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a" ContentType="audio/x-ms-wma"/>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369" r:id="rId2"/>
    <p:sldId id="558" r:id="rId3"/>
    <p:sldId id="559" r:id="rId4"/>
    <p:sldId id="670" r:id="rId5"/>
    <p:sldId id="671" r:id="rId6"/>
    <p:sldId id="672" r:id="rId7"/>
    <p:sldId id="673" r:id="rId8"/>
    <p:sldId id="674" r:id="rId9"/>
    <p:sldId id="697" r:id="rId10"/>
    <p:sldId id="698" r:id="rId11"/>
    <p:sldId id="699" r:id="rId12"/>
    <p:sldId id="700" r:id="rId13"/>
    <p:sldId id="675" r:id="rId14"/>
    <p:sldId id="676" r:id="rId15"/>
    <p:sldId id="677" r:id="rId16"/>
    <p:sldId id="678" r:id="rId17"/>
    <p:sldId id="679" r:id="rId18"/>
    <p:sldId id="680" r:id="rId19"/>
    <p:sldId id="681" r:id="rId20"/>
    <p:sldId id="682" r:id="rId21"/>
    <p:sldId id="683" r:id="rId22"/>
    <p:sldId id="684" r:id="rId23"/>
    <p:sldId id="685" r:id="rId24"/>
    <p:sldId id="686" r:id="rId25"/>
    <p:sldId id="687" r:id="rId26"/>
    <p:sldId id="688" r:id="rId27"/>
    <p:sldId id="689" r:id="rId28"/>
    <p:sldId id="690" r:id="rId29"/>
    <p:sldId id="691" r:id="rId30"/>
    <p:sldId id="692" r:id="rId31"/>
    <p:sldId id="693" r:id="rId32"/>
    <p:sldId id="694" r:id="rId33"/>
    <p:sldId id="576" r:id="rId34"/>
    <p:sldId id="578" r:id="rId35"/>
    <p:sldId id="579" r:id="rId36"/>
    <p:sldId id="580" r:id="rId37"/>
    <p:sldId id="581" r:id="rId38"/>
    <p:sldId id="582" r:id="rId39"/>
    <p:sldId id="583" r:id="rId40"/>
    <p:sldId id="584" r:id="rId41"/>
    <p:sldId id="585" r:id="rId42"/>
    <p:sldId id="586" r:id="rId43"/>
    <p:sldId id="587" r:id="rId44"/>
    <p:sldId id="588" r:id="rId45"/>
    <p:sldId id="589" r:id="rId46"/>
    <p:sldId id="590" r:id="rId47"/>
    <p:sldId id="591" r:id="rId48"/>
    <p:sldId id="592" r:id="rId49"/>
    <p:sldId id="593" r:id="rId50"/>
    <p:sldId id="594" r:id="rId51"/>
    <p:sldId id="595" r:id="rId52"/>
    <p:sldId id="596" r:id="rId53"/>
    <p:sldId id="597" r:id="rId54"/>
    <p:sldId id="598" r:id="rId55"/>
    <p:sldId id="599" r:id="rId56"/>
    <p:sldId id="600" r:id="rId57"/>
    <p:sldId id="601" r:id="rId58"/>
    <p:sldId id="602" r:id="rId59"/>
    <p:sldId id="603" r:id="rId60"/>
    <p:sldId id="604" r:id="rId61"/>
    <p:sldId id="605" r:id="rId62"/>
    <p:sldId id="606" r:id="rId63"/>
    <p:sldId id="607" r:id="rId64"/>
    <p:sldId id="608" r:id="rId65"/>
    <p:sldId id="609" r:id="rId66"/>
    <p:sldId id="610" r:id="rId67"/>
    <p:sldId id="611" r:id="rId68"/>
    <p:sldId id="612" r:id="rId69"/>
    <p:sldId id="613" r:id="rId70"/>
    <p:sldId id="614" r:id="rId71"/>
    <p:sldId id="615" r:id="rId72"/>
    <p:sldId id="616" r:id="rId73"/>
    <p:sldId id="617" r:id="rId74"/>
    <p:sldId id="618" r:id="rId75"/>
    <p:sldId id="619" r:id="rId76"/>
    <p:sldId id="620" r:id="rId77"/>
    <p:sldId id="621" r:id="rId78"/>
    <p:sldId id="622" r:id="rId79"/>
    <p:sldId id="623" r:id="rId80"/>
    <p:sldId id="624" r:id="rId81"/>
    <p:sldId id="625" r:id="rId82"/>
    <p:sldId id="626" r:id="rId83"/>
    <p:sldId id="627" r:id="rId84"/>
    <p:sldId id="628" r:id="rId85"/>
    <p:sldId id="629" r:id="rId86"/>
    <p:sldId id="630" r:id="rId87"/>
    <p:sldId id="631" r:id="rId88"/>
    <p:sldId id="632" r:id="rId89"/>
    <p:sldId id="633" r:id="rId90"/>
    <p:sldId id="634" r:id="rId91"/>
    <p:sldId id="695" r:id="rId92"/>
    <p:sldId id="636" r:id="rId93"/>
    <p:sldId id="637" r:id="rId94"/>
    <p:sldId id="638" r:id="rId95"/>
    <p:sldId id="639" r:id="rId96"/>
    <p:sldId id="640" r:id="rId97"/>
    <p:sldId id="641" r:id="rId98"/>
    <p:sldId id="642" r:id="rId99"/>
    <p:sldId id="643" r:id="rId100"/>
    <p:sldId id="644" r:id="rId101"/>
    <p:sldId id="645" r:id="rId102"/>
    <p:sldId id="646" r:id="rId103"/>
    <p:sldId id="647" r:id="rId104"/>
    <p:sldId id="648" r:id="rId105"/>
    <p:sldId id="649" r:id="rId106"/>
    <p:sldId id="650" r:id="rId107"/>
    <p:sldId id="651" r:id="rId108"/>
    <p:sldId id="652" r:id="rId109"/>
    <p:sldId id="653" r:id="rId110"/>
    <p:sldId id="654" r:id="rId111"/>
    <p:sldId id="655" r:id="rId112"/>
    <p:sldId id="656" r:id="rId113"/>
    <p:sldId id="657" r:id="rId114"/>
    <p:sldId id="658" r:id="rId115"/>
    <p:sldId id="659" r:id="rId116"/>
    <p:sldId id="660" r:id="rId117"/>
    <p:sldId id="661" r:id="rId118"/>
    <p:sldId id="662" r:id="rId119"/>
    <p:sldId id="663" r:id="rId120"/>
    <p:sldId id="664" r:id="rId121"/>
    <p:sldId id="665" r:id="rId122"/>
    <p:sldId id="666" r:id="rId123"/>
    <p:sldId id="667" r:id="rId124"/>
    <p:sldId id="668" r:id="rId125"/>
    <p:sldId id="669" r:id="rId126"/>
  </p:sldIdLst>
  <p:sldSz cx="12190413" cy="6859588"/>
  <p:notesSz cx="6858000" cy="9144000"/>
  <p:custDataLst>
    <p:tags r:id="rId128"/>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608990" algn="l" rtl="0" fontAlgn="base">
      <a:spcBef>
        <a:spcPct val="0"/>
      </a:spcBef>
      <a:spcAft>
        <a:spcPct val="0"/>
      </a:spcAft>
      <a:defRPr kern="1200">
        <a:solidFill>
          <a:schemeClr val="tx1"/>
        </a:solidFill>
        <a:latin typeface="Calibri" pitchFamily="34" charset="0"/>
        <a:ea typeface="宋体" charset="-122"/>
        <a:cs typeface="+mn-cs"/>
      </a:defRPr>
    </a:lvl2pPr>
    <a:lvl3pPr marL="1217981" algn="l" rtl="0" fontAlgn="base">
      <a:spcBef>
        <a:spcPct val="0"/>
      </a:spcBef>
      <a:spcAft>
        <a:spcPct val="0"/>
      </a:spcAft>
      <a:defRPr kern="1200">
        <a:solidFill>
          <a:schemeClr val="tx1"/>
        </a:solidFill>
        <a:latin typeface="Calibri" pitchFamily="34" charset="0"/>
        <a:ea typeface="宋体" charset="-122"/>
        <a:cs typeface="+mn-cs"/>
      </a:defRPr>
    </a:lvl3pPr>
    <a:lvl4pPr marL="1826971" algn="l" rtl="0" fontAlgn="base">
      <a:spcBef>
        <a:spcPct val="0"/>
      </a:spcBef>
      <a:spcAft>
        <a:spcPct val="0"/>
      </a:spcAft>
      <a:defRPr kern="1200">
        <a:solidFill>
          <a:schemeClr val="tx1"/>
        </a:solidFill>
        <a:latin typeface="Calibri" pitchFamily="34" charset="0"/>
        <a:ea typeface="宋体" charset="-122"/>
        <a:cs typeface="+mn-cs"/>
      </a:defRPr>
    </a:lvl4pPr>
    <a:lvl5pPr marL="2435962" algn="l" rtl="0" fontAlgn="base">
      <a:spcBef>
        <a:spcPct val="0"/>
      </a:spcBef>
      <a:spcAft>
        <a:spcPct val="0"/>
      </a:spcAft>
      <a:defRPr kern="1200">
        <a:solidFill>
          <a:schemeClr val="tx1"/>
        </a:solidFill>
        <a:latin typeface="Calibri" pitchFamily="34" charset="0"/>
        <a:ea typeface="宋体" charset="-122"/>
        <a:cs typeface="+mn-cs"/>
      </a:defRPr>
    </a:lvl5pPr>
    <a:lvl6pPr marL="3044952" algn="l" defTabSz="1217981" rtl="0" eaLnBrk="1" latinLnBrk="0" hangingPunct="1">
      <a:defRPr kern="1200">
        <a:solidFill>
          <a:schemeClr val="tx1"/>
        </a:solidFill>
        <a:latin typeface="Calibri" pitchFamily="34" charset="0"/>
        <a:ea typeface="宋体" charset="-122"/>
        <a:cs typeface="+mn-cs"/>
      </a:defRPr>
    </a:lvl6pPr>
    <a:lvl7pPr marL="3653942" algn="l" defTabSz="1217981" rtl="0" eaLnBrk="1" latinLnBrk="0" hangingPunct="1">
      <a:defRPr kern="1200">
        <a:solidFill>
          <a:schemeClr val="tx1"/>
        </a:solidFill>
        <a:latin typeface="Calibri" pitchFamily="34" charset="0"/>
        <a:ea typeface="宋体" charset="-122"/>
        <a:cs typeface="+mn-cs"/>
      </a:defRPr>
    </a:lvl7pPr>
    <a:lvl8pPr marL="4262933" algn="l" defTabSz="1217981" rtl="0" eaLnBrk="1" latinLnBrk="0" hangingPunct="1">
      <a:defRPr kern="1200">
        <a:solidFill>
          <a:schemeClr val="tx1"/>
        </a:solidFill>
        <a:latin typeface="Calibri" pitchFamily="34" charset="0"/>
        <a:ea typeface="宋体" charset="-122"/>
        <a:cs typeface="+mn-cs"/>
      </a:defRPr>
    </a:lvl8pPr>
    <a:lvl9pPr marL="4871923" algn="l" defTabSz="1217981"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D079"/>
    <a:srgbClr val="F6C370"/>
    <a:srgbClr val="F69F1E"/>
    <a:srgbClr val="0099A9"/>
    <a:srgbClr val="EA5E66"/>
    <a:srgbClr val="005DA2"/>
    <a:srgbClr val="EA6103"/>
    <a:srgbClr val="D43E01"/>
    <a:srgbClr val="E8E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4660"/>
  </p:normalViewPr>
  <p:slideViewPr>
    <p:cSldViewPr>
      <p:cViewPr varScale="1">
        <p:scale>
          <a:sx n="67" d="100"/>
          <a:sy n="67" d="100"/>
        </p:scale>
        <p:origin x="480" y="52"/>
      </p:cViewPr>
      <p:guideLst>
        <p:guide orient="horz" pos="2161"/>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gs" Target="tags/tag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2017/8/26</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1217981" rtl="0" eaLnBrk="1" latinLnBrk="0" hangingPunct="1">
      <a:defRPr sz="1600" kern="1200">
        <a:solidFill>
          <a:schemeClr val="tx1"/>
        </a:solidFill>
        <a:latin typeface="+mn-lt"/>
        <a:ea typeface="微软雅黑" pitchFamily="34" charset="-122"/>
        <a:cs typeface="+mn-cs"/>
      </a:defRPr>
    </a:lvl1pPr>
    <a:lvl2pPr marL="608990" algn="l" defTabSz="1217981" rtl="0" eaLnBrk="1" latinLnBrk="0" hangingPunct="1">
      <a:defRPr sz="1600" kern="1200">
        <a:solidFill>
          <a:schemeClr val="tx1"/>
        </a:solidFill>
        <a:latin typeface="+mn-lt"/>
        <a:ea typeface="微软雅黑" pitchFamily="34" charset="-122"/>
        <a:cs typeface="+mn-cs"/>
      </a:defRPr>
    </a:lvl2pPr>
    <a:lvl3pPr marL="1217981" algn="l" defTabSz="1217981" rtl="0" eaLnBrk="1" latinLnBrk="0" hangingPunct="1">
      <a:defRPr sz="1600" kern="1200">
        <a:solidFill>
          <a:schemeClr val="tx1"/>
        </a:solidFill>
        <a:latin typeface="+mn-lt"/>
        <a:ea typeface="微软雅黑" pitchFamily="34" charset="-122"/>
        <a:cs typeface="+mn-cs"/>
      </a:defRPr>
    </a:lvl3pPr>
    <a:lvl4pPr marL="1826971" algn="l" defTabSz="1217981" rtl="0" eaLnBrk="1" latinLnBrk="0" hangingPunct="1">
      <a:defRPr sz="1600" kern="1200">
        <a:solidFill>
          <a:schemeClr val="tx1"/>
        </a:solidFill>
        <a:latin typeface="+mn-lt"/>
        <a:ea typeface="微软雅黑" pitchFamily="34" charset="-122"/>
        <a:cs typeface="+mn-cs"/>
      </a:defRPr>
    </a:lvl4pPr>
    <a:lvl5pPr marL="2435962" algn="l" defTabSz="1217981" rtl="0" eaLnBrk="1" latinLnBrk="0" hangingPunct="1">
      <a:defRPr sz="1600" kern="1200">
        <a:solidFill>
          <a:schemeClr val="tx1"/>
        </a:solidFill>
        <a:latin typeface="+mn-lt"/>
        <a:ea typeface="微软雅黑" pitchFamily="34" charset="-122"/>
        <a:cs typeface="+mn-cs"/>
      </a:defRPr>
    </a:lvl5pPr>
    <a:lvl6pPr marL="3044952" algn="l" defTabSz="1217981" rtl="0" eaLnBrk="1" latinLnBrk="0" hangingPunct="1">
      <a:defRPr sz="1600" kern="1200">
        <a:solidFill>
          <a:schemeClr val="tx1"/>
        </a:solidFill>
        <a:latin typeface="+mn-lt"/>
        <a:ea typeface="+mn-ea"/>
        <a:cs typeface="+mn-cs"/>
      </a:defRPr>
    </a:lvl6pPr>
    <a:lvl7pPr marL="3653942" algn="l" defTabSz="1217981" rtl="0" eaLnBrk="1" latinLnBrk="0" hangingPunct="1">
      <a:defRPr sz="1600" kern="1200">
        <a:solidFill>
          <a:schemeClr val="tx1"/>
        </a:solidFill>
        <a:latin typeface="+mn-lt"/>
        <a:ea typeface="+mn-ea"/>
        <a:cs typeface="+mn-cs"/>
      </a:defRPr>
    </a:lvl7pPr>
    <a:lvl8pPr marL="4262933" algn="l" defTabSz="1217981" rtl="0" eaLnBrk="1" latinLnBrk="0" hangingPunct="1">
      <a:defRPr sz="1600" kern="1200">
        <a:solidFill>
          <a:schemeClr val="tx1"/>
        </a:solidFill>
        <a:latin typeface="+mn-lt"/>
        <a:ea typeface="+mn-ea"/>
        <a:cs typeface="+mn-cs"/>
      </a:defRPr>
    </a:lvl8pPr>
    <a:lvl9pPr marL="4871923" algn="l" defTabSz="1217981"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403476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311538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32</a:t>
            </a:fld>
            <a:endParaRPr lang="zh-CN" altLang="en-US" dirty="0"/>
          </a:p>
        </p:txBody>
      </p:sp>
    </p:spTree>
    <p:extLst>
      <p:ext uri="{BB962C8B-B14F-4D97-AF65-F5344CB8AC3E}">
        <p14:creationId xmlns:p14="http://schemas.microsoft.com/office/powerpoint/2010/main" val="669455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91</a:t>
            </a:fld>
            <a:endParaRPr lang="zh-CN" altLang="en-US" dirty="0"/>
          </a:p>
        </p:txBody>
      </p:sp>
    </p:spTree>
    <p:extLst>
      <p:ext uri="{BB962C8B-B14F-4D97-AF65-F5344CB8AC3E}">
        <p14:creationId xmlns:p14="http://schemas.microsoft.com/office/powerpoint/2010/main" val="569845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6348" y="152437"/>
            <a:ext cx="11276132" cy="56369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521" y="1152794"/>
            <a:ext cx="10971372" cy="524949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xfrm>
            <a:off x="7822182" y="6462623"/>
            <a:ext cx="3860298" cy="320749"/>
          </a:xfrm>
          <a:prstGeom prst="rect">
            <a:avLst/>
          </a:prstGeom>
          <a:ln/>
        </p:spPr>
        <p:txBody>
          <a:bodyPr/>
          <a:lstStyle>
            <a:lvl1pPr>
              <a:defRPr/>
            </a:lvl1pPr>
          </a:lstStyle>
          <a:p>
            <a:pPr>
              <a:defRPr/>
            </a:pPr>
            <a:r>
              <a:rPr lang="en-US" altLang="zh-CN"/>
              <a:t>NUIST</a:t>
            </a:r>
          </a:p>
        </p:txBody>
      </p:sp>
      <p:sp>
        <p:nvSpPr>
          <p:cNvPr id="5" name="Rectangle 6"/>
          <p:cNvSpPr>
            <a:spLocks noGrp="1" noChangeArrowheads="1"/>
          </p:cNvSpPr>
          <p:nvPr>
            <p:ph type="sldNum" sz="quarter" idx="11"/>
          </p:nvPr>
        </p:nvSpPr>
        <p:spPr>
          <a:xfrm>
            <a:off x="4672992" y="6462623"/>
            <a:ext cx="2844430" cy="320749"/>
          </a:xfrm>
          <a:prstGeom prst="rect">
            <a:avLst/>
          </a:prstGeom>
          <a:ln/>
        </p:spPr>
        <p:txBody>
          <a:bodyPr/>
          <a:lstStyle>
            <a:lvl1pPr>
              <a:defRPr/>
            </a:lvl1pPr>
          </a:lstStyle>
          <a:p>
            <a:pPr>
              <a:defRPr/>
            </a:pPr>
            <a:fld id="{6C31DB04-34C6-4E19-863E-1EA91390CDBD}" type="slidenum">
              <a:rPr lang="zh-CN" altLang="en-US"/>
              <a:pPr>
                <a:defRPr/>
              </a:pPr>
              <a:t>‹#›</a:t>
            </a:fld>
            <a:endParaRPr lang="en-US" altLang="zh-CN"/>
          </a:p>
        </p:txBody>
      </p:sp>
      <p:sp>
        <p:nvSpPr>
          <p:cNvPr id="6" name="Rectangle 4"/>
          <p:cNvSpPr>
            <a:spLocks noGrp="1" noChangeArrowheads="1"/>
          </p:cNvSpPr>
          <p:nvPr>
            <p:ph type="dt" sz="half" idx="12"/>
          </p:nvPr>
        </p:nvSpPr>
        <p:spPr>
          <a:xfrm>
            <a:off x="19049" y="838394"/>
            <a:ext cx="11276132" cy="228653"/>
          </a:xfrm>
          <a:prstGeom prst="rect">
            <a:avLst/>
          </a:prstGeom>
          <a:ln/>
        </p:spPr>
        <p:txBody>
          <a:bodyPr/>
          <a:lstStyle>
            <a:lvl1pPr>
              <a:defRPr/>
            </a:lvl1pPr>
          </a:lstStyle>
          <a:p>
            <a:pPr>
              <a:defRPr/>
            </a:pPr>
            <a:fld id="{CB071B8C-7E6A-463F-B563-583D95B4CF71}" type="datetime1">
              <a:rPr lang="zh-CN" altLang="en-US"/>
              <a:pPr>
                <a:defRPr/>
              </a:pPr>
              <a:t>2017/8/26</a:t>
            </a:fld>
            <a:endParaRPr lang="en-US" altLang="zh-CN"/>
          </a:p>
        </p:txBody>
      </p:sp>
    </p:spTree>
    <p:extLst>
      <p:ext uri="{BB962C8B-B14F-4D97-AF65-F5344CB8AC3E}">
        <p14:creationId xmlns:p14="http://schemas.microsoft.com/office/powerpoint/2010/main" val="4197443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281" y="609741"/>
            <a:ext cx="10361851" cy="1143265"/>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281" y="1981659"/>
            <a:ext cx="5079339" cy="411575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981659"/>
            <a:ext cx="5079339" cy="411575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914281" y="6249847"/>
            <a:ext cx="2539669" cy="457306"/>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058" y="6249847"/>
            <a:ext cx="3860297" cy="457306"/>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6463" y="6249847"/>
            <a:ext cx="2539669" cy="457306"/>
          </a:xfrm>
          <a:prstGeom prst="rect">
            <a:avLst/>
          </a:prstGeom>
          <a:ln/>
        </p:spPr>
        <p:txBody>
          <a:bodyPr/>
          <a:lstStyle>
            <a:lvl1pPr>
              <a:defRPr/>
            </a:lvl1pPr>
          </a:lstStyle>
          <a:p>
            <a:fld id="{438CF947-4EA7-4F28-B25D-2407018290EE}" type="slidenum">
              <a:rPr lang="en-US" altLang="zh-CN"/>
              <a:pPr/>
              <a:t>‹#›</a:t>
            </a:fld>
            <a:endParaRPr lang="en-US" altLang="zh-CN"/>
          </a:p>
        </p:txBody>
      </p:sp>
    </p:spTree>
    <p:extLst>
      <p:ext uri="{BB962C8B-B14F-4D97-AF65-F5344CB8AC3E}">
        <p14:creationId xmlns:p14="http://schemas.microsoft.com/office/powerpoint/2010/main" val="2492796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914281" y="6249847"/>
            <a:ext cx="2539669" cy="457306"/>
          </a:xfrm>
          <a:prstGeom prst="rect">
            <a:avLst/>
          </a:prstGeom>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4165058" y="6249847"/>
            <a:ext cx="3860297" cy="457306"/>
          </a:xfrm>
          <a:prstGeom prst="rect">
            <a:avLst/>
          </a:prstGeom>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8736463" y="6249847"/>
            <a:ext cx="2539669" cy="457306"/>
          </a:xfrm>
          <a:prstGeom prst="rect">
            <a:avLst/>
          </a:prstGeom>
          <a:ln/>
        </p:spPr>
        <p:txBody>
          <a:bodyPr/>
          <a:lstStyle>
            <a:lvl1pPr>
              <a:defRPr/>
            </a:lvl1pPr>
          </a:lstStyle>
          <a:p>
            <a:fld id="{3916B4E5-BEC3-4E5E-AF0E-C952D65D6B82}" type="slidenum">
              <a:rPr lang="en-US" altLang="zh-CN"/>
              <a:pPr/>
              <a:t>‹#›</a:t>
            </a:fld>
            <a:endParaRPr lang="en-US" altLang="zh-CN"/>
          </a:p>
        </p:txBody>
      </p:sp>
    </p:spTree>
    <p:extLst>
      <p:ext uri="{BB962C8B-B14F-4D97-AF65-F5344CB8AC3E}">
        <p14:creationId xmlns:p14="http://schemas.microsoft.com/office/powerpoint/2010/main" val="3348213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414" y="0"/>
            <a:ext cx="12179586" cy="685958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6" r:id="rId2"/>
    <p:sldLayoutId id="2147483658" r:id="rId3"/>
    <p:sldLayoutId id="2147483660" r:id="rId4"/>
    <p:sldLayoutId id="2147483662"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rtl="0" fontAlgn="base">
        <a:spcBef>
          <a:spcPct val="0"/>
        </a:spcBef>
        <a:spcAft>
          <a:spcPct val="0"/>
        </a:spcAft>
        <a:defRPr sz="5900" kern="1200">
          <a:solidFill>
            <a:schemeClr val="tx1"/>
          </a:solidFill>
          <a:latin typeface="+mj-lt"/>
          <a:ea typeface="微软雅黑" pitchFamily="34" charset="-122"/>
          <a:cs typeface="+mj-cs"/>
        </a:defRPr>
      </a:lvl1pPr>
      <a:lvl2pPr algn="ctr" rtl="0" fontAlgn="base">
        <a:spcBef>
          <a:spcPct val="0"/>
        </a:spcBef>
        <a:spcAft>
          <a:spcPct val="0"/>
        </a:spcAft>
        <a:defRPr sz="5900">
          <a:solidFill>
            <a:schemeClr val="tx1"/>
          </a:solidFill>
          <a:latin typeface="Calibri" pitchFamily="34" charset="0"/>
          <a:ea typeface="宋体" charset="-122"/>
        </a:defRPr>
      </a:lvl2pPr>
      <a:lvl3pPr algn="ctr" rtl="0" fontAlgn="base">
        <a:spcBef>
          <a:spcPct val="0"/>
        </a:spcBef>
        <a:spcAft>
          <a:spcPct val="0"/>
        </a:spcAft>
        <a:defRPr sz="5900">
          <a:solidFill>
            <a:schemeClr val="tx1"/>
          </a:solidFill>
          <a:latin typeface="Calibri" pitchFamily="34" charset="0"/>
          <a:ea typeface="宋体" charset="-122"/>
        </a:defRPr>
      </a:lvl3pPr>
      <a:lvl4pPr algn="ctr" rtl="0" fontAlgn="base">
        <a:spcBef>
          <a:spcPct val="0"/>
        </a:spcBef>
        <a:spcAft>
          <a:spcPct val="0"/>
        </a:spcAft>
        <a:defRPr sz="5900">
          <a:solidFill>
            <a:schemeClr val="tx1"/>
          </a:solidFill>
          <a:latin typeface="Calibri" pitchFamily="34" charset="0"/>
          <a:ea typeface="宋体" charset="-122"/>
        </a:defRPr>
      </a:lvl4pPr>
      <a:lvl5pPr algn="ctr" rtl="0" fontAlgn="base">
        <a:spcBef>
          <a:spcPct val="0"/>
        </a:spcBef>
        <a:spcAft>
          <a:spcPct val="0"/>
        </a:spcAft>
        <a:defRPr sz="5900">
          <a:solidFill>
            <a:schemeClr val="tx1"/>
          </a:solidFill>
          <a:latin typeface="Calibri" pitchFamily="34" charset="0"/>
          <a:ea typeface="宋体" charset="-122"/>
        </a:defRPr>
      </a:lvl5pPr>
      <a:lvl6pPr marL="608990" algn="ctr" rtl="0" fontAlgn="base">
        <a:spcBef>
          <a:spcPct val="0"/>
        </a:spcBef>
        <a:spcAft>
          <a:spcPct val="0"/>
        </a:spcAft>
        <a:defRPr sz="5900">
          <a:solidFill>
            <a:schemeClr val="tx1"/>
          </a:solidFill>
          <a:latin typeface="Calibri" pitchFamily="34" charset="0"/>
          <a:ea typeface="宋体" charset="-122"/>
        </a:defRPr>
      </a:lvl6pPr>
      <a:lvl7pPr marL="1217981" algn="ctr" rtl="0" fontAlgn="base">
        <a:spcBef>
          <a:spcPct val="0"/>
        </a:spcBef>
        <a:spcAft>
          <a:spcPct val="0"/>
        </a:spcAft>
        <a:defRPr sz="5900">
          <a:solidFill>
            <a:schemeClr val="tx1"/>
          </a:solidFill>
          <a:latin typeface="Calibri" pitchFamily="34" charset="0"/>
          <a:ea typeface="宋体" charset="-122"/>
        </a:defRPr>
      </a:lvl7pPr>
      <a:lvl8pPr marL="1826971" algn="ctr" rtl="0" fontAlgn="base">
        <a:spcBef>
          <a:spcPct val="0"/>
        </a:spcBef>
        <a:spcAft>
          <a:spcPct val="0"/>
        </a:spcAft>
        <a:defRPr sz="5900">
          <a:solidFill>
            <a:schemeClr val="tx1"/>
          </a:solidFill>
          <a:latin typeface="Calibri" pitchFamily="34" charset="0"/>
          <a:ea typeface="宋体" charset="-122"/>
        </a:defRPr>
      </a:lvl8pPr>
      <a:lvl9pPr marL="2435962" algn="ctr" rtl="0" fontAlgn="base">
        <a:spcBef>
          <a:spcPct val="0"/>
        </a:spcBef>
        <a:spcAft>
          <a:spcPct val="0"/>
        </a:spcAft>
        <a:defRPr sz="5900">
          <a:solidFill>
            <a:schemeClr val="tx1"/>
          </a:solidFill>
          <a:latin typeface="Calibri" pitchFamily="34" charset="0"/>
          <a:ea typeface="宋体" charset="-122"/>
        </a:defRPr>
      </a:lvl9pPr>
    </p:titleStyle>
    <p:bodyStyle>
      <a:lvl1pPr marL="456743" indent="-456743" algn="l" rtl="0" fontAlgn="base">
        <a:spcBef>
          <a:spcPct val="20000"/>
        </a:spcBef>
        <a:spcAft>
          <a:spcPct val="0"/>
        </a:spcAft>
        <a:buFont typeface="Arial" charset="0"/>
        <a:buChar char="•"/>
        <a:defRPr sz="4300" kern="1200">
          <a:solidFill>
            <a:schemeClr val="tx1"/>
          </a:solidFill>
          <a:latin typeface="+mn-lt"/>
          <a:ea typeface="微软雅黑" pitchFamily="34" charset="-122"/>
          <a:cs typeface="+mn-cs"/>
        </a:defRPr>
      </a:lvl1pPr>
      <a:lvl2pPr marL="989609" indent="-380619" algn="l" rtl="0" fontAlgn="base">
        <a:spcBef>
          <a:spcPct val="20000"/>
        </a:spcBef>
        <a:spcAft>
          <a:spcPct val="0"/>
        </a:spcAft>
        <a:buFont typeface="Arial" charset="0"/>
        <a:buChar char="–"/>
        <a:defRPr sz="3700" kern="1200">
          <a:solidFill>
            <a:schemeClr val="tx1"/>
          </a:solidFill>
          <a:latin typeface="+mn-lt"/>
          <a:ea typeface="微软雅黑" pitchFamily="34" charset="-122"/>
          <a:cs typeface="+mn-cs"/>
        </a:defRPr>
      </a:lvl2pPr>
      <a:lvl3pPr marL="1522476" indent="-304495"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3pPr>
      <a:lvl4pPr marL="2131466"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4pPr>
      <a:lvl5pPr marL="2740457"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5pPr>
      <a:lvl6pPr marL="3349447"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843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742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641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7981" rtl="0" eaLnBrk="1" latinLnBrk="0" hangingPunct="1">
        <a:defRPr sz="2400" kern="1200">
          <a:solidFill>
            <a:schemeClr val="tx1"/>
          </a:solidFill>
          <a:latin typeface="+mn-lt"/>
          <a:ea typeface="+mn-ea"/>
          <a:cs typeface="+mn-cs"/>
        </a:defRPr>
      </a:lvl1pPr>
      <a:lvl2pPr marL="608990" algn="l" defTabSz="1217981" rtl="0" eaLnBrk="1" latinLnBrk="0" hangingPunct="1">
        <a:defRPr sz="2400" kern="1200">
          <a:solidFill>
            <a:schemeClr val="tx1"/>
          </a:solidFill>
          <a:latin typeface="+mn-lt"/>
          <a:ea typeface="+mn-ea"/>
          <a:cs typeface="+mn-cs"/>
        </a:defRPr>
      </a:lvl2pPr>
      <a:lvl3pPr marL="1217981" algn="l" defTabSz="1217981" rtl="0" eaLnBrk="1" latinLnBrk="0" hangingPunct="1">
        <a:defRPr sz="2400" kern="1200">
          <a:solidFill>
            <a:schemeClr val="tx1"/>
          </a:solidFill>
          <a:latin typeface="+mn-lt"/>
          <a:ea typeface="+mn-ea"/>
          <a:cs typeface="+mn-cs"/>
        </a:defRPr>
      </a:lvl3pPr>
      <a:lvl4pPr marL="1826971" algn="l" defTabSz="1217981" rtl="0" eaLnBrk="1" latinLnBrk="0" hangingPunct="1">
        <a:defRPr sz="2400" kern="1200">
          <a:solidFill>
            <a:schemeClr val="tx1"/>
          </a:solidFill>
          <a:latin typeface="+mn-lt"/>
          <a:ea typeface="+mn-ea"/>
          <a:cs typeface="+mn-cs"/>
        </a:defRPr>
      </a:lvl4pPr>
      <a:lvl5pPr marL="2435962" algn="l" defTabSz="1217981" rtl="0" eaLnBrk="1" latinLnBrk="0" hangingPunct="1">
        <a:defRPr sz="2400" kern="1200">
          <a:solidFill>
            <a:schemeClr val="tx1"/>
          </a:solidFill>
          <a:latin typeface="+mn-lt"/>
          <a:ea typeface="+mn-ea"/>
          <a:cs typeface="+mn-cs"/>
        </a:defRPr>
      </a:lvl5pPr>
      <a:lvl6pPr marL="3044952" algn="l" defTabSz="1217981" rtl="0" eaLnBrk="1" latinLnBrk="0" hangingPunct="1">
        <a:defRPr sz="2400" kern="1200">
          <a:solidFill>
            <a:schemeClr val="tx1"/>
          </a:solidFill>
          <a:latin typeface="+mn-lt"/>
          <a:ea typeface="+mn-ea"/>
          <a:cs typeface="+mn-cs"/>
        </a:defRPr>
      </a:lvl6pPr>
      <a:lvl7pPr marL="3653942" algn="l" defTabSz="1217981" rtl="0" eaLnBrk="1" latinLnBrk="0" hangingPunct="1">
        <a:defRPr sz="2400" kern="1200">
          <a:solidFill>
            <a:schemeClr val="tx1"/>
          </a:solidFill>
          <a:latin typeface="+mn-lt"/>
          <a:ea typeface="+mn-ea"/>
          <a:cs typeface="+mn-cs"/>
        </a:defRPr>
      </a:lvl7pPr>
      <a:lvl8pPr marL="4262933" algn="l" defTabSz="1217981" rtl="0" eaLnBrk="1" latinLnBrk="0" hangingPunct="1">
        <a:defRPr sz="2400" kern="1200">
          <a:solidFill>
            <a:schemeClr val="tx1"/>
          </a:solidFill>
          <a:latin typeface="+mn-lt"/>
          <a:ea typeface="+mn-ea"/>
          <a:cs typeface="+mn-cs"/>
        </a:defRPr>
      </a:lvl8pPr>
      <a:lvl9pPr marL="4871923" algn="l" defTabSz="1217981"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18.vml"/><Relationship Id="rId4" Type="http://schemas.openxmlformats.org/officeDocument/2006/relationships/image" Target="../media/image25.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26.e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20.vml"/><Relationship Id="rId4" Type="http://schemas.openxmlformats.org/officeDocument/2006/relationships/image" Target="../media/image2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oleObject" Target="../embeddings/oleObject21.bin"/><Relationship Id="rId7"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vmlDrawing" Target="../drawings/vmlDrawing21.vml"/><Relationship Id="rId6" Type="http://schemas.openxmlformats.org/officeDocument/2006/relationships/image" Target="../media/image29.wmf"/><Relationship Id="rId5" Type="http://schemas.openxmlformats.org/officeDocument/2006/relationships/oleObject" Target="../embeddings/oleObject22.bin"/><Relationship Id="rId4" Type="http://schemas.openxmlformats.org/officeDocument/2006/relationships/image" Target="../media/image28.wmf"/><Relationship Id="rId9" Type="http://schemas.openxmlformats.org/officeDocument/2006/relationships/image" Target="../media/image8.png"/></Relationships>
</file>

<file path=ppt/slides/_rels/slide1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10.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12.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18.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5.xml"/><Relationship Id="rId1" Type="http://schemas.openxmlformats.org/officeDocument/2006/relationships/vmlDrawing" Target="../drawings/vmlDrawing12.vml"/><Relationship Id="rId4" Type="http://schemas.openxmlformats.org/officeDocument/2006/relationships/image" Target="../media/image20.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21.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22.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15.vml"/><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23.emf"/></Relationships>
</file>

<file path=ppt/slides/_rels/slide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9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17.vml"/><Relationship Id="rId4" Type="http://schemas.openxmlformats.org/officeDocument/2006/relationships/image" Target="../media/image24.e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35598" y="105072"/>
            <a:ext cx="6480720" cy="1440782"/>
            <a:chOff x="1126654" y="1094174"/>
            <a:chExt cx="9721080" cy="2161173"/>
          </a:xfrm>
        </p:grpSpPr>
        <p:sp>
          <p:nvSpPr>
            <p:cNvPr id="131" name="椭圆 130"/>
            <p:cNvSpPr/>
            <p:nvPr/>
          </p:nvSpPr>
          <p:spPr>
            <a:xfrm>
              <a:off x="2421482"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2" name="椭圆 131"/>
            <p:cNvSpPr/>
            <p:nvPr/>
          </p:nvSpPr>
          <p:spPr>
            <a:xfrm>
              <a:off x="4162268"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3" name="椭圆 132"/>
            <p:cNvSpPr/>
            <p:nvPr/>
          </p:nvSpPr>
          <p:spPr>
            <a:xfrm>
              <a:off x="5916856"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4" name="椭圆 133"/>
            <p:cNvSpPr/>
            <p:nvPr/>
          </p:nvSpPr>
          <p:spPr>
            <a:xfrm>
              <a:off x="7673627"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grpSp>
          <p:nvGrpSpPr>
            <p:cNvPr id="135" name="组合 134"/>
            <p:cNvGrpSpPr/>
            <p:nvPr/>
          </p:nvGrpSpPr>
          <p:grpSpPr>
            <a:xfrm>
              <a:off x="2583952" y="1311581"/>
              <a:ext cx="1806925" cy="1800729"/>
              <a:chOff x="3768359" y="1725446"/>
              <a:chExt cx="1930605" cy="1930605"/>
            </a:xfrm>
          </p:grpSpPr>
          <p:sp>
            <p:nvSpPr>
              <p:cNvPr id="136"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7" name="Oval 5"/>
              <p:cNvSpPr>
                <a:spLocks noChangeArrowheads="1"/>
              </p:cNvSpPr>
              <p:nvPr/>
            </p:nvSpPr>
            <p:spPr bwMode="auto">
              <a:xfrm>
                <a:off x="3823758" y="1780845"/>
                <a:ext cx="1819806" cy="1819806"/>
              </a:xfrm>
              <a:prstGeom prst="ellipse">
                <a:avLst/>
              </a:prstGeom>
              <a:solidFill>
                <a:srgbClr val="EA5E66"/>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38" name="组合 137"/>
            <p:cNvGrpSpPr/>
            <p:nvPr/>
          </p:nvGrpSpPr>
          <p:grpSpPr>
            <a:xfrm>
              <a:off x="4310734" y="1311581"/>
              <a:ext cx="1806925" cy="1800729"/>
              <a:chOff x="3768359" y="1725446"/>
              <a:chExt cx="1930605" cy="1930605"/>
            </a:xfrm>
          </p:grpSpPr>
          <p:sp>
            <p:nvSpPr>
              <p:cNvPr id="13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0" name="Oval 5"/>
              <p:cNvSpPr>
                <a:spLocks noChangeArrowheads="1"/>
              </p:cNvSpPr>
              <p:nvPr/>
            </p:nvSpPr>
            <p:spPr bwMode="auto">
              <a:xfrm>
                <a:off x="3823758" y="1780845"/>
                <a:ext cx="1819806" cy="1819806"/>
              </a:xfrm>
              <a:prstGeom prst="ellipse">
                <a:avLst/>
              </a:prstGeom>
              <a:solidFill>
                <a:srgbClr val="FFAB3F"/>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1" name="组合 140"/>
            <p:cNvGrpSpPr/>
            <p:nvPr/>
          </p:nvGrpSpPr>
          <p:grpSpPr>
            <a:xfrm>
              <a:off x="6059267" y="1311581"/>
              <a:ext cx="1806925" cy="1800729"/>
              <a:chOff x="3768359" y="1725446"/>
              <a:chExt cx="1930605" cy="1930605"/>
            </a:xfrm>
          </p:grpSpPr>
          <p:sp>
            <p:nvSpPr>
              <p:cNvPr id="14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3"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4" name="组合 143"/>
            <p:cNvGrpSpPr/>
            <p:nvPr/>
          </p:nvGrpSpPr>
          <p:grpSpPr>
            <a:xfrm>
              <a:off x="7800281" y="1311581"/>
              <a:ext cx="1806925" cy="1800729"/>
              <a:chOff x="3768359" y="1725446"/>
              <a:chExt cx="1930605" cy="1930605"/>
            </a:xfrm>
          </p:grpSpPr>
          <p:sp>
            <p:nvSpPr>
              <p:cNvPr id="14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6"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47" name="矩形 146"/>
            <p:cNvSpPr/>
            <p:nvPr/>
          </p:nvSpPr>
          <p:spPr>
            <a:xfrm>
              <a:off x="2865534"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汇</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8" name="矩形 147"/>
            <p:cNvSpPr/>
            <p:nvPr/>
          </p:nvSpPr>
          <p:spPr>
            <a:xfrm>
              <a:off x="4583038"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编</a:t>
              </a:r>
            </a:p>
          </p:txBody>
        </p:sp>
        <p:sp>
          <p:nvSpPr>
            <p:cNvPr id="149" name="矩形 148"/>
            <p:cNvSpPr/>
            <p:nvPr/>
          </p:nvSpPr>
          <p:spPr>
            <a:xfrm>
              <a:off x="6364053"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语</a:t>
              </a:r>
            </a:p>
          </p:txBody>
        </p:sp>
        <p:sp>
          <p:nvSpPr>
            <p:cNvPr id="150" name="矩形 149"/>
            <p:cNvSpPr/>
            <p:nvPr/>
          </p:nvSpPr>
          <p:spPr>
            <a:xfrm>
              <a:off x="8105589" y="1478863"/>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言</a:t>
              </a:r>
            </a:p>
          </p:txBody>
        </p:sp>
        <p:grpSp>
          <p:nvGrpSpPr>
            <p:cNvPr id="151" name="组合 150"/>
            <p:cNvGrpSpPr/>
            <p:nvPr/>
          </p:nvGrpSpPr>
          <p:grpSpPr>
            <a:xfrm>
              <a:off x="1989846" y="2144439"/>
              <a:ext cx="431636" cy="430156"/>
              <a:chOff x="3768359" y="1725446"/>
              <a:chExt cx="1930605" cy="1930605"/>
            </a:xfrm>
          </p:grpSpPr>
          <p:sp>
            <p:nvSpPr>
              <p:cNvPr id="15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3"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54" name="组合 153"/>
            <p:cNvGrpSpPr/>
            <p:nvPr/>
          </p:nvGrpSpPr>
          <p:grpSpPr>
            <a:xfrm>
              <a:off x="1567640" y="1952220"/>
              <a:ext cx="302034" cy="300998"/>
              <a:chOff x="3768359" y="1725446"/>
              <a:chExt cx="1930605" cy="1930605"/>
            </a:xfrm>
            <a:solidFill>
              <a:srgbClr val="EA5E66"/>
            </a:solidFill>
          </p:grpSpPr>
          <p:sp>
            <p:nvSpPr>
              <p:cNvPr id="155" name="Oval 5"/>
              <p:cNvSpPr>
                <a:spLocks noChangeArrowheads="1"/>
              </p:cNvSpPr>
              <p:nvPr/>
            </p:nvSpPr>
            <p:spPr bwMode="auto">
              <a:xfrm>
                <a:off x="3768359" y="1725446"/>
                <a:ext cx="1930605" cy="1930605"/>
              </a:xfrm>
              <a:prstGeom prst="ellipse">
                <a:avLst/>
              </a:prstGeom>
              <a:grp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6" name="Oval 5"/>
              <p:cNvSpPr>
                <a:spLocks noChangeArrowheads="1"/>
              </p:cNvSpPr>
              <p:nvPr/>
            </p:nvSpPr>
            <p:spPr bwMode="auto">
              <a:xfrm>
                <a:off x="3823758" y="1780845"/>
                <a:ext cx="1819806" cy="1819806"/>
              </a:xfrm>
              <a:prstGeom prst="ellipse">
                <a:avLst/>
              </a:prstGeom>
              <a:grp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57" name="组合 156"/>
            <p:cNvGrpSpPr/>
            <p:nvPr/>
          </p:nvGrpSpPr>
          <p:grpSpPr>
            <a:xfrm>
              <a:off x="4111234" y="1255401"/>
              <a:ext cx="216448" cy="215705"/>
              <a:chOff x="3768359" y="1725446"/>
              <a:chExt cx="1930605" cy="1930605"/>
            </a:xfrm>
          </p:grpSpPr>
          <p:sp>
            <p:nvSpPr>
              <p:cNvPr id="158"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9"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0" name="组合 159"/>
            <p:cNvGrpSpPr/>
            <p:nvPr/>
          </p:nvGrpSpPr>
          <p:grpSpPr>
            <a:xfrm>
              <a:off x="5930365" y="1197546"/>
              <a:ext cx="308857" cy="307798"/>
              <a:chOff x="3768359" y="1725446"/>
              <a:chExt cx="1930605" cy="1930605"/>
            </a:xfrm>
          </p:grpSpPr>
          <p:sp>
            <p:nvSpPr>
              <p:cNvPr id="16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3" name="组合 162"/>
            <p:cNvGrpSpPr/>
            <p:nvPr/>
          </p:nvGrpSpPr>
          <p:grpSpPr>
            <a:xfrm>
              <a:off x="5908250" y="2948141"/>
              <a:ext cx="266543" cy="265629"/>
              <a:chOff x="3768359" y="1725446"/>
              <a:chExt cx="1930605" cy="1930605"/>
            </a:xfrm>
          </p:grpSpPr>
          <p:sp>
            <p:nvSpPr>
              <p:cNvPr id="164"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5"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6" name="组合 165"/>
            <p:cNvGrpSpPr/>
            <p:nvPr/>
          </p:nvGrpSpPr>
          <p:grpSpPr>
            <a:xfrm>
              <a:off x="4222998" y="2925738"/>
              <a:ext cx="274210" cy="273270"/>
              <a:chOff x="3768359" y="1725446"/>
              <a:chExt cx="1930605" cy="1930605"/>
            </a:xfrm>
          </p:grpSpPr>
          <p:sp>
            <p:nvSpPr>
              <p:cNvPr id="16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8"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9" name="组合 168"/>
            <p:cNvGrpSpPr/>
            <p:nvPr/>
          </p:nvGrpSpPr>
          <p:grpSpPr>
            <a:xfrm>
              <a:off x="7717128" y="1094174"/>
              <a:ext cx="270006" cy="269080"/>
              <a:chOff x="3768359" y="1725446"/>
              <a:chExt cx="1930605" cy="1930605"/>
            </a:xfrm>
          </p:grpSpPr>
          <p:sp>
            <p:nvSpPr>
              <p:cNvPr id="170"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1" name="Oval 5"/>
              <p:cNvSpPr>
                <a:spLocks noChangeArrowheads="1"/>
              </p:cNvSpPr>
              <p:nvPr/>
            </p:nvSpPr>
            <p:spPr bwMode="auto">
              <a:xfrm>
                <a:off x="3823758" y="1780845"/>
                <a:ext cx="1819806" cy="1819806"/>
              </a:xfrm>
              <a:prstGeom prst="ellipse">
                <a:avLst/>
              </a:prstGeom>
              <a:solidFill>
                <a:srgbClr val="FFC000"/>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2" name="组合 171"/>
            <p:cNvGrpSpPr/>
            <p:nvPr/>
          </p:nvGrpSpPr>
          <p:grpSpPr>
            <a:xfrm>
              <a:off x="7823398" y="3017601"/>
              <a:ext cx="238564" cy="237746"/>
              <a:chOff x="3768359" y="1725446"/>
              <a:chExt cx="1930605" cy="1930605"/>
            </a:xfrm>
          </p:grpSpPr>
          <p:sp>
            <p:nvSpPr>
              <p:cNvPr id="17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4"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5" name="组合 174"/>
            <p:cNvGrpSpPr/>
            <p:nvPr/>
          </p:nvGrpSpPr>
          <p:grpSpPr>
            <a:xfrm>
              <a:off x="9656300" y="2067768"/>
              <a:ext cx="431636" cy="430156"/>
              <a:chOff x="3768359" y="1725446"/>
              <a:chExt cx="1930605" cy="1930605"/>
            </a:xfrm>
          </p:grpSpPr>
          <p:sp>
            <p:nvSpPr>
              <p:cNvPr id="176"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7"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8" name="组合 177"/>
            <p:cNvGrpSpPr/>
            <p:nvPr/>
          </p:nvGrpSpPr>
          <p:grpSpPr>
            <a:xfrm>
              <a:off x="10185717" y="1886048"/>
              <a:ext cx="302034" cy="300998"/>
              <a:chOff x="3768359" y="1725446"/>
              <a:chExt cx="1930605" cy="1930605"/>
            </a:xfrm>
          </p:grpSpPr>
          <p:sp>
            <p:nvSpPr>
              <p:cNvPr id="17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0" name="Oval 5"/>
              <p:cNvSpPr>
                <a:spLocks noChangeArrowheads="1"/>
              </p:cNvSpPr>
              <p:nvPr/>
            </p:nvSpPr>
            <p:spPr bwMode="auto">
              <a:xfrm>
                <a:off x="3823758" y="1780845"/>
                <a:ext cx="1819806" cy="1819806"/>
              </a:xfrm>
              <a:prstGeom prst="ellipse">
                <a:avLst/>
              </a:prstGeom>
              <a:solidFill>
                <a:srgbClr val="FDA93E"/>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81" name="组合 180"/>
            <p:cNvGrpSpPr/>
            <p:nvPr/>
          </p:nvGrpSpPr>
          <p:grpSpPr>
            <a:xfrm>
              <a:off x="10631286" y="2145366"/>
              <a:ext cx="216448" cy="215705"/>
              <a:chOff x="3768359" y="1725446"/>
              <a:chExt cx="1930605" cy="1930605"/>
            </a:xfrm>
          </p:grpSpPr>
          <p:sp>
            <p:nvSpPr>
              <p:cNvPr id="18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3"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84" name="组合 183"/>
            <p:cNvGrpSpPr/>
            <p:nvPr/>
          </p:nvGrpSpPr>
          <p:grpSpPr>
            <a:xfrm>
              <a:off x="1126654" y="2104863"/>
              <a:ext cx="216448" cy="215705"/>
              <a:chOff x="3768359" y="1725446"/>
              <a:chExt cx="1930605" cy="1930605"/>
            </a:xfrm>
          </p:grpSpPr>
          <p:sp>
            <p:nvSpPr>
              <p:cNvPr id="18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6"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87" name="圆角矩形 186"/>
          <p:cNvSpPr/>
          <p:nvPr/>
        </p:nvSpPr>
        <p:spPr>
          <a:xfrm>
            <a:off x="2659635" y="4142453"/>
            <a:ext cx="7252089" cy="672230"/>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88" name="TextBox 187"/>
          <p:cNvSpPr txBox="1"/>
          <p:nvPr/>
        </p:nvSpPr>
        <p:spPr>
          <a:xfrm>
            <a:off x="3664013" y="4081829"/>
            <a:ext cx="5221937" cy="692493"/>
          </a:xfrm>
          <a:prstGeom prst="rect">
            <a:avLst/>
          </a:prstGeom>
          <a:noFill/>
        </p:spPr>
        <p:txBody>
          <a:bodyPr wrap="none" lIns="121917" tIns="60958" rIns="121917" bIns="60958" rtlCol="0">
            <a:spAutoFit/>
          </a:bodyPr>
          <a:lstStyle/>
          <a:p>
            <a:pPr algn="ctr"/>
            <a:r>
              <a:rPr lang="zh-CN" altLang="en-US" sz="3700" b="1" dirty="0">
                <a:solidFill>
                  <a:schemeClr val="tx1">
                    <a:lumMod val="65000"/>
                    <a:lumOff val="35000"/>
                  </a:schemeClr>
                </a:solidFill>
                <a:latin typeface="微软雅黑" pitchFamily="34" charset="-122"/>
                <a:ea typeface="微软雅黑" pitchFamily="34" charset="-122"/>
              </a:rPr>
              <a:t>第</a:t>
            </a:r>
            <a:r>
              <a:rPr lang="en-US" altLang="zh-CN" sz="3700" b="1" dirty="0">
                <a:solidFill>
                  <a:schemeClr val="tx1">
                    <a:lumMod val="65000"/>
                    <a:lumOff val="35000"/>
                  </a:schemeClr>
                </a:solidFill>
                <a:latin typeface="微软雅黑" pitchFamily="34" charset="-122"/>
                <a:ea typeface="微软雅黑" pitchFamily="34" charset="-122"/>
              </a:rPr>
              <a:t>8</a:t>
            </a:r>
            <a:r>
              <a:rPr lang="zh-CN" altLang="en-US" sz="3700" b="1" dirty="0">
                <a:solidFill>
                  <a:schemeClr val="tx1">
                    <a:lumMod val="65000"/>
                    <a:lumOff val="35000"/>
                  </a:schemeClr>
                </a:solidFill>
                <a:latin typeface="微软雅黑" pitchFamily="34" charset="-122"/>
                <a:ea typeface="微软雅黑" pitchFamily="34" charset="-122"/>
              </a:rPr>
              <a:t>章 中断和</a:t>
            </a:r>
            <a:r>
              <a:rPr lang="en-US" altLang="zh-CN" sz="3700" b="1" dirty="0">
                <a:solidFill>
                  <a:schemeClr val="tx1">
                    <a:lumMod val="65000"/>
                    <a:lumOff val="35000"/>
                  </a:schemeClr>
                </a:solidFill>
                <a:latin typeface="微软雅黑" pitchFamily="34" charset="-122"/>
                <a:ea typeface="微软雅黑" pitchFamily="34" charset="-122"/>
              </a:rPr>
              <a:t>DMA</a:t>
            </a:r>
            <a:r>
              <a:rPr lang="zh-CN" altLang="en-US" sz="3700" b="1" dirty="0">
                <a:solidFill>
                  <a:schemeClr val="tx1">
                    <a:lumMod val="65000"/>
                    <a:lumOff val="35000"/>
                  </a:schemeClr>
                </a:solidFill>
                <a:latin typeface="微软雅黑" pitchFamily="34" charset="-122"/>
                <a:ea typeface="微软雅黑" pitchFamily="34" charset="-122"/>
              </a:rPr>
              <a:t>技术</a:t>
            </a:r>
          </a:p>
        </p:txBody>
      </p:sp>
      <p:grpSp>
        <p:nvGrpSpPr>
          <p:cNvPr id="189" name="组合 188"/>
          <p:cNvGrpSpPr/>
          <p:nvPr/>
        </p:nvGrpSpPr>
        <p:grpSpPr>
          <a:xfrm>
            <a:off x="2638222" y="4095400"/>
            <a:ext cx="959980" cy="766336"/>
            <a:chOff x="899592" y="2377261"/>
            <a:chExt cx="720079" cy="574619"/>
          </a:xfrm>
          <a:effectLst>
            <a:outerShdw blurRad="50800" dist="38100" dir="2700000" algn="tl" rotWithShape="0">
              <a:prstClr val="black">
                <a:alpha val="40000"/>
              </a:prstClr>
            </a:outerShdw>
          </a:effectLst>
        </p:grpSpPr>
        <p:sp>
          <p:nvSpPr>
            <p:cNvPr id="190" name="圆角矩形 189"/>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91" name="圆角矩形 190"/>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192" name="Picture 2" descr="C:\Users\Administrator\Desktop\手.png"/>
          <p:cNvPicPr>
            <a:picLocks noChangeAspect="1" noChangeArrowheads="1"/>
          </p:cNvPicPr>
          <p:nvPr/>
        </p:nvPicPr>
        <p:blipFill>
          <a:blip r:embed="rId5"/>
          <a:srcRect/>
          <a:stretch>
            <a:fillRect/>
          </a:stretch>
        </p:blipFill>
        <p:spPr bwMode="auto">
          <a:xfrm flipH="1">
            <a:off x="2397217" y="4220104"/>
            <a:ext cx="3945966" cy="3835979"/>
          </a:xfrm>
          <a:prstGeom prst="rect">
            <a:avLst/>
          </a:prstGeom>
          <a:noFill/>
        </p:spPr>
      </p:pic>
      <p:sp>
        <p:nvSpPr>
          <p:cNvPr id="193" name="TextBox 7"/>
          <p:cNvSpPr>
            <a:spLocks noChangeArrowheads="1"/>
          </p:cNvSpPr>
          <p:nvPr/>
        </p:nvSpPr>
        <p:spPr bwMode="auto">
          <a:xfrm>
            <a:off x="5287651" y="4967377"/>
            <a:ext cx="4107101" cy="646331"/>
          </a:xfrm>
          <a:prstGeom prst="rect">
            <a:avLst/>
          </a:prstGeom>
          <a:noFill/>
          <a:ln>
            <a:noFill/>
          </a:ln>
          <a:effectLst/>
          <a:extLst>
            <a:ext uri="{909E8E84-426E-40DD-AFC4-6F175D3DCCD1}">
              <a14:hiddenFill xmlns:a14="http://schemas.microsoft.com/office/drawing/2010/main">
                <a:solidFill>
                  <a:schemeClr val="bg2">
                    <a:alpha val="7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eaLnBrk="0" hangingPunct="0"/>
            <a:r>
              <a:rPr lang="zh-CN" altLang="en-US" sz="3600" b="1" dirty="0" smtClean="0">
                <a:solidFill>
                  <a:srgbClr val="006CB8"/>
                </a:solidFill>
                <a:latin typeface="微软雅黑" pitchFamily="34" charset="-122"/>
                <a:ea typeface="微软雅黑" pitchFamily="34" charset="-122"/>
                <a:sym typeface="微软雅黑" pitchFamily="34" charset="-122"/>
              </a:rPr>
              <a:t>主编：王让定 朱莹</a:t>
            </a:r>
            <a:endParaRPr lang="zh-CN" altLang="en-US" sz="3600" b="1" dirty="0">
              <a:solidFill>
                <a:srgbClr val="006CB8"/>
              </a:solidFill>
              <a:latin typeface="微软雅黑" pitchFamily="34" charset="-122"/>
              <a:ea typeface="微软雅黑" pitchFamily="34" charset="-122"/>
            </a:endParaRPr>
          </a:p>
        </p:txBody>
      </p:sp>
      <p:sp>
        <p:nvSpPr>
          <p:cNvPr id="194" name="TextBox 7"/>
          <p:cNvSpPr>
            <a:spLocks noChangeArrowheads="1"/>
          </p:cNvSpPr>
          <p:nvPr/>
        </p:nvSpPr>
        <p:spPr bwMode="auto">
          <a:xfrm>
            <a:off x="4915367" y="5653593"/>
            <a:ext cx="360206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800" dirty="0" smtClean="0">
                <a:solidFill>
                  <a:schemeClr val="tx1">
                    <a:lumMod val="75000"/>
                    <a:lumOff val="25000"/>
                  </a:schemeClr>
                </a:solidFill>
                <a:latin typeface="微软雅黑" pitchFamily="34" charset="-122"/>
                <a:ea typeface="微软雅黑" pitchFamily="34" charset="-122"/>
                <a:sym typeface="微软雅黑" pitchFamily="34" charset="-122"/>
              </a:rPr>
              <a:t>宁波大学信息学院</a:t>
            </a:r>
            <a:endParaRPr lang="zh-CN" altLang="en-US" sz="280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nvGrpSpPr>
          <p:cNvPr id="195" name="组合 194"/>
          <p:cNvGrpSpPr/>
          <p:nvPr/>
        </p:nvGrpSpPr>
        <p:grpSpPr>
          <a:xfrm>
            <a:off x="9551590" y="6238106"/>
            <a:ext cx="458374" cy="413425"/>
            <a:chOff x="4634991" y="2138335"/>
            <a:chExt cx="428348" cy="386204"/>
          </a:xfrm>
        </p:grpSpPr>
        <p:sp>
          <p:nvSpPr>
            <p:cNvPr id="196" name="Freeform 5"/>
            <p:cNvSpPr>
              <a:spLocks/>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197" name="KSO_Shape"/>
            <p:cNvSpPr>
              <a:spLocks/>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198" name="组合 197"/>
          <p:cNvGrpSpPr/>
          <p:nvPr/>
        </p:nvGrpSpPr>
        <p:grpSpPr>
          <a:xfrm>
            <a:off x="10030513" y="6238106"/>
            <a:ext cx="458374" cy="413425"/>
            <a:chOff x="5076056" y="2138335"/>
            <a:chExt cx="428348" cy="386204"/>
          </a:xfrm>
        </p:grpSpPr>
        <p:sp>
          <p:nvSpPr>
            <p:cNvPr id="199" name="Freeform 5"/>
            <p:cNvSpPr>
              <a:spLocks/>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0" name="KSO_Shape"/>
            <p:cNvSpPr>
              <a:spLocks/>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1" name="组合 200"/>
          <p:cNvGrpSpPr/>
          <p:nvPr/>
        </p:nvGrpSpPr>
        <p:grpSpPr>
          <a:xfrm>
            <a:off x="10509436" y="6238106"/>
            <a:ext cx="458374" cy="413425"/>
            <a:chOff x="5557128" y="2138335"/>
            <a:chExt cx="428348" cy="386204"/>
          </a:xfrm>
        </p:grpSpPr>
        <p:sp>
          <p:nvSpPr>
            <p:cNvPr id="202" name="Freeform 5"/>
            <p:cNvSpPr>
              <a:spLocks/>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3" name="KSO_Shape"/>
            <p:cNvSpPr>
              <a:spLocks/>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4" name="组合 203"/>
          <p:cNvGrpSpPr/>
          <p:nvPr/>
        </p:nvGrpSpPr>
        <p:grpSpPr>
          <a:xfrm>
            <a:off x="10988359" y="6238106"/>
            <a:ext cx="458374" cy="413425"/>
            <a:chOff x="6068610" y="2138335"/>
            <a:chExt cx="428348" cy="386204"/>
          </a:xfrm>
        </p:grpSpPr>
        <p:sp>
          <p:nvSpPr>
            <p:cNvPr id="205" name="Freeform 5"/>
            <p:cNvSpPr>
              <a:spLocks/>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6" name="KSO_Shape"/>
            <p:cNvSpPr>
              <a:spLocks/>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7" name="组合 206"/>
          <p:cNvGrpSpPr/>
          <p:nvPr/>
        </p:nvGrpSpPr>
        <p:grpSpPr>
          <a:xfrm>
            <a:off x="11467280" y="6238106"/>
            <a:ext cx="458374" cy="413425"/>
            <a:chOff x="6623914" y="2138335"/>
            <a:chExt cx="428348" cy="386204"/>
          </a:xfrm>
        </p:grpSpPr>
        <p:sp>
          <p:nvSpPr>
            <p:cNvPr id="208" name="Freeform 5"/>
            <p:cNvSpPr>
              <a:spLocks/>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9" name="KSO_Shape"/>
            <p:cNvSpPr>
              <a:spLocks/>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233" name="TextBox 232"/>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pic>
        <p:nvPicPr>
          <p:cNvPr id="9" name="05_He'S A Pirat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50735" y="-890686"/>
            <a:ext cx="609600" cy="609600"/>
          </a:xfrm>
          <a:prstGeom prst="rect">
            <a:avLst/>
          </a:prstGeom>
        </p:spPr>
      </p:pic>
      <p:grpSp>
        <p:nvGrpSpPr>
          <p:cNvPr id="310" name="组合 309"/>
          <p:cNvGrpSpPr/>
          <p:nvPr/>
        </p:nvGrpSpPr>
        <p:grpSpPr>
          <a:xfrm>
            <a:off x="5710219" y="2007007"/>
            <a:ext cx="6480720" cy="1440782"/>
            <a:chOff x="1126654" y="1094174"/>
            <a:chExt cx="9721080" cy="2161173"/>
          </a:xfrm>
        </p:grpSpPr>
        <p:sp>
          <p:nvSpPr>
            <p:cNvPr id="311" name="椭圆 310"/>
            <p:cNvSpPr/>
            <p:nvPr/>
          </p:nvSpPr>
          <p:spPr>
            <a:xfrm>
              <a:off x="2421482"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2" name="椭圆 311"/>
            <p:cNvSpPr/>
            <p:nvPr/>
          </p:nvSpPr>
          <p:spPr>
            <a:xfrm>
              <a:off x="4162268"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3" name="椭圆 312"/>
            <p:cNvSpPr/>
            <p:nvPr/>
          </p:nvSpPr>
          <p:spPr>
            <a:xfrm>
              <a:off x="5916856"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4" name="椭圆 313"/>
            <p:cNvSpPr/>
            <p:nvPr/>
          </p:nvSpPr>
          <p:spPr>
            <a:xfrm>
              <a:off x="7673627"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grpSp>
          <p:nvGrpSpPr>
            <p:cNvPr id="315" name="组合 314"/>
            <p:cNvGrpSpPr/>
            <p:nvPr/>
          </p:nvGrpSpPr>
          <p:grpSpPr>
            <a:xfrm>
              <a:off x="2583952" y="1311581"/>
              <a:ext cx="1806925" cy="1800729"/>
              <a:chOff x="3768359" y="1725446"/>
              <a:chExt cx="1930605" cy="1930605"/>
            </a:xfrm>
          </p:grpSpPr>
          <p:sp>
            <p:nvSpPr>
              <p:cNvPr id="36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6" name="Oval 5"/>
              <p:cNvSpPr>
                <a:spLocks noChangeArrowheads="1"/>
              </p:cNvSpPr>
              <p:nvPr/>
            </p:nvSpPr>
            <p:spPr bwMode="auto">
              <a:xfrm>
                <a:off x="3823758" y="1780845"/>
                <a:ext cx="1819806" cy="1819806"/>
              </a:xfrm>
              <a:prstGeom prst="ellipse">
                <a:avLst/>
              </a:prstGeom>
              <a:solidFill>
                <a:srgbClr val="EA5E66"/>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6" name="组合 315"/>
            <p:cNvGrpSpPr/>
            <p:nvPr/>
          </p:nvGrpSpPr>
          <p:grpSpPr>
            <a:xfrm>
              <a:off x="4310734" y="1311581"/>
              <a:ext cx="1806925" cy="1800729"/>
              <a:chOff x="3768359" y="1725446"/>
              <a:chExt cx="1930605" cy="1930605"/>
            </a:xfrm>
          </p:grpSpPr>
          <p:sp>
            <p:nvSpPr>
              <p:cNvPr id="36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4" name="Oval 5"/>
              <p:cNvSpPr>
                <a:spLocks noChangeArrowheads="1"/>
              </p:cNvSpPr>
              <p:nvPr/>
            </p:nvSpPr>
            <p:spPr bwMode="auto">
              <a:xfrm>
                <a:off x="3823758" y="1780845"/>
                <a:ext cx="1819806" cy="1819806"/>
              </a:xfrm>
              <a:prstGeom prst="ellipse">
                <a:avLst/>
              </a:prstGeom>
              <a:solidFill>
                <a:srgbClr val="FFAB3F"/>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7" name="组合 316"/>
            <p:cNvGrpSpPr/>
            <p:nvPr/>
          </p:nvGrpSpPr>
          <p:grpSpPr>
            <a:xfrm>
              <a:off x="6059267" y="1311581"/>
              <a:ext cx="1806925" cy="1800729"/>
              <a:chOff x="3768359" y="1725446"/>
              <a:chExt cx="1930605" cy="1930605"/>
            </a:xfrm>
          </p:grpSpPr>
          <p:sp>
            <p:nvSpPr>
              <p:cNvPr id="36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2"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8" name="组合 317"/>
            <p:cNvGrpSpPr/>
            <p:nvPr/>
          </p:nvGrpSpPr>
          <p:grpSpPr>
            <a:xfrm>
              <a:off x="7800281" y="1311581"/>
              <a:ext cx="1806925" cy="1800729"/>
              <a:chOff x="3768359" y="1725446"/>
              <a:chExt cx="1930605" cy="1930605"/>
            </a:xfrm>
          </p:grpSpPr>
          <p:sp>
            <p:nvSpPr>
              <p:cNvPr id="35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0"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19" name="矩形 318"/>
            <p:cNvSpPr/>
            <p:nvPr/>
          </p:nvSpPr>
          <p:spPr>
            <a:xfrm>
              <a:off x="2865533"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接</a:t>
              </a:r>
            </a:p>
          </p:txBody>
        </p:sp>
        <p:sp>
          <p:nvSpPr>
            <p:cNvPr id="320" name="矩形 319"/>
            <p:cNvSpPr/>
            <p:nvPr/>
          </p:nvSpPr>
          <p:spPr>
            <a:xfrm>
              <a:off x="4583038"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口</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1" name="矩形 320"/>
            <p:cNvSpPr/>
            <p:nvPr/>
          </p:nvSpPr>
          <p:spPr>
            <a:xfrm>
              <a:off x="6364052"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技</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2" name="矩形 321"/>
            <p:cNvSpPr/>
            <p:nvPr/>
          </p:nvSpPr>
          <p:spPr>
            <a:xfrm>
              <a:off x="8105589" y="1478863"/>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术</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323" name="组合 322"/>
            <p:cNvGrpSpPr/>
            <p:nvPr/>
          </p:nvGrpSpPr>
          <p:grpSpPr>
            <a:xfrm>
              <a:off x="1989846" y="2144439"/>
              <a:ext cx="431636" cy="430156"/>
              <a:chOff x="3768359" y="1725446"/>
              <a:chExt cx="1930605" cy="1930605"/>
            </a:xfrm>
          </p:grpSpPr>
          <p:sp>
            <p:nvSpPr>
              <p:cNvPr id="35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8"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4" name="组合 323"/>
            <p:cNvGrpSpPr/>
            <p:nvPr/>
          </p:nvGrpSpPr>
          <p:grpSpPr>
            <a:xfrm>
              <a:off x="1567640" y="1952220"/>
              <a:ext cx="302034" cy="300998"/>
              <a:chOff x="3768359" y="1725446"/>
              <a:chExt cx="1930605" cy="1930605"/>
            </a:xfrm>
            <a:solidFill>
              <a:srgbClr val="EA5E66"/>
            </a:solidFill>
          </p:grpSpPr>
          <p:sp>
            <p:nvSpPr>
              <p:cNvPr id="355" name="Oval 5"/>
              <p:cNvSpPr>
                <a:spLocks noChangeArrowheads="1"/>
              </p:cNvSpPr>
              <p:nvPr/>
            </p:nvSpPr>
            <p:spPr bwMode="auto">
              <a:xfrm>
                <a:off x="3768359" y="1725446"/>
                <a:ext cx="1930605" cy="1930605"/>
              </a:xfrm>
              <a:prstGeom prst="ellipse">
                <a:avLst/>
              </a:prstGeom>
              <a:grp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6" name="Oval 5"/>
              <p:cNvSpPr>
                <a:spLocks noChangeArrowheads="1"/>
              </p:cNvSpPr>
              <p:nvPr/>
            </p:nvSpPr>
            <p:spPr bwMode="auto">
              <a:xfrm>
                <a:off x="3823758" y="1780845"/>
                <a:ext cx="1819806" cy="1819806"/>
              </a:xfrm>
              <a:prstGeom prst="ellipse">
                <a:avLst/>
              </a:prstGeom>
              <a:grp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5" name="组合 324"/>
            <p:cNvGrpSpPr/>
            <p:nvPr/>
          </p:nvGrpSpPr>
          <p:grpSpPr>
            <a:xfrm>
              <a:off x="4111234" y="1255401"/>
              <a:ext cx="216448" cy="215705"/>
              <a:chOff x="3768359" y="1725446"/>
              <a:chExt cx="1930605" cy="1930605"/>
            </a:xfrm>
          </p:grpSpPr>
          <p:sp>
            <p:nvSpPr>
              <p:cNvPr id="35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4"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6" name="组合 325"/>
            <p:cNvGrpSpPr/>
            <p:nvPr/>
          </p:nvGrpSpPr>
          <p:grpSpPr>
            <a:xfrm>
              <a:off x="5930365" y="1197546"/>
              <a:ext cx="308857" cy="307798"/>
              <a:chOff x="3768359" y="1725446"/>
              <a:chExt cx="1930605" cy="1930605"/>
            </a:xfrm>
          </p:grpSpPr>
          <p:sp>
            <p:nvSpPr>
              <p:cNvPr id="35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7" name="组合 326"/>
            <p:cNvGrpSpPr/>
            <p:nvPr/>
          </p:nvGrpSpPr>
          <p:grpSpPr>
            <a:xfrm>
              <a:off x="5908250" y="2948141"/>
              <a:ext cx="266543" cy="265629"/>
              <a:chOff x="3768359" y="1725446"/>
              <a:chExt cx="1930605" cy="1930605"/>
            </a:xfrm>
          </p:grpSpPr>
          <p:sp>
            <p:nvSpPr>
              <p:cNvPr id="34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0"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8" name="组合 327"/>
            <p:cNvGrpSpPr/>
            <p:nvPr/>
          </p:nvGrpSpPr>
          <p:grpSpPr>
            <a:xfrm>
              <a:off x="4222998" y="2925738"/>
              <a:ext cx="274210" cy="273270"/>
              <a:chOff x="3768359" y="1725446"/>
              <a:chExt cx="1930605" cy="1930605"/>
            </a:xfrm>
          </p:grpSpPr>
          <p:sp>
            <p:nvSpPr>
              <p:cNvPr id="34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8"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9" name="组合 328"/>
            <p:cNvGrpSpPr/>
            <p:nvPr/>
          </p:nvGrpSpPr>
          <p:grpSpPr>
            <a:xfrm>
              <a:off x="7717128" y="1094174"/>
              <a:ext cx="270006" cy="269080"/>
              <a:chOff x="3768359" y="1725446"/>
              <a:chExt cx="1930605" cy="1930605"/>
            </a:xfrm>
          </p:grpSpPr>
          <p:sp>
            <p:nvSpPr>
              <p:cNvPr id="34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6" name="Oval 5"/>
              <p:cNvSpPr>
                <a:spLocks noChangeArrowheads="1"/>
              </p:cNvSpPr>
              <p:nvPr/>
            </p:nvSpPr>
            <p:spPr bwMode="auto">
              <a:xfrm>
                <a:off x="3823758" y="1780845"/>
                <a:ext cx="1819806" cy="1819806"/>
              </a:xfrm>
              <a:prstGeom prst="ellipse">
                <a:avLst/>
              </a:prstGeom>
              <a:solidFill>
                <a:srgbClr val="FFC000"/>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0" name="组合 329"/>
            <p:cNvGrpSpPr/>
            <p:nvPr/>
          </p:nvGrpSpPr>
          <p:grpSpPr>
            <a:xfrm>
              <a:off x="7823398" y="3017601"/>
              <a:ext cx="238564" cy="237746"/>
              <a:chOff x="3768359" y="1725446"/>
              <a:chExt cx="1930605" cy="1930605"/>
            </a:xfrm>
          </p:grpSpPr>
          <p:sp>
            <p:nvSpPr>
              <p:cNvPr id="34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4"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1" name="组合 330"/>
            <p:cNvGrpSpPr/>
            <p:nvPr/>
          </p:nvGrpSpPr>
          <p:grpSpPr>
            <a:xfrm>
              <a:off x="9656300" y="2067768"/>
              <a:ext cx="431636" cy="430156"/>
              <a:chOff x="3768359" y="1725446"/>
              <a:chExt cx="1930605" cy="1930605"/>
            </a:xfrm>
          </p:grpSpPr>
          <p:sp>
            <p:nvSpPr>
              <p:cNvPr id="34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2" name="组合 331"/>
            <p:cNvGrpSpPr/>
            <p:nvPr/>
          </p:nvGrpSpPr>
          <p:grpSpPr>
            <a:xfrm>
              <a:off x="10185717" y="1886048"/>
              <a:ext cx="302034" cy="300998"/>
              <a:chOff x="3768359" y="1725446"/>
              <a:chExt cx="1930605" cy="1930605"/>
            </a:xfrm>
          </p:grpSpPr>
          <p:sp>
            <p:nvSpPr>
              <p:cNvPr id="33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0" name="Oval 5"/>
              <p:cNvSpPr>
                <a:spLocks noChangeArrowheads="1"/>
              </p:cNvSpPr>
              <p:nvPr/>
            </p:nvSpPr>
            <p:spPr bwMode="auto">
              <a:xfrm>
                <a:off x="3823758" y="1780845"/>
                <a:ext cx="1819806" cy="1819806"/>
              </a:xfrm>
              <a:prstGeom prst="ellipse">
                <a:avLst/>
              </a:prstGeom>
              <a:solidFill>
                <a:srgbClr val="FDA93E"/>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3" name="组合 332"/>
            <p:cNvGrpSpPr/>
            <p:nvPr/>
          </p:nvGrpSpPr>
          <p:grpSpPr>
            <a:xfrm>
              <a:off x="10631286" y="2145366"/>
              <a:ext cx="216448" cy="215705"/>
              <a:chOff x="3768359" y="1725446"/>
              <a:chExt cx="1930605" cy="1930605"/>
            </a:xfrm>
          </p:grpSpPr>
          <p:sp>
            <p:nvSpPr>
              <p:cNvPr id="33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8"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4" name="组合 333"/>
            <p:cNvGrpSpPr/>
            <p:nvPr/>
          </p:nvGrpSpPr>
          <p:grpSpPr>
            <a:xfrm>
              <a:off x="1126654" y="2104863"/>
              <a:ext cx="216448" cy="215705"/>
              <a:chOff x="3768359" y="1725446"/>
              <a:chExt cx="1930605" cy="1930605"/>
            </a:xfrm>
          </p:grpSpPr>
          <p:sp>
            <p:nvSpPr>
              <p:cNvPr id="33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6"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367" name="六边形 366"/>
          <p:cNvSpPr/>
          <p:nvPr/>
        </p:nvSpPr>
        <p:spPr>
          <a:xfrm>
            <a:off x="5007148" y="1733312"/>
            <a:ext cx="1087757" cy="960892"/>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0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与</a:t>
            </a:r>
            <a:endParaRPr lang="zh-CN" altLang="en-US" sz="4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93889385"/>
      </p:ext>
    </p:extLst>
  </p:cSld>
  <p:clrMapOvr>
    <a:masterClrMapping/>
  </p:clrMapOvr>
  <mc:AlternateContent xmlns:mc="http://schemas.openxmlformats.org/markup-compatibility/2006" xmlns:p14="http://schemas.microsoft.com/office/powerpoint/2010/main">
    <mc:Choice Requires="p14">
      <p:transition spd="slow" p14:dur="3000" advClick="0">
        <p14:shre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9"/>
                                        </p:tgtEl>
                                      </p:cBhvr>
                                    </p:cmd>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fade">
                                      <p:cBhvr>
                                        <p:cTn id="10" dur="500"/>
                                        <p:tgtEl>
                                          <p:spTgt spid="187"/>
                                        </p:tgtEl>
                                      </p:cBhvr>
                                    </p:animEffect>
                                  </p:childTnLst>
                                </p:cTn>
                              </p:par>
                              <p:par>
                                <p:cTn id="11" presetID="10" presetClass="entr" presetSubtype="0" fill="hold" nodeType="withEffect">
                                  <p:stCondLst>
                                    <p:cond delay="0"/>
                                  </p:stCondLst>
                                  <p:childTnLst>
                                    <p:set>
                                      <p:cBhvr>
                                        <p:cTn id="12" dur="1" fill="hold">
                                          <p:stCondLst>
                                            <p:cond delay="0"/>
                                          </p:stCondLst>
                                        </p:cTn>
                                        <p:tgtEl>
                                          <p:spTgt spid="189"/>
                                        </p:tgtEl>
                                        <p:attrNameLst>
                                          <p:attrName>style.visibility</p:attrName>
                                        </p:attrNameLst>
                                      </p:cBhvr>
                                      <p:to>
                                        <p:strVal val="visible"/>
                                      </p:to>
                                    </p:set>
                                    <p:animEffect transition="in" filter="fade">
                                      <p:cBhvr>
                                        <p:cTn id="13" dur="500"/>
                                        <p:tgtEl>
                                          <p:spTgt spid="189"/>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63" presetClass="path" presetSubtype="0" accel="50000" decel="50000" fill="hold" nodeType="withEffect">
                                  <p:stCondLst>
                                    <p:cond delay="0"/>
                                  </p:stCondLst>
                                  <p:childTnLst>
                                    <p:animMotion origin="layout" path="M 4.44444E-6 -4.78691E-6 L 0.575 -4.78691E-6 " pathEditMode="relative" rAng="0" ptsTypes="AA">
                                      <p:cBhvr>
                                        <p:cTn id="18" dur="2000" fill="hold"/>
                                        <p:tgtEl>
                                          <p:spTgt spid="189"/>
                                        </p:tgtEl>
                                        <p:attrNameLst>
                                          <p:attrName>ppt_x</p:attrName>
                                          <p:attrName>ppt_y</p:attrName>
                                        </p:attrNameLst>
                                      </p:cBhvr>
                                      <p:rCtr x="28750" y="0"/>
                                    </p:animMotion>
                                  </p:childTnLst>
                                </p:cTn>
                              </p:par>
                              <p:par>
                                <p:cTn id="19" presetID="22" presetClass="entr" presetSubtype="8" fill="hold" grpId="0" nodeType="withEffect">
                                  <p:stCondLst>
                                    <p:cond delay="250"/>
                                  </p:stCondLst>
                                  <p:childTnLst>
                                    <p:set>
                                      <p:cBhvr>
                                        <p:cTn id="20" dur="1" fill="hold">
                                          <p:stCondLst>
                                            <p:cond delay="0"/>
                                          </p:stCondLst>
                                        </p:cTn>
                                        <p:tgtEl>
                                          <p:spTgt spid="188"/>
                                        </p:tgtEl>
                                        <p:attrNameLst>
                                          <p:attrName>style.visibility</p:attrName>
                                        </p:attrNameLst>
                                      </p:cBhvr>
                                      <p:to>
                                        <p:strVal val="visible"/>
                                      </p:to>
                                    </p:set>
                                    <p:animEffect transition="in" filter="wipe(left)">
                                      <p:cBhvr>
                                        <p:cTn id="21" dur="1750"/>
                                        <p:tgtEl>
                                          <p:spTgt spid="188"/>
                                        </p:tgtEl>
                                      </p:cBhvr>
                                    </p:animEffect>
                                  </p:childTnLst>
                                </p:cTn>
                              </p:par>
                              <p:par>
                                <p:cTn id="22" presetID="1" presetClass="entr" presetSubtype="0" fill="hold" nodeType="withEffect">
                                  <p:stCondLst>
                                    <p:cond delay="0"/>
                                  </p:stCondLst>
                                  <p:childTnLst>
                                    <p:set>
                                      <p:cBhvr>
                                        <p:cTn id="23" dur="1" fill="hold">
                                          <p:stCondLst>
                                            <p:cond delay="0"/>
                                          </p:stCondLst>
                                        </p:cTn>
                                        <p:tgtEl>
                                          <p:spTgt spid="192"/>
                                        </p:tgtEl>
                                        <p:attrNameLst>
                                          <p:attrName>style.visibility</p:attrName>
                                        </p:attrNameLst>
                                      </p:cBhvr>
                                      <p:to>
                                        <p:strVal val="visible"/>
                                      </p:to>
                                    </p:set>
                                  </p:childTnLst>
                                </p:cTn>
                              </p:par>
                              <p:par>
                                <p:cTn id="24" presetID="63" presetClass="path" presetSubtype="0" accel="50000" decel="50000" fill="hold" nodeType="withEffect">
                                  <p:stCondLst>
                                    <p:cond delay="0"/>
                                  </p:stCondLst>
                                  <p:childTnLst>
                                    <p:animMotion origin="layout" path="M -4.16667E-6 4.93827E-6 L 0.58351 4.93827E-6 " pathEditMode="relative" rAng="0" ptsTypes="AA">
                                      <p:cBhvr>
                                        <p:cTn id="25" dur="2000" fill="hold"/>
                                        <p:tgtEl>
                                          <p:spTgt spid="192"/>
                                        </p:tgtEl>
                                        <p:attrNameLst>
                                          <p:attrName>ppt_x</p:attrName>
                                          <p:attrName>ppt_y</p:attrName>
                                        </p:attrNameLst>
                                      </p:cBhvr>
                                      <p:rCtr x="29167" y="0"/>
                                    </p:animMotion>
                                  </p:childTnLst>
                                </p:cTn>
                              </p:par>
                            </p:childTnLst>
                          </p:cTn>
                        </p:par>
                        <p:par>
                          <p:cTn id="26" fill="hold">
                            <p:stCondLst>
                              <p:cond delay="2500"/>
                            </p:stCondLst>
                            <p:childTnLst>
                              <p:par>
                                <p:cTn id="27" presetID="42" presetClass="exit" presetSubtype="0" fill="hold" nodeType="afterEffect">
                                  <p:stCondLst>
                                    <p:cond delay="0"/>
                                  </p:stCondLst>
                                  <p:childTnLst>
                                    <p:animEffect transition="out" filter="fade">
                                      <p:cBhvr>
                                        <p:cTn id="28" dur="1000"/>
                                        <p:tgtEl>
                                          <p:spTgt spid="192"/>
                                        </p:tgtEl>
                                      </p:cBhvr>
                                    </p:animEffect>
                                    <p:anim calcmode="lin" valueType="num">
                                      <p:cBhvr>
                                        <p:cTn id="29" dur="1000"/>
                                        <p:tgtEl>
                                          <p:spTgt spid="192"/>
                                        </p:tgtEl>
                                        <p:attrNameLst>
                                          <p:attrName>ppt_x</p:attrName>
                                        </p:attrNameLst>
                                      </p:cBhvr>
                                      <p:tavLst>
                                        <p:tav tm="0">
                                          <p:val>
                                            <p:strVal val="ppt_x"/>
                                          </p:val>
                                        </p:tav>
                                        <p:tav tm="100000">
                                          <p:val>
                                            <p:strVal val="ppt_x"/>
                                          </p:val>
                                        </p:tav>
                                      </p:tavLst>
                                    </p:anim>
                                    <p:anim calcmode="lin" valueType="num">
                                      <p:cBhvr>
                                        <p:cTn id="30" dur="1000"/>
                                        <p:tgtEl>
                                          <p:spTgt spid="192"/>
                                        </p:tgtEl>
                                        <p:attrNameLst>
                                          <p:attrName>ppt_y</p:attrName>
                                        </p:attrNameLst>
                                      </p:cBhvr>
                                      <p:tavLst>
                                        <p:tav tm="0">
                                          <p:val>
                                            <p:strVal val="ppt_y"/>
                                          </p:val>
                                        </p:tav>
                                        <p:tav tm="100000">
                                          <p:val>
                                            <p:strVal val="ppt_y+.1"/>
                                          </p:val>
                                        </p:tav>
                                      </p:tavLst>
                                    </p:anim>
                                    <p:set>
                                      <p:cBhvr>
                                        <p:cTn id="31" dur="1" fill="hold">
                                          <p:stCondLst>
                                            <p:cond delay="999"/>
                                          </p:stCondLst>
                                        </p:cTn>
                                        <p:tgtEl>
                                          <p:spTgt spid="192"/>
                                        </p:tgtEl>
                                        <p:attrNameLst>
                                          <p:attrName>style.visibility</p:attrName>
                                        </p:attrNameLst>
                                      </p:cBhvr>
                                      <p:to>
                                        <p:strVal val="hidden"/>
                                      </p:to>
                                    </p:se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193"/>
                                        </p:tgtEl>
                                        <p:attrNameLst>
                                          <p:attrName>style.visibility</p:attrName>
                                        </p:attrNameLst>
                                      </p:cBhvr>
                                      <p:to>
                                        <p:strVal val="visible"/>
                                      </p:to>
                                    </p:set>
                                    <p:animEffect transition="in" filter="barn(inVertical)">
                                      <p:cBhvr>
                                        <p:cTn id="35" dur="500"/>
                                        <p:tgtEl>
                                          <p:spTgt spid="193"/>
                                        </p:tgtEl>
                                      </p:cBhvr>
                                    </p:animEffect>
                                  </p:childTnLst>
                                </p:cTn>
                              </p:par>
                            </p:childTnLst>
                          </p:cTn>
                        </p:par>
                        <p:par>
                          <p:cTn id="36" fill="hold">
                            <p:stCondLst>
                              <p:cond delay="4000"/>
                            </p:stCondLst>
                            <p:childTnLst>
                              <p:par>
                                <p:cTn id="37" presetID="52" presetClass="entr" presetSubtype="0" fill="hold" grpId="0" nodeType="afterEffect">
                                  <p:stCondLst>
                                    <p:cond delay="0"/>
                                  </p:stCondLst>
                                  <p:iterate type="lt">
                                    <p:tmPct val="10000"/>
                                  </p:iterate>
                                  <p:childTnLst>
                                    <p:set>
                                      <p:cBhvr>
                                        <p:cTn id="38" dur="1" fill="hold">
                                          <p:stCondLst>
                                            <p:cond delay="0"/>
                                          </p:stCondLst>
                                        </p:cTn>
                                        <p:tgtEl>
                                          <p:spTgt spid="194"/>
                                        </p:tgtEl>
                                        <p:attrNameLst>
                                          <p:attrName>style.visibility</p:attrName>
                                        </p:attrNameLst>
                                      </p:cBhvr>
                                      <p:to>
                                        <p:strVal val="visible"/>
                                      </p:to>
                                    </p:set>
                                    <p:animScale>
                                      <p:cBhvr>
                                        <p:cTn id="39" dur="500" decel="50000" fill="hold">
                                          <p:stCondLst>
                                            <p:cond delay="0"/>
                                          </p:stCondLst>
                                        </p:cTn>
                                        <p:tgtEl>
                                          <p:spTgt spid="19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500" decel="50000" fill="hold">
                                          <p:stCondLst>
                                            <p:cond delay="0"/>
                                          </p:stCondLst>
                                        </p:cTn>
                                        <p:tgtEl>
                                          <p:spTgt spid="194"/>
                                        </p:tgtEl>
                                        <p:attrNameLst>
                                          <p:attrName>ppt_x</p:attrName>
                                          <p:attrName>ppt_y</p:attrName>
                                        </p:attrNameLst>
                                      </p:cBhvr>
                                    </p:animMotion>
                                    <p:animEffect transition="in" filter="fade">
                                      <p:cBhvr>
                                        <p:cTn id="41" dur="500"/>
                                        <p:tgtEl>
                                          <p:spTgt spid="194"/>
                                        </p:tgtEl>
                                      </p:cBhvr>
                                    </p:animEffect>
                                  </p:childTnLst>
                                </p:cTn>
                              </p:par>
                            </p:childTnLst>
                          </p:cTn>
                        </p:par>
                        <p:par>
                          <p:cTn id="42" fill="hold">
                            <p:stCondLst>
                              <p:cond delay="4850"/>
                            </p:stCondLst>
                            <p:childTnLst>
                              <p:par>
                                <p:cTn id="43" presetID="2" presetClass="entr" presetSubtype="2" fill="hold" nodeType="afterEffect">
                                  <p:stCondLst>
                                    <p:cond delay="0"/>
                                  </p:stCondLst>
                                  <p:childTnLst>
                                    <p:set>
                                      <p:cBhvr>
                                        <p:cTn id="44" dur="1" fill="hold">
                                          <p:stCondLst>
                                            <p:cond delay="0"/>
                                          </p:stCondLst>
                                        </p:cTn>
                                        <p:tgtEl>
                                          <p:spTgt spid="207"/>
                                        </p:tgtEl>
                                        <p:attrNameLst>
                                          <p:attrName>style.visibility</p:attrName>
                                        </p:attrNameLst>
                                      </p:cBhvr>
                                      <p:to>
                                        <p:strVal val="visible"/>
                                      </p:to>
                                    </p:set>
                                    <p:anim calcmode="lin" valueType="num">
                                      <p:cBhvr additive="base">
                                        <p:cTn id="45" dur="500" fill="hold"/>
                                        <p:tgtEl>
                                          <p:spTgt spid="207"/>
                                        </p:tgtEl>
                                        <p:attrNameLst>
                                          <p:attrName>ppt_x</p:attrName>
                                        </p:attrNameLst>
                                      </p:cBhvr>
                                      <p:tavLst>
                                        <p:tav tm="0">
                                          <p:val>
                                            <p:strVal val="1+#ppt_w/2"/>
                                          </p:val>
                                        </p:tav>
                                        <p:tav tm="100000">
                                          <p:val>
                                            <p:strVal val="#ppt_x"/>
                                          </p:val>
                                        </p:tav>
                                      </p:tavLst>
                                    </p:anim>
                                    <p:anim calcmode="lin" valueType="num">
                                      <p:cBhvr additive="base">
                                        <p:cTn id="46" dur="500" fill="hold"/>
                                        <p:tgtEl>
                                          <p:spTgt spid="207"/>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200"/>
                                  </p:stCondLst>
                                  <p:childTnLst>
                                    <p:set>
                                      <p:cBhvr>
                                        <p:cTn id="48" dur="1" fill="hold">
                                          <p:stCondLst>
                                            <p:cond delay="0"/>
                                          </p:stCondLst>
                                        </p:cTn>
                                        <p:tgtEl>
                                          <p:spTgt spid="204"/>
                                        </p:tgtEl>
                                        <p:attrNameLst>
                                          <p:attrName>style.visibility</p:attrName>
                                        </p:attrNameLst>
                                      </p:cBhvr>
                                      <p:to>
                                        <p:strVal val="visible"/>
                                      </p:to>
                                    </p:set>
                                    <p:anim calcmode="lin" valueType="num">
                                      <p:cBhvr additive="base">
                                        <p:cTn id="49" dur="500" fill="hold"/>
                                        <p:tgtEl>
                                          <p:spTgt spid="204"/>
                                        </p:tgtEl>
                                        <p:attrNameLst>
                                          <p:attrName>ppt_x</p:attrName>
                                        </p:attrNameLst>
                                      </p:cBhvr>
                                      <p:tavLst>
                                        <p:tav tm="0">
                                          <p:val>
                                            <p:strVal val="1+#ppt_w/2"/>
                                          </p:val>
                                        </p:tav>
                                        <p:tav tm="100000">
                                          <p:val>
                                            <p:strVal val="#ppt_x"/>
                                          </p:val>
                                        </p:tav>
                                      </p:tavLst>
                                    </p:anim>
                                    <p:anim calcmode="lin" valueType="num">
                                      <p:cBhvr additive="base">
                                        <p:cTn id="50" dur="500" fill="hold"/>
                                        <p:tgtEl>
                                          <p:spTgt spid="20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400"/>
                                  </p:stCondLst>
                                  <p:childTnLst>
                                    <p:set>
                                      <p:cBhvr>
                                        <p:cTn id="52" dur="1" fill="hold">
                                          <p:stCondLst>
                                            <p:cond delay="0"/>
                                          </p:stCondLst>
                                        </p:cTn>
                                        <p:tgtEl>
                                          <p:spTgt spid="201"/>
                                        </p:tgtEl>
                                        <p:attrNameLst>
                                          <p:attrName>style.visibility</p:attrName>
                                        </p:attrNameLst>
                                      </p:cBhvr>
                                      <p:to>
                                        <p:strVal val="visible"/>
                                      </p:to>
                                    </p:set>
                                    <p:anim calcmode="lin" valueType="num">
                                      <p:cBhvr additive="base">
                                        <p:cTn id="53" dur="500" fill="hold"/>
                                        <p:tgtEl>
                                          <p:spTgt spid="201"/>
                                        </p:tgtEl>
                                        <p:attrNameLst>
                                          <p:attrName>ppt_x</p:attrName>
                                        </p:attrNameLst>
                                      </p:cBhvr>
                                      <p:tavLst>
                                        <p:tav tm="0">
                                          <p:val>
                                            <p:strVal val="1+#ppt_w/2"/>
                                          </p:val>
                                        </p:tav>
                                        <p:tav tm="100000">
                                          <p:val>
                                            <p:strVal val="#ppt_x"/>
                                          </p:val>
                                        </p:tav>
                                      </p:tavLst>
                                    </p:anim>
                                    <p:anim calcmode="lin" valueType="num">
                                      <p:cBhvr additive="base">
                                        <p:cTn id="54" dur="500" fill="hold"/>
                                        <p:tgtEl>
                                          <p:spTgt spid="201"/>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600"/>
                                  </p:stCondLst>
                                  <p:childTnLst>
                                    <p:set>
                                      <p:cBhvr>
                                        <p:cTn id="56" dur="1" fill="hold">
                                          <p:stCondLst>
                                            <p:cond delay="0"/>
                                          </p:stCondLst>
                                        </p:cTn>
                                        <p:tgtEl>
                                          <p:spTgt spid="198"/>
                                        </p:tgtEl>
                                        <p:attrNameLst>
                                          <p:attrName>style.visibility</p:attrName>
                                        </p:attrNameLst>
                                      </p:cBhvr>
                                      <p:to>
                                        <p:strVal val="visible"/>
                                      </p:to>
                                    </p:set>
                                    <p:anim calcmode="lin" valueType="num">
                                      <p:cBhvr additive="base">
                                        <p:cTn id="57" dur="500" fill="hold"/>
                                        <p:tgtEl>
                                          <p:spTgt spid="198"/>
                                        </p:tgtEl>
                                        <p:attrNameLst>
                                          <p:attrName>ppt_x</p:attrName>
                                        </p:attrNameLst>
                                      </p:cBhvr>
                                      <p:tavLst>
                                        <p:tav tm="0">
                                          <p:val>
                                            <p:strVal val="1+#ppt_w/2"/>
                                          </p:val>
                                        </p:tav>
                                        <p:tav tm="100000">
                                          <p:val>
                                            <p:strVal val="#ppt_x"/>
                                          </p:val>
                                        </p:tav>
                                      </p:tavLst>
                                    </p:anim>
                                    <p:anim calcmode="lin" valueType="num">
                                      <p:cBhvr additive="base">
                                        <p:cTn id="58" dur="500" fill="hold"/>
                                        <p:tgtEl>
                                          <p:spTgt spid="198"/>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80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fill="hold"/>
                                        <p:tgtEl>
                                          <p:spTgt spid="195"/>
                                        </p:tgtEl>
                                        <p:attrNameLst>
                                          <p:attrName>ppt_x</p:attrName>
                                        </p:attrNameLst>
                                      </p:cBhvr>
                                      <p:tavLst>
                                        <p:tav tm="0">
                                          <p:val>
                                            <p:strVal val="1+#ppt_w/2"/>
                                          </p:val>
                                        </p:tav>
                                        <p:tav tm="100000">
                                          <p:val>
                                            <p:strVal val="#ppt_x"/>
                                          </p:val>
                                        </p:tav>
                                      </p:tavLst>
                                    </p:anim>
                                    <p:anim calcmode="lin" valueType="num">
                                      <p:cBhvr additive="base">
                                        <p:cTn id="62" dur="500" fill="hold"/>
                                        <p:tgtEl>
                                          <p:spTgt spid="195"/>
                                        </p:tgtEl>
                                        <p:attrNameLst>
                                          <p:attrName>ppt_y</p:attrName>
                                        </p:attrNameLst>
                                      </p:cBhvr>
                                      <p:tavLst>
                                        <p:tav tm="0">
                                          <p:val>
                                            <p:strVal val="#ppt_y"/>
                                          </p:val>
                                        </p:tav>
                                        <p:tav tm="100000">
                                          <p:val>
                                            <p:strVal val="#ppt_y"/>
                                          </p:val>
                                        </p:tav>
                                      </p:tavLst>
                                    </p:anim>
                                  </p:childTnLst>
                                </p:cTn>
                              </p:par>
                            </p:childTnLst>
                          </p:cTn>
                        </p:par>
                        <p:par>
                          <p:cTn id="63" fill="hold">
                            <p:stCondLst>
                              <p:cond delay="6150"/>
                            </p:stCondLst>
                            <p:childTnLst>
                              <p:par>
                                <p:cTn id="64" presetID="10" presetClass="entr" presetSubtype="0" fill="hold" grpId="0" nodeType="after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fade">
                                      <p:cBhvr>
                                        <p:cTn id="66" dur="500"/>
                                        <p:tgtEl>
                                          <p:spTgt spid="233"/>
                                        </p:tgtEl>
                                      </p:cBhvr>
                                    </p:animEffect>
                                  </p:childTnLst>
                                </p:cTn>
                              </p:par>
                            </p:childTnLst>
                          </p:cTn>
                        </p:par>
                        <p:par>
                          <p:cTn id="67" fill="hold">
                            <p:stCondLst>
                              <p:cond delay="6650"/>
                            </p:stCondLst>
                            <p:childTnLst>
                              <p:par>
                                <p:cTn id="68" presetID="53" presetClass="entr" presetSubtype="528" fill="hold" grpId="0" nodeType="afterEffect">
                                  <p:stCondLst>
                                    <p:cond delay="0"/>
                                  </p:stCondLst>
                                  <p:childTnLst>
                                    <p:set>
                                      <p:cBhvr>
                                        <p:cTn id="69" dur="1" fill="hold">
                                          <p:stCondLst>
                                            <p:cond delay="0"/>
                                          </p:stCondLst>
                                        </p:cTn>
                                        <p:tgtEl>
                                          <p:spTgt spid="367"/>
                                        </p:tgtEl>
                                        <p:attrNameLst>
                                          <p:attrName>style.visibility</p:attrName>
                                        </p:attrNameLst>
                                      </p:cBhvr>
                                      <p:to>
                                        <p:strVal val="visible"/>
                                      </p:to>
                                    </p:set>
                                    <p:anim calcmode="lin" valueType="num">
                                      <p:cBhvr>
                                        <p:cTn id="70" dur="500" fill="hold"/>
                                        <p:tgtEl>
                                          <p:spTgt spid="367"/>
                                        </p:tgtEl>
                                        <p:attrNameLst>
                                          <p:attrName>ppt_w</p:attrName>
                                        </p:attrNameLst>
                                      </p:cBhvr>
                                      <p:tavLst>
                                        <p:tav tm="0">
                                          <p:val>
                                            <p:fltVal val="0"/>
                                          </p:val>
                                        </p:tav>
                                        <p:tav tm="100000">
                                          <p:val>
                                            <p:strVal val="#ppt_w"/>
                                          </p:val>
                                        </p:tav>
                                      </p:tavLst>
                                    </p:anim>
                                    <p:anim calcmode="lin" valueType="num">
                                      <p:cBhvr>
                                        <p:cTn id="71" dur="500" fill="hold"/>
                                        <p:tgtEl>
                                          <p:spTgt spid="367"/>
                                        </p:tgtEl>
                                        <p:attrNameLst>
                                          <p:attrName>ppt_h</p:attrName>
                                        </p:attrNameLst>
                                      </p:cBhvr>
                                      <p:tavLst>
                                        <p:tav tm="0">
                                          <p:val>
                                            <p:fltVal val="0"/>
                                          </p:val>
                                        </p:tav>
                                        <p:tav tm="100000">
                                          <p:val>
                                            <p:strVal val="#ppt_h"/>
                                          </p:val>
                                        </p:tav>
                                      </p:tavLst>
                                    </p:anim>
                                    <p:animEffect transition="in" filter="fade">
                                      <p:cBhvr>
                                        <p:cTn id="72" dur="500"/>
                                        <p:tgtEl>
                                          <p:spTgt spid="367"/>
                                        </p:tgtEl>
                                      </p:cBhvr>
                                    </p:animEffect>
                                    <p:anim calcmode="lin" valueType="num">
                                      <p:cBhvr>
                                        <p:cTn id="73" dur="500" fill="hold"/>
                                        <p:tgtEl>
                                          <p:spTgt spid="367"/>
                                        </p:tgtEl>
                                        <p:attrNameLst>
                                          <p:attrName>ppt_x</p:attrName>
                                        </p:attrNameLst>
                                      </p:cBhvr>
                                      <p:tavLst>
                                        <p:tav tm="0">
                                          <p:val>
                                            <p:fltVal val="0.5"/>
                                          </p:val>
                                        </p:tav>
                                        <p:tav tm="100000">
                                          <p:val>
                                            <p:strVal val="#ppt_x"/>
                                          </p:val>
                                        </p:tav>
                                      </p:tavLst>
                                    </p:anim>
                                    <p:anim calcmode="lin" valueType="num">
                                      <p:cBhvr>
                                        <p:cTn id="74" dur="500" fill="hold"/>
                                        <p:tgtEl>
                                          <p:spTgt spid="36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100000" numSld="999">
                <p:cTn id="75" repeatCount="indefinite" fill="hold" display="0">
                  <p:stCondLst>
                    <p:cond delay="indefinite"/>
                  </p:stCondLst>
                  <p:endCondLst>
                    <p:cond evt="onStopAudio" delay="0">
                      <p:tgtEl>
                        <p:sldTgt/>
                      </p:tgtEl>
                    </p:cond>
                  </p:endCondLst>
                </p:cTn>
                <p:tgtEl>
                  <p:spTgt spid="9"/>
                </p:tgtEl>
              </p:cMediaNode>
            </p:audio>
          </p:childTnLst>
        </p:cTn>
      </p:par>
    </p:tnLst>
    <p:bldLst>
      <p:bldP spid="187" grpId="0" animBg="1"/>
      <p:bldP spid="188" grpId="0"/>
      <p:bldP spid="193" grpId="0"/>
      <p:bldP spid="194" grpId="0"/>
      <p:bldP spid="233" grpId="0"/>
      <p:bldP spid="36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内容占位符 2"/>
          <p:cNvSpPr>
            <a:spLocks noGrp="1"/>
          </p:cNvSpPr>
          <p:nvPr>
            <p:ph idx="1"/>
          </p:nvPr>
        </p:nvSpPr>
        <p:spPr>
          <a:xfrm>
            <a:off x="1668027" y="1253739"/>
            <a:ext cx="9003209" cy="6073593"/>
          </a:xfrm>
        </p:spPr>
        <p:txBody>
          <a:bodyPr/>
          <a:lstStyle/>
          <a:p>
            <a:pPr>
              <a:buFontTx/>
              <a:buNone/>
            </a:pPr>
            <a:r>
              <a:rPr lang="zh-CN" altLang="en-US" sz="2400" b="1" dirty="0" smtClean="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）软中断指令</a:t>
            </a:r>
            <a:endParaRPr lang="zh-CN" altLang="en-US" sz="2400" dirty="0">
              <a:latin typeface="黑体" panose="02010609060101010101" pitchFamily="49" charset="-122"/>
              <a:ea typeface="黑体" panose="02010609060101010101" pitchFamily="49" charset="-122"/>
            </a:endParaRPr>
          </a:p>
          <a:p>
            <a:pPr>
              <a:buFontTx/>
              <a:buNone/>
            </a:pPr>
            <a:r>
              <a:rPr lang="zh-CN" altLang="en-US" sz="2400" dirty="0">
                <a:latin typeface="黑体" panose="02010609060101010101" pitchFamily="49" charset="-122"/>
                <a:ea typeface="黑体" panose="02010609060101010101" pitchFamily="49" charset="-122"/>
              </a:rPr>
              <a:t>指令格式：</a:t>
            </a:r>
            <a:r>
              <a:rPr lang="en-US" altLang="zh-CN" sz="2400" dirty="0">
                <a:latin typeface="黑体" panose="02010609060101010101" pitchFamily="49" charset="-122"/>
                <a:ea typeface="黑体" panose="02010609060101010101" pitchFamily="49" charset="-122"/>
              </a:rPr>
              <a:t>INT  n</a:t>
            </a:r>
            <a:endParaRPr lang="zh-CN" altLang="en-US" sz="2400" dirty="0">
              <a:latin typeface="黑体" panose="02010609060101010101" pitchFamily="49" charset="-122"/>
              <a:ea typeface="黑体" panose="02010609060101010101" pitchFamily="49" charset="-122"/>
            </a:endParaRPr>
          </a:p>
          <a:p>
            <a:pPr>
              <a:buFontTx/>
              <a:buNone/>
            </a:pPr>
            <a:r>
              <a:rPr lang="zh-CN" altLang="en-US" sz="2400" dirty="0">
                <a:latin typeface="黑体" panose="02010609060101010101" pitchFamily="49" charset="-122"/>
                <a:ea typeface="黑体" panose="02010609060101010101" pitchFamily="49" charset="-122"/>
              </a:rPr>
              <a:t>其中，</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为中断类型码，可为</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至</a:t>
            </a:r>
            <a:r>
              <a:rPr lang="en-US" altLang="zh-CN" sz="2400" dirty="0">
                <a:latin typeface="黑体" panose="02010609060101010101" pitchFamily="49" charset="-122"/>
                <a:ea typeface="黑体" panose="02010609060101010101" pitchFamily="49" charset="-122"/>
              </a:rPr>
              <a:t>255</a:t>
            </a:r>
            <a:r>
              <a:rPr lang="zh-CN" altLang="en-US" sz="2400" dirty="0">
                <a:latin typeface="黑体" panose="02010609060101010101" pitchFamily="49" charset="-122"/>
                <a:ea typeface="黑体" panose="02010609060101010101" pitchFamily="49" charset="-122"/>
              </a:rPr>
              <a:t>中任意一值，</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确定了，既可到</a:t>
            </a:r>
            <a:r>
              <a:rPr lang="en-US" altLang="zh-CN" sz="2400" dirty="0">
                <a:latin typeface="黑体" panose="02010609060101010101" pitchFamily="49" charset="-122"/>
                <a:ea typeface="黑体" panose="02010609060101010101" pitchFamily="49" charset="-122"/>
              </a:rPr>
              <a:t>0000H</a:t>
            </a:r>
            <a:r>
              <a:rPr lang="zh-CN" altLang="en-US" sz="2400" dirty="0">
                <a:latin typeface="黑体" panose="02010609060101010101" pitchFamily="49" charset="-122"/>
                <a:ea typeface="黑体" panose="02010609060101010101" pitchFamily="49" charset="-122"/>
              </a:rPr>
              <a:t>段中偏移地址</a:t>
            </a:r>
            <a:r>
              <a:rPr lang="en-US" altLang="zh-CN" sz="2400" dirty="0">
                <a:latin typeface="黑体" panose="02010609060101010101" pitchFamily="49" charset="-122"/>
                <a:ea typeface="黑体" panose="02010609060101010101" pitchFamily="49" charset="-122"/>
              </a:rPr>
              <a:t>4*n</a:t>
            </a:r>
            <a:r>
              <a:rPr lang="zh-CN" altLang="en-US" sz="2400" dirty="0">
                <a:latin typeface="黑体" panose="02010609060101010101" pitchFamily="49" charset="-122"/>
                <a:ea typeface="黑体" panose="02010609060101010101" pitchFamily="49" charset="-122"/>
              </a:rPr>
              <a:t>开始的</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个单元中找到该服务程序入口的地址。</a:t>
            </a:r>
          </a:p>
          <a:p>
            <a:pPr>
              <a:buFontTx/>
              <a:buNone/>
            </a:pPr>
            <a:r>
              <a:rPr lang="zh-CN" altLang="en-US" sz="2400" dirty="0">
                <a:latin typeface="黑体" panose="02010609060101010101" pitchFamily="49" charset="-122"/>
                <a:ea typeface="黑体" panose="02010609060101010101" pitchFamily="49" charset="-122"/>
              </a:rPr>
              <a:t>中断指令在执行时会自动完成如下工作：</a:t>
            </a:r>
          </a:p>
          <a:p>
            <a:pPr>
              <a:buFontTx/>
              <a:buNone/>
            </a:pPr>
            <a:r>
              <a:rPr lang="zh-CN" altLang="en-US" sz="2400" dirty="0">
                <a:latin typeface="黑体" panose="02010609060101010101" pitchFamily="49" charset="-122"/>
                <a:ea typeface="黑体" panose="02010609060101010101" pitchFamily="49" charset="-122"/>
              </a:rPr>
              <a:t>标志寄存器压入堆栈保存，即</a:t>
            </a:r>
            <a:r>
              <a:rPr lang="en-US" altLang="zh-CN" sz="2400" dirty="0">
                <a:latin typeface="黑体" panose="02010609060101010101" pitchFamily="49" charset="-122"/>
                <a:ea typeface="黑体" panose="02010609060101010101" pitchFamily="49" charset="-122"/>
              </a:rPr>
              <a:t>SP←SP−2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[SP] ←</a:t>
            </a:r>
            <a:r>
              <a:rPr lang="zh-CN" altLang="en-US" sz="2400" dirty="0">
                <a:latin typeface="黑体" panose="02010609060101010101" pitchFamily="49" charset="-122"/>
                <a:ea typeface="黑体" panose="02010609060101010101" pitchFamily="49" charset="-122"/>
              </a:rPr>
              <a:t>标志寄存器内容。</a:t>
            </a:r>
          </a:p>
          <a:p>
            <a:pPr>
              <a:buFontTx/>
              <a:buNone/>
            </a:pPr>
            <a:r>
              <a:rPr lang="zh-CN" altLang="en-US" sz="2400" dirty="0">
                <a:latin typeface="黑体" panose="02010609060101010101" pitchFamily="49" charset="-122"/>
                <a:ea typeface="黑体" panose="02010609060101010101" pitchFamily="49" charset="-122"/>
              </a:rPr>
              <a:t>禁止新的可屏蔽中断和单步中断，即</a:t>
            </a:r>
            <a:r>
              <a:rPr lang="en-US" altLang="zh-CN" sz="2400" dirty="0">
                <a:latin typeface="黑体" panose="02010609060101010101" pitchFamily="49" charset="-122"/>
                <a:ea typeface="黑体" panose="02010609060101010101" pitchFamily="49" charset="-122"/>
              </a:rPr>
              <a:t>IF←0</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TF←0</a:t>
            </a:r>
            <a:r>
              <a:rPr lang="zh-CN" altLang="en-US" sz="2400" dirty="0">
                <a:latin typeface="黑体" panose="02010609060101010101" pitchFamily="49" charset="-122"/>
                <a:ea typeface="黑体" panose="02010609060101010101" pitchFamily="49" charset="-122"/>
              </a:rPr>
              <a:t>。</a:t>
            </a:r>
          </a:p>
          <a:p>
            <a:pPr>
              <a:buFontTx/>
              <a:buNone/>
            </a:pPr>
            <a:r>
              <a:rPr lang="zh-CN" altLang="en-US" sz="2400" dirty="0">
                <a:latin typeface="黑体" panose="02010609060101010101" pitchFamily="49" charset="-122"/>
                <a:ea typeface="黑体" panose="02010609060101010101" pitchFamily="49" charset="-122"/>
              </a:rPr>
              <a:t>断点地址压入堆栈保存，即</a:t>
            </a:r>
            <a:r>
              <a:rPr lang="en-US" altLang="zh-CN" sz="2400" dirty="0">
                <a:latin typeface="黑体" panose="02010609060101010101" pitchFamily="49" charset="-122"/>
                <a:ea typeface="黑体" panose="02010609060101010101" pitchFamily="49" charset="-122"/>
              </a:rPr>
              <a:t>SP←SP−2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SP</a:t>
            </a:r>
            <a:r>
              <a:rPr lang="zh-CN" altLang="en-US"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CS</a:t>
            </a:r>
            <a:r>
              <a:rPr lang="zh-CN" altLang="en-US"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SP←SP−2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SP</a:t>
            </a:r>
            <a:r>
              <a:rPr lang="zh-CN" altLang="en-US"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a:t>
            </a:r>
          </a:p>
          <a:p>
            <a:pPr>
              <a:buFontTx/>
              <a:buNone/>
            </a:pPr>
            <a:r>
              <a:rPr lang="zh-CN" altLang="en-US" sz="2400" dirty="0">
                <a:latin typeface="黑体" panose="02010609060101010101" pitchFamily="49" charset="-122"/>
                <a:ea typeface="黑体" panose="02010609060101010101" pitchFamily="49" charset="-122"/>
              </a:rPr>
              <a:t>取中断服务程序的起始地址，即</a:t>
            </a:r>
            <a:r>
              <a:rPr lang="en-US" altLang="zh-CN" sz="2400" dirty="0">
                <a:latin typeface="黑体" panose="02010609060101010101" pitchFamily="49" charset="-122"/>
                <a:ea typeface="黑体" panose="02010609060101010101" pitchFamily="49" charset="-122"/>
              </a:rPr>
              <a:t>CS←0000H:[4n+3]</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0000H:[4n+2]</a:t>
            </a:r>
            <a:r>
              <a:rPr lang="zh-CN" altLang="en-US" sz="2400" dirty="0">
                <a:latin typeface="黑体" panose="02010609060101010101" pitchFamily="49" charset="-122"/>
                <a:ea typeface="黑体" panose="02010609060101010101" pitchFamily="49" charset="-122"/>
              </a:rPr>
              <a:t>的内容，</a:t>
            </a:r>
            <a:r>
              <a:rPr lang="en-US" altLang="zh-CN" sz="2400" dirty="0">
                <a:latin typeface="黑体" panose="02010609060101010101" pitchFamily="49" charset="-122"/>
                <a:ea typeface="黑体" panose="02010609060101010101" pitchFamily="49" charset="-122"/>
              </a:rPr>
              <a:t>IP←0000H:[4n+1]</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0000H:[4n]</a:t>
            </a:r>
            <a:r>
              <a:rPr lang="zh-CN" altLang="en-US" sz="2400" dirty="0">
                <a:latin typeface="黑体" panose="02010609060101010101" pitchFamily="49" charset="-122"/>
                <a:ea typeface="黑体" panose="02010609060101010101" pitchFamily="49" charset="-122"/>
              </a:rPr>
              <a:t>的内容。</a:t>
            </a:r>
          </a:p>
          <a:p>
            <a:endParaRPr lang="zh-CN" altLang="en-US" dirty="0" smtClean="0"/>
          </a:p>
        </p:txBody>
      </p:sp>
      <p:sp>
        <p:nvSpPr>
          <p:cNvPr id="3" name="TextBox 37"/>
          <p:cNvSpPr txBox="1"/>
          <p:nvPr/>
        </p:nvSpPr>
        <p:spPr>
          <a:xfrm>
            <a:off x="2615170" y="684996"/>
            <a:ext cx="4200116" cy="415498"/>
          </a:xfrm>
          <a:prstGeom prst="rect">
            <a:avLst/>
          </a:prstGeom>
          <a:noFill/>
        </p:spPr>
        <p:txBody>
          <a:bodyPr wrap="square" lIns="0" tIns="0" rIns="0" bIns="0" rtlCol="0">
            <a:spAutoFit/>
          </a:bodyPr>
          <a:lstStyle/>
          <a:p>
            <a:r>
              <a:rPr lang="zh-CN" altLang="en-US" sz="2700" dirty="0">
                <a:solidFill>
                  <a:schemeClr val="tx1">
                    <a:lumMod val="65000"/>
                    <a:lumOff val="35000"/>
                  </a:schemeClr>
                </a:solidFill>
                <a:latin typeface="微软雅黑"/>
                <a:ea typeface="微软雅黑"/>
              </a:rPr>
              <a:t>中断调用与返回指令</a:t>
            </a:r>
            <a:endParaRPr lang="zh-CN" altLang="en-US" sz="2700" dirty="0">
              <a:solidFill>
                <a:schemeClr val="tx1">
                  <a:lumMod val="65000"/>
                  <a:lumOff val="35000"/>
                </a:schemeClr>
              </a:solidFill>
              <a:latin typeface="微软雅黑"/>
              <a:ea typeface="微软雅黑"/>
            </a:endParaRPr>
          </a:p>
        </p:txBody>
      </p:sp>
      <p:pic>
        <p:nvPicPr>
          <p:cNvPr id="4"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68027" y="578573"/>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5"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0426" y="587945"/>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959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00" fill="hold"/>
                                            <p:tgtEl>
                                              <p:spTgt spid="4"/>
                                            </p:tgtEl>
                                            <p:attrNameLst>
                                              <p:attrName>ppt_x</p:attrName>
                                            </p:attrNameLst>
                                          </p:cBhvr>
                                          <p:tavLst>
                                            <p:tav tm="0">
                                              <p:val>
                                                <p:strVal val="0-#ppt_w/2"/>
                                              </p:val>
                                            </p:tav>
                                            <p:tav tm="100000">
                                              <p:val>
                                                <p:strVal val="#ppt_x"/>
                                              </p:val>
                                            </p:tav>
                                          </p:tavLst>
                                        </p:anim>
                                        <p:anim calcmode="lin" valueType="num">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00" fill="hold"/>
                                            <p:tgtEl>
                                              <p:spTgt spid="5"/>
                                            </p:tgtEl>
                                            <p:attrNameLst>
                                              <p:attrName>ppt_x</p:attrName>
                                            </p:attrNameLst>
                                          </p:cBhvr>
                                          <p:tavLst>
                                            <p:tav tm="0">
                                              <p:val>
                                                <p:strVal val="#ppt_x"/>
                                              </p:val>
                                            </p:tav>
                                            <p:tav tm="100000">
                                              <p:val>
                                                <p:strVal val="#ppt_x"/>
                                              </p:val>
                                            </p:tav>
                                          </p:tavLst>
                                        </p:anim>
                                        <p:anim calcmode="lin" valueType="num">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sz="half" idx="1"/>
          </p:nvPr>
        </p:nvSpPr>
        <p:spPr>
          <a:xfrm>
            <a:off x="1846073" y="620857"/>
            <a:ext cx="8353771" cy="1224245"/>
          </a:xfrm>
        </p:spPr>
        <p:txBody>
          <a:bodyPr/>
          <a:lstStyle/>
          <a:p>
            <a:pPr eaLnBrk="1" hangingPunct="1"/>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内部寄存器的类型和数量如下表所示，其中，数量为</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个的寄存器，则每个通道一个，凡数量只有一个的，则为各通道所公用。                    </a:t>
            </a:r>
          </a:p>
        </p:txBody>
      </p:sp>
      <p:graphicFrame>
        <p:nvGraphicFramePr>
          <p:cNvPr id="174083" name="Group 3"/>
          <p:cNvGraphicFramePr>
            <a:graphicFrameLocks noGrp="1"/>
          </p:cNvGraphicFramePr>
          <p:nvPr>
            <p:ph sz="half" idx="2"/>
          </p:nvPr>
        </p:nvGraphicFramePr>
        <p:xfrm>
          <a:off x="1846073" y="1773649"/>
          <a:ext cx="8426813" cy="3574289"/>
        </p:xfrm>
        <a:graphic>
          <a:graphicData uri="http://schemas.openxmlformats.org/drawingml/2006/table">
            <a:tbl>
              <a:tblPr/>
              <a:tblGrid>
                <a:gridCol w="2232542"/>
                <a:gridCol w="1584692"/>
                <a:gridCol w="701837"/>
                <a:gridCol w="1530704"/>
                <a:gridCol w="1656146"/>
                <a:gridCol w="720892"/>
              </a:tblGrid>
              <a:tr h="132269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寄存器名</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txBody>
                  <a:tcPr marL="90021" marR="90021" marT="46811" marB="4681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长度（</a:t>
                      </a: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Bit</a:t>
                      </a: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txBody>
                  <a:tcPr marL="90021" marR="90021" marT="46811" marB="4681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数量</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txBody>
                  <a:tcPr marL="90021" marR="90021" marT="46811" marB="4681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寄存器名</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txBody>
                  <a:tcPr marL="90021" marR="90021" marT="46811" marB="4681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长度（</a:t>
                      </a: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Bit</a:t>
                      </a: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txBody>
                  <a:tcPr marL="90021" marR="90021" marT="46811" marB="4681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数量</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txBody>
                  <a:tcPr marL="90021" marR="90021" marT="46811" marB="4681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159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基地址寄存器</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基字节数寄存器</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当前地址寄存器</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当前字节数寄存器</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地址暂存寄存器</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字节数暂存寄存器</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txBody>
                  <a:tcPr marL="90021" marR="90021" marT="46811" marB="4681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16</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16</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16</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16</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16</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16</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txBody>
                  <a:tcPr marL="90021" marR="90021" marT="46811" marB="4681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4</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4</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4</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4</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1</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1</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txBody>
                  <a:tcPr marL="90021" marR="90021" marT="46811" marB="4681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状态寄存器</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命令寄存器</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暂存寄存器</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方式寄存器</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屏蔽寄存器</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rgbClr val="000000"/>
                          </a:solidFill>
                          <a:effectLst/>
                          <a:latin typeface="隶书" pitchFamily="49" charset="-122"/>
                          <a:ea typeface="隶书" pitchFamily="49" charset="-122"/>
                        </a:rPr>
                        <a:t>请求寄存器</a:t>
                      </a:r>
                      <a:endParaRPr kumimoji="1" lang="zh-CN" altLang="en-US" sz="2000" b="0" i="0" u="none" strike="noStrike" cap="none" normalizeH="0" baseline="0" smtClean="0">
                        <a:ln>
                          <a:noFill/>
                        </a:ln>
                        <a:solidFill>
                          <a:schemeClr val="tx1"/>
                        </a:solidFill>
                        <a:effectLst/>
                        <a:latin typeface="隶书" pitchFamily="49" charset="-122"/>
                        <a:ea typeface="隶书" pitchFamily="49" charset="-122"/>
                      </a:endParaRPr>
                    </a:p>
                  </a:txBody>
                  <a:tcPr marL="90021" marR="90021" marT="46811" marB="4681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8</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8</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8</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6</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4</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4</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txBody>
                  <a:tcPr marL="90021" marR="90021" marT="46811" marB="4681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1</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1</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1</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4</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1</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00"/>
                          </a:solidFill>
                          <a:effectLst/>
                          <a:latin typeface="隶书" pitchFamily="49" charset="-122"/>
                          <a:ea typeface="隶书" pitchFamily="49" charset="-122"/>
                        </a:rPr>
                        <a:t>1</a:t>
                      </a:r>
                      <a:endParaRPr kumimoji="1" lang="en-US" altLang="zh-CN" sz="2000" b="0" i="0" u="none" strike="noStrike" cap="none" normalizeH="0" baseline="0" smtClean="0">
                        <a:ln>
                          <a:noFill/>
                        </a:ln>
                        <a:solidFill>
                          <a:schemeClr val="tx1"/>
                        </a:solidFill>
                        <a:effectLst/>
                        <a:latin typeface="隶书" pitchFamily="49" charset="-122"/>
                        <a:ea typeface="隶书" pitchFamily="49" charset="-122"/>
                      </a:endParaRPr>
                    </a:p>
                  </a:txBody>
                  <a:tcPr marL="90021" marR="90021" marT="46811" marB="46811"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8874" name="Rectangle 26"/>
          <p:cNvSpPr>
            <a:spLocks noChangeArrowheads="1"/>
          </p:cNvSpPr>
          <p:nvPr/>
        </p:nvSpPr>
        <p:spPr bwMode="auto">
          <a:xfrm>
            <a:off x="1773031" y="5442049"/>
            <a:ext cx="8461746" cy="83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latin typeface="黑体" panose="02010609060101010101" pitchFamily="49" charset="-122"/>
                <a:ea typeface="黑体" panose="02010609060101010101" pitchFamily="49" charset="-122"/>
              </a:rPr>
              <a:t>⑤8237</a:t>
            </a:r>
            <a:r>
              <a:rPr lang="zh-CN" altLang="en-US" b="1" dirty="0">
                <a:latin typeface="黑体" panose="02010609060101010101" pitchFamily="49" charset="-122"/>
                <a:ea typeface="黑体" panose="02010609060101010101" pitchFamily="49" charset="-122"/>
              </a:rPr>
              <a:t>的数据引线</a:t>
            </a:r>
            <a:r>
              <a:rPr lang="zh-CN" altLang="en-US" dirty="0">
                <a:latin typeface="黑体" panose="02010609060101010101" pitchFamily="49" charset="-122"/>
                <a:ea typeface="黑体" panose="02010609060101010101" pitchFamily="49" charset="-122"/>
              </a:rPr>
              <a:t>，</a:t>
            </a:r>
          </a:p>
          <a:p>
            <a:pPr eaLnBrk="1" hangingPunct="1"/>
            <a:r>
              <a:rPr lang="zh-CN" altLang="en-US" dirty="0">
                <a:latin typeface="黑体" panose="02010609060101010101" pitchFamily="49" charset="-122"/>
                <a:ea typeface="黑体" panose="02010609060101010101" pitchFamily="49" charset="-122"/>
              </a:rPr>
              <a:t>地址引线都有三态缓冲器，因而可以接也可以释放总线。</a:t>
            </a:r>
          </a:p>
        </p:txBody>
      </p:sp>
    </p:spTree>
    <p:extLst>
      <p:ext uri="{BB962C8B-B14F-4D97-AF65-F5344CB8AC3E}">
        <p14:creationId xmlns:p14="http://schemas.microsoft.com/office/powerpoint/2010/main" val="3233316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2854846" y="559693"/>
            <a:ext cx="7774199" cy="658966"/>
          </a:xfrm>
        </p:spPr>
        <p:txBody>
          <a:bodyPr/>
          <a:lstStyle/>
          <a:p>
            <a:pPr algn="l" eaLnBrk="1" hangingPunct="1"/>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外部引脚</a:t>
            </a:r>
          </a:p>
        </p:txBody>
      </p:sp>
      <p:graphicFrame>
        <p:nvGraphicFramePr>
          <p:cNvPr id="17410" name="Object 3"/>
          <p:cNvGraphicFramePr>
            <a:graphicFrameLocks noGrp="1" noChangeAspect="1"/>
          </p:cNvGraphicFramePr>
          <p:nvPr>
            <p:ph idx="1"/>
          </p:nvPr>
        </p:nvGraphicFramePr>
        <p:xfrm>
          <a:off x="3214815" y="1197252"/>
          <a:ext cx="5473380" cy="5112933"/>
        </p:xfrm>
        <a:graphic>
          <a:graphicData uri="http://schemas.openxmlformats.org/presentationml/2006/ole">
            <mc:AlternateContent xmlns:mc="http://schemas.openxmlformats.org/markup-compatibility/2006">
              <mc:Choice xmlns:v="urn:schemas-microsoft-com:vml" Requires="v">
                <p:oleObj spid="_x0000_s32777" name="Visio" r:id="rId3" imgW="2426497" imgH="3036621" progId="Visio.Drawing.11">
                  <p:embed/>
                </p:oleObj>
              </mc:Choice>
              <mc:Fallback>
                <p:oleObj name="Visio" r:id="rId3" imgW="2426497" imgH="303662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815" y="1197252"/>
                        <a:ext cx="5473380" cy="51129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6768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2208107" y="1197253"/>
            <a:ext cx="7774199" cy="4900159"/>
          </a:xfrm>
        </p:spPr>
        <p:txBody>
          <a:bodyPr/>
          <a:lstStyle/>
          <a:p>
            <a:pPr eaLnBrk="1" hangingPunct="1">
              <a:lnSpc>
                <a:spcPct val="120000"/>
              </a:lnSpc>
              <a:buFont typeface="Wingdings" panose="05000000000000000000" pitchFamily="2" charset="2"/>
              <a:buNone/>
            </a:pPr>
            <a:r>
              <a:rPr lang="en-US" altLang="zh-CN" sz="2400">
                <a:latin typeface="黑体" panose="02010609060101010101" pitchFamily="49" charset="-122"/>
                <a:ea typeface="黑体" panose="02010609060101010101" pitchFamily="49" charset="-122"/>
              </a:rPr>
              <a:t>CLK		</a:t>
            </a:r>
            <a:r>
              <a:rPr lang="zh-CN" altLang="en-US" sz="2400">
                <a:latin typeface="黑体" panose="02010609060101010101" pitchFamily="49" charset="-122"/>
                <a:ea typeface="黑体" panose="02010609060101010101" pitchFamily="49" charset="-122"/>
              </a:rPr>
              <a:t>时钟 </a:t>
            </a:r>
          </a:p>
          <a:p>
            <a:pPr eaLnBrk="1" hangingPunct="1">
              <a:lnSpc>
                <a:spcPct val="120000"/>
              </a:lnSpc>
              <a:buFont typeface="Wingdings" panose="05000000000000000000" pitchFamily="2" charset="2"/>
              <a:buNone/>
            </a:pPr>
            <a:r>
              <a:rPr lang="en-US" altLang="zh-CN" sz="2400">
                <a:latin typeface="黑体" panose="02010609060101010101" pitchFamily="49" charset="-122"/>
                <a:ea typeface="黑体" panose="02010609060101010101" pitchFamily="49" charset="-122"/>
              </a:rPr>
              <a:t>CS#		</a:t>
            </a:r>
            <a:r>
              <a:rPr lang="zh-CN" altLang="en-US" sz="2400">
                <a:latin typeface="黑体" panose="02010609060101010101" pitchFamily="49" charset="-122"/>
                <a:ea typeface="黑体" panose="02010609060101010101" pitchFamily="49" charset="-122"/>
              </a:rPr>
              <a:t>片选</a:t>
            </a:r>
          </a:p>
          <a:p>
            <a:pPr eaLnBrk="1" hangingPunct="1">
              <a:lnSpc>
                <a:spcPct val="120000"/>
              </a:lnSpc>
              <a:buFont typeface="Wingdings" panose="05000000000000000000" pitchFamily="2" charset="2"/>
              <a:buNone/>
            </a:pPr>
            <a:r>
              <a:rPr lang="en-US" altLang="zh-CN" sz="2400">
                <a:latin typeface="黑体" panose="02010609060101010101" pitchFamily="49" charset="-122"/>
                <a:ea typeface="黑体" panose="02010609060101010101" pitchFamily="49" charset="-122"/>
              </a:rPr>
              <a:t>RESET	      </a:t>
            </a:r>
            <a:r>
              <a:rPr lang="zh-CN" altLang="en-US" sz="2400">
                <a:latin typeface="黑体" panose="02010609060101010101" pitchFamily="49" charset="-122"/>
                <a:ea typeface="黑体" panose="02010609060101010101" pitchFamily="49" charset="-122"/>
              </a:rPr>
              <a:t>复位</a:t>
            </a:r>
          </a:p>
          <a:p>
            <a:pPr eaLnBrk="1" hangingPunct="1">
              <a:lnSpc>
                <a:spcPct val="120000"/>
              </a:lnSpc>
              <a:buFont typeface="Wingdings" panose="05000000000000000000" pitchFamily="2" charset="2"/>
              <a:buNone/>
            </a:pPr>
            <a:r>
              <a:rPr lang="en-US" altLang="zh-CN" sz="2400">
                <a:latin typeface="黑体" panose="02010609060101010101" pitchFamily="49" charset="-122"/>
                <a:ea typeface="黑体" panose="02010609060101010101" pitchFamily="49" charset="-122"/>
              </a:rPr>
              <a:t>READY	      </a:t>
            </a:r>
            <a:r>
              <a:rPr lang="zh-CN" altLang="en-US" sz="2400">
                <a:latin typeface="黑体" panose="02010609060101010101" pitchFamily="49" charset="-122"/>
                <a:ea typeface="黑体" panose="02010609060101010101" pitchFamily="49" charset="-122"/>
              </a:rPr>
              <a:t>准备就绪</a:t>
            </a:r>
          </a:p>
          <a:p>
            <a:pPr eaLnBrk="1" hangingPunct="1">
              <a:lnSpc>
                <a:spcPct val="120000"/>
              </a:lnSpc>
              <a:buFont typeface="Wingdings" panose="05000000000000000000" pitchFamily="2" charset="2"/>
              <a:buNone/>
            </a:pPr>
            <a:r>
              <a:rPr lang="en-US" altLang="zh-CN" sz="2400">
                <a:latin typeface="黑体" panose="02010609060101010101" pitchFamily="49" charset="-122"/>
                <a:ea typeface="黑体" panose="02010609060101010101" pitchFamily="49" charset="-122"/>
              </a:rPr>
              <a:t>ADSTB	      </a:t>
            </a:r>
            <a:r>
              <a:rPr lang="zh-CN" altLang="en-US" sz="2400">
                <a:latin typeface="黑体" panose="02010609060101010101" pitchFamily="49" charset="-122"/>
                <a:ea typeface="黑体" panose="02010609060101010101" pitchFamily="49" charset="-122"/>
              </a:rPr>
              <a:t>地址选通</a:t>
            </a:r>
          </a:p>
          <a:p>
            <a:pPr eaLnBrk="1" hangingPunct="1">
              <a:lnSpc>
                <a:spcPct val="120000"/>
              </a:lnSpc>
              <a:buFont typeface="Wingdings" panose="05000000000000000000" pitchFamily="2" charset="2"/>
              <a:buNone/>
            </a:pPr>
            <a:r>
              <a:rPr lang="en-US" altLang="zh-CN" sz="2400">
                <a:latin typeface="黑体" panose="02010609060101010101" pitchFamily="49" charset="-122"/>
                <a:ea typeface="黑体" panose="02010609060101010101" pitchFamily="49" charset="-122"/>
              </a:rPr>
              <a:t>AEN		</a:t>
            </a:r>
            <a:r>
              <a:rPr lang="zh-CN" altLang="en-US" sz="2400">
                <a:latin typeface="黑体" panose="02010609060101010101" pitchFamily="49" charset="-122"/>
                <a:ea typeface="黑体" panose="02010609060101010101" pitchFamily="49" charset="-122"/>
              </a:rPr>
              <a:t>地址允许</a:t>
            </a:r>
          </a:p>
          <a:p>
            <a:pPr eaLnBrk="1" hangingPunct="1">
              <a:lnSpc>
                <a:spcPct val="120000"/>
              </a:lnSpc>
              <a:buFont typeface="Wingdings" panose="05000000000000000000" pitchFamily="2" charset="2"/>
              <a:buNone/>
            </a:pPr>
            <a:r>
              <a:rPr lang="en-US" altLang="zh-CN" sz="2400">
                <a:latin typeface="黑体" panose="02010609060101010101" pitchFamily="49" charset="-122"/>
                <a:ea typeface="黑体" panose="02010609060101010101" pitchFamily="49" charset="-122"/>
              </a:rPr>
              <a:t>MEMR#	      </a:t>
            </a:r>
            <a:r>
              <a:rPr lang="zh-CN" altLang="en-US" sz="2400">
                <a:latin typeface="黑体" panose="02010609060101010101" pitchFamily="49" charset="-122"/>
                <a:ea typeface="黑体" panose="02010609060101010101" pitchFamily="49" charset="-122"/>
              </a:rPr>
              <a:t>存储器读</a:t>
            </a:r>
          </a:p>
          <a:p>
            <a:pPr eaLnBrk="1" hangingPunct="1">
              <a:lnSpc>
                <a:spcPct val="120000"/>
              </a:lnSpc>
              <a:buFont typeface="Wingdings" panose="05000000000000000000" pitchFamily="2" charset="2"/>
              <a:buNone/>
            </a:pPr>
            <a:r>
              <a:rPr lang="en-US" altLang="zh-CN" sz="2400">
                <a:latin typeface="黑体" panose="02010609060101010101" pitchFamily="49" charset="-122"/>
                <a:ea typeface="黑体" panose="02010609060101010101" pitchFamily="49" charset="-122"/>
              </a:rPr>
              <a:t>MEMW#	      </a:t>
            </a:r>
            <a:r>
              <a:rPr lang="zh-CN" altLang="en-US" sz="2400">
                <a:latin typeface="黑体" panose="02010609060101010101" pitchFamily="49" charset="-122"/>
                <a:ea typeface="黑体" panose="02010609060101010101" pitchFamily="49" charset="-122"/>
              </a:rPr>
              <a:t>存储器写</a:t>
            </a:r>
          </a:p>
          <a:p>
            <a:pPr eaLnBrk="1" hangingPunct="1">
              <a:lnSpc>
                <a:spcPct val="120000"/>
              </a:lnSpc>
              <a:buFont typeface="Wingdings" panose="05000000000000000000" pitchFamily="2" charset="2"/>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IOR#  	</a:t>
            </a:r>
            <a:r>
              <a:rPr lang="zh-CN" altLang="en-US" sz="2400">
                <a:latin typeface="黑体" panose="02010609060101010101" pitchFamily="49" charset="-122"/>
                <a:ea typeface="黑体" panose="02010609060101010101" pitchFamily="49" charset="-122"/>
              </a:rPr>
              <a:t>输入输出设备读 </a:t>
            </a:r>
          </a:p>
        </p:txBody>
      </p:sp>
    </p:spTree>
    <p:extLst>
      <p:ext uri="{BB962C8B-B14F-4D97-AF65-F5344CB8AC3E}">
        <p14:creationId xmlns:p14="http://schemas.microsoft.com/office/powerpoint/2010/main" val="2286499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2208107" y="1125799"/>
            <a:ext cx="7774199" cy="4971613"/>
          </a:xfrm>
        </p:spPr>
        <p:txBody>
          <a:bodyPr/>
          <a:lstStyle/>
          <a:p>
            <a:pPr algn="just" eaLnBrk="1" hangingPunct="1">
              <a:lnSpc>
                <a:spcPct val="120000"/>
              </a:lnSpc>
              <a:buFont typeface="Wingdings" panose="05000000000000000000" pitchFamily="2" charset="2"/>
              <a:buNone/>
            </a:pPr>
            <a:r>
              <a:rPr lang="en-US" altLang="zh-CN" sz="2801">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IOW#		</a:t>
            </a:r>
            <a:r>
              <a:rPr lang="zh-CN" altLang="en-US" sz="2400">
                <a:latin typeface="黑体" panose="02010609060101010101" pitchFamily="49" charset="-122"/>
                <a:ea typeface="黑体" panose="02010609060101010101" pitchFamily="49" charset="-122"/>
              </a:rPr>
              <a:t>输入输出设备写</a:t>
            </a:r>
          </a:p>
          <a:p>
            <a:pPr algn="just" eaLnBrk="1" hangingPunct="1">
              <a:lnSpc>
                <a:spcPct val="120000"/>
              </a:lnSpc>
              <a:buFont typeface="Wingdings" panose="05000000000000000000" pitchFamily="2" charset="2"/>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EOP#		DMA</a:t>
            </a:r>
            <a:r>
              <a:rPr lang="zh-CN" altLang="en-US" sz="2400">
                <a:latin typeface="黑体" panose="02010609060101010101" pitchFamily="49" charset="-122"/>
                <a:ea typeface="黑体" panose="02010609060101010101" pitchFamily="49" charset="-122"/>
              </a:rPr>
              <a:t>传输过程结束</a:t>
            </a:r>
          </a:p>
          <a:p>
            <a:pPr algn="just" eaLnBrk="1" hangingPunct="1">
              <a:lnSpc>
                <a:spcPct val="120000"/>
              </a:lnSpc>
              <a:buFont typeface="Wingdings" panose="05000000000000000000" pitchFamily="2" charset="2"/>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DREQ		</a:t>
            </a:r>
            <a:r>
              <a:rPr lang="zh-CN" altLang="en-US" sz="2400">
                <a:latin typeface="黑体" panose="02010609060101010101" pitchFamily="49" charset="-122"/>
                <a:ea typeface="黑体" panose="02010609060101010101" pitchFamily="49" charset="-122"/>
              </a:rPr>
              <a:t>通道</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请求输入</a:t>
            </a:r>
          </a:p>
          <a:p>
            <a:pPr algn="just" eaLnBrk="1" hangingPunct="1">
              <a:lnSpc>
                <a:spcPct val="120000"/>
              </a:lnSpc>
              <a:buFont typeface="Wingdings" panose="05000000000000000000" pitchFamily="2" charset="2"/>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DACK       DMA</a:t>
            </a:r>
            <a:r>
              <a:rPr lang="zh-CN" altLang="en-US" sz="2400">
                <a:latin typeface="黑体" panose="02010609060101010101" pitchFamily="49" charset="-122"/>
                <a:ea typeface="黑体" panose="02010609060101010101" pitchFamily="49" charset="-122"/>
              </a:rPr>
              <a:t>控制器送给</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接口的回答</a:t>
            </a:r>
          </a:p>
          <a:p>
            <a:pPr algn="just" eaLnBrk="1" hangingPunct="1">
              <a:lnSpc>
                <a:spcPct val="120000"/>
              </a:lnSpc>
              <a:buFont typeface="Wingdings" panose="05000000000000000000" pitchFamily="2" charset="2"/>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HRQ        </a:t>
            </a:r>
            <a:r>
              <a:rPr lang="zh-CN" altLang="en-US" sz="2400">
                <a:latin typeface="黑体" panose="02010609060101010101" pitchFamily="49" charset="-122"/>
                <a:ea typeface="黑体" panose="02010609060101010101" pitchFamily="49" charset="-122"/>
              </a:rPr>
              <a:t>总线请求</a:t>
            </a:r>
          </a:p>
          <a:p>
            <a:pPr algn="just" eaLnBrk="1" hangingPunct="1">
              <a:lnSpc>
                <a:spcPct val="120000"/>
              </a:lnSpc>
              <a:buFont typeface="Wingdings" panose="05000000000000000000" pitchFamily="2" charset="2"/>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HLDA		</a:t>
            </a:r>
            <a:r>
              <a:rPr lang="zh-CN" altLang="en-US" sz="2400">
                <a:latin typeface="黑体" panose="02010609060101010101" pitchFamily="49" charset="-122"/>
                <a:ea typeface="黑体" panose="02010609060101010101" pitchFamily="49" charset="-122"/>
              </a:rPr>
              <a:t>总线响应 </a:t>
            </a:r>
          </a:p>
          <a:p>
            <a:pPr algn="just" eaLnBrk="1" hangingPunct="1">
              <a:lnSpc>
                <a:spcPct val="120000"/>
              </a:lnSpc>
              <a:buFont typeface="Wingdings" panose="05000000000000000000" pitchFamily="2" charset="2"/>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A3~A0	</a:t>
            </a:r>
            <a:r>
              <a:rPr lang="zh-CN" altLang="en-US" sz="2400">
                <a:latin typeface="黑体" panose="02010609060101010101" pitchFamily="49" charset="-122"/>
                <a:ea typeface="黑体" panose="02010609060101010101" pitchFamily="49" charset="-122"/>
              </a:rPr>
              <a:t>地址 </a:t>
            </a:r>
          </a:p>
          <a:p>
            <a:pPr algn="just" eaLnBrk="1" hangingPunct="1">
              <a:lnSpc>
                <a:spcPct val="120000"/>
              </a:lnSpc>
              <a:buFont typeface="Wingdings" panose="05000000000000000000" pitchFamily="2" charset="2"/>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A7~A4	</a:t>
            </a:r>
            <a:r>
              <a:rPr lang="zh-CN" altLang="en-US" sz="2400">
                <a:latin typeface="黑体" panose="02010609060101010101" pitchFamily="49" charset="-122"/>
                <a:ea typeface="黑体" panose="02010609060101010101" pitchFamily="49" charset="-122"/>
              </a:rPr>
              <a:t>地址 </a:t>
            </a:r>
          </a:p>
          <a:p>
            <a:pPr algn="just" eaLnBrk="1" hangingPunct="1">
              <a:lnSpc>
                <a:spcPct val="120000"/>
              </a:lnSpc>
              <a:buFont typeface="Wingdings" panose="05000000000000000000" pitchFamily="2" charset="2"/>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DB7~DB0	</a:t>
            </a:r>
            <a:r>
              <a:rPr lang="zh-CN" altLang="en-US" sz="2400">
                <a:latin typeface="黑体" panose="02010609060101010101" pitchFamily="49" charset="-122"/>
                <a:ea typeface="黑体" panose="02010609060101010101" pitchFamily="49" charset="-122"/>
              </a:rPr>
              <a:t>双向数据 </a:t>
            </a:r>
          </a:p>
        </p:txBody>
      </p:sp>
    </p:spTree>
    <p:extLst>
      <p:ext uri="{BB962C8B-B14F-4D97-AF65-F5344CB8AC3E}">
        <p14:creationId xmlns:p14="http://schemas.microsoft.com/office/powerpoint/2010/main" val="1705725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body" idx="1"/>
          </p:nvPr>
        </p:nvSpPr>
        <p:spPr>
          <a:xfrm>
            <a:off x="2208107" y="1700607"/>
            <a:ext cx="7774199" cy="4396805"/>
          </a:xfrm>
        </p:spPr>
        <p:txBody>
          <a:bodyPr/>
          <a:lstStyle/>
          <a:p>
            <a:pPr eaLnBrk="1" hangingPunct="1">
              <a:lnSpc>
                <a:spcPct val="120000"/>
              </a:lnSpc>
              <a:buFontTx/>
              <a:buNone/>
            </a:pPr>
            <a:r>
              <a:rPr lang="en-US" altLang="zh-CN" sz="2801" b="1">
                <a:latin typeface="黑体" panose="02010609060101010101" pitchFamily="49" charset="-122"/>
                <a:ea typeface="黑体" panose="02010609060101010101" pitchFamily="49" charset="-122"/>
              </a:rPr>
              <a:t>(1)</a:t>
            </a:r>
            <a:r>
              <a:rPr lang="zh-CN" altLang="en-US" sz="2801" b="1">
                <a:latin typeface="黑体" panose="02010609060101010101" pitchFamily="49" charset="-122"/>
                <a:ea typeface="黑体" panose="02010609060101010101" pitchFamily="49" charset="-122"/>
              </a:rPr>
              <a:t>工作模式：</a:t>
            </a:r>
          </a:p>
          <a:p>
            <a:pPr eaLnBrk="1" hangingPunct="1">
              <a:lnSpc>
                <a:spcPct val="120000"/>
              </a:lnSpc>
              <a:buFontTx/>
              <a:buNone/>
            </a:pPr>
            <a:r>
              <a:rPr lang="zh-CN" altLang="en-US" sz="2400">
                <a:latin typeface="黑体" panose="02010609060101010101" pitchFamily="49" charset="-122"/>
                <a:ea typeface="黑体" panose="02010609060101010101" pitchFamily="49" charset="-122"/>
              </a:rPr>
              <a:t>①</a:t>
            </a:r>
            <a:r>
              <a:rPr lang="zh-CN" altLang="en-US" sz="2400">
                <a:latin typeface="黑体" panose="02010609060101010101" pitchFamily="49" charset="-122"/>
                <a:ea typeface="黑体" panose="02010609060101010101" pitchFamily="49" charset="-122"/>
                <a:cs typeface="Times New Roman" panose="02020603050405020304" pitchFamily="18" charset="0"/>
              </a:rPr>
              <a:t> </a:t>
            </a:r>
            <a:r>
              <a:rPr lang="zh-CN" altLang="en-US" sz="2400">
                <a:latin typeface="黑体" panose="02010609060101010101" pitchFamily="49" charset="-122"/>
                <a:ea typeface="黑体" panose="02010609060101010101" pitchFamily="49" charset="-122"/>
              </a:rPr>
              <a:t>单字节传输模式</a:t>
            </a:r>
          </a:p>
          <a:p>
            <a:pPr eaLnBrk="1" hangingPunct="1">
              <a:lnSpc>
                <a:spcPct val="120000"/>
              </a:lnSpc>
              <a:buFontTx/>
              <a:buNone/>
            </a:pPr>
            <a:r>
              <a:rPr lang="zh-CN" altLang="en-US" sz="2400">
                <a:latin typeface="黑体" panose="02010609060101010101" pitchFamily="49" charset="-122"/>
                <a:ea typeface="黑体" panose="02010609060101010101" pitchFamily="49" charset="-122"/>
              </a:rPr>
              <a:t>② 块传输模式 </a:t>
            </a:r>
          </a:p>
          <a:p>
            <a:pPr eaLnBrk="1" hangingPunct="1">
              <a:lnSpc>
                <a:spcPct val="120000"/>
              </a:lnSpc>
              <a:buFontTx/>
              <a:buNone/>
            </a:pPr>
            <a:r>
              <a:rPr lang="zh-CN" altLang="en-US" sz="2400">
                <a:latin typeface="黑体" panose="02010609060101010101" pitchFamily="49" charset="-122"/>
                <a:ea typeface="黑体" panose="02010609060101010101" pitchFamily="49" charset="-122"/>
              </a:rPr>
              <a:t>③ 请求传输模式 </a:t>
            </a:r>
          </a:p>
          <a:p>
            <a:pPr eaLnBrk="1" hangingPunct="1">
              <a:lnSpc>
                <a:spcPct val="120000"/>
              </a:lnSpc>
              <a:buFontTx/>
              <a:buNone/>
            </a:pPr>
            <a:r>
              <a:rPr lang="zh-CN" altLang="en-US" sz="2400">
                <a:latin typeface="黑体" panose="02010609060101010101" pitchFamily="49" charset="-122"/>
                <a:ea typeface="黑体" panose="02010609060101010101" pitchFamily="49" charset="-122"/>
              </a:rPr>
              <a:t>④ 级联传输模式</a:t>
            </a:r>
            <a:r>
              <a:rPr lang="zh-CN" altLang="en-US" smtClean="0">
                <a:latin typeface="黑体" panose="02010609060101010101" pitchFamily="49" charset="-122"/>
                <a:ea typeface="黑体" panose="02010609060101010101" pitchFamily="49" charset="-122"/>
              </a:rPr>
              <a:t>  </a:t>
            </a:r>
          </a:p>
          <a:p>
            <a:pPr eaLnBrk="1" hangingPunct="1">
              <a:buFontTx/>
              <a:buNone/>
            </a:pPr>
            <a:endParaRPr lang="en-US" altLang="zh-CN" smtClean="0">
              <a:latin typeface="黑体" panose="02010609060101010101" pitchFamily="49" charset="-122"/>
              <a:ea typeface="黑体" panose="02010609060101010101" pitchFamily="49" charset="-122"/>
            </a:endParaRPr>
          </a:p>
        </p:txBody>
      </p:sp>
      <p:sp>
        <p:nvSpPr>
          <p:cNvPr id="18437" name="Rectangle 4"/>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8434" name="Object 5"/>
          <p:cNvGraphicFramePr>
            <a:graphicFrameLocks noChangeAspect="1"/>
          </p:cNvGraphicFramePr>
          <p:nvPr/>
        </p:nvGraphicFramePr>
        <p:xfrm>
          <a:off x="5231406" y="1700607"/>
          <a:ext cx="4681033" cy="4507955"/>
        </p:xfrm>
        <a:graphic>
          <a:graphicData uri="http://schemas.openxmlformats.org/presentationml/2006/ole">
            <mc:AlternateContent xmlns:mc="http://schemas.openxmlformats.org/markup-compatibility/2006">
              <mc:Choice xmlns:v="urn:schemas-microsoft-com:vml" Requires="v">
                <p:oleObj spid="_x0000_s33801" name="Visio" r:id="rId3" imgW="3598444" imgH="3197013" progId="Visio.Drawing.11">
                  <p:embed/>
                </p:oleObj>
              </mc:Choice>
              <mc:Fallback>
                <p:oleObj name="Visio" r:id="rId3" imgW="3598444" imgH="319701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406" y="1700607"/>
                        <a:ext cx="4681033" cy="45079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37"/>
          <p:cNvSpPr txBox="1"/>
          <p:nvPr/>
        </p:nvSpPr>
        <p:spPr>
          <a:xfrm>
            <a:off x="2782838" y="1011987"/>
            <a:ext cx="4128108"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8237A</a:t>
            </a:r>
            <a:r>
              <a:rPr lang="zh-CN" altLang="en-US" sz="2700" b="1" dirty="0" smtClean="0">
                <a:solidFill>
                  <a:schemeClr val="tx1">
                    <a:lumMod val="65000"/>
                    <a:lumOff val="35000"/>
                  </a:schemeClr>
                </a:solidFill>
                <a:latin typeface="微软雅黑"/>
                <a:ea typeface="微软雅黑"/>
              </a:rPr>
              <a:t>的工作原理</a:t>
            </a:r>
            <a:endParaRPr lang="zh-CN" altLang="en-US" sz="2700" b="1" dirty="0">
              <a:solidFill>
                <a:schemeClr val="tx1">
                  <a:lumMod val="65000"/>
                  <a:lumOff val="35000"/>
                </a:schemeClr>
              </a:solidFill>
              <a:latin typeface="微软雅黑"/>
              <a:ea typeface="微软雅黑"/>
            </a:endParaRPr>
          </a:p>
        </p:txBody>
      </p:sp>
      <p:pic>
        <p:nvPicPr>
          <p:cNvPr id="7" name="Picture 3" descr="C:\Users\Administrator\Desktop\微立体创业计划\005.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835695" y="90556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88094" y="91493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275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2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2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00" fill="hold"/>
                                            <p:tgtEl>
                                              <p:spTgt spid="7"/>
                                            </p:tgtEl>
                                            <p:attrNameLst>
                                              <p:attrName>ppt_x</p:attrName>
                                            </p:attrNameLst>
                                          </p:cBhvr>
                                          <p:tavLst>
                                            <p:tav tm="0">
                                              <p:val>
                                                <p:strVal val="0-#ppt_w/2"/>
                                              </p:val>
                                            </p:tav>
                                            <p:tav tm="100000">
                                              <p:val>
                                                <p:strVal val="#ppt_x"/>
                                              </p:val>
                                            </p:tav>
                                          </p:tavLst>
                                        </p:anim>
                                        <p:anim calcmode="lin" valueType="num">
                                          <p:cBhvr additive="base">
                                            <p:cTn id="8" dur="12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00" fill="hold"/>
                                            <p:tgtEl>
                                              <p:spTgt spid="8"/>
                                            </p:tgtEl>
                                            <p:attrNameLst>
                                              <p:attrName>ppt_x</p:attrName>
                                            </p:attrNameLst>
                                          </p:cBhvr>
                                          <p:tavLst>
                                            <p:tav tm="0">
                                              <p:val>
                                                <p:strVal val="#ppt_x"/>
                                              </p:val>
                                            </p:tav>
                                            <p:tav tm="100000">
                                              <p:val>
                                                <p:strVal val="#ppt_x"/>
                                              </p:val>
                                            </p:tav>
                                          </p:tavLst>
                                        </p:anim>
                                        <p:anim calcmode="lin" valueType="num">
                                          <p:cBhvr additive="base">
                                            <p:cTn id="12" dur="12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2133477" y="1557699"/>
            <a:ext cx="7774199" cy="4033183"/>
          </a:xfrm>
        </p:spPr>
        <p:txBody>
          <a:bodyPr/>
          <a:lstStyle/>
          <a:p>
            <a:pPr eaLnBrk="1" hangingPunct="1">
              <a:lnSpc>
                <a:spcPct val="120000"/>
              </a:lnSpc>
            </a:pPr>
            <a:r>
              <a:rPr lang="zh-CN" altLang="en-US" sz="2400">
                <a:latin typeface="黑体" panose="02010609060101010101" pitchFamily="49" charset="-122"/>
                <a:ea typeface="黑体" panose="02010609060101010101" pitchFamily="49" charset="-122"/>
              </a:rPr>
              <a:t>空闲周期</a:t>
            </a:r>
          </a:p>
          <a:p>
            <a:pPr eaLnBrk="1" hangingPunct="1">
              <a:lnSpc>
                <a:spcPct val="120000"/>
              </a:lnSpc>
            </a:pPr>
            <a:r>
              <a:rPr lang="zh-CN" altLang="en-US" sz="2400">
                <a:latin typeface="黑体" panose="02010609060101010101" pitchFamily="49" charset="-122"/>
                <a:ea typeface="黑体" panose="02010609060101010101" pitchFamily="49" charset="-122"/>
              </a:rPr>
              <a:t>有效周期</a:t>
            </a:r>
          </a:p>
          <a:p>
            <a:pPr eaLnBrk="1" hangingPunct="1">
              <a:lnSpc>
                <a:spcPct val="120000"/>
              </a:lnSpc>
            </a:pP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的每一个时钟周期称为一个</a:t>
            </a:r>
            <a:r>
              <a:rPr lang="en-US" altLang="zh-CN" sz="2400">
                <a:latin typeface="黑体" panose="02010609060101010101" pitchFamily="49" charset="-122"/>
                <a:ea typeface="黑体" panose="02010609060101010101" pitchFamily="49" charset="-122"/>
              </a:rPr>
              <a:t>S</a:t>
            </a:r>
            <a:r>
              <a:rPr lang="zh-CN" altLang="en-US" sz="2400">
                <a:latin typeface="黑体" panose="02010609060101010101" pitchFamily="49" charset="-122"/>
                <a:ea typeface="黑体" panose="02010609060101010101" pitchFamily="49" charset="-122"/>
              </a:rPr>
              <a:t>状态。</a:t>
            </a:r>
          </a:p>
          <a:p>
            <a:pPr eaLnBrk="1" hangingPunct="1">
              <a:lnSpc>
                <a:spcPct val="120000"/>
              </a:lnSpc>
            </a:pPr>
            <a:r>
              <a:rPr lang="en-US" altLang="zh-CN" sz="2400">
                <a:latin typeface="黑体" panose="02010609060101010101" pitchFamily="49" charset="-122"/>
                <a:ea typeface="黑体" panose="02010609060101010101" pitchFamily="49" charset="-122"/>
              </a:rPr>
              <a:t>8237A</a:t>
            </a:r>
            <a:r>
              <a:rPr lang="zh-CN" altLang="en-US" sz="2400">
                <a:latin typeface="黑体" panose="02010609060101010101" pitchFamily="49" charset="-122"/>
                <a:ea typeface="黑体" panose="02010609060101010101" pitchFamily="49" charset="-122"/>
              </a:rPr>
              <a:t>的工作时序包含</a:t>
            </a:r>
            <a:r>
              <a:rPr lang="en-US" altLang="zh-CN" sz="2400">
                <a:latin typeface="黑体" panose="02010609060101010101" pitchFamily="49" charset="-122"/>
                <a:ea typeface="黑体" panose="02010609060101010101" pitchFamily="49" charset="-122"/>
              </a:rPr>
              <a:t>SI</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S3</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S4</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SW</a:t>
            </a:r>
            <a:r>
              <a:rPr lang="zh-CN" altLang="en-US" sz="2400">
                <a:latin typeface="黑体" panose="02010609060101010101" pitchFamily="49" charset="-122"/>
                <a:ea typeface="黑体" panose="02010609060101010101" pitchFamily="49" charset="-122"/>
              </a:rPr>
              <a:t>共</a:t>
            </a:r>
            <a:r>
              <a:rPr lang="en-US" altLang="zh-CN" sz="2400">
                <a:latin typeface="黑体" panose="02010609060101010101" pitchFamily="49" charset="-122"/>
                <a:ea typeface="黑体" panose="02010609060101010101" pitchFamily="49" charset="-122"/>
              </a:rPr>
              <a:t>7 </a:t>
            </a:r>
            <a:r>
              <a:rPr lang="zh-CN" altLang="en-US" sz="2400">
                <a:latin typeface="黑体" panose="02010609060101010101" pitchFamily="49" charset="-122"/>
                <a:ea typeface="黑体" panose="02010609060101010101" pitchFamily="49" charset="-122"/>
              </a:rPr>
              <a:t>种状态 </a:t>
            </a:r>
          </a:p>
        </p:txBody>
      </p:sp>
      <p:sp>
        <p:nvSpPr>
          <p:cNvPr id="81923" name="Rectangle 3"/>
          <p:cNvSpPr>
            <a:spLocks noGrp="1" noChangeArrowheads="1"/>
          </p:cNvSpPr>
          <p:nvPr>
            <p:ph type="title"/>
          </p:nvPr>
        </p:nvSpPr>
        <p:spPr>
          <a:xfrm>
            <a:off x="2133477" y="692310"/>
            <a:ext cx="7774199" cy="647850"/>
          </a:xfrm>
          <a:noFill/>
        </p:spPr>
        <p:txBody>
          <a:bodyPr/>
          <a:lstStyle/>
          <a:p>
            <a:pPr algn="l" eaLnBrk="1" hangingPunct="1"/>
            <a:r>
              <a:rPr lang="en-US" altLang="zh-CN" sz="2801" b="1">
                <a:latin typeface="黑体" panose="02010609060101010101" pitchFamily="49" charset="-122"/>
                <a:ea typeface="黑体" panose="02010609060101010101" pitchFamily="49" charset="-122"/>
              </a:rPr>
              <a:t>(2)8237A</a:t>
            </a:r>
            <a:r>
              <a:rPr lang="zh-CN" altLang="en-US" sz="2801" b="1">
                <a:latin typeface="黑体" panose="02010609060101010101" pitchFamily="49" charset="-122"/>
                <a:ea typeface="黑体" panose="02010609060101010101" pitchFamily="49" charset="-122"/>
              </a:rPr>
              <a:t>的典型时序</a:t>
            </a:r>
            <a:r>
              <a:rPr lang="zh-CN" altLang="en-US" smtClean="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3477130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1701577" y="549402"/>
            <a:ext cx="8644351" cy="5978322"/>
          </a:xfrm>
        </p:spPr>
        <p:txBody>
          <a:bodyPr/>
          <a:lstStyle/>
          <a:p>
            <a:pPr eaLnBrk="1" hangingPunct="1">
              <a:lnSpc>
                <a:spcPct val="120000"/>
              </a:lnSpc>
              <a:buFontTx/>
              <a:buNone/>
            </a:pPr>
            <a:r>
              <a:rPr lang="en-US" altLang="zh-CN" sz="2400" b="1">
                <a:latin typeface="黑体" panose="02010609060101010101" pitchFamily="49" charset="-122"/>
                <a:ea typeface="黑体" panose="02010609060101010101" pitchFamily="49" charset="-122"/>
              </a:rPr>
              <a:t>①</a:t>
            </a:r>
            <a:r>
              <a:rPr lang="zh-CN" altLang="en-US" sz="2400" b="1">
                <a:latin typeface="黑体" panose="02010609060101010101" pitchFamily="49" charset="-122"/>
                <a:ea typeface="黑体" panose="02010609060101010101" pitchFamily="49" charset="-122"/>
              </a:rPr>
              <a:t>空闲周期（</a:t>
            </a:r>
            <a:r>
              <a:rPr lang="en-US" altLang="zh-CN" sz="2400" b="1">
                <a:latin typeface="黑体" panose="02010609060101010101" pitchFamily="49" charset="-122"/>
                <a:ea typeface="黑体" panose="02010609060101010101" pitchFamily="49" charset="-122"/>
              </a:rPr>
              <a:t>lade cycle</a:t>
            </a:r>
            <a:r>
              <a:rPr lang="zh-CN" altLang="en-US" sz="2400" b="1">
                <a:latin typeface="黑体" panose="02010609060101010101" pitchFamily="49" charset="-122"/>
                <a:ea typeface="黑体" panose="02010609060101010101" pitchFamily="49" charset="-122"/>
              </a:rPr>
              <a:t>）</a:t>
            </a:r>
            <a:endParaRPr lang="zh-CN" altLang="en-US" sz="2400">
              <a:latin typeface="黑体" panose="02010609060101010101" pitchFamily="49" charset="-122"/>
              <a:ea typeface="黑体" panose="02010609060101010101" pitchFamily="49" charset="-122"/>
            </a:endParaRPr>
          </a:p>
          <a:p>
            <a:pPr eaLnBrk="1" hangingPunct="1">
              <a:lnSpc>
                <a:spcPct val="120000"/>
              </a:lnSpc>
              <a:buFontTx/>
              <a:buNone/>
            </a:pPr>
            <a:r>
              <a:rPr lang="zh-CN" altLang="en-US" sz="2400">
                <a:latin typeface="黑体" panose="02010609060101010101" pitchFamily="49" charset="-122"/>
                <a:ea typeface="黑体" panose="02010609060101010101" pitchFamily="49" charset="-122"/>
              </a:rPr>
              <a:t>  当</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的任一通道都无</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请求时，则其处于空闲周期或称为</a:t>
            </a:r>
            <a:r>
              <a:rPr lang="en-US" altLang="zh-CN" sz="2400">
                <a:latin typeface="黑体" panose="02010609060101010101" pitchFamily="49" charset="-122"/>
                <a:ea typeface="黑体" panose="02010609060101010101" pitchFamily="49" charset="-122"/>
              </a:rPr>
              <a:t>SI</a:t>
            </a:r>
            <a:r>
              <a:rPr lang="zh-CN" altLang="en-US" sz="2400">
                <a:latin typeface="黑体" panose="02010609060101010101" pitchFamily="49" charset="-122"/>
                <a:ea typeface="黑体" panose="02010609060101010101" pitchFamily="49" charset="-122"/>
              </a:rPr>
              <a:t>状态，空闲周期由一系列的时钟周期组成，在空闲周期中的每一个时钟周期，</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只做两项工作：</a:t>
            </a:r>
          </a:p>
          <a:p>
            <a:pPr eaLnBrk="1" hangingPunct="1">
              <a:lnSpc>
                <a:spcPct val="120000"/>
              </a:lnSpc>
            </a:pPr>
            <a:r>
              <a:rPr lang="zh-CN" altLang="en-US" sz="2400">
                <a:latin typeface="黑体" panose="02010609060101010101" pitchFamily="49" charset="-122"/>
                <a:ea typeface="黑体" panose="02010609060101010101" pitchFamily="49" charset="-122"/>
              </a:rPr>
              <a:t>采样各通道的</a:t>
            </a:r>
            <a:r>
              <a:rPr lang="en-US" altLang="zh-CN" sz="2400">
                <a:latin typeface="黑体" panose="02010609060101010101" pitchFamily="49" charset="-122"/>
                <a:ea typeface="黑体" panose="02010609060101010101" pitchFamily="49" charset="-122"/>
              </a:rPr>
              <a:t>DREQ</a:t>
            </a:r>
            <a:r>
              <a:rPr lang="zh-CN" altLang="en-US" sz="2400">
                <a:latin typeface="黑体" panose="02010609060101010101" pitchFamily="49" charset="-122"/>
                <a:ea typeface="黑体" panose="02010609060101010101" pitchFamily="49" charset="-122"/>
              </a:rPr>
              <a:t>请求输入线，只要无</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请求，则其始终停留在</a:t>
            </a:r>
            <a:r>
              <a:rPr lang="en-US" altLang="zh-CN" sz="2400">
                <a:latin typeface="黑体" panose="02010609060101010101" pitchFamily="49" charset="-122"/>
                <a:ea typeface="黑体" panose="02010609060101010101" pitchFamily="49" charset="-122"/>
              </a:rPr>
              <a:t>SI</a:t>
            </a:r>
            <a:r>
              <a:rPr lang="zh-CN" altLang="en-US" sz="2400">
                <a:latin typeface="黑体" panose="02010609060101010101" pitchFamily="49" charset="-122"/>
                <a:ea typeface="黑体" panose="02010609060101010101" pitchFamily="49" charset="-122"/>
              </a:rPr>
              <a:t>状态；</a:t>
            </a:r>
          </a:p>
          <a:p>
            <a:pPr eaLnBrk="1" hangingPunct="1">
              <a:lnSpc>
                <a:spcPct val="120000"/>
              </a:lnSpc>
            </a:pPr>
            <a:r>
              <a:rPr lang="zh-CN" altLang="en-US" sz="2400">
                <a:latin typeface="黑体" panose="02010609060101010101" pitchFamily="49" charset="-122"/>
                <a:ea typeface="黑体" panose="02010609060101010101" pitchFamily="49" charset="-122"/>
              </a:rPr>
              <a:t>由</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对</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进行读</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写操作，即采样片选信号，只要信号变为有效的低电平，则表明</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要对</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进行读</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写操作，当</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采样为低电平而</a:t>
            </a:r>
            <a:r>
              <a:rPr lang="en-US" altLang="zh-CN" sz="2400">
                <a:latin typeface="黑体" panose="02010609060101010101" pitchFamily="49" charset="-122"/>
                <a:ea typeface="黑体" panose="02010609060101010101" pitchFamily="49" charset="-122"/>
              </a:rPr>
              <a:t>DREQ</a:t>
            </a:r>
            <a:r>
              <a:rPr lang="zh-CN" altLang="en-US" sz="2400">
                <a:latin typeface="黑体" panose="02010609060101010101" pitchFamily="49" charset="-122"/>
                <a:ea typeface="黑体" panose="02010609060101010101" pitchFamily="49" charset="-122"/>
              </a:rPr>
              <a:t>也为低，即外部设备没有向</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发</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请求的情况下，则进入</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对</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的编程操作状态，</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可以向</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的内部寄存器进行写操作，以决定或者改变</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的工作方式，或者对</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内部的相关寄存器进行读操作，以了解</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的工作状态。</a:t>
            </a:r>
          </a:p>
        </p:txBody>
      </p:sp>
    </p:spTree>
    <p:extLst>
      <p:ext uri="{BB962C8B-B14F-4D97-AF65-F5344CB8AC3E}">
        <p14:creationId xmlns:p14="http://schemas.microsoft.com/office/powerpoint/2010/main" val="3741211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1846073" y="692310"/>
            <a:ext cx="8571309" cy="5405101"/>
          </a:xfrm>
        </p:spPr>
        <p:txBody>
          <a:bodyPr/>
          <a:lstStyle/>
          <a:p>
            <a:pPr eaLnBrk="1" hangingPunct="1">
              <a:lnSpc>
                <a:spcPct val="120000"/>
              </a:lnSpc>
              <a:buFontTx/>
              <a:buNone/>
            </a:pPr>
            <a:r>
              <a:rPr lang="en-US" altLang="zh-CN" sz="2400" b="1">
                <a:latin typeface="黑体" panose="02010609060101010101" pitchFamily="49" charset="-122"/>
                <a:ea typeface="黑体" panose="02010609060101010101" pitchFamily="49" charset="-122"/>
              </a:rPr>
              <a:t>②</a:t>
            </a:r>
            <a:r>
              <a:rPr lang="zh-CN" altLang="en-US" sz="2400" b="1">
                <a:latin typeface="黑体" panose="02010609060101010101" pitchFamily="49" charset="-122"/>
                <a:ea typeface="黑体" panose="02010609060101010101" pitchFamily="49" charset="-122"/>
              </a:rPr>
              <a:t>有效周期（</a:t>
            </a:r>
            <a:r>
              <a:rPr lang="en-US" altLang="zh-CN" sz="2400" b="1">
                <a:latin typeface="黑体" panose="02010609060101010101" pitchFamily="49" charset="-122"/>
                <a:ea typeface="黑体" panose="02010609060101010101" pitchFamily="49" charset="-122"/>
              </a:rPr>
              <a:t>Active Cycle</a:t>
            </a:r>
            <a:r>
              <a:rPr lang="zh-CN" altLang="en-US" sz="2400" b="1">
                <a:latin typeface="黑体" panose="02010609060101010101" pitchFamily="49" charset="-122"/>
                <a:ea typeface="黑体" panose="02010609060101010101" pitchFamily="49" charset="-122"/>
              </a:rPr>
              <a:t>）</a:t>
            </a:r>
            <a:endParaRPr lang="zh-CN" altLang="en-US" sz="2400">
              <a:latin typeface="黑体" panose="02010609060101010101" pitchFamily="49" charset="-122"/>
              <a:ea typeface="黑体" panose="02010609060101010101" pitchFamily="49" charset="-122"/>
            </a:endParaRPr>
          </a:p>
          <a:p>
            <a:pPr eaLnBrk="1" hangingPunct="1">
              <a:lnSpc>
                <a:spcPct val="120000"/>
              </a:lnSpc>
            </a:pPr>
            <a:r>
              <a:rPr lang="zh-CN" altLang="en-US" sz="2400">
                <a:latin typeface="黑体" panose="02010609060101010101" pitchFamily="49" charset="-122"/>
                <a:ea typeface="黑体" panose="02010609060101010101" pitchFamily="49" charset="-122"/>
              </a:rPr>
              <a:t>当处于空闲状态的</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的某一通道接收到外设提出的</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请求</a:t>
            </a:r>
            <a:r>
              <a:rPr lang="en-US" altLang="zh-CN" sz="2400">
                <a:latin typeface="黑体" panose="02010609060101010101" pitchFamily="49" charset="-122"/>
                <a:ea typeface="黑体" panose="02010609060101010101" pitchFamily="49" charset="-122"/>
              </a:rPr>
              <a:t>DREQ</a:t>
            </a:r>
            <a:r>
              <a:rPr lang="zh-CN" altLang="en-US" sz="2400">
                <a:latin typeface="黑体" panose="02010609060101010101" pitchFamily="49" charset="-122"/>
                <a:ea typeface="黑体" panose="02010609060101010101" pitchFamily="49" charset="-122"/>
              </a:rPr>
              <a:t>时，它立即向</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输出</a:t>
            </a:r>
            <a:r>
              <a:rPr lang="en-US" altLang="zh-CN" sz="2400">
                <a:latin typeface="黑体" panose="02010609060101010101" pitchFamily="49" charset="-122"/>
                <a:ea typeface="黑体" panose="02010609060101010101" pitchFamily="49" charset="-122"/>
              </a:rPr>
              <a:t>HRQ</a:t>
            </a:r>
            <a:r>
              <a:rPr lang="zh-CN" altLang="en-US" sz="2400">
                <a:latin typeface="黑体" panose="02010609060101010101" pitchFamily="49" charset="-122"/>
                <a:ea typeface="黑体" panose="02010609060101010101" pitchFamily="49" charset="-122"/>
              </a:rPr>
              <a:t>有效信号，在未收到</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回答时，</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仍处于编程状态，又称初始状态，记为</a:t>
            </a:r>
            <a:r>
              <a:rPr lang="en-US" altLang="zh-CN" sz="2400" b="1" i="1" u="sng">
                <a:latin typeface="黑体" panose="02010609060101010101" pitchFamily="49" charset="-122"/>
                <a:ea typeface="黑体" panose="02010609060101010101" pitchFamily="49" charset="-122"/>
              </a:rPr>
              <a:t>S0</a:t>
            </a:r>
            <a:r>
              <a:rPr lang="zh-CN" altLang="en-US" sz="2400" b="1" i="1" u="sng">
                <a:latin typeface="黑体" panose="02010609060101010101" pitchFamily="49" charset="-122"/>
                <a:ea typeface="黑体" panose="02010609060101010101" pitchFamily="49" charset="-122"/>
              </a:rPr>
              <a:t>状态</a:t>
            </a:r>
            <a:r>
              <a:rPr lang="zh-CN" altLang="en-US" sz="2400">
                <a:latin typeface="黑体" panose="02010609060101010101" pitchFamily="49" charset="-122"/>
                <a:ea typeface="黑体" panose="02010609060101010101" pitchFamily="49" charset="-122"/>
              </a:rPr>
              <a:t>。</a:t>
            </a:r>
          </a:p>
          <a:p>
            <a:pPr eaLnBrk="1" hangingPunct="1">
              <a:lnSpc>
                <a:spcPct val="120000"/>
              </a:lnSpc>
            </a:pPr>
            <a:r>
              <a:rPr lang="zh-CN" altLang="en-US" sz="2400">
                <a:latin typeface="黑体" panose="02010609060101010101" pitchFamily="49" charset="-122"/>
                <a:ea typeface="黑体" panose="02010609060101010101" pitchFamily="49" charset="-122"/>
              </a:rPr>
              <a:t>经过若干个</a:t>
            </a:r>
            <a:r>
              <a:rPr lang="en-US" altLang="zh-CN" sz="2400">
                <a:latin typeface="黑体" panose="02010609060101010101" pitchFamily="49" charset="-122"/>
                <a:ea typeface="黑体" panose="02010609060101010101" pitchFamily="49" charset="-122"/>
              </a:rPr>
              <a:t>S0</a:t>
            </a:r>
            <a:r>
              <a:rPr lang="zh-CN" altLang="en-US" sz="2400">
                <a:latin typeface="黑体" panose="02010609060101010101" pitchFamily="49" charset="-122"/>
                <a:ea typeface="黑体" panose="02010609060101010101" pitchFamily="49" charset="-122"/>
              </a:rPr>
              <a:t>状态后，当</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收到来自于</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HLDA</a:t>
            </a:r>
            <a:r>
              <a:rPr lang="zh-CN" altLang="en-US" sz="2400">
                <a:latin typeface="黑体" panose="02010609060101010101" pitchFamily="49" charset="-122"/>
                <a:ea typeface="黑体" panose="02010609060101010101" pitchFamily="49" charset="-122"/>
              </a:rPr>
              <a:t>应答信号后，则进入工作周期，或称为有效周期，或者说</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由</a:t>
            </a:r>
            <a:r>
              <a:rPr lang="en-US" altLang="zh-CN" sz="2400">
                <a:latin typeface="黑体" panose="02010609060101010101" pitchFamily="49" charset="-122"/>
                <a:ea typeface="黑体" panose="02010609060101010101" pitchFamily="49" charset="-122"/>
              </a:rPr>
              <a:t>S0</a:t>
            </a:r>
            <a:r>
              <a:rPr lang="zh-CN" altLang="en-US" sz="2400">
                <a:latin typeface="黑体" panose="02010609060101010101" pitchFamily="49" charset="-122"/>
                <a:ea typeface="黑体" panose="02010609060101010101" pitchFamily="49" charset="-122"/>
              </a:rPr>
              <a:t>状态进入了</a:t>
            </a:r>
            <a:r>
              <a:rPr lang="en-US" altLang="zh-CN" sz="2400" b="1" i="1" u="sng">
                <a:latin typeface="黑体" panose="02010609060101010101" pitchFamily="49" charset="-122"/>
                <a:ea typeface="黑体" panose="02010609060101010101" pitchFamily="49" charset="-122"/>
              </a:rPr>
              <a:t>S1</a:t>
            </a:r>
            <a:r>
              <a:rPr lang="zh-CN" altLang="en-US" sz="2400" b="1" i="1" u="sng">
                <a:latin typeface="黑体" panose="02010609060101010101" pitchFamily="49" charset="-122"/>
                <a:ea typeface="黑体" panose="02010609060101010101" pitchFamily="49" charset="-122"/>
              </a:rPr>
              <a:t>状态</a:t>
            </a:r>
            <a:r>
              <a:rPr lang="zh-CN" altLang="en-US" sz="2400">
                <a:latin typeface="黑体" panose="02010609060101010101" pitchFamily="49" charset="-122"/>
                <a:ea typeface="黑体" panose="02010609060101010101" pitchFamily="49" charset="-122"/>
              </a:rPr>
              <a:t>。</a:t>
            </a:r>
          </a:p>
          <a:p>
            <a:pPr eaLnBrk="1" hangingPunct="1">
              <a:lnSpc>
                <a:spcPct val="120000"/>
              </a:lnSpc>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S0</a:t>
            </a:r>
            <a:r>
              <a:rPr lang="zh-CN" altLang="en-US" sz="2400">
                <a:latin typeface="黑体" panose="02010609060101010101" pitchFamily="49" charset="-122"/>
                <a:ea typeface="黑体" panose="02010609060101010101" pitchFamily="49" charset="-122"/>
              </a:rPr>
              <a:t>状态是</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服务的第一个状态，在这个状态下，</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已接收了外设的请求，向</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发出了</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请求信号</a:t>
            </a:r>
            <a:r>
              <a:rPr lang="en-US" altLang="zh-CN" sz="2400">
                <a:latin typeface="黑体" panose="02010609060101010101" pitchFamily="49" charset="-122"/>
                <a:ea typeface="黑体" panose="02010609060101010101" pitchFamily="49" charset="-122"/>
              </a:rPr>
              <a:t>HRQ</a:t>
            </a:r>
            <a:r>
              <a:rPr lang="zh-CN" altLang="en-US" sz="2400">
                <a:latin typeface="黑体" panose="02010609060101010101" pitchFamily="49" charset="-122"/>
                <a:ea typeface="黑体" panose="02010609060101010101" pitchFamily="49" charset="-122"/>
              </a:rPr>
              <a:t>，但尚未收到</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对</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请求的应答信号</a:t>
            </a:r>
            <a:r>
              <a:rPr lang="en-US" altLang="zh-CN" sz="2400">
                <a:latin typeface="黑体" panose="02010609060101010101" pitchFamily="49" charset="-122"/>
                <a:ea typeface="黑体" panose="02010609060101010101" pitchFamily="49" charset="-122"/>
              </a:rPr>
              <a:t>HLDA</a:t>
            </a:r>
            <a:r>
              <a:rPr lang="zh-CN" altLang="en-US" sz="2400">
                <a:latin typeface="黑体" panose="02010609060101010101" pitchFamily="49" charset="-122"/>
                <a:ea typeface="黑体" panose="02010609060101010101" pitchFamily="49" charset="-122"/>
              </a:rPr>
              <a:t>；而</a:t>
            </a:r>
            <a:r>
              <a:rPr lang="en-US" altLang="zh-CN" sz="2400">
                <a:latin typeface="黑体" panose="02010609060101010101" pitchFamily="49" charset="-122"/>
                <a:ea typeface="黑体" panose="02010609060101010101" pitchFamily="49" charset="-122"/>
              </a:rPr>
              <a:t>S1</a:t>
            </a:r>
            <a:r>
              <a:rPr lang="zh-CN" altLang="en-US" sz="2400">
                <a:latin typeface="黑体" panose="02010609060101010101" pitchFamily="49" charset="-122"/>
                <a:ea typeface="黑体" panose="02010609060101010101" pitchFamily="49" charset="-122"/>
              </a:rPr>
              <a:t>状态则是实际的</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传送工作状态，当</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接收到</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发来的</a:t>
            </a:r>
            <a:r>
              <a:rPr lang="en-US" altLang="zh-CN" sz="2400">
                <a:latin typeface="黑体" panose="02010609060101010101" pitchFamily="49" charset="-122"/>
                <a:ea typeface="黑体" panose="02010609060101010101" pitchFamily="49" charset="-122"/>
              </a:rPr>
              <a:t>HLDA</a:t>
            </a:r>
            <a:r>
              <a:rPr lang="zh-CN" altLang="en-US" sz="2400">
                <a:latin typeface="黑体" panose="02010609060101010101" pitchFamily="49" charset="-122"/>
                <a:ea typeface="黑体" panose="02010609060101010101" pitchFamily="49" charset="-122"/>
              </a:rPr>
              <a:t>应答信号时，就可以由</a:t>
            </a:r>
            <a:r>
              <a:rPr lang="en-US" altLang="zh-CN" sz="2400">
                <a:latin typeface="黑体" panose="02010609060101010101" pitchFamily="49" charset="-122"/>
                <a:ea typeface="黑体" panose="02010609060101010101" pitchFamily="49" charset="-122"/>
              </a:rPr>
              <a:t>S0</a:t>
            </a:r>
            <a:r>
              <a:rPr lang="zh-CN" altLang="en-US" sz="2400">
                <a:latin typeface="黑体" panose="02010609060101010101" pitchFamily="49" charset="-122"/>
                <a:ea typeface="黑体" panose="02010609060101010101" pitchFamily="49" charset="-122"/>
              </a:rPr>
              <a:t>状态转入</a:t>
            </a:r>
            <a:r>
              <a:rPr lang="en-US" altLang="zh-CN" sz="2400">
                <a:latin typeface="黑体" panose="02010609060101010101" pitchFamily="49" charset="-122"/>
                <a:ea typeface="黑体" panose="02010609060101010101" pitchFamily="49" charset="-122"/>
              </a:rPr>
              <a:t>S1</a:t>
            </a:r>
            <a:r>
              <a:rPr lang="zh-CN" altLang="en-US" sz="2400">
                <a:latin typeface="黑体" panose="02010609060101010101" pitchFamily="49" charset="-122"/>
                <a:ea typeface="黑体" panose="02010609060101010101" pitchFamily="49" charset="-122"/>
              </a:rPr>
              <a:t>状态，开始</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传送。</a:t>
            </a:r>
          </a:p>
        </p:txBody>
      </p:sp>
    </p:spTree>
    <p:extLst>
      <p:ext uri="{BB962C8B-B14F-4D97-AF65-F5344CB8AC3E}">
        <p14:creationId xmlns:p14="http://schemas.microsoft.com/office/powerpoint/2010/main" val="3488107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2062023" y="1197253"/>
            <a:ext cx="7850417" cy="4754075"/>
          </a:xfrm>
        </p:spPr>
        <p:txBody>
          <a:bodyPr/>
          <a:lstStyle/>
          <a:p>
            <a:pPr eaLnBrk="1" hangingPunct="1">
              <a:lnSpc>
                <a:spcPct val="120000"/>
              </a:lnSpc>
            </a:pPr>
            <a:r>
              <a:rPr lang="zh-CN" altLang="en-US" sz="2400">
                <a:latin typeface="黑体" panose="02010609060101010101" pitchFamily="49" charset="-122"/>
                <a:ea typeface="黑体" panose="02010609060101010101" pitchFamily="49" charset="-122"/>
              </a:rPr>
              <a:t>在内存与外设之间进行</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传送时，通常一个</a:t>
            </a:r>
            <a:r>
              <a:rPr lang="en-US" altLang="zh-CN" sz="2400">
                <a:latin typeface="黑体" panose="02010609060101010101" pitchFamily="49" charset="-122"/>
                <a:ea typeface="黑体" panose="02010609060101010101" pitchFamily="49" charset="-122"/>
              </a:rPr>
              <a:t>S1</a:t>
            </a:r>
            <a:r>
              <a:rPr lang="zh-CN" altLang="en-US" sz="2400">
                <a:latin typeface="黑体" panose="02010609060101010101" pitchFamily="49" charset="-122"/>
                <a:ea typeface="黑体" panose="02010609060101010101" pitchFamily="49" charset="-122"/>
              </a:rPr>
              <a:t>周期由</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个时钟周期组成，即</a:t>
            </a:r>
            <a:r>
              <a:rPr lang="en-US" altLang="zh-CN" sz="2400">
                <a:latin typeface="黑体" panose="02010609060101010101" pitchFamily="49" charset="-122"/>
                <a:ea typeface="黑体" panose="02010609060101010101" pitchFamily="49" charset="-122"/>
              </a:rPr>
              <a:t>S</a:t>
            </a:r>
            <a:r>
              <a:rPr lang="en-US" altLang="zh-CN" sz="2400" baseline="-250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a:t>
            </a:r>
            <a:r>
              <a:rPr lang="en-US" altLang="zh-CN" sz="2400" baseline="-250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a:t>
            </a:r>
            <a:r>
              <a:rPr lang="en-US" altLang="zh-CN" sz="2400" baseline="-250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a:t>
            </a:r>
            <a:r>
              <a:rPr lang="en-US" altLang="zh-CN" sz="2400" baseline="-250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，但当外设速度较慢时，可以插入</a:t>
            </a:r>
            <a:r>
              <a:rPr lang="en-US" altLang="zh-CN" sz="2400">
                <a:latin typeface="黑体" panose="02010609060101010101" pitchFamily="49" charset="-122"/>
                <a:ea typeface="黑体" panose="02010609060101010101" pitchFamily="49" charset="-122"/>
              </a:rPr>
              <a:t>S</a:t>
            </a:r>
            <a:r>
              <a:rPr lang="en-US" altLang="zh-CN" sz="2400" baseline="-25000">
                <a:latin typeface="黑体" panose="02010609060101010101" pitchFamily="49" charset="-122"/>
                <a:ea typeface="黑体" panose="02010609060101010101" pitchFamily="49" charset="-122"/>
              </a:rPr>
              <a:t>W</a:t>
            </a:r>
            <a:r>
              <a:rPr lang="zh-CN" altLang="en-US" sz="2400">
                <a:latin typeface="黑体" panose="02010609060101010101" pitchFamily="49" charset="-122"/>
                <a:ea typeface="黑体" panose="02010609060101010101" pitchFamily="49" charset="-122"/>
              </a:rPr>
              <a:t>等待周期；</a:t>
            </a:r>
          </a:p>
          <a:p>
            <a:pPr eaLnBrk="1" hangingPunct="1">
              <a:lnSpc>
                <a:spcPct val="120000"/>
              </a:lnSpc>
            </a:pPr>
            <a:r>
              <a:rPr lang="zh-CN" altLang="en-US" sz="2400">
                <a:latin typeface="黑体" panose="02010609060101010101" pitchFamily="49" charset="-122"/>
                <a:ea typeface="黑体" panose="02010609060101010101" pitchFamily="49" charset="-122"/>
              </a:rPr>
              <a:t>在内存的不同区域之间进行</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传送时，由于需要依次完成从存储器读和向存储器写的操作，所以完成每一次传送需要</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个时钟周期，在前四个周期</a:t>
            </a:r>
            <a:r>
              <a:rPr lang="en-US" altLang="zh-CN" sz="2400">
                <a:latin typeface="黑体" panose="02010609060101010101" pitchFamily="49" charset="-122"/>
                <a:ea typeface="黑体" panose="02010609060101010101" pitchFamily="49" charset="-122"/>
              </a:rPr>
              <a:t>S</a:t>
            </a:r>
            <a:r>
              <a:rPr lang="en-US" altLang="zh-CN" sz="2400" baseline="-25000">
                <a:latin typeface="黑体" panose="02010609060101010101" pitchFamily="49" charset="-122"/>
                <a:ea typeface="黑体" panose="02010609060101010101" pitchFamily="49" charset="-122"/>
              </a:rPr>
              <a:t>11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a:t>
            </a:r>
            <a:r>
              <a:rPr lang="en-US" altLang="zh-CN" sz="2400" baseline="-25000">
                <a:latin typeface="黑体" panose="02010609060101010101" pitchFamily="49" charset="-122"/>
                <a:ea typeface="黑体" panose="02010609060101010101" pitchFamily="49" charset="-122"/>
              </a:rPr>
              <a:t>12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a:t>
            </a:r>
            <a:r>
              <a:rPr lang="en-US" altLang="zh-CN" sz="2400" baseline="-25000">
                <a:latin typeface="黑体" panose="02010609060101010101" pitchFamily="49" charset="-122"/>
                <a:ea typeface="黑体" panose="02010609060101010101" pitchFamily="49" charset="-122"/>
              </a:rPr>
              <a:t>13</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a:t>
            </a:r>
            <a:r>
              <a:rPr lang="en-US" altLang="zh-CN" sz="2400" baseline="-25000">
                <a:latin typeface="黑体" panose="02010609060101010101" pitchFamily="49" charset="-122"/>
                <a:ea typeface="黑体" panose="02010609060101010101" pitchFamily="49" charset="-122"/>
              </a:rPr>
              <a:t>14</a:t>
            </a:r>
            <a:r>
              <a:rPr lang="zh-CN" altLang="en-US" sz="2400">
                <a:latin typeface="黑体" panose="02010609060101010101" pitchFamily="49" charset="-122"/>
                <a:ea typeface="黑体" panose="02010609060101010101" pitchFamily="49" charset="-122"/>
              </a:rPr>
              <a:t>完成从存储器源区域的读操作，把数据放入</a:t>
            </a:r>
            <a:r>
              <a:rPr lang="en-US" altLang="zh-CN" sz="2400">
                <a:latin typeface="黑体" panose="02010609060101010101" pitchFamily="49" charset="-122"/>
                <a:ea typeface="黑体" panose="02010609060101010101" pitchFamily="49" charset="-122"/>
              </a:rPr>
              <a:t>DMAC</a:t>
            </a:r>
            <a:r>
              <a:rPr lang="zh-CN" altLang="en-US" sz="2400">
                <a:latin typeface="黑体" panose="02010609060101010101" pitchFamily="49" charset="-122"/>
                <a:ea typeface="黑体" panose="02010609060101010101" pitchFamily="49" charset="-122"/>
              </a:rPr>
              <a:t>的临时存储器中；后四个时钟周期</a:t>
            </a:r>
            <a:r>
              <a:rPr lang="en-US" altLang="zh-CN" sz="2400">
                <a:latin typeface="黑体" panose="02010609060101010101" pitchFamily="49" charset="-122"/>
                <a:ea typeface="黑体" panose="02010609060101010101" pitchFamily="49" charset="-122"/>
              </a:rPr>
              <a:t>S</a:t>
            </a:r>
            <a:r>
              <a:rPr lang="en-US" altLang="zh-CN" sz="2400" baseline="-25000">
                <a:latin typeface="黑体" panose="02010609060101010101" pitchFamily="49" charset="-122"/>
                <a:ea typeface="黑体" panose="02010609060101010101" pitchFamily="49" charset="-122"/>
              </a:rPr>
              <a:t>21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a:t>
            </a:r>
            <a:r>
              <a:rPr lang="en-US" altLang="zh-CN" sz="2400" baseline="-25000">
                <a:latin typeface="黑体" panose="02010609060101010101" pitchFamily="49" charset="-122"/>
                <a:ea typeface="黑体" panose="02010609060101010101" pitchFamily="49" charset="-122"/>
              </a:rPr>
              <a:t>22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a:t>
            </a:r>
            <a:r>
              <a:rPr lang="en-US" altLang="zh-CN" sz="2400" baseline="-25000">
                <a:latin typeface="黑体" panose="02010609060101010101" pitchFamily="49" charset="-122"/>
                <a:ea typeface="黑体" panose="02010609060101010101" pitchFamily="49" charset="-122"/>
              </a:rPr>
              <a:t>23</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a:t>
            </a:r>
            <a:r>
              <a:rPr lang="en-US" altLang="zh-CN" sz="2400" baseline="-25000">
                <a:latin typeface="黑体" panose="02010609060101010101" pitchFamily="49" charset="-122"/>
                <a:ea typeface="黑体" panose="02010609060101010101" pitchFamily="49" charset="-122"/>
              </a:rPr>
              <a:t>24</a:t>
            </a:r>
            <a:r>
              <a:rPr lang="zh-CN" altLang="en-US" sz="2400">
                <a:latin typeface="黑体" panose="02010609060101010101" pitchFamily="49" charset="-122"/>
                <a:ea typeface="黑体" panose="02010609060101010101" pitchFamily="49" charset="-122"/>
              </a:rPr>
              <a:t>完成向存储器目的区域的写操作，即把</a:t>
            </a:r>
            <a:r>
              <a:rPr lang="en-US" altLang="zh-CN" sz="2400">
                <a:latin typeface="黑体" panose="02010609060101010101" pitchFamily="49" charset="-122"/>
                <a:ea typeface="黑体" panose="02010609060101010101" pitchFamily="49" charset="-122"/>
              </a:rPr>
              <a:t>DMAC</a:t>
            </a:r>
            <a:r>
              <a:rPr lang="zh-CN" altLang="en-US" sz="2400">
                <a:latin typeface="黑体" panose="02010609060101010101" pitchFamily="49" charset="-122"/>
                <a:ea typeface="黑体" panose="02010609060101010101" pitchFamily="49" charset="-122"/>
              </a:rPr>
              <a:t>的临时存储器中的内容输出到指定存储器单元。</a:t>
            </a:r>
          </a:p>
        </p:txBody>
      </p:sp>
    </p:spTree>
    <p:extLst>
      <p:ext uri="{BB962C8B-B14F-4D97-AF65-F5344CB8AC3E}">
        <p14:creationId xmlns:p14="http://schemas.microsoft.com/office/powerpoint/2010/main" val="385463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body" idx="1"/>
          </p:nvPr>
        </p:nvSpPr>
        <p:spPr/>
        <p:txBody>
          <a:bodyPr/>
          <a:lstStyle/>
          <a:p>
            <a:pPr eaLnBrk="1" hangingPunct="1">
              <a:buFontTx/>
              <a:buNone/>
            </a:pPr>
            <a:r>
              <a:rPr lang="en-US" altLang="zh-CN" smtClean="0">
                <a:latin typeface="黑体" panose="02010609060101010101" pitchFamily="49" charset="-122"/>
                <a:ea typeface="黑体" panose="02010609060101010101" pitchFamily="49" charset="-122"/>
              </a:rPr>
              <a:t> </a:t>
            </a:r>
          </a:p>
        </p:txBody>
      </p:sp>
      <p:sp>
        <p:nvSpPr>
          <p:cNvPr id="19460" name="Rectangle 3"/>
          <p:cNvSpPr>
            <a:spLocks noChangeArrowheads="1"/>
          </p:cNvSpPr>
          <p:nvPr/>
        </p:nvSpPr>
        <p:spPr bwMode="auto">
          <a:xfrm>
            <a:off x="4299328" y="2043587"/>
            <a:ext cx="9146117"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61" name="Rectangle 4"/>
          <p:cNvSpPr>
            <a:spLocks noChangeArrowheads="1"/>
          </p:cNvSpPr>
          <p:nvPr/>
        </p:nvSpPr>
        <p:spPr bwMode="auto">
          <a:xfrm>
            <a:off x="1522148" y="1988954"/>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9458" name="Object 5"/>
          <p:cNvGraphicFramePr>
            <a:graphicFrameLocks noChangeAspect="1"/>
          </p:cNvGraphicFramePr>
          <p:nvPr/>
        </p:nvGraphicFramePr>
        <p:xfrm>
          <a:off x="2062023" y="981302"/>
          <a:ext cx="8137821" cy="5189151"/>
        </p:xfrm>
        <a:graphic>
          <a:graphicData uri="http://schemas.openxmlformats.org/presentationml/2006/ole">
            <mc:AlternateContent xmlns:mc="http://schemas.openxmlformats.org/markup-compatibility/2006">
              <mc:Choice xmlns:v="urn:schemas-microsoft-com:vml" Requires="v">
                <p:oleObj spid="_x0000_s34825" name="Visio" r:id="rId3" imgW="4324198" imgH="3247339" progId="Visio.Drawing.11">
                  <p:embed/>
                </p:oleObj>
              </mc:Choice>
              <mc:Fallback>
                <p:oleObj name="Visio" r:id="rId3" imgW="4324198" imgH="324733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023" y="981302"/>
                        <a:ext cx="8137821" cy="5189151"/>
                      </a:xfrm>
                      <a:prstGeom prst="rect">
                        <a:avLst/>
                      </a:prstGeom>
                      <a:noFill/>
                      <a:extLst>
                        <a:ext uri="{909E8E84-426E-40DD-AFC4-6F175D3DCCD1}">
                          <a14:hiddenFill xmlns:a14="http://schemas.microsoft.com/office/drawing/2010/main">
                            <a:solidFill>
                              <a:schemeClr val="folHlink"/>
                            </a:solidFill>
                          </a14:hiddenFill>
                        </a:ext>
                      </a:extLst>
                    </p:spPr>
                  </p:pic>
                </p:oleObj>
              </mc:Fallback>
            </mc:AlternateContent>
          </a:graphicData>
        </a:graphic>
      </p:graphicFrame>
    </p:spTree>
    <p:extLst>
      <p:ext uri="{BB962C8B-B14F-4D97-AF65-F5344CB8AC3E}">
        <p14:creationId xmlns:p14="http://schemas.microsoft.com/office/powerpoint/2010/main" val="1427612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内容占位符 2"/>
          <p:cNvSpPr>
            <a:spLocks noGrp="1"/>
          </p:cNvSpPr>
          <p:nvPr>
            <p:ph idx="1"/>
          </p:nvPr>
        </p:nvSpPr>
        <p:spPr>
          <a:xfrm>
            <a:off x="1054646" y="189434"/>
            <a:ext cx="9793088" cy="5359053"/>
          </a:xfrm>
        </p:spPr>
        <p:txBody>
          <a:bodyPr/>
          <a:lstStyle/>
          <a:p>
            <a:pPr>
              <a:lnSpc>
                <a:spcPct val="150000"/>
              </a:lnSpc>
              <a:buFontTx/>
              <a:buNone/>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）溢出中断</a:t>
            </a:r>
            <a:r>
              <a:rPr lang="en-US" altLang="zh-CN" sz="2400" b="1" dirty="0">
                <a:latin typeface="黑体" panose="02010609060101010101" pitchFamily="49" charset="-122"/>
                <a:ea typeface="黑体" panose="02010609060101010101" pitchFamily="49" charset="-122"/>
              </a:rPr>
              <a:t>INTO</a:t>
            </a:r>
            <a:r>
              <a:rPr lang="zh-CN" altLang="en-US" sz="2400" b="1" dirty="0">
                <a:latin typeface="黑体" panose="02010609060101010101" pitchFamily="49" charset="-122"/>
                <a:ea typeface="黑体" panose="02010609060101010101" pitchFamily="49" charset="-122"/>
              </a:rPr>
              <a:t>指令</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指令格式：</a:t>
            </a:r>
            <a:r>
              <a:rPr lang="en-US" altLang="zh-CN" sz="2400" dirty="0">
                <a:latin typeface="黑体" panose="02010609060101010101" pitchFamily="49" charset="-122"/>
                <a:ea typeface="黑体" panose="02010609060101010101" pitchFamily="49" charset="-122"/>
              </a:rPr>
              <a:t>INTO</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指令功能：检测</a:t>
            </a:r>
            <a:r>
              <a:rPr lang="en-US" altLang="zh-CN" sz="2400" dirty="0">
                <a:latin typeface="黑体" panose="02010609060101010101" pitchFamily="49" charset="-122"/>
                <a:ea typeface="黑体" panose="02010609060101010101" pitchFamily="49" charset="-122"/>
              </a:rPr>
              <a:t>OF</a:t>
            </a:r>
            <a:r>
              <a:rPr lang="zh-CN" altLang="en-US" sz="2400" dirty="0">
                <a:latin typeface="黑体" panose="02010609060101010101" pitchFamily="49" charset="-122"/>
                <a:ea typeface="黑体" panose="02010609060101010101" pitchFamily="49" charset="-122"/>
              </a:rPr>
              <a:t>，如果</a:t>
            </a:r>
            <a:r>
              <a:rPr lang="en-US" altLang="zh-CN" sz="2400" dirty="0">
                <a:latin typeface="黑体" panose="02010609060101010101" pitchFamily="49" charset="-122"/>
                <a:ea typeface="黑体" panose="02010609060101010101" pitchFamily="49" charset="-122"/>
              </a:rPr>
              <a:t>OF=1</a:t>
            </a:r>
            <a:r>
              <a:rPr lang="zh-CN" altLang="en-US" sz="2400" dirty="0">
                <a:latin typeface="黑体" panose="02010609060101010101" pitchFamily="49" charset="-122"/>
                <a:ea typeface="黑体" panose="02010609060101010101" pitchFamily="49" charset="-122"/>
              </a:rPr>
              <a:t>，启动中断子程序（</a:t>
            </a:r>
            <a:r>
              <a:rPr lang="en-US" altLang="zh-CN" sz="2400" dirty="0">
                <a:latin typeface="黑体" panose="02010609060101010101" pitchFamily="49" charset="-122"/>
                <a:ea typeface="黑体" panose="02010609060101010101" pitchFamily="49" charset="-122"/>
              </a:rPr>
              <a:t>INT n</a:t>
            </a:r>
            <a:r>
              <a:rPr lang="zh-CN" altLang="en-US" sz="2400" dirty="0">
                <a:latin typeface="黑体" panose="02010609060101010101" pitchFamily="49" charset="-122"/>
                <a:ea typeface="黑体" panose="02010609060101010101" pitchFamily="49" charset="-122"/>
              </a:rPr>
              <a:t>，其中</a:t>
            </a:r>
            <a:r>
              <a:rPr lang="en-US" altLang="zh-CN" sz="2400" dirty="0">
                <a:latin typeface="黑体" panose="02010609060101010101" pitchFamily="49" charset="-122"/>
                <a:ea typeface="黑体" panose="02010609060101010101" pitchFamily="49" charset="-122"/>
              </a:rPr>
              <a:t>n=4</a:t>
            </a:r>
            <a:r>
              <a:rPr lang="zh-CN" altLang="en-US" sz="2400" dirty="0">
                <a:latin typeface="黑体" panose="02010609060101010101" pitchFamily="49" charset="-122"/>
                <a:ea typeface="黑体" panose="02010609060101010101" pitchFamily="49" charset="-122"/>
              </a:rPr>
              <a:t>）；如果</a:t>
            </a:r>
            <a:r>
              <a:rPr lang="en-US" altLang="zh-CN" sz="2400" dirty="0">
                <a:latin typeface="黑体" panose="02010609060101010101" pitchFamily="49" charset="-122"/>
                <a:ea typeface="黑体" panose="02010609060101010101" pitchFamily="49" charset="-122"/>
              </a:rPr>
              <a:t>OF=0</a:t>
            </a:r>
            <a:r>
              <a:rPr lang="zh-CN" altLang="en-US" sz="2400" dirty="0">
                <a:latin typeface="黑体" panose="02010609060101010101" pitchFamily="49" charset="-122"/>
                <a:ea typeface="黑体" panose="02010609060101010101" pitchFamily="49" charset="-122"/>
              </a:rPr>
              <a:t>，无操作。</a:t>
            </a:r>
          </a:p>
          <a:p>
            <a:pPr>
              <a:lnSpc>
                <a:spcPct val="150000"/>
              </a:lnSpc>
              <a:buFontTx/>
              <a:buNone/>
            </a:pPr>
            <a:r>
              <a:rPr lang="zh-CN" altLang="en-US" sz="2400" dirty="0">
                <a:latin typeface="黑体" panose="02010609060101010101" pitchFamily="49" charset="-122"/>
                <a:ea typeface="黑体" panose="02010609060101010101" pitchFamily="49" charset="-122"/>
              </a:rPr>
              <a:t>溢出中断指令在执行时会自动完成如下工作：</a:t>
            </a:r>
          </a:p>
          <a:p>
            <a:pPr>
              <a:lnSpc>
                <a:spcPct val="150000"/>
              </a:lnSpc>
              <a:buFontTx/>
              <a:buNone/>
            </a:pPr>
            <a:r>
              <a:rPr lang="zh-CN" altLang="en-US" sz="2400" dirty="0">
                <a:latin typeface="黑体" panose="02010609060101010101" pitchFamily="49" charset="-122"/>
                <a:ea typeface="黑体" panose="02010609060101010101" pitchFamily="49" charset="-122"/>
              </a:rPr>
              <a:t>标志寄存器压入堆栈保存，即</a:t>
            </a:r>
            <a:r>
              <a:rPr lang="en-US" altLang="zh-CN" sz="2400" dirty="0">
                <a:latin typeface="黑体" panose="02010609060101010101" pitchFamily="49" charset="-122"/>
                <a:ea typeface="黑体" panose="02010609060101010101" pitchFamily="49" charset="-122"/>
              </a:rPr>
              <a:t>SP←SP−2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[SP] ←</a:t>
            </a:r>
            <a:r>
              <a:rPr lang="zh-CN" altLang="en-US" sz="2400" dirty="0">
                <a:latin typeface="黑体" panose="02010609060101010101" pitchFamily="49" charset="-122"/>
                <a:ea typeface="黑体" panose="02010609060101010101" pitchFamily="49" charset="-122"/>
              </a:rPr>
              <a:t>标志寄存器内容。</a:t>
            </a:r>
          </a:p>
          <a:p>
            <a:pPr>
              <a:lnSpc>
                <a:spcPct val="150000"/>
              </a:lnSpc>
              <a:buFontTx/>
              <a:buNone/>
            </a:pPr>
            <a:r>
              <a:rPr lang="zh-CN" altLang="en-US" sz="2400" dirty="0">
                <a:latin typeface="黑体" panose="02010609060101010101" pitchFamily="49" charset="-122"/>
                <a:ea typeface="黑体" panose="02010609060101010101" pitchFamily="49" charset="-122"/>
              </a:rPr>
              <a:t>禁止新的可屏蔽中断和单步中断，即</a:t>
            </a:r>
            <a:r>
              <a:rPr lang="en-US" altLang="zh-CN" sz="2400" dirty="0">
                <a:latin typeface="黑体" panose="02010609060101010101" pitchFamily="49" charset="-122"/>
                <a:ea typeface="黑体" panose="02010609060101010101" pitchFamily="49" charset="-122"/>
              </a:rPr>
              <a:t>IF←0</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TF←0</a:t>
            </a:r>
            <a:r>
              <a:rPr lang="zh-CN" altLang="en-US" sz="2400" dirty="0">
                <a:latin typeface="黑体" panose="02010609060101010101" pitchFamily="49" charset="-122"/>
                <a:ea typeface="黑体" panose="02010609060101010101" pitchFamily="49" charset="-122"/>
              </a:rPr>
              <a:t>。</a:t>
            </a:r>
          </a:p>
          <a:p>
            <a:pPr>
              <a:lnSpc>
                <a:spcPct val="150000"/>
              </a:lnSpc>
              <a:buFontTx/>
              <a:buNone/>
            </a:pPr>
            <a:r>
              <a:rPr lang="zh-CN" altLang="en-US" sz="2400" dirty="0">
                <a:latin typeface="黑体" panose="02010609060101010101" pitchFamily="49" charset="-122"/>
                <a:ea typeface="黑体" panose="02010609060101010101" pitchFamily="49" charset="-122"/>
              </a:rPr>
              <a:t>断点地址压入堆栈保存，即</a:t>
            </a:r>
            <a:r>
              <a:rPr lang="en-US" altLang="zh-CN" sz="2400" dirty="0">
                <a:latin typeface="黑体" panose="02010609060101010101" pitchFamily="49" charset="-122"/>
                <a:ea typeface="黑体" panose="02010609060101010101" pitchFamily="49" charset="-122"/>
              </a:rPr>
              <a:t>SP←SP−2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SP</a:t>
            </a:r>
            <a:r>
              <a:rPr lang="zh-CN" altLang="en-US"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CS</a:t>
            </a:r>
            <a:r>
              <a:rPr lang="zh-CN" altLang="en-US"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SP←SP−2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SP</a:t>
            </a:r>
            <a:r>
              <a:rPr lang="zh-CN" altLang="en-US"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a:t>
            </a:r>
          </a:p>
          <a:p>
            <a:pPr>
              <a:lnSpc>
                <a:spcPct val="150000"/>
              </a:lnSpc>
              <a:buFontTx/>
              <a:buNone/>
            </a:pPr>
            <a:r>
              <a:rPr lang="zh-CN" altLang="en-US" sz="2400" dirty="0">
                <a:latin typeface="黑体" panose="02010609060101010101" pitchFamily="49" charset="-122"/>
                <a:ea typeface="黑体" panose="02010609060101010101" pitchFamily="49" charset="-122"/>
              </a:rPr>
              <a:t>取中断服务程序的起始地址，即</a:t>
            </a:r>
            <a:r>
              <a:rPr lang="en-US" altLang="zh-CN" sz="2400" dirty="0">
                <a:latin typeface="黑体" panose="02010609060101010101" pitchFamily="49" charset="-122"/>
                <a:ea typeface="黑体" panose="02010609060101010101" pitchFamily="49" charset="-122"/>
              </a:rPr>
              <a:t>CS←0000H:[0012H],IP←0000H:[000AH]</a:t>
            </a:r>
            <a:r>
              <a:rPr lang="zh-CN" altLang="en-US" sz="2400" dirty="0">
                <a:latin typeface="黑体" panose="02010609060101010101" pitchFamily="49" charset="-122"/>
                <a:ea typeface="黑体" panose="02010609060101010101" pitchFamily="49" charset="-122"/>
              </a:rPr>
              <a:t>。</a:t>
            </a:r>
          </a:p>
          <a:p>
            <a:pPr>
              <a:lnSpc>
                <a:spcPct val="150000"/>
              </a:lnSpc>
            </a:pPr>
            <a:endParaRPr lang="zh-CN" altLang="en-US" sz="2400" dirty="0"/>
          </a:p>
        </p:txBody>
      </p:sp>
    </p:spTree>
    <p:extLst>
      <p:ext uri="{BB962C8B-B14F-4D97-AF65-F5344CB8AC3E}">
        <p14:creationId xmlns:p14="http://schemas.microsoft.com/office/powerpoint/2010/main" val="3437912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3"/>
          <p:cNvGraphicFramePr>
            <a:graphicFrameLocks noChangeAspect="1"/>
          </p:cNvGraphicFramePr>
          <p:nvPr/>
        </p:nvGraphicFramePr>
        <p:xfrm>
          <a:off x="6816099" y="1268707"/>
          <a:ext cx="360446" cy="303282"/>
        </p:xfrm>
        <a:graphic>
          <a:graphicData uri="http://schemas.openxmlformats.org/presentationml/2006/ole">
            <mc:AlternateContent xmlns:mc="http://schemas.openxmlformats.org/markup-compatibility/2006">
              <mc:Choice xmlns:v="urn:schemas-microsoft-com:vml" Requires="v">
                <p:oleObj spid="_x0000_s35856" name="公式" r:id="rId3" imgW="177569" imgH="152202" progId="Equation.3">
                  <p:embed/>
                </p:oleObj>
              </mc:Choice>
              <mc:Fallback>
                <p:oleObj name="公式" r:id="rId3" imgW="177569" imgH="15220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099" y="1268707"/>
                        <a:ext cx="360446" cy="303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4"/>
          <p:cNvGraphicFramePr>
            <a:graphicFrameLocks noChangeAspect="1"/>
          </p:cNvGraphicFramePr>
          <p:nvPr/>
        </p:nvGraphicFramePr>
        <p:xfrm>
          <a:off x="8904144" y="1197253"/>
          <a:ext cx="431900" cy="328689"/>
        </p:xfrm>
        <a:graphic>
          <a:graphicData uri="http://schemas.openxmlformats.org/presentationml/2006/ole">
            <mc:AlternateContent xmlns:mc="http://schemas.openxmlformats.org/markup-compatibility/2006">
              <mc:Choice xmlns:v="urn:schemas-microsoft-com:vml" Requires="v">
                <p:oleObj spid="_x0000_s35857" name="公式" r:id="rId5" imgW="203024" imgH="152268" progId="Equation.3">
                  <p:embed/>
                </p:oleObj>
              </mc:Choice>
              <mc:Fallback>
                <p:oleObj name="公式" r:id="rId5" imgW="203024" imgH="1522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04144" y="1197253"/>
                        <a:ext cx="431900" cy="3286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5" name="Rectangle 5"/>
          <p:cNvSpPr>
            <a:spLocks noChangeArrowheads="1"/>
          </p:cNvSpPr>
          <p:nvPr/>
        </p:nvSpPr>
        <p:spPr bwMode="auto">
          <a:xfrm>
            <a:off x="6671602" y="1438609"/>
            <a:ext cx="184193" cy="36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zh-CN" sz="1800">
              <a:latin typeface="Arial" panose="020B0604020202020204" pitchFamily="34" charset="0"/>
            </a:endParaRPr>
          </a:p>
        </p:txBody>
      </p:sp>
      <p:sp>
        <p:nvSpPr>
          <p:cNvPr id="20486" name="Rectangle 6"/>
          <p:cNvSpPr>
            <a:spLocks noChangeArrowheads="1"/>
          </p:cNvSpPr>
          <p:nvPr/>
        </p:nvSpPr>
        <p:spPr bwMode="auto">
          <a:xfrm>
            <a:off x="4294564" y="1151205"/>
            <a:ext cx="184193" cy="3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zh-CN" sz="1800">
              <a:latin typeface="Arial" panose="020B0604020202020204" pitchFamily="34" charset="0"/>
            </a:endParaRPr>
          </a:p>
        </p:txBody>
      </p:sp>
      <p:graphicFrame>
        <p:nvGraphicFramePr>
          <p:cNvPr id="185351" name="Group 7"/>
          <p:cNvGraphicFramePr>
            <a:graphicFrameLocks noGrp="1"/>
          </p:cNvGraphicFramePr>
          <p:nvPr/>
        </p:nvGraphicFramePr>
        <p:xfrm>
          <a:off x="1701577" y="1268707"/>
          <a:ext cx="8822192" cy="5222504"/>
        </p:xfrm>
        <a:graphic>
          <a:graphicData uri="http://schemas.openxmlformats.org/drawingml/2006/table">
            <a:tbl>
              <a:tblPr/>
              <a:tblGrid>
                <a:gridCol w="1824459"/>
                <a:gridCol w="1271882"/>
                <a:gridCol w="849509"/>
                <a:gridCol w="2119804"/>
                <a:gridCol w="2756538"/>
              </a:tblGrid>
              <a:tr h="304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A3  A2  A1  A0</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低</a:t>
                      </a:r>
                      <a:r>
                        <a:rPr kumimoji="1" lang="en-US" altLang="zh-CN" sz="1400" b="0" i="0" u="none" strike="noStrike" cap="none" normalizeH="0" baseline="0" smtClean="0">
                          <a:ln>
                            <a:noFill/>
                          </a:ln>
                          <a:solidFill>
                            <a:schemeClr val="tx1"/>
                          </a:solidFill>
                          <a:effectLst/>
                          <a:latin typeface="Times New Roman" pitchFamily="18" charset="0"/>
                          <a:ea typeface="宋体" charset="-122"/>
                        </a:rPr>
                        <a:t>4</a:t>
                      </a: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位地址</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通道号</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Arial" charset="0"/>
                          <a:ea typeface="宋体" charset="-122"/>
                        </a:rPr>
                        <a:t>写操作功能（        </a:t>
                      </a:r>
                      <a:r>
                        <a:rPr kumimoji="1" lang="en-US" altLang="zh-CN" sz="1400" b="0" i="0" u="none" strike="noStrike" cap="none" normalizeH="0" baseline="0" smtClean="0">
                          <a:ln>
                            <a:noFill/>
                          </a:ln>
                          <a:solidFill>
                            <a:schemeClr val="tx1"/>
                          </a:solidFill>
                          <a:effectLst/>
                          <a:latin typeface="Times New Roman" pitchFamily="18" charset="0"/>
                          <a:ea typeface="宋体" charset="-122"/>
                        </a:rPr>
                        <a:t>=0</a:t>
                      </a: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Arial" charset="0"/>
                          <a:ea typeface="宋体" charset="-122"/>
                        </a:rPr>
                        <a:t>读操作功能（          </a:t>
                      </a:r>
                      <a:r>
                        <a:rPr kumimoji="1" lang="en-US" altLang="zh-CN" sz="1400" b="0" i="0" u="none" strike="noStrike" cap="none" normalizeH="0" baseline="0" smtClean="0">
                          <a:ln>
                            <a:noFill/>
                          </a:ln>
                          <a:solidFill>
                            <a:schemeClr val="tx1"/>
                          </a:solidFill>
                          <a:effectLst/>
                          <a:latin typeface="Times New Roman" pitchFamily="18" charset="0"/>
                          <a:ea typeface="宋体" charset="-122"/>
                        </a:rPr>
                        <a:t>=0</a:t>
                      </a: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45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0    0    0    0</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通道</a:t>
                      </a:r>
                      <a:r>
                        <a:rPr kumimoji="1" lang="en-US" altLang="zh-CN" sz="1400" b="0" i="0" u="none" strike="noStrike" cap="none" normalizeH="0" baseline="0" smtClean="0">
                          <a:ln>
                            <a:noFill/>
                          </a:ln>
                          <a:solidFill>
                            <a:schemeClr val="tx1"/>
                          </a:solidFill>
                          <a:effectLst/>
                          <a:latin typeface="Times New Roman" pitchFamily="18" charset="0"/>
                          <a:ea typeface="宋体" charset="-122"/>
                        </a:rPr>
                        <a:t>0</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读当前地址寄存器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写基地址和当前地址寄存器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0    0    0    1</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读当前字节计数器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写基字节和当前字节寄存器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0    0    1    0</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通道</a:t>
                      </a:r>
                      <a:r>
                        <a:rPr kumimoji="1" lang="en-US" altLang="zh-CN" sz="1400" b="0" i="0" u="none" strike="noStrike" cap="none" normalizeH="0" baseline="0" smtClean="0">
                          <a:ln>
                            <a:noFill/>
                          </a:ln>
                          <a:solidFill>
                            <a:schemeClr val="tx1"/>
                          </a:solidFill>
                          <a:effectLst/>
                          <a:latin typeface="Times New Roman" pitchFamily="18" charset="0"/>
                          <a:ea typeface="宋体" charset="-122"/>
                        </a:rPr>
                        <a:t>1</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读当前地址寄存器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写基地址和当前地址寄存器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0    0    1    1</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3</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读当前字节计数器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写基字节和当前字节寄存器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0    1    0    0</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4</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通道</a:t>
                      </a:r>
                      <a:r>
                        <a:rPr kumimoji="1" lang="en-US" altLang="zh-CN" sz="1400" b="0" i="0" u="none" strike="noStrike" cap="none" normalizeH="0" baseline="0" smtClean="0">
                          <a:ln>
                            <a:noFill/>
                          </a:ln>
                          <a:solidFill>
                            <a:schemeClr val="tx1"/>
                          </a:solidFill>
                          <a:effectLst/>
                          <a:latin typeface="Times New Roman" pitchFamily="18" charset="0"/>
                          <a:ea typeface="宋体" charset="-122"/>
                        </a:rPr>
                        <a:t>2</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读当前地址寄存器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写基地址和当前地址寄存器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0    1    0    1</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5</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读当前字节计数器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写基字节和当前字节寄存器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0    1    1    0</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6</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通道</a:t>
                      </a:r>
                      <a:r>
                        <a:rPr kumimoji="1" lang="en-US" altLang="zh-CN" sz="1400" b="0" i="0" u="none" strike="noStrike" cap="none" normalizeH="0" baseline="0" smtClean="0">
                          <a:ln>
                            <a:noFill/>
                          </a:ln>
                          <a:solidFill>
                            <a:schemeClr val="tx1"/>
                          </a:solidFill>
                          <a:effectLst/>
                          <a:latin typeface="Times New Roman" pitchFamily="18" charset="0"/>
                          <a:ea typeface="宋体" charset="-122"/>
                        </a:rPr>
                        <a:t>3</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读当前地址寄存器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写基地址和当前地址寄存器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0    1    1    1</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7</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读当前字节计数器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写基字节和当前字节寄存器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1    0    0    0</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8</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8">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800" b="0" i="0" u="none" strike="noStrike" cap="none" normalizeH="0" baseline="0" smtClean="0">
                        <a:ln>
                          <a:noFill/>
                        </a:ln>
                        <a:solidFill>
                          <a:srgbClr val="000000"/>
                        </a:solidFill>
                        <a:effectLst/>
                        <a:latin typeface="Times New Roman" pitchFamily="18" charset="0"/>
                        <a:ea typeface="宋体" charset="-122"/>
                      </a:endParaRPr>
                    </a:p>
                  </a:txBody>
                  <a:tcPr marL="91461" marR="91461"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读状态寄存器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写命令寄存器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1    0    0    1</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9</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非法</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写请求寄存器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1    0    1    0</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非法</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写单通道屏蔽寄存器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1    0    1    1</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B</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非法</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写模式寄存器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1    1    0    0</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C</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非法</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清除先</a:t>
                      </a:r>
                      <a:r>
                        <a:rPr kumimoji="1" lang="en-US" altLang="zh-CN" sz="1400" b="0" i="0" u="none" strike="noStrike" cap="none" normalizeH="0" baseline="0" smtClean="0">
                          <a:ln>
                            <a:noFill/>
                          </a:ln>
                          <a:solidFill>
                            <a:schemeClr val="tx1"/>
                          </a:solidFill>
                          <a:effectLst/>
                          <a:latin typeface="Times New Roman" pitchFamily="18" charset="0"/>
                          <a:ea typeface="宋体" charset="-122"/>
                        </a:rPr>
                        <a:t>/</a:t>
                      </a: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后触发器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1    1    0    1</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D</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读暂存器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发主清除命令（软件复位）</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1    1    1    0</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E</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非法</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清除屏蔽寄存器</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1    1    1    1</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F</a:t>
                      </a:r>
                      <a:endParaRPr kumimoji="1" lang="en-US" altLang="zh-CN"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非法</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写综合屏蔽命令</a:t>
                      </a:r>
                      <a:endParaRPr kumimoji="1" lang="zh-CN" altLang="en-US" sz="3600" b="0" i="0" u="none" strike="noStrike" cap="none" normalizeH="0" baseline="0" smtClean="0">
                        <a:ln>
                          <a:noFill/>
                        </a:ln>
                        <a:solidFill>
                          <a:schemeClr val="tx1"/>
                        </a:solidFill>
                        <a:effectLst/>
                        <a:latin typeface="Arial" charset="0"/>
                        <a:ea typeface="宋体" charset="-122"/>
                      </a:endParaRPr>
                    </a:p>
                  </a:txBody>
                  <a:tcPr marL="91461" marR="91461"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TextBox 37"/>
          <p:cNvSpPr txBox="1"/>
          <p:nvPr/>
        </p:nvSpPr>
        <p:spPr>
          <a:xfrm>
            <a:off x="2615170" y="540980"/>
            <a:ext cx="4848188"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8237A</a:t>
            </a:r>
            <a:r>
              <a:rPr lang="zh-CN" altLang="en-US" sz="2700" b="1" dirty="0">
                <a:solidFill>
                  <a:schemeClr val="tx1">
                    <a:lumMod val="65000"/>
                    <a:lumOff val="35000"/>
                  </a:schemeClr>
                </a:solidFill>
                <a:latin typeface="微软雅黑"/>
                <a:ea typeface="微软雅黑"/>
              </a:rPr>
              <a:t>的内部寄存器和命令</a:t>
            </a:r>
          </a:p>
        </p:txBody>
      </p:sp>
      <p:pic>
        <p:nvPicPr>
          <p:cNvPr id="9" name="Picture 3" descr="C:\Users\Administrator\Desktop\微立体创业计划\005.png"/>
          <p:cNvPicPr>
            <a:picLocks noChangeAspect="1" noChangeArrowheads="1"/>
          </p:cNvPicPr>
          <p:nvPr/>
        </p:nvPicPr>
        <p:blipFill>
          <a:blip r:embed="rId7" cstate="print">
            <a:duotone>
              <a:schemeClr val="bg2">
                <a:shade val="45000"/>
                <a:satMod val="135000"/>
              </a:schemeClr>
              <a:prstClr val="white"/>
            </a:duotone>
            <a:extLst>
              <a:ext uri="{BEBA8EAE-BF5A-486C-A8C5-ECC9F3942E4B}">
                <a14:imgProps xmlns:a14="http://schemas.microsoft.com/office/drawing/2010/main">
                  <a14:imgLayer r:embed="rId8">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68027" y="434557"/>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0" name="Picture 4" descr="C:\Users\Administrator\Desktop\微立体创业计划\004.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20426" y="443929"/>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090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50000">
                                          <p:cBhvr additive="base">
                                            <p:cTn id="7" dur="1200" fill="hold"/>
                                            <p:tgtEl>
                                              <p:spTgt spid="9"/>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50000">
                                          <p:cBhvr additive="base">
                                            <p:cTn id="11" dur="120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00" fill="hold"/>
                                            <p:tgtEl>
                                              <p:spTgt spid="9"/>
                                            </p:tgtEl>
                                            <p:attrNameLst>
                                              <p:attrName>ppt_x</p:attrName>
                                            </p:attrNameLst>
                                          </p:cBhvr>
                                          <p:tavLst>
                                            <p:tav tm="0">
                                              <p:val>
                                                <p:strVal val="0-#ppt_w/2"/>
                                              </p:val>
                                            </p:tav>
                                            <p:tav tm="100000">
                                              <p:val>
                                                <p:strVal val="#ppt_x"/>
                                              </p:val>
                                            </p:tav>
                                          </p:tavLst>
                                        </p:anim>
                                        <p:anim calcmode="lin" valueType="num">
                                          <p:cBhvr additive="base">
                                            <p:cTn id="8" dur="12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200" fill="hold"/>
                                            <p:tgtEl>
                                              <p:spTgt spid="10"/>
                                            </p:tgtEl>
                                            <p:attrNameLst>
                                              <p:attrName>ppt_x</p:attrName>
                                            </p:attrNameLst>
                                          </p:cBhvr>
                                          <p:tavLst>
                                            <p:tav tm="0">
                                              <p:val>
                                                <p:strVal val="#ppt_x"/>
                                              </p:val>
                                            </p:tav>
                                            <p:tav tm="100000">
                                              <p:val>
                                                <p:strVal val="#ppt_x"/>
                                              </p:val>
                                            </p:tav>
                                          </p:tavLst>
                                        </p:anim>
                                        <p:anim calcmode="lin" valueType="num">
                                          <p:cBhvr additive="base">
                                            <p:cTn id="12" dur="120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208107" y="609742"/>
            <a:ext cx="7774199" cy="947957"/>
          </a:xfrm>
        </p:spPr>
        <p:txBody>
          <a:bodyPr/>
          <a:lstStyle/>
          <a:p>
            <a:pPr eaLnBrk="1" hangingPunct="1"/>
            <a:r>
              <a:rPr lang="en-US" altLang="zh-CN" sz="2801" b="1">
                <a:latin typeface="黑体" panose="02010609060101010101" pitchFamily="49" charset="-122"/>
                <a:ea typeface="黑体" panose="02010609060101010101" pitchFamily="49" charset="-122"/>
              </a:rPr>
              <a:t>(1)</a:t>
            </a:r>
            <a:r>
              <a:rPr lang="zh-CN" altLang="en-US" sz="2801" b="1">
                <a:latin typeface="黑体" panose="02010609060101010101" pitchFamily="49" charset="-122"/>
                <a:ea typeface="黑体" panose="02010609060101010101" pitchFamily="49" charset="-122"/>
              </a:rPr>
              <a:t>模式寄存器的格式</a:t>
            </a:r>
            <a:r>
              <a:rPr lang="zh-CN" altLang="en-US" sz="2801" b="1">
                <a:solidFill>
                  <a:srgbClr val="800000"/>
                </a:solidFill>
                <a:latin typeface="黑体" panose="02010609060101010101" pitchFamily="49" charset="-122"/>
                <a:ea typeface="黑体" panose="02010609060101010101" pitchFamily="49" charset="-122"/>
              </a:rPr>
              <a:t> </a:t>
            </a:r>
          </a:p>
        </p:txBody>
      </p:sp>
      <p:sp>
        <p:nvSpPr>
          <p:cNvPr id="86020" name="Rectangle 4"/>
          <p:cNvSpPr>
            <a:spLocks noChangeArrowheads="1"/>
          </p:cNvSpPr>
          <p:nvPr/>
        </p:nvSpPr>
        <p:spPr bwMode="auto">
          <a:xfrm>
            <a:off x="4399363" y="2529474"/>
            <a:ext cx="9146117"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6021" name="Picture 5" descr="wx15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6519" y="1484657"/>
            <a:ext cx="7850417" cy="41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3711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smtClean="0">
                <a:latin typeface="黑体" panose="02010609060101010101" pitchFamily="49" charset="-122"/>
                <a:ea typeface="黑体" panose="02010609060101010101" pitchFamily="49" charset="-122"/>
              </a:rPr>
              <a:t> </a:t>
            </a:r>
          </a:p>
        </p:txBody>
      </p:sp>
      <p:sp>
        <p:nvSpPr>
          <p:cNvPr id="87043" name="Rectangle 3"/>
          <p:cNvSpPr>
            <a:spLocks noGrp="1" noChangeArrowheads="1"/>
          </p:cNvSpPr>
          <p:nvPr>
            <p:ph type="body" idx="1"/>
          </p:nvPr>
        </p:nvSpPr>
        <p:spPr>
          <a:xfrm>
            <a:off x="2277973" y="1773648"/>
            <a:ext cx="7774199" cy="4115753"/>
          </a:xfrm>
        </p:spPr>
        <p:txBody>
          <a:bodyPr/>
          <a:lstStyle/>
          <a:p>
            <a:pPr eaLnBrk="1" hangingPunct="1">
              <a:lnSpc>
                <a:spcPct val="120000"/>
              </a:lnSpc>
              <a:buFontTx/>
              <a:buNone/>
            </a:pPr>
            <a:r>
              <a:rPr lang="zh-CN" altLang="en-US" sz="2400">
                <a:latin typeface="黑体" panose="02010609060101010101" pitchFamily="49" charset="-122"/>
                <a:ea typeface="黑体" panose="02010609060101010101" pitchFamily="49" charset="-122"/>
                <a:cs typeface="Times New Roman" panose="02020603050405020304" pitchFamily="18" charset="0"/>
              </a:rPr>
              <a:t>功能：</a:t>
            </a:r>
          </a:p>
          <a:p>
            <a:pPr eaLnBrk="1" hangingPunct="1">
              <a:lnSpc>
                <a:spcPct val="120000"/>
              </a:lnSpc>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(1) </a:t>
            </a:r>
            <a:r>
              <a:rPr lang="zh-CN" altLang="en-US" sz="2400">
                <a:latin typeface="黑体" panose="02010609060101010101" pitchFamily="49" charset="-122"/>
                <a:ea typeface="黑体" panose="02010609060101010101" pitchFamily="49" charset="-122"/>
                <a:cs typeface="Times New Roman" panose="02020603050405020304" pitchFamily="18" charset="0"/>
              </a:rPr>
              <a:t>内存到内存的传输 </a:t>
            </a:r>
          </a:p>
          <a:p>
            <a:pPr eaLnBrk="1" hangingPunct="1">
              <a:lnSpc>
                <a:spcPct val="120000"/>
              </a:lnSpc>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(2) 8237A</a:t>
            </a:r>
            <a:r>
              <a:rPr lang="zh-CN" altLang="en-US" sz="2400">
                <a:latin typeface="黑体" panose="02010609060101010101" pitchFamily="49" charset="-122"/>
                <a:ea typeface="黑体" panose="02010609060101010101" pitchFamily="49" charset="-122"/>
                <a:cs typeface="Times New Roman" panose="02020603050405020304" pitchFamily="18" charset="0"/>
              </a:rPr>
              <a:t>的启动和停止 </a:t>
            </a:r>
          </a:p>
          <a:p>
            <a:pPr eaLnBrk="1" hangingPunct="1">
              <a:lnSpc>
                <a:spcPct val="120000"/>
              </a:lnSpc>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(3) </a:t>
            </a:r>
            <a:r>
              <a:rPr lang="zh-CN" altLang="en-US" sz="2400">
                <a:latin typeface="黑体" panose="02010609060101010101" pitchFamily="49" charset="-122"/>
                <a:ea typeface="黑体" panose="02010609060101010101" pitchFamily="49" charset="-122"/>
                <a:cs typeface="Times New Roman" panose="02020603050405020304" pitchFamily="18" charset="0"/>
              </a:rPr>
              <a:t>状态及时序类型</a:t>
            </a:r>
          </a:p>
          <a:p>
            <a:pPr eaLnBrk="1" hangingPunct="1">
              <a:lnSpc>
                <a:spcPct val="120000"/>
              </a:lnSpc>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(4) </a:t>
            </a:r>
            <a:r>
              <a:rPr lang="zh-CN" altLang="en-US" sz="2400">
                <a:latin typeface="黑体" panose="02010609060101010101" pitchFamily="49" charset="-122"/>
                <a:ea typeface="黑体" panose="02010609060101010101" pitchFamily="49" charset="-122"/>
                <a:cs typeface="Times New Roman" panose="02020603050405020304" pitchFamily="18" charset="0"/>
              </a:rPr>
              <a:t>关于扩展写信号功能 </a:t>
            </a:r>
          </a:p>
          <a:p>
            <a:pPr eaLnBrk="1" hangingPunct="1">
              <a:lnSpc>
                <a:spcPct val="120000"/>
              </a:lnSpc>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(5) </a:t>
            </a:r>
            <a:r>
              <a:rPr lang="zh-CN" altLang="en-US" sz="2400">
                <a:latin typeface="黑体" panose="02010609060101010101" pitchFamily="49" charset="-122"/>
                <a:ea typeface="黑体" panose="02010609060101010101" pitchFamily="49" charset="-122"/>
                <a:cs typeface="Times New Roman" panose="02020603050405020304" pitchFamily="18" charset="0"/>
              </a:rPr>
              <a:t>优先级问题的解决 </a:t>
            </a:r>
          </a:p>
          <a:p>
            <a:pPr eaLnBrk="1" hangingPunct="1">
              <a:lnSpc>
                <a:spcPct val="120000"/>
              </a:lnSpc>
              <a:buFontTx/>
              <a:buNone/>
            </a:pPr>
            <a:r>
              <a:rPr lang="en-US" altLang="zh-CN" sz="2400">
                <a:latin typeface="黑体" panose="02010609060101010101" pitchFamily="49" charset="-122"/>
                <a:ea typeface="黑体" panose="02010609060101010101" pitchFamily="49" charset="-122"/>
                <a:cs typeface="Times New Roman" panose="02020603050405020304" pitchFamily="18" charset="0"/>
              </a:rPr>
              <a:t>(6) DREQ</a:t>
            </a:r>
            <a:r>
              <a:rPr lang="zh-CN" altLang="en-US" sz="2400">
                <a:latin typeface="黑体" panose="02010609060101010101" pitchFamily="49" charset="-122"/>
                <a:ea typeface="黑体" panose="02010609060101010101" pitchFamily="49" charset="-122"/>
                <a:cs typeface="Times New Roman" panose="02020603050405020304" pitchFamily="18" charset="0"/>
              </a:rPr>
              <a:t>信号和</a:t>
            </a:r>
            <a:r>
              <a:rPr lang="en-US" altLang="zh-CN" sz="2400">
                <a:latin typeface="黑体" panose="02010609060101010101" pitchFamily="49" charset="-122"/>
                <a:ea typeface="黑体" panose="02010609060101010101" pitchFamily="49" charset="-122"/>
                <a:cs typeface="Times New Roman" panose="02020603050405020304" pitchFamily="18" charset="0"/>
              </a:rPr>
              <a:t>DACK</a:t>
            </a:r>
            <a:r>
              <a:rPr lang="zh-CN" altLang="en-US" sz="2400">
                <a:latin typeface="黑体" panose="02010609060101010101" pitchFamily="49" charset="-122"/>
                <a:ea typeface="黑体" panose="02010609060101010101" pitchFamily="49" charset="-122"/>
                <a:cs typeface="Times New Roman" panose="02020603050405020304" pitchFamily="18" charset="0"/>
              </a:rPr>
              <a:t>信号的极性</a:t>
            </a:r>
            <a:r>
              <a:rPr lang="zh-CN" altLang="en-US" smtClean="0">
                <a:latin typeface="黑体" panose="02010609060101010101" pitchFamily="49" charset="-122"/>
                <a:ea typeface="黑体" panose="02010609060101010101" pitchFamily="49" charset="-122"/>
                <a:cs typeface="Times New Roman" panose="02020603050405020304" pitchFamily="18" charset="0"/>
              </a:rPr>
              <a:t> </a:t>
            </a:r>
          </a:p>
        </p:txBody>
      </p:sp>
      <p:sp>
        <p:nvSpPr>
          <p:cNvPr id="87044" name="Rectangle 4"/>
          <p:cNvSpPr>
            <a:spLocks noChangeArrowheads="1"/>
          </p:cNvSpPr>
          <p:nvPr/>
        </p:nvSpPr>
        <p:spPr bwMode="auto">
          <a:xfrm>
            <a:off x="2451051" y="928904"/>
            <a:ext cx="7774199" cy="732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1" b="1">
                <a:latin typeface="黑体" panose="02010609060101010101" pitchFamily="49" charset="-122"/>
                <a:ea typeface="黑体" panose="02010609060101010101" pitchFamily="49" charset="-122"/>
              </a:rPr>
              <a:t>(2) </a:t>
            </a:r>
            <a:r>
              <a:rPr lang="zh-CN" altLang="en-US" sz="2801" b="1">
                <a:latin typeface="黑体" panose="02010609060101010101" pitchFamily="49" charset="-122"/>
                <a:ea typeface="黑体" panose="02010609060101010101" pitchFamily="49" charset="-122"/>
              </a:rPr>
              <a:t>命令寄存器</a:t>
            </a:r>
          </a:p>
        </p:txBody>
      </p:sp>
    </p:spTree>
    <p:extLst>
      <p:ext uri="{BB962C8B-B14F-4D97-AF65-F5344CB8AC3E}">
        <p14:creationId xmlns:p14="http://schemas.microsoft.com/office/powerpoint/2010/main" val="3275920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p:txBody>
          <a:bodyPr/>
          <a:lstStyle/>
          <a:p>
            <a:pPr eaLnBrk="1" hangingPunct="1">
              <a:buFontTx/>
              <a:buNone/>
            </a:pPr>
            <a:endParaRPr lang="en-US" altLang="zh-CN" smtClean="0">
              <a:latin typeface="黑体" panose="02010609060101010101" pitchFamily="49" charset="-122"/>
              <a:ea typeface="黑体" panose="02010609060101010101" pitchFamily="49" charset="-122"/>
            </a:endParaRPr>
          </a:p>
          <a:p>
            <a:pPr eaLnBrk="1" hangingPunct="1">
              <a:buFontTx/>
              <a:buNone/>
            </a:pPr>
            <a:endParaRPr lang="en-US" altLang="zh-CN" smtClean="0">
              <a:latin typeface="黑体" panose="02010609060101010101" pitchFamily="49" charset="-122"/>
              <a:ea typeface="黑体" panose="02010609060101010101" pitchFamily="49" charset="-122"/>
            </a:endParaRPr>
          </a:p>
          <a:p>
            <a:pPr eaLnBrk="1" hangingPunct="1">
              <a:buFontTx/>
              <a:buNone/>
            </a:pPr>
            <a:endParaRPr lang="en-US" altLang="zh-CN" smtClean="0">
              <a:latin typeface="黑体" panose="02010609060101010101" pitchFamily="49" charset="-122"/>
              <a:ea typeface="黑体" panose="02010609060101010101" pitchFamily="49" charset="-122"/>
            </a:endParaRPr>
          </a:p>
          <a:p>
            <a:pPr eaLnBrk="1" hangingPunct="1">
              <a:buFontTx/>
              <a:buNone/>
            </a:pPr>
            <a:endParaRPr lang="en-US" altLang="zh-CN" smtClean="0">
              <a:latin typeface="黑体" panose="02010609060101010101" pitchFamily="49" charset="-122"/>
              <a:ea typeface="黑体" panose="02010609060101010101" pitchFamily="49" charset="-122"/>
            </a:endParaRPr>
          </a:p>
          <a:p>
            <a:pPr eaLnBrk="1" hangingPunct="1">
              <a:buFontTx/>
              <a:buNone/>
            </a:pPr>
            <a:endParaRPr lang="en-US" altLang="zh-CN" smtClean="0">
              <a:latin typeface="黑体" panose="02010609060101010101" pitchFamily="49" charset="-122"/>
              <a:ea typeface="黑体" panose="02010609060101010101" pitchFamily="49" charset="-122"/>
            </a:endParaRPr>
          </a:p>
          <a:p>
            <a:pPr eaLnBrk="1" hangingPunct="1">
              <a:buFontTx/>
              <a:buNone/>
            </a:pPr>
            <a:endParaRPr lang="en-US" altLang="zh-CN" smtClean="0">
              <a:latin typeface="黑体" panose="02010609060101010101" pitchFamily="49" charset="-122"/>
              <a:ea typeface="黑体" panose="02010609060101010101" pitchFamily="49" charset="-122"/>
            </a:endParaRPr>
          </a:p>
          <a:p>
            <a:pPr eaLnBrk="1" hangingPunct="1">
              <a:buFontTx/>
              <a:buNone/>
            </a:pPr>
            <a:endParaRPr lang="en-US" altLang="zh-CN" smtClean="0">
              <a:latin typeface="黑体" panose="02010609060101010101" pitchFamily="49" charset="-122"/>
              <a:ea typeface="黑体" panose="02010609060101010101" pitchFamily="49" charset="-122"/>
            </a:endParaRPr>
          </a:p>
        </p:txBody>
      </p:sp>
      <p:sp>
        <p:nvSpPr>
          <p:cNvPr id="88067" name="Rectangle 3"/>
          <p:cNvSpPr>
            <a:spLocks noChangeArrowheads="1"/>
          </p:cNvSpPr>
          <p:nvPr/>
        </p:nvSpPr>
        <p:spPr bwMode="auto">
          <a:xfrm>
            <a:off x="4089730" y="2496128"/>
            <a:ext cx="9146117"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8068" name="Picture 4" descr="wx15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6519" y="1629152"/>
            <a:ext cx="7774199" cy="412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Rectangle 5"/>
          <p:cNvSpPr>
            <a:spLocks noChangeArrowheads="1"/>
          </p:cNvSpPr>
          <p:nvPr/>
        </p:nvSpPr>
        <p:spPr bwMode="auto">
          <a:xfrm>
            <a:off x="2349427" y="908260"/>
            <a:ext cx="2635860"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800000"/>
                </a:solidFill>
                <a:latin typeface="黑体" panose="02010609060101010101" pitchFamily="49" charset="-122"/>
                <a:ea typeface="黑体" panose="02010609060101010101" pitchFamily="49" charset="-122"/>
              </a:rPr>
              <a:t>命令寄存器的格式</a:t>
            </a:r>
          </a:p>
        </p:txBody>
      </p:sp>
    </p:spTree>
    <p:extLst>
      <p:ext uri="{BB962C8B-B14F-4D97-AF65-F5344CB8AC3E}">
        <p14:creationId xmlns:p14="http://schemas.microsoft.com/office/powerpoint/2010/main" val="1935788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06574" y="889703"/>
            <a:ext cx="11276132" cy="563693"/>
          </a:xfrm>
        </p:spPr>
        <p:txBody>
          <a:bodyPr/>
          <a:lstStyle/>
          <a:p>
            <a:pPr eaLnBrk="1" hangingPunct="1"/>
            <a:r>
              <a:rPr lang="en-US" altLang="zh-CN" sz="2801" b="1" dirty="0">
                <a:latin typeface="黑体" panose="02010609060101010101" pitchFamily="49" charset="-122"/>
                <a:ea typeface="黑体" panose="02010609060101010101" pitchFamily="49" charset="-122"/>
              </a:rPr>
              <a:t>(3)</a:t>
            </a:r>
            <a:r>
              <a:rPr lang="zh-CN" altLang="en-US" sz="2801" b="1" dirty="0">
                <a:latin typeface="黑体" panose="02010609060101010101" pitchFamily="49" charset="-122"/>
                <a:ea typeface="黑体" panose="02010609060101010101" pitchFamily="49" charset="-122"/>
              </a:rPr>
              <a:t>状态寄存器的格式</a:t>
            </a:r>
            <a:r>
              <a:rPr lang="zh-CN" altLang="en-US" sz="2801" b="1" dirty="0">
                <a:solidFill>
                  <a:srgbClr val="800000"/>
                </a:solidFill>
                <a:latin typeface="黑体" panose="02010609060101010101" pitchFamily="49" charset="-122"/>
                <a:ea typeface="黑体" panose="02010609060101010101" pitchFamily="49" charset="-122"/>
              </a:rPr>
              <a:t> </a:t>
            </a:r>
          </a:p>
        </p:txBody>
      </p:sp>
      <p:sp>
        <p:nvSpPr>
          <p:cNvPr id="89091" name="Rectangle 3"/>
          <p:cNvSpPr>
            <a:spLocks noGrp="1" noChangeArrowheads="1"/>
          </p:cNvSpPr>
          <p:nvPr>
            <p:ph type="body" idx="1"/>
          </p:nvPr>
        </p:nvSpPr>
        <p:spPr/>
        <p:txBody>
          <a:bodyPr/>
          <a:lstStyle/>
          <a:p>
            <a:pPr eaLnBrk="1" hangingPunct="1">
              <a:buFontTx/>
              <a:buNone/>
            </a:pPr>
            <a:r>
              <a:rPr lang="en-US" altLang="zh-CN" smtClean="0">
                <a:latin typeface="黑体" panose="02010609060101010101" pitchFamily="49" charset="-122"/>
                <a:ea typeface="黑体" panose="02010609060101010101" pitchFamily="49" charset="-122"/>
              </a:rPr>
              <a:t> </a:t>
            </a:r>
          </a:p>
        </p:txBody>
      </p:sp>
      <p:sp>
        <p:nvSpPr>
          <p:cNvPr id="89092" name="Rectangle 4"/>
          <p:cNvSpPr>
            <a:spLocks noChangeArrowheads="1"/>
          </p:cNvSpPr>
          <p:nvPr/>
        </p:nvSpPr>
        <p:spPr bwMode="auto">
          <a:xfrm>
            <a:off x="4246928" y="2877217"/>
            <a:ext cx="9146117"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9093" name="Picture 5" descr="wx1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9427" y="1989599"/>
            <a:ext cx="7697982" cy="3055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0912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34566" y="593142"/>
            <a:ext cx="11276132" cy="563693"/>
          </a:xfrm>
        </p:spPr>
        <p:txBody>
          <a:bodyPr/>
          <a:lstStyle/>
          <a:p>
            <a:pPr eaLnBrk="1" hangingPunct="1"/>
            <a:r>
              <a:rPr lang="en-US" altLang="zh-CN" sz="2801" b="1" dirty="0">
                <a:latin typeface="黑体" panose="02010609060101010101" pitchFamily="49" charset="-122"/>
                <a:ea typeface="黑体" panose="02010609060101010101" pitchFamily="49" charset="-122"/>
              </a:rPr>
              <a:t>(4)</a:t>
            </a:r>
            <a:r>
              <a:rPr lang="zh-CN" altLang="en-US" sz="2801" b="1" dirty="0">
                <a:latin typeface="黑体" panose="02010609060101010101" pitchFamily="49" charset="-122"/>
                <a:ea typeface="黑体" panose="02010609060101010101" pitchFamily="49" charset="-122"/>
              </a:rPr>
              <a:t>请求寄存器</a:t>
            </a:r>
            <a:endParaRPr lang="zh-CN" altLang="en-US" sz="2801" b="1" dirty="0">
              <a:solidFill>
                <a:srgbClr val="800000"/>
              </a:solidFill>
              <a:latin typeface="黑体" panose="02010609060101010101" pitchFamily="49" charset="-122"/>
              <a:ea typeface="黑体" panose="02010609060101010101" pitchFamily="49" charset="-122"/>
            </a:endParaRPr>
          </a:p>
        </p:txBody>
      </p:sp>
      <p:sp>
        <p:nvSpPr>
          <p:cNvPr id="90115" name="Rectangle 3"/>
          <p:cNvSpPr>
            <a:spLocks noGrp="1" noChangeArrowheads="1"/>
          </p:cNvSpPr>
          <p:nvPr>
            <p:ph type="body" idx="1"/>
          </p:nvPr>
        </p:nvSpPr>
        <p:spPr>
          <a:xfrm>
            <a:off x="1558702" y="1277863"/>
            <a:ext cx="9649072" cy="5249490"/>
          </a:xfrm>
        </p:spPr>
        <p:txBody>
          <a:bodyPr/>
          <a:lstStyle/>
          <a:p>
            <a:pPr eaLnBrk="1" hangingPunct="1">
              <a:buFontTx/>
              <a:buNone/>
            </a:pPr>
            <a:r>
              <a:rPr lang="en-US" altLang="zh-CN" sz="2801" dirty="0">
                <a:latin typeface="黑体" panose="02010609060101010101" pitchFamily="49" charset="-122"/>
                <a:ea typeface="黑体" panose="02010609060101010101" pitchFamily="49" charset="-122"/>
                <a:cs typeface="Times New Roman" panose="02020603050405020304" pitchFamily="18" charset="0"/>
              </a:rPr>
              <a:t>DMA</a:t>
            </a:r>
            <a:r>
              <a:rPr lang="zh-CN" altLang="en-US" sz="2801" dirty="0">
                <a:latin typeface="黑体" panose="02010609060101010101" pitchFamily="49" charset="-122"/>
                <a:ea typeface="黑体" panose="02010609060101010101" pitchFamily="49" charset="-122"/>
                <a:cs typeface="Times New Roman" panose="02020603050405020304" pitchFamily="18" charset="0"/>
              </a:rPr>
              <a:t>请求寄存器的格式 </a:t>
            </a:r>
            <a:r>
              <a:rPr lang="en-US" altLang="zh-CN" sz="2801" dirty="0">
                <a:latin typeface="黑体" panose="02010609060101010101" pitchFamily="49" charset="-122"/>
                <a:ea typeface="黑体" panose="02010609060101010101" pitchFamily="49" charset="-122"/>
                <a:cs typeface="Times New Roman" panose="02020603050405020304" pitchFamily="18" charset="0"/>
              </a:rPr>
              <a:t>:</a:t>
            </a:r>
          </a:p>
        </p:txBody>
      </p:sp>
      <p:sp>
        <p:nvSpPr>
          <p:cNvPr id="90116" name="Rectangle 4"/>
          <p:cNvSpPr>
            <a:spLocks noChangeArrowheads="1"/>
          </p:cNvSpPr>
          <p:nvPr/>
        </p:nvSpPr>
        <p:spPr bwMode="auto">
          <a:xfrm>
            <a:off x="4928124" y="2934380"/>
            <a:ext cx="9146117"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0117" name="Picture 5" descr="wx1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2838" y="2349674"/>
            <a:ext cx="7316893" cy="310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1716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06574" y="846334"/>
            <a:ext cx="11276132" cy="563693"/>
          </a:xfrm>
        </p:spPr>
        <p:txBody>
          <a:bodyPr/>
          <a:lstStyle/>
          <a:p>
            <a:pPr eaLnBrk="1" hangingPunct="1"/>
            <a:r>
              <a:rPr lang="en-US" altLang="zh-CN" sz="2801" b="1" dirty="0">
                <a:latin typeface="黑体" panose="02010609060101010101" pitchFamily="49" charset="-122"/>
                <a:ea typeface="黑体" panose="02010609060101010101" pitchFamily="49" charset="-122"/>
              </a:rPr>
              <a:t>(5)</a:t>
            </a:r>
            <a:r>
              <a:rPr lang="zh-CN" altLang="en-US" sz="2801" b="1" dirty="0">
                <a:latin typeface="黑体" panose="02010609060101010101" pitchFamily="49" charset="-122"/>
                <a:ea typeface="黑体" panose="02010609060101010101" pitchFamily="49" charset="-122"/>
              </a:rPr>
              <a:t>屏蔽寄存器的格式</a:t>
            </a:r>
            <a:r>
              <a:rPr lang="zh-CN" altLang="en-US" sz="2801" b="1" dirty="0">
                <a:solidFill>
                  <a:srgbClr val="800000"/>
                </a:solidFill>
                <a:latin typeface="黑体" panose="02010609060101010101" pitchFamily="49" charset="-122"/>
                <a:ea typeface="黑体" panose="02010609060101010101" pitchFamily="49" charset="-122"/>
              </a:rPr>
              <a:t> </a:t>
            </a:r>
          </a:p>
        </p:txBody>
      </p:sp>
      <p:sp>
        <p:nvSpPr>
          <p:cNvPr id="91140" name="Rectangle 4"/>
          <p:cNvSpPr>
            <a:spLocks noChangeArrowheads="1"/>
          </p:cNvSpPr>
          <p:nvPr/>
        </p:nvSpPr>
        <p:spPr bwMode="auto">
          <a:xfrm>
            <a:off x="4923360" y="2929617"/>
            <a:ext cx="9146117"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1141" name="Picture 5" descr="wx16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3923" y="1916557"/>
            <a:ext cx="7621764" cy="325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1718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06574" y="1000853"/>
            <a:ext cx="11276132" cy="563693"/>
          </a:xfrm>
        </p:spPr>
        <p:txBody>
          <a:bodyPr/>
          <a:lstStyle/>
          <a:p>
            <a:pPr eaLnBrk="1" hangingPunct="1"/>
            <a:r>
              <a:rPr lang="en-US" altLang="zh-CN" sz="2801" b="1" dirty="0">
                <a:latin typeface="黑体" panose="02010609060101010101" pitchFamily="49" charset="-122"/>
                <a:ea typeface="黑体" panose="02010609060101010101" pitchFamily="49" charset="-122"/>
              </a:rPr>
              <a:t>8237A</a:t>
            </a:r>
            <a:r>
              <a:rPr lang="zh-CN" altLang="en-US" sz="2801" b="1" dirty="0">
                <a:latin typeface="黑体" panose="02010609060101010101" pitchFamily="49" charset="-122"/>
                <a:ea typeface="黑体" panose="02010609060101010101" pitchFamily="49" charset="-122"/>
              </a:rPr>
              <a:t>综合屏蔽命令的格式</a:t>
            </a:r>
            <a:r>
              <a:rPr lang="zh-CN" altLang="en-US" sz="2801" b="1" dirty="0">
                <a:solidFill>
                  <a:srgbClr val="800000"/>
                </a:solidFill>
                <a:latin typeface="黑体" panose="02010609060101010101" pitchFamily="49" charset="-122"/>
                <a:ea typeface="黑体" panose="02010609060101010101" pitchFamily="49" charset="-122"/>
              </a:rPr>
              <a:t> </a:t>
            </a:r>
          </a:p>
        </p:txBody>
      </p:sp>
      <p:sp>
        <p:nvSpPr>
          <p:cNvPr id="92163" name="Rectangle 4"/>
          <p:cNvSpPr>
            <a:spLocks noChangeArrowheads="1"/>
          </p:cNvSpPr>
          <p:nvPr/>
        </p:nvSpPr>
        <p:spPr bwMode="auto">
          <a:xfrm>
            <a:off x="4775688" y="2910562"/>
            <a:ext cx="9146117"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92164" name="Picture 5" descr="wx16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1327" y="2061053"/>
            <a:ext cx="7469329" cy="293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1630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body" idx="1"/>
          </p:nvPr>
        </p:nvSpPr>
        <p:spPr/>
        <p:txBody>
          <a:bodyPr/>
          <a:lstStyle/>
          <a:p>
            <a:pPr eaLnBrk="1" hangingPunct="1">
              <a:lnSpc>
                <a:spcPct val="120000"/>
              </a:lnSpc>
            </a:pPr>
            <a:r>
              <a:rPr lang="en-US" altLang="zh-CN" sz="2400" b="1">
                <a:latin typeface="黑体" panose="02010609060101010101" pitchFamily="49" charset="-122"/>
                <a:ea typeface="黑体" panose="02010609060101010101" pitchFamily="49" charset="-122"/>
              </a:rPr>
              <a:t>(6)</a:t>
            </a:r>
            <a:r>
              <a:rPr lang="zh-CN" altLang="en-US" sz="2400" b="1">
                <a:latin typeface="黑体" panose="02010609060101010101" pitchFamily="49" charset="-122"/>
                <a:ea typeface="黑体" panose="02010609060101010101" pitchFamily="49" charset="-122"/>
              </a:rPr>
              <a:t>暂存寄存器</a:t>
            </a:r>
          </a:p>
          <a:p>
            <a:pPr eaLnBrk="1" hangingPunct="1">
              <a:lnSpc>
                <a:spcPct val="120000"/>
              </a:lnSpc>
            </a:pPr>
            <a:r>
              <a:rPr lang="en-US" altLang="zh-CN" sz="2400" b="1">
                <a:latin typeface="黑体" panose="02010609060101010101" pitchFamily="49" charset="-122"/>
                <a:ea typeface="黑体" panose="02010609060101010101" pitchFamily="49" charset="-122"/>
              </a:rPr>
              <a:t>(7)</a:t>
            </a:r>
            <a:r>
              <a:rPr lang="zh-CN" altLang="en-US" sz="2400" b="1">
                <a:latin typeface="黑体" panose="02010609060101010101" pitchFamily="49" charset="-122"/>
                <a:ea typeface="黑体" panose="02010609060101010101" pitchFamily="49" charset="-122"/>
              </a:rPr>
              <a:t>主清除命令</a:t>
            </a:r>
          </a:p>
          <a:p>
            <a:pPr eaLnBrk="1" hangingPunct="1">
              <a:lnSpc>
                <a:spcPct val="120000"/>
              </a:lnSpc>
            </a:pPr>
            <a:r>
              <a:rPr lang="en-US" altLang="zh-CN" sz="2400" b="1">
                <a:latin typeface="黑体" panose="02010609060101010101" pitchFamily="49" charset="-122"/>
                <a:ea typeface="黑体" panose="02010609060101010101" pitchFamily="49" charset="-122"/>
              </a:rPr>
              <a:t>(8)</a:t>
            </a:r>
            <a:r>
              <a:rPr lang="zh-CN" altLang="en-US" sz="2400" b="1">
                <a:latin typeface="黑体" panose="02010609060101010101" pitchFamily="49" charset="-122"/>
                <a:ea typeface="黑体" panose="02010609060101010101" pitchFamily="49" charset="-122"/>
              </a:rPr>
              <a:t>清除先／后触发器</a:t>
            </a:r>
          </a:p>
          <a:p>
            <a:pPr eaLnBrk="1" hangingPunct="1">
              <a:lnSpc>
                <a:spcPct val="120000"/>
              </a:lnSpc>
            </a:pPr>
            <a:r>
              <a:rPr lang="en-US" altLang="zh-CN" sz="2400" b="1">
                <a:latin typeface="黑体" panose="02010609060101010101" pitchFamily="49" charset="-122"/>
                <a:ea typeface="黑体" panose="02010609060101010101" pitchFamily="49" charset="-122"/>
              </a:rPr>
              <a:t>(9)</a:t>
            </a:r>
            <a:r>
              <a:rPr lang="zh-CN" altLang="en-US" sz="2400" b="1">
                <a:latin typeface="黑体" panose="02010609060101010101" pitchFamily="49" charset="-122"/>
                <a:ea typeface="黑体" panose="02010609060101010101" pitchFamily="49" charset="-122"/>
              </a:rPr>
              <a:t>地址和字节数寄存器</a:t>
            </a:r>
          </a:p>
        </p:txBody>
      </p:sp>
      <p:sp>
        <p:nvSpPr>
          <p:cNvPr id="93187" name="Rectangle 4"/>
          <p:cNvSpPr>
            <a:spLocks noChangeArrowheads="1"/>
          </p:cNvSpPr>
          <p:nvPr/>
        </p:nvSpPr>
        <p:spPr bwMode="auto">
          <a:xfrm>
            <a:off x="3456170" y="2353220"/>
            <a:ext cx="9146117"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615770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a:xfrm>
            <a:off x="1773031" y="765353"/>
            <a:ext cx="8644351" cy="5473380"/>
          </a:xfrm>
        </p:spPr>
        <p:txBody>
          <a:bodyPr/>
          <a:lstStyle/>
          <a:p>
            <a:pPr eaLnBrk="1" hangingPunct="1"/>
            <a:r>
              <a:rPr lang="zh-CN" altLang="en-US" sz="2400" dirty="0">
                <a:latin typeface="黑体" panose="02010609060101010101" pitchFamily="49" charset="-122"/>
                <a:ea typeface="黑体" panose="02010609060101010101" pitchFamily="49" charset="-122"/>
              </a:rPr>
              <a:t>对</a:t>
            </a:r>
            <a:r>
              <a:rPr lang="en-US" altLang="zh-CN" sz="2400" dirty="0">
                <a:latin typeface="黑体" panose="02010609060101010101" pitchFamily="49" charset="-122"/>
                <a:ea typeface="黑体" panose="02010609060101010101" pitchFamily="49" charset="-122"/>
              </a:rPr>
              <a:t>8237A </a:t>
            </a:r>
            <a:r>
              <a:rPr lang="zh-CN" altLang="en-US" sz="2400" dirty="0">
                <a:latin typeface="黑体" panose="02010609060101010101" pitchFamily="49" charset="-122"/>
                <a:ea typeface="黑体" panose="02010609060101010101" pitchFamily="49" charset="-122"/>
              </a:rPr>
              <a:t>的初始化编程要考虑到</a:t>
            </a:r>
          </a:p>
          <a:p>
            <a:pPr lvl="1" eaLnBrk="1" hangingPunct="1"/>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8237A</a:t>
            </a:r>
            <a:r>
              <a:rPr lang="zh-CN" altLang="en-US" sz="2400" dirty="0">
                <a:latin typeface="黑体" panose="02010609060101010101" pitchFamily="49" charset="-122"/>
                <a:ea typeface="黑体" panose="02010609060101010101" pitchFamily="49" charset="-122"/>
              </a:rPr>
              <a:t>芯片的初始化</a:t>
            </a:r>
          </a:p>
          <a:p>
            <a:pPr lvl="1" eaLnBrk="1" hangingPunct="1"/>
            <a:r>
              <a:rPr lang="zh-CN" altLang="en-US" sz="2400" dirty="0">
                <a:latin typeface="黑体" panose="02010609060101010101" pitchFamily="49" charset="-122"/>
                <a:ea typeface="黑体" panose="02010609060101010101" pitchFamily="49" charset="-122"/>
              </a:rPr>
              <a:t>各个</a:t>
            </a:r>
            <a:r>
              <a:rPr lang="en-US" altLang="zh-CN" sz="2400" dirty="0">
                <a:latin typeface="黑体" panose="02010609060101010101" pitchFamily="49" charset="-122"/>
                <a:ea typeface="黑体" panose="02010609060101010101" pitchFamily="49" charset="-122"/>
              </a:rPr>
              <a:t>DMA</a:t>
            </a:r>
            <a:r>
              <a:rPr lang="zh-CN" altLang="en-US" sz="2400" dirty="0">
                <a:latin typeface="黑体" panose="02010609060101010101" pitchFamily="49" charset="-122"/>
                <a:ea typeface="黑体" panose="02010609060101010101" pitchFamily="49" charset="-122"/>
              </a:rPr>
              <a:t>通道的初始化。</a:t>
            </a:r>
          </a:p>
          <a:p>
            <a:pPr eaLnBrk="1" hangingPunct="1"/>
            <a:r>
              <a:rPr lang="en-US" altLang="zh-CN" sz="2400" dirty="0">
                <a:latin typeface="黑体" panose="02010609060101010101" pitchFamily="49" charset="-122"/>
                <a:ea typeface="黑体" panose="02010609060101010101" pitchFamily="49" charset="-122"/>
              </a:rPr>
              <a:t>8327A</a:t>
            </a:r>
            <a:r>
              <a:rPr lang="zh-CN" altLang="en-US" sz="2400" dirty="0">
                <a:latin typeface="黑体" panose="02010609060101010101" pitchFamily="49" charset="-122"/>
                <a:ea typeface="黑体" panose="02010609060101010101" pitchFamily="49" charset="-122"/>
              </a:rPr>
              <a:t>芯片的初始化编程：只要写入命令寄存器即可。必要时，可以先输出主清除命令，对</a:t>
            </a:r>
            <a:r>
              <a:rPr lang="en-US" altLang="zh-CN" sz="2400" dirty="0">
                <a:latin typeface="黑体" panose="02010609060101010101" pitchFamily="49" charset="-122"/>
                <a:ea typeface="黑体" panose="02010609060101010101" pitchFamily="49" charset="-122"/>
              </a:rPr>
              <a:t>8237A</a:t>
            </a:r>
            <a:r>
              <a:rPr lang="zh-CN" altLang="en-US" sz="2400" dirty="0">
                <a:latin typeface="黑体" panose="02010609060101010101" pitchFamily="49" charset="-122"/>
                <a:ea typeface="黑体" panose="02010609060101010101" pitchFamily="49" charset="-122"/>
              </a:rPr>
              <a:t>进行软件复位，然后写入命令字。命令字影响所有</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个通道的操作。</a:t>
            </a:r>
          </a:p>
          <a:p>
            <a:pPr eaLnBrk="1" hangingPunct="1"/>
            <a:r>
              <a:rPr lang="en-US" altLang="zh-CN" sz="2400" dirty="0">
                <a:latin typeface="黑体" panose="02010609060101010101" pitchFamily="49" charset="-122"/>
                <a:ea typeface="黑体" panose="02010609060101010101" pitchFamily="49" charset="-122"/>
              </a:rPr>
              <a:t>DMA</a:t>
            </a:r>
            <a:r>
              <a:rPr lang="zh-CN" altLang="en-US" sz="2400" dirty="0">
                <a:latin typeface="黑体" panose="02010609060101010101" pitchFamily="49" charset="-122"/>
                <a:ea typeface="黑体" panose="02010609060101010101" pitchFamily="49" charset="-122"/>
              </a:rPr>
              <a:t>通道初始化编程，需要多个写入操作：</a:t>
            </a:r>
          </a:p>
          <a:p>
            <a:pPr lvl="2" eaLnBrk="1" hangingPunct="1"/>
            <a:r>
              <a:rPr lang="zh-CN" altLang="en-US" sz="2400" dirty="0" smtClean="0">
                <a:latin typeface="黑体" panose="02010609060101010101" pitchFamily="49" charset="-122"/>
                <a:ea typeface="黑体" panose="02010609060101010101" pitchFamily="49" charset="-122"/>
              </a:rPr>
              <a:t>将存储器起始地址写入地址寄存器（如果采用地址减量工作，则是结尾地址）；</a:t>
            </a:r>
          </a:p>
          <a:p>
            <a:pPr lvl="2" eaLnBrk="1" hangingPunct="1"/>
            <a:r>
              <a:rPr lang="zh-CN" altLang="en-US" sz="2400" dirty="0" smtClean="0">
                <a:latin typeface="黑体" panose="02010609060101010101" pitchFamily="49" charset="-122"/>
                <a:ea typeface="黑体" panose="02010609060101010101" pitchFamily="49" charset="-122"/>
              </a:rPr>
              <a:t>将本次</a:t>
            </a:r>
            <a:r>
              <a:rPr lang="en-US" altLang="zh-CN" sz="2400" dirty="0" smtClean="0">
                <a:latin typeface="黑体" panose="02010609060101010101" pitchFamily="49" charset="-122"/>
                <a:ea typeface="黑体" panose="02010609060101010101" pitchFamily="49" charset="-122"/>
              </a:rPr>
              <a:t>DMA </a:t>
            </a:r>
            <a:r>
              <a:rPr lang="zh-CN" altLang="en-US" sz="2400" dirty="0" smtClean="0">
                <a:latin typeface="黑体" panose="02010609060101010101" pitchFamily="49" charset="-122"/>
                <a:ea typeface="黑体" panose="02010609060101010101" pitchFamily="49" charset="-122"/>
              </a:rPr>
              <a:t>传送的数据个数写入字节数寄存器（个数要减</a:t>
            </a:r>
            <a:r>
              <a:rPr lang="en-US" altLang="zh-CN" sz="2400" dirty="0" smtClean="0">
                <a:latin typeface="黑体" panose="02010609060101010101" pitchFamily="49" charset="-122"/>
                <a:ea typeface="黑体" panose="02010609060101010101" pitchFamily="49" charset="-122"/>
              </a:rPr>
              <a:t>l </a:t>
            </a:r>
            <a:r>
              <a:rPr lang="zh-CN" altLang="en-US" sz="2400" dirty="0" smtClean="0">
                <a:latin typeface="黑体" panose="02010609060101010101" pitchFamily="49" charset="-122"/>
                <a:ea typeface="黑体" panose="02010609060101010101" pitchFamily="49" charset="-122"/>
              </a:rPr>
              <a:t>）；</a:t>
            </a:r>
          </a:p>
          <a:p>
            <a:pPr lvl="2" eaLnBrk="1" hangingPunct="1"/>
            <a:r>
              <a:rPr lang="zh-CN" altLang="en-US" sz="2400" dirty="0" smtClean="0">
                <a:latin typeface="黑体" panose="02010609060101010101" pitchFamily="49" charset="-122"/>
                <a:ea typeface="黑体" panose="02010609060101010101" pitchFamily="49" charset="-122"/>
              </a:rPr>
              <a:t>确定通道的工作方式，写入模式寄存器；</a:t>
            </a:r>
          </a:p>
          <a:p>
            <a:pPr lvl="2" eaLnBrk="1" hangingPunct="1"/>
            <a:r>
              <a:rPr lang="zh-CN" altLang="en-US" sz="2400" dirty="0" smtClean="0">
                <a:latin typeface="黑体" panose="02010609060101010101" pitchFamily="49" charset="-122"/>
                <a:ea typeface="黑体" panose="02010609060101010101" pitchFamily="49" charset="-122"/>
              </a:rPr>
              <a:t>写入屏蔽寄存器让通道屏蔽位复位，允许</a:t>
            </a:r>
            <a:r>
              <a:rPr lang="en-US" altLang="zh-CN" sz="2400" dirty="0" smtClean="0">
                <a:latin typeface="黑体" panose="02010609060101010101" pitchFamily="49" charset="-122"/>
                <a:ea typeface="黑体" panose="02010609060101010101" pitchFamily="49" charset="-122"/>
              </a:rPr>
              <a:t>DMA </a:t>
            </a:r>
            <a:r>
              <a:rPr lang="zh-CN" altLang="en-US" sz="2400" dirty="0" smtClean="0">
                <a:latin typeface="黑体" panose="02010609060101010101" pitchFamily="49" charset="-122"/>
                <a:ea typeface="黑体" panose="02010609060101010101" pitchFamily="49" charset="-122"/>
              </a:rPr>
              <a:t>请求。</a:t>
            </a:r>
          </a:p>
        </p:txBody>
      </p:sp>
      <p:sp>
        <p:nvSpPr>
          <p:cNvPr id="4" name="TextBox 37"/>
          <p:cNvSpPr txBox="1"/>
          <p:nvPr/>
        </p:nvSpPr>
        <p:spPr>
          <a:xfrm>
            <a:off x="2615170" y="295857"/>
            <a:ext cx="4848188"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8237A</a:t>
            </a:r>
            <a:r>
              <a:rPr lang="zh-CN" altLang="en-US" sz="2700" b="1" dirty="0" smtClean="0">
                <a:solidFill>
                  <a:schemeClr val="tx1">
                    <a:lumMod val="65000"/>
                    <a:lumOff val="35000"/>
                  </a:schemeClr>
                </a:solidFill>
                <a:latin typeface="微软雅黑"/>
                <a:ea typeface="微软雅黑"/>
              </a:rPr>
              <a:t>的编程与应用</a:t>
            </a:r>
            <a:endParaRPr lang="zh-CN" altLang="en-US" sz="2700" b="1" dirty="0">
              <a:solidFill>
                <a:schemeClr val="tx1">
                  <a:lumMod val="65000"/>
                  <a:lumOff val="35000"/>
                </a:schemeClr>
              </a:solidFill>
              <a:latin typeface="微软雅黑"/>
              <a:ea typeface="微软雅黑"/>
            </a:endParaRPr>
          </a:p>
        </p:txBody>
      </p:sp>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68027" y="18943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0426" y="198806"/>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122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内容占位符 2"/>
          <p:cNvSpPr>
            <a:spLocks noGrp="1"/>
          </p:cNvSpPr>
          <p:nvPr>
            <p:ph idx="1"/>
          </p:nvPr>
        </p:nvSpPr>
        <p:spPr>
          <a:xfrm>
            <a:off x="2208107" y="785996"/>
            <a:ext cx="7774199" cy="5311416"/>
          </a:xfrm>
        </p:spPr>
        <p:txBody>
          <a:bodyPr/>
          <a:lstStyle/>
          <a:p>
            <a:pPr>
              <a:lnSpc>
                <a:spcPct val="15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）中断返回指令</a:t>
            </a:r>
          </a:p>
          <a:p>
            <a:pPr>
              <a:lnSpc>
                <a:spcPct val="150000"/>
              </a:lnSpc>
              <a:buFontTx/>
              <a:buNone/>
            </a:pPr>
            <a:r>
              <a:rPr lang="zh-CN" altLang="en-US" sz="2400" dirty="0">
                <a:latin typeface="黑体" panose="02010609060101010101" pitchFamily="49" charset="-122"/>
                <a:ea typeface="黑体" panose="02010609060101010101" pitchFamily="49" charset="-122"/>
              </a:rPr>
              <a:t>指令格式：</a:t>
            </a:r>
            <a:r>
              <a:rPr lang="en-US" altLang="zh-CN" sz="2400" dirty="0">
                <a:latin typeface="黑体" panose="02010609060101010101" pitchFamily="49" charset="-122"/>
                <a:ea typeface="黑体" panose="02010609060101010101" pitchFamily="49" charset="-122"/>
              </a:rPr>
              <a:t>IRET</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指令功能：当执行中断返回指令时，会自动完成断点出栈（</a:t>
            </a:r>
            <a:r>
              <a:rPr lang="en-US" altLang="zh-CN" sz="2400" dirty="0">
                <a:latin typeface="黑体" panose="02010609060101010101" pitchFamily="49" charset="-122"/>
                <a:ea typeface="黑体" panose="02010609060101010101" pitchFamily="49" charset="-122"/>
              </a:rPr>
              <a:t>CS</a:t>
            </a:r>
            <a:r>
              <a:rPr lang="zh-CN" altLang="en-US" sz="2400" dirty="0">
                <a:latin typeface="黑体" panose="02010609060101010101" pitchFamily="49" charset="-122"/>
                <a:ea typeface="黑体" panose="02010609060101010101" pitchFamily="49" charset="-122"/>
              </a:rPr>
              <a:t>出栈，</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出栈）和</a:t>
            </a:r>
            <a:r>
              <a:rPr lang="en-US" altLang="zh-CN" sz="2400" dirty="0">
                <a:latin typeface="黑体" panose="02010609060101010101" pitchFamily="49" charset="-122"/>
                <a:ea typeface="黑体" panose="02010609060101010101" pitchFamily="49" charset="-122"/>
              </a:rPr>
              <a:t>FLAGS</a:t>
            </a:r>
            <a:r>
              <a:rPr lang="zh-CN" altLang="en-US" sz="2400" dirty="0">
                <a:latin typeface="黑体" panose="02010609060101010101" pitchFamily="49" charset="-122"/>
                <a:ea typeface="黑体" panose="02010609060101010101" pitchFamily="49" charset="-122"/>
              </a:rPr>
              <a:t>出栈。</a:t>
            </a:r>
          </a:p>
          <a:p>
            <a:pPr>
              <a:lnSpc>
                <a:spcPct val="150000"/>
              </a:lnSpc>
              <a:buFontTx/>
              <a:buNone/>
            </a:pPr>
            <a:r>
              <a:rPr lang="zh-CN" altLang="en-US" sz="2400" dirty="0">
                <a:latin typeface="黑体" panose="02010609060101010101" pitchFamily="49" charset="-122"/>
                <a:ea typeface="黑体" panose="02010609060101010101" pitchFamily="49" charset="-122"/>
              </a:rPr>
              <a:t>指令操作：</a:t>
            </a:r>
            <a:r>
              <a:rPr lang="en-US"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a:lnSpc>
                <a:spcPct val="150000"/>
              </a:lnSpc>
              <a:buFontTx/>
              <a:buNone/>
            </a:pPr>
            <a:r>
              <a:rPr lang="zh-CN" altLang="en-US" sz="2400" dirty="0">
                <a:latin typeface="黑体" panose="02010609060101010101" pitchFamily="49" charset="-122"/>
                <a:ea typeface="黑体" panose="02010609060101010101" pitchFamily="49" charset="-122"/>
              </a:rPr>
              <a:t>断点地址出栈恢复，即</a:t>
            </a:r>
            <a:r>
              <a:rPr lang="en-US" altLang="zh-CN" sz="2400" dirty="0">
                <a:latin typeface="黑体" panose="02010609060101010101" pitchFamily="49" charset="-122"/>
                <a:ea typeface="黑体" panose="02010609060101010101" pitchFamily="49" charset="-122"/>
              </a:rPr>
              <a:t>IP←SS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SP</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SP←SP+2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CS←SS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SP</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SP←SP+2</a:t>
            </a:r>
            <a:r>
              <a:rPr lang="zh-CN" altLang="en-US" sz="2400" dirty="0">
                <a:latin typeface="黑体" panose="02010609060101010101" pitchFamily="49" charset="-122"/>
                <a:ea typeface="黑体" panose="02010609060101010101" pitchFamily="49" charset="-122"/>
              </a:rPr>
              <a:t>。</a:t>
            </a:r>
          </a:p>
          <a:p>
            <a:pPr>
              <a:lnSpc>
                <a:spcPct val="150000"/>
              </a:lnSpc>
              <a:buFontTx/>
              <a:buNone/>
            </a:pPr>
            <a:r>
              <a:rPr lang="zh-CN" altLang="en-US" sz="2400" dirty="0">
                <a:latin typeface="黑体" panose="02010609060101010101" pitchFamily="49" charset="-122"/>
                <a:ea typeface="黑体" panose="02010609060101010101" pitchFamily="49" charset="-122"/>
              </a:rPr>
              <a:t>标志寄存器出栈恢复，即标志寄存器</a:t>
            </a:r>
            <a:r>
              <a:rPr 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SP</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SP←SP+2</a:t>
            </a:r>
            <a:r>
              <a:rPr lang="zh-CN" altLang="en-US" sz="2400" dirty="0">
                <a:latin typeface="黑体" panose="02010609060101010101" pitchFamily="49" charset="-122"/>
                <a:ea typeface="黑体" panose="02010609060101010101" pitchFamily="49" charset="-122"/>
              </a:rPr>
              <a:t>。</a:t>
            </a:r>
          </a:p>
          <a:p>
            <a:pPr>
              <a:buFontTx/>
              <a:buNone/>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8398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2"/>
          <p:cNvSpPr>
            <a:spLocks noGrp="1"/>
          </p:cNvSpPr>
          <p:nvPr>
            <p:ph idx="1"/>
          </p:nvPr>
        </p:nvSpPr>
        <p:spPr>
          <a:xfrm>
            <a:off x="1522148" y="643088"/>
            <a:ext cx="8931755" cy="5311416"/>
          </a:xfrm>
        </p:spPr>
        <p:txBody>
          <a:bodyPr/>
          <a:lstStyle/>
          <a:p>
            <a:pPr eaLnBrk="1" hangingPunct="1"/>
            <a:r>
              <a:rPr lang="zh-CN" altLang="en-US" sz="2000" b="1">
                <a:latin typeface="黑体" panose="02010609060101010101" pitchFamily="49" charset="-122"/>
                <a:ea typeface="黑体" panose="02010609060101010101" pitchFamily="49" charset="-122"/>
              </a:rPr>
              <a:t>例</a:t>
            </a:r>
            <a:r>
              <a:rPr lang="en-US" altLang="zh-CN" sz="2000" b="1">
                <a:latin typeface="黑体" panose="02010609060101010101" pitchFamily="49" charset="-122"/>
                <a:ea typeface="黑体" panose="02010609060101010101" pitchFamily="49" charset="-122"/>
              </a:rPr>
              <a:t>8.3 </a:t>
            </a:r>
            <a:r>
              <a:rPr lang="zh-CN" altLang="en-US" sz="2000">
                <a:latin typeface="黑体" panose="02010609060101010101" pitchFamily="49" charset="-122"/>
                <a:ea typeface="黑体" panose="02010609060101010101" pitchFamily="49" charset="-122"/>
              </a:rPr>
              <a:t>编写外设到内存</a:t>
            </a:r>
            <a:r>
              <a:rPr lang="en-US" altLang="zh-CN" sz="2000">
                <a:latin typeface="黑体" panose="02010609060101010101" pitchFamily="49" charset="-122"/>
                <a:ea typeface="黑体" panose="02010609060101010101" pitchFamily="49" charset="-122"/>
              </a:rPr>
              <a:t>DMA</a:t>
            </a:r>
            <a:r>
              <a:rPr lang="zh-CN" altLang="en-US" sz="2000">
                <a:latin typeface="黑体" panose="02010609060101010101" pitchFamily="49" charset="-122"/>
                <a:ea typeface="黑体" panose="02010609060101010101" pitchFamily="49" charset="-122"/>
              </a:rPr>
              <a:t>传送的初始化程序。要求：利用</a:t>
            </a:r>
            <a:r>
              <a:rPr lang="en-US" altLang="zh-CN" sz="2000">
                <a:latin typeface="黑体" panose="02010609060101010101" pitchFamily="49" charset="-122"/>
                <a:ea typeface="黑体" panose="02010609060101010101" pitchFamily="49" charset="-122"/>
              </a:rPr>
              <a:t>8237A</a:t>
            </a:r>
            <a:r>
              <a:rPr lang="zh-CN" altLang="en-US" sz="2000">
                <a:latin typeface="黑体" panose="02010609060101010101" pitchFamily="49" charset="-122"/>
                <a:ea typeface="黑体" panose="02010609060101010101" pitchFamily="49" charset="-122"/>
              </a:rPr>
              <a:t>通道</a:t>
            </a:r>
            <a:r>
              <a:rPr lang="en-US" altLang="zh-CN" sz="2000">
                <a:latin typeface="黑体" panose="02010609060101010101" pitchFamily="49" charset="-122"/>
                <a:ea typeface="黑体" panose="02010609060101010101" pitchFamily="49" charset="-122"/>
              </a:rPr>
              <a:t>1</a:t>
            </a:r>
            <a:r>
              <a:rPr lang="zh-CN" altLang="en-US" sz="2000">
                <a:latin typeface="黑体" panose="02010609060101010101" pitchFamily="49" charset="-122"/>
                <a:ea typeface="黑体" panose="02010609060101010101" pitchFamily="49" charset="-122"/>
              </a:rPr>
              <a:t>，将外设长度为</a:t>
            </a:r>
            <a:r>
              <a:rPr lang="en-US" altLang="zh-CN" sz="2000">
                <a:latin typeface="黑体" panose="02010609060101010101" pitchFamily="49" charset="-122"/>
                <a:ea typeface="黑体" panose="02010609060101010101" pitchFamily="49" charset="-122"/>
              </a:rPr>
              <a:t>1000</a:t>
            </a:r>
            <a:r>
              <a:rPr lang="zh-CN" altLang="en-US" sz="2000">
                <a:latin typeface="黑体" panose="02010609060101010101" pitchFamily="49" charset="-122"/>
                <a:ea typeface="黑体" panose="02010609060101010101" pitchFamily="49" charset="-122"/>
              </a:rPr>
              <a:t>个字节的数据块传送到内存</a:t>
            </a:r>
            <a:r>
              <a:rPr lang="en-US" altLang="zh-CN" sz="2000">
                <a:latin typeface="黑体" panose="02010609060101010101" pitchFamily="49" charset="-122"/>
                <a:ea typeface="黑体" panose="02010609060101010101" pitchFamily="49" charset="-122"/>
              </a:rPr>
              <a:t>2000H</a:t>
            </a:r>
            <a:r>
              <a:rPr lang="zh-CN" altLang="en-US" sz="2000">
                <a:latin typeface="黑体" panose="02010609060101010101" pitchFamily="49" charset="-122"/>
                <a:ea typeface="黑体" panose="02010609060101010101" pitchFamily="49" charset="-122"/>
              </a:rPr>
              <a:t>开始的连续的存储单元中。采用块传送，外设的</a:t>
            </a:r>
            <a:r>
              <a:rPr lang="en-US" altLang="zh-CN" sz="2000">
                <a:latin typeface="黑体" panose="02010609060101010101" pitchFamily="49" charset="-122"/>
                <a:ea typeface="黑体" panose="02010609060101010101" pitchFamily="49" charset="-122"/>
              </a:rPr>
              <a:t>DREQ</a:t>
            </a:r>
            <a:r>
              <a:rPr lang="en-US" altLang="zh-CN" sz="2000" baseline="-25000">
                <a:latin typeface="黑体" panose="02010609060101010101" pitchFamily="49" charset="-122"/>
                <a:ea typeface="黑体" panose="02010609060101010101" pitchFamily="49" charset="-122"/>
              </a:rPr>
              <a:t>1</a:t>
            </a:r>
            <a:r>
              <a:rPr lang="zh-CN" altLang="en-US" sz="2000">
                <a:latin typeface="黑体" panose="02010609060101010101" pitchFamily="49" charset="-122"/>
                <a:ea typeface="黑体" panose="02010609060101010101" pitchFamily="49" charset="-122"/>
              </a:rPr>
              <a:t>为高电平有效，</a:t>
            </a:r>
            <a:r>
              <a:rPr lang="en-US" altLang="zh-CN" sz="2000">
                <a:latin typeface="黑体" panose="02010609060101010101" pitchFamily="49" charset="-122"/>
                <a:ea typeface="黑体" panose="02010609060101010101" pitchFamily="49" charset="-122"/>
              </a:rPr>
              <a:t>DACK</a:t>
            </a:r>
            <a:r>
              <a:rPr lang="en-US" altLang="zh-CN" sz="2000" baseline="-25000">
                <a:latin typeface="黑体" panose="02010609060101010101" pitchFamily="49" charset="-122"/>
                <a:ea typeface="黑体" panose="02010609060101010101" pitchFamily="49" charset="-122"/>
              </a:rPr>
              <a:t>1</a:t>
            </a:r>
            <a:r>
              <a:rPr lang="zh-CN" altLang="en-US" sz="2000">
                <a:latin typeface="黑体" panose="02010609060101010101" pitchFamily="49" charset="-122"/>
                <a:ea typeface="黑体" panose="02010609060101010101" pitchFamily="49" charset="-122"/>
              </a:rPr>
              <a:t>为低电平有效，允许请求，设</a:t>
            </a:r>
            <a:r>
              <a:rPr lang="en-US" altLang="zh-CN" sz="2000">
                <a:latin typeface="黑体" panose="02010609060101010101" pitchFamily="49" charset="-122"/>
                <a:ea typeface="黑体" panose="02010609060101010101" pitchFamily="49" charset="-122"/>
              </a:rPr>
              <a:t>8237A</a:t>
            </a:r>
            <a:r>
              <a:rPr lang="zh-CN" altLang="en-US" sz="2000">
                <a:latin typeface="黑体" panose="02010609060101010101" pitchFamily="49" charset="-122"/>
                <a:ea typeface="黑体" panose="02010609060101010101" pitchFamily="49" charset="-122"/>
              </a:rPr>
              <a:t>的</a:t>
            </a:r>
            <a:r>
              <a:rPr lang="en-US" altLang="zh-CN" sz="2000">
                <a:latin typeface="黑体" panose="02010609060101010101" pitchFamily="49" charset="-122"/>
                <a:ea typeface="黑体" panose="02010609060101010101" pitchFamily="49" charset="-122"/>
              </a:rPr>
              <a:t>I/O</a:t>
            </a:r>
            <a:r>
              <a:rPr lang="zh-CN" altLang="en-US" sz="2000">
                <a:latin typeface="黑体" panose="02010609060101010101" pitchFamily="49" charset="-122"/>
                <a:ea typeface="黑体" panose="02010609060101010101" pitchFamily="49" charset="-122"/>
              </a:rPr>
              <a:t>地址为</a:t>
            </a:r>
            <a:r>
              <a:rPr lang="en-US" altLang="zh-CN" sz="2000">
                <a:latin typeface="黑体" panose="02010609060101010101" pitchFamily="49" charset="-122"/>
                <a:ea typeface="黑体" panose="02010609060101010101" pitchFamily="49" charset="-122"/>
              </a:rPr>
              <a:t>70H</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7FH</a:t>
            </a:r>
            <a:r>
              <a:rPr lang="zh-CN" altLang="en-US" sz="2000">
                <a:latin typeface="黑体" panose="02010609060101010101" pitchFamily="49" charset="-122"/>
                <a:ea typeface="黑体" panose="02010609060101010101" pitchFamily="49" charset="-122"/>
              </a:rPr>
              <a:t>。</a:t>
            </a:r>
          </a:p>
          <a:p>
            <a:pPr eaLnBrk="1" hangingPunct="1"/>
            <a:r>
              <a:rPr lang="zh-CN" altLang="en-US" sz="2000" b="1">
                <a:latin typeface="黑体" panose="02010609060101010101" pitchFamily="49" charset="-122"/>
                <a:ea typeface="黑体" panose="02010609060101010101" pitchFamily="49" charset="-122"/>
              </a:rPr>
              <a:t>解</a:t>
            </a:r>
            <a:r>
              <a:rPr lang="zh-CN" altLang="en-US" sz="2000">
                <a:latin typeface="黑体" panose="02010609060101010101" pitchFamily="49" charset="-122"/>
                <a:ea typeface="黑体" panose="02010609060101010101" pitchFamily="49" charset="-122"/>
              </a:rPr>
              <a:t>：初始化程序如下：</a:t>
            </a:r>
          </a:p>
          <a:p>
            <a:pPr eaLnBrk="1" hangingPunct="1"/>
            <a:r>
              <a:rPr lang="en-US" altLang="zh-CN" sz="2000">
                <a:latin typeface="黑体" panose="02010609060101010101" pitchFamily="49" charset="-122"/>
                <a:ea typeface="黑体" panose="02010609060101010101" pitchFamily="49" charset="-122"/>
              </a:rPr>
              <a:t>START</a:t>
            </a:r>
            <a:r>
              <a:rPr lang="zh-CN" altLang="en-US" sz="2000">
                <a:latin typeface="黑体" panose="02010609060101010101" pitchFamily="49" charset="-122"/>
                <a:ea typeface="黑体" panose="02010609060101010101" pitchFamily="49" charset="-122"/>
              </a:rPr>
              <a:t>：</a:t>
            </a:r>
            <a:r>
              <a:rPr 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OUT	7DH</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AL		</a:t>
            </a:r>
            <a:r>
              <a:rPr lang="zh-CN" altLang="en-US" sz="2000">
                <a:latin typeface="黑体" panose="02010609060101010101" pitchFamily="49" charset="-122"/>
                <a:ea typeface="黑体" panose="02010609060101010101" pitchFamily="49" charset="-122"/>
              </a:rPr>
              <a:t>；软件复位，先</a:t>
            </a:r>
            <a:r>
              <a:rPr lang="en-US" altLang="zh-CN" sz="2000">
                <a:latin typeface="黑体" panose="02010609060101010101" pitchFamily="49" charset="-122"/>
                <a:ea typeface="黑体" panose="02010609060101010101" pitchFamily="49" charset="-122"/>
              </a:rPr>
              <a:t>/</a:t>
            </a:r>
            <a:r>
              <a:rPr lang="zh-CN" altLang="en-US" sz="2000">
                <a:latin typeface="黑体" panose="02010609060101010101" pitchFamily="49" charset="-122"/>
                <a:ea typeface="黑体" panose="02010609060101010101" pitchFamily="49" charset="-122"/>
              </a:rPr>
              <a:t>后触发器为</a:t>
            </a:r>
            <a:r>
              <a:rPr lang="en-US" altLang="zh-CN" sz="2000">
                <a:latin typeface="黑体" panose="02010609060101010101" pitchFamily="49" charset="-122"/>
                <a:ea typeface="黑体" panose="02010609060101010101" pitchFamily="49" charset="-122"/>
              </a:rPr>
              <a:t>0</a:t>
            </a:r>
            <a:endParaRPr lang="zh-CN" altLang="en-US" sz="2000">
              <a:latin typeface="黑体" panose="02010609060101010101" pitchFamily="49" charset="-122"/>
              <a:ea typeface="黑体" panose="02010609060101010101" pitchFamily="49" charset="-122"/>
            </a:endParaRPr>
          </a:p>
          <a:p>
            <a:pPr eaLnBrk="1" hangingPunct="1"/>
            <a:r>
              <a:rPr lang="en-US" altLang="zh-CN" sz="2000">
                <a:latin typeface="黑体" panose="02010609060101010101" pitchFamily="49" charset="-122"/>
                <a:ea typeface="黑体" panose="02010609060101010101" pitchFamily="49" charset="-122"/>
              </a:rPr>
              <a:t>MOV	AL</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00H</a:t>
            </a:r>
            <a:endParaRPr lang="zh-CN" altLang="en-US" sz="2000">
              <a:latin typeface="黑体" panose="02010609060101010101" pitchFamily="49" charset="-122"/>
              <a:ea typeface="黑体" panose="02010609060101010101" pitchFamily="49" charset="-122"/>
            </a:endParaRPr>
          </a:p>
          <a:p>
            <a:pPr eaLnBrk="1" hangingPunct="1"/>
            <a:r>
              <a:rPr lang="en-US" altLang="zh-CN" sz="2000">
                <a:latin typeface="黑体" panose="02010609060101010101" pitchFamily="49" charset="-122"/>
                <a:ea typeface="黑体" panose="02010609060101010101" pitchFamily="49" charset="-122"/>
              </a:rPr>
              <a:t>OUT	72H</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AL		</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2000H</a:t>
            </a:r>
            <a:r>
              <a:rPr lang="zh-CN" altLang="en-US" sz="2000">
                <a:latin typeface="黑体" panose="02010609060101010101" pitchFamily="49" charset="-122"/>
                <a:ea typeface="黑体" panose="02010609060101010101" pitchFamily="49" charset="-122"/>
              </a:rPr>
              <a:t>写入基和当前地址寄存器</a:t>
            </a:r>
          </a:p>
          <a:p>
            <a:pPr eaLnBrk="1" hangingPunct="1"/>
            <a:r>
              <a:rPr lang="en-US" altLang="zh-CN" sz="2000">
                <a:latin typeface="黑体" panose="02010609060101010101" pitchFamily="49" charset="-122"/>
                <a:ea typeface="黑体" panose="02010609060101010101" pitchFamily="49" charset="-122"/>
              </a:rPr>
              <a:t>MOV	AL</a:t>
            </a:r>
            <a:r>
              <a:rPr lang="zh-CN" altLang="en-US" sz="2000">
                <a:latin typeface="黑体" panose="02010609060101010101" pitchFamily="49" charset="-122"/>
                <a:ea typeface="黑体" panose="02010609060101010101" pitchFamily="49" charset="-122"/>
              </a:rPr>
              <a:t>，</a:t>
            </a:r>
            <a:r>
              <a:rPr 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20H</a:t>
            </a:r>
            <a:endParaRPr lang="zh-CN" altLang="en-US" sz="2000">
              <a:latin typeface="黑体" panose="02010609060101010101" pitchFamily="49" charset="-122"/>
              <a:ea typeface="黑体" panose="02010609060101010101" pitchFamily="49" charset="-122"/>
            </a:endParaRPr>
          </a:p>
          <a:p>
            <a:pPr eaLnBrk="1" hangingPunct="1"/>
            <a:r>
              <a:rPr lang="en-US" altLang="zh-CN" sz="2000">
                <a:latin typeface="黑体" panose="02010609060101010101" pitchFamily="49" charset="-122"/>
                <a:ea typeface="黑体" panose="02010609060101010101" pitchFamily="49" charset="-122"/>
              </a:rPr>
              <a:t>OUT	72H </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AL</a:t>
            </a:r>
            <a:endParaRPr lang="zh-CN" altLang="en-US" sz="2000">
              <a:latin typeface="黑体" panose="02010609060101010101" pitchFamily="49" charset="-122"/>
              <a:ea typeface="黑体" panose="02010609060101010101" pitchFamily="49" charset="-122"/>
            </a:endParaRPr>
          </a:p>
          <a:p>
            <a:pPr eaLnBrk="1" hangingPunct="1"/>
            <a:r>
              <a:rPr lang="en-US" altLang="zh-CN" sz="2000">
                <a:latin typeface="黑体" panose="02010609060101010101" pitchFamily="49" charset="-122"/>
                <a:ea typeface="黑体" panose="02010609060101010101" pitchFamily="49" charset="-122"/>
              </a:rPr>
              <a:t>MOV	AX </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1000		</a:t>
            </a:r>
            <a:r>
              <a:rPr lang="zh-CN" altLang="en-US" sz="2000">
                <a:latin typeface="黑体" panose="02010609060101010101" pitchFamily="49" charset="-122"/>
                <a:ea typeface="黑体" panose="02010609060101010101" pitchFamily="49" charset="-122"/>
              </a:rPr>
              <a:t>；传输的字节数</a:t>
            </a:r>
            <a:r>
              <a:rPr lang="en-US" altLang="zh-CN" sz="2000">
                <a:latin typeface="黑体" panose="02010609060101010101" pitchFamily="49" charset="-122"/>
                <a:ea typeface="黑体" panose="02010609060101010101" pitchFamily="49" charset="-122"/>
              </a:rPr>
              <a:t>1000</a:t>
            </a:r>
            <a:endParaRPr lang="zh-CN" altLang="en-US" sz="2000">
              <a:latin typeface="黑体" panose="02010609060101010101" pitchFamily="49" charset="-122"/>
              <a:ea typeface="黑体" panose="02010609060101010101" pitchFamily="49" charset="-122"/>
            </a:endParaRPr>
          </a:p>
          <a:p>
            <a:pPr eaLnBrk="1" hangingPunct="1"/>
            <a:r>
              <a:rPr lang="en-US" altLang="zh-CN" sz="2000">
                <a:latin typeface="黑体" panose="02010609060101010101" pitchFamily="49" charset="-122"/>
                <a:ea typeface="黑体" panose="02010609060101010101" pitchFamily="49" charset="-122"/>
              </a:rPr>
              <a:t>DEC	AX 				</a:t>
            </a:r>
            <a:r>
              <a:rPr lang="zh-CN" altLang="en-US" sz="2000">
                <a:latin typeface="黑体" panose="02010609060101010101" pitchFamily="49" charset="-122"/>
                <a:ea typeface="黑体" panose="02010609060101010101" pitchFamily="49" charset="-122"/>
              </a:rPr>
              <a:t>；计数值调整为</a:t>
            </a:r>
            <a:r>
              <a:rPr lang="en-US" altLang="zh-CN" sz="2000">
                <a:latin typeface="黑体" panose="02010609060101010101" pitchFamily="49" charset="-122"/>
                <a:ea typeface="黑体" panose="02010609060101010101" pitchFamily="49" charset="-122"/>
              </a:rPr>
              <a:t>1000−1</a:t>
            </a:r>
            <a:endParaRPr lang="zh-CN" altLang="en-US" sz="2000">
              <a:latin typeface="黑体" panose="02010609060101010101" pitchFamily="49" charset="-122"/>
              <a:ea typeface="黑体" panose="02010609060101010101" pitchFamily="49" charset="-122"/>
            </a:endParaRPr>
          </a:p>
          <a:p>
            <a:pPr eaLnBrk="1" hangingPunct="1"/>
            <a:r>
              <a:rPr lang="en-US" altLang="zh-CN" sz="2000">
                <a:latin typeface="黑体" panose="02010609060101010101" pitchFamily="49" charset="-122"/>
                <a:ea typeface="黑体" panose="02010609060101010101" pitchFamily="49" charset="-122"/>
              </a:rPr>
              <a:t>OUT	73H</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AL		</a:t>
            </a:r>
            <a:r>
              <a:rPr lang="zh-CN" altLang="en-US" sz="2000">
                <a:latin typeface="黑体" panose="02010609060101010101" pitchFamily="49" charset="-122"/>
                <a:ea typeface="黑体" panose="02010609060101010101" pitchFamily="49" charset="-122"/>
              </a:rPr>
              <a:t>；计数值写人基（当前）字节计数器</a:t>
            </a:r>
          </a:p>
          <a:p>
            <a:pPr eaLnBrk="1" hangingPunct="1"/>
            <a:r>
              <a:rPr lang="en-US" altLang="zh-CN" sz="2000">
                <a:latin typeface="黑体" panose="02010609060101010101" pitchFamily="49" charset="-122"/>
                <a:ea typeface="黑体" panose="02010609060101010101" pitchFamily="49" charset="-122"/>
              </a:rPr>
              <a:t>MOV	AL</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AH</a:t>
            </a:r>
            <a:endParaRPr lang="zh-CN" altLang="en-US" sz="2000">
              <a:latin typeface="黑体" panose="02010609060101010101" pitchFamily="49" charset="-122"/>
              <a:ea typeface="黑体" panose="02010609060101010101" pitchFamily="49" charset="-122"/>
            </a:endParaRPr>
          </a:p>
          <a:p>
            <a:pPr eaLnBrk="1" hangingPunct="1"/>
            <a:r>
              <a:rPr lang="en-US" altLang="zh-CN" sz="2000">
                <a:latin typeface="黑体" panose="02010609060101010101" pitchFamily="49" charset="-122"/>
                <a:ea typeface="黑体" panose="02010609060101010101" pitchFamily="49" charset="-122"/>
              </a:rPr>
              <a:t>OUT	73H</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AL</a:t>
            </a:r>
            <a:endParaRPr lang="zh-CN" altLang="en-US" sz="2000">
              <a:latin typeface="黑体" panose="02010609060101010101" pitchFamily="49" charset="-122"/>
              <a:ea typeface="黑体" panose="02010609060101010101" pitchFamily="49" charset="-122"/>
            </a:endParaRPr>
          </a:p>
          <a:p>
            <a:pPr eaLnBrk="1" hangingPunct="1"/>
            <a:endParaRPr lang="zh-CN" altLang="en-US" smtClean="0"/>
          </a:p>
        </p:txBody>
      </p:sp>
    </p:spTree>
    <p:extLst>
      <p:ext uri="{BB962C8B-B14F-4D97-AF65-F5344CB8AC3E}">
        <p14:creationId xmlns:p14="http://schemas.microsoft.com/office/powerpoint/2010/main" val="2273452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2"/>
          <p:cNvSpPr>
            <a:spLocks noGrp="1"/>
          </p:cNvSpPr>
          <p:nvPr>
            <p:ph idx="1"/>
          </p:nvPr>
        </p:nvSpPr>
        <p:spPr>
          <a:xfrm>
            <a:off x="1950872" y="1357627"/>
            <a:ext cx="7774199" cy="4115753"/>
          </a:xfrm>
        </p:spPr>
        <p:txBody>
          <a:bodyPr/>
          <a:lstStyle/>
          <a:p>
            <a:pPr eaLnBrk="1" hangingPunct="1"/>
            <a:r>
              <a:rPr lang="en-US" altLang="zh-CN" sz="2000">
                <a:latin typeface="黑体" panose="02010609060101010101" pitchFamily="49" charset="-122"/>
                <a:ea typeface="黑体" panose="02010609060101010101" pitchFamily="49" charset="-122"/>
              </a:rPr>
              <a:t>MOV	AL</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85H		</a:t>
            </a:r>
            <a:r>
              <a:rPr lang="zh-CN" altLang="en-US" sz="2000">
                <a:latin typeface="黑体" panose="02010609060101010101" pitchFamily="49" charset="-122"/>
                <a:ea typeface="黑体" panose="02010609060101010101" pitchFamily="49" charset="-122"/>
              </a:rPr>
              <a:t>；块传送，地址增</a:t>
            </a:r>
            <a:r>
              <a:rPr lang="en-US" altLang="zh-CN" sz="2000">
                <a:latin typeface="黑体" panose="02010609060101010101" pitchFamily="49" charset="-122"/>
                <a:ea typeface="黑体" panose="02010609060101010101" pitchFamily="49" charset="-122"/>
              </a:rPr>
              <a:t>1</a:t>
            </a:r>
            <a:r>
              <a:rPr lang="zh-CN" altLang="en-US" sz="2000">
                <a:latin typeface="黑体" panose="02010609060101010101" pitchFamily="49" charset="-122"/>
                <a:ea typeface="黑体" panose="02010609060101010101" pitchFamily="49" charset="-122"/>
              </a:rPr>
              <a:t>，写传送</a:t>
            </a:r>
          </a:p>
          <a:p>
            <a:pPr eaLnBrk="1" hangingPunct="1"/>
            <a:r>
              <a:rPr lang="en-US" altLang="zh-CN" sz="2000">
                <a:latin typeface="黑体" panose="02010609060101010101" pitchFamily="49" charset="-122"/>
                <a:ea typeface="黑体" panose="02010609060101010101" pitchFamily="49" charset="-122"/>
              </a:rPr>
              <a:t>OUT	7BH</a:t>
            </a:r>
            <a:r>
              <a:rPr lang="zh-CN" altLang="en-US" sz="2000">
                <a:latin typeface="黑体" panose="02010609060101010101" pitchFamily="49" charset="-122"/>
                <a:ea typeface="黑体" panose="02010609060101010101" pitchFamily="49" charset="-122"/>
              </a:rPr>
              <a:t>，</a:t>
            </a:r>
            <a:r>
              <a:rPr 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AL		</a:t>
            </a:r>
            <a:r>
              <a:rPr lang="zh-CN" altLang="en-US" sz="2000">
                <a:latin typeface="黑体" panose="02010609060101010101" pitchFamily="49" charset="-122"/>
                <a:ea typeface="黑体" panose="02010609060101010101" pitchFamily="49" charset="-122"/>
              </a:rPr>
              <a:t>；写方式字</a:t>
            </a:r>
          </a:p>
          <a:p>
            <a:pPr eaLnBrk="1" hangingPunct="1"/>
            <a:r>
              <a:rPr lang="en-US" altLang="zh-CN" sz="2000">
                <a:latin typeface="黑体" panose="02010609060101010101" pitchFamily="49" charset="-122"/>
                <a:ea typeface="黑体" panose="02010609060101010101" pitchFamily="49" charset="-122"/>
              </a:rPr>
              <a:t>MOV	AL</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01H </a:t>
            </a:r>
            <a:endParaRPr lang="zh-CN" altLang="en-US" sz="2000">
              <a:latin typeface="黑体" panose="02010609060101010101" pitchFamily="49" charset="-122"/>
              <a:ea typeface="黑体" panose="02010609060101010101" pitchFamily="49" charset="-122"/>
            </a:endParaRPr>
          </a:p>
          <a:p>
            <a:pPr eaLnBrk="1" hangingPunct="1"/>
            <a:r>
              <a:rPr lang="en-US" altLang="zh-CN" sz="2000">
                <a:latin typeface="黑体" panose="02010609060101010101" pitchFamily="49" charset="-122"/>
                <a:ea typeface="黑体" panose="02010609060101010101" pitchFamily="49" charset="-122"/>
              </a:rPr>
              <a:t>OUT	7AH</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AL		</a:t>
            </a:r>
            <a:r>
              <a:rPr lang="zh-CN" altLang="en-US" sz="2000">
                <a:latin typeface="黑体" panose="02010609060101010101" pitchFamily="49" charset="-122"/>
                <a:ea typeface="黑体" panose="02010609060101010101" pitchFamily="49" charset="-122"/>
              </a:rPr>
              <a:t>；写屏蔽字，允许通道</a:t>
            </a:r>
            <a:r>
              <a:rPr lang="en-US" altLang="zh-CN" sz="2000">
                <a:latin typeface="黑体" panose="02010609060101010101" pitchFamily="49" charset="-122"/>
                <a:ea typeface="黑体" panose="02010609060101010101" pitchFamily="49" charset="-122"/>
              </a:rPr>
              <a:t>1 </a:t>
            </a:r>
            <a:r>
              <a:rPr lang="zh-CN" altLang="en-US" sz="2000">
                <a:latin typeface="黑体" panose="02010609060101010101" pitchFamily="49" charset="-122"/>
                <a:ea typeface="黑体" panose="02010609060101010101" pitchFamily="49" charset="-122"/>
              </a:rPr>
              <a:t>请求</a:t>
            </a:r>
          </a:p>
          <a:p>
            <a:pPr eaLnBrk="1" hangingPunct="1"/>
            <a:r>
              <a:rPr lang="en-US" altLang="zh-CN" sz="2000">
                <a:latin typeface="黑体" panose="02010609060101010101" pitchFamily="49" charset="-122"/>
                <a:ea typeface="黑体" panose="02010609060101010101" pitchFamily="49" charset="-122"/>
              </a:rPr>
              <a:t>MOV	AL </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00H </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DACK</a:t>
            </a:r>
            <a:r>
              <a:rPr lang="en-US" altLang="zh-CN" sz="2000" baseline="-25000">
                <a:latin typeface="黑体" panose="02010609060101010101" pitchFamily="49" charset="-122"/>
                <a:ea typeface="黑体" panose="02010609060101010101" pitchFamily="49" charset="-122"/>
              </a:rPr>
              <a:t>1</a:t>
            </a:r>
            <a:r>
              <a:rPr lang="en-US" altLang="zh-CN" sz="2000">
                <a:latin typeface="黑体" panose="02010609060101010101" pitchFamily="49" charset="-122"/>
                <a:ea typeface="黑体" panose="02010609060101010101" pitchFamily="49" charset="-122"/>
              </a:rPr>
              <a:t> = 0 , DREQ</a:t>
            </a:r>
            <a:r>
              <a:rPr lang="en-US" altLang="zh-CN" sz="2000" baseline="-25000">
                <a:latin typeface="黑体" panose="02010609060101010101" pitchFamily="49" charset="-122"/>
                <a:ea typeface="黑体" panose="02010609060101010101" pitchFamily="49" charset="-122"/>
              </a:rPr>
              <a:t>l</a:t>
            </a:r>
            <a:r>
              <a:rPr lang="en-US" altLang="zh-CN" sz="2000">
                <a:latin typeface="黑体" panose="02010609060101010101" pitchFamily="49" charset="-122"/>
                <a:ea typeface="黑体" panose="02010609060101010101" pitchFamily="49" charset="-122"/>
              </a:rPr>
              <a:t> = 1</a:t>
            </a:r>
            <a:r>
              <a:rPr lang="zh-CN" altLang="en-US" sz="2000">
                <a:latin typeface="黑体" panose="02010609060101010101" pitchFamily="49" charset="-122"/>
                <a:ea typeface="黑体" panose="02010609060101010101" pitchFamily="49" charset="-122"/>
              </a:rPr>
              <a:t>，允许</a:t>
            </a:r>
            <a:r>
              <a:rPr lang="en-US" altLang="zh-CN" sz="2000">
                <a:latin typeface="黑体" panose="02010609060101010101" pitchFamily="49" charset="-122"/>
                <a:ea typeface="黑体" panose="02010609060101010101" pitchFamily="49" charset="-122"/>
              </a:rPr>
              <a:t>8237A </a:t>
            </a:r>
            <a:r>
              <a:rPr lang="zh-CN" altLang="en-US" sz="2000">
                <a:latin typeface="黑体" panose="02010609060101010101" pitchFamily="49" charset="-122"/>
                <a:ea typeface="黑体" panose="02010609060101010101" pitchFamily="49" charset="-122"/>
              </a:rPr>
              <a:t>工作</a:t>
            </a:r>
          </a:p>
          <a:p>
            <a:pPr eaLnBrk="1" hangingPunct="1"/>
            <a:r>
              <a:rPr lang="en-US" altLang="zh-CN" sz="2000">
                <a:latin typeface="黑体" panose="02010609060101010101" pitchFamily="49" charset="-122"/>
                <a:ea typeface="黑体" panose="02010609060101010101" pitchFamily="49" charset="-122"/>
              </a:rPr>
              <a:t>OUT	78H </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AL 		</a:t>
            </a:r>
            <a:r>
              <a:rPr lang="zh-CN" altLang="en-US" sz="2000">
                <a:latin typeface="黑体" panose="02010609060101010101" pitchFamily="49" charset="-122"/>
                <a:ea typeface="黑体" panose="02010609060101010101" pitchFamily="49" charset="-122"/>
              </a:rPr>
              <a:t>；写命令字</a:t>
            </a:r>
          </a:p>
          <a:p>
            <a:pPr eaLnBrk="1" hangingPunct="1"/>
            <a:endParaRPr lang="zh-CN" altLang="en-US" smtClean="0"/>
          </a:p>
        </p:txBody>
      </p:sp>
    </p:spTree>
    <p:extLst>
      <p:ext uri="{BB962C8B-B14F-4D97-AF65-F5344CB8AC3E}">
        <p14:creationId xmlns:p14="http://schemas.microsoft.com/office/powerpoint/2010/main" val="2359538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2"/>
          <p:cNvSpPr>
            <a:spLocks noGrp="1"/>
          </p:cNvSpPr>
          <p:nvPr>
            <p:ph idx="1"/>
          </p:nvPr>
        </p:nvSpPr>
        <p:spPr>
          <a:xfrm>
            <a:off x="1665056" y="714541"/>
            <a:ext cx="8788847" cy="5382871"/>
          </a:xfrm>
        </p:spPr>
        <p:txBody>
          <a:bodyPr/>
          <a:lstStyle/>
          <a:p>
            <a:pPr eaLnBrk="1" hangingPunct="1"/>
            <a:r>
              <a:rPr lang="zh-CN" altLang="en-US" sz="2400" b="1">
                <a:latin typeface="黑体" panose="02010609060101010101" pitchFamily="49" charset="-122"/>
                <a:ea typeface="黑体" panose="02010609060101010101" pitchFamily="49" charset="-122"/>
              </a:rPr>
              <a:t>例</a:t>
            </a:r>
            <a:r>
              <a:rPr lang="en-US" altLang="zh-CN" sz="2400" b="1">
                <a:latin typeface="黑体" panose="02010609060101010101" pitchFamily="49" charset="-122"/>
                <a:ea typeface="黑体" panose="02010609060101010101" pitchFamily="49" charset="-122"/>
              </a:rPr>
              <a:t>8.4</a:t>
            </a: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编写存储器到存储器</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传送的初始化程序。要求：将内存</a:t>
            </a:r>
            <a:r>
              <a:rPr lang="en-US" altLang="zh-CN" sz="2400">
                <a:latin typeface="黑体" panose="02010609060101010101" pitchFamily="49" charset="-122"/>
                <a:ea typeface="黑体" panose="02010609060101010101" pitchFamily="49" charset="-122"/>
              </a:rPr>
              <a:t>2000H</a:t>
            </a:r>
            <a:r>
              <a:rPr lang="zh-CN" altLang="en-US" sz="2400">
                <a:latin typeface="黑体" panose="02010609060101010101" pitchFamily="49" charset="-122"/>
                <a:ea typeface="黑体" panose="02010609060101010101" pitchFamily="49" charset="-122"/>
              </a:rPr>
              <a:t>开始的</a:t>
            </a:r>
            <a:r>
              <a:rPr lang="en-US" altLang="zh-CN" sz="2400">
                <a:latin typeface="黑体" panose="02010609060101010101" pitchFamily="49" charset="-122"/>
                <a:ea typeface="黑体" panose="02010609060101010101" pitchFamily="49" charset="-122"/>
              </a:rPr>
              <a:t>1000H</a:t>
            </a:r>
            <a:r>
              <a:rPr lang="zh-CN" altLang="en-US" sz="2400">
                <a:latin typeface="黑体" panose="02010609060101010101" pitchFamily="49" charset="-122"/>
                <a:ea typeface="黑体" panose="02010609060101010101" pitchFamily="49" charset="-122"/>
              </a:rPr>
              <a:t>个字节的数据块传送到</a:t>
            </a:r>
            <a:r>
              <a:rPr lang="en-US" altLang="zh-CN" sz="2400">
                <a:latin typeface="黑体" panose="02010609060101010101" pitchFamily="49" charset="-122"/>
                <a:ea typeface="黑体" panose="02010609060101010101" pitchFamily="49" charset="-122"/>
              </a:rPr>
              <a:t>4000H</a:t>
            </a:r>
            <a:r>
              <a:rPr lang="zh-CN" altLang="en-US" sz="2400">
                <a:latin typeface="黑体" panose="02010609060101010101" pitchFamily="49" charset="-122"/>
                <a:ea typeface="黑体" panose="02010609060101010101" pitchFamily="49" charset="-122"/>
              </a:rPr>
              <a:t>开始的目的单元中，由通道</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和通道</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完成传送（设</a:t>
            </a:r>
            <a:r>
              <a:rPr lang="en-US" altLang="zh-CN" sz="2400">
                <a:latin typeface="黑体" panose="02010609060101010101" pitchFamily="49" charset="-122"/>
                <a:ea typeface="黑体" panose="02010609060101010101" pitchFamily="49" charset="-122"/>
              </a:rPr>
              <a:t>8237A</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地址为</a:t>
            </a:r>
            <a:r>
              <a:rPr lang="en-US" altLang="zh-CN" sz="2400">
                <a:latin typeface="黑体" panose="02010609060101010101" pitchFamily="49" charset="-122"/>
                <a:ea typeface="黑体" panose="02010609060101010101" pitchFamily="49" charset="-122"/>
              </a:rPr>
              <a:t>70H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7FH</a:t>
            </a:r>
            <a:r>
              <a:rPr lang="zh-CN" altLang="en-US" sz="2400">
                <a:latin typeface="黑体" panose="02010609060101010101" pitchFamily="49" charset="-122"/>
                <a:ea typeface="黑体" panose="02010609060101010101" pitchFamily="49" charset="-122"/>
              </a:rPr>
              <a:t>）。</a:t>
            </a:r>
          </a:p>
          <a:p>
            <a:pPr eaLnBrk="1" hangingPunct="1"/>
            <a:r>
              <a:rPr lang="zh-CN" altLang="en-US" sz="2400" b="1">
                <a:latin typeface="黑体" panose="02010609060101010101" pitchFamily="49" charset="-122"/>
                <a:ea typeface="黑体" panose="02010609060101010101" pitchFamily="49" charset="-122"/>
              </a:rPr>
              <a:t>解</a:t>
            </a:r>
            <a:r>
              <a:rPr lang="zh-CN" altLang="en-US" sz="2400">
                <a:latin typeface="黑体" panose="02010609060101010101" pitchFamily="49" charset="-122"/>
                <a:ea typeface="黑体" panose="02010609060101010101" pitchFamily="49" charset="-122"/>
              </a:rPr>
              <a:t>：初始化程序如下：</a:t>
            </a:r>
          </a:p>
          <a:p>
            <a:pPr eaLnBrk="1" hangingPunct="1"/>
            <a:r>
              <a:rPr lang="en-US" altLang="zh-CN" sz="2400">
                <a:latin typeface="黑体" panose="02010609060101010101" pitchFamily="49" charset="-122"/>
                <a:ea typeface="黑体" panose="02010609060101010101" pitchFamily="49" charset="-122"/>
              </a:rPr>
              <a:t>START</a:t>
            </a:r>
            <a:r>
              <a:rPr lang="zh-CN" altLang="en-US" sz="2400">
                <a:latin typeface="黑体" panose="02010609060101010101" pitchFamily="49" charset="-122"/>
                <a:ea typeface="黑体" panose="02010609060101010101" pitchFamily="49" charset="-122"/>
              </a:rPr>
              <a:t>：</a:t>
            </a: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OUT	7DH, AL	</a:t>
            </a:r>
            <a:r>
              <a:rPr lang="zh-CN" altLang="en-US" sz="2400">
                <a:latin typeface="黑体" panose="02010609060101010101" pitchFamily="49" charset="-122"/>
                <a:ea typeface="黑体" panose="02010609060101010101" pitchFamily="49" charset="-122"/>
              </a:rPr>
              <a:t>；软件复位，先</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后触发器为</a:t>
            </a:r>
            <a:r>
              <a:rPr lang="en-US" altLang="zh-CN" sz="2400">
                <a:latin typeface="黑体" panose="02010609060101010101" pitchFamily="49" charset="-122"/>
                <a:ea typeface="黑体" panose="02010609060101010101" pitchFamily="49" charset="-122"/>
              </a:rPr>
              <a:t>0</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		MOV 	AL , 00H</a:t>
            </a:r>
            <a:r>
              <a:rPr lang="zh-CN" altLang="en-US" sz="2400">
                <a:latin typeface="黑体" panose="02010609060101010101" pitchFamily="49" charset="-122"/>
                <a:ea typeface="黑体" panose="02010609060101010101" pitchFamily="49" charset="-122"/>
              </a:rPr>
              <a:t>；源地址写入通道</a:t>
            </a:r>
            <a:r>
              <a:rPr lang="en-US" altLang="zh-CN" sz="2400">
                <a:latin typeface="黑体" panose="02010609060101010101" pitchFamily="49" charset="-122"/>
                <a:ea typeface="黑体" panose="02010609060101010101" pitchFamily="49" charset="-122"/>
              </a:rPr>
              <a:t>0 </a:t>
            </a:r>
            <a:r>
              <a:rPr lang="zh-CN" altLang="en-US" sz="2400">
                <a:latin typeface="黑体" panose="02010609060101010101" pitchFamily="49" charset="-122"/>
                <a:ea typeface="黑体" panose="02010609060101010101" pitchFamily="49" charset="-122"/>
              </a:rPr>
              <a:t>基地址寄存器</a:t>
            </a:r>
          </a:p>
          <a:p>
            <a:pPr eaLnBrk="1" hangingPunct="1"/>
            <a:r>
              <a:rPr lang="en-US" altLang="zh-CN" sz="2400">
                <a:latin typeface="黑体" panose="02010609060101010101" pitchFamily="49" charset="-122"/>
                <a:ea typeface="黑体" panose="02010609060101010101" pitchFamily="49" charset="-122"/>
              </a:rPr>
              <a:t>		OUT	70H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AL	</a:t>
            </a:r>
            <a:r>
              <a:rPr lang="zh-CN" altLang="en-US" sz="2400">
                <a:latin typeface="黑体" panose="02010609060101010101" pitchFamily="49" charset="-122"/>
                <a:ea typeface="黑体" panose="02010609060101010101" pitchFamily="49" charset="-122"/>
              </a:rPr>
              <a:t>；写低位地址</a:t>
            </a:r>
          </a:p>
          <a:p>
            <a:pPr eaLnBrk="1" hangingPunct="1"/>
            <a:r>
              <a:rPr lang="en-US" altLang="zh-CN" sz="2400">
                <a:latin typeface="黑体" panose="02010609060101010101" pitchFamily="49" charset="-122"/>
                <a:ea typeface="黑体" panose="02010609060101010101" pitchFamily="49" charset="-122"/>
              </a:rPr>
              <a:t>		MOV	AL , 20H</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		OUT	70H, AL 		</a:t>
            </a:r>
            <a:r>
              <a:rPr lang="zh-CN" altLang="en-US" sz="2400">
                <a:latin typeface="黑体" panose="02010609060101010101" pitchFamily="49" charset="-122"/>
                <a:ea typeface="黑体" panose="02010609060101010101" pitchFamily="49" charset="-122"/>
              </a:rPr>
              <a:t>；写高位地址</a:t>
            </a:r>
          </a:p>
          <a:p>
            <a:pPr eaLnBrk="1" hangingPunct="1"/>
            <a:r>
              <a:rPr lang="en-US" altLang="zh-CN" sz="2400">
                <a:latin typeface="黑体" panose="02010609060101010101" pitchFamily="49" charset="-122"/>
                <a:ea typeface="黑体" panose="02010609060101010101" pitchFamily="49" charset="-122"/>
              </a:rPr>
              <a:t>		MOV	AX , 1000H	</a:t>
            </a:r>
            <a:r>
              <a:rPr lang="zh-CN" altLang="en-US" sz="2400">
                <a:latin typeface="黑体" panose="02010609060101010101" pitchFamily="49" charset="-122"/>
                <a:ea typeface="黑体" panose="02010609060101010101" pitchFamily="49" charset="-122"/>
              </a:rPr>
              <a:t>；字节数</a:t>
            </a:r>
            <a:r>
              <a:rPr lang="en-US" altLang="zh-CN" sz="2400">
                <a:latin typeface="黑体" panose="02010609060101010101" pitchFamily="49" charset="-122"/>
                <a:ea typeface="黑体" panose="02010609060101010101" pitchFamily="49" charset="-122"/>
              </a:rPr>
              <a:t>1000H </a:t>
            </a:r>
            <a:r>
              <a:rPr lang="zh-CN" altLang="en-US" sz="2400">
                <a:latin typeface="黑体" panose="02010609060101010101" pitchFamily="49" charset="-122"/>
                <a:ea typeface="黑体" panose="02010609060101010101" pitchFamily="49" charset="-122"/>
              </a:rPr>
              <a:t>写入通道</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基字节计数器</a:t>
            </a:r>
          </a:p>
          <a:p>
            <a:pPr eaLnBrk="1" hangingPunct="1"/>
            <a:endParaRPr lang="zh-CN" altLang="en-US" smtClean="0"/>
          </a:p>
        </p:txBody>
      </p:sp>
    </p:spTree>
    <p:extLst>
      <p:ext uri="{BB962C8B-B14F-4D97-AF65-F5344CB8AC3E}">
        <p14:creationId xmlns:p14="http://schemas.microsoft.com/office/powerpoint/2010/main" val="1521796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内容占位符 2"/>
          <p:cNvSpPr>
            <a:spLocks noGrp="1"/>
          </p:cNvSpPr>
          <p:nvPr>
            <p:ph idx="1"/>
          </p:nvPr>
        </p:nvSpPr>
        <p:spPr>
          <a:xfrm>
            <a:off x="2208107" y="643087"/>
            <a:ext cx="7774199" cy="5454324"/>
          </a:xfrm>
        </p:spPr>
        <p:txBody>
          <a:bodyPr/>
          <a:lstStyle/>
          <a:p>
            <a:pPr eaLnBrk="1" hangingPunct="1"/>
            <a:r>
              <a:rPr lang="en-US" altLang="zh-CN" sz="2000"/>
              <a:t>DEC	AX		</a:t>
            </a:r>
            <a:r>
              <a:rPr lang="zh-CN" altLang="en-US" sz="2000"/>
              <a:t>；调整计数值</a:t>
            </a:r>
          </a:p>
          <a:p>
            <a:pPr eaLnBrk="1" hangingPunct="1"/>
            <a:r>
              <a:rPr lang="en-US" altLang="zh-CN" sz="2000"/>
              <a:t>OUT	71H,AL		</a:t>
            </a:r>
            <a:r>
              <a:rPr lang="zh-CN" altLang="en-US" sz="2000"/>
              <a:t>；写低位计数值</a:t>
            </a:r>
          </a:p>
          <a:p>
            <a:pPr eaLnBrk="1" hangingPunct="1"/>
            <a:r>
              <a:rPr lang="en-US" altLang="zh-CN" sz="2000"/>
              <a:t>MOV	AL, AH</a:t>
            </a:r>
            <a:endParaRPr lang="zh-CN" altLang="en-US" sz="2000"/>
          </a:p>
          <a:p>
            <a:pPr eaLnBrk="1" hangingPunct="1"/>
            <a:r>
              <a:rPr lang="en-US" altLang="zh-CN" sz="2000"/>
              <a:t>OUT	71H , AL		</a:t>
            </a:r>
            <a:r>
              <a:rPr lang="zh-CN" altLang="en-US" sz="2000"/>
              <a:t>；写高位计数值</a:t>
            </a:r>
          </a:p>
          <a:p>
            <a:pPr eaLnBrk="1" hangingPunct="1"/>
            <a:r>
              <a:rPr lang="en-US" altLang="zh-CN" sz="2000"/>
              <a:t>MOV	AL , 00H</a:t>
            </a:r>
            <a:r>
              <a:rPr lang="zh-CN" altLang="en-US" sz="2000"/>
              <a:t>；目的地址写入通道</a:t>
            </a:r>
            <a:r>
              <a:rPr lang="en-US" altLang="zh-CN" sz="2000"/>
              <a:t>1 </a:t>
            </a:r>
            <a:r>
              <a:rPr lang="zh-CN" altLang="en-US" sz="2000"/>
              <a:t>基地址寄存器</a:t>
            </a:r>
          </a:p>
          <a:p>
            <a:pPr eaLnBrk="1" hangingPunct="1"/>
            <a:r>
              <a:rPr lang="en-US" altLang="zh-CN" sz="2000"/>
              <a:t>OUT	72H , AL</a:t>
            </a:r>
            <a:endParaRPr lang="zh-CN" altLang="en-US" sz="2000"/>
          </a:p>
          <a:p>
            <a:pPr eaLnBrk="1" hangingPunct="1"/>
            <a:r>
              <a:rPr lang="en-US" altLang="zh-CN" sz="2000"/>
              <a:t>MOV	AL , 40H </a:t>
            </a:r>
            <a:endParaRPr lang="zh-CN" altLang="en-US" sz="2000"/>
          </a:p>
          <a:p>
            <a:pPr eaLnBrk="1" hangingPunct="1"/>
            <a:r>
              <a:rPr lang="en-US" altLang="zh-CN" sz="2000"/>
              <a:t>OUT	72H,	AL </a:t>
            </a:r>
            <a:endParaRPr lang="zh-CN" altLang="en-US" sz="2000"/>
          </a:p>
          <a:p>
            <a:pPr eaLnBrk="1" hangingPunct="1"/>
            <a:r>
              <a:rPr lang="en-US" altLang="zh-CN" sz="2000"/>
              <a:t>MOV	AX , 1000H</a:t>
            </a:r>
            <a:r>
              <a:rPr lang="zh-CN" altLang="en-US" sz="2000"/>
              <a:t>；字节数</a:t>
            </a:r>
            <a:r>
              <a:rPr lang="en-US" altLang="zh-CN" sz="2000"/>
              <a:t>l000H </a:t>
            </a:r>
            <a:r>
              <a:rPr lang="zh-CN" altLang="en-US" sz="2000"/>
              <a:t>写入通道</a:t>
            </a:r>
            <a:r>
              <a:rPr lang="en-US" altLang="zh-CN" sz="2000"/>
              <a:t>1</a:t>
            </a:r>
            <a:r>
              <a:rPr lang="zh-CN" altLang="en-US" sz="2000"/>
              <a:t>基字节计数器</a:t>
            </a:r>
          </a:p>
          <a:p>
            <a:pPr eaLnBrk="1" hangingPunct="1"/>
            <a:r>
              <a:rPr lang="en-US" altLang="zh-CN" sz="2000"/>
              <a:t>DEC	AX			</a:t>
            </a:r>
            <a:r>
              <a:rPr lang="zh-CN" altLang="en-US" sz="2000"/>
              <a:t>；调整计数值</a:t>
            </a:r>
          </a:p>
          <a:p>
            <a:pPr eaLnBrk="1" hangingPunct="1"/>
            <a:r>
              <a:rPr lang="en-US" altLang="zh-CN" sz="2000"/>
              <a:t>OUT	73H , AL </a:t>
            </a:r>
            <a:endParaRPr lang="zh-CN" altLang="en-US" sz="2000"/>
          </a:p>
          <a:p>
            <a:pPr eaLnBrk="1" hangingPunct="1"/>
            <a:r>
              <a:rPr lang="en-US" altLang="zh-CN" sz="2000"/>
              <a:t>MOV	AL, AH</a:t>
            </a:r>
            <a:endParaRPr lang="zh-CN" altLang="en-US" sz="2000"/>
          </a:p>
          <a:p>
            <a:pPr eaLnBrk="1" hangingPunct="1"/>
            <a:r>
              <a:rPr lang="en-US" altLang="zh-CN" sz="2000"/>
              <a:t>OUT	73H , AL</a:t>
            </a:r>
            <a:endParaRPr lang="zh-CN" altLang="en-US" sz="2000"/>
          </a:p>
          <a:p>
            <a:pPr eaLnBrk="1" hangingPunct="1"/>
            <a:r>
              <a:rPr lang="en-US" altLang="zh-CN" sz="2000"/>
              <a:t>MOV	AL , 88H	</a:t>
            </a:r>
            <a:r>
              <a:rPr lang="zh-CN" altLang="en-US" sz="2000"/>
              <a:t>；块传送，地址增</a:t>
            </a:r>
            <a:r>
              <a:rPr lang="en-US" altLang="zh-CN" sz="2000"/>
              <a:t>1 </a:t>
            </a:r>
            <a:r>
              <a:rPr lang="zh-CN" altLang="en-US" sz="2000"/>
              <a:t>，读传送</a:t>
            </a:r>
          </a:p>
          <a:p>
            <a:pPr eaLnBrk="1" hangingPunct="1"/>
            <a:r>
              <a:rPr lang="en-US" altLang="zh-CN" sz="2000"/>
              <a:t>OUT	7BH, AL 		</a:t>
            </a:r>
            <a:r>
              <a:rPr lang="zh-CN" altLang="en-US" sz="2000"/>
              <a:t>；写通道</a:t>
            </a:r>
            <a:r>
              <a:rPr lang="en-US" altLang="zh-CN" sz="2000"/>
              <a:t>0</a:t>
            </a:r>
            <a:r>
              <a:rPr lang="zh-CN" altLang="en-US" sz="2000"/>
              <a:t>工作方式字</a:t>
            </a:r>
          </a:p>
          <a:p>
            <a:pPr eaLnBrk="1" hangingPunct="1"/>
            <a:r>
              <a:rPr lang="en-US" altLang="zh-CN" sz="2000"/>
              <a:t>			</a:t>
            </a:r>
            <a:endParaRPr lang="zh-CN" altLang="en-US" sz="20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46776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2"/>
          <p:cNvSpPr>
            <a:spLocks noGrp="1"/>
          </p:cNvSpPr>
          <p:nvPr>
            <p:ph idx="1"/>
          </p:nvPr>
        </p:nvSpPr>
        <p:spPr>
          <a:xfrm>
            <a:off x="2165235" y="1286173"/>
            <a:ext cx="7774199" cy="4115753"/>
          </a:xfrm>
        </p:spPr>
        <p:txBody>
          <a:bodyPr/>
          <a:lstStyle/>
          <a:p>
            <a:pPr eaLnBrk="1" hangingPunct="1"/>
            <a:r>
              <a:rPr lang="en-US" altLang="zh-CN" sz="2000"/>
              <a:t>MOV	AL,85H		</a:t>
            </a:r>
            <a:r>
              <a:rPr lang="zh-CN" altLang="en-US" sz="2000"/>
              <a:t>；块传送，地址增</a:t>
            </a:r>
            <a:r>
              <a:rPr lang="en-US" altLang="zh-CN" sz="2000"/>
              <a:t>1 </a:t>
            </a:r>
            <a:r>
              <a:rPr lang="zh-CN" altLang="en-US" sz="2000"/>
              <a:t>，写传送</a:t>
            </a:r>
          </a:p>
          <a:p>
            <a:pPr eaLnBrk="1" hangingPunct="1"/>
            <a:r>
              <a:rPr lang="en-US" altLang="zh-CN" sz="2000"/>
              <a:t>OUT	7BH,AL 		</a:t>
            </a:r>
            <a:r>
              <a:rPr lang="zh-CN" altLang="en-US" sz="2000"/>
              <a:t>；写通道</a:t>
            </a:r>
            <a:r>
              <a:rPr lang="en-US" altLang="zh-CN" sz="2000"/>
              <a:t>1 </a:t>
            </a:r>
            <a:r>
              <a:rPr lang="zh-CN" altLang="en-US" sz="2000"/>
              <a:t>工作方式字</a:t>
            </a:r>
          </a:p>
          <a:p>
            <a:pPr eaLnBrk="1" hangingPunct="1"/>
            <a:r>
              <a:rPr lang="en-US" altLang="zh-CN" sz="2000"/>
              <a:t>MOV	AL,	81H</a:t>
            </a:r>
            <a:endParaRPr lang="zh-CN" altLang="en-US" sz="2000"/>
          </a:p>
          <a:p>
            <a:pPr eaLnBrk="1" hangingPunct="1"/>
            <a:r>
              <a:rPr lang="en-US" altLang="zh-CN" sz="2000"/>
              <a:t>OUT	78H,AL		</a:t>
            </a:r>
            <a:r>
              <a:rPr lang="zh-CN" altLang="en-US" sz="2000"/>
              <a:t>；写命令寄存器，允许存储器之间传送</a:t>
            </a:r>
          </a:p>
          <a:p>
            <a:pPr eaLnBrk="1" hangingPunct="1"/>
            <a:r>
              <a:rPr lang="en-US" altLang="zh-CN" sz="2000"/>
              <a:t>MOV	AL,	04H		</a:t>
            </a:r>
            <a:endParaRPr lang="zh-CN" altLang="en-US" sz="2000"/>
          </a:p>
          <a:p>
            <a:pPr eaLnBrk="1" hangingPunct="1"/>
            <a:r>
              <a:rPr lang="en-US" altLang="zh-CN" sz="2000"/>
              <a:t>OUT	79H,	AL		</a:t>
            </a:r>
            <a:r>
              <a:rPr lang="zh-CN" altLang="en-US" sz="2000"/>
              <a:t>；写请求寄存器，</a:t>
            </a:r>
            <a:r>
              <a:rPr lang="en-US" altLang="zh-CN" sz="2000"/>
              <a:t>DMA</a:t>
            </a:r>
            <a:r>
              <a:rPr lang="zh-CN" altLang="en-US" sz="2000"/>
              <a:t>通道</a:t>
            </a:r>
            <a:r>
              <a:rPr lang="en-US" altLang="zh-CN" sz="2000"/>
              <a:t>0</a:t>
            </a:r>
            <a:r>
              <a:rPr lang="zh-CN" altLang="en-US" sz="2000"/>
              <a:t>请求</a:t>
            </a:r>
          </a:p>
          <a:p>
            <a:pPr eaLnBrk="1" hangingPunct="1"/>
            <a:r>
              <a:rPr lang="en-US" altLang="zh-CN" sz="2000"/>
              <a:t>MOV	AL,	00H</a:t>
            </a:r>
            <a:endParaRPr lang="zh-CN" altLang="en-US" sz="2000"/>
          </a:p>
          <a:p>
            <a:pPr eaLnBrk="1" hangingPunct="1"/>
            <a:r>
              <a:rPr lang="en-US" altLang="zh-CN" sz="2000"/>
              <a:t>OUT	0FH,AL		</a:t>
            </a:r>
            <a:r>
              <a:rPr lang="zh-CN" altLang="en-US" sz="2000"/>
              <a:t>；写屏蔽寄存器，开放全部</a:t>
            </a:r>
            <a:r>
              <a:rPr lang="en-US" altLang="zh-CN" sz="2000"/>
              <a:t>DMA</a:t>
            </a:r>
            <a:r>
              <a:rPr lang="zh-CN" altLang="en-US" sz="2000"/>
              <a:t>请求</a:t>
            </a:r>
          </a:p>
          <a:p>
            <a:pPr eaLnBrk="1" hangingPunct="1"/>
            <a:endParaRPr lang="zh-CN" altLang="en-US" sz="2000">
              <a:latin typeface="黑体" panose="02010609060101010101" pitchFamily="49" charset="-122"/>
              <a:ea typeface="黑体" panose="02010609060101010101" pitchFamily="49" charset="-122"/>
            </a:endParaRPr>
          </a:p>
          <a:p>
            <a:pPr eaLnBrk="1" hangingPunct="1"/>
            <a:endParaRPr lang="zh-CN" altLang="en-US" sz="20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5120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a:xfrm>
            <a:off x="2308143" y="1"/>
            <a:ext cx="7774199" cy="676432"/>
          </a:xfrm>
        </p:spPr>
        <p:txBody>
          <a:bodyPr/>
          <a:lstStyle/>
          <a:p>
            <a:pPr eaLnBrk="1" hangingPunct="1"/>
            <a:r>
              <a:rPr lang="zh-CN" altLang="en-US" sz="3601">
                <a:latin typeface="黑体" panose="02010609060101010101" pitchFamily="49" charset="-122"/>
                <a:ea typeface="黑体" panose="02010609060101010101" pitchFamily="49" charset="-122"/>
              </a:rPr>
              <a:t>本章小结</a:t>
            </a:r>
          </a:p>
        </p:txBody>
      </p:sp>
      <p:sp>
        <p:nvSpPr>
          <p:cNvPr id="100355" name="内容占位符 2"/>
          <p:cNvSpPr>
            <a:spLocks noGrp="1"/>
          </p:cNvSpPr>
          <p:nvPr>
            <p:ph idx="1"/>
          </p:nvPr>
        </p:nvSpPr>
        <p:spPr>
          <a:xfrm>
            <a:off x="1807964" y="785996"/>
            <a:ext cx="8645939" cy="5787776"/>
          </a:xfrm>
        </p:spPr>
        <p:txBody>
          <a:bodyPr/>
          <a:lstStyle/>
          <a:p>
            <a:pPr eaLnBrk="1" hangingPunct="1"/>
            <a:r>
              <a:rPr lang="zh-CN" altLang="en-US" sz="2000"/>
              <a:t>中断系统是计算机中非常重要的一种技术，利用外部中断，计算机可以实时响应外部设备的请求，进行数据传输，或者及时处理外部意外紧急事件。</a:t>
            </a:r>
            <a:r>
              <a:rPr lang="en-US" altLang="zh-CN" sz="2000"/>
              <a:t>8259A</a:t>
            </a:r>
            <a:r>
              <a:rPr lang="zh-CN" altLang="en-US" sz="2000"/>
              <a:t>是一种可编程的中断管理器，实际上就是为管理</a:t>
            </a:r>
            <a:r>
              <a:rPr lang="en-US" altLang="zh-CN" sz="2000"/>
              <a:t>Intel 8088/8086</a:t>
            </a:r>
            <a:r>
              <a:rPr lang="zh-CN" altLang="en-US" sz="2000"/>
              <a:t>微处理器的可屏蔽中断而设计的。一片</a:t>
            </a:r>
            <a:r>
              <a:rPr lang="en-US" altLang="zh-CN" sz="2000"/>
              <a:t>8259A</a:t>
            </a:r>
            <a:r>
              <a:rPr lang="zh-CN" altLang="en-US" sz="2000"/>
              <a:t>可以管理</a:t>
            </a:r>
            <a:r>
              <a:rPr lang="en-US" altLang="zh-CN" sz="2000"/>
              <a:t>8</a:t>
            </a:r>
            <a:r>
              <a:rPr lang="zh-CN" altLang="en-US" sz="2000"/>
              <a:t>级中断，经过级联扩充，最多可以管理</a:t>
            </a:r>
            <a:r>
              <a:rPr lang="en-US" altLang="zh-CN" sz="2000"/>
              <a:t>64</a:t>
            </a:r>
            <a:r>
              <a:rPr lang="zh-CN" altLang="en-US" sz="2000"/>
              <a:t>级中断。</a:t>
            </a:r>
          </a:p>
          <a:p>
            <a:pPr eaLnBrk="1" hangingPunct="1"/>
            <a:r>
              <a:rPr lang="en-US" altLang="zh-CN" sz="2000"/>
              <a:t>8259A</a:t>
            </a:r>
            <a:r>
              <a:rPr lang="zh-CN" altLang="en-US" sz="2000"/>
              <a:t>由于灵活的可编程空间，所以对初用者来说仿佛过于复杂。实际上只需要理解了它的各种工作方式，注意</a:t>
            </a:r>
            <a:r>
              <a:rPr lang="en-US" altLang="zh-CN" sz="2000"/>
              <a:t>OCW</a:t>
            </a:r>
            <a:r>
              <a:rPr lang="zh-CN" altLang="en-US" sz="2000"/>
              <a:t>和</a:t>
            </a:r>
            <a:r>
              <a:rPr lang="en-US" altLang="zh-CN" sz="2000"/>
              <a:t>ICW</a:t>
            </a:r>
            <a:r>
              <a:rPr lang="zh-CN" altLang="en-US" sz="2000"/>
              <a:t>含义，就可以进行编程了。</a:t>
            </a:r>
          </a:p>
          <a:p>
            <a:pPr eaLnBrk="1" hangingPunct="1"/>
            <a:r>
              <a:rPr lang="en-US" altLang="zh-CN" sz="2000"/>
              <a:t>DMA</a:t>
            </a:r>
            <a:r>
              <a:rPr lang="zh-CN" altLang="en-US" sz="2000"/>
              <a:t>也称为直接存储器存取，是一种外设和存储器之间的直接传输数据方法，适用于高速数据传输的场合，</a:t>
            </a:r>
            <a:r>
              <a:rPr lang="en-US" altLang="zh-CN" sz="2000"/>
              <a:t>DMA</a:t>
            </a:r>
            <a:r>
              <a:rPr lang="zh-CN" altLang="en-US" sz="2000"/>
              <a:t>传输利用</a:t>
            </a:r>
            <a:r>
              <a:rPr lang="en-US" altLang="zh-CN" sz="2000"/>
              <a:t>DMAC</a:t>
            </a:r>
            <a:r>
              <a:rPr lang="zh-CN" altLang="en-US" sz="2000"/>
              <a:t>进行控制，不需要</a:t>
            </a:r>
            <a:r>
              <a:rPr lang="en-US" altLang="zh-CN" sz="2000"/>
              <a:t>CPU</a:t>
            </a:r>
            <a:r>
              <a:rPr lang="zh-CN" altLang="en-US" sz="2000"/>
              <a:t>直接参与。</a:t>
            </a:r>
            <a:r>
              <a:rPr lang="en-US" altLang="zh-CN" sz="2000"/>
              <a:t>Intel 8237A</a:t>
            </a:r>
            <a:r>
              <a:rPr lang="zh-CN" altLang="en-US" sz="2000"/>
              <a:t>就是这样一个</a:t>
            </a:r>
            <a:r>
              <a:rPr lang="en-US" altLang="zh-CN" sz="2000"/>
              <a:t>DMAC</a:t>
            </a:r>
            <a:r>
              <a:rPr lang="zh-CN" altLang="en-US" sz="2000"/>
              <a:t>，它具有</a:t>
            </a:r>
            <a:r>
              <a:rPr lang="en-US" altLang="zh-CN" sz="2000"/>
              <a:t>4</a:t>
            </a:r>
            <a:r>
              <a:rPr lang="zh-CN" altLang="en-US" sz="2000"/>
              <a:t>个独立的通道，每个通道具有</a:t>
            </a:r>
            <a:r>
              <a:rPr lang="en-US" altLang="zh-CN" sz="2000"/>
              <a:t>4</a:t>
            </a:r>
            <a:r>
              <a:rPr lang="zh-CN" altLang="en-US" sz="2000"/>
              <a:t>种工作方式，一次最多传送数据</a:t>
            </a:r>
            <a:r>
              <a:rPr lang="en-US" altLang="zh-CN" sz="2000"/>
              <a:t>64KB</a:t>
            </a:r>
            <a:r>
              <a:rPr lang="zh-CN" altLang="en-US" sz="2000"/>
              <a:t>。并且多个</a:t>
            </a:r>
            <a:r>
              <a:rPr lang="en-US" altLang="zh-CN" sz="2000"/>
              <a:t>8237A</a:t>
            </a:r>
            <a:r>
              <a:rPr lang="zh-CN" altLang="en-US" sz="2000"/>
              <a:t>之间可以级联，从而扩充通道数。</a:t>
            </a:r>
          </a:p>
          <a:p>
            <a:pPr eaLnBrk="1" hangingPunct="1"/>
            <a:r>
              <a:rPr lang="zh-CN" altLang="en-US" sz="2000"/>
              <a:t>在</a:t>
            </a:r>
            <a:r>
              <a:rPr lang="en-US" altLang="zh-CN" sz="2000"/>
              <a:t>8237A</a:t>
            </a:r>
            <a:r>
              <a:rPr lang="zh-CN" altLang="en-US" sz="2000"/>
              <a:t>的学习过程中，要清楚</a:t>
            </a:r>
            <a:r>
              <a:rPr lang="en-US" altLang="zh-CN" sz="2000"/>
              <a:t>8237A</a:t>
            </a:r>
            <a:r>
              <a:rPr lang="zh-CN" altLang="en-US" sz="2000"/>
              <a:t>可以工作在主模块方式，也可以工作在从模块方式。同时还需要注意</a:t>
            </a:r>
            <a:r>
              <a:rPr lang="en-US" altLang="zh-CN" sz="2000"/>
              <a:t>8237A</a:t>
            </a:r>
            <a:r>
              <a:rPr lang="zh-CN" altLang="en-US" sz="2000"/>
              <a:t>内部的寄存器和外部端口地址的对应，</a:t>
            </a:r>
            <a:r>
              <a:rPr lang="en-US" altLang="zh-CN" sz="2000"/>
              <a:t>8237A</a:t>
            </a:r>
            <a:r>
              <a:rPr lang="zh-CN" altLang="en-US" sz="2000"/>
              <a:t>的</a:t>
            </a:r>
            <a:r>
              <a:rPr lang="en-US" altLang="zh-CN" sz="2000"/>
              <a:t>4</a:t>
            </a:r>
            <a:r>
              <a:rPr lang="zh-CN" altLang="en-US" sz="2000"/>
              <a:t>个通道具有独立的基（当前）地址寄存器和基（当前）字节计数器，但是它们共用控制类寄存器，在实际应用的时候要注意它们的对应地址。</a:t>
            </a:r>
          </a:p>
          <a:p>
            <a:pPr eaLnBrk="1" hangingPunct="1"/>
            <a:endParaRPr lang="zh-CN" altLang="en-US" sz="20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55467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2277628" y="1485578"/>
            <a:ext cx="8210066" cy="5176448"/>
          </a:xfrm>
        </p:spPr>
        <p:txBody>
          <a:bodyPr/>
          <a:lstStyle/>
          <a:p>
            <a:pPr eaLnBrk="1" hangingPunct="1">
              <a:lnSpc>
                <a:spcPct val="110000"/>
              </a:lnSpc>
              <a:spcBef>
                <a:spcPct val="50000"/>
              </a:spcBef>
              <a:buFontTx/>
              <a:buNone/>
            </a:pPr>
            <a:r>
              <a:rPr lang="en-US" altLang="zh-CN" sz="2800" b="1" dirty="0" smtClean="0">
                <a:solidFill>
                  <a:schemeClr val="tx1"/>
                </a:solidFill>
                <a:latin typeface="黑体" panose="02010609060101010101" pitchFamily="49" charset="-122"/>
                <a:ea typeface="黑体" panose="02010609060101010101" pitchFamily="49" charset="-122"/>
              </a:rPr>
              <a:t>1</a:t>
            </a:r>
            <a:r>
              <a:rPr lang="zh-CN" altLang="en-US" sz="2800" b="1" dirty="0" smtClean="0">
                <a:solidFill>
                  <a:schemeClr val="tx1"/>
                </a:solidFill>
                <a:latin typeface="黑体" panose="02010609060101010101" pitchFamily="49" charset="-122"/>
                <a:ea typeface="黑体" panose="02010609060101010101" pitchFamily="49" charset="-122"/>
              </a:rPr>
              <a:t>、</a:t>
            </a:r>
            <a:r>
              <a:rPr lang="en-US" altLang="zh-CN" sz="2800" b="1" dirty="0" smtClean="0">
                <a:solidFill>
                  <a:schemeClr val="tx1"/>
                </a:solidFill>
                <a:latin typeface="黑体" panose="02010609060101010101" pitchFamily="49" charset="-122"/>
                <a:ea typeface="黑体" panose="02010609060101010101" pitchFamily="49" charset="-122"/>
              </a:rPr>
              <a:t>8086</a:t>
            </a:r>
            <a:r>
              <a:rPr lang="zh-CN" altLang="en-US" sz="2800" b="1" dirty="0" smtClean="0">
                <a:solidFill>
                  <a:schemeClr val="tx1"/>
                </a:solidFill>
                <a:latin typeface="黑体" panose="02010609060101010101" pitchFamily="49" charset="-122"/>
                <a:ea typeface="黑体" panose="02010609060101010101" pitchFamily="49" charset="-122"/>
              </a:rPr>
              <a:t>中断类型</a:t>
            </a:r>
          </a:p>
          <a:p>
            <a:pPr eaLnBrk="1" hangingPunct="1">
              <a:lnSpc>
                <a:spcPct val="110000"/>
              </a:lnSpc>
              <a:spcBef>
                <a:spcPct val="50000"/>
              </a:spcBef>
              <a:buFontTx/>
              <a:buNone/>
            </a:pPr>
            <a:r>
              <a:rPr lang="zh-CN" altLang="en-US" sz="2801" b="1" dirty="0">
                <a:latin typeface="黑体" panose="02010609060101010101" pitchFamily="49" charset="-122"/>
                <a:ea typeface="黑体" panose="02010609060101010101" pitchFamily="49" charset="-122"/>
              </a:rPr>
              <a:t>（</a:t>
            </a:r>
            <a:r>
              <a:rPr lang="en-US" altLang="zh-CN" sz="2801" b="1" dirty="0">
                <a:latin typeface="黑体" panose="02010609060101010101" pitchFamily="49" charset="-122"/>
                <a:ea typeface="黑体" panose="02010609060101010101" pitchFamily="49" charset="-122"/>
              </a:rPr>
              <a:t>1</a:t>
            </a:r>
            <a:r>
              <a:rPr lang="zh-CN" altLang="en-US" sz="2801" b="1" dirty="0">
                <a:latin typeface="黑体" panose="02010609060101010101" pitchFamily="49" charset="-122"/>
                <a:ea typeface="黑体" panose="02010609060101010101" pitchFamily="49" charset="-122"/>
              </a:rPr>
              <a:t>）外部中断</a:t>
            </a:r>
          </a:p>
          <a:p>
            <a:pPr eaLnBrk="1" hangingPunct="1">
              <a:lnSpc>
                <a:spcPct val="130000"/>
              </a:lnSpc>
              <a:spcBef>
                <a:spcPct val="50000"/>
              </a:spcBef>
              <a:buFontTx/>
              <a:buNone/>
            </a:pPr>
            <a:r>
              <a:rPr lang="zh-CN" altLang="en-US" sz="2801"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由外部中断源对</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产生的中断请求，根据外部中断源是否受</a:t>
            </a:r>
            <a:r>
              <a:rPr lang="en-US" altLang="zh-CN" sz="2400" dirty="0">
                <a:latin typeface="黑体" panose="02010609060101010101" pitchFamily="49" charset="-122"/>
                <a:ea typeface="黑体" panose="02010609060101010101" pitchFamily="49" charset="-122"/>
              </a:rPr>
              <a:t>8086/8088 CPU</a:t>
            </a:r>
            <a:r>
              <a:rPr lang="zh-CN" altLang="en-US" sz="2400" dirty="0">
                <a:latin typeface="黑体" panose="02010609060101010101" pitchFamily="49" charset="-122"/>
                <a:ea typeface="黑体" panose="02010609060101010101" pitchFamily="49" charset="-122"/>
              </a:rPr>
              <a:t>标志寄存器的中断允许标志位</a:t>
            </a:r>
            <a:r>
              <a:rPr lang="en-US" altLang="zh-CN" sz="2400" dirty="0">
                <a:latin typeface="黑体" panose="02010609060101010101" pitchFamily="49" charset="-122"/>
                <a:ea typeface="黑体" panose="02010609060101010101" pitchFamily="49" charset="-122"/>
              </a:rPr>
              <a:t>(IF)</a:t>
            </a:r>
            <a:r>
              <a:rPr lang="zh-CN" altLang="en-US" sz="2400" dirty="0">
                <a:latin typeface="黑体" panose="02010609060101010101" pitchFamily="49" charset="-122"/>
                <a:ea typeface="黑体" panose="02010609060101010101" pitchFamily="49" charset="-122"/>
              </a:rPr>
              <a:t>的影响，将中断分为</a:t>
            </a:r>
            <a:r>
              <a:rPr lang="zh-CN" altLang="en-US" sz="2400" b="1" u="sng" dirty="0">
                <a:latin typeface="黑体" panose="02010609060101010101" pitchFamily="49" charset="-122"/>
                <a:ea typeface="黑体" panose="02010609060101010101" pitchFamily="49" charset="-122"/>
              </a:rPr>
              <a:t>非屏蔽中断</a:t>
            </a:r>
            <a:r>
              <a:rPr lang="zh-CN" altLang="en-US" sz="2400" dirty="0">
                <a:latin typeface="黑体" panose="02010609060101010101" pitchFamily="49" charset="-122"/>
                <a:ea typeface="黑体" panose="02010609060101010101" pitchFamily="49" charset="-122"/>
              </a:rPr>
              <a:t>和</a:t>
            </a:r>
            <a:r>
              <a:rPr lang="zh-CN" altLang="en-US" sz="2400" b="1" u="sng" dirty="0">
                <a:latin typeface="黑体" panose="02010609060101010101" pitchFamily="49" charset="-122"/>
                <a:ea typeface="黑体" panose="02010609060101010101" pitchFamily="49" charset="-122"/>
              </a:rPr>
              <a:t>可屏蔽中断</a:t>
            </a:r>
            <a:r>
              <a:rPr lang="zh-CN" altLang="en-US" sz="2400" dirty="0">
                <a:latin typeface="黑体" panose="02010609060101010101" pitchFamily="49" charset="-122"/>
                <a:ea typeface="黑体" panose="02010609060101010101" pitchFamily="49" charset="-122"/>
              </a:rPr>
              <a:t>两种。对应于这两种中断方式，在</a:t>
            </a:r>
            <a:r>
              <a:rPr lang="en-US" altLang="zh-CN" sz="2400" dirty="0">
                <a:latin typeface="黑体" panose="02010609060101010101" pitchFamily="49" charset="-122"/>
                <a:ea typeface="黑体" panose="02010609060101010101" pitchFamily="49" charset="-122"/>
              </a:rPr>
              <a:t>8086/8088CPU</a:t>
            </a:r>
            <a:r>
              <a:rPr lang="zh-CN" altLang="en-US" sz="2400" dirty="0">
                <a:latin typeface="黑体" panose="02010609060101010101" pitchFamily="49" charset="-122"/>
                <a:ea typeface="黑体" panose="02010609060101010101" pitchFamily="49" charset="-122"/>
              </a:rPr>
              <a:t>的外围引脚上有两个中断请求输入引脚</a:t>
            </a:r>
            <a:r>
              <a:rPr lang="en-US" altLang="zh-CN" sz="2400" dirty="0">
                <a:latin typeface="黑体" panose="02010609060101010101" pitchFamily="49" charset="-122"/>
                <a:ea typeface="黑体" panose="02010609060101010101" pitchFamily="49" charset="-122"/>
              </a:rPr>
              <a:t>NMI</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INTR</a:t>
            </a:r>
            <a:r>
              <a:rPr lang="zh-CN" altLang="en-US" sz="2400" dirty="0">
                <a:latin typeface="黑体" panose="02010609060101010101" pitchFamily="49" charset="-122"/>
                <a:ea typeface="黑体" panose="02010609060101010101" pitchFamily="49" charset="-122"/>
              </a:rPr>
              <a:t>，分别用于非屏蔽中断请求和可屏蔽中断请求信号的输入。</a:t>
            </a:r>
          </a:p>
        </p:txBody>
      </p:sp>
      <p:sp>
        <p:nvSpPr>
          <p:cNvPr id="4" name="TextBox 37"/>
          <p:cNvSpPr txBox="1"/>
          <p:nvPr/>
        </p:nvSpPr>
        <p:spPr>
          <a:xfrm>
            <a:off x="2615170" y="684996"/>
            <a:ext cx="4200116"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8086</a:t>
            </a:r>
            <a:r>
              <a:rPr lang="zh-CN" altLang="en-US" sz="2700" b="1" dirty="0" smtClean="0">
                <a:solidFill>
                  <a:schemeClr val="tx1">
                    <a:lumMod val="65000"/>
                    <a:lumOff val="35000"/>
                  </a:schemeClr>
                </a:solidFill>
                <a:latin typeface="微软雅黑"/>
                <a:ea typeface="微软雅黑"/>
              </a:rPr>
              <a:t>中断系统</a:t>
            </a:r>
            <a:endParaRPr lang="zh-CN" altLang="en-US" sz="2700" b="1" dirty="0">
              <a:solidFill>
                <a:schemeClr val="tx1">
                  <a:lumMod val="65000"/>
                  <a:lumOff val="35000"/>
                </a:schemeClr>
              </a:solidFill>
              <a:latin typeface="微软雅黑"/>
              <a:ea typeface="微软雅黑"/>
            </a:endParaRPr>
          </a:p>
        </p:txBody>
      </p:sp>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68027" y="578573"/>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0426" y="587945"/>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614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2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50000">
                                          <p:cBhvr additive="base">
                                            <p:cTn id="11" dur="12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00" fill="hold"/>
                                            <p:tgtEl>
                                              <p:spTgt spid="6"/>
                                            </p:tgtEl>
                                            <p:attrNameLst>
                                              <p:attrName>ppt_x</p:attrName>
                                            </p:attrNameLst>
                                          </p:cBhvr>
                                          <p:tavLst>
                                            <p:tav tm="0">
                                              <p:val>
                                                <p:strVal val="0-#ppt_w/2"/>
                                              </p:val>
                                            </p:tav>
                                            <p:tav tm="100000">
                                              <p:val>
                                                <p:strVal val="#ppt_x"/>
                                              </p:val>
                                            </p:tav>
                                          </p:tavLst>
                                        </p:anim>
                                        <p:anim calcmode="lin" valueType="num">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00" fill="hold"/>
                                            <p:tgtEl>
                                              <p:spTgt spid="7"/>
                                            </p:tgtEl>
                                            <p:attrNameLst>
                                              <p:attrName>ppt_x</p:attrName>
                                            </p:attrNameLst>
                                          </p:cBhvr>
                                          <p:tavLst>
                                            <p:tav tm="0">
                                              <p:val>
                                                <p:strVal val="#ppt_x"/>
                                              </p:val>
                                            </p:tav>
                                            <p:tav tm="100000">
                                              <p:val>
                                                <p:strVal val="#ppt_x"/>
                                              </p:val>
                                            </p:tav>
                                          </p:tavLst>
                                        </p:anim>
                                        <p:anim calcmode="lin" valueType="num">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1827018" y="990830"/>
            <a:ext cx="8536376" cy="5030364"/>
          </a:xfrm>
        </p:spPr>
        <p:txBody>
          <a:bodyPr/>
          <a:lstStyle/>
          <a:p>
            <a:pPr eaLnBrk="1" hangingPunct="1">
              <a:lnSpc>
                <a:spcPct val="105000"/>
              </a:lnSpc>
              <a:spcBef>
                <a:spcPct val="50000"/>
              </a:spcBef>
              <a:buFontTx/>
              <a:buNone/>
            </a:pPr>
            <a:r>
              <a:rPr lang="en-US" altLang="zh-CN" sz="2801">
                <a:latin typeface="黑体" panose="02010609060101010101" pitchFamily="49" charset="-122"/>
                <a:ea typeface="黑体" panose="02010609060101010101" pitchFamily="49" charset="-122"/>
              </a:rPr>
              <a:t>1</a:t>
            </a:r>
            <a:r>
              <a:rPr lang="zh-CN" altLang="en-US" sz="2801">
                <a:latin typeface="黑体" panose="02010609060101010101" pitchFamily="49" charset="-122"/>
                <a:ea typeface="黑体" panose="02010609060101010101" pitchFamily="49" charset="-122"/>
              </a:rPr>
              <a:t>） 非屏蔽中断</a:t>
            </a:r>
          </a:p>
          <a:p>
            <a:pPr eaLnBrk="1" hangingPunct="1">
              <a:lnSpc>
                <a:spcPct val="145000"/>
              </a:lnSpc>
              <a:spcBef>
                <a:spcPct val="50000"/>
              </a:spcBef>
              <a:buFontTx/>
              <a:buNone/>
            </a:pPr>
            <a:r>
              <a:rPr lang="zh-CN" altLang="en-US" sz="2801">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非屏蔽中断</a:t>
            </a:r>
            <a:r>
              <a:rPr lang="zh-CN" altLang="en-US" sz="2400" b="1" u="sng">
                <a:latin typeface="黑体" panose="02010609060101010101" pitchFamily="49" charset="-122"/>
                <a:ea typeface="黑体" panose="02010609060101010101" pitchFamily="49" charset="-122"/>
              </a:rPr>
              <a:t>不受</a:t>
            </a:r>
            <a:r>
              <a:rPr lang="en-US" altLang="zh-CN" sz="2400" b="1" u="sng">
                <a:latin typeface="黑体" panose="02010609060101010101" pitchFamily="49" charset="-122"/>
                <a:ea typeface="黑体" panose="02010609060101010101" pitchFamily="49" charset="-122"/>
              </a:rPr>
              <a:t>CPU</a:t>
            </a:r>
            <a:r>
              <a:rPr lang="zh-CN" altLang="en-US" sz="2400" b="1" u="sng">
                <a:latin typeface="黑体" panose="02010609060101010101" pitchFamily="49" charset="-122"/>
                <a:ea typeface="黑体" panose="02010609060101010101" pitchFamily="49" charset="-122"/>
              </a:rPr>
              <a:t>中断允许标志位</a:t>
            </a:r>
            <a:r>
              <a:rPr lang="en-US" altLang="zh-CN" sz="2400" b="1" u="sng">
                <a:latin typeface="黑体" panose="02010609060101010101" pitchFamily="49" charset="-122"/>
                <a:ea typeface="黑体" panose="02010609060101010101" pitchFamily="49" charset="-122"/>
              </a:rPr>
              <a:t>IF</a:t>
            </a:r>
            <a:r>
              <a:rPr lang="zh-CN" altLang="en-US" sz="2400" b="1" u="sng">
                <a:latin typeface="黑体" panose="02010609060101010101" pitchFamily="49" charset="-122"/>
                <a:ea typeface="黑体" panose="02010609060101010101" pitchFamily="49" charset="-122"/>
              </a:rPr>
              <a:t>的影响</a:t>
            </a:r>
            <a:r>
              <a:rPr lang="zh-CN" altLang="en-US" sz="2400">
                <a:latin typeface="黑体" panose="02010609060101010101" pitchFamily="49" charset="-122"/>
                <a:ea typeface="黑体" panose="02010609060101010101" pitchFamily="49" charset="-122"/>
              </a:rPr>
              <a:t>，一旦有中断请求，</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必须响应。当外部中断源的中断请求信号加至</a:t>
            </a:r>
            <a:r>
              <a:rPr lang="en-US" altLang="zh-CN" sz="2400">
                <a:latin typeface="黑体" panose="02010609060101010101" pitchFamily="49" charset="-122"/>
                <a:ea typeface="黑体" panose="02010609060101010101" pitchFamily="49" charset="-122"/>
              </a:rPr>
              <a:t>NMI(Non Maskable Interrupt)</a:t>
            </a:r>
            <a:r>
              <a:rPr lang="zh-CN" altLang="en-US" sz="2400">
                <a:latin typeface="黑体" panose="02010609060101010101" pitchFamily="49" charset="-122"/>
                <a:ea typeface="黑体" panose="02010609060101010101" pitchFamily="49" charset="-122"/>
              </a:rPr>
              <a:t>引脚时，就产生非屏蔽中断。非屏蔽中断由</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内部自动提供中断向量码</a:t>
            </a:r>
            <a:r>
              <a:rPr lang="en-US" altLang="zh-CN" sz="2400">
                <a:latin typeface="黑体" panose="02010609060101010101" pitchFamily="49" charset="-122"/>
                <a:ea typeface="黑体" panose="02010609060101010101" pitchFamily="49" charset="-122"/>
              </a:rPr>
              <a:t>(n=2)</a:t>
            </a:r>
            <a:r>
              <a:rPr lang="zh-CN" altLang="en-US" sz="2400">
                <a:latin typeface="黑体" panose="02010609060101010101" pitchFamily="49" charset="-122"/>
                <a:ea typeface="黑体" panose="02010609060101010101" pitchFamily="49" charset="-122"/>
              </a:rPr>
              <a:t>，以便及时响应。</a:t>
            </a:r>
            <a:r>
              <a:rPr lang="en-US" altLang="zh-CN" sz="2400">
                <a:latin typeface="黑体" panose="02010609060101010101" pitchFamily="49" charset="-122"/>
                <a:ea typeface="黑体" panose="02010609060101010101" pitchFamily="49" charset="-122"/>
              </a:rPr>
              <a:t>NMI</a:t>
            </a:r>
            <a:r>
              <a:rPr lang="zh-CN" altLang="en-US" sz="2400">
                <a:latin typeface="黑体" panose="02010609060101010101" pitchFamily="49" charset="-122"/>
                <a:ea typeface="黑体" panose="02010609060101010101" pitchFamily="49" charset="-122"/>
              </a:rPr>
              <a:t>中断可用来处理微机系统的紧急状态。在</a:t>
            </a:r>
            <a:r>
              <a:rPr lang="en-US" altLang="zh-CN" sz="2400">
                <a:latin typeface="黑体" panose="02010609060101010101" pitchFamily="49" charset="-122"/>
                <a:ea typeface="黑体" panose="02010609060101010101" pitchFamily="49" charset="-122"/>
              </a:rPr>
              <a:t>IBM PC/XT</a:t>
            </a:r>
            <a:r>
              <a:rPr lang="zh-CN" altLang="en-US" sz="2400">
                <a:latin typeface="黑体" panose="02010609060101010101" pitchFamily="49" charset="-122"/>
                <a:ea typeface="黑体" panose="02010609060101010101" pitchFamily="49" charset="-122"/>
              </a:rPr>
              <a:t>机中，</a:t>
            </a:r>
            <a:r>
              <a:rPr lang="en-US" altLang="zh-CN" sz="2400">
                <a:latin typeface="黑体" panose="02010609060101010101" pitchFamily="49" charset="-122"/>
                <a:ea typeface="黑体" panose="02010609060101010101" pitchFamily="49" charset="-122"/>
              </a:rPr>
              <a:t>NMI</a:t>
            </a:r>
            <a:r>
              <a:rPr lang="zh-CN" altLang="en-US" sz="2400">
                <a:latin typeface="黑体" panose="02010609060101010101" pitchFamily="49" charset="-122"/>
                <a:ea typeface="黑体" panose="02010609060101010101" pitchFamily="49" charset="-122"/>
              </a:rPr>
              <a:t>中断用来处理存储器奇偶校验错和</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通道奇偶校验错等事件。非屏蔽中断的优先权高于可屏蔽中断。</a:t>
            </a:r>
          </a:p>
        </p:txBody>
      </p:sp>
    </p:spTree>
    <p:extLst>
      <p:ext uri="{BB962C8B-B14F-4D97-AF65-F5344CB8AC3E}">
        <p14:creationId xmlns:p14="http://schemas.microsoft.com/office/powerpoint/2010/main" val="1423557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1827018" y="765353"/>
            <a:ext cx="8536376" cy="5473380"/>
          </a:xfrm>
        </p:spPr>
        <p:txBody>
          <a:bodyPr/>
          <a:lstStyle/>
          <a:p>
            <a:pPr eaLnBrk="1" hangingPunct="1">
              <a:lnSpc>
                <a:spcPct val="105000"/>
              </a:lnSpc>
              <a:spcBef>
                <a:spcPct val="50000"/>
              </a:spcBef>
              <a:buFontTx/>
              <a:buNone/>
            </a:pPr>
            <a:r>
              <a:rPr lang="en-US" altLang="zh-CN" sz="2800" dirty="0" smtClean="0">
                <a:solidFill>
                  <a:schemeClr val="tx1"/>
                </a:solidFill>
                <a:latin typeface="黑体" panose="02010609060101010101" pitchFamily="49" charset="-122"/>
                <a:ea typeface="黑体" panose="02010609060101010101" pitchFamily="49" charset="-122"/>
              </a:rPr>
              <a:t>2</a:t>
            </a:r>
            <a:r>
              <a:rPr lang="zh-CN" altLang="en-US" sz="2800" dirty="0" smtClean="0">
                <a:solidFill>
                  <a:schemeClr val="tx1"/>
                </a:solidFill>
                <a:latin typeface="黑体" panose="02010609060101010101" pitchFamily="49" charset="-122"/>
                <a:ea typeface="黑体" panose="02010609060101010101" pitchFamily="49" charset="-122"/>
              </a:rPr>
              <a:t>）可屏蔽中断</a:t>
            </a:r>
          </a:p>
          <a:p>
            <a:pPr eaLnBrk="1" hangingPunct="1">
              <a:lnSpc>
                <a:spcPct val="130000"/>
              </a:lnSpc>
              <a:spcBef>
                <a:spcPct val="50000"/>
              </a:spcBef>
              <a:buFontTx/>
              <a:buNone/>
            </a:pPr>
            <a:r>
              <a:rPr lang="zh-CN" altLang="en-US" dirty="0" smtClean="0">
                <a:solidFill>
                  <a:schemeClr val="tx1"/>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可屏蔽中断</a:t>
            </a:r>
            <a:r>
              <a:rPr lang="zh-CN" altLang="en-US" sz="2400" b="1" u="sng" dirty="0">
                <a:latin typeface="黑体" panose="02010609060101010101" pitchFamily="49" charset="-122"/>
                <a:ea typeface="黑体" panose="02010609060101010101" pitchFamily="49" charset="-122"/>
              </a:rPr>
              <a:t>受中断允许标志位</a:t>
            </a:r>
            <a:r>
              <a:rPr lang="en-US" altLang="zh-CN" sz="2400" b="1" u="sng" dirty="0">
                <a:latin typeface="黑体" panose="02010609060101010101" pitchFamily="49" charset="-122"/>
                <a:ea typeface="黑体" panose="02010609060101010101" pitchFamily="49" charset="-122"/>
              </a:rPr>
              <a:t>IF</a:t>
            </a:r>
            <a:r>
              <a:rPr lang="zh-CN" altLang="en-US" sz="2400" b="1" u="sng" dirty="0">
                <a:latin typeface="黑体" panose="02010609060101010101" pitchFamily="49" charset="-122"/>
                <a:ea typeface="黑体" panose="02010609060101010101" pitchFamily="49" charset="-122"/>
              </a:rPr>
              <a:t>的限制</a:t>
            </a:r>
            <a:r>
              <a:rPr lang="zh-CN" altLang="en-US" sz="2400" dirty="0">
                <a:latin typeface="黑体" panose="02010609060101010101" pitchFamily="49" charset="-122"/>
                <a:ea typeface="黑体" panose="02010609060101010101" pitchFamily="49" charset="-122"/>
              </a:rPr>
              <a:t>，只有当</a:t>
            </a:r>
            <a:r>
              <a:rPr lang="en-US" altLang="zh-CN" sz="2400" dirty="0">
                <a:latin typeface="黑体" panose="02010609060101010101" pitchFamily="49" charset="-122"/>
                <a:ea typeface="黑体" panose="02010609060101010101" pitchFamily="49" charset="-122"/>
              </a:rPr>
              <a:t>IF</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时，</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才响应中断；当</a:t>
            </a:r>
            <a:r>
              <a:rPr lang="en-US" altLang="zh-CN" sz="2400" dirty="0">
                <a:latin typeface="黑体" panose="02010609060101010101" pitchFamily="49" charset="-122"/>
                <a:ea typeface="黑体" panose="02010609060101010101" pitchFamily="49" charset="-122"/>
              </a:rPr>
              <a:t>IF=0</a:t>
            </a:r>
            <a:r>
              <a:rPr lang="zh-CN" altLang="en-US" sz="2400" dirty="0">
                <a:latin typeface="黑体" panose="02010609060101010101" pitchFamily="49" charset="-122"/>
                <a:ea typeface="黑体" panose="02010609060101010101" pitchFamily="49" charset="-122"/>
              </a:rPr>
              <a:t>时，</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不会响应外部中断，即中断被屏蔽。当外部中断请求信号加至</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的</a:t>
            </a:r>
            <a:r>
              <a:rPr lang="en-US" altLang="zh-CN" sz="2400" dirty="0">
                <a:latin typeface="黑体" panose="02010609060101010101" pitchFamily="49" charset="-122"/>
                <a:ea typeface="黑体" panose="02010609060101010101" pitchFamily="49" charset="-122"/>
              </a:rPr>
              <a:t>INTR</a:t>
            </a:r>
            <a:r>
              <a:rPr lang="zh-CN" altLang="en-US" sz="2400" dirty="0">
                <a:latin typeface="黑体" panose="02010609060101010101" pitchFamily="49" charset="-122"/>
                <a:ea typeface="黑体" panose="02010609060101010101" pitchFamily="49" charset="-122"/>
              </a:rPr>
              <a:t>引脚上时，即产生可屏蔽中断。在计算机系统中，大多数的外部中断源都属于可屏蔽中断。</a:t>
            </a:r>
          </a:p>
          <a:p>
            <a:pPr eaLnBrk="1" hangingPunct="1">
              <a:lnSpc>
                <a:spcPct val="130000"/>
              </a:lnSpc>
              <a:spcBef>
                <a:spcPct val="50000"/>
              </a:spcBef>
              <a:buFontTx/>
              <a:buNone/>
            </a:pPr>
            <a:r>
              <a:rPr lang="zh-CN" altLang="en-US" sz="2400" dirty="0">
                <a:latin typeface="黑体" panose="02010609060101010101" pitchFamily="49" charset="-122"/>
                <a:ea typeface="黑体" panose="02010609060101010101" pitchFamily="49" charset="-122"/>
              </a:rPr>
              <a:t>  需要注意的是，在系统复位、某一中断被响应或使用</a:t>
            </a:r>
            <a:r>
              <a:rPr lang="en-US" altLang="zh-CN" sz="2400" dirty="0">
                <a:latin typeface="黑体" panose="02010609060101010101" pitchFamily="49" charset="-122"/>
                <a:ea typeface="黑体" panose="02010609060101010101" pitchFamily="49" charset="-122"/>
              </a:rPr>
              <a:t>CLI</a:t>
            </a:r>
            <a:r>
              <a:rPr lang="zh-CN" altLang="en-US" sz="2400" dirty="0">
                <a:latin typeface="黑体" panose="02010609060101010101" pitchFamily="49" charset="-122"/>
                <a:ea typeface="黑体" panose="02010609060101010101" pitchFamily="49" charset="-122"/>
              </a:rPr>
              <a:t>指令后，</a:t>
            </a:r>
            <a:r>
              <a:rPr lang="en-US" altLang="zh-CN" sz="2400" dirty="0">
                <a:latin typeface="黑体" panose="02010609060101010101" pitchFamily="49" charset="-122"/>
                <a:ea typeface="黑体" panose="02010609060101010101" pitchFamily="49" charset="-122"/>
              </a:rPr>
              <a:t>IF</a:t>
            </a:r>
            <a:r>
              <a:rPr lang="zh-CN" altLang="en-US" sz="2400" dirty="0">
                <a:latin typeface="黑体" panose="02010609060101010101" pitchFamily="49" charset="-122"/>
                <a:ea typeface="黑体" panose="02010609060101010101" pitchFamily="49" charset="-122"/>
              </a:rPr>
              <a:t>就被置“</a:t>
            </a:r>
            <a:r>
              <a:rPr lang="en-US" altLang="zh-CN" sz="2400" dirty="0">
                <a:latin typeface="黑体" panose="02010609060101010101" pitchFamily="49" charset="-122"/>
                <a:ea typeface="黑体" panose="02010609060101010101" pitchFamily="49" charset="-122"/>
              </a:rPr>
              <a:t>0”</a:t>
            </a:r>
            <a:r>
              <a:rPr lang="zh-CN" altLang="en-US" sz="2400" dirty="0">
                <a:latin typeface="黑体" panose="02010609060101010101" pitchFamily="49" charset="-122"/>
                <a:ea typeface="黑体" panose="02010609060101010101" pitchFamily="49" charset="-122"/>
              </a:rPr>
              <a:t>，从而使</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关闭了对可屏蔽中断的响应。因此，如果需要使</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再次响应来自于</a:t>
            </a:r>
            <a:r>
              <a:rPr lang="en-US" altLang="zh-CN" sz="2400" dirty="0">
                <a:latin typeface="黑体" panose="02010609060101010101" pitchFamily="49" charset="-122"/>
                <a:ea typeface="黑体" panose="02010609060101010101" pitchFamily="49" charset="-122"/>
              </a:rPr>
              <a:t>INTR</a:t>
            </a:r>
            <a:r>
              <a:rPr lang="zh-CN" altLang="en-US" sz="2400" dirty="0">
                <a:latin typeface="黑体" panose="02010609060101010101" pitchFamily="49" charset="-122"/>
                <a:ea typeface="黑体" panose="02010609060101010101" pitchFamily="49" charset="-122"/>
              </a:rPr>
              <a:t>的中断请求，就必须用</a:t>
            </a:r>
            <a:r>
              <a:rPr lang="en-US" altLang="zh-CN" sz="2400" dirty="0">
                <a:latin typeface="黑体" panose="02010609060101010101" pitchFamily="49" charset="-122"/>
                <a:ea typeface="黑体" panose="02010609060101010101" pitchFamily="49" charset="-122"/>
              </a:rPr>
              <a:t>STI</a:t>
            </a:r>
            <a:r>
              <a:rPr lang="zh-CN" altLang="en-US" sz="2400" dirty="0">
                <a:latin typeface="黑体" panose="02010609060101010101" pitchFamily="49" charset="-122"/>
                <a:ea typeface="黑体" panose="02010609060101010101" pitchFamily="49" charset="-122"/>
              </a:rPr>
              <a:t>指令开放中断。</a:t>
            </a:r>
          </a:p>
        </p:txBody>
      </p:sp>
    </p:spTree>
    <p:extLst>
      <p:ext uri="{BB962C8B-B14F-4D97-AF65-F5344CB8AC3E}">
        <p14:creationId xmlns:p14="http://schemas.microsoft.com/office/powerpoint/2010/main" val="420286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1827018" y="838394"/>
            <a:ext cx="8612593" cy="5259017"/>
          </a:xfrm>
        </p:spPr>
        <p:txBody>
          <a:bodyPr/>
          <a:lstStyle/>
          <a:p>
            <a:pPr eaLnBrk="1" hangingPunct="1">
              <a:lnSpc>
                <a:spcPct val="110000"/>
              </a:lnSpc>
              <a:spcBef>
                <a:spcPct val="50000"/>
              </a:spcBef>
              <a:buFontTx/>
              <a:buNone/>
            </a:pPr>
            <a:r>
              <a:rPr lang="zh-CN" altLang="en-US" sz="2801" b="1">
                <a:latin typeface="黑体" panose="02010609060101010101" pitchFamily="49" charset="-122"/>
                <a:ea typeface="黑体" panose="02010609060101010101" pitchFamily="49" charset="-122"/>
              </a:rPr>
              <a:t>（</a:t>
            </a:r>
            <a:r>
              <a:rPr lang="en-US" altLang="zh-CN" sz="2801" b="1">
                <a:latin typeface="黑体" panose="02010609060101010101" pitchFamily="49" charset="-122"/>
                <a:ea typeface="黑体" panose="02010609060101010101" pitchFamily="49" charset="-122"/>
              </a:rPr>
              <a:t>2</a:t>
            </a:r>
            <a:r>
              <a:rPr lang="zh-CN" altLang="en-US" sz="2801" b="1">
                <a:latin typeface="黑体" panose="02010609060101010101" pitchFamily="49" charset="-122"/>
                <a:ea typeface="黑体" panose="02010609060101010101" pitchFamily="49" charset="-122"/>
              </a:rPr>
              <a:t>）内部中断</a:t>
            </a:r>
          </a:p>
          <a:p>
            <a:pPr eaLnBrk="1" hangingPunct="1">
              <a:lnSpc>
                <a:spcPct val="125000"/>
              </a:lnSpc>
              <a:spcBef>
                <a:spcPct val="50000"/>
              </a:spcBef>
              <a:buFontTx/>
              <a:buNone/>
            </a:pPr>
            <a:r>
              <a:rPr lang="zh-CN" altLang="en-US" sz="2801">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由</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内部事件及执行软中断指令所产生的中断请求。已定义的内部中断有下面的</a:t>
            </a:r>
            <a:r>
              <a:rPr lang="en-US" altLang="zh-CN" sz="2400">
                <a:latin typeface="黑体" panose="02010609060101010101" pitchFamily="49" charset="-122"/>
                <a:ea typeface="黑体" panose="02010609060101010101" pitchFamily="49" charset="-122"/>
              </a:rPr>
              <a:t>5</a:t>
            </a:r>
            <a:r>
              <a:rPr lang="zh-CN" altLang="en-US" sz="2400">
                <a:latin typeface="黑体" panose="02010609060101010101" pitchFamily="49" charset="-122"/>
                <a:ea typeface="黑体" panose="02010609060101010101" pitchFamily="49" charset="-122"/>
              </a:rPr>
              <a:t>个。</a:t>
            </a:r>
          </a:p>
          <a:p>
            <a:pPr eaLnBrk="1" hangingPunct="1">
              <a:lnSpc>
                <a:spcPct val="125000"/>
              </a:lnSpc>
              <a:spcBef>
                <a:spcPct val="5000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1) </a:t>
            </a:r>
            <a:r>
              <a:rPr lang="zh-CN" altLang="en-US" sz="2400">
                <a:latin typeface="黑体" panose="02010609060101010101" pitchFamily="49" charset="-122"/>
                <a:ea typeface="黑体" panose="02010609060101010101" pitchFamily="49" charset="-122"/>
              </a:rPr>
              <a:t>除法错中断。执行除法指令时，如果除数为“</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或商超过寄存器所能表达的最大值，则无条件产生该中断。该中断向量码为</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p>
          <a:p>
            <a:pPr eaLnBrk="1" hangingPunct="1">
              <a:lnSpc>
                <a:spcPct val="125000"/>
              </a:lnSpc>
              <a:spcBef>
                <a:spcPct val="5000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2) </a:t>
            </a:r>
            <a:r>
              <a:rPr lang="zh-CN" altLang="en-US" sz="2400">
                <a:latin typeface="黑体" panose="02010609060101010101" pitchFamily="49" charset="-122"/>
                <a:ea typeface="黑体" panose="02010609060101010101" pitchFamily="49" charset="-122"/>
              </a:rPr>
              <a:t>单步中断。该中断是在调试程序过程中为单步运行程序而提供的中断。当设定单步操作时，标志寄存器的</a:t>
            </a:r>
            <a:r>
              <a:rPr lang="en-US" altLang="zh-CN" sz="2400">
                <a:latin typeface="黑体" panose="02010609060101010101" pitchFamily="49" charset="-122"/>
                <a:ea typeface="黑体" panose="02010609060101010101" pitchFamily="49" charset="-122"/>
              </a:rPr>
              <a:t>TF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，这样使</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执行完一条指令就产生该中断。该中断向量码为</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988801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1846073" y="981302"/>
            <a:ext cx="8517321" cy="5184388"/>
          </a:xfrm>
        </p:spPr>
        <p:txBody>
          <a:bodyPr/>
          <a:lstStyle/>
          <a:p>
            <a:pPr eaLnBrk="1" hangingPunct="1">
              <a:lnSpc>
                <a:spcPct val="130000"/>
              </a:lnSpc>
              <a:spcBef>
                <a:spcPct val="50000"/>
              </a:spcBef>
              <a:buFontTx/>
              <a:buNone/>
            </a:pP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）断点中断。该中断在调试程序过程中为设置程序断点而提供的中断。执行</a:t>
            </a:r>
            <a:r>
              <a:rPr lang="en-US" altLang="zh-CN" sz="2400">
                <a:latin typeface="黑体" panose="02010609060101010101" pitchFamily="49" charset="-122"/>
                <a:ea typeface="黑体" panose="02010609060101010101" pitchFamily="49" charset="-122"/>
              </a:rPr>
              <a:t>INT 3</a:t>
            </a:r>
            <a:r>
              <a:rPr lang="zh-CN" altLang="en-US" sz="2400">
                <a:latin typeface="黑体" panose="02010609060101010101" pitchFamily="49" charset="-122"/>
                <a:ea typeface="黑体" panose="02010609060101010101" pitchFamily="49" charset="-122"/>
              </a:rPr>
              <a:t>指令或设置断点可产生该中断。</a:t>
            </a:r>
            <a:r>
              <a:rPr lang="en-US" altLang="zh-CN" sz="2400">
                <a:latin typeface="黑体" panose="02010609060101010101" pitchFamily="49" charset="-122"/>
                <a:ea typeface="黑体" panose="02010609060101010101" pitchFamily="49" charset="-122"/>
              </a:rPr>
              <a:t>INT 3</a:t>
            </a:r>
            <a:r>
              <a:rPr lang="zh-CN" altLang="en-US" sz="2400">
                <a:latin typeface="黑体" panose="02010609060101010101" pitchFamily="49" charset="-122"/>
                <a:ea typeface="黑体" panose="02010609060101010101" pitchFamily="49" charset="-122"/>
              </a:rPr>
              <a:t>指令功能与软件中断相同，但是为了便于与其他指令置换，它被设置为</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字节指令。该中断向量码为</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a:t>
            </a:r>
          </a:p>
          <a:p>
            <a:pPr eaLnBrk="1" hangingPunct="1">
              <a:lnSpc>
                <a:spcPct val="130000"/>
              </a:lnSpc>
              <a:spcBef>
                <a:spcPct val="50000"/>
              </a:spcBef>
              <a:buFontTx/>
              <a:buNone/>
            </a:pP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）溢出中断。在算术运算程序中，若在算术运算指令后加入一条</a:t>
            </a:r>
            <a:r>
              <a:rPr lang="en-US" altLang="zh-CN" sz="2400">
                <a:latin typeface="黑体" panose="02010609060101010101" pitchFamily="49" charset="-122"/>
                <a:ea typeface="黑体" panose="02010609060101010101" pitchFamily="49" charset="-122"/>
              </a:rPr>
              <a:t>INTO</a:t>
            </a:r>
            <a:r>
              <a:rPr lang="zh-CN" altLang="en-US" sz="2400">
                <a:latin typeface="黑体" panose="02010609060101010101" pitchFamily="49" charset="-122"/>
                <a:ea typeface="黑体" panose="02010609060101010101" pitchFamily="49" charset="-122"/>
              </a:rPr>
              <a:t>指令，则</a:t>
            </a:r>
            <a:r>
              <a:rPr lang="en-US" altLang="zh-CN" sz="2400">
                <a:latin typeface="黑体" panose="02010609060101010101" pitchFamily="49" charset="-122"/>
                <a:ea typeface="黑体" panose="02010609060101010101" pitchFamily="49" charset="-122"/>
              </a:rPr>
              <a:t>INTO</a:t>
            </a:r>
            <a:r>
              <a:rPr lang="zh-CN" altLang="en-US" sz="2400">
                <a:latin typeface="黑体" panose="02010609060101010101" pitchFamily="49" charset="-122"/>
                <a:ea typeface="黑体" panose="02010609060101010101" pitchFamily="49" charset="-122"/>
              </a:rPr>
              <a:t>指令将测试溢出标志</a:t>
            </a:r>
            <a:r>
              <a:rPr lang="en-US" altLang="zh-CN" sz="2400">
                <a:latin typeface="黑体" panose="02010609060101010101" pitchFamily="49" charset="-122"/>
                <a:ea typeface="黑体" panose="02010609060101010101" pitchFamily="49" charset="-122"/>
              </a:rPr>
              <a:t>OF</a:t>
            </a:r>
            <a:r>
              <a:rPr lang="zh-CN" altLang="en-US" sz="2400">
                <a:latin typeface="黑体" panose="02010609060101010101" pitchFamily="49" charset="-122"/>
                <a:ea typeface="黑体" panose="02010609060101010101" pitchFamily="49" charset="-122"/>
              </a:rPr>
              <a:t>。当</a:t>
            </a:r>
            <a:r>
              <a:rPr lang="en-US" altLang="zh-CN" sz="2400">
                <a:latin typeface="黑体" panose="02010609060101010101" pitchFamily="49" charset="-122"/>
                <a:ea typeface="黑体" panose="02010609060101010101" pitchFamily="49" charset="-122"/>
              </a:rPr>
              <a:t>OF</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运算溢出</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，该中断发生。它的中断向量码为</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a:t>
            </a:r>
          </a:p>
          <a:p>
            <a:pPr eaLnBrk="1" hangingPunct="1">
              <a:lnSpc>
                <a:spcPct val="130000"/>
              </a:lnSpc>
              <a:spcBef>
                <a:spcPct val="50000"/>
              </a:spcBef>
              <a:buFontTx/>
              <a:buNone/>
            </a:pPr>
            <a:r>
              <a:rPr lang="en-US" altLang="zh-CN" sz="2400">
                <a:latin typeface="黑体" panose="02010609060101010101" pitchFamily="49" charset="-122"/>
                <a:ea typeface="黑体" panose="02010609060101010101" pitchFamily="49" charset="-122"/>
              </a:rPr>
              <a:t>5) </a:t>
            </a:r>
            <a:r>
              <a:rPr lang="zh-CN" altLang="en-US" sz="2400">
                <a:latin typeface="黑体" panose="02010609060101010101" pitchFamily="49" charset="-122"/>
                <a:ea typeface="黑体" panose="02010609060101010101" pitchFamily="49" charset="-122"/>
              </a:rPr>
              <a:t>软件中断。执行软件中断指令</a:t>
            </a:r>
            <a:r>
              <a:rPr lang="en-US" altLang="zh-CN" sz="2400">
                <a:latin typeface="黑体" panose="02010609060101010101" pitchFamily="49" charset="-122"/>
                <a:ea typeface="黑体" panose="02010609060101010101" pitchFamily="49" charset="-122"/>
              </a:rPr>
              <a:t>INTn</a:t>
            </a:r>
            <a:r>
              <a:rPr lang="zh-CN" altLang="en-US" sz="2400">
                <a:latin typeface="黑体" panose="02010609060101010101" pitchFamily="49" charset="-122"/>
                <a:ea typeface="黑体" panose="02010609060101010101" pitchFamily="49" charset="-122"/>
              </a:rPr>
              <a:t>即产生该中断，</a:t>
            </a:r>
            <a:r>
              <a:rPr lang="en-US" altLang="zh-CN" sz="2400">
                <a:latin typeface="黑体" panose="02010609060101010101" pitchFamily="49" charset="-122"/>
                <a:ea typeface="黑体" panose="02010609060101010101" pitchFamily="49" charset="-122"/>
              </a:rPr>
              <a:t>n</a:t>
            </a:r>
            <a:r>
              <a:rPr lang="zh-CN" altLang="en-US" sz="2400">
                <a:latin typeface="黑体" panose="02010609060101010101" pitchFamily="49" charset="-122"/>
                <a:ea typeface="黑体" panose="02010609060101010101" pitchFamily="49" charset="-122"/>
              </a:rPr>
              <a:t>为中断向量码。</a:t>
            </a:r>
          </a:p>
        </p:txBody>
      </p:sp>
    </p:spTree>
    <p:extLst>
      <p:ext uri="{BB962C8B-B14F-4D97-AF65-F5344CB8AC3E}">
        <p14:creationId xmlns:p14="http://schemas.microsoft.com/office/powerpoint/2010/main" val="3978769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1750801" y="1067047"/>
            <a:ext cx="8383940" cy="4725494"/>
          </a:xfrm>
        </p:spPr>
        <p:txBody>
          <a:bodyPr/>
          <a:lstStyle/>
          <a:p>
            <a:pPr eaLnBrk="1" hangingPunct="1">
              <a:lnSpc>
                <a:spcPct val="110000"/>
              </a:lnSpc>
              <a:spcBef>
                <a:spcPct val="50000"/>
              </a:spcBef>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）中断优先权</a:t>
            </a:r>
          </a:p>
          <a:p>
            <a:pPr eaLnBrk="1" hangingPunct="1">
              <a:lnSpc>
                <a:spcPct val="110000"/>
              </a:lnSpc>
              <a:spcBef>
                <a:spcPct val="50000"/>
              </a:spcBef>
              <a:buFontTx/>
              <a:buNone/>
            </a:pPr>
            <a:r>
              <a:rPr lang="zh-CN" altLang="en-US" sz="2400" b="1">
                <a:latin typeface="黑体" panose="02010609060101010101" pitchFamily="49" charset="-122"/>
                <a:ea typeface="黑体" panose="02010609060101010101" pitchFamily="49" charset="-122"/>
              </a:rPr>
              <a:t> </a:t>
            </a: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 优先权的判决</a:t>
            </a:r>
          </a:p>
          <a:p>
            <a:pPr eaLnBrk="1" hangingPunct="1">
              <a:lnSpc>
                <a:spcPct val="130000"/>
              </a:lnSpc>
              <a:spcBef>
                <a:spcPct val="50000"/>
              </a:spcBef>
              <a:buFontTx/>
              <a:buNone/>
            </a:pPr>
            <a:r>
              <a:rPr lang="zh-CN" altLang="en-US" sz="2400">
                <a:latin typeface="黑体" panose="02010609060101010101" pitchFamily="49" charset="-122"/>
                <a:ea typeface="黑体" panose="02010609060101010101" pitchFamily="49" charset="-122"/>
              </a:rPr>
              <a:t>  在</a:t>
            </a:r>
            <a:r>
              <a:rPr lang="en-US" altLang="zh-CN" sz="2400">
                <a:latin typeface="黑体" panose="02010609060101010101" pitchFamily="49" charset="-122"/>
                <a:ea typeface="黑体" panose="02010609060101010101" pitchFamily="49" charset="-122"/>
              </a:rPr>
              <a:t>IBM-PC</a:t>
            </a:r>
            <a:r>
              <a:rPr lang="zh-CN" altLang="en-US" sz="2400">
                <a:latin typeface="黑体" panose="02010609060101010101" pitchFamily="49" charset="-122"/>
                <a:ea typeface="黑体" panose="02010609060101010101" pitchFamily="49" charset="-122"/>
              </a:rPr>
              <a:t>机中，当多个中断同时向</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提出中断申请时，利用可编程中断控制器</a:t>
            </a:r>
            <a:r>
              <a:rPr lang="en-US" altLang="zh-CN" sz="2400">
                <a:latin typeface="黑体" panose="02010609060101010101" pitchFamily="49" charset="-122"/>
                <a:ea typeface="黑体" panose="02010609060101010101" pitchFamily="49" charset="-122"/>
              </a:rPr>
              <a:t>(PIC)</a:t>
            </a:r>
            <a:r>
              <a:rPr lang="zh-CN" altLang="en-US" sz="2400">
                <a:latin typeface="黑体" panose="02010609060101010101" pitchFamily="49" charset="-122"/>
                <a:ea typeface="黑体" panose="02010609060101010101" pitchFamily="49" charset="-122"/>
              </a:rPr>
              <a:t>来实现中断优先权的判决。它是</a:t>
            </a:r>
            <a:r>
              <a:rPr lang="en-US" altLang="zh-CN" sz="2400">
                <a:latin typeface="黑体" panose="02010609060101010101" pitchFamily="49" charset="-122"/>
                <a:ea typeface="黑体" panose="02010609060101010101" pitchFamily="49" charset="-122"/>
              </a:rPr>
              <a:t>80x86</a:t>
            </a:r>
            <a:r>
              <a:rPr lang="zh-CN" altLang="en-US" sz="2400">
                <a:latin typeface="黑体" panose="02010609060101010101" pitchFamily="49" charset="-122"/>
                <a:ea typeface="黑体" panose="02010609060101010101" pitchFamily="49" charset="-122"/>
              </a:rPr>
              <a:t>系统中普遍采用的方法，也是目前使用最广泛、最方便的方法。对于可编程中断控制器，将在</a:t>
            </a:r>
            <a:r>
              <a:rPr lang="en-US" altLang="zh-CN" sz="2400">
                <a:latin typeface="黑体" panose="02010609060101010101" pitchFamily="49" charset="-122"/>
                <a:ea typeface="黑体" panose="02010609060101010101" pitchFamily="49" charset="-122"/>
              </a:rPr>
              <a:t>7.1</a:t>
            </a:r>
            <a:r>
              <a:rPr lang="zh-CN" altLang="en-US" sz="2400">
                <a:latin typeface="黑体" panose="02010609060101010101" pitchFamily="49" charset="-122"/>
                <a:ea typeface="黑体" panose="02010609060101010101" pitchFamily="49" charset="-122"/>
              </a:rPr>
              <a:t>节中进行详细分析。</a:t>
            </a:r>
          </a:p>
        </p:txBody>
      </p:sp>
    </p:spTree>
    <p:extLst>
      <p:ext uri="{BB962C8B-B14F-4D97-AF65-F5344CB8AC3E}">
        <p14:creationId xmlns:p14="http://schemas.microsoft.com/office/powerpoint/2010/main" val="3974385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2208107" y="990830"/>
            <a:ext cx="7774199" cy="4649276"/>
          </a:xfrm>
        </p:spPr>
        <p:txBody>
          <a:bodyPr/>
          <a:lstStyle/>
          <a:p>
            <a:pPr eaLnBrk="1" hangingPunct="1">
              <a:lnSpc>
                <a:spcPct val="150000"/>
              </a:lnSpc>
              <a:spcBef>
                <a:spcPct val="50000"/>
              </a:spcBef>
              <a:buFontTx/>
              <a:buNone/>
            </a:pPr>
            <a:r>
              <a:rPr lang="en-US" altLang="zh-CN" sz="2400" b="1">
                <a:latin typeface="黑体" panose="02010609060101010101" pitchFamily="49" charset="-122"/>
                <a:ea typeface="黑体" panose="02010609060101010101" pitchFamily="49" charset="-122"/>
              </a:rPr>
              <a:t>2) </a:t>
            </a:r>
            <a:r>
              <a:rPr lang="zh-CN" altLang="en-US" sz="2400" b="1">
                <a:latin typeface="黑体" panose="02010609060101010101" pitchFamily="49" charset="-122"/>
                <a:ea typeface="黑体" panose="02010609060101010101" pitchFamily="49" charset="-122"/>
              </a:rPr>
              <a:t>中断优先级的次序</a:t>
            </a:r>
          </a:p>
          <a:p>
            <a:pPr eaLnBrk="1" hangingPunct="1">
              <a:lnSpc>
                <a:spcPct val="150000"/>
              </a:lnSpc>
              <a:spcBef>
                <a:spcPct val="50000"/>
              </a:spcBef>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规定的中断优先级的次序是：</a:t>
            </a:r>
          </a:p>
          <a:p>
            <a:pPr eaLnBrk="1" hangingPunct="1">
              <a:lnSpc>
                <a:spcPct val="150000"/>
              </a:lnSpc>
              <a:spcBef>
                <a:spcPct val="50000"/>
              </a:spcBef>
              <a:buFontTx/>
              <a:buNone/>
            </a:pPr>
            <a:r>
              <a:rPr lang="zh-CN" altLang="en-US" sz="2400">
                <a:latin typeface="黑体" panose="02010609060101010101" pitchFamily="49" charset="-122"/>
                <a:ea typeface="黑体" panose="02010609060101010101" pitchFamily="49" charset="-122"/>
              </a:rPr>
              <a:t>  </a:t>
            </a:r>
            <a:r>
              <a:rPr lang="zh-CN" altLang="en-US" sz="2400" b="1">
                <a:latin typeface="黑体" panose="02010609060101010101" pitchFamily="49" charset="-122"/>
                <a:ea typeface="黑体" panose="02010609060101010101" pitchFamily="49" charset="-122"/>
              </a:rPr>
              <a:t>内部中断</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高</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非屏蔽中断→可屏蔽中断→单步中断</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低</a:t>
            </a:r>
            <a:r>
              <a:rPr lang="en-US" altLang="zh-CN" sz="2400" b="1">
                <a:latin typeface="黑体" panose="02010609060101010101" pitchFamily="49" charset="-122"/>
                <a:ea typeface="黑体" panose="02010609060101010101" pitchFamily="49" charset="-122"/>
              </a:rPr>
              <a:t>)</a:t>
            </a:r>
            <a:endParaRPr lang="en-US" altLang="zh-CN"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0132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六边形 213"/>
          <p:cNvSpPr/>
          <p:nvPr/>
        </p:nvSpPr>
        <p:spPr>
          <a:xfrm>
            <a:off x="975099" y="549474"/>
            <a:ext cx="5468138" cy="108709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5" name="组合 214"/>
          <p:cNvGrpSpPr/>
          <p:nvPr/>
        </p:nvGrpSpPr>
        <p:grpSpPr>
          <a:xfrm>
            <a:off x="539930" y="333450"/>
            <a:ext cx="1556037" cy="1556600"/>
            <a:chOff x="304800" y="673100"/>
            <a:chExt cx="4000500" cy="4000500"/>
          </a:xfrm>
          <a:effectLst>
            <a:outerShdw blurRad="444500" dist="254000" dir="6840000" algn="tr" rotWithShape="0">
              <a:prstClr val="black">
                <a:alpha val="50000"/>
              </a:prstClr>
            </a:outerShdw>
          </a:effectLst>
        </p:grpSpPr>
        <p:sp>
          <p:nvSpPr>
            <p:cNvPr id="216"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17" name="椭圆 2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sp>
        <p:nvSpPr>
          <p:cNvPr id="218" name="矩形 217"/>
          <p:cNvSpPr/>
          <p:nvPr/>
        </p:nvSpPr>
        <p:spPr>
          <a:xfrm>
            <a:off x="2134766" y="671292"/>
            <a:ext cx="4720614" cy="784826"/>
          </a:xfrm>
          <a:prstGeom prst="rect">
            <a:avLst/>
          </a:prstGeom>
        </p:spPr>
        <p:txBody>
          <a:bodyPr wrap="square" lIns="121917" tIns="60958" rIns="121917" bIns="60958">
            <a:spAutoFit/>
          </a:bodyPr>
          <a:lstStyle/>
          <a:p>
            <a:pPr defTabSz="1245625" fontAlgn="auto">
              <a:spcBef>
                <a:spcPts val="0"/>
              </a:spcBef>
              <a:spcAft>
                <a:spcPts val="0"/>
              </a:spcAft>
              <a:defRPr/>
            </a:pPr>
            <a:r>
              <a:rPr lang="zh-CN" altLang="en-US" sz="4300" b="1" kern="0" dirty="0" smtClean="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本章主要内容</a:t>
            </a:r>
            <a:endParaRPr lang="zh-CN" altLang="en-US" sz="4300" b="1" kern="0" dirty="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nvGrpSpPr>
          <p:cNvPr id="220" name="组合 219"/>
          <p:cNvGrpSpPr/>
          <p:nvPr/>
        </p:nvGrpSpPr>
        <p:grpSpPr>
          <a:xfrm>
            <a:off x="765795" y="559400"/>
            <a:ext cx="1100988" cy="1101386"/>
            <a:chOff x="304800" y="673100"/>
            <a:chExt cx="4000500" cy="4000500"/>
          </a:xfrm>
          <a:effectLst>
            <a:outerShdw blurRad="444500" dist="254000" dir="6840000" algn="tr" rotWithShape="0">
              <a:prstClr val="black">
                <a:alpha val="50000"/>
              </a:prstClr>
            </a:outerShdw>
          </a:effectLst>
        </p:grpSpPr>
        <p:sp>
          <p:nvSpPr>
            <p:cNvPr id="221"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22" name="椭圆 2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87" name="组合 86"/>
          <p:cNvGrpSpPr/>
          <p:nvPr/>
        </p:nvGrpSpPr>
        <p:grpSpPr>
          <a:xfrm>
            <a:off x="1788454" y="2362219"/>
            <a:ext cx="1602304" cy="1850640"/>
            <a:chOff x="789153" y="2729597"/>
            <a:chExt cx="1202093" cy="1388087"/>
          </a:xfrm>
        </p:grpSpPr>
        <p:grpSp>
          <p:nvGrpSpPr>
            <p:cNvPr id="88" name="组合 87"/>
            <p:cNvGrpSpPr/>
            <p:nvPr/>
          </p:nvGrpSpPr>
          <p:grpSpPr>
            <a:xfrm>
              <a:off x="789153" y="2729597"/>
              <a:ext cx="1202093" cy="1388087"/>
              <a:chOff x="3273692" y="1099961"/>
              <a:chExt cx="1202093" cy="1388087"/>
            </a:xfrm>
          </p:grpSpPr>
          <p:sp>
            <p:nvSpPr>
              <p:cNvPr id="90"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1"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2"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EA6103"/>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89" name="TextBox 88"/>
            <p:cNvSpPr txBox="1"/>
            <p:nvPr/>
          </p:nvSpPr>
          <p:spPr>
            <a:xfrm>
              <a:off x="913109" y="2889012"/>
              <a:ext cx="418935" cy="277020"/>
            </a:xfrm>
            <a:prstGeom prst="rect">
              <a:avLst/>
            </a:prstGeom>
            <a:noFill/>
          </p:spPr>
          <p:txBody>
            <a:bodyPr wrap="square" rtlCol="0">
              <a:spAutoFit/>
            </a:bodyPr>
            <a:lstStyle/>
            <a:p>
              <a:r>
                <a:rPr lang="en-US" altLang="zh-CN" dirty="0">
                  <a:solidFill>
                    <a:schemeClr val="bg1"/>
                  </a:solidFill>
                  <a:latin typeface="微软雅黑" pitchFamily="34" charset="-122"/>
                  <a:ea typeface="微软雅黑" pitchFamily="34" charset="-122"/>
                </a:rPr>
                <a:t>0</a:t>
              </a:r>
              <a:r>
                <a:rPr lang="en-US" altLang="zh-CN" dirty="0" smtClean="0">
                  <a:solidFill>
                    <a:schemeClr val="bg1"/>
                  </a:solidFill>
                  <a:latin typeface="微软雅黑" pitchFamily="34" charset="-122"/>
                  <a:ea typeface="微软雅黑" pitchFamily="34" charset="-122"/>
                </a:rPr>
                <a:t>1</a:t>
              </a:r>
              <a:endParaRPr lang="zh-CN" altLang="en-US" dirty="0">
                <a:solidFill>
                  <a:schemeClr val="bg1"/>
                </a:solidFill>
                <a:latin typeface="微软雅黑" pitchFamily="34" charset="-122"/>
                <a:ea typeface="微软雅黑" pitchFamily="34" charset="-122"/>
              </a:endParaRPr>
            </a:p>
          </p:txBody>
        </p:sp>
      </p:grpSp>
      <p:grpSp>
        <p:nvGrpSpPr>
          <p:cNvPr id="93" name="组合 92"/>
          <p:cNvGrpSpPr/>
          <p:nvPr/>
        </p:nvGrpSpPr>
        <p:grpSpPr>
          <a:xfrm>
            <a:off x="4997939" y="2362219"/>
            <a:ext cx="1602304" cy="1850640"/>
            <a:chOff x="789153" y="2729597"/>
            <a:chExt cx="1202093" cy="1388087"/>
          </a:xfrm>
        </p:grpSpPr>
        <p:grpSp>
          <p:nvGrpSpPr>
            <p:cNvPr id="95" name="组合 94"/>
            <p:cNvGrpSpPr/>
            <p:nvPr/>
          </p:nvGrpSpPr>
          <p:grpSpPr>
            <a:xfrm>
              <a:off x="789153" y="2729597"/>
              <a:ext cx="1202093" cy="1388087"/>
              <a:chOff x="3273692" y="1099961"/>
              <a:chExt cx="1202093" cy="1388087"/>
            </a:xfrm>
          </p:grpSpPr>
          <p:sp>
            <p:nvSpPr>
              <p:cNvPr id="97"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8"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9"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F69F1E"/>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96" name="TextBox 95"/>
            <p:cNvSpPr txBox="1"/>
            <p:nvPr/>
          </p:nvSpPr>
          <p:spPr>
            <a:xfrm>
              <a:off x="905132" y="2922828"/>
              <a:ext cx="363966" cy="277020"/>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2</a:t>
              </a:r>
              <a:endParaRPr lang="zh-CN" altLang="en-US" dirty="0">
                <a:solidFill>
                  <a:schemeClr val="bg1"/>
                </a:solidFill>
                <a:latin typeface="微软雅黑" pitchFamily="34" charset="-122"/>
                <a:ea typeface="微软雅黑" pitchFamily="34" charset="-122"/>
              </a:endParaRPr>
            </a:p>
          </p:txBody>
        </p:sp>
      </p:grpSp>
      <p:grpSp>
        <p:nvGrpSpPr>
          <p:cNvPr id="100" name="组合 99"/>
          <p:cNvGrpSpPr/>
          <p:nvPr/>
        </p:nvGrpSpPr>
        <p:grpSpPr>
          <a:xfrm>
            <a:off x="8385321" y="2362219"/>
            <a:ext cx="1602304" cy="1850640"/>
            <a:chOff x="789153" y="2729597"/>
            <a:chExt cx="1202093" cy="1388087"/>
          </a:xfrm>
        </p:grpSpPr>
        <p:grpSp>
          <p:nvGrpSpPr>
            <p:cNvPr id="101" name="组合 100"/>
            <p:cNvGrpSpPr/>
            <p:nvPr/>
          </p:nvGrpSpPr>
          <p:grpSpPr>
            <a:xfrm>
              <a:off x="789153" y="2729597"/>
              <a:ext cx="1202093" cy="1388087"/>
              <a:chOff x="3273692" y="1099961"/>
              <a:chExt cx="1202093" cy="1388087"/>
            </a:xfrm>
          </p:grpSpPr>
          <p:sp>
            <p:nvSpPr>
              <p:cNvPr id="103"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04"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05"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EA5E66"/>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102" name="TextBox 101"/>
            <p:cNvSpPr txBox="1"/>
            <p:nvPr/>
          </p:nvSpPr>
          <p:spPr>
            <a:xfrm>
              <a:off x="898499" y="2922828"/>
              <a:ext cx="367789" cy="277020"/>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3</a:t>
              </a:r>
              <a:endParaRPr lang="zh-CN" altLang="en-US" dirty="0">
                <a:solidFill>
                  <a:schemeClr val="bg1"/>
                </a:solidFill>
                <a:latin typeface="微软雅黑" pitchFamily="34" charset="-122"/>
                <a:ea typeface="微软雅黑" pitchFamily="34" charset="-122"/>
              </a:endParaRPr>
            </a:p>
          </p:txBody>
        </p:sp>
      </p:grpSp>
      <p:sp>
        <p:nvSpPr>
          <p:cNvPr id="112" name="Freeform 21"/>
          <p:cNvSpPr>
            <a:spLocks noEditPoints="1"/>
          </p:cNvSpPr>
          <p:nvPr/>
        </p:nvSpPr>
        <p:spPr bwMode="auto">
          <a:xfrm>
            <a:off x="2261165" y="3022954"/>
            <a:ext cx="615868" cy="637704"/>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tx1"/>
          </a:solidFill>
          <a:ln>
            <a:noFill/>
          </a:ln>
        </p:spPr>
        <p:txBody>
          <a:bodyPr vert="horz" wrap="square" lIns="121890" tIns="60945" rIns="121890" bIns="60945"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nvGrpSpPr>
          <p:cNvPr id="113" name="组合 112"/>
          <p:cNvGrpSpPr/>
          <p:nvPr/>
        </p:nvGrpSpPr>
        <p:grpSpPr>
          <a:xfrm>
            <a:off x="5470649" y="2994764"/>
            <a:ext cx="600979" cy="649377"/>
            <a:chOff x="2782033" y="2877344"/>
            <a:chExt cx="571561" cy="617451"/>
          </a:xfrm>
          <a:solidFill>
            <a:srgbClr val="777777"/>
          </a:solidFill>
        </p:grpSpPr>
        <p:sp>
          <p:nvSpPr>
            <p:cNvPr id="114"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15"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grpSp>
        <p:nvGrpSpPr>
          <p:cNvPr id="116" name="组合 115"/>
          <p:cNvGrpSpPr/>
          <p:nvPr/>
        </p:nvGrpSpPr>
        <p:grpSpPr>
          <a:xfrm>
            <a:off x="8858031" y="3051105"/>
            <a:ext cx="625377" cy="625609"/>
            <a:chOff x="5699322" y="3963624"/>
            <a:chExt cx="132182" cy="132201"/>
          </a:xfrm>
          <a:solidFill>
            <a:schemeClr val="tx1"/>
          </a:solidFill>
        </p:grpSpPr>
        <p:sp>
          <p:nvSpPr>
            <p:cNvPr id="117" name="Freeform 412"/>
            <p:cNvSpPr>
              <a:spLocks noEditPoints="1"/>
            </p:cNvSpPr>
            <p:nvPr/>
          </p:nvSpPr>
          <p:spPr bwMode="auto">
            <a:xfrm>
              <a:off x="5781489" y="3963624"/>
              <a:ext cx="50015" cy="50022"/>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18" name="Freeform 413"/>
            <p:cNvSpPr>
              <a:spLocks noEditPoints="1"/>
            </p:cNvSpPr>
            <p:nvPr/>
          </p:nvSpPr>
          <p:spPr bwMode="auto">
            <a:xfrm>
              <a:off x="5699322" y="3996972"/>
              <a:ext cx="98839" cy="98853"/>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sp>
        <p:nvSpPr>
          <p:cNvPr id="124" name="Rectangle 4"/>
          <p:cNvSpPr txBox="1">
            <a:spLocks noChangeArrowheads="1"/>
          </p:cNvSpPr>
          <p:nvPr/>
        </p:nvSpPr>
        <p:spPr bwMode="auto">
          <a:xfrm>
            <a:off x="1735074" y="4577296"/>
            <a:ext cx="1656184"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en-US" altLang="zh-CN" sz="2800" kern="0" dirty="0">
                <a:solidFill>
                  <a:schemeClr val="accent6"/>
                </a:solidFill>
                <a:latin typeface="Arial"/>
                <a:ea typeface="微软雅黑"/>
              </a:rPr>
              <a:t>80X86</a:t>
            </a:r>
            <a:r>
              <a:rPr lang="zh-CN" altLang="en-US" sz="2800" kern="0" dirty="0">
                <a:solidFill>
                  <a:schemeClr val="accent6"/>
                </a:solidFill>
                <a:latin typeface="Arial"/>
                <a:ea typeface="微软雅黑"/>
              </a:rPr>
              <a:t>中断系统</a:t>
            </a:r>
          </a:p>
        </p:txBody>
      </p:sp>
      <p:sp>
        <p:nvSpPr>
          <p:cNvPr id="125" name="Rectangle 4"/>
          <p:cNvSpPr txBox="1">
            <a:spLocks noChangeArrowheads="1"/>
          </p:cNvSpPr>
          <p:nvPr/>
        </p:nvSpPr>
        <p:spPr bwMode="auto">
          <a:xfrm>
            <a:off x="4795982" y="4800464"/>
            <a:ext cx="2163320"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zh-CN" altLang="en-US" sz="2800" kern="0" dirty="0">
                <a:solidFill>
                  <a:srgbClr val="F69F1E"/>
                </a:solidFill>
                <a:latin typeface="Arial"/>
                <a:ea typeface="微软雅黑"/>
              </a:rPr>
              <a:t>可编程中断控制器</a:t>
            </a:r>
            <a:r>
              <a:rPr lang="en-US" altLang="zh-CN" sz="2800" kern="0" dirty="0" smtClean="0">
                <a:solidFill>
                  <a:srgbClr val="F69F1E"/>
                </a:solidFill>
                <a:latin typeface="Arial"/>
                <a:ea typeface="微软雅黑"/>
              </a:rPr>
              <a:t>8259A</a:t>
            </a:r>
            <a:endParaRPr lang="en-US" altLang="zh-CN" sz="2800" kern="0" dirty="0">
              <a:solidFill>
                <a:srgbClr val="F69F1E"/>
              </a:solidFill>
              <a:latin typeface="Arial"/>
              <a:ea typeface="微软雅黑"/>
            </a:endParaRPr>
          </a:p>
        </p:txBody>
      </p:sp>
      <p:sp>
        <p:nvSpPr>
          <p:cNvPr id="126" name="Rectangle 4"/>
          <p:cNvSpPr txBox="1">
            <a:spLocks noChangeArrowheads="1"/>
          </p:cNvSpPr>
          <p:nvPr/>
        </p:nvSpPr>
        <p:spPr bwMode="auto">
          <a:xfrm>
            <a:off x="8298266" y="4844085"/>
            <a:ext cx="1829388"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zh-CN" altLang="en-US" sz="2800" kern="0">
                <a:solidFill>
                  <a:srgbClr val="EA5E66"/>
                </a:solidFill>
                <a:latin typeface="Arial"/>
                <a:ea typeface="微软雅黑"/>
              </a:rPr>
              <a:t>可编程</a:t>
            </a:r>
            <a:r>
              <a:rPr lang="en-US" altLang="zh-CN" sz="2800" kern="0">
                <a:solidFill>
                  <a:srgbClr val="EA5E66"/>
                </a:solidFill>
                <a:latin typeface="Arial"/>
                <a:ea typeface="微软雅黑"/>
              </a:rPr>
              <a:t>DMA</a:t>
            </a:r>
            <a:r>
              <a:rPr lang="zh-CN" altLang="en-US" sz="2800" kern="0">
                <a:solidFill>
                  <a:srgbClr val="EA5E66"/>
                </a:solidFill>
                <a:latin typeface="Arial"/>
                <a:ea typeface="微软雅黑"/>
              </a:rPr>
              <a:t>控制器</a:t>
            </a:r>
            <a:r>
              <a:rPr lang="en-US" altLang="zh-CN" sz="2800" kern="0">
                <a:solidFill>
                  <a:srgbClr val="EA5E66"/>
                </a:solidFill>
                <a:latin typeface="Arial"/>
                <a:ea typeface="微软雅黑"/>
              </a:rPr>
              <a:t>8237A</a:t>
            </a:r>
            <a:endParaRPr lang="en-US" altLang="zh-CN" sz="2800" kern="0" dirty="0">
              <a:solidFill>
                <a:srgbClr val="EA5E66"/>
              </a:solidFill>
              <a:latin typeface="Arial"/>
              <a:ea typeface="微软雅黑"/>
            </a:endParaRPr>
          </a:p>
        </p:txBody>
      </p:sp>
      <p:grpSp>
        <p:nvGrpSpPr>
          <p:cNvPr id="132" name="组合 131"/>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33" name="同心圆 13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4" name="椭圆 13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9" name="组合 13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44" name="同心圆 1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24" name="椭圆 2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25" name="组合 22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226" name="同心圆 2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27" name="椭圆 22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28" name="组合 22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229" name="同心圆 2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0" name="椭圆 2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1" name="组合 230"/>
          <p:cNvGrpSpPr/>
          <p:nvPr/>
        </p:nvGrpSpPr>
        <p:grpSpPr>
          <a:xfrm>
            <a:off x="6121418" y="5831640"/>
            <a:ext cx="336611" cy="336733"/>
            <a:chOff x="304800" y="673100"/>
            <a:chExt cx="4000500" cy="4000500"/>
          </a:xfrm>
          <a:effectLst>
            <a:outerShdw blurRad="444500" dist="254000" dir="8100000" algn="tr" rotWithShape="0">
              <a:prstClr val="black">
                <a:alpha val="50000"/>
              </a:prstClr>
            </a:outerShdw>
          </a:effectLst>
        </p:grpSpPr>
        <p:sp>
          <p:nvSpPr>
            <p:cNvPr id="232" name="同心圆 2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3" name="椭圆 2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4" name="组合 233"/>
          <p:cNvGrpSpPr/>
          <p:nvPr/>
        </p:nvGrpSpPr>
        <p:grpSpPr>
          <a:xfrm>
            <a:off x="5079701" y="5561176"/>
            <a:ext cx="705342" cy="705597"/>
            <a:chOff x="304800" y="673100"/>
            <a:chExt cx="4000500" cy="4000500"/>
          </a:xfrm>
          <a:effectLst>
            <a:outerShdw blurRad="444500" dist="254000" dir="8100000" algn="tr" rotWithShape="0">
              <a:prstClr val="black">
                <a:alpha val="50000"/>
              </a:prstClr>
            </a:outerShdw>
          </a:effectLst>
        </p:grpSpPr>
        <p:sp>
          <p:nvSpPr>
            <p:cNvPr id="235" name="同心圆 2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6" name="椭圆 2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7" name="组合 23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238" name="同心圆 2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39" name="椭圆 2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0" name="组合 23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241" name="同心圆 24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2" name="椭圆 24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3" name="组合 24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244" name="同心圆 2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45" name="椭圆 2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6" name="组合 24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247" name="同心圆 24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8" name="椭圆 2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9" name="组合 24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250" name="同心圆 2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1" name="椭圆 2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52" name="组合 25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253" name="同心圆 2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4" name="椭圆 2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255" name="TextBox 25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4220236380"/>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14:presetBounceEnd="55000">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14:bounceEnd="55000">
                                          <p:cBhvr additive="base">
                                            <p:cTn id="7" dur="2000" fill="hold"/>
                                            <p:tgtEl>
                                              <p:spTgt spid="215"/>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14:presetBounceEnd="55000">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14:bounceEnd="55000">
                                          <p:cBhvr additive="base">
                                            <p:cTn id="11" dur="2000" fill="hold"/>
                                            <p:tgtEl>
                                              <p:spTgt spid="220"/>
                                            </p:tgtEl>
                                            <p:attrNameLst>
                                              <p:attrName>ppt_x</p:attrName>
                                            </p:attrNameLst>
                                          </p:cBhvr>
                                          <p:tavLst>
                                            <p:tav tm="0">
                                              <p:val>
                                                <p:strVal val="#ppt_x"/>
                                              </p:val>
                                            </p:tav>
                                            <p:tav tm="100000">
                                              <p:val>
                                                <p:strVal val="#ppt_x"/>
                                              </p:val>
                                            </p:tav>
                                          </p:tavLst>
                                        </p:anim>
                                        <p:anim calcmode="lin" valueType="num" p14:bounceEnd="55000">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500"/>
                                </p:stCondLst>
                                <p:childTnLst>
                                  <p:par>
                                    <p:cTn id="25" presetID="31" presetClass="entr" presetSubtype="0"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1000" fill="hold"/>
                                            <p:tgtEl>
                                              <p:spTgt spid="87"/>
                                            </p:tgtEl>
                                            <p:attrNameLst>
                                              <p:attrName>ppt_w</p:attrName>
                                            </p:attrNameLst>
                                          </p:cBhvr>
                                          <p:tavLst>
                                            <p:tav tm="0">
                                              <p:val>
                                                <p:fltVal val="0"/>
                                              </p:val>
                                            </p:tav>
                                            <p:tav tm="100000">
                                              <p:val>
                                                <p:strVal val="#ppt_w"/>
                                              </p:val>
                                            </p:tav>
                                          </p:tavLst>
                                        </p:anim>
                                        <p:anim calcmode="lin" valueType="num">
                                          <p:cBhvr>
                                            <p:cTn id="28" dur="1000" fill="hold"/>
                                            <p:tgtEl>
                                              <p:spTgt spid="87"/>
                                            </p:tgtEl>
                                            <p:attrNameLst>
                                              <p:attrName>ppt_h</p:attrName>
                                            </p:attrNameLst>
                                          </p:cBhvr>
                                          <p:tavLst>
                                            <p:tav tm="0">
                                              <p:val>
                                                <p:fltVal val="0"/>
                                              </p:val>
                                            </p:tav>
                                            <p:tav tm="100000">
                                              <p:val>
                                                <p:strVal val="#ppt_h"/>
                                              </p:val>
                                            </p:tav>
                                          </p:tavLst>
                                        </p:anim>
                                        <p:anim calcmode="lin" valueType="num">
                                          <p:cBhvr>
                                            <p:cTn id="29" dur="1000" fill="hold"/>
                                            <p:tgtEl>
                                              <p:spTgt spid="87"/>
                                            </p:tgtEl>
                                            <p:attrNameLst>
                                              <p:attrName>style.rotation</p:attrName>
                                            </p:attrNameLst>
                                          </p:cBhvr>
                                          <p:tavLst>
                                            <p:tav tm="0">
                                              <p:val>
                                                <p:fltVal val="90"/>
                                              </p:val>
                                            </p:tav>
                                            <p:tav tm="100000">
                                              <p:val>
                                                <p:fltVal val="0"/>
                                              </p:val>
                                            </p:tav>
                                          </p:tavLst>
                                        </p:anim>
                                        <p:animEffect transition="in" filter="fade">
                                          <p:cBhvr>
                                            <p:cTn id="30" dur="1000"/>
                                            <p:tgtEl>
                                              <p:spTgt spid="87"/>
                                            </p:tgtEl>
                                          </p:cBhvr>
                                        </p:animEffect>
                                      </p:childTnLst>
                                    </p:cTn>
                                  </p:par>
                                </p:childTnLst>
                              </p:cTn>
                            </p:par>
                            <p:par>
                              <p:cTn id="31" fill="hold">
                                <p:stCondLst>
                                  <p:cond delay="5500"/>
                                </p:stCondLst>
                                <p:childTnLst>
                                  <p:par>
                                    <p:cTn id="32" presetID="10" presetClass="entr" presetSubtype="0" fill="hold" grpId="0"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fade">
                                          <p:cBhvr>
                                            <p:cTn id="34" dur="500"/>
                                            <p:tgtEl>
                                              <p:spTgt spid="1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left)">
                                          <p:cBhvr>
                                            <p:cTn id="37" dur="700"/>
                                            <p:tgtEl>
                                              <p:spTgt spid="124"/>
                                            </p:tgtEl>
                                          </p:cBhvr>
                                        </p:animEffect>
                                      </p:childTnLst>
                                    </p:cTn>
                                  </p:par>
                                  <p:par>
                                    <p:cTn id="38" presetID="31" presetClass="entr" presetSubtype="0" fill="hold" nodeType="withEffect">
                                      <p:stCondLst>
                                        <p:cond delay="300"/>
                                      </p:stCondLst>
                                      <p:childTnLst>
                                        <p:set>
                                          <p:cBhvr>
                                            <p:cTn id="39" dur="1" fill="hold">
                                              <p:stCondLst>
                                                <p:cond delay="0"/>
                                              </p:stCondLst>
                                            </p:cTn>
                                            <p:tgtEl>
                                              <p:spTgt spid="93"/>
                                            </p:tgtEl>
                                            <p:attrNameLst>
                                              <p:attrName>style.visibility</p:attrName>
                                            </p:attrNameLst>
                                          </p:cBhvr>
                                          <p:to>
                                            <p:strVal val="visible"/>
                                          </p:to>
                                        </p:set>
                                        <p:anim calcmode="lin" valueType="num">
                                          <p:cBhvr>
                                            <p:cTn id="40" dur="1000" fill="hold"/>
                                            <p:tgtEl>
                                              <p:spTgt spid="93"/>
                                            </p:tgtEl>
                                            <p:attrNameLst>
                                              <p:attrName>ppt_w</p:attrName>
                                            </p:attrNameLst>
                                          </p:cBhvr>
                                          <p:tavLst>
                                            <p:tav tm="0">
                                              <p:val>
                                                <p:fltVal val="0"/>
                                              </p:val>
                                            </p:tav>
                                            <p:tav tm="100000">
                                              <p:val>
                                                <p:strVal val="#ppt_w"/>
                                              </p:val>
                                            </p:tav>
                                          </p:tavLst>
                                        </p:anim>
                                        <p:anim calcmode="lin" valueType="num">
                                          <p:cBhvr>
                                            <p:cTn id="41" dur="1000" fill="hold"/>
                                            <p:tgtEl>
                                              <p:spTgt spid="93"/>
                                            </p:tgtEl>
                                            <p:attrNameLst>
                                              <p:attrName>ppt_h</p:attrName>
                                            </p:attrNameLst>
                                          </p:cBhvr>
                                          <p:tavLst>
                                            <p:tav tm="0">
                                              <p:val>
                                                <p:fltVal val="0"/>
                                              </p:val>
                                            </p:tav>
                                            <p:tav tm="100000">
                                              <p:val>
                                                <p:strVal val="#ppt_h"/>
                                              </p:val>
                                            </p:tav>
                                          </p:tavLst>
                                        </p:anim>
                                        <p:anim calcmode="lin" valueType="num">
                                          <p:cBhvr>
                                            <p:cTn id="42" dur="1000" fill="hold"/>
                                            <p:tgtEl>
                                              <p:spTgt spid="93"/>
                                            </p:tgtEl>
                                            <p:attrNameLst>
                                              <p:attrName>style.rotation</p:attrName>
                                            </p:attrNameLst>
                                          </p:cBhvr>
                                          <p:tavLst>
                                            <p:tav tm="0">
                                              <p:val>
                                                <p:fltVal val="90"/>
                                              </p:val>
                                            </p:tav>
                                            <p:tav tm="100000">
                                              <p:val>
                                                <p:fltVal val="0"/>
                                              </p:val>
                                            </p:tav>
                                          </p:tavLst>
                                        </p:anim>
                                        <p:animEffect transition="in" filter="fade">
                                          <p:cBhvr>
                                            <p:cTn id="43" dur="1000"/>
                                            <p:tgtEl>
                                              <p:spTgt spid="93"/>
                                            </p:tgtEl>
                                          </p:cBhvr>
                                        </p:animEffect>
                                      </p:childTnLst>
                                    </p:cTn>
                                  </p:par>
                                </p:childTnLst>
                              </p:cTn>
                            </p:par>
                            <p:par>
                              <p:cTn id="44" fill="hold">
                                <p:stCondLst>
                                  <p:cond delay="6800"/>
                                </p:stCondLst>
                                <p:childTnLst>
                                  <p:par>
                                    <p:cTn id="45" presetID="10" presetClass="entr" presetSubtype="0" fill="hold"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left)">
                                          <p:cBhvr>
                                            <p:cTn id="50" dur="700"/>
                                            <p:tgtEl>
                                              <p:spTgt spid="125"/>
                                            </p:tgtEl>
                                          </p:cBhvr>
                                        </p:animEffect>
                                      </p:childTnLst>
                                    </p:cTn>
                                  </p:par>
                                  <p:par>
                                    <p:cTn id="51" presetID="31" presetClass="entr" presetSubtype="0" fill="hold" nodeType="withEffect">
                                      <p:stCondLst>
                                        <p:cond delay="500"/>
                                      </p:stCondLst>
                                      <p:childTnLst>
                                        <p:set>
                                          <p:cBhvr>
                                            <p:cTn id="52" dur="1" fill="hold">
                                              <p:stCondLst>
                                                <p:cond delay="0"/>
                                              </p:stCondLst>
                                            </p:cTn>
                                            <p:tgtEl>
                                              <p:spTgt spid="100"/>
                                            </p:tgtEl>
                                            <p:attrNameLst>
                                              <p:attrName>style.visibility</p:attrName>
                                            </p:attrNameLst>
                                          </p:cBhvr>
                                          <p:to>
                                            <p:strVal val="visible"/>
                                          </p:to>
                                        </p:set>
                                        <p:anim calcmode="lin" valueType="num">
                                          <p:cBhvr>
                                            <p:cTn id="53" dur="1000" fill="hold"/>
                                            <p:tgtEl>
                                              <p:spTgt spid="100"/>
                                            </p:tgtEl>
                                            <p:attrNameLst>
                                              <p:attrName>ppt_w</p:attrName>
                                            </p:attrNameLst>
                                          </p:cBhvr>
                                          <p:tavLst>
                                            <p:tav tm="0">
                                              <p:val>
                                                <p:fltVal val="0"/>
                                              </p:val>
                                            </p:tav>
                                            <p:tav tm="100000">
                                              <p:val>
                                                <p:strVal val="#ppt_w"/>
                                              </p:val>
                                            </p:tav>
                                          </p:tavLst>
                                        </p:anim>
                                        <p:anim calcmode="lin" valueType="num">
                                          <p:cBhvr>
                                            <p:cTn id="54" dur="1000" fill="hold"/>
                                            <p:tgtEl>
                                              <p:spTgt spid="100"/>
                                            </p:tgtEl>
                                            <p:attrNameLst>
                                              <p:attrName>ppt_h</p:attrName>
                                            </p:attrNameLst>
                                          </p:cBhvr>
                                          <p:tavLst>
                                            <p:tav tm="0">
                                              <p:val>
                                                <p:fltVal val="0"/>
                                              </p:val>
                                            </p:tav>
                                            <p:tav tm="100000">
                                              <p:val>
                                                <p:strVal val="#ppt_h"/>
                                              </p:val>
                                            </p:tav>
                                          </p:tavLst>
                                        </p:anim>
                                        <p:anim calcmode="lin" valueType="num">
                                          <p:cBhvr>
                                            <p:cTn id="55" dur="1000" fill="hold"/>
                                            <p:tgtEl>
                                              <p:spTgt spid="100"/>
                                            </p:tgtEl>
                                            <p:attrNameLst>
                                              <p:attrName>style.rotation</p:attrName>
                                            </p:attrNameLst>
                                          </p:cBhvr>
                                          <p:tavLst>
                                            <p:tav tm="0">
                                              <p:val>
                                                <p:fltVal val="90"/>
                                              </p:val>
                                            </p:tav>
                                            <p:tav tm="100000">
                                              <p:val>
                                                <p:fltVal val="0"/>
                                              </p:val>
                                            </p:tav>
                                          </p:tavLst>
                                        </p:anim>
                                        <p:animEffect transition="in" filter="fade">
                                          <p:cBhvr>
                                            <p:cTn id="56" dur="1000"/>
                                            <p:tgtEl>
                                              <p:spTgt spid="100"/>
                                            </p:tgtEl>
                                          </p:cBhvr>
                                        </p:animEffect>
                                      </p:childTnLst>
                                    </p:cTn>
                                  </p:par>
                                </p:childTnLst>
                              </p:cTn>
                            </p:par>
                            <p:par>
                              <p:cTn id="57" fill="hold">
                                <p:stCondLst>
                                  <p:cond delay="8300"/>
                                </p:stCondLst>
                                <p:childTnLst>
                                  <p:par>
                                    <p:cTn id="58" presetID="10" presetClass="entr" presetSubtype="0" fill="hold" nodeType="afterEffect">
                                      <p:stCondLst>
                                        <p:cond delay="0"/>
                                      </p:stCondLst>
                                      <p:childTnLst>
                                        <p:set>
                                          <p:cBhvr>
                                            <p:cTn id="59" dur="1" fill="hold">
                                              <p:stCondLst>
                                                <p:cond delay="0"/>
                                              </p:stCondLst>
                                            </p:cTn>
                                            <p:tgtEl>
                                              <p:spTgt spid="116"/>
                                            </p:tgtEl>
                                            <p:attrNameLst>
                                              <p:attrName>style.visibility</p:attrName>
                                            </p:attrNameLst>
                                          </p:cBhvr>
                                          <p:to>
                                            <p:strVal val="visible"/>
                                          </p:to>
                                        </p:set>
                                        <p:animEffect transition="in" filter="fade">
                                          <p:cBhvr>
                                            <p:cTn id="60" dur="500"/>
                                            <p:tgtEl>
                                              <p:spTgt spid="11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26"/>
                                            </p:tgtEl>
                                            <p:attrNameLst>
                                              <p:attrName>style.visibility</p:attrName>
                                            </p:attrNameLst>
                                          </p:cBhvr>
                                          <p:to>
                                            <p:strVal val="visible"/>
                                          </p:to>
                                        </p:set>
                                        <p:animEffect transition="in" filter="wipe(left)">
                                          <p:cBhvr>
                                            <p:cTn id="63" dur="700"/>
                                            <p:tgtEl>
                                              <p:spTgt spid="126"/>
                                            </p:tgtEl>
                                          </p:cBhvr>
                                        </p:animEffect>
                                      </p:childTnLst>
                                    </p:cTn>
                                  </p:par>
                                </p:childTnLst>
                              </p:cTn>
                            </p:par>
                            <p:par>
                              <p:cTn id="64" fill="hold">
                                <p:stCondLst>
                                  <p:cond delay="9000"/>
                                </p:stCondLst>
                                <p:childTnLst>
                                  <p:par>
                                    <p:cTn id="65" presetID="23" presetClass="entr" presetSubtype="528" fill="hold" nodeType="afterEffect">
                                      <p:stCondLst>
                                        <p:cond delay="0"/>
                                      </p:stCondLst>
                                      <p:childTnLst>
                                        <p:set>
                                          <p:cBhvr>
                                            <p:cTn id="66" dur="1" fill="hold">
                                              <p:stCondLst>
                                                <p:cond delay="0"/>
                                              </p:stCondLst>
                                            </p:cTn>
                                            <p:tgtEl>
                                              <p:spTgt spid="132"/>
                                            </p:tgtEl>
                                            <p:attrNameLst>
                                              <p:attrName>style.visibility</p:attrName>
                                            </p:attrNameLst>
                                          </p:cBhvr>
                                          <p:to>
                                            <p:strVal val="visible"/>
                                          </p:to>
                                        </p:set>
                                        <p:anim calcmode="lin" valueType="num">
                                          <p:cBhvr>
                                            <p:cTn id="67" dur="500" fill="hold"/>
                                            <p:tgtEl>
                                              <p:spTgt spid="132"/>
                                            </p:tgtEl>
                                            <p:attrNameLst>
                                              <p:attrName>ppt_w</p:attrName>
                                            </p:attrNameLst>
                                          </p:cBhvr>
                                          <p:tavLst>
                                            <p:tav tm="0">
                                              <p:val>
                                                <p:fltVal val="0"/>
                                              </p:val>
                                            </p:tav>
                                            <p:tav tm="100000">
                                              <p:val>
                                                <p:strVal val="#ppt_w"/>
                                              </p:val>
                                            </p:tav>
                                          </p:tavLst>
                                        </p:anim>
                                        <p:anim calcmode="lin" valueType="num">
                                          <p:cBhvr>
                                            <p:cTn id="68" dur="500" fill="hold"/>
                                            <p:tgtEl>
                                              <p:spTgt spid="132"/>
                                            </p:tgtEl>
                                            <p:attrNameLst>
                                              <p:attrName>ppt_h</p:attrName>
                                            </p:attrNameLst>
                                          </p:cBhvr>
                                          <p:tavLst>
                                            <p:tav tm="0">
                                              <p:val>
                                                <p:fltVal val="0"/>
                                              </p:val>
                                            </p:tav>
                                            <p:tav tm="100000">
                                              <p:val>
                                                <p:strVal val="#ppt_h"/>
                                              </p:val>
                                            </p:tav>
                                          </p:tavLst>
                                        </p:anim>
                                        <p:anim calcmode="lin" valueType="num">
                                          <p:cBhvr>
                                            <p:cTn id="69" dur="500" fill="hold"/>
                                            <p:tgtEl>
                                              <p:spTgt spid="132"/>
                                            </p:tgtEl>
                                            <p:attrNameLst>
                                              <p:attrName>ppt_x</p:attrName>
                                            </p:attrNameLst>
                                          </p:cBhvr>
                                          <p:tavLst>
                                            <p:tav tm="0">
                                              <p:val>
                                                <p:fltVal val="0.5"/>
                                              </p:val>
                                            </p:tav>
                                            <p:tav tm="100000">
                                              <p:val>
                                                <p:strVal val="#ppt_x"/>
                                              </p:val>
                                            </p:tav>
                                          </p:tavLst>
                                        </p:anim>
                                        <p:anim calcmode="lin" valueType="num">
                                          <p:cBhvr>
                                            <p:cTn id="70" dur="500" fill="hold"/>
                                            <p:tgtEl>
                                              <p:spTgt spid="132"/>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139"/>
                                            </p:tgtEl>
                                            <p:attrNameLst>
                                              <p:attrName>style.visibility</p:attrName>
                                            </p:attrNameLst>
                                          </p:cBhvr>
                                          <p:to>
                                            <p:strVal val="visible"/>
                                          </p:to>
                                        </p:set>
                                        <p:anim calcmode="lin" valueType="num">
                                          <p:cBhvr>
                                            <p:cTn id="73" dur="500" fill="hold"/>
                                            <p:tgtEl>
                                              <p:spTgt spid="139"/>
                                            </p:tgtEl>
                                            <p:attrNameLst>
                                              <p:attrName>ppt_w</p:attrName>
                                            </p:attrNameLst>
                                          </p:cBhvr>
                                          <p:tavLst>
                                            <p:tav tm="0">
                                              <p:val>
                                                <p:fltVal val="0"/>
                                              </p:val>
                                            </p:tav>
                                            <p:tav tm="100000">
                                              <p:val>
                                                <p:strVal val="#ppt_w"/>
                                              </p:val>
                                            </p:tav>
                                          </p:tavLst>
                                        </p:anim>
                                        <p:anim calcmode="lin" valueType="num">
                                          <p:cBhvr>
                                            <p:cTn id="74" dur="500" fill="hold"/>
                                            <p:tgtEl>
                                              <p:spTgt spid="139"/>
                                            </p:tgtEl>
                                            <p:attrNameLst>
                                              <p:attrName>ppt_h</p:attrName>
                                            </p:attrNameLst>
                                          </p:cBhvr>
                                          <p:tavLst>
                                            <p:tav tm="0">
                                              <p:val>
                                                <p:fltVal val="0"/>
                                              </p:val>
                                            </p:tav>
                                            <p:tav tm="100000">
                                              <p:val>
                                                <p:strVal val="#ppt_h"/>
                                              </p:val>
                                            </p:tav>
                                          </p:tavLst>
                                        </p:anim>
                                        <p:anim calcmode="lin" valueType="num">
                                          <p:cBhvr>
                                            <p:cTn id="75" dur="500" fill="hold"/>
                                            <p:tgtEl>
                                              <p:spTgt spid="139"/>
                                            </p:tgtEl>
                                            <p:attrNameLst>
                                              <p:attrName>ppt_x</p:attrName>
                                            </p:attrNameLst>
                                          </p:cBhvr>
                                          <p:tavLst>
                                            <p:tav tm="0">
                                              <p:val>
                                                <p:fltVal val="0.5"/>
                                              </p:val>
                                            </p:tav>
                                            <p:tav tm="100000">
                                              <p:val>
                                                <p:strVal val="#ppt_x"/>
                                              </p:val>
                                            </p:tav>
                                          </p:tavLst>
                                        </p:anim>
                                        <p:anim calcmode="lin" valueType="num">
                                          <p:cBhvr>
                                            <p:cTn id="76" dur="500" fill="hold"/>
                                            <p:tgtEl>
                                              <p:spTgt spid="139"/>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700"/>
                                      </p:stCondLst>
                                      <p:childTnLst>
                                        <p:set>
                                          <p:cBhvr>
                                            <p:cTn id="78" dur="1" fill="hold">
                                              <p:stCondLst>
                                                <p:cond delay="0"/>
                                              </p:stCondLst>
                                            </p:cTn>
                                            <p:tgtEl>
                                              <p:spTgt spid="142"/>
                                            </p:tgtEl>
                                            <p:attrNameLst>
                                              <p:attrName>style.visibility</p:attrName>
                                            </p:attrNameLst>
                                          </p:cBhvr>
                                          <p:to>
                                            <p:strVal val="visible"/>
                                          </p:to>
                                        </p:set>
                                        <p:anim calcmode="lin" valueType="num">
                                          <p:cBhvr>
                                            <p:cTn id="79" dur="500" fill="hold"/>
                                            <p:tgtEl>
                                              <p:spTgt spid="142"/>
                                            </p:tgtEl>
                                            <p:attrNameLst>
                                              <p:attrName>ppt_w</p:attrName>
                                            </p:attrNameLst>
                                          </p:cBhvr>
                                          <p:tavLst>
                                            <p:tav tm="0">
                                              <p:val>
                                                <p:fltVal val="0"/>
                                              </p:val>
                                            </p:tav>
                                            <p:tav tm="100000">
                                              <p:val>
                                                <p:strVal val="#ppt_w"/>
                                              </p:val>
                                            </p:tav>
                                          </p:tavLst>
                                        </p:anim>
                                        <p:anim calcmode="lin" valueType="num">
                                          <p:cBhvr>
                                            <p:cTn id="80" dur="500" fill="hold"/>
                                            <p:tgtEl>
                                              <p:spTgt spid="142"/>
                                            </p:tgtEl>
                                            <p:attrNameLst>
                                              <p:attrName>ppt_h</p:attrName>
                                            </p:attrNameLst>
                                          </p:cBhvr>
                                          <p:tavLst>
                                            <p:tav tm="0">
                                              <p:val>
                                                <p:fltVal val="0"/>
                                              </p:val>
                                            </p:tav>
                                            <p:tav tm="100000">
                                              <p:val>
                                                <p:strVal val="#ppt_h"/>
                                              </p:val>
                                            </p:tav>
                                          </p:tavLst>
                                        </p:anim>
                                        <p:anim calcmode="lin" valueType="num">
                                          <p:cBhvr>
                                            <p:cTn id="81" dur="500" fill="hold"/>
                                            <p:tgtEl>
                                              <p:spTgt spid="142"/>
                                            </p:tgtEl>
                                            <p:attrNameLst>
                                              <p:attrName>ppt_x</p:attrName>
                                            </p:attrNameLst>
                                          </p:cBhvr>
                                          <p:tavLst>
                                            <p:tav tm="0">
                                              <p:val>
                                                <p:fltVal val="0.5"/>
                                              </p:val>
                                            </p:tav>
                                            <p:tav tm="100000">
                                              <p:val>
                                                <p:strVal val="#ppt_x"/>
                                              </p:val>
                                            </p:tav>
                                          </p:tavLst>
                                        </p:anim>
                                        <p:anim calcmode="lin" valueType="num">
                                          <p:cBhvr>
                                            <p:cTn id="82" dur="500" fill="hold"/>
                                            <p:tgtEl>
                                              <p:spTgt spid="142"/>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300"/>
                                      </p:stCondLst>
                                      <p:childTnLst>
                                        <p:set>
                                          <p:cBhvr>
                                            <p:cTn id="84" dur="1" fill="hold">
                                              <p:stCondLst>
                                                <p:cond delay="0"/>
                                              </p:stCondLst>
                                            </p:cTn>
                                            <p:tgtEl>
                                              <p:spTgt spid="225"/>
                                            </p:tgtEl>
                                            <p:attrNameLst>
                                              <p:attrName>style.visibility</p:attrName>
                                            </p:attrNameLst>
                                          </p:cBhvr>
                                          <p:to>
                                            <p:strVal val="visible"/>
                                          </p:to>
                                        </p:set>
                                        <p:anim calcmode="lin" valueType="num">
                                          <p:cBhvr>
                                            <p:cTn id="85" dur="500" fill="hold"/>
                                            <p:tgtEl>
                                              <p:spTgt spid="225"/>
                                            </p:tgtEl>
                                            <p:attrNameLst>
                                              <p:attrName>ppt_w</p:attrName>
                                            </p:attrNameLst>
                                          </p:cBhvr>
                                          <p:tavLst>
                                            <p:tav tm="0">
                                              <p:val>
                                                <p:fltVal val="0"/>
                                              </p:val>
                                            </p:tav>
                                            <p:tav tm="100000">
                                              <p:val>
                                                <p:strVal val="#ppt_w"/>
                                              </p:val>
                                            </p:tav>
                                          </p:tavLst>
                                        </p:anim>
                                        <p:anim calcmode="lin" valueType="num">
                                          <p:cBhvr>
                                            <p:cTn id="86" dur="500" fill="hold"/>
                                            <p:tgtEl>
                                              <p:spTgt spid="225"/>
                                            </p:tgtEl>
                                            <p:attrNameLst>
                                              <p:attrName>ppt_h</p:attrName>
                                            </p:attrNameLst>
                                          </p:cBhvr>
                                          <p:tavLst>
                                            <p:tav tm="0">
                                              <p:val>
                                                <p:fltVal val="0"/>
                                              </p:val>
                                            </p:tav>
                                            <p:tav tm="100000">
                                              <p:val>
                                                <p:strVal val="#ppt_h"/>
                                              </p:val>
                                            </p:tav>
                                          </p:tavLst>
                                        </p:anim>
                                        <p:anim calcmode="lin" valueType="num">
                                          <p:cBhvr>
                                            <p:cTn id="87" dur="500" fill="hold"/>
                                            <p:tgtEl>
                                              <p:spTgt spid="225"/>
                                            </p:tgtEl>
                                            <p:attrNameLst>
                                              <p:attrName>ppt_x</p:attrName>
                                            </p:attrNameLst>
                                          </p:cBhvr>
                                          <p:tavLst>
                                            <p:tav tm="0">
                                              <p:val>
                                                <p:fltVal val="0.5"/>
                                              </p:val>
                                            </p:tav>
                                            <p:tav tm="100000">
                                              <p:val>
                                                <p:strVal val="#ppt_x"/>
                                              </p:val>
                                            </p:tav>
                                          </p:tavLst>
                                        </p:anim>
                                        <p:anim calcmode="lin" valueType="num">
                                          <p:cBhvr>
                                            <p:cTn id="88" dur="500" fill="hold"/>
                                            <p:tgtEl>
                                              <p:spTgt spid="225"/>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100"/>
                                      </p:stCondLst>
                                      <p:childTnLst>
                                        <p:set>
                                          <p:cBhvr>
                                            <p:cTn id="90" dur="1" fill="hold">
                                              <p:stCondLst>
                                                <p:cond delay="0"/>
                                              </p:stCondLst>
                                            </p:cTn>
                                            <p:tgtEl>
                                              <p:spTgt spid="228"/>
                                            </p:tgtEl>
                                            <p:attrNameLst>
                                              <p:attrName>style.visibility</p:attrName>
                                            </p:attrNameLst>
                                          </p:cBhvr>
                                          <p:to>
                                            <p:strVal val="visible"/>
                                          </p:to>
                                        </p:set>
                                        <p:anim calcmode="lin" valueType="num">
                                          <p:cBhvr>
                                            <p:cTn id="91" dur="500" fill="hold"/>
                                            <p:tgtEl>
                                              <p:spTgt spid="228"/>
                                            </p:tgtEl>
                                            <p:attrNameLst>
                                              <p:attrName>ppt_w</p:attrName>
                                            </p:attrNameLst>
                                          </p:cBhvr>
                                          <p:tavLst>
                                            <p:tav tm="0">
                                              <p:val>
                                                <p:fltVal val="0"/>
                                              </p:val>
                                            </p:tav>
                                            <p:tav tm="100000">
                                              <p:val>
                                                <p:strVal val="#ppt_w"/>
                                              </p:val>
                                            </p:tav>
                                          </p:tavLst>
                                        </p:anim>
                                        <p:anim calcmode="lin" valueType="num">
                                          <p:cBhvr>
                                            <p:cTn id="92" dur="500" fill="hold"/>
                                            <p:tgtEl>
                                              <p:spTgt spid="228"/>
                                            </p:tgtEl>
                                            <p:attrNameLst>
                                              <p:attrName>ppt_h</p:attrName>
                                            </p:attrNameLst>
                                          </p:cBhvr>
                                          <p:tavLst>
                                            <p:tav tm="0">
                                              <p:val>
                                                <p:fltVal val="0"/>
                                              </p:val>
                                            </p:tav>
                                            <p:tav tm="100000">
                                              <p:val>
                                                <p:strVal val="#ppt_h"/>
                                              </p:val>
                                            </p:tav>
                                          </p:tavLst>
                                        </p:anim>
                                        <p:anim calcmode="lin" valueType="num">
                                          <p:cBhvr>
                                            <p:cTn id="93" dur="500" fill="hold"/>
                                            <p:tgtEl>
                                              <p:spTgt spid="228"/>
                                            </p:tgtEl>
                                            <p:attrNameLst>
                                              <p:attrName>ppt_x</p:attrName>
                                            </p:attrNameLst>
                                          </p:cBhvr>
                                          <p:tavLst>
                                            <p:tav tm="0">
                                              <p:val>
                                                <p:fltVal val="0.5"/>
                                              </p:val>
                                            </p:tav>
                                            <p:tav tm="100000">
                                              <p:val>
                                                <p:strVal val="#ppt_x"/>
                                              </p:val>
                                            </p:tav>
                                          </p:tavLst>
                                        </p:anim>
                                        <p:anim calcmode="lin" valueType="num">
                                          <p:cBhvr>
                                            <p:cTn id="94" dur="500" fill="hold"/>
                                            <p:tgtEl>
                                              <p:spTgt spid="228"/>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600"/>
                                      </p:stCondLst>
                                      <p:childTnLst>
                                        <p:set>
                                          <p:cBhvr>
                                            <p:cTn id="96" dur="1" fill="hold">
                                              <p:stCondLst>
                                                <p:cond delay="0"/>
                                              </p:stCondLst>
                                            </p:cTn>
                                            <p:tgtEl>
                                              <p:spTgt spid="231"/>
                                            </p:tgtEl>
                                            <p:attrNameLst>
                                              <p:attrName>style.visibility</p:attrName>
                                            </p:attrNameLst>
                                          </p:cBhvr>
                                          <p:to>
                                            <p:strVal val="visible"/>
                                          </p:to>
                                        </p:set>
                                        <p:anim calcmode="lin" valueType="num">
                                          <p:cBhvr>
                                            <p:cTn id="97" dur="500" fill="hold"/>
                                            <p:tgtEl>
                                              <p:spTgt spid="231"/>
                                            </p:tgtEl>
                                            <p:attrNameLst>
                                              <p:attrName>ppt_w</p:attrName>
                                            </p:attrNameLst>
                                          </p:cBhvr>
                                          <p:tavLst>
                                            <p:tav tm="0">
                                              <p:val>
                                                <p:fltVal val="0"/>
                                              </p:val>
                                            </p:tav>
                                            <p:tav tm="100000">
                                              <p:val>
                                                <p:strVal val="#ppt_w"/>
                                              </p:val>
                                            </p:tav>
                                          </p:tavLst>
                                        </p:anim>
                                        <p:anim calcmode="lin" valueType="num">
                                          <p:cBhvr>
                                            <p:cTn id="98" dur="500" fill="hold"/>
                                            <p:tgtEl>
                                              <p:spTgt spid="231"/>
                                            </p:tgtEl>
                                            <p:attrNameLst>
                                              <p:attrName>ppt_h</p:attrName>
                                            </p:attrNameLst>
                                          </p:cBhvr>
                                          <p:tavLst>
                                            <p:tav tm="0">
                                              <p:val>
                                                <p:fltVal val="0"/>
                                              </p:val>
                                            </p:tav>
                                            <p:tav tm="100000">
                                              <p:val>
                                                <p:strVal val="#ppt_h"/>
                                              </p:val>
                                            </p:tav>
                                          </p:tavLst>
                                        </p:anim>
                                        <p:anim calcmode="lin" valueType="num">
                                          <p:cBhvr>
                                            <p:cTn id="99" dur="500" fill="hold"/>
                                            <p:tgtEl>
                                              <p:spTgt spid="231"/>
                                            </p:tgtEl>
                                            <p:attrNameLst>
                                              <p:attrName>ppt_x</p:attrName>
                                            </p:attrNameLst>
                                          </p:cBhvr>
                                          <p:tavLst>
                                            <p:tav tm="0">
                                              <p:val>
                                                <p:fltVal val="0.5"/>
                                              </p:val>
                                            </p:tav>
                                            <p:tav tm="100000">
                                              <p:val>
                                                <p:strVal val="#ppt_x"/>
                                              </p:val>
                                            </p:tav>
                                          </p:tavLst>
                                        </p:anim>
                                        <p:anim calcmode="lin" valueType="num">
                                          <p:cBhvr>
                                            <p:cTn id="100" dur="500" fill="hold"/>
                                            <p:tgtEl>
                                              <p:spTgt spid="231"/>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300"/>
                                      </p:stCondLst>
                                      <p:childTnLst>
                                        <p:set>
                                          <p:cBhvr>
                                            <p:cTn id="102" dur="1" fill="hold">
                                              <p:stCondLst>
                                                <p:cond delay="0"/>
                                              </p:stCondLst>
                                            </p:cTn>
                                            <p:tgtEl>
                                              <p:spTgt spid="234"/>
                                            </p:tgtEl>
                                            <p:attrNameLst>
                                              <p:attrName>style.visibility</p:attrName>
                                            </p:attrNameLst>
                                          </p:cBhvr>
                                          <p:to>
                                            <p:strVal val="visible"/>
                                          </p:to>
                                        </p:set>
                                        <p:anim calcmode="lin" valueType="num">
                                          <p:cBhvr>
                                            <p:cTn id="103" dur="500" fill="hold"/>
                                            <p:tgtEl>
                                              <p:spTgt spid="234"/>
                                            </p:tgtEl>
                                            <p:attrNameLst>
                                              <p:attrName>ppt_w</p:attrName>
                                            </p:attrNameLst>
                                          </p:cBhvr>
                                          <p:tavLst>
                                            <p:tav tm="0">
                                              <p:val>
                                                <p:fltVal val="0"/>
                                              </p:val>
                                            </p:tav>
                                            <p:tav tm="100000">
                                              <p:val>
                                                <p:strVal val="#ppt_w"/>
                                              </p:val>
                                            </p:tav>
                                          </p:tavLst>
                                        </p:anim>
                                        <p:anim calcmode="lin" valueType="num">
                                          <p:cBhvr>
                                            <p:cTn id="104" dur="500" fill="hold"/>
                                            <p:tgtEl>
                                              <p:spTgt spid="234"/>
                                            </p:tgtEl>
                                            <p:attrNameLst>
                                              <p:attrName>ppt_h</p:attrName>
                                            </p:attrNameLst>
                                          </p:cBhvr>
                                          <p:tavLst>
                                            <p:tav tm="0">
                                              <p:val>
                                                <p:fltVal val="0"/>
                                              </p:val>
                                            </p:tav>
                                            <p:tav tm="100000">
                                              <p:val>
                                                <p:strVal val="#ppt_h"/>
                                              </p:val>
                                            </p:tav>
                                          </p:tavLst>
                                        </p:anim>
                                        <p:anim calcmode="lin" valueType="num">
                                          <p:cBhvr>
                                            <p:cTn id="105" dur="500" fill="hold"/>
                                            <p:tgtEl>
                                              <p:spTgt spid="234"/>
                                            </p:tgtEl>
                                            <p:attrNameLst>
                                              <p:attrName>ppt_x</p:attrName>
                                            </p:attrNameLst>
                                          </p:cBhvr>
                                          <p:tavLst>
                                            <p:tav tm="0">
                                              <p:val>
                                                <p:fltVal val="0.5"/>
                                              </p:val>
                                            </p:tav>
                                            <p:tav tm="100000">
                                              <p:val>
                                                <p:strVal val="#ppt_x"/>
                                              </p:val>
                                            </p:tav>
                                          </p:tavLst>
                                        </p:anim>
                                        <p:anim calcmode="lin" valueType="num">
                                          <p:cBhvr>
                                            <p:cTn id="106" dur="500" fill="hold"/>
                                            <p:tgtEl>
                                              <p:spTgt spid="234"/>
                                            </p:tgtEl>
                                            <p:attrNameLst>
                                              <p:attrName>ppt_y</p:attrName>
                                            </p:attrNameLst>
                                          </p:cBhvr>
                                          <p:tavLst>
                                            <p:tav tm="0">
                                              <p:val>
                                                <p:fltVal val="0.5"/>
                                              </p:val>
                                            </p:tav>
                                            <p:tav tm="100000">
                                              <p:val>
                                                <p:strVal val="#ppt_y"/>
                                              </p:val>
                                            </p:tav>
                                          </p:tavLst>
                                        </p:anim>
                                      </p:childTnLst>
                                    </p:cTn>
                                  </p:par>
                                  <p:par>
                                    <p:cTn id="107" presetID="23" presetClass="entr" presetSubtype="528" fill="hold" nodeType="withEffect">
                                      <p:stCondLst>
                                        <p:cond delay="300"/>
                                      </p:stCondLst>
                                      <p:childTnLst>
                                        <p:set>
                                          <p:cBhvr>
                                            <p:cTn id="108" dur="1" fill="hold">
                                              <p:stCondLst>
                                                <p:cond delay="0"/>
                                              </p:stCondLst>
                                            </p:cTn>
                                            <p:tgtEl>
                                              <p:spTgt spid="237"/>
                                            </p:tgtEl>
                                            <p:attrNameLst>
                                              <p:attrName>style.visibility</p:attrName>
                                            </p:attrNameLst>
                                          </p:cBhvr>
                                          <p:to>
                                            <p:strVal val="visible"/>
                                          </p:to>
                                        </p:set>
                                        <p:anim calcmode="lin" valueType="num">
                                          <p:cBhvr>
                                            <p:cTn id="109" dur="500" fill="hold"/>
                                            <p:tgtEl>
                                              <p:spTgt spid="237"/>
                                            </p:tgtEl>
                                            <p:attrNameLst>
                                              <p:attrName>ppt_w</p:attrName>
                                            </p:attrNameLst>
                                          </p:cBhvr>
                                          <p:tavLst>
                                            <p:tav tm="0">
                                              <p:val>
                                                <p:fltVal val="0"/>
                                              </p:val>
                                            </p:tav>
                                            <p:tav tm="100000">
                                              <p:val>
                                                <p:strVal val="#ppt_w"/>
                                              </p:val>
                                            </p:tav>
                                          </p:tavLst>
                                        </p:anim>
                                        <p:anim calcmode="lin" valueType="num">
                                          <p:cBhvr>
                                            <p:cTn id="110" dur="500" fill="hold"/>
                                            <p:tgtEl>
                                              <p:spTgt spid="237"/>
                                            </p:tgtEl>
                                            <p:attrNameLst>
                                              <p:attrName>ppt_h</p:attrName>
                                            </p:attrNameLst>
                                          </p:cBhvr>
                                          <p:tavLst>
                                            <p:tav tm="0">
                                              <p:val>
                                                <p:fltVal val="0"/>
                                              </p:val>
                                            </p:tav>
                                            <p:tav tm="100000">
                                              <p:val>
                                                <p:strVal val="#ppt_h"/>
                                              </p:val>
                                            </p:tav>
                                          </p:tavLst>
                                        </p:anim>
                                        <p:anim calcmode="lin" valueType="num">
                                          <p:cBhvr>
                                            <p:cTn id="111" dur="500" fill="hold"/>
                                            <p:tgtEl>
                                              <p:spTgt spid="237"/>
                                            </p:tgtEl>
                                            <p:attrNameLst>
                                              <p:attrName>ppt_x</p:attrName>
                                            </p:attrNameLst>
                                          </p:cBhvr>
                                          <p:tavLst>
                                            <p:tav tm="0">
                                              <p:val>
                                                <p:fltVal val="0.5"/>
                                              </p:val>
                                            </p:tav>
                                            <p:tav tm="100000">
                                              <p:val>
                                                <p:strVal val="#ppt_x"/>
                                              </p:val>
                                            </p:tav>
                                          </p:tavLst>
                                        </p:anim>
                                        <p:anim calcmode="lin" valueType="num">
                                          <p:cBhvr>
                                            <p:cTn id="112" dur="500" fill="hold"/>
                                            <p:tgtEl>
                                              <p:spTgt spid="237"/>
                                            </p:tgtEl>
                                            <p:attrNameLst>
                                              <p:attrName>ppt_y</p:attrName>
                                            </p:attrNameLst>
                                          </p:cBhvr>
                                          <p:tavLst>
                                            <p:tav tm="0">
                                              <p:val>
                                                <p:fltVal val="0.5"/>
                                              </p:val>
                                            </p:tav>
                                            <p:tav tm="100000">
                                              <p:val>
                                                <p:strVal val="#ppt_y"/>
                                              </p:val>
                                            </p:tav>
                                          </p:tavLst>
                                        </p:anim>
                                      </p:childTnLst>
                                    </p:cTn>
                                  </p:par>
                                  <p:par>
                                    <p:cTn id="113" presetID="23" presetClass="entr" presetSubtype="528" fill="hold" nodeType="withEffect">
                                      <p:stCondLst>
                                        <p:cond delay="600"/>
                                      </p:stCondLst>
                                      <p:childTnLst>
                                        <p:set>
                                          <p:cBhvr>
                                            <p:cTn id="114" dur="1" fill="hold">
                                              <p:stCondLst>
                                                <p:cond delay="0"/>
                                              </p:stCondLst>
                                            </p:cTn>
                                            <p:tgtEl>
                                              <p:spTgt spid="240"/>
                                            </p:tgtEl>
                                            <p:attrNameLst>
                                              <p:attrName>style.visibility</p:attrName>
                                            </p:attrNameLst>
                                          </p:cBhvr>
                                          <p:to>
                                            <p:strVal val="visible"/>
                                          </p:to>
                                        </p:set>
                                        <p:anim calcmode="lin" valueType="num">
                                          <p:cBhvr>
                                            <p:cTn id="115" dur="500" fill="hold"/>
                                            <p:tgtEl>
                                              <p:spTgt spid="240"/>
                                            </p:tgtEl>
                                            <p:attrNameLst>
                                              <p:attrName>ppt_w</p:attrName>
                                            </p:attrNameLst>
                                          </p:cBhvr>
                                          <p:tavLst>
                                            <p:tav tm="0">
                                              <p:val>
                                                <p:fltVal val="0"/>
                                              </p:val>
                                            </p:tav>
                                            <p:tav tm="100000">
                                              <p:val>
                                                <p:strVal val="#ppt_w"/>
                                              </p:val>
                                            </p:tav>
                                          </p:tavLst>
                                        </p:anim>
                                        <p:anim calcmode="lin" valueType="num">
                                          <p:cBhvr>
                                            <p:cTn id="116" dur="500" fill="hold"/>
                                            <p:tgtEl>
                                              <p:spTgt spid="240"/>
                                            </p:tgtEl>
                                            <p:attrNameLst>
                                              <p:attrName>ppt_h</p:attrName>
                                            </p:attrNameLst>
                                          </p:cBhvr>
                                          <p:tavLst>
                                            <p:tav tm="0">
                                              <p:val>
                                                <p:fltVal val="0"/>
                                              </p:val>
                                            </p:tav>
                                            <p:tav tm="100000">
                                              <p:val>
                                                <p:strVal val="#ppt_h"/>
                                              </p:val>
                                            </p:tav>
                                          </p:tavLst>
                                        </p:anim>
                                        <p:anim calcmode="lin" valueType="num">
                                          <p:cBhvr>
                                            <p:cTn id="117" dur="500" fill="hold"/>
                                            <p:tgtEl>
                                              <p:spTgt spid="240"/>
                                            </p:tgtEl>
                                            <p:attrNameLst>
                                              <p:attrName>ppt_x</p:attrName>
                                            </p:attrNameLst>
                                          </p:cBhvr>
                                          <p:tavLst>
                                            <p:tav tm="0">
                                              <p:val>
                                                <p:fltVal val="0.5"/>
                                              </p:val>
                                            </p:tav>
                                            <p:tav tm="100000">
                                              <p:val>
                                                <p:strVal val="#ppt_x"/>
                                              </p:val>
                                            </p:tav>
                                          </p:tavLst>
                                        </p:anim>
                                        <p:anim calcmode="lin" valueType="num">
                                          <p:cBhvr>
                                            <p:cTn id="118" dur="500" fill="hold"/>
                                            <p:tgtEl>
                                              <p:spTgt spid="240"/>
                                            </p:tgtEl>
                                            <p:attrNameLst>
                                              <p:attrName>ppt_y</p:attrName>
                                            </p:attrNameLst>
                                          </p:cBhvr>
                                          <p:tavLst>
                                            <p:tav tm="0">
                                              <p:val>
                                                <p:fltVal val="0.5"/>
                                              </p:val>
                                            </p:tav>
                                            <p:tav tm="100000">
                                              <p:val>
                                                <p:strVal val="#ppt_y"/>
                                              </p:val>
                                            </p:tav>
                                          </p:tavLst>
                                        </p:anim>
                                      </p:childTnLst>
                                    </p:cTn>
                                  </p:par>
                                  <p:par>
                                    <p:cTn id="119" presetID="23" presetClass="entr" presetSubtype="528" fill="hold" nodeType="withEffect">
                                      <p:stCondLst>
                                        <p:cond delay="600"/>
                                      </p:stCondLst>
                                      <p:childTnLst>
                                        <p:set>
                                          <p:cBhvr>
                                            <p:cTn id="120" dur="1" fill="hold">
                                              <p:stCondLst>
                                                <p:cond delay="0"/>
                                              </p:stCondLst>
                                            </p:cTn>
                                            <p:tgtEl>
                                              <p:spTgt spid="243"/>
                                            </p:tgtEl>
                                            <p:attrNameLst>
                                              <p:attrName>style.visibility</p:attrName>
                                            </p:attrNameLst>
                                          </p:cBhvr>
                                          <p:to>
                                            <p:strVal val="visible"/>
                                          </p:to>
                                        </p:set>
                                        <p:anim calcmode="lin" valueType="num">
                                          <p:cBhvr>
                                            <p:cTn id="121" dur="500" fill="hold"/>
                                            <p:tgtEl>
                                              <p:spTgt spid="243"/>
                                            </p:tgtEl>
                                            <p:attrNameLst>
                                              <p:attrName>ppt_w</p:attrName>
                                            </p:attrNameLst>
                                          </p:cBhvr>
                                          <p:tavLst>
                                            <p:tav tm="0">
                                              <p:val>
                                                <p:fltVal val="0"/>
                                              </p:val>
                                            </p:tav>
                                            <p:tav tm="100000">
                                              <p:val>
                                                <p:strVal val="#ppt_w"/>
                                              </p:val>
                                            </p:tav>
                                          </p:tavLst>
                                        </p:anim>
                                        <p:anim calcmode="lin" valueType="num">
                                          <p:cBhvr>
                                            <p:cTn id="122" dur="500" fill="hold"/>
                                            <p:tgtEl>
                                              <p:spTgt spid="243"/>
                                            </p:tgtEl>
                                            <p:attrNameLst>
                                              <p:attrName>ppt_h</p:attrName>
                                            </p:attrNameLst>
                                          </p:cBhvr>
                                          <p:tavLst>
                                            <p:tav tm="0">
                                              <p:val>
                                                <p:fltVal val="0"/>
                                              </p:val>
                                            </p:tav>
                                            <p:tav tm="100000">
                                              <p:val>
                                                <p:strVal val="#ppt_h"/>
                                              </p:val>
                                            </p:tav>
                                          </p:tavLst>
                                        </p:anim>
                                        <p:anim calcmode="lin" valueType="num">
                                          <p:cBhvr>
                                            <p:cTn id="123" dur="500" fill="hold"/>
                                            <p:tgtEl>
                                              <p:spTgt spid="243"/>
                                            </p:tgtEl>
                                            <p:attrNameLst>
                                              <p:attrName>ppt_x</p:attrName>
                                            </p:attrNameLst>
                                          </p:cBhvr>
                                          <p:tavLst>
                                            <p:tav tm="0">
                                              <p:val>
                                                <p:fltVal val="0.5"/>
                                              </p:val>
                                            </p:tav>
                                            <p:tav tm="100000">
                                              <p:val>
                                                <p:strVal val="#ppt_x"/>
                                              </p:val>
                                            </p:tav>
                                          </p:tavLst>
                                        </p:anim>
                                        <p:anim calcmode="lin" valueType="num">
                                          <p:cBhvr>
                                            <p:cTn id="124" dur="500" fill="hold"/>
                                            <p:tgtEl>
                                              <p:spTgt spid="243"/>
                                            </p:tgtEl>
                                            <p:attrNameLst>
                                              <p:attrName>ppt_y</p:attrName>
                                            </p:attrNameLst>
                                          </p:cBhvr>
                                          <p:tavLst>
                                            <p:tav tm="0">
                                              <p:val>
                                                <p:fltVal val="0.5"/>
                                              </p:val>
                                            </p:tav>
                                            <p:tav tm="100000">
                                              <p:val>
                                                <p:strVal val="#ppt_y"/>
                                              </p:val>
                                            </p:tav>
                                          </p:tavLst>
                                        </p:anim>
                                      </p:childTnLst>
                                    </p:cTn>
                                  </p:par>
                                  <p:par>
                                    <p:cTn id="125" presetID="23" presetClass="entr" presetSubtype="528" fill="hold" nodeType="withEffect">
                                      <p:stCondLst>
                                        <p:cond delay="300"/>
                                      </p:stCondLst>
                                      <p:childTnLst>
                                        <p:set>
                                          <p:cBhvr>
                                            <p:cTn id="126" dur="1" fill="hold">
                                              <p:stCondLst>
                                                <p:cond delay="0"/>
                                              </p:stCondLst>
                                            </p:cTn>
                                            <p:tgtEl>
                                              <p:spTgt spid="246"/>
                                            </p:tgtEl>
                                            <p:attrNameLst>
                                              <p:attrName>style.visibility</p:attrName>
                                            </p:attrNameLst>
                                          </p:cBhvr>
                                          <p:to>
                                            <p:strVal val="visible"/>
                                          </p:to>
                                        </p:set>
                                        <p:anim calcmode="lin" valueType="num">
                                          <p:cBhvr>
                                            <p:cTn id="127" dur="500" fill="hold"/>
                                            <p:tgtEl>
                                              <p:spTgt spid="246"/>
                                            </p:tgtEl>
                                            <p:attrNameLst>
                                              <p:attrName>ppt_w</p:attrName>
                                            </p:attrNameLst>
                                          </p:cBhvr>
                                          <p:tavLst>
                                            <p:tav tm="0">
                                              <p:val>
                                                <p:fltVal val="0"/>
                                              </p:val>
                                            </p:tav>
                                            <p:tav tm="100000">
                                              <p:val>
                                                <p:strVal val="#ppt_w"/>
                                              </p:val>
                                            </p:tav>
                                          </p:tavLst>
                                        </p:anim>
                                        <p:anim calcmode="lin" valueType="num">
                                          <p:cBhvr>
                                            <p:cTn id="128" dur="500" fill="hold"/>
                                            <p:tgtEl>
                                              <p:spTgt spid="246"/>
                                            </p:tgtEl>
                                            <p:attrNameLst>
                                              <p:attrName>ppt_h</p:attrName>
                                            </p:attrNameLst>
                                          </p:cBhvr>
                                          <p:tavLst>
                                            <p:tav tm="0">
                                              <p:val>
                                                <p:fltVal val="0"/>
                                              </p:val>
                                            </p:tav>
                                            <p:tav tm="100000">
                                              <p:val>
                                                <p:strVal val="#ppt_h"/>
                                              </p:val>
                                            </p:tav>
                                          </p:tavLst>
                                        </p:anim>
                                        <p:anim calcmode="lin" valueType="num">
                                          <p:cBhvr>
                                            <p:cTn id="129" dur="500" fill="hold"/>
                                            <p:tgtEl>
                                              <p:spTgt spid="246"/>
                                            </p:tgtEl>
                                            <p:attrNameLst>
                                              <p:attrName>ppt_x</p:attrName>
                                            </p:attrNameLst>
                                          </p:cBhvr>
                                          <p:tavLst>
                                            <p:tav tm="0">
                                              <p:val>
                                                <p:fltVal val="0.5"/>
                                              </p:val>
                                            </p:tav>
                                            <p:tav tm="100000">
                                              <p:val>
                                                <p:strVal val="#ppt_x"/>
                                              </p:val>
                                            </p:tav>
                                          </p:tavLst>
                                        </p:anim>
                                        <p:anim calcmode="lin" valueType="num">
                                          <p:cBhvr>
                                            <p:cTn id="130" dur="500" fill="hold"/>
                                            <p:tgtEl>
                                              <p:spTgt spid="246"/>
                                            </p:tgtEl>
                                            <p:attrNameLst>
                                              <p:attrName>ppt_y</p:attrName>
                                            </p:attrNameLst>
                                          </p:cBhvr>
                                          <p:tavLst>
                                            <p:tav tm="0">
                                              <p:val>
                                                <p:fltVal val="0.5"/>
                                              </p:val>
                                            </p:tav>
                                            <p:tav tm="100000">
                                              <p:val>
                                                <p:strVal val="#ppt_y"/>
                                              </p:val>
                                            </p:tav>
                                          </p:tavLst>
                                        </p:anim>
                                      </p:childTnLst>
                                    </p:cTn>
                                  </p:par>
                                  <p:par>
                                    <p:cTn id="131" presetID="23" presetClass="entr" presetSubtype="528" fill="hold" nodeType="withEffect">
                                      <p:stCondLst>
                                        <p:cond delay="600"/>
                                      </p:stCondLst>
                                      <p:childTnLst>
                                        <p:set>
                                          <p:cBhvr>
                                            <p:cTn id="132" dur="1" fill="hold">
                                              <p:stCondLst>
                                                <p:cond delay="0"/>
                                              </p:stCondLst>
                                            </p:cTn>
                                            <p:tgtEl>
                                              <p:spTgt spid="249"/>
                                            </p:tgtEl>
                                            <p:attrNameLst>
                                              <p:attrName>style.visibility</p:attrName>
                                            </p:attrNameLst>
                                          </p:cBhvr>
                                          <p:to>
                                            <p:strVal val="visible"/>
                                          </p:to>
                                        </p:set>
                                        <p:anim calcmode="lin" valueType="num">
                                          <p:cBhvr>
                                            <p:cTn id="133" dur="500" fill="hold"/>
                                            <p:tgtEl>
                                              <p:spTgt spid="249"/>
                                            </p:tgtEl>
                                            <p:attrNameLst>
                                              <p:attrName>ppt_w</p:attrName>
                                            </p:attrNameLst>
                                          </p:cBhvr>
                                          <p:tavLst>
                                            <p:tav tm="0">
                                              <p:val>
                                                <p:fltVal val="0"/>
                                              </p:val>
                                            </p:tav>
                                            <p:tav tm="100000">
                                              <p:val>
                                                <p:strVal val="#ppt_w"/>
                                              </p:val>
                                            </p:tav>
                                          </p:tavLst>
                                        </p:anim>
                                        <p:anim calcmode="lin" valueType="num">
                                          <p:cBhvr>
                                            <p:cTn id="134" dur="500" fill="hold"/>
                                            <p:tgtEl>
                                              <p:spTgt spid="249"/>
                                            </p:tgtEl>
                                            <p:attrNameLst>
                                              <p:attrName>ppt_h</p:attrName>
                                            </p:attrNameLst>
                                          </p:cBhvr>
                                          <p:tavLst>
                                            <p:tav tm="0">
                                              <p:val>
                                                <p:fltVal val="0"/>
                                              </p:val>
                                            </p:tav>
                                            <p:tav tm="100000">
                                              <p:val>
                                                <p:strVal val="#ppt_h"/>
                                              </p:val>
                                            </p:tav>
                                          </p:tavLst>
                                        </p:anim>
                                        <p:anim calcmode="lin" valueType="num">
                                          <p:cBhvr>
                                            <p:cTn id="135" dur="500" fill="hold"/>
                                            <p:tgtEl>
                                              <p:spTgt spid="249"/>
                                            </p:tgtEl>
                                            <p:attrNameLst>
                                              <p:attrName>ppt_x</p:attrName>
                                            </p:attrNameLst>
                                          </p:cBhvr>
                                          <p:tavLst>
                                            <p:tav tm="0">
                                              <p:val>
                                                <p:fltVal val="0.5"/>
                                              </p:val>
                                            </p:tav>
                                            <p:tav tm="100000">
                                              <p:val>
                                                <p:strVal val="#ppt_x"/>
                                              </p:val>
                                            </p:tav>
                                          </p:tavLst>
                                        </p:anim>
                                        <p:anim calcmode="lin" valueType="num">
                                          <p:cBhvr>
                                            <p:cTn id="136" dur="500" fill="hold"/>
                                            <p:tgtEl>
                                              <p:spTgt spid="249"/>
                                            </p:tgtEl>
                                            <p:attrNameLst>
                                              <p:attrName>ppt_y</p:attrName>
                                            </p:attrNameLst>
                                          </p:cBhvr>
                                          <p:tavLst>
                                            <p:tav tm="0">
                                              <p:val>
                                                <p:fltVal val="0.5"/>
                                              </p:val>
                                            </p:tav>
                                            <p:tav tm="100000">
                                              <p:val>
                                                <p:strVal val="#ppt_y"/>
                                              </p:val>
                                            </p:tav>
                                          </p:tavLst>
                                        </p:anim>
                                      </p:childTnLst>
                                    </p:cTn>
                                  </p:par>
                                  <p:par>
                                    <p:cTn id="137" presetID="23" presetClass="entr" presetSubtype="528" fill="hold" nodeType="withEffect">
                                      <p:stCondLst>
                                        <p:cond delay="600"/>
                                      </p:stCondLst>
                                      <p:childTnLst>
                                        <p:set>
                                          <p:cBhvr>
                                            <p:cTn id="138" dur="1" fill="hold">
                                              <p:stCondLst>
                                                <p:cond delay="0"/>
                                              </p:stCondLst>
                                            </p:cTn>
                                            <p:tgtEl>
                                              <p:spTgt spid="252"/>
                                            </p:tgtEl>
                                            <p:attrNameLst>
                                              <p:attrName>style.visibility</p:attrName>
                                            </p:attrNameLst>
                                          </p:cBhvr>
                                          <p:to>
                                            <p:strVal val="visible"/>
                                          </p:to>
                                        </p:set>
                                        <p:anim calcmode="lin" valueType="num">
                                          <p:cBhvr>
                                            <p:cTn id="139" dur="500" fill="hold"/>
                                            <p:tgtEl>
                                              <p:spTgt spid="252"/>
                                            </p:tgtEl>
                                            <p:attrNameLst>
                                              <p:attrName>ppt_w</p:attrName>
                                            </p:attrNameLst>
                                          </p:cBhvr>
                                          <p:tavLst>
                                            <p:tav tm="0">
                                              <p:val>
                                                <p:fltVal val="0"/>
                                              </p:val>
                                            </p:tav>
                                            <p:tav tm="100000">
                                              <p:val>
                                                <p:strVal val="#ppt_w"/>
                                              </p:val>
                                            </p:tav>
                                          </p:tavLst>
                                        </p:anim>
                                        <p:anim calcmode="lin" valueType="num">
                                          <p:cBhvr>
                                            <p:cTn id="140" dur="500" fill="hold"/>
                                            <p:tgtEl>
                                              <p:spTgt spid="252"/>
                                            </p:tgtEl>
                                            <p:attrNameLst>
                                              <p:attrName>ppt_h</p:attrName>
                                            </p:attrNameLst>
                                          </p:cBhvr>
                                          <p:tavLst>
                                            <p:tav tm="0">
                                              <p:val>
                                                <p:fltVal val="0"/>
                                              </p:val>
                                            </p:tav>
                                            <p:tav tm="100000">
                                              <p:val>
                                                <p:strVal val="#ppt_h"/>
                                              </p:val>
                                            </p:tav>
                                          </p:tavLst>
                                        </p:anim>
                                        <p:anim calcmode="lin" valueType="num">
                                          <p:cBhvr>
                                            <p:cTn id="141" dur="500" fill="hold"/>
                                            <p:tgtEl>
                                              <p:spTgt spid="252"/>
                                            </p:tgtEl>
                                            <p:attrNameLst>
                                              <p:attrName>ppt_x</p:attrName>
                                            </p:attrNameLst>
                                          </p:cBhvr>
                                          <p:tavLst>
                                            <p:tav tm="0">
                                              <p:val>
                                                <p:fltVal val="0.5"/>
                                              </p:val>
                                            </p:tav>
                                            <p:tav tm="100000">
                                              <p:val>
                                                <p:strVal val="#ppt_x"/>
                                              </p:val>
                                            </p:tav>
                                          </p:tavLst>
                                        </p:anim>
                                        <p:anim calcmode="lin" valueType="num">
                                          <p:cBhvr>
                                            <p:cTn id="142" dur="500" fill="hold"/>
                                            <p:tgtEl>
                                              <p:spTgt spid="252"/>
                                            </p:tgtEl>
                                            <p:attrNameLst>
                                              <p:attrName>ppt_y</p:attrName>
                                            </p:attrNameLst>
                                          </p:cBhvr>
                                          <p:tavLst>
                                            <p:tav tm="0">
                                              <p:val>
                                                <p:fltVal val="0.5"/>
                                              </p:val>
                                            </p:tav>
                                            <p:tav tm="100000">
                                              <p:val>
                                                <p:strVal val="#ppt_y"/>
                                              </p:val>
                                            </p:tav>
                                          </p:tavLst>
                                        </p:anim>
                                      </p:childTnLst>
                                    </p:cTn>
                                  </p:par>
                                  <p:par>
                                    <p:cTn id="143" presetID="26" presetClass="emph" presetSubtype="0" repeatCount="3000" fill="hold" nodeType="withEffect">
                                      <p:stCondLst>
                                        <p:cond delay="600"/>
                                      </p:stCondLst>
                                      <p:childTnLst>
                                        <p:animEffect transition="out" filter="fade">
                                          <p:cBhvr>
                                            <p:cTn id="144" dur="500" tmFilter="0, 0; .2, .5; .8, .5; 1, 0"/>
                                            <p:tgtEl>
                                              <p:spTgt spid="132"/>
                                            </p:tgtEl>
                                          </p:cBhvr>
                                        </p:animEffect>
                                        <p:animScale>
                                          <p:cBhvr>
                                            <p:cTn id="145" dur="250" autoRev="1" fill="hold"/>
                                            <p:tgtEl>
                                              <p:spTgt spid="132"/>
                                            </p:tgtEl>
                                          </p:cBhvr>
                                          <p:by x="105000" y="105000"/>
                                        </p:animScale>
                                      </p:childTnLst>
                                    </p:cTn>
                                  </p:par>
                                  <p:par>
                                    <p:cTn id="146" presetID="26" presetClass="emph" presetSubtype="0" repeatCount="3000" fill="hold" nodeType="withEffect">
                                      <p:stCondLst>
                                        <p:cond delay="710"/>
                                      </p:stCondLst>
                                      <p:childTnLst>
                                        <p:animEffect transition="out" filter="fade">
                                          <p:cBhvr>
                                            <p:cTn id="147" dur="500" tmFilter="0, 0; .2, .5; .8, .5; 1, 0"/>
                                            <p:tgtEl>
                                              <p:spTgt spid="237"/>
                                            </p:tgtEl>
                                          </p:cBhvr>
                                        </p:animEffect>
                                        <p:animScale>
                                          <p:cBhvr>
                                            <p:cTn id="148" dur="250" autoRev="1" fill="hold"/>
                                            <p:tgtEl>
                                              <p:spTgt spid="237"/>
                                            </p:tgtEl>
                                          </p:cBhvr>
                                          <p:by x="105000" y="105000"/>
                                        </p:animScale>
                                      </p:childTnLst>
                                    </p:cTn>
                                  </p:par>
                                  <p:par>
                                    <p:cTn id="149" presetID="26" presetClass="emph" presetSubtype="0" repeatCount="3000" fill="hold" nodeType="withEffect">
                                      <p:stCondLst>
                                        <p:cond delay="410"/>
                                      </p:stCondLst>
                                      <p:childTnLst>
                                        <p:animEffect transition="out" filter="fade">
                                          <p:cBhvr>
                                            <p:cTn id="150" dur="500" tmFilter="0, 0; .2, .5; .8, .5; 1, 0"/>
                                            <p:tgtEl>
                                              <p:spTgt spid="243"/>
                                            </p:tgtEl>
                                          </p:cBhvr>
                                        </p:animEffect>
                                        <p:animScale>
                                          <p:cBhvr>
                                            <p:cTn id="151" dur="250" autoRev="1" fill="hold"/>
                                            <p:tgtEl>
                                              <p:spTgt spid="243"/>
                                            </p:tgtEl>
                                          </p:cBhvr>
                                          <p:by x="105000" y="105000"/>
                                        </p:animScale>
                                      </p:childTnLst>
                                    </p:cTn>
                                  </p:par>
                                  <p:par>
                                    <p:cTn id="152" presetID="26" presetClass="emph" presetSubtype="0" repeatCount="3000" fill="hold" nodeType="withEffect">
                                      <p:stCondLst>
                                        <p:cond delay="810"/>
                                      </p:stCondLst>
                                      <p:childTnLst>
                                        <p:animEffect transition="out" filter="fade">
                                          <p:cBhvr>
                                            <p:cTn id="153" dur="500" tmFilter="0, 0; .2, .5; .8, .5; 1, 0"/>
                                            <p:tgtEl>
                                              <p:spTgt spid="246"/>
                                            </p:tgtEl>
                                          </p:cBhvr>
                                        </p:animEffect>
                                        <p:animScale>
                                          <p:cBhvr>
                                            <p:cTn id="154" dur="250" autoRev="1" fill="hold"/>
                                            <p:tgtEl>
                                              <p:spTgt spid="246"/>
                                            </p:tgtEl>
                                          </p:cBhvr>
                                          <p:by x="105000" y="105000"/>
                                        </p:animScale>
                                      </p:childTnLst>
                                    </p:cTn>
                                  </p:par>
                                </p:childTnLst>
                              </p:cTn>
                            </p:par>
                            <p:par>
                              <p:cTn id="155" fill="hold">
                                <p:stCondLst>
                                  <p:cond delay="11310"/>
                                </p:stCondLst>
                                <p:childTnLst>
                                  <p:par>
                                    <p:cTn id="156" presetID="10" presetClass="entr" presetSubtype="0" fill="hold" grpId="0" nodeType="afterEffect">
                                      <p:stCondLst>
                                        <p:cond delay="0"/>
                                      </p:stCondLst>
                                      <p:childTnLst>
                                        <p:set>
                                          <p:cBhvr>
                                            <p:cTn id="157" dur="1" fill="hold">
                                              <p:stCondLst>
                                                <p:cond delay="0"/>
                                              </p:stCondLst>
                                            </p:cTn>
                                            <p:tgtEl>
                                              <p:spTgt spid="255"/>
                                            </p:tgtEl>
                                            <p:attrNameLst>
                                              <p:attrName>style.visibility</p:attrName>
                                            </p:attrNameLst>
                                          </p:cBhvr>
                                          <p:to>
                                            <p:strVal val="visible"/>
                                          </p:to>
                                        </p:set>
                                        <p:animEffect transition="in" filter="fade">
                                          <p:cBhvr>
                                            <p:cTn id="158"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112" grpId="0" animBg="1"/>
          <p:bldP spid="124" grpId="0"/>
          <p:bldP spid="125" grpId="0"/>
          <p:bldP spid="126" grpId="0"/>
          <p:bldP spid="2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cBhvr additive="base">
                                            <p:cTn id="7" dur="2000" fill="hold"/>
                                            <p:tgtEl>
                                              <p:spTgt spid="215"/>
                                            </p:tgtEl>
                                            <p:attrNameLst>
                                              <p:attrName>ppt_x</p:attrName>
                                            </p:attrNameLst>
                                          </p:cBhvr>
                                          <p:tavLst>
                                            <p:tav tm="0">
                                              <p:val>
                                                <p:strVal val="#ppt_x"/>
                                              </p:val>
                                            </p:tav>
                                            <p:tav tm="100000">
                                              <p:val>
                                                <p:strVal val="#ppt_x"/>
                                              </p:val>
                                            </p:tav>
                                          </p:tavLst>
                                        </p:anim>
                                        <p:anim calcmode="lin" valueType="num">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cBhvr additive="base">
                                            <p:cTn id="11" dur="2000" fill="hold"/>
                                            <p:tgtEl>
                                              <p:spTgt spid="220"/>
                                            </p:tgtEl>
                                            <p:attrNameLst>
                                              <p:attrName>ppt_x</p:attrName>
                                            </p:attrNameLst>
                                          </p:cBhvr>
                                          <p:tavLst>
                                            <p:tav tm="0">
                                              <p:val>
                                                <p:strVal val="#ppt_x"/>
                                              </p:val>
                                            </p:tav>
                                            <p:tav tm="100000">
                                              <p:val>
                                                <p:strVal val="#ppt_x"/>
                                              </p:val>
                                            </p:tav>
                                          </p:tavLst>
                                        </p:anim>
                                        <p:anim calcmode="lin" valueType="num">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500"/>
                                </p:stCondLst>
                                <p:childTnLst>
                                  <p:par>
                                    <p:cTn id="25" presetID="31" presetClass="entr" presetSubtype="0"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1000" fill="hold"/>
                                            <p:tgtEl>
                                              <p:spTgt spid="87"/>
                                            </p:tgtEl>
                                            <p:attrNameLst>
                                              <p:attrName>ppt_w</p:attrName>
                                            </p:attrNameLst>
                                          </p:cBhvr>
                                          <p:tavLst>
                                            <p:tav tm="0">
                                              <p:val>
                                                <p:fltVal val="0"/>
                                              </p:val>
                                            </p:tav>
                                            <p:tav tm="100000">
                                              <p:val>
                                                <p:strVal val="#ppt_w"/>
                                              </p:val>
                                            </p:tav>
                                          </p:tavLst>
                                        </p:anim>
                                        <p:anim calcmode="lin" valueType="num">
                                          <p:cBhvr>
                                            <p:cTn id="28" dur="1000" fill="hold"/>
                                            <p:tgtEl>
                                              <p:spTgt spid="87"/>
                                            </p:tgtEl>
                                            <p:attrNameLst>
                                              <p:attrName>ppt_h</p:attrName>
                                            </p:attrNameLst>
                                          </p:cBhvr>
                                          <p:tavLst>
                                            <p:tav tm="0">
                                              <p:val>
                                                <p:fltVal val="0"/>
                                              </p:val>
                                            </p:tav>
                                            <p:tav tm="100000">
                                              <p:val>
                                                <p:strVal val="#ppt_h"/>
                                              </p:val>
                                            </p:tav>
                                          </p:tavLst>
                                        </p:anim>
                                        <p:anim calcmode="lin" valueType="num">
                                          <p:cBhvr>
                                            <p:cTn id="29" dur="1000" fill="hold"/>
                                            <p:tgtEl>
                                              <p:spTgt spid="87"/>
                                            </p:tgtEl>
                                            <p:attrNameLst>
                                              <p:attrName>style.rotation</p:attrName>
                                            </p:attrNameLst>
                                          </p:cBhvr>
                                          <p:tavLst>
                                            <p:tav tm="0">
                                              <p:val>
                                                <p:fltVal val="90"/>
                                              </p:val>
                                            </p:tav>
                                            <p:tav tm="100000">
                                              <p:val>
                                                <p:fltVal val="0"/>
                                              </p:val>
                                            </p:tav>
                                          </p:tavLst>
                                        </p:anim>
                                        <p:animEffect transition="in" filter="fade">
                                          <p:cBhvr>
                                            <p:cTn id="30" dur="1000"/>
                                            <p:tgtEl>
                                              <p:spTgt spid="87"/>
                                            </p:tgtEl>
                                          </p:cBhvr>
                                        </p:animEffect>
                                      </p:childTnLst>
                                    </p:cTn>
                                  </p:par>
                                </p:childTnLst>
                              </p:cTn>
                            </p:par>
                            <p:par>
                              <p:cTn id="31" fill="hold">
                                <p:stCondLst>
                                  <p:cond delay="5500"/>
                                </p:stCondLst>
                                <p:childTnLst>
                                  <p:par>
                                    <p:cTn id="32" presetID="10" presetClass="entr" presetSubtype="0" fill="hold" grpId="0"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fade">
                                          <p:cBhvr>
                                            <p:cTn id="34" dur="500"/>
                                            <p:tgtEl>
                                              <p:spTgt spid="1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left)">
                                          <p:cBhvr>
                                            <p:cTn id="37" dur="700"/>
                                            <p:tgtEl>
                                              <p:spTgt spid="124"/>
                                            </p:tgtEl>
                                          </p:cBhvr>
                                        </p:animEffect>
                                      </p:childTnLst>
                                    </p:cTn>
                                  </p:par>
                                  <p:par>
                                    <p:cTn id="38" presetID="31" presetClass="entr" presetSubtype="0" fill="hold" nodeType="withEffect">
                                      <p:stCondLst>
                                        <p:cond delay="300"/>
                                      </p:stCondLst>
                                      <p:childTnLst>
                                        <p:set>
                                          <p:cBhvr>
                                            <p:cTn id="39" dur="1" fill="hold">
                                              <p:stCondLst>
                                                <p:cond delay="0"/>
                                              </p:stCondLst>
                                            </p:cTn>
                                            <p:tgtEl>
                                              <p:spTgt spid="93"/>
                                            </p:tgtEl>
                                            <p:attrNameLst>
                                              <p:attrName>style.visibility</p:attrName>
                                            </p:attrNameLst>
                                          </p:cBhvr>
                                          <p:to>
                                            <p:strVal val="visible"/>
                                          </p:to>
                                        </p:set>
                                        <p:anim calcmode="lin" valueType="num">
                                          <p:cBhvr>
                                            <p:cTn id="40" dur="1000" fill="hold"/>
                                            <p:tgtEl>
                                              <p:spTgt spid="93"/>
                                            </p:tgtEl>
                                            <p:attrNameLst>
                                              <p:attrName>ppt_w</p:attrName>
                                            </p:attrNameLst>
                                          </p:cBhvr>
                                          <p:tavLst>
                                            <p:tav tm="0">
                                              <p:val>
                                                <p:fltVal val="0"/>
                                              </p:val>
                                            </p:tav>
                                            <p:tav tm="100000">
                                              <p:val>
                                                <p:strVal val="#ppt_w"/>
                                              </p:val>
                                            </p:tav>
                                          </p:tavLst>
                                        </p:anim>
                                        <p:anim calcmode="lin" valueType="num">
                                          <p:cBhvr>
                                            <p:cTn id="41" dur="1000" fill="hold"/>
                                            <p:tgtEl>
                                              <p:spTgt spid="93"/>
                                            </p:tgtEl>
                                            <p:attrNameLst>
                                              <p:attrName>ppt_h</p:attrName>
                                            </p:attrNameLst>
                                          </p:cBhvr>
                                          <p:tavLst>
                                            <p:tav tm="0">
                                              <p:val>
                                                <p:fltVal val="0"/>
                                              </p:val>
                                            </p:tav>
                                            <p:tav tm="100000">
                                              <p:val>
                                                <p:strVal val="#ppt_h"/>
                                              </p:val>
                                            </p:tav>
                                          </p:tavLst>
                                        </p:anim>
                                        <p:anim calcmode="lin" valueType="num">
                                          <p:cBhvr>
                                            <p:cTn id="42" dur="1000" fill="hold"/>
                                            <p:tgtEl>
                                              <p:spTgt spid="93"/>
                                            </p:tgtEl>
                                            <p:attrNameLst>
                                              <p:attrName>style.rotation</p:attrName>
                                            </p:attrNameLst>
                                          </p:cBhvr>
                                          <p:tavLst>
                                            <p:tav tm="0">
                                              <p:val>
                                                <p:fltVal val="90"/>
                                              </p:val>
                                            </p:tav>
                                            <p:tav tm="100000">
                                              <p:val>
                                                <p:fltVal val="0"/>
                                              </p:val>
                                            </p:tav>
                                          </p:tavLst>
                                        </p:anim>
                                        <p:animEffect transition="in" filter="fade">
                                          <p:cBhvr>
                                            <p:cTn id="43" dur="1000"/>
                                            <p:tgtEl>
                                              <p:spTgt spid="93"/>
                                            </p:tgtEl>
                                          </p:cBhvr>
                                        </p:animEffect>
                                      </p:childTnLst>
                                    </p:cTn>
                                  </p:par>
                                </p:childTnLst>
                              </p:cTn>
                            </p:par>
                            <p:par>
                              <p:cTn id="44" fill="hold">
                                <p:stCondLst>
                                  <p:cond delay="6800"/>
                                </p:stCondLst>
                                <p:childTnLst>
                                  <p:par>
                                    <p:cTn id="45" presetID="10" presetClass="entr" presetSubtype="0" fill="hold"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left)">
                                          <p:cBhvr>
                                            <p:cTn id="50" dur="700"/>
                                            <p:tgtEl>
                                              <p:spTgt spid="125"/>
                                            </p:tgtEl>
                                          </p:cBhvr>
                                        </p:animEffect>
                                      </p:childTnLst>
                                    </p:cTn>
                                  </p:par>
                                  <p:par>
                                    <p:cTn id="51" presetID="31" presetClass="entr" presetSubtype="0" fill="hold" nodeType="withEffect">
                                      <p:stCondLst>
                                        <p:cond delay="500"/>
                                      </p:stCondLst>
                                      <p:childTnLst>
                                        <p:set>
                                          <p:cBhvr>
                                            <p:cTn id="52" dur="1" fill="hold">
                                              <p:stCondLst>
                                                <p:cond delay="0"/>
                                              </p:stCondLst>
                                            </p:cTn>
                                            <p:tgtEl>
                                              <p:spTgt spid="100"/>
                                            </p:tgtEl>
                                            <p:attrNameLst>
                                              <p:attrName>style.visibility</p:attrName>
                                            </p:attrNameLst>
                                          </p:cBhvr>
                                          <p:to>
                                            <p:strVal val="visible"/>
                                          </p:to>
                                        </p:set>
                                        <p:anim calcmode="lin" valueType="num">
                                          <p:cBhvr>
                                            <p:cTn id="53" dur="1000" fill="hold"/>
                                            <p:tgtEl>
                                              <p:spTgt spid="100"/>
                                            </p:tgtEl>
                                            <p:attrNameLst>
                                              <p:attrName>ppt_w</p:attrName>
                                            </p:attrNameLst>
                                          </p:cBhvr>
                                          <p:tavLst>
                                            <p:tav tm="0">
                                              <p:val>
                                                <p:fltVal val="0"/>
                                              </p:val>
                                            </p:tav>
                                            <p:tav tm="100000">
                                              <p:val>
                                                <p:strVal val="#ppt_w"/>
                                              </p:val>
                                            </p:tav>
                                          </p:tavLst>
                                        </p:anim>
                                        <p:anim calcmode="lin" valueType="num">
                                          <p:cBhvr>
                                            <p:cTn id="54" dur="1000" fill="hold"/>
                                            <p:tgtEl>
                                              <p:spTgt spid="100"/>
                                            </p:tgtEl>
                                            <p:attrNameLst>
                                              <p:attrName>ppt_h</p:attrName>
                                            </p:attrNameLst>
                                          </p:cBhvr>
                                          <p:tavLst>
                                            <p:tav tm="0">
                                              <p:val>
                                                <p:fltVal val="0"/>
                                              </p:val>
                                            </p:tav>
                                            <p:tav tm="100000">
                                              <p:val>
                                                <p:strVal val="#ppt_h"/>
                                              </p:val>
                                            </p:tav>
                                          </p:tavLst>
                                        </p:anim>
                                        <p:anim calcmode="lin" valueType="num">
                                          <p:cBhvr>
                                            <p:cTn id="55" dur="1000" fill="hold"/>
                                            <p:tgtEl>
                                              <p:spTgt spid="100"/>
                                            </p:tgtEl>
                                            <p:attrNameLst>
                                              <p:attrName>style.rotation</p:attrName>
                                            </p:attrNameLst>
                                          </p:cBhvr>
                                          <p:tavLst>
                                            <p:tav tm="0">
                                              <p:val>
                                                <p:fltVal val="90"/>
                                              </p:val>
                                            </p:tav>
                                            <p:tav tm="100000">
                                              <p:val>
                                                <p:fltVal val="0"/>
                                              </p:val>
                                            </p:tav>
                                          </p:tavLst>
                                        </p:anim>
                                        <p:animEffect transition="in" filter="fade">
                                          <p:cBhvr>
                                            <p:cTn id="56" dur="1000"/>
                                            <p:tgtEl>
                                              <p:spTgt spid="100"/>
                                            </p:tgtEl>
                                          </p:cBhvr>
                                        </p:animEffect>
                                      </p:childTnLst>
                                    </p:cTn>
                                  </p:par>
                                </p:childTnLst>
                              </p:cTn>
                            </p:par>
                            <p:par>
                              <p:cTn id="57" fill="hold">
                                <p:stCondLst>
                                  <p:cond delay="8300"/>
                                </p:stCondLst>
                                <p:childTnLst>
                                  <p:par>
                                    <p:cTn id="58" presetID="10" presetClass="entr" presetSubtype="0" fill="hold" nodeType="afterEffect">
                                      <p:stCondLst>
                                        <p:cond delay="0"/>
                                      </p:stCondLst>
                                      <p:childTnLst>
                                        <p:set>
                                          <p:cBhvr>
                                            <p:cTn id="59" dur="1" fill="hold">
                                              <p:stCondLst>
                                                <p:cond delay="0"/>
                                              </p:stCondLst>
                                            </p:cTn>
                                            <p:tgtEl>
                                              <p:spTgt spid="116"/>
                                            </p:tgtEl>
                                            <p:attrNameLst>
                                              <p:attrName>style.visibility</p:attrName>
                                            </p:attrNameLst>
                                          </p:cBhvr>
                                          <p:to>
                                            <p:strVal val="visible"/>
                                          </p:to>
                                        </p:set>
                                        <p:animEffect transition="in" filter="fade">
                                          <p:cBhvr>
                                            <p:cTn id="60" dur="500"/>
                                            <p:tgtEl>
                                              <p:spTgt spid="11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26"/>
                                            </p:tgtEl>
                                            <p:attrNameLst>
                                              <p:attrName>style.visibility</p:attrName>
                                            </p:attrNameLst>
                                          </p:cBhvr>
                                          <p:to>
                                            <p:strVal val="visible"/>
                                          </p:to>
                                        </p:set>
                                        <p:animEffect transition="in" filter="wipe(left)">
                                          <p:cBhvr>
                                            <p:cTn id="63" dur="700"/>
                                            <p:tgtEl>
                                              <p:spTgt spid="126"/>
                                            </p:tgtEl>
                                          </p:cBhvr>
                                        </p:animEffect>
                                      </p:childTnLst>
                                    </p:cTn>
                                  </p:par>
                                </p:childTnLst>
                              </p:cTn>
                            </p:par>
                            <p:par>
                              <p:cTn id="64" fill="hold">
                                <p:stCondLst>
                                  <p:cond delay="9000"/>
                                </p:stCondLst>
                                <p:childTnLst>
                                  <p:par>
                                    <p:cTn id="65" presetID="23" presetClass="entr" presetSubtype="528" fill="hold" nodeType="afterEffect">
                                      <p:stCondLst>
                                        <p:cond delay="0"/>
                                      </p:stCondLst>
                                      <p:childTnLst>
                                        <p:set>
                                          <p:cBhvr>
                                            <p:cTn id="66" dur="1" fill="hold">
                                              <p:stCondLst>
                                                <p:cond delay="0"/>
                                              </p:stCondLst>
                                            </p:cTn>
                                            <p:tgtEl>
                                              <p:spTgt spid="132"/>
                                            </p:tgtEl>
                                            <p:attrNameLst>
                                              <p:attrName>style.visibility</p:attrName>
                                            </p:attrNameLst>
                                          </p:cBhvr>
                                          <p:to>
                                            <p:strVal val="visible"/>
                                          </p:to>
                                        </p:set>
                                        <p:anim calcmode="lin" valueType="num">
                                          <p:cBhvr>
                                            <p:cTn id="67" dur="500" fill="hold"/>
                                            <p:tgtEl>
                                              <p:spTgt spid="132"/>
                                            </p:tgtEl>
                                            <p:attrNameLst>
                                              <p:attrName>ppt_w</p:attrName>
                                            </p:attrNameLst>
                                          </p:cBhvr>
                                          <p:tavLst>
                                            <p:tav tm="0">
                                              <p:val>
                                                <p:fltVal val="0"/>
                                              </p:val>
                                            </p:tav>
                                            <p:tav tm="100000">
                                              <p:val>
                                                <p:strVal val="#ppt_w"/>
                                              </p:val>
                                            </p:tav>
                                          </p:tavLst>
                                        </p:anim>
                                        <p:anim calcmode="lin" valueType="num">
                                          <p:cBhvr>
                                            <p:cTn id="68" dur="500" fill="hold"/>
                                            <p:tgtEl>
                                              <p:spTgt spid="132"/>
                                            </p:tgtEl>
                                            <p:attrNameLst>
                                              <p:attrName>ppt_h</p:attrName>
                                            </p:attrNameLst>
                                          </p:cBhvr>
                                          <p:tavLst>
                                            <p:tav tm="0">
                                              <p:val>
                                                <p:fltVal val="0"/>
                                              </p:val>
                                            </p:tav>
                                            <p:tav tm="100000">
                                              <p:val>
                                                <p:strVal val="#ppt_h"/>
                                              </p:val>
                                            </p:tav>
                                          </p:tavLst>
                                        </p:anim>
                                        <p:anim calcmode="lin" valueType="num">
                                          <p:cBhvr>
                                            <p:cTn id="69" dur="500" fill="hold"/>
                                            <p:tgtEl>
                                              <p:spTgt spid="132"/>
                                            </p:tgtEl>
                                            <p:attrNameLst>
                                              <p:attrName>ppt_x</p:attrName>
                                            </p:attrNameLst>
                                          </p:cBhvr>
                                          <p:tavLst>
                                            <p:tav tm="0">
                                              <p:val>
                                                <p:fltVal val="0.5"/>
                                              </p:val>
                                            </p:tav>
                                            <p:tav tm="100000">
                                              <p:val>
                                                <p:strVal val="#ppt_x"/>
                                              </p:val>
                                            </p:tav>
                                          </p:tavLst>
                                        </p:anim>
                                        <p:anim calcmode="lin" valueType="num">
                                          <p:cBhvr>
                                            <p:cTn id="70" dur="500" fill="hold"/>
                                            <p:tgtEl>
                                              <p:spTgt spid="132"/>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139"/>
                                            </p:tgtEl>
                                            <p:attrNameLst>
                                              <p:attrName>style.visibility</p:attrName>
                                            </p:attrNameLst>
                                          </p:cBhvr>
                                          <p:to>
                                            <p:strVal val="visible"/>
                                          </p:to>
                                        </p:set>
                                        <p:anim calcmode="lin" valueType="num">
                                          <p:cBhvr>
                                            <p:cTn id="73" dur="500" fill="hold"/>
                                            <p:tgtEl>
                                              <p:spTgt spid="139"/>
                                            </p:tgtEl>
                                            <p:attrNameLst>
                                              <p:attrName>ppt_w</p:attrName>
                                            </p:attrNameLst>
                                          </p:cBhvr>
                                          <p:tavLst>
                                            <p:tav tm="0">
                                              <p:val>
                                                <p:fltVal val="0"/>
                                              </p:val>
                                            </p:tav>
                                            <p:tav tm="100000">
                                              <p:val>
                                                <p:strVal val="#ppt_w"/>
                                              </p:val>
                                            </p:tav>
                                          </p:tavLst>
                                        </p:anim>
                                        <p:anim calcmode="lin" valueType="num">
                                          <p:cBhvr>
                                            <p:cTn id="74" dur="500" fill="hold"/>
                                            <p:tgtEl>
                                              <p:spTgt spid="139"/>
                                            </p:tgtEl>
                                            <p:attrNameLst>
                                              <p:attrName>ppt_h</p:attrName>
                                            </p:attrNameLst>
                                          </p:cBhvr>
                                          <p:tavLst>
                                            <p:tav tm="0">
                                              <p:val>
                                                <p:fltVal val="0"/>
                                              </p:val>
                                            </p:tav>
                                            <p:tav tm="100000">
                                              <p:val>
                                                <p:strVal val="#ppt_h"/>
                                              </p:val>
                                            </p:tav>
                                          </p:tavLst>
                                        </p:anim>
                                        <p:anim calcmode="lin" valueType="num">
                                          <p:cBhvr>
                                            <p:cTn id="75" dur="500" fill="hold"/>
                                            <p:tgtEl>
                                              <p:spTgt spid="139"/>
                                            </p:tgtEl>
                                            <p:attrNameLst>
                                              <p:attrName>ppt_x</p:attrName>
                                            </p:attrNameLst>
                                          </p:cBhvr>
                                          <p:tavLst>
                                            <p:tav tm="0">
                                              <p:val>
                                                <p:fltVal val="0.5"/>
                                              </p:val>
                                            </p:tav>
                                            <p:tav tm="100000">
                                              <p:val>
                                                <p:strVal val="#ppt_x"/>
                                              </p:val>
                                            </p:tav>
                                          </p:tavLst>
                                        </p:anim>
                                        <p:anim calcmode="lin" valueType="num">
                                          <p:cBhvr>
                                            <p:cTn id="76" dur="500" fill="hold"/>
                                            <p:tgtEl>
                                              <p:spTgt spid="139"/>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700"/>
                                      </p:stCondLst>
                                      <p:childTnLst>
                                        <p:set>
                                          <p:cBhvr>
                                            <p:cTn id="78" dur="1" fill="hold">
                                              <p:stCondLst>
                                                <p:cond delay="0"/>
                                              </p:stCondLst>
                                            </p:cTn>
                                            <p:tgtEl>
                                              <p:spTgt spid="142"/>
                                            </p:tgtEl>
                                            <p:attrNameLst>
                                              <p:attrName>style.visibility</p:attrName>
                                            </p:attrNameLst>
                                          </p:cBhvr>
                                          <p:to>
                                            <p:strVal val="visible"/>
                                          </p:to>
                                        </p:set>
                                        <p:anim calcmode="lin" valueType="num">
                                          <p:cBhvr>
                                            <p:cTn id="79" dur="500" fill="hold"/>
                                            <p:tgtEl>
                                              <p:spTgt spid="142"/>
                                            </p:tgtEl>
                                            <p:attrNameLst>
                                              <p:attrName>ppt_w</p:attrName>
                                            </p:attrNameLst>
                                          </p:cBhvr>
                                          <p:tavLst>
                                            <p:tav tm="0">
                                              <p:val>
                                                <p:fltVal val="0"/>
                                              </p:val>
                                            </p:tav>
                                            <p:tav tm="100000">
                                              <p:val>
                                                <p:strVal val="#ppt_w"/>
                                              </p:val>
                                            </p:tav>
                                          </p:tavLst>
                                        </p:anim>
                                        <p:anim calcmode="lin" valueType="num">
                                          <p:cBhvr>
                                            <p:cTn id="80" dur="500" fill="hold"/>
                                            <p:tgtEl>
                                              <p:spTgt spid="142"/>
                                            </p:tgtEl>
                                            <p:attrNameLst>
                                              <p:attrName>ppt_h</p:attrName>
                                            </p:attrNameLst>
                                          </p:cBhvr>
                                          <p:tavLst>
                                            <p:tav tm="0">
                                              <p:val>
                                                <p:fltVal val="0"/>
                                              </p:val>
                                            </p:tav>
                                            <p:tav tm="100000">
                                              <p:val>
                                                <p:strVal val="#ppt_h"/>
                                              </p:val>
                                            </p:tav>
                                          </p:tavLst>
                                        </p:anim>
                                        <p:anim calcmode="lin" valueType="num">
                                          <p:cBhvr>
                                            <p:cTn id="81" dur="500" fill="hold"/>
                                            <p:tgtEl>
                                              <p:spTgt spid="142"/>
                                            </p:tgtEl>
                                            <p:attrNameLst>
                                              <p:attrName>ppt_x</p:attrName>
                                            </p:attrNameLst>
                                          </p:cBhvr>
                                          <p:tavLst>
                                            <p:tav tm="0">
                                              <p:val>
                                                <p:fltVal val="0.5"/>
                                              </p:val>
                                            </p:tav>
                                            <p:tav tm="100000">
                                              <p:val>
                                                <p:strVal val="#ppt_x"/>
                                              </p:val>
                                            </p:tav>
                                          </p:tavLst>
                                        </p:anim>
                                        <p:anim calcmode="lin" valueType="num">
                                          <p:cBhvr>
                                            <p:cTn id="82" dur="500" fill="hold"/>
                                            <p:tgtEl>
                                              <p:spTgt spid="142"/>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300"/>
                                      </p:stCondLst>
                                      <p:childTnLst>
                                        <p:set>
                                          <p:cBhvr>
                                            <p:cTn id="84" dur="1" fill="hold">
                                              <p:stCondLst>
                                                <p:cond delay="0"/>
                                              </p:stCondLst>
                                            </p:cTn>
                                            <p:tgtEl>
                                              <p:spTgt spid="225"/>
                                            </p:tgtEl>
                                            <p:attrNameLst>
                                              <p:attrName>style.visibility</p:attrName>
                                            </p:attrNameLst>
                                          </p:cBhvr>
                                          <p:to>
                                            <p:strVal val="visible"/>
                                          </p:to>
                                        </p:set>
                                        <p:anim calcmode="lin" valueType="num">
                                          <p:cBhvr>
                                            <p:cTn id="85" dur="500" fill="hold"/>
                                            <p:tgtEl>
                                              <p:spTgt spid="225"/>
                                            </p:tgtEl>
                                            <p:attrNameLst>
                                              <p:attrName>ppt_w</p:attrName>
                                            </p:attrNameLst>
                                          </p:cBhvr>
                                          <p:tavLst>
                                            <p:tav tm="0">
                                              <p:val>
                                                <p:fltVal val="0"/>
                                              </p:val>
                                            </p:tav>
                                            <p:tav tm="100000">
                                              <p:val>
                                                <p:strVal val="#ppt_w"/>
                                              </p:val>
                                            </p:tav>
                                          </p:tavLst>
                                        </p:anim>
                                        <p:anim calcmode="lin" valueType="num">
                                          <p:cBhvr>
                                            <p:cTn id="86" dur="500" fill="hold"/>
                                            <p:tgtEl>
                                              <p:spTgt spid="225"/>
                                            </p:tgtEl>
                                            <p:attrNameLst>
                                              <p:attrName>ppt_h</p:attrName>
                                            </p:attrNameLst>
                                          </p:cBhvr>
                                          <p:tavLst>
                                            <p:tav tm="0">
                                              <p:val>
                                                <p:fltVal val="0"/>
                                              </p:val>
                                            </p:tav>
                                            <p:tav tm="100000">
                                              <p:val>
                                                <p:strVal val="#ppt_h"/>
                                              </p:val>
                                            </p:tav>
                                          </p:tavLst>
                                        </p:anim>
                                        <p:anim calcmode="lin" valueType="num">
                                          <p:cBhvr>
                                            <p:cTn id="87" dur="500" fill="hold"/>
                                            <p:tgtEl>
                                              <p:spTgt spid="225"/>
                                            </p:tgtEl>
                                            <p:attrNameLst>
                                              <p:attrName>ppt_x</p:attrName>
                                            </p:attrNameLst>
                                          </p:cBhvr>
                                          <p:tavLst>
                                            <p:tav tm="0">
                                              <p:val>
                                                <p:fltVal val="0.5"/>
                                              </p:val>
                                            </p:tav>
                                            <p:tav tm="100000">
                                              <p:val>
                                                <p:strVal val="#ppt_x"/>
                                              </p:val>
                                            </p:tav>
                                          </p:tavLst>
                                        </p:anim>
                                        <p:anim calcmode="lin" valueType="num">
                                          <p:cBhvr>
                                            <p:cTn id="88" dur="500" fill="hold"/>
                                            <p:tgtEl>
                                              <p:spTgt spid="225"/>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100"/>
                                      </p:stCondLst>
                                      <p:childTnLst>
                                        <p:set>
                                          <p:cBhvr>
                                            <p:cTn id="90" dur="1" fill="hold">
                                              <p:stCondLst>
                                                <p:cond delay="0"/>
                                              </p:stCondLst>
                                            </p:cTn>
                                            <p:tgtEl>
                                              <p:spTgt spid="228"/>
                                            </p:tgtEl>
                                            <p:attrNameLst>
                                              <p:attrName>style.visibility</p:attrName>
                                            </p:attrNameLst>
                                          </p:cBhvr>
                                          <p:to>
                                            <p:strVal val="visible"/>
                                          </p:to>
                                        </p:set>
                                        <p:anim calcmode="lin" valueType="num">
                                          <p:cBhvr>
                                            <p:cTn id="91" dur="500" fill="hold"/>
                                            <p:tgtEl>
                                              <p:spTgt spid="228"/>
                                            </p:tgtEl>
                                            <p:attrNameLst>
                                              <p:attrName>ppt_w</p:attrName>
                                            </p:attrNameLst>
                                          </p:cBhvr>
                                          <p:tavLst>
                                            <p:tav tm="0">
                                              <p:val>
                                                <p:fltVal val="0"/>
                                              </p:val>
                                            </p:tav>
                                            <p:tav tm="100000">
                                              <p:val>
                                                <p:strVal val="#ppt_w"/>
                                              </p:val>
                                            </p:tav>
                                          </p:tavLst>
                                        </p:anim>
                                        <p:anim calcmode="lin" valueType="num">
                                          <p:cBhvr>
                                            <p:cTn id="92" dur="500" fill="hold"/>
                                            <p:tgtEl>
                                              <p:spTgt spid="228"/>
                                            </p:tgtEl>
                                            <p:attrNameLst>
                                              <p:attrName>ppt_h</p:attrName>
                                            </p:attrNameLst>
                                          </p:cBhvr>
                                          <p:tavLst>
                                            <p:tav tm="0">
                                              <p:val>
                                                <p:fltVal val="0"/>
                                              </p:val>
                                            </p:tav>
                                            <p:tav tm="100000">
                                              <p:val>
                                                <p:strVal val="#ppt_h"/>
                                              </p:val>
                                            </p:tav>
                                          </p:tavLst>
                                        </p:anim>
                                        <p:anim calcmode="lin" valueType="num">
                                          <p:cBhvr>
                                            <p:cTn id="93" dur="500" fill="hold"/>
                                            <p:tgtEl>
                                              <p:spTgt spid="228"/>
                                            </p:tgtEl>
                                            <p:attrNameLst>
                                              <p:attrName>ppt_x</p:attrName>
                                            </p:attrNameLst>
                                          </p:cBhvr>
                                          <p:tavLst>
                                            <p:tav tm="0">
                                              <p:val>
                                                <p:fltVal val="0.5"/>
                                              </p:val>
                                            </p:tav>
                                            <p:tav tm="100000">
                                              <p:val>
                                                <p:strVal val="#ppt_x"/>
                                              </p:val>
                                            </p:tav>
                                          </p:tavLst>
                                        </p:anim>
                                        <p:anim calcmode="lin" valueType="num">
                                          <p:cBhvr>
                                            <p:cTn id="94" dur="500" fill="hold"/>
                                            <p:tgtEl>
                                              <p:spTgt spid="228"/>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600"/>
                                      </p:stCondLst>
                                      <p:childTnLst>
                                        <p:set>
                                          <p:cBhvr>
                                            <p:cTn id="96" dur="1" fill="hold">
                                              <p:stCondLst>
                                                <p:cond delay="0"/>
                                              </p:stCondLst>
                                            </p:cTn>
                                            <p:tgtEl>
                                              <p:spTgt spid="231"/>
                                            </p:tgtEl>
                                            <p:attrNameLst>
                                              <p:attrName>style.visibility</p:attrName>
                                            </p:attrNameLst>
                                          </p:cBhvr>
                                          <p:to>
                                            <p:strVal val="visible"/>
                                          </p:to>
                                        </p:set>
                                        <p:anim calcmode="lin" valueType="num">
                                          <p:cBhvr>
                                            <p:cTn id="97" dur="500" fill="hold"/>
                                            <p:tgtEl>
                                              <p:spTgt spid="231"/>
                                            </p:tgtEl>
                                            <p:attrNameLst>
                                              <p:attrName>ppt_w</p:attrName>
                                            </p:attrNameLst>
                                          </p:cBhvr>
                                          <p:tavLst>
                                            <p:tav tm="0">
                                              <p:val>
                                                <p:fltVal val="0"/>
                                              </p:val>
                                            </p:tav>
                                            <p:tav tm="100000">
                                              <p:val>
                                                <p:strVal val="#ppt_w"/>
                                              </p:val>
                                            </p:tav>
                                          </p:tavLst>
                                        </p:anim>
                                        <p:anim calcmode="lin" valueType="num">
                                          <p:cBhvr>
                                            <p:cTn id="98" dur="500" fill="hold"/>
                                            <p:tgtEl>
                                              <p:spTgt spid="231"/>
                                            </p:tgtEl>
                                            <p:attrNameLst>
                                              <p:attrName>ppt_h</p:attrName>
                                            </p:attrNameLst>
                                          </p:cBhvr>
                                          <p:tavLst>
                                            <p:tav tm="0">
                                              <p:val>
                                                <p:fltVal val="0"/>
                                              </p:val>
                                            </p:tav>
                                            <p:tav tm="100000">
                                              <p:val>
                                                <p:strVal val="#ppt_h"/>
                                              </p:val>
                                            </p:tav>
                                          </p:tavLst>
                                        </p:anim>
                                        <p:anim calcmode="lin" valueType="num">
                                          <p:cBhvr>
                                            <p:cTn id="99" dur="500" fill="hold"/>
                                            <p:tgtEl>
                                              <p:spTgt spid="231"/>
                                            </p:tgtEl>
                                            <p:attrNameLst>
                                              <p:attrName>ppt_x</p:attrName>
                                            </p:attrNameLst>
                                          </p:cBhvr>
                                          <p:tavLst>
                                            <p:tav tm="0">
                                              <p:val>
                                                <p:fltVal val="0.5"/>
                                              </p:val>
                                            </p:tav>
                                            <p:tav tm="100000">
                                              <p:val>
                                                <p:strVal val="#ppt_x"/>
                                              </p:val>
                                            </p:tav>
                                          </p:tavLst>
                                        </p:anim>
                                        <p:anim calcmode="lin" valueType="num">
                                          <p:cBhvr>
                                            <p:cTn id="100" dur="500" fill="hold"/>
                                            <p:tgtEl>
                                              <p:spTgt spid="231"/>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300"/>
                                      </p:stCondLst>
                                      <p:childTnLst>
                                        <p:set>
                                          <p:cBhvr>
                                            <p:cTn id="102" dur="1" fill="hold">
                                              <p:stCondLst>
                                                <p:cond delay="0"/>
                                              </p:stCondLst>
                                            </p:cTn>
                                            <p:tgtEl>
                                              <p:spTgt spid="234"/>
                                            </p:tgtEl>
                                            <p:attrNameLst>
                                              <p:attrName>style.visibility</p:attrName>
                                            </p:attrNameLst>
                                          </p:cBhvr>
                                          <p:to>
                                            <p:strVal val="visible"/>
                                          </p:to>
                                        </p:set>
                                        <p:anim calcmode="lin" valueType="num">
                                          <p:cBhvr>
                                            <p:cTn id="103" dur="500" fill="hold"/>
                                            <p:tgtEl>
                                              <p:spTgt spid="234"/>
                                            </p:tgtEl>
                                            <p:attrNameLst>
                                              <p:attrName>ppt_w</p:attrName>
                                            </p:attrNameLst>
                                          </p:cBhvr>
                                          <p:tavLst>
                                            <p:tav tm="0">
                                              <p:val>
                                                <p:fltVal val="0"/>
                                              </p:val>
                                            </p:tav>
                                            <p:tav tm="100000">
                                              <p:val>
                                                <p:strVal val="#ppt_w"/>
                                              </p:val>
                                            </p:tav>
                                          </p:tavLst>
                                        </p:anim>
                                        <p:anim calcmode="lin" valueType="num">
                                          <p:cBhvr>
                                            <p:cTn id="104" dur="500" fill="hold"/>
                                            <p:tgtEl>
                                              <p:spTgt spid="234"/>
                                            </p:tgtEl>
                                            <p:attrNameLst>
                                              <p:attrName>ppt_h</p:attrName>
                                            </p:attrNameLst>
                                          </p:cBhvr>
                                          <p:tavLst>
                                            <p:tav tm="0">
                                              <p:val>
                                                <p:fltVal val="0"/>
                                              </p:val>
                                            </p:tav>
                                            <p:tav tm="100000">
                                              <p:val>
                                                <p:strVal val="#ppt_h"/>
                                              </p:val>
                                            </p:tav>
                                          </p:tavLst>
                                        </p:anim>
                                        <p:anim calcmode="lin" valueType="num">
                                          <p:cBhvr>
                                            <p:cTn id="105" dur="500" fill="hold"/>
                                            <p:tgtEl>
                                              <p:spTgt spid="234"/>
                                            </p:tgtEl>
                                            <p:attrNameLst>
                                              <p:attrName>ppt_x</p:attrName>
                                            </p:attrNameLst>
                                          </p:cBhvr>
                                          <p:tavLst>
                                            <p:tav tm="0">
                                              <p:val>
                                                <p:fltVal val="0.5"/>
                                              </p:val>
                                            </p:tav>
                                            <p:tav tm="100000">
                                              <p:val>
                                                <p:strVal val="#ppt_x"/>
                                              </p:val>
                                            </p:tav>
                                          </p:tavLst>
                                        </p:anim>
                                        <p:anim calcmode="lin" valueType="num">
                                          <p:cBhvr>
                                            <p:cTn id="106" dur="500" fill="hold"/>
                                            <p:tgtEl>
                                              <p:spTgt spid="234"/>
                                            </p:tgtEl>
                                            <p:attrNameLst>
                                              <p:attrName>ppt_y</p:attrName>
                                            </p:attrNameLst>
                                          </p:cBhvr>
                                          <p:tavLst>
                                            <p:tav tm="0">
                                              <p:val>
                                                <p:fltVal val="0.5"/>
                                              </p:val>
                                            </p:tav>
                                            <p:tav tm="100000">
                                              <p:val>
                                                <p:strVal val="#ppt_y"/>
                                              </p:val>
                                            </p:tav>
                                          </p:tavLst>
                                        </p:anim>
                                      </p:childTnLst>
                                    </p:cTn>
                                  </p:par>
                                  <p:par>
                                    <p:cTn id="107" presetID="23" presetClass="entr" presetSubtype="528" fill="hold" nodeType="withEffect">
                                      <p:stCondLst>
                                        <p:cond delay="300"/>
                                      </p:stCondLst>
                                      <p:childTnLst>
                                        <p:set>
                                          <p:cBhvr>
                                            <p:cTn id="108" dur="1" fill="hold">
                                              <p:stCondLst>
                                                <p:cond delay="0"/>
                                              </p:stCondLst>
                                            </p:cTn>
                                            <p:tgtEl>
                                              <p:spTgt spid="237"/>
                                            </p:tgtEl>
                                            <p:attrNameLst>
                                              <p:attrName>style.visibility</p:attrName>
                                            </p:attrNameLst>
                                          </p:cBhvr>
                                          <p:to>
                                            <p:strVal val="visible"/>
                                          </p:to>
                                        </p:set>
                                        <p:anim calcmode="lin" valueType="num">
                                          <p:cBhvr>
                                            <p:cTn id="109" dur="500" fill="hold"/>
                                            <p:tgtEl>
                                              <p:spTgt spid="237"/>
                                            </p:tgtEl>
                                            <p:attrNameLst>
                                              <p:attrName>ppt_w</p:attrName>
                                            </p:attrNameLst>
                                          </p:cBhvr>
                                          <p:tavLst>
                                            <p:tav tm="0">
                                              <p:val>
                                                <p:fltVal val="0"/>
                                              </p:val>
                                            </p:tav>
                                            <p:tav tm="100000">
                                              <p:val>
                                                <p:strVal val="#ppt_w"/>
                                              </p:val>
                                            </p:tav>
                                          </p:tavLst>
                                        </p:anim>
                                        <p:anim calcmode="lin" valueType="num">
                                          <p:cBhvr>
                                            <p:cTn id="110" dur="500" fill="hold"/>
                                            <p:tgtEl>
                                              <p:spTgt spid="237"/>
                                            </p:tgtEl>
                                            <p:attrNameLst>
                                              <p:attrName>ppt_h</p:attrName>
                                            </p:attrNameLst>
                                          </p:cBhvr>
                                          <p:tavLst>
                                            <p:tav tm="0">
                                              <p:val>
                                                <p:fltVal val="0"/>
                                              </p:val>
                                            </p:tav>
                                            <p:tav tm="100000">
                                              <p:val>
                                                <p:strVal val="#ppt_h"/>
                                              </p:val>
                                            </p:tav>
                                          </p:tavLst>
                                        </p:anim>
                                        <p:anim calcmode="lin" valueType="num">
                                          <p:cBhvr>
                                            <p:cTn id="111" dur="500" fill="hold"/>
                                            <p:tgtEl>
                                              <p:spTgt spid="237"/>
                                            </p:tgtEl>
                                            <p:attrNameLst>
                                              <p:attrName>ppt_x</p:attrName>
                                            </p:attrNameLst>
                                          </p:cBhvr>
                                          <p:tavLst>
                                            <p:tav tm="0">
                                              <p:val>
                                                <p:fltVal val="0.5"/>
                                              </p:val>
                                            </p:tav>
                                            <p:tav tm="100000">
                                              <p:val>
                                                <p:strVal val="#ppt_x"/>
                                              </p:val>
                                            </p:tav>
                                          </p:tavLst>
                                        </p:anim>
                                        <p:anim calcmode="lin" valueType="num">
                                          <p:cBhvr>
                                            <p:cTn id="112" dur="500" fill="hold"/>
                                            <p:tgtEl>
                                              <p:spTgt spid="237"/>
                                            </p:tgtEl>
                                            <p:attrNameLst>
                                              <p:attrName>ppt_y</p:attrName>
                                            </p:attrNameLst>
                                          </p:cBhvr>
                                          <p:tavLst>
                                            <p:tav tm="0">
                                              <p:val>
                                                <p:fltVal val="0.5"/>
                                              </p:val>
                                            </p:tav>
                                            <p:tav tm="100000">
                                              <p:val>
                                                <p:strVal val="#ppt_y"/>
                                              </p:val>
                                            </p:tav>
                                          </p:tavLst>
                                        </p:anim>
                                      </p:childTnLst>
                                    </p:cTn>
                                  </p:par>
                                  <p:par>
                                    <p:cTn id="113" presetID="23" presetClass="entr" presetSubtype="528" fill="hold" nodeType="withEffect">
                                      <p:stCondLst>
                                        <p:cond delay="600"/>
                                      </p:stCondLst>
                                      <p:childTnLst>
                                        <p:set>
                                          <p:cBhvr>
                                            <p:cTn id="114" dur="1" fill="hold">
                                              <p:stCondLst>
                                                <p:cond delay="0"/>
                                              </p:stCondLst>
                                            </p:cTn>
                                            <p:tgtEl>
                                              <p:spTgt spid="240"/>
                                            </p:tgtEl>
                                            <p:attrNameLst>
                                              <p:attrName>style.visibility</p:attrName>
                                            </p:attrNameLst>
                                          </p:cBhvr>
                                          <p:to>
                                            <p:strVal val="visible"/>
                                          </p:to>
                                        </p:set>
                                        <p:anim calcmode="lin" valueType="num">
                                          <p:cBhvr>
                                            <p:cTn id="115" dur="500" fill="hold"/>
                                            <p:tgtEl>
                                              <p:spTgt spid="240"/>
                                            </p:tgtEl>
                                            <p:attrNameLst>
                                              <p:attrName>ppt_w</p:attrName>
                                            </p:attrNameLst>
                                          </p:cBhvr>
                                          <p:tavLst>
                                            <p:tav tm="0">
                                              <p:val>
                                                <p:fltVal val="0"/>
                                              </p:val>
                                            </p:tav>
                                            <p:tav tm="100000">
                                              <p:val>
                                                <p:strVal val="#ppt_w"/>
                                              </p:val>
                                            </p:tav>
                                          </p:tavLst>
                                        </p:anim>
                                        <p:anim calcmode="lin" valueType="num">
                                          <p:cBhvr>
                                            <p:cTn id="116" dur="500" fill="hold"/>
                                            <p:tgtEl>
                                              <p:spTgt spid="240"/>
                                            </p:tgtEl>
                                            <p:attrNameLst>
                                              <p:attrName>ppt_h</p:attrName>
                                            </p:attrNameLst>
                                          </p:cBhvr>
                                          <p:tavLst>
                                            <p:tav tm="0">
                                              <p:val>
                                                <p:fltVal val="0"/>
                                              </p:val>
                                            </p:tav>
                                            <p:tav tm="100000">
                                              <p:val>
                                                <p:strVal val="#ppt_h"/>
                                              </p:val>
                                            </p:tav>
                                          </p:tavLst>
                                        </p:anim>
                                        <p:anim calcmode="lin" valueType="num">
                                          <p:cBhvr>
                                            <p:cTn id="117" dur="500" fill="hold"/>
                                            <p:tgtEl>
                                              <p:spTgt spid="240"/>
                                            </p:tgtEl>
                                            <p:attrNameLst>
                                              <p:attrName>ppt_x</p:attrName>
                                            </p:attrNameLst>
                                          </p:cBhvr>
                                          <p:tavLst>
                                            <p:tav tm="0">
                                              <p:val>
                                                <p:fltVal val="0.5"/>
                                              </p:val>
                                            </p:tav>
                                            <p:tav tm="100000">
                                              <p:val>
                                                <p:strVal val="#ppt_x"/>
                                              </p:val>
                                            </p:tav>
                                          </p:tavLst>
                                        </p:anim>
                                        <p:anim calcmode="lin" valueType="num">
                                          <p:cBhvr>
                                            <p:cTn id="118" dur="500" fill="hold"/>
                                            <p:tgtEl>
                                              <p:spTgt spid="240"/>
                                            </p:tgtEl>
                                            <p:attrNameLst>
                                              <p:attrName>ppt_y</p:attrName>
                                            </p:attrNameLst>
                                          </p:cBhvr>
                                          <p:tavLst>
                                            <p:tav tm="0">
                                              <p:val>
                                                <p:fltVal val="0.5"/>
                                              </p:val>
                                            </p:tav>
                                            <p:tav tm="100000">
                                              <p:val>
                                                <p:strVal val="#ppt_y"/>
                                              </p:val>
                                            </p:tav>
                                          </p:tavLst>
                                        </p:anim>
                                      </p:childTnLst>
                                    </p:cTn>
                                  </p:par>
                                  <p:par>
                                    <p:cTn id="119" presetID="23" presetClass="entr" presetSubtype="528" fill="hold" nodeType="withEffect">
                                      <p:stCondLst>
                                        <p:cond delay="600"/>
                                      </p:stCondLst>
                                      <p:childTnLst>
                                        <p:set>
                                          <p:cBhvr>
                                            <p:cTn id="120" dur="1" fill="hold">
                                              <p:stCondLst>
                                                <p:cond delay="0"/>
                                              </p:stCondLst>
                                            </p:cTn>
                                            <p:tgtEl>
                                              <p:spTgt spid="243"/>
                                            </p:tgtEl>
                                            <p:attrNameLst>
                                              <p:attrName>style.visibility</p:attrName>
                                            </p:attrNameLst>
                                          </p:cBhvr>
                                          <p:to>
                                            <p:strVal val="visible"/>
                                          </p:to>
                                        </p:set>
                                        <p:anim calcmode="lin" valueType="num">
                                          <p:cBhvr>
                                            <p:cTn id="121" dur="500" fill="hold"/>
                                            <p:tgtEl>
                                              <p:spTgt spid="243"/>
                                            </p:tgtEl>
                                            <p:attrNameLst>
                                              <p:attrName>ppt_w</p:attrName>
                                            </p:attrNameLst>
                                          </p:cBhvr>
                                          <p:tavLst>
                                            <p:tav tm="0">
                                              <p:val>
                                                <p:fltVal val="0"/>
                                              </p:val>
                                            </p:tav>
                                            <p:tav tm="100000">
                                              <p:val>
                                                <p:strVal val="#ppt_w"/>
                                              </p:val>
                                            </p:tav>
                                          </p:tavLst>
                                        </p:anim>
                                        <p:anim calcmode="lin" valueType="num">
                                          <p:cBhvr>
                                            <p:cTn id="122" dur="500" fill="hold"/>
                                            <p:tgtEl>
                                              <p:spTgt spid="243"/>
                                            </p:tgtEl>
                                            <p:attrNameLst>
                                              <p:attrName>ppt_h</p:attrName>
                                            </p:attrNameLst>
                                          </p:cBhvr>
                                          <p:tavLst>
                                            <p:tav tm="0">
                                              <p:val>
                                                <p:fltVal val="0"/>
                                              </p:val>
                                            </p:tav>
                                            <p:tav tm="100000">
                                              <p:val>
                                                <p:strVal val="#ppt_h"/>
                                              </p:val>
                                            </p:tav>
                                          </p:tavLst>
                                        </p:anim>
                                        <p:anim calcmode="lin" valueType="num">
                                          <p:cBhvr>
                                            <p:cTn id="123" dur="500" fill="hold"/>
                                            <p:tgtEl>
                                              <p:spTgt spid="243"/>
                                            </p:tgtEl>
                                            <p:attrNameLst>
                                              <p:attrName>ppt_x</p:attrName>
                                            </p:attrNameLst>
                                          </p:cBhvr>
                                          <p:tavLst>
                                            <p:tav tm="0">
                                              <p:val>
                                                <p:fltVal val="0.5"/>
                                              </p:val>
                                            </p:tav>
                                            <p:tav tm="100000">
                                              <p:val>
                                                <p:strVal val="#ppt_x"/>
                                              </p:val>
                                            </p:tav>
                                          </p:tavLst>
                                        </p:anim>
                                        <p:anim calcmode="lin" valueType="num">
                                          <p:cBhvr>
                                            <p:cTn id="124" dur="500" fill="hold"/>
                                            <p:tgtEl>
                                              <p:spTgt spid="243"/>
                                            </p:tgtEl>
                                            <p:attrNameLst>
                                              <p:attrName>ppt_y</p:attrName>
                                            </p:attrNameLst>
                                          </p:cBhvr>
                                          <p:tavLst>
                                            <p:tav tm="0">
                                              <p:val>
                                                <p:fltVal val="0.5"/>
                                              </p:val>
                                            </p:tav>
                                            <p:tav tm="100000">
                                              <p:val>
                                                <p:strVal val="#ppt_y"/>
                                              </p:val>
                                            </p:tav>
                                          </p:tavLst>
                                        </p:anim>
                                      </p:childTnLst>
                                    </p:cTn>
                                  </p:par>
                                  <p:par>
                                    <p:cTn id="125" presetID="23" presetClass="entr" presetSubtype="528" fill="hold" nodeType="withEffect">
                                      <p:stCondLst>
                                        <p:cond delay="300"/>
                                      </p:stCondLst>
                                      <p:childTnLst>
                                        <p:set>
                                          <p:cBhvr>
                                            <p:cTn id="126" dur="1" fill="hold">
                                              <p:stCondLst>
                                                <p:cond delay="0"/>
                                              </p:stCondLst>
                                            </p:cTn>
                                            <p:tgtEl>
                                              <p:spTgt spid="246"/>
                                            </p:tgtEl>
                                            <p:attrNameLst>
                                              <p:attrName>style.visibility</p:attrName>
                                            </p:attrNameLst>
                                          </p:cBhvr>
                                          <p:to>
                                            <p:strVal val="visible"/>
                                          </p:to>
                                        </p:set>
                                        <p:anim calcmode="lin" valueType="num">
                                          <p:cBhvr>
                                            <p:cTn id="127" dur="500" fill="hold"/>
                                            <p:tgtEl>
                                              <p:spTgt spid="246"/>
                                            </p:tgtEl>
                                            <p:attrNameLst>
                                              <p:attrName>ppt_w</p:attrName>
                                            </p:attrNameLst>
                                          </p:cBhvr>
                                          <p:tavLst>
                                            <p:tav tm="0">
                                              <p:val>
                                                <p:fltVal val="0"/>
                                              </p:val>
                                            </p:tav>
                                            <p:tav tm="100000">
                                              <p:val>
                                                <p:strVal val="#ppt_w"/>
                                              </p:val>
                                            </p:tav>
                                          </p:tavLst>
                                        </p:anim>
                                        <p:anim calcmode="lin" valueType="num">
                                          <p:cBhvr>
                                            <p:cTn id="128" dur="500" fill="hold"/>
                                            <p:tgtEl>
                                              <p:spTgt spid="246"/>
                                            </p:tgtEl>
                                            <p:attrNameLst>
                                              <p:attrName>ppt_h</p:attrName>
                                            </p:attrNameLst>
                                          </p:cBhvr>
                                          <p:tavLst>
                                            <p:tav tm="0">
                                              <p:val>
                                                <p:fltVal val="0"/>
                                              </p:val>
                                            </p:tav>
                                            <p:tav tm="100000">
                                              <p:val>
                                                <p:strVal val="#ppt_h"/>
                                              </p:val>
                                            </p:tav>
                                          </p:tavLst>
                                        </p:anim>
                                        <p:anim calcmode="lin" valueType="num">
                                          <p:cBhvr>
                                            <p:cTn id="129" dur="500" fill="hold"/>
                                            <p:tgtEl>
                                              <p:spTgt spid="246"/>
                                            </p:tgtEl>
                                            <p:attrNameLst>
                                              <p:attrName>ppt_x</p:attrName>
                                            </p:attrNameLst>
                                          </p:cBhvr>
                                          <p:tavLst>
                                            <p:tav tm="0">
                                              <p:val>
                                                <p:fltVal val="0.5"/>
                                              </p:val>
                                            </p:tav>
                                            <p:tav tm="100000">
                                              <p:val>
                                                <p:strVal val="#ppt_x"/>
                                              </p:val>
                                            </p:tav>
                                          </p:tavLst>
                                        </p:anim>
                                        <p:anim calcmode="lin" valueType="num">
                                          <p:cBhvr>
                                            <p:cTn id="130" dur="500" fill="hold"/>
                                            <p:tgtEl>
                                              <p:spTgt spid="246"/>
                                            </p:tgtEl>
                                            <p:attrNameLst>
                                              <p:attrName>ppt_y</p:attrName>
                                            </p:attrNameLst>
                                          </p:cBhvr>
                                          <p:tavLst>
                                            <p:tav tm="0">
                                              <p:val>
                                                <p:fltVal val="0.5"/>
                                              </p:val>
                                            </p:tav>
                                            <p:tav tm="100000">
                                              <p:val>
                                                <p:strVal val="#ppt_y"/>
                                              </p:val>
                                            </p:tav>
                                          </p:tavLst>
                                        </p:anim>
                                      </p:childTnLst>
                                    </p:cTn>
                                  </p:par>
                                  <p:par>
                                    <p:cTn id="131" presetID="23" presetClass="entr" presetSubtype="528" fill="hold" nodeType="withEffect">
                                      <p:stCondLst>
                                        <p:cond delay="600"/>
                                      </p:stCondLst>
                                      <p:childTnLst>
                                        <p:set>
                                          <p:cBhvr>
                                            <p:cTn id="132" dur="1" fill="hold">
                                              <p:stCondLst>
                                                <p:cond delay="0"/>
                                              </p:stCondLst>
                                            </p:cTn>
                                            <p:tgtEl>
                                              <p:spTgt spid="249"/>
                                            </p:tgtEl>
                                            <p:attrNameLst>
                                              <p:attrName>style.visibility</p:attrName>
                                            </p:attrNameLst>
                                          </p:cBhvr>
                                          <p:to>
                                            <p:strVal val="visible"/>
                                          </p:to>
                                        </p:set>
                                        <p:anim calcmode="lin" valueType="num">
                                          <p:cBhvr>
                                            <p:cTn id="133" dur="500" fill="hold"/>
                                            <p:tgtEl>
                                              <p:spTgt spid="249"/>
                                            </p:tgtEl>
                                            <p:attrNameLst>
                                              <p:attrName>ppt_w</p:attrName>
                                            </p:attrNameLst>
                                          </p:cBhvr>
                                          <p:tavLst>
                                            <p:tav tm="0">
                                              <p:val>
                                                <p:fltVal val="0"/>
                                              </p:val>
                                            </p:tav>
                                            <p:tav tm="100000">
                                              <p:val>
                                                <p:strVal val="#ppt_w"/>
                                              </p:val>
                                            </p:tav>
                                          </p:tavLst>
                                        </p:anim>
                                        <p:anim calcmode="lin" valueType="num">
                                          <p:cBhvr>
                                            <p:cTn id="134" dur="500" fill="hold"/>
                                            <p:tgtEl>
                                              <p:spTgt spid="249"/>
                                            </p:tgtEl>
                                            <p:attrNameLst>
                                              <p:attrName>ppt_h</p:attrName>
                                            </p:attrNameLst>
                                          </p:cBhvr>
                                          <p:tavLst>
                                            <p:tav tm="0">
                                              <p:val>
                                                <p:fltVal val="0"/>
                                              </p:val>
                                            </p:tav>
                                            <p:tav tm="100000">
                                              <p:val>
                                                <p:strVal val="#ppt_h"/>
                                              </p:val>
                                            </p:tav>
                                          </p:tavLst>
                                        </p:anim>
                                        <p:anim calcmode="lin" valueType="num">
                                          <p:cBhvr>
                                            <p:cTn id="135" dur="500" fill="hold"/>
                                            <p:tgtEl>
                                              <p:spTgt spid="249"/>
                                            </p:tgtEl>
                                            <p:attrNameLst>
                                              <p:attrName>ppt_x</p:attrName>
                                            </p:attrNameLst>
                                          </p:cBhvr>
                                          <p:tavLst>
                                            <p:tav tm="0">
                                              <p:val>
                                                <p:fltVal val="0.5"/>
                                              </p:val>
                                            </p:tav>
                                            <p:tav tm="100000">
                                              <p:val>
                                                <p:strVal val="#ppt_x"/>
                                              </p:val>
                                            </p:tav>
                                          </p:tavLst>
                                        </p:anim>
                                        <p:anim calcmode="lin" valueType="num">
                                          <p:cBhvr>
                                            <p:cTn id="136" dur="500" fill="hold"/>
                                            <p:tgtEl>
                                              <p:spTgt spid="249"/>
                                            </p:tgtEl>
                                            <p:attrNameLst>
                                              <p:attrName>ppt_y</p:attrName>
                                            </p:attrNameLst>
                                          </p:cBhvr>
                                          <p:tavLst>
                                            <p:tav tm="0">
                                              <p:val>
                                                <p:fltVal val="0.5"/>
                                              </p:val>
                                            </p:tav>
                                            <p:tav tm="100000">
                                              <p:val>
                                                <p:strVal val="#ppt_y"/>
                                              </p:val>
                                            </p:tav>
                                          </p:tavLst>
                                        </p:anim>
                                      </p:childTnLst>
                                    </p:cTn>
                                  </p:par>
                                  <p:par>
                                    <p:cTn id="137" presetID="23" presetClass="entr" presetSubtype="528" fill="hold" nodeType="withEffect">
                                      <p:stCondLst>
                                        <p:cond delay="600"/>
                                      </p:stCondLst>
                                      <p:childTnLst>
                                        <p:set>
                                          <p:cBhvr>
                                            <p:cTn id="138" dur="1" fill="hold">
                                              <p:stCondLst>
                                                <p:cond delay="0"/>
                                              </p:stCondLst>
                                            </p:cTn>
                                            <p:tgtEl>
                                              <p:spTgt spid="252"/>
                                            </p:tgtEl>
                                            <p:attrNameLst>
                                              <p:attrName>style.visibility</p:attrName>
                                            </p:attrNameLst>
                                          </p:cBhvr>
                                          <p:to>
                                            <p:strVal val="visible"/>
                                          </p:to>
                                        </p:set>
                                        <p:anim calcmode="lin" valueType="num">
                                          <p:cBhvr>
                                            <p:cTn id="139" dur="500" fill="hold"/>
                                            <p:tgtEl>
                                              <p:spTgt spid="252"/>
                                            </p:tgtEl>
                                            <p:attrNameLst>
                                              <p:attrName>ppt_w</p:attrName>
                                            </p:attrNameLst>
                                          </p:cBhvr>
                                          <p:tavLst>
                                            <p:tav tm="0">
                                              <p:val>
                                                <p:fltVal val="0"/>
                                              </p:val>
                                            </p:tav>
                                            <p:tav tm="100000">
                                              <p:val>
                                                <p:strVal val="#ppt_w"/>
                                              </p:val>
                                            </p:tav>
                                          </p:tavLst>
                                        </p:anim>
                                        <p:anim calcmode="lin" valueType="num">
                                          <p:cBhvr>
                                            <p:cTn id="140" dur="500" fill="hold"/>
                                            <p:tgtEl>
                                              <p:spTgt spid="252"/>
                                            </p:tgtEl>
                                            <p:attrNameLst>
                                              <p:attrName>ppt_h</p:attrName>
                                            </p:attrNameLst>
                                          </p:cBhvr>
                                          <p:tavLst>
                                            <p:tav tm="0">
                                              <p:val>
                                                <p:fltVal val="0"/>
                                              </p:val>
                                            </p:tav>
                                            <p:tav tm="100000">
                                              <p:val>
                                                <p:strVal val="#ppt_h"/>
                                              </p:val>
                                            </p:tav>
                                          </p:tavLst>
                                        </p:anim>
                                        <p:anim calcmode="lin" valueType="num">
                                          <p:cBhvr>
                                            <p:cTn id="141" dur="500" fill="hold"/>
                                            <p:tgtEl>
                                              <p:spTgt spid="252"/>
                                            </p:tgtEl>
                                            <p:attrNameLst>
                                              <p:attrName>ppt_x</p:attrName>
                                            </p:attrNameLst>
                                          </p:cBhvr>
                                          <p:tavLst>
                                            <p:tav tm="0">
                                              <p:val>
                                                <p:fltVal val="0.5"/>
                                              </p:val>
                                            </p:tav>
                                            <p:tav tm="100000">
                                              <p:val>
                                                <p:strVal val="#ppt_x"/>
                                              </p:val>
                                            </p:tav>
                                          </p:tavLst>
                                        </p:anim>
                                        <p:anim calcmode="lin" valueType="num">
                                          <p:cBhvr>
                                            <p:cTn id="142" dur="500" fill="hold"/>
                                            <p:tgtEl>
                                              <p:spTgt spid="252"/>
                                            </p:tgtEl>
                                            <p:attrNameLst>
                                              <p:attrName>ppt_y</p:attrName>
                                            </p:attrNameLst>
                                          </p:cBhvr>
                                          <p:tavLst>
                                            <p:tav tm="0">
                                              <p:val>
                                                <p:fltVal val="0.5"/>
                                              </p:val>
                                            </p:tav>
                                            <p:tav tm="100000">
                                              <p:val>
                                                <p:strVal val="#ppt_y"/>
                                              </p:val>
                                            </p:tav>
                                          </p:tavLst>
                                        </p:anim>
                                      </p:childTnLst>
                                    </p:cTn>
                                  </p:par>
                                  <p:par>
                                    <p:cTn id="143" presetID="26" presetClass="emph" presetSubtype="0" repeatCount="3000" fill="hold" nodeType="withEffect">
                                      <p:stCondLst>
                                        <p:cond delay="600"/>
                                      </p:stCondLst>
                                      <p:childTnLst>
                                        <p:animEffect transition="out" filter="fade">
                                          <p:cBhvr>
                                            <p:cTn id="144" dur="500" tmFilter="0, 0; .2, .5; .8, .5; 1, 0"/>
                                            <p:tgtEl>
                                              <p:spTgt spid="132"/>
                                            </p:tgtEl>
                                          </p:cBhvr>
                                        </p:animEffect>
                                        <p:animScale>
                                          <p:cBhvr>
                                            <p:cTn id="145" dur="250" autoRev="1" fill="hold"/>
                                            <p:tgtEl>
                                              <p:spTgt spid="132"/>
                                            </p:tgtEl>
                                          </p:cBhvr>
                                          <p:by x="105000" y="105000"/>
                                        </p:animScale>
                                      </p:childTnLst>
                                    </p:cTn>
                                  </p:par>
                                  <p:par>
                                    <p:cTn id="146" presetID="26" presetClass="emph" presetSubtype="0" repeatCount="3000" fill="hold" nodeType="withEffect">
                                      <p:stCondLst>
                                        <p:cond delay="710"/>
                                      </p:stCondLst>
                                      <p:childTnLst>
                                        <p:animEffect transition="out" filter="fade">
                                          <p:cBhvr>
                                            <p:cTn id="147" dur="500" tmFilter="0, 0; .2, .5; .8, .5; 1, 0"/>
                                            <p:tgtEl>
                                              <p:spTgt spid="237"/>
                                            </p:tgtEl>
                                          </p:cBhvr>
                                        </p:animEffect>
                                        <p:animScale>
                                          <p:cBhvr>
                                            <p:cTn id="148" dur="250" autoRev="1" fill="hold"/>
                                            <p:tgtEl>
                                              <p:spTgt spid="237"/>
                                            </p:tgtEl>
                                          </p:cBhvr>
                                          <p:by x="105000" y="105000"/>
                                        </p:animScale>
                                      </p:childTnLst>
                                    </p:cTn>
                                  </p:par>
                                  <p:par>
                                    <p:cTn id="149" presetID="26" presetClass="emph" presetSubtype="0" repeatCount="3000" fill="hold" nodeType="withEffect">
                                      <p:stCondLst>
                                        <p:cond delay="410"/>
                                      </p:stCondLst>
                                      <p:childTnLst>
                                        <p:animEffect transition="out" filter="fade">
                                          <p:cBhvr>
                                            <p:cTn id="150" dur="500" tmFilter="0, 0; .2, .5; .8, .5; 1, 0"/>
                                            <p:tgtEl>
                                              <p:spTgt spid="243"/>
                                            </p:tgtEl>
                                          </p:cBhvr>
                                        </p:animEffect>
                                        <p:animScale>
                                          <p:cBhvr>
                                            <p:cTn id="151" dur="250" autoRev="1" fill="hold"/>
                                            <p:tgtEl>
                                              <p:spTgt spid="243"/>
                                            </p:tgtEl>
                                          </p:cBhvr>
                                          <p:by x="105000" y="105000"/>
                                        </p:animScale>
                                      </p:childTnLst>
                                    </p:cTn>
                                  </p:par>
                                  <p:par>
                                    <p:cTn id="152" presetID="26" presetClass="emph" presetSubtype="0" repeatCount="3000" fill="hold" nodeType="withEffect">
                                      <p:stCondLst>
                                        <p:cond delay="810"/>
                                      </p:stCondLst>
                                      <p:childTnLst>
                                        <p:animEffect transition="out" filter="fade">
                                          <p:cBhvr>
                                            <p:cTn id="153" dur="500" tmFilter="0, 0; .2, .5; .8, .5; 1, 0"/>
                                            <p:tgtEl>
                                              <p:spTgt spid="246"/>
                                            </p:tgtEl>
                                          </p:cBhvr>
                                        </p:animEffect>
                                        <p:animScale>
                                          <p:cBhvr>
                                            <p:cTn id="154" dur="250" autoRev="1" fill="hold"/>
                                            <p:tgtEl>
                                              <p:spTgt spid="246"/>
                                            </p:tgtEl>
                                          </p:cBhvr>
                                          <p:by x="105000" y="105000"/>
                                        </p:animScale>
                                      </p:childTnLst>
                                    </p:cTn>
                                  </p:par>
                                </p:childTnLst>
                              </p:cTn>
                            </p:par>
                            <p:par>
                              <p:cTn id="155" fill="hold">
                                <p:stCondLst>
                                  <p:cond delay="11310"/>
                                </p:stCondLst>
                                <p:childTnLst>
                                  <p:par>
                                    <p:cTn id="156" presetID="10" presetClass="entr" presetSubtype="0" fill="hold" grpId="0" nodeType="afterEffect">
                                      <p:stCondLst>
                                        <p:cond delay="0"/>
                                      </p:stCondLst>
                                      <p:childTnLst>
                                        <p:set>
                                          <p:cBhvr>
                                            <p:cTn id="157" dur="1" fill="hold">
                                              <p:stCondLst>
                                                <p:cond delay="0"/>
                                              </p:stCondLst>
                                            </p:cTn>
                                            <p:tgtEl>
                                              <p:spTgt spid="255"/>
                                            </p:tgtEl>
                                            <p:attrNameLst>
                                              <p:attrName>style.visibility</p:attrName>
                                            </p:attrNameLst>
                                          </p:cBhvr>
                                          <p:to>
                                            <p:strVal val="visible"/>
                                          </p:to>
                                        </p:set>
                                        <p:animEffect transition="in" filter="fade">
                                          <p:cBhvr>
                                            <p:cTn id="158"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112" grpId="0" animBg="1"/>
          <p:bldP spid="124" grpId="0"/>
          <p:bldP spid="125" grpId="0"/>
          <p:bldP spid="126" grpId="0"/>
          <p:bldP spid="25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xfrm>
            <a:off x="2422470" y="685959"/>
            <a:ext cx="7345475" cy="5552773"/>
          </a:xfrm>
        </p:spPr>
        <p:txBody>
          <a:bodyPr/>
          <a:lstStyle/>
          <a:p>
            <a:pPr eaLnBrk="1" hangingPunct="1">
              <a:lnSpc>
                <a:spcPct val="110000"/>
              </a:lnSpc>
              <a:spcBef>
                <a:spcPct val="50000"/>
              </a:spcBef>
              <a:buFontTx/>
              <a:buNone/>
            </a:pPr>
            <a:r>
              <a:rPr lang="en-US" altLang="zh-CN" sz="2801" b="1">
                <a:latin typeface="黑体" panose="02010609060101010101" pitchFamily="49" charset="-122"/>
                <a:ea typeface="黑体" panose="02010609060101010101" pitchFamily="49" charset="-122"/>
              </a:rPr>
              <a:t>2</a:t>
            </a:r>
            <a:r>
              <a:rPr lang="zh-CN" altLang="en-US" sz="2801" b="1">
                <a:latin typeface="黑体" panose="02010609060101010101" pitchFamily="49" charset="-122"/>
                <a:ea typeface="黑体" panose="02010609060101010101" pitchFamily="49" charset="-122"/>
              </a:rPr>
              <a:t>、中断处理</a:t>
            </a:r>
          </a:p>
          <a:p>
            <a:pPr eaLnBrk="1" hangingPunct="1">
              <a:lnSpc>
                <a:spcPct val="110000"/>
              </a:lnSpc>
              <a:spcBef>
                <a:spcPct val="50000"/>
              </a:spcBef>
              <a:buFontTx/>
              <a:buNone/>
            </a:pPr>
            <a:r>
              <a:rPr lang="zh-CN" altLang="en-US" sz="2801" b="1">
                <a:latin typeface="黑体" panose="02010609060101010101" pitchFamily="49" charset="-122"/>
                <a:ea typeface="黑体" panose="02010609060101010101" pitchFamily="49" charset="-122"/>
              </a:rPr>
              <a:t> </a:t>
            </a:r>
            <a:r>
              <a:rPr lang="en-US" altLang="zh-CN" sz="2801" b="1">
                <a:latin typeface="黑体" panose="02010609060101010101" pitchFamily="49" charset="-122"/>
                <a:ea typeface="黑体" panose="02010609060101010101" pitchFamily="49" charset="-122"/>
              </a:rPr>
              <a:t>1</a:t>
            </a:r>
            <a:r>
              <a:rPr lang="zh-CN" altLang="en-US" sz="2801" b="1">
                <a:latin typeface="黑体" panose="02010609060101010101" pitchFamily="49" charset="-122"/>
                <a:ea typeface="黑体" panose="02010609060101010101" pitchFamily="49" charset="-122"/>
              </a:rPr>
              <a:t>） 中断类型号</a:t>
            </a:r>
            <a:r>
              <a:rPr lang="en-US" altLang="zh-CN" sz="2801" b="1">
                <a:latin typeface="黑体" panose="02010609060101010101" pitchFamily="49" charset="-122"/>
                <a:ea typeface="黑体" panose="02010609060101010101" pitchFamily="49" charset="-122"/>
              </a:rPr>
              <a:t>(</a:t>
            </a:r>
            <a:r>
              <a:rPr lang="zh-CN" altLang="en-US" sz="2801" b="1">
                <a:latin typeface="黑体" panose="02010609060101010101" pitchFamily="49" charset="-122"/>
                <a:ea typeface="黑体" panose="02010609060101010101" pitchFamily="49" charset="-122"/>
              </a:rPr>
              <a:t>中断向量码</a:t>
            </a:r>
            <a:r>
              <a:rPr lang="en-US" altLang="zh-CN" sz="2801" b="1">
                <a:latin typeface="黑体" panose="02010609060101010101" pitchFamily="49" charset="-122"/>
                <a:ea typeface="黑体" panose="02010609060101010101" pitchFamily="49" charset="-122"/>
              </a:rPr>
              <a:t>)</a:t>
            </a:r>
          </a:p>
          <a:p>
            <a:pPr eaLnBrk="1" hangingPunct="1">
              <a:spcBef>
                <a:spcPct val="50000"/>
              </a:spcBef>
              <a:buFontTx/>
              <a:buNone/>
            </a:pPr>
            <a:r>
              <a:rPr lang="en-US" altLang="zh-CN" sz="2801">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在</a:t>
            </a:r>
            <a:r>
              <a:rPr lang="en-US" altLang="zh-CN" sz="2400">
                <a:latin typeface="黑体" panose="02010609060101010101" pitchFamily="49" charset="-122"/>
                <a:ea typeface="黑体" panose="02010609060101010101" pitchFamily="49" charset="-122"/>
              </a:rPr>
              <a:t>8086/8088</a:t>
            </a:r>
            <a:r>
              <a:rPr lang="zh-CN" altLang="en-US" sz="2400">
                <a:latin typeface="黑体" panose="02010609060101010101" pitchFamily="49" charset="-122"/>
                <a:ea typeface="黑体" panose="02010609060101010101" pitchFamily="49" charset="-122"/>
              </a:rPr>
              <a:t>的中断系统中，每个中断源都有相应的处理程序，对每个中断都规定有一个中断类型号，共</a:t>
            </a:r>
            <a:r>
              <a:rPr lang="en-US" altLang="zh-CN" sz="2400">
                <a:latin typeface="黑体" panose="02010609060101010101" pitchFamily="49" charset="-122"/>
                <a:ea typeface="黑体" panose="02010609060101010101" pitchFamily="49" charset="-122"/>
              </a:rPr>
              <a:t>256</a:t>
            </a:r>
            <a:r>
              <a:rPr lang="zh-CN" altLang="en-US" sz="2400">
                <a:latin typeface="黑体" panose="02010609060101010101" pitchFamily="49" charset="-122"/>
                <a:ea typeface="黑体" panose="02010609060101010101" pitchFamily="49" charset="-122"/>
              </a:rPr>
              <a:t>个</a:t>
            </a:r>
            <a:r>
              <a:rPr lang="en-US" altLang="zh-CN" sz="2400">
                <a:latin typeface="黑体" panose="02010609060101010101" pitchFamily="49" charset="-122"/>
                <a:ea typeface="黑体" panose="02010609060101010101" pitchFamily="49" charset="-122"/>
              </a:rPr>
              <a:t>(0</a:t>
            </a:r>
            <a:r>
              <a:rPr lang="en-US" altLang="zh-CN" smtClean="0">
                <a:solidFill>
                  <a:schemeClr val="tx1"/>
                </a:solidFill>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255)</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根据这些类型号结合中断向量表就可以转入相应的中断处理程序，完成相应的中断服务。常用中断类型号的功能如表</a:t>
            </a:r>
            <a:r>
              <a:rPr lang="en-US" altLang="zh-CN" sz="2400">
                <a:latin typeface="黑体" panose="02010609060101010101" pitchFamily="49" charset="-122"/>
                <a:ea typeface="黑体" panose="02010609060101010101" pitchFamily="49" charset="-122"/>
              </a:rPr>
              <a:t>2-1</a:t>
            </a:r>
            <a:r>
              <a:rPr lang="zh-CN" altLang="en-US" sz="2400">
                <a:latin typeface="黑体" panose="02010609060101010101" pitchFamily="49" charset="-122"/>
                <a:ea typeface="黑体" panose="02010609060101010101" pitchFamily="49" charset="-122"/>
              </a:rPr>
              <a:t>所示。其中，中断类型号的前</a:t>
            </a:r>
            <a:r>
              <a:rPr lang="en-US" altLang="zh-CN" sz="2400">
                <a:latin typeface="黑体" panose="02010609060101010101" pitchFamily="49" charset="-122"/>
                <a:ea typeface="黑体" panose="02010609060101010101" pitchFamily="49" charset="-122"/>
              </a:rPr>
              <a:t>5</a:t>
            </a:r>
            <a:r>
              <a:rPr lang="zh-CN" altLang="en-US" sz="2400">
                <a:latin typeface="黑体" panose="02010609060101010101" pitchFamily="49" charset="-122"/>
                <a:ea typeface="黑体" panose="02010609060101010101" pitchFamily="49" charset="-122"/>
              </a:rPr>
              <a:t>个是</a:t>
            </a:r>
            <a:r>
              <a:rPr lang="en-US" altLang="zh-CN" sz="2400">
                <a:latin typeface="黑体" panose="02010609060101010101" pitchFamily="49" charset="-122"/>
                <a:ea typeface="黑体" panose="02010609060101010101" pitchFamily="49" charset="-122"/>
              </a:rPr>
              <a:t>8088</a:t>
            </a:r>
            <a:r>
              <a:rPr lang="zh-CN" altLang="en-US" sz="2400">
                <a:latin typeface="黑体" panose="02010609060101010101" pitchFamily="49" charset="-122"/>
                <a:ea typeface="黑体" panose="02010609060101010101" pitchFamily="49" charset="-122"/>
              </a:rPr>
              <a:t>规定的专用中断；</a:t>
            </a:r>
            <a:r>
              <a:rPr lang="en-US" altLang="zh-CN" sz="2400">
                <a:latin typeface="黑体" panose="02010609060101010101" pitchFamily="49" charset="-122"/>
                <a:ea typeface="黑体" panose="02010609060101010101" pitchFamily="49" charset="-122"/>
              </a:rPr>
              <a:t>8H</a:t>
            </a:r>
            <a:r>
              <a:rPr lang="en-US" altLang="zh-CN" smtClean="0">
                <a:solidFill>
                  <a:schemeClr val="tx1"/>
                </a:solidFill>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FH</a:t>
            </a:r>
            <a:r>
              <a:rPr lang="zh-CN" altLang="en-US" sz="2400">
                <a:latin typeface="黑体" panose="02010609060101010101" pitchFamily="49" charset="-122"/>
                <a:ea typeface="黑体" panose="02010609060101010101" pitchFamily="49" charset="-122"/>
              </a:rPr>
              <a:t>是八级硬件中断；</a:t>
            </a:r>
            <a:r>
              <a:rPr lang="en-US" altLang="zh-CN" sz="2400">
                <a:latin typeface="黑体" panose="02010609060101010101" pitchFamily="49" charset="-122"/>
                <a:ea typeface="黑体" panose="02010609060101010101" pitchFamily="49" charset="-122"/>
              </a:rPr>
              <a:t>5H</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10H</a:t>
            </a:r>
            <a:r>
              <a:rPr lang="en-US" altLang="zh-CN" smtClean="0">
                <a:solidFill>
                  <a:schemeClr val="tx1"/>
                </a:solidFill>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1AH</a:t>
            </a:r>
            <a:r>
              <a:rPr lang="zh-CN" altLang="en-US" sz="2400">
                <a:latin typeface="黑体" panose="02010609060101010101" pitchFamily="49" charset="-122"/>
                <a:ea typeface="黑体" panose="02010609060101010101" pitchFamily="49" charset="-122"/>
              </a:rPr>
              <a:t>是基本外部设备的输入</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输出驱动程序和</a:t>
            </a:r>
            <a:r>
              <a:rPr lang="en-US" altLang="zh-CN" sz="2400">
                <a:latin typeface="黑体" panose="02010609060101010101" pitchFamily="49" charset="-122"/>
                <a:ea typeface="黑体" panose="02010609060101010101" pitchFamily="49" charset="-122"/>
              </a:rPr>
              <a:t>BIOS</a:t>
            </a:r>
            <a:r>
              <a:rPr lang="zh-CN" altLang="en-US" sz="2400">
                <a:latin typeface="黑体" panose="02010609060101010101" pitchFamily="49" charset="-122"/>
                <a:ea typeface="黑体" panose="02010609060101010101" pitchFamily="49" charset="-122"/>
              </a:rPr>
              <a:t>中调用的有关程序；</a:t>
            </a:r>
            <a:r>
              <a:rPr lang="en-US" altLang="zh-CN" sz="2400">
                <a:latin typeface="黑体" panose="02010609060101010101" pitchFamily="49" charset="-122"/>
                <a:ea typeface="黑体" panose="02010609060101010101" pitchFamily="49" charset="-122"/>
              </a:rPr>
              <a:t>1BH</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1CH</a:t>
            </a:r>
            <a:r>
              <a:rPr lang="zh-CN" altLang="en-US" sz="2400">
                <a:latin typeface="黑体" panose="02010609060101010101" pitchFamily="49" charset="-122"/>
                <a:ea typeface="黑体" panose="02010609060101010101" pitchFamily="49" charset="-122"/>
              </a:rPr>
              <a:t>由用户设定；</a:t>
            </a:r>
            <a:r>
              <a:rPr lang="en-US" altLang="zh-CN" sz="2400">
                <a:latin typeface="黑体" panose="02010609060101010101" pitchFamily="49" charset="-122"/>
                <a:ea typeface="黑体" panose="02010609060101010101" pitchFamily="49" charset="-122"/>
              </a:rPr>
              <a:t>1DH</a:t>
            </a:r>
            <a:r>
              <a:rPr lang="en-US" altLang="zh-CN" smtClean="0">
                <a:solidFill>
                  <a:schemeClr val="tx1"/>
                </a:solidFill>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1FH</a:t>
            </a:r>
            <a:r>
              <a:rPr lang="zh-CN" altLang="en-US" sz="2400">
                <a:latin typeface="黑体" panose="02010609060101010101" pitchFamily="49" charset="-122"/>
                <a:ea typeface="黑体" panose="02010609060101010101" pitchFamily="49" charset="-122"/>
              </a:rPr>
              <a:t>指向三个数据区域。</a:t>
            </a:r>
          </a:p>
        </p:txBody>
      </p:sp>
    </p:spTree>
    <p:extLst>
      <p:ext uri="{BB962C8B-B14F-4D97-AF65-F5344CB8AC3E}">
        <p14:creationId xmlns:p14="http://schemas.microsoft.com/office/powerpoint/2010/main" val="3379558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875367" y="533524"/>
            <a:ext cx="3587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t>常用</a:t>
            </a:r>
            <a:r>
              <a:rPr lang="zh-CN" altLang="en-US" b="1" dirty="0"/>
              <a:t>中断类型号及其功能</a:t>
            </a:r>
          </a:p>
        </p:txBody>
      </p:sp>
      <p:grpSp>
        <p:nvGrpSpPr>
          <p:cNvPr id="69635" name="Group 3"/>
          <p:cNvGrpSpPr>
            <a:grpSpLocks/>
          </p:cNvGrpSpPr>
          <p:nvPr/>
        </p:nvGrpSpPr>
        <p:grpSpPr bwMode="auto">
          <a:xfrm>
            <a:off x="1903236" y="1098805"/>
            <a:ext cx="8536376" cy="5303477"/>
            <a:chOff x="-3" y="-3"/>
            <a:chExt cx="3432" cy="6364"/>
          </a:xfrm>
        </p:grpSpPr>
        <p:grpSp>
          <p:nvGrpSpPr>
            <p:cNvPr id="69637" name="Group 4"/>
            <p:cNvGrpSpPr>
              <a:grpSpLocks/>
            </p:cNvGrpSpPr>
            <p:nvPr/>
          </p:nvGrpSpPr>
          <p:grpSpPr bwMode="auto">
            <a:xfrm>
              <a:off x="0" y="0"/>
              <a:ext cx="3426" cy="6358"/>
              <a:chOff x="0" y="0"/>
              <a:chExt cx="3426" cy="6358"/>
            </a:xfrm>
          </p:grpSpPr>
          <p:grpSp>
            <p:nvGrpSpPr>
              <p:cNvPr id="69639" name="Group 5"/>
              <p:cNvGrpSpPr>
                <a:grpSpLocks/>
              </p:cNvGrpSpPr>
              <p:nvPr/>
            </p:nvGrpSpPr>
            <p:grpSpPr bwMode="auto">
              <a:xfrm>
                <a:off x="0" y="0"/>
                <a:ext cx="664" cy="374"/>
                <a:chOff x="0" y="0"/>
                <a:chExt cx="664" cy="374"/>
              </a:xfrm>
            </p:grpSpPr>
            <p:sp>
              <p:nvSpPr>
                <p:cNvPr id="69841" name="Rectangle 6"/>
                <p:cNvSpPr>
                  <a:spLocks noChangeArrowheads="1"/>
                </p:cNvSpPr>
                <p:nvPr/>
              </p:nvSpPr>
              <p:spPr bwMode="auto">
                <a:xfrm>
                  <a:off x="43" y="0"/>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中断类型号</a:t>
                  </a:r>
                  <a:endParaRPr lang="zh-CN" altLang="en-US" sz="1600"/>
                </a:p>
                <a:p>
                  <a:pPr algn="ctr"/>
                  <a:endParaRPr lang="en-US" altLang="zh-CN" sz="3601"/>
                </a:p>
              </p:txBody>
            </p:sp>
            <p:sp>
              <p:nvSpPr>
                <p:cNvPr id="69842" name="Rectangle 7"/>
                <p:cNvSpPr>
                  <a:spLocks noChangeArrowheads="1"/>
                </p:cNvSpPr>
                <p:nvPr/>
              </p:nvSpPr>
              <p:spPr bwMode="auto">
                <a:xfrm>
                  <a:off x="0" y="0"/>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0" name="Group 8"/>
              <p:cNvGrpSpPr>
                <a:grpSpLocks/>
              </p:cNvGrpSpPr>
              <p:nvPr/>
            </p:nvGrpSpPr>
            <p:grpSpPr bwMode="auto">
              <a:xfrm>
                <a:off x="664" y="0"/>
                <a:ext cx="996" cy="374"/>
                <a:chOff x="664" y="0"/>
                <a:chExt cx="996" cy="374"/>
              </a:xfrm>
            </p:grpSpPr>
            <p:sp>
              <p:nvSpPr>
                <p:cNvPr id="69839" name="Rectangle 9"/>
                <p:cNvSpPr>
                  <a:spLocks noChangeArrowheads="1"/>
                </p:cNvSpPr>
                <p:nvPr/>
              </p:nvSpPr>
              <p:spPr bwMode="auto">
                <a:xfrm>
                  <a:off x="707" y="0"/>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中 断 功 能</a:t>
                  </a:r>
                  <a:endParaRPr lang="zh-CN" altLang="en-US" sz="1600"/>
                </a:p>
                <a:p>
                  <a:pPr algn="ctr"/>
                  <a:endParaRPr lang="en-US" altLang="zh-CN" sz="3601"/>
                </a:p>
              </p:txBody>
            </p:sp>
            <p:sp>
              <p:nvSpPr>
                <p:cNvPr id="69840" name="Rectangle 10"/>
                <p:cNvSpPr>
                  <a:spLocks noChangeArrowheads="1"/>
                </p:cNvSpPr>
                <p:nvPr/>
              </p:nvSpPr>
              <p:spPr bwMode="auto">
                <a:xfrm>
                  <a:off x="664" y="0"/>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1" name="Group 11"/>
              <p:cNvGrpSpPr>
                <a:grpSpLocks/>
              </p:cNvGrpSpPr>
              <p:nvPr/>
            </p:nvGrpSpPr>
            <p:grpSpPr bwMode="auto">
              <a:xfrm>
                <a:off x="1660" y="0"/>
                <a:ext cx="664" cy="374"/>
                <a:chOff x="1660" y="0"/>
                <a:chExt cx="664" cy="374"/>
              </a:xfrm>
            </p:grpSpPr>
            <p:sp>
              <p:nvSpPr>
                <p:cNvPr id="69837" name="Rectangle 12"/>
                <p:cNvSpPr>
                  <a:spLocks noChangeArrowheads="1"/>
                </p:cNvSpPr>
                <p:nvPr/>
              </p:nvSpPr>
              <p:spPr bwMode="auto">
                <a:xfrm>
                  <a:off x="1703" y="0"/>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中断类型号</a:t>
                  </a:r>
                </a:p>
                <a:p>
                  <a:pPr algn="ctr"/>
                  <a:endParaRPr lang="en-US" altLang="zh-CN" sz="3601"/>
                </a:p>
              </p:txBody>
            </p:sp>
            <p:sp>
              <p:nvSpPr>
                <p:cNvPr id="69838" name="Rectangle 13"/>
                <p:cNvSpPr>
                  <a:spLocks noChangeArrowheads="1"/>
                </p:cNvSpPr>
                <p:nvPr/>
              </p:nvSpPr>
              <p:spPr bwMode="auto">
                <a:xfrm>
                  <a:off x="1660" y="0"/>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2" name="Group 14"/>
              <p:cNvGrpSpPr>
                <a:grpSpLocks/>
              </p:cNvGrpSpPr>
              <p:nvPr/>
            </p:nvGrpSpPr>
            <p:grpSpPr bwMode="auto">
              <a:xfrm>
                <a:off x="2324" y="0"/>
                <a:ext cx="1102" cy="374"/>
                <a:chOff x="2324" y="0"/>
                <a:chExt cx="1102" cy="374"/>
              </a:xfrm>
            </p:grpSpPr>
            <p:sp>
              <p:nvSpPr>
                <p:cNvPr id="69835" name="Rectangle 15"/>
                <p:cNvSpPr>
                  <a:spLocks noChangeArrowheads="1"/>
                </p:cNvSpPr>
                <p:nvPr/>
              </p:nvSpPr>
              <p:spPr bwMode="auto">
                <a:xfrm>
                  <a:off x="2367" y="0"/>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中 断 功 能</a:t>
                  </a:r>
                  <a:endParaRPr lang="zh-CN" altLang="en-US" sz="1600"/>
                </a:p>
                <a:p>
                  <a:pPr algn="ctr"/>
                  <a:endParaRPr lang="en-US" altLang="zh-CN" sz="3601"/>
                </a:p>
              </p:txBody>
            </p:sp>
            <p:sp>
              <p:nvSpPr>
                <p:cNvPr id="69836" name="Rectangle 16"/>
                <p:cNvSpPr>
                  <a:spLocks noChangeArrowheads="1"/>
                </p:cNvSpPr>
                <p:nvPr/>
              </p:nvSpPr>
              <p:spPr bwMode="auto">
                <a:xfrm>
                  <a:off x="2324" y="0"/>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3" name="Group 17"/>
              <p:cNvGrpSpPr>
                <a:grpSpLocks/>
              </p:cNvGrpSpPr>
              <p:nvPr/>
            </p:nvGrpSpPr>
            <p:grpSpPr bwMode="auto">
              <a:xfrm>
                <a:off x="0" y="374"/>
                <a:ext cx="664" cy="374"/>
                <a:chOff x="0" y="374"/>
                <a:chExt cx="664" cy="374"/>
              </a:xfrm>
            </p:grpSpPr>
            <p:sp>
              <p:nvSpPr>
                <p:cNvPr id="69833" name="Rectangle 18"/>
                <p:cNvSpPr>
                  <a:spLocks noChangeArrowheads="1"/>
                </p:cNvSpPr>
                <p:nvPr/>
              </p:nvSpPr>
              <p:spPr bwMode="auto">
                <a:xfrm>
                  <a:off x="43" y="374"/>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0H</a:t>
                  </a:r>
                  <a:endParaRPr lang="en-US" altLang="zh-CN" sz="1600"/>
                </a:p>
                <a:p>
                  <a:pPr algn="ctr"/>
                  <a:endParaRPr lang="en-US" altLang="zh-CN" sz="3601"/>
                </a:p>
              </p:txBody>
            </p:sp>
            <p:sp>
              <p:nvSpPr>
                <p:cNvPr id="69834" name="Rectangle 19"/>
                <p:cNvSpPr>
                  <a:spLocks noChangeArrowheads="1"/>
                </p:cNvSpPr>
                <p:nvPr/>
              </p:nvSpPr>
              <p:spPr bwMode="auto">
                <a:xfrm>
                  <a:off x="0" y="374"/>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4" name="Group 20"/>
              <p:cNvGrpSpPr>
                <a:grpSpLocks/>
              </p:cNvGrpSpPr>
              <p:nvPr/>
            </p:nvGrpSpPr>
            <p:grpSpPr bwMode="auto">
              <a:xfrm>
                <a:off x="664" y="374"/>
                <a:ext cx="996" cy="374"/>
                <a:chOff x="664" y="374"/>
                <a:chExt cx="996" cy="374"/>
              </a:xfrm>
            </p:grpSpPr>
            <p:sp>
              <p:nvSpPr>
                <p:cNvPr id="69831" name="Rectangle 21"/>
                <p:cNvSpPr>
                  <a:spLocks noChangeArrowheads="1"/>
                </p:cNvSpPr>
                <p:nvPr/>
              </p:nvSpPr>
              <p:spPr bwMode="auto">
                <a:xfrm>
                  <a:off x="707" y="374"/>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除法错中断</a:t>
                  </a:r>
                  <a:endParaRPr lang="zh-CN" altLang="en-US" sz="1600"/>
                </a:p>
                <a:p>
                  <a:pPr algn="ctr"/>
                  <a:endParaRPr lang="en-US" altLang="zh-CN" sz="3601"/>
                </a:p>
              </p:txBody>
            </p:sp>
            <p:sp>
              <p:nvSpPr>
                <p:cNvPr id="69832" name="Rectangle 22"/>
                <p:cNvSpPr>
                  <a:spLocks noChangeArrowheads="1"/>
                </p:cNvSpPr>
                <p:nvPr/>
              </p:nvSpPr>
              <p:spPr bwMode="auto">
                <a:xfrm>
                  <a:off x="664" y="374"/>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5" name="Group 23"/>
              <p:cNvGrpSpPr>
                <a:grpSpLocks/>
              </p:cNvGrpSpPr>
              <p:nvPr/>
            </p:nvGrpSpPr>
            <p:grpSpPr bwMode="auto">
              <a:xfrm>
                <a:off x="1660" y="374"/>
                <a:ext cx="664" cy="374"/>
                <a:chOff x="1660" y="374"/>
                <a:chExt cx="664" cy="374"/>
              </a:xfrm>
            </p:grpSpPr>
            <p:sp>
              <p:nvSpPr>
                <p:cNvPr id="69829" name="Rectangle 24"/>
                <p:cNvSpPr>
                  <a:spLocks noChangeArrowheads="1"/>
                </p:cNvSpPr>
                <p:nvPr/>
              </p:nvSpPr>
              <p:spPr bwMode="auto">
                <a:xfrm>
                  <a:off x="1703" y="374"/>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10H</a:t>
                  </a:r>
                  <a:endParaRPr lang="en-US" altLang="zh-CN" sz="1600"/>
                </a:p>
                <a:p>
                  <a:pPr algn="ctr"/>
                  <a:endParaRPr lang="en-US" altLang="zh-CN" sz="3601"/>
                </a:p>
              </p:txBody>
            </p:sp>
            <p:sp>
              <p:nvSpPr>
                <p:cNvPr id="69830" name="Rectangle 25"/>
                <p:cNvSpPr>
                  <a:spLocks noChangeArrowheads="1"/>
                </p:cNvSpPr>
                <p:nvPr/>
              </p:nvSpPr>
              <p:spPr bwMode="auto">
                <a:xfrm>
                  <a:off x="1660" y="374"/>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6" name="Group 26"/>
              <p:cNvGrpSpPr>
                <a:grpSpLocks/>
              </p:cNvGrpSpPr>
              <p:nvPr/>
            </p:nvGrpSpPr>
            <p:grpSpPr bwMode="auto">
              <a:xfrm>
                <a:off x="2324" y="374"/>
                <a:ext cx="1102" cy="374"/>
                <a:chOff x="2324" y="374"/>
                <a:chExt cx="1102" cy="374"/>
              </a:xfrm>
            </p:grpSpPr>
            <p:sp>
              <p:nvSpPr>
                <p:cNvPr id="69827" name="Rectangle 27"/>
                <p:cNvSpPr>
                  <a:spLocks noChangeArrowheads="1"/>
                </p:cNvSpPr>
                <p:nvPr/>
              </p:nvSpPr>
              <p:spPr bwMode="auto">
                <a:xfrm>
                  <a:off x="2367" y="374"/>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CRT</a:t>
                  </a:r>
                  <a:r>
                    <a:rPr lang="zh-CN" altLang="en-US" sz="1400"/>
                    <a:t>显示</a:t>
                  </a:r>
                  <a:r>
                    <a:rPr lang="en-US" altLang="zh-CN" sz="1400"/>
                    <a:t>I/O</a:t>
                  </a:r>
                  <a:r>
                    <a:rPr lang="zh-CN" altLang="en-US" sz="1400"/>
                    <a:t>驱动程序</a:t>
                  </a:r>
                  <a:endParaRPr lang="zh-CN" altLang="en-US" sz="1600"/>
                </a:p>
                <a:p>
                  <a:pPr algn="ctr"/>
                  <a:endParaRPr lang="en-US" altLang="zh-CN" sz="3601"/>
                </a:p>
              </p:txBody>
            </p:sp>
            <p:sp>
              <p:nvSpPr>
                <p:cNvPr id="69828" name="Rectangle 28"/>
                <p:cNvSpPr>
                  <a:spLocks noChangeArrowheads="1"/>
                </p:cNvSpPr>
                <p:nvPr/>
              </p:nvSpPr>
              <p:spPr bwMode="auto">
                <a:xfrm>
                  <a:off x="2324" y="374"/>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7" name="Group 29"/>
              <p:cNvGrpSpPr>
                <a:grpSpLocks/>
              </p:cNvGrpSpPr>
              <p:nvPr/>
            </p:nvGrpSpPr>
            <p:grpSpPr bwMode="auto">
              <a:xfrm>
                <a:off x="0" y="748"/>
                <a:ext cx="664" cy="374"/>
                <a:chOff x="0" y="748"/>
                <a:chExt cx="664" cy="374"/>
              </a:xfrm>
            </p:grpSpPr>
            <p:sp>
              <p:nvSpPr>
                <p:cNvPr id="69825" name="Rectangle 30"/>
                <p:cNvSpPr>
                  <a:spLocks noChangeArrowheads="1"/>
                </p:cNvSpPr>
                <p:nvPr/>
              </p:nvSpPr>
              <p:spPr bwMode="auto">
                <a:xfrm>
                  <a:off x="43" y="748"/>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1H</a:t>
                  </a:r>
                  <a:endParaRPr lang="en-US" altLang="zh-CN" sz="1600"/>
                </a:p>
                <a:p>
                  <a:pPr algn="ctr"/>
                  <a:endParaRPr lang="en-US" altLang="zh-CN" sz="3601"/>
                </a:p>
              </p:txBody>
            </p:sp>
            <p:sp>
              <p:nvSpPr>
                <p:cNvPr id="69826" name="Rectangle 31"/>
                <p:cNvSpPr>
                  <a:spLocks noChangeArrowheads="1"/>
                </p:cNvSpPr>
                <p:nvPr/>
              </p:nvSpPr>
              <p:spPr bwMode="auto">
                <a:xfrm>
                  <a:off x="0" y="748"/>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8" name="Group 32"/>
              <p:cNvGrpSpPr>
                <a:grpSpLocks/>
              </p:cNvGrpSpPr>
              <p:nvPr/>
            </p:nvGrpSpPr>
            <p:grpSpPr bwMode="auto">
              <a:xfrm>
                <a:off x="664" y="748"/>
                <a:ext cx="996" cy="374"/>
                <a:chOff x="664" y="748"/>
                <a:chExt cx="996" cy="374"/>
              </a:xfrm>
            </p:grpSpPr>
            <p:sp>
              <p:nvSpPr>
                <p:cNvPr id="69823" name="Rectangle 33"/>
                <p:cNvSpPr>
                  <a:spLocks noChangeArrowheads="1"/>
                </p:cNvSpPr>
                <p:nvPr/>
              </p:nvSpPr>
              <p:spPr bwMode="auto">
                <a:xfrm>
                  <a:off x="707" y="748"/>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单步中断</a:t>
                  </a:r>
                  <a:endParaRPr lang="zh-CN" altLang="en-US" sz="1600"/>
                </a:p>
                <a:p>
                  <a:pPr algn="ctr"/>
                  <a:endParaRPr lang="en-US" altLang="zh-CN" sz="3601"/>
                </a:p>
              </p:txBody>
            </p:sp>
            <p:sp>
              <p:nvSpPr>
                <p:cNvPr id="69824" name="Rectangle 34"/>
                <p:cNvSpPr>
                  <a:spLocks noChangeArrowheads="1"/>
                </p:cNvSpPr>
                <p:nvPr/>
              </p:nvSpPr>
              <p:spPr bwMode="auto">
                <a:xfrm>
                  <a:off x="664" y="748"/>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49" name="Group 35"/>
              <p:cNvGrpSpPr>
                <a:grpSpLocks/>
              </p:cNvGrpSpPr>
              <p:nvPr/>
            </p:nvGrpSpPr>
            <p:grpSpPr bwMode="auto">
              <a:xfrm>
                <a:off x="1660" y="748"/>
                <a:ext cx="664" cy="374"/>
                <a:chOff x="1660" y="748"/>
                <a:chExt cx="664" cy="374"/>
              </a:xfrm>
            </p:grpSpPr>
            <p:sp>
              <p:nvSpPr>
                <p:cNvPr id="69821" name="Rectangle 36"/>
                <p:cNvSpPr>
                  <a:spLocks noChangeArrowheads="1"/>
                </p:cNvSpPr>
                <p:nvPr/>
              </p:nvSpPr>
              <p:spPr bwMode="auto">
                <a:xfrm>
                  <a:off x="1703" y="748"/>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11H</a:t>
                  </a:r>
                  <a:endParaRPr lang="en-US" altLang="zh-CN" sz="1600"/>
                </a:p>
                <a:p>
                  <a:pPr algn="ctr"/>
                  <a:endParaRPr lang="en-US" altLang="zh-CN" sz="3601"/>
                </a:p>
              </p:txBody>
            </p:sp>
            <p:sp>
              <p:nvSpPr>
                <p:cNvPr id="69822" name="Rectangle 37"/>
                <p:cNvSpPr>
                  <a:spLocks noChangeArrowheads="1"/>
                </p:cNvSpPr>
                <p:nvPr/>
              </p:nvSpPr>
              <p:spPr bwMode="auto">
                <a:xfrm>
                  <a:off x="1660" y="748"/>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0" name="Group 38"/>
              <p:cNvGrpSpPr>
                <a:grpSpLocks/>
              </p:cNvGrpSpPr>
              <p:nvPr/>
            </p:nvGrpSpPr>
            <p:grpSpPr bwMode="auto">
              <a:xfrm>
                <a:off x="2324" y="748"/>
                <a:ext cx="1102" cy="374"/>
                <a:chOff x="2324" y="748"/>
                <a:chExt cx="1102" cy="374"/>
              </a:xfrm>
            </p:grpSpPr>
            <p:sp>
              <p:nvSpPr>
                <p:cNvPr id="69819" name="Rectangle 39"/>
                <p:cNvSpPr>
                  <a:spLocks noChangeArrowheads="1"/>
                </p:cNvSpPr>
                <p:nvPr/>
              </p:nvSpPr>
              <p:spPr bwMode="auto">
                <a:xfrm>
                  <a:off x="2367" y="748"/>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设备检测</a:t>
                  </a:r>
                  <a:endParaRPr lang="zh-CN" altLang="en-US" sz="1600"/>
                </a:p>
                <a:p>
                  <a:pPr algn="ctr"/>
                  <a:endParaRPr lang="en-US" altLang="zh-CN" sz="3601"/>
                </a:p>
              </p:txBody>
            </p:sp>
            <p:sp>
              <p:nvSpPr>
                <p:cNvPr id="69820" name="Rectangle 40"/>
                <p:cNvSpPr>
                  <a:spLocks noChangeArrowheads="1"/>
                </p:cNvSpPr>
                <p:nvPr/>
              </p:nvSpPr>
              <p:spPr bwMode="auto">
                <a:xfrm>
                  <a:off x="2324" y="748"/>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1" name="Group 41"/>
              <p:cNvGrpSpPr>
                <a:grpSpLocks/>
              </p:cNvGrpSpPr>
              <p:nvPr/>
            </p:nvGrpSpPr>
            <p:grpSpPr bwMode="auto">
              <a:xfrm>
                <a:off x="0" y="1122"/>
                <a:ext cx="664" cy="374"/>
                <a:chOff x="0" y="1122"/>
                <a:chExt cx="664" cy="374"/>
              </a:xfrm>
            </p:grpSpPr>
            <p:sp>
              <p:nvSpPr>
                <p:cNvPr id="69817" name="Rectangle 42"/>
                <p:cNvSpPr>
                  <a:spLocks noChangeArrowheads="1"/>
                </p:cNvSpPr>
                <p:nvPr/>
              </p:nvSpPr>
              <p:spPr bwMode="auto">
                <a:xfrm>
                  <a:off x="43" y="1122"/>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2H</a:t>
                  </a:r>
                  <a:endParaRPr lang="en-US" altLang="zh-CN" sz="1600"/>
                </a:p>
                <a:p>
                  <a:pPr algn="ctr"/>
                  <a:endParaRPr lang="en-US" altLang="zh-CN" sz="3601"/>
                </a:p>
              </p:txBody>
            </p:sp>
            <p:sp>
              <p:nvSpPr>
                <p:cNvPr id="69818" name="Rectangle 43"/>
                <p:cNvSpPr>
                  <a:spLocks noChangeArrowheads="1"/>
                </p:cNvSpPr>
                <p:nvPr/>
              </p:nvSpPr>
              <p:spPr bwMode="auto">
                <a:xfrm>
                  <a:off x="0" y="1122"/>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2" name="Group 44"/>
              <p:cNvGrpSpPr>
                <a:grpSpLocks/>
              </p:cNvGrpSpPr>
              <p:nvPr/>
            </p:nvGrpSpPr>
            <p:grpSpPr bwMode="auto">
              <a:xfrm>
                <a:off x="664" y="1122"/>
                <a:ext cx="996" cy="374"/>
                <a:chOff x="664" y="1122"/>
                <a:chExt cx="996" cy="374"/>
              </a:xfrm>
            </p:grpSpPr>
            <p:sp>
              <p:nvSpPr>
                <p:cNvPr id="69815" name="Rectangle 45"/>
                <p:cNvSpPr>
                  <a:spLocks noChangeArrowheads="1"/>
                </p:cNvSpPr>
                <p:nvPr/>
              </p:nvSpPr>
              <p:spPr bwMode="auto">
                <a:xfrm>
                  <a:off x="707" y="1122"/>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NMI</a:t>
                  </a:r>
                  <a:endParaRPr lang="en-US" altLang="zh-CN" sz="1600"/>
                </a:p>
                <a:p>
                  <a:pPr algn="ctr"/>
                  <a:endParaRPr lang="en-US" altLang="zh-CN" sz="3601"/>
                </a:p>
              </p:txBody>
            </p:sp>
            <p:sp>
              <p:nvSpPr>
                <p:cNvPr id="69816" name="Rectangle 46"/>
                <p:cNvSpPr>
                  <a:spLocks noChangeArrowheads="1"/>
                </p:cNvSpPr>
                <p:nvPr/>
              </p:nvSpPr>
              <p:spPr bwMode="auto">
                <a:xfrm>
                  <a:off x="664" y="1122"/>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3" name="Group 47"/>
              <p:cNvGrpSpPr>
                <a:grpSpLocks/>
              </p:cNvGrpSpPr>
              <p:nvPr/>
            </p:nvGrpSpPr>
            <p:grpSpPr bwMode="auto">
              <a:xfrm>
                <a:off x="1660" y="1122"/>
                <a:ext cx="664" cy="374"/>
                <a:chOff x="1660" y="1122"/>
                <a:chExt cx="664" cy="374"/>
              </a:xfrm>
            </p:grpSpPr>
            <p:sp>
              <p:nvSpPr>
                <p:cNvPr id="69813" name="Rectangle 48"/>
                <p:cNvSpPr>
                  <a:spLocks noChangeArrowheads="1"/>
                </p:cNvSpPr>
                <p:nvPr/>
              </p:nvSpPr>
              <p:spPr bwMode="auto">
                <a:xfrm>
                  <a:off x="1703" y="1122"/>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12H</a:t>
                  </a:r>
                  <a:endParaRPr lang="en-US" altLang="zh-CN" sz="1600"/>
                </a:p>
                <a:p>
                  <a:pPr algn="ctr"/>
                  <a:endParaRPr lang="en-US" altLang="zh-CN" sz="3601"/>
                </a:p>
              </p:txBody>
            </p:sp>
            <p:sp>
              <p:nvSpPr>
                <p:cNvPr id="69814" name="Rectangle 49"/>
                <p:cNvSpPr>
                  <a:spLocks noChangeArrowheads="1"/>
                </p:cNvSpPr>
                <p:nvPr/>
              </p:nvSpPr>
              <p:spPr bwMode="auto">
                <a:xfrm>
                  <a:off x="1660" y="1122"/>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4" name="Group 50"/>
              <p:cNvGrpSpPr>
                <a:grpSpLocks/>
              </p:cNvGrpSpPr>
              <p:nvPr/>
            </p:nvGrpSpPr>
            <p:grpSpPr bwMode="auto">
              <a:xfrm>
                <a:off x="2324" y="1122"/>
                <a:ext cx="1102" cy="374"/>
                <a:chOff x="2324" y="1122"/>
                <a:chExt cx="1102" cy="374"/>
              </a:xfrm>
            </p:grpSpPr>
            <p:sp>
              <p:nvSpPr>
                <p:cNvPr id="69811" name="Rectangle 51"/>
                <p:cNvSpPr>
                  <a:spLocks noChangeArrowheads="1"/>
                </p:cNvSpPr>
                <p:nvPr/>
              </p:nvSpPr>
              <p:spPr bwMode="auto">
                <a:xfrm>
                  <a:off x="2367" y="1122"/>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存储器大小检测</a:t>
                  </a:r>
                  <a:endParaRPr lang="zh-CN" altLang="en-US" sz="1600"/>
                </a:p>
                <a:p>
                  <a:pPr algn="ctr"/>
                  <a:endParaRPr lang="en-US" altLang="zh-CN" sz="3601"/>
                </a:p>
              </p:txBody>
            </p:sp>
            <p:sp>
              <p:nvSpPr>
                <p:cNvPr id="69812" name="Rectangle 52"/>
                <p:cNvSpPr>
                  <a:spLocks noChangeArrowheads="1"/>
                </p:cNvSpPr>
                <p:nvPr/>
              </p:nvSpPr>
              <p:spPr bwMode="auto">
                <a:xfrm>
                  <a:off x="2324" y="1122"/>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5" name="Group 53"/>
              <p:cNvGrpSpPr>
                <a:grpSpLocks/>
              </p:cNvGrpSpPr>
              <p:nvPr/>
            </p:nvGrpSpPr>
            <p:grpSpPr bwMode="auto">
              <a:xfrm>
                <a:off x="0" y="1496"/>
                <a:ext cx="664" cy="374"/>
                <a:chOff x="0" y="1496"/>
                <a:chExt cx="664" cy="374"/>
              </a:xfrm>
            </p:grpSpPr>
            <p:sp>
              <p:nvSpPr>
                <p:cNvPr id="69809" name="Rectangle 54"/>
                <p:cNvSpPr>
                  <a:spLocks noChangeArrowheads="1"/>
                </p:cNvSpPr>
                <p:nvPr/>
              </p:nvSpPr>
              <p:spPr bwMode="auto">
                <a:xfrm>
                  <a:off x="43" y="1496"/>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3H</a:t>
                  </a:r>
                  <a:endParaRPr lang="en-US" altLang="zh-CN" sz="1600"/>
                </a:p>
                <a:p>
                  <a:pPr algn="ctr"/>
                  <a:endParaRPr lang="en-US" altLang="zh-CN" sz="3601"/>
                </a:p>
              </p:txBody>
            </p:sp>
            <p:sp>
              <p:nvSpPr>
                <p:cNvPr id="69810" name="Rectangle 55"/>
                <p:cNvSpPr>
                  <a:spLocks noChangeArrowheads="1"/>
                </p:cNvSpPr>
                <p:nvPr/>
              </p:nvSpPr>
              <p:spPr bwMode="auto">
                <a:xfrm>
                  <a:off x="0" y="1496"/>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6" name="Group 56"/>
              <p:cNvGrpSpPr>
                <a:grpSpLocks/>
              </p:cNvGrpSpPr>
              <p:nvPr/>
            </p:nvGrpSpPr>
            <p:grpSpPr bwMode="auto">
              <a:xfrm>
                <a:off x="664" y="1496"/>
                <a:ext cx="996" cy="374"/>
                <a:chOff x="664" y="1496"/>
                <a:chExt cx="996" cy="374"/>
              </a:xfrm>
            </p:grpSpPr>
            <p:sp>
              <p:nvSpPr>
                <p:cNvPr id="69807" name="Rectangle 57"/>
                <p:cNvSpPr>
                  <a:spLocks noChangeArrowheads="1"/>
                </p:cNvSpPr>
                <p:nvPr/>
              </p:nvSpPr>
              <p:spPr bwMode="auto">
                <a:xfrm>
                  <a:off x="707" y="1496"/>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断点中断</a:t>
                  </a:r>
                  <a:endParaRPr lang="zh-CN" altLang="en-US" sz="1600"/>
                </a:p>
                <a:p>
                  <a:pPr algn="ctr"/>
                  <a:endParaRPr lang="en-US" altLang="zh-CN" sz="3601"/>
                </a:p>
              </p:txBody>
            </p:sp>
            <p:sp>
              <p:nvSpPr>
                <p:cNvPr id="69808" name="Rectangle 58"/>
                <p:cNvSpPr>
                  <a:spLocks noChangeArrowheads="1"/>
                </p:cNvSpPr>
                <p:nvPr/>
              </p:nvSpPr>
              <p:spPr bwMode="auto">
                <a:xfrm>
                  <a:off x="664" y="1496"/>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7" name="Group 59"/>
              <p:cNvGrpSpPr>
                <a:grpSpLocks/>
              </p:cNvGrpSpPr>
              <p:nvPr/>
            </p:nvGrpSpPr>
            <p:grpSpPr bwMode="auto">
              <a:xfrm>
                <a:off x="1660" y="1496"/>
                <a:ext cx="664" cy="374"/>
                <a:chOff x="1660" y="1496"/>
                <a:chExt cx="664" cy="374"/>
              </a:xfrm>
            </p:grpSpPr>
            <p:sp>
              <p:nvSpPr>
                <p:cNvPr id="69805" name="Rectangle 60"/>
                <p:cNvSpPr>
                  <a:spLocks noChangeArrowheads="1"/>
                </p:cNvSpPr>
                <p:nvPr/>
              </p:nvSpPr>
              <p:spPr bwMode="auto">
                <a:xfrm>
                  <a:off x="1703" y="1496"/>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13H</a:t>
                  </a:r>
                  <a:endParaRPr lang="en-US" altLang="zh-CN" sz="1600"/>
                </a:p>
                <a:p>
                  <a:pPr algn="ctr"/>
                  <a:endParaRPr lang="en-US" altLang="zh-CN" sz="3601"/>
                </a:p>
              </p:txBody>
            </p:sp>
            <p:sp>
              <p:nvSpPr>
                <p:cNvPr id="69806" name="Rectangle 61"/>
                <p:cNvSpPr>
                  <a:spLocks noChangeArrowheads="1"/>
                </p:cNvSpPr>
                <p:nvPr/>
              </p:nvSpPr>
              <p:spPr bwMode="auto">
                <a:xfrm>
                  <a:off x="1660" y="1496"/>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8" name="Group 62"/>
              <p:cNvGrpSpPr>
                <a:grpSpLocks/>
              </p:cNvGrpSpPr>
              <p:nvPr/>
            </p:nvGrpSpPr>
            <p:grpSpPr bwMode="auto">
              <a:xfrm>
                <a:off x="2324" y="1496"/>
                <a:ext cx="1102" cy="374"/>
                <a:chOff x="2324" y="1496"/>
                <a:chExt cx="1102" cy="374"/>
              </a:xfrm>
            </p:grpSpPr>
            <p:sp>
              <p:nvSpPr>
                <p:cNvPr id="69803" name="Rectangle 63"/>
                <p:cNvSpPr>
                  <a:spLocks noChangeArrowheads="1"/>
                </p:cNvSpPr>
                <p:nvPr/>
              </p:nvSpPr>
              <p:spPr bwMode="auto">
                <a:xfrm>
                  <a:off x="2367" y="1496"/>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磁盘</a:t>
                  </a:r>
                  <a:r>
                    <a:rPr lang="en-US" altLang="zh-CN" sz="1400"/>
                    <a:t>I/O</a:t>
                  </a:r>
                  <a:r>
                    <a:rPr lang="zh-CN" altLang="en-US" sz="1400"/>
                    <a:t>驱动程序</a:t>
                  </a:r>
                  <a:endParaRPr lang="zh-CN" altLang="en-US" sz="1600"/>
                </a:p>
                <a:p>
                  <a:pPr algn="ctr"/>
                  <a:endParaRPr lang="en-US" altLang="zh-CN" sz="3601"/>
                </a:p>
              </p:txBody>
            </p:sp>
            <p:sp>
              <p:nvSpPr>
                <p:cNvPr id="69804" name="Rectangle 64"/>
                <p:cNvSpPr>
                  <a:spLocks noChangeArrowheads="1"/>
                </p:cNvSpPr>
                <p:nvPr/>
              </p:nvSpPr>
              <p:spPr bwMode="auto">
                <a:xfrm>
                  <a:off x="2324" y="1496"/>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59" name="Group 65"/>
              <p:cNvGrpSpPr>
                <a:grpSpLocks/>
              </p:cNvGrpSpPr>
              <p:nvPr/>
            </p:nvGrpSpPr>
            <p:grpSpPr bwMode="auto">
              <a:xfrm>
                <a:off x="0" y="1870"/>
                <a:ext cx="664" cy="374"/>
                <a:chOff x="0" y="1870"/>
                <a:chExt cx="664" cy="374"/>
              </a:xfrm>
            </p:grpSpPr>
            <p:sp>
              <p:nvSpPr>
                <p:cNvPr id="69801" name="Rectangle 66"/>
                <p:cNvSpPr>
                  <a:spLocks noChangeArrowheads="1"/>
                </p:cNvSpPr>
                <p:nvPr/>
              </p:nvSpPr>
              <p:spPr bwMode="auto">
                <a:xfrm>
                  <a:off x="43" y="1870"/>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4H</a:t>
                  </a:r>
                  <a:endParaRPr lang="en-US" altLang="zh-CN" sz="1600"/>
                </a:p>
                <a:p>
                  <a:pPr algn="ctr"/>
                  <a:endParaRPr lang="en-US" altLang="zh-CN" sz="3601"/>
                </a:p>
              </p:txBody>
            </p:sp>
            <p:sp>
              <p:nvSpPr>
                <p:cNvPr id="69802" name="Rectangle 67"/>
                <p:cNvSpPr>
                  <a:spLocks noChangeArrowheads="1"/>
                </p:cNvSpPr>
                <p:nvPr/>
              </p:nvSpPr>
              <p:spPr bwMode="auto">
                <a:xfrm>
                  <a:off x="0" y="1870"/>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60" name="Group 68"/>
              <p:cNvGrpSpPr>
                <a:grpSpLocks/>
              </p:cNvGrpSpPr>
              <p:nvPr/>
            </p:nvGrpSpPr>
            <p:grpSpPr bwMode="auto">
              <a:xfrm>
                <a:off x="664" y="1870"/>
                <a:ext cx="996" cy="374"/>
                <a:chOff x="664" y="1870"/>
                <a:chExt cx="996" cy="374"/>
              </a:xfrm>
            </p:grpSpPr>
            <p:sp>
              <p:nvSpPr>
                <p:cNvPr id="69799" name="Rectangle 69"/>
                <p:cNvSpPr>
                  <a:spLocks noChangeArrowheads="1"/>
                </p:cNvSpPr>
                <p:nvPr/>
              </p:nvSpPr>
              <p:spPr bwMode="auto">
                <a:xfrm>
                  <a:off x="707" y="1870"/>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溢出中断</a:t>
                  </a:r>
                  <a:endParaRPr lang="zh-CN" altLang="en-US" sz="1600"/>
                </a:p>
                <a:p>
                  <a:pPr algn="ctr"/>
                  <a:endParaRPr lang="en-US" altLang="zh-CN" sz="3601"/>
                </a:p>
              </p:txBody>
            </p:sp>
            <p:sp>
              <p:nvSpPr>
                <p:cNvPr id="69800" name="Rectangle 70"/>
                <p:cNvSpPr>
                  <a:spLocks noChangeArrowheads="1"/>
                </p:cNvSpPr>
                <p:nvPr/>
              </p:nvSpPr>
              <p:spPr bwMode="auto">
                <a:xfrm>
                  <a:off x="664" y="1870"/>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61" name="Group 71"/>
              <p:cNvGrpSpPr>
                <a:grpSpLocks/>
              </p:cNvGrpSpPr>
              <p:nvPr/>
            </p:nvGrpSpPr>
            <p:grpSpPr bwMode="auto">
              <a:xfrm>
                <a:off x="1660" y="1870"/>
                <a:ext cx="664" cy="374"/>
                <a:chOff x="1660" y="1870"/>
                <a:chExt cx="664" cy="374"/>
              </a:xfrm>
            </p:grpSpPr>
            <p:sp>
              <p:nvSpPr>
                <p:cNvPr id="69797" name="Rectangle 72"/>
                <p:cNvSpPr>
                  <a:spLocks noChangeArrowheads="1"/>
                </p:cNvSpPr>
                <p:nvPr/>
              </p:nvSpPr>
              <p:spPr bwMode="auto">
                <a:xfrm>
                  <a:off x="1703" y="1870"/>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14H</a:t>
                  </a:r>
                  <a:endParaRPr lang="en-US" altLang="zh-CN" sz="1600"/>
                </a:p>
                <a:p>
                  <a:pPr algn="ctr"/>
                  <a:endParaRPr lang="en-US" altLang="zh-CN" sz="3601"/>
                </a:p>
              </p:txBody>
            </p:sp>
            <p:sp>
              <p:nvSpPr>
                <p:cNvPr id="69798" name="Rectangle 73"/>
                <p:cNvSpPr>
                  <a:spLocks noChangeArrowheads="1"/>
                </p:cNvSpPr>
                <p:nvPr/>
              </p:nvSpPr>
              <p:spPr bwMode="auto">
                <a:xfrm>
                  <a:off x="1660" y="1870"/>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62" name="Group 74"/>
              <p:cNvGrpSpPr>
                <a:grpSpLocks/>
              </p:cNvGrpSpPr>
              <p:nvPr/>
            </p:nvGrpSpPr>
            <p:grpSpPr bwMode="auto">
              <a:xfrm>
                <a:off x="2324" y="1870"/>
                <a:ext cx="1102" cy="374"/>
                <a:chOff x="2324" y="1870"/>
                <a:chExt cx="1102" cy="374"/>
              </a:xfrm>
            </p:grpSpPr>
            <p:sp>
              <p:nvSpPr>
                <p:cNvPr id="69795" name="Rectangle 75"/>
                <p:cNvSpPr>
                  <a:spLocks noChangeArrowheads="1"/>
                </p:cNvSpPr>
                <p:nvPr/>
              </p:nvSpPr>
              <p:spPr bwMode="auto">
                <a:xfrm>
                  <a:off x="2367" y="1870"/>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RS-232I/O</a:t>
                  </a:r>
                  <a:r>
                    <a:rPr lang="zh-CN" altLang="en-US" sz="1400"/>
                    <a:t>驱动程序</a:t>
                  </a:r>
                  <a:endParaRPr lang="zh-CN" altLang="en-US" sz="1600"/>
                </a:p>
                <a:p>
                  <a:pPr algn="ctr"/>
                  <a:endParaRPr lang="en-US" altLang="zh-CN" sz="3601"/>
                </a:p>
              </p:txBody>
            </p:sp>
            <p:sp>
              <p:nvSpPr>
                <p:cNvPr id="69796" name="Rectangle 76"/>
                <p:cNvSpPr>
                  <a:spLocks noChangeArrowheads="1"/>
                </p:cNvSpPr>
                <p:nvPr/>
              </p:nvSpPr>
              <p:spPr bwMode="auto">
                <a:xfrm>
                  <a:off x="2324" y="1870"/>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63" name="Group 77"/>
              <p:cNvGrpSpPr>
                <a:grpSpLocks/>
              </p:cNvGrpSpPr>
              <p:nvPr/>
            </p:nvGrpSpPr>
            <p:grpSpPr bwMode="auto">
              <a:xfrm>
                <a:off x="0" y="2244"/>
                <a:ext cx="664" cy="374"/>
                <a:chOff x="0" y="2244"/>
                <a:chExt cx="664" cy="374"/>
              </a:xfrm>
            </p:grpSpPr>
            <p:sp>
              <p:nvSpPr>
                <p:cNvPr id="69793" name="Rectangle 78"/>
                <p:cNvSpPr>
                  <a:spLocks noChangeArrowheads="1"/>
                </p:cNvSpPr>
                <p:nvPr/>
              </p:nvSpPr>
              <p:spPr bwMode="auto">
                <a:xfrm>
                  <a:off x="43" y="2244"/>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5H</a:t>
                  </a:r>
                  <a:endParaRPr lang="en-US" altLang="zh-CN" sz="1600"/>
                </a:p>
                <a:p>
                  <a:pPr algn="ctr"/>
                  <a:endParaRPr lang="en-US" altLang="zh-CN" sz="3601"/>
                </a:p>
              </p:txBody>
            </p:sp>
            <p:sp>
              <p:nvSpPr>
                <p:cNvPr id="69794" name="Rectangle 79"/>
                <p:cNvSpPr>
                  <a:spLocks noChangeArrowheads="1"/>
                </p:cNvSpPr>
                <p:nvPr/>
              </p:nvSpPr>
              <p:spPr bwMode="auto">
                <a:xfrm>
                  <a:off x="0" y="2244"/>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64" name="Group 80"/>
              <p:cNvGrpSpPr>
                <a:grpSpLocks/>
              </p:cNvGrpSpPr>
              <p:nvPr/>
            </p:nvGrpSpPr>
            <p:grpSpPr bwMode="auto">
              <a:xfrm>
                <a:off x="664" y="2244"/>
                <a:ext cx="996" cy="374"/>
                <a:chOff x="664" y="2244"/>
                <a:chExt cx="996" cy="374"/>
              </a:xfrm>
            </p:grpSpPr>
            <p:sp>
              <p:nvSpPr>
                <p:cNvPr id="69791" name="Rectangle 81"/>
                <p:cNvSpPr>
                  <a:spLocks noChangeArrowheads="1"/>
                </p:cNvSpPr>
                <p:nvPr/>
              </p:nvSpPr>
              <p:spPr bwMode="auto">
                <a:xfrm>
                  <a:off x="707" y="2244"/>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打印屏幕</a:t>
                  </a:r>
                  <a:endParaRPr lang="zh-CN" altLang="en-US" sz="1600"/>
                </a:p>
                <a:p>
                  <a:pPr algn="ctr"/>
                  <a:endParaRPr lang="en-US" altLang="zh-CN" sz="3601"/>
                </a:p>
              </p:txBody>
            </p:sp>
            <p:sp>
              <p:nvSpPr>
                <p:cNvPr id="69792" name="Rectangle 82"/>
                <p:cNvSpPr>
                  <a:spLocks noChangeArrowheads="1"/>
                </p:cNvSpPr>
                <p:nvPr/>
              </p:nvSpPr>
              <p:spPr bwMode="auto">
                <a:xfrm>
                  <a:off x="664" y="2244"/>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65" name="Group 83"/>
              <p:cNvGrpSpPr>
                <a:grpSpLocks/>
              </p:cNvGrpSpPr>
              <p:nvPr/>
            </p:nvGrpSpPr>
            <p:grpSpPr bwMode="auto">
              <a:xfrm>
                <a:off x="1660" y="2244"/>
                <a:ext cx="664" cy="374"/>
                <a:chOff x="1660" y="2244"/>
                <a:chExt cx="664" cy="374"/>
              </a:xfrm>
            </p:grpSpPr>
            <p:sp>
              <p:nvSpPr>
                <p:cNvPr id="69789" name="Rectangle 84"/>
                <p:cNvSpPr>
                  <a:spLocks noChangeArrowheads="1"/>
                </p:cNvSpPr>
                <p:nvPr/>
              </p:nvSpPr>
              <p:spPr bwMode="auto">
                <a:xfrm>
                  <a:off x="1703" y="2244"/>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15H</a:t>
                  </a:r>
                  <a:endParaRPr lang="en-US" altLang="zh-CN" sz="1600"/>
                </a:p>
                <a:p>
                  <a:pPr algn="ctr"/>
                  <a:endParaRPr lang="en-US" altLang="zh-CN" sz="3601"/>
                </a:p>
              </p:txBody>
            </p:sp>
            <p:sp>
              <p:nvSpPr>
                <p:cNvPr id="69790" name="Rectangle 85"/>
                <p:cNvSpPr>
                  <a:spLocks noChangeArrowheads="1"/>
                </p:cNvSpPr>
                <p:nvPr/>
              </p:nvSpPr>
              <p:spPr bwMode="auto">
                <a:xfrm>
                  <a:off x="1660" y="2244"/>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66" name="Group 86"/>
              <p:cNvGrpSpPr>
                <a:grpSpLocks/>
              </p:cNvGrpSpPr>
              <p:nvPr/>
            </p:nvGrpSpPr>
            <p:grpSpPr bwMode="auto">
              <a:xfrm>
                <a:off x="2324" y="2244"/>
                <a:ext cx="1102" cy="374"/>
                <a:chOff x="2324" y="2244"/>
                <a:chExt cx="1102" cy="374"/>
              </a:xfrm>
            </p:grpSpPr>
            <p:sp>
              <p:nvSpPr>
                <p:cNvPr id="69787" name="Rectangle 87"/>
                <p:cNvSpPr>
                  <a:spLocks noChangeArrowheads="1"/>
                </p:cNvSpPr>
                <p:nvPr/>
              </p:nvSpPr>
              <p:spPr bwMode="auto">
                <a:xfrm>
                  <a:off x="2367" y="2244"/>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盒式磁带机处理</a:t>
                  </a:r>
                  <a:endParaRPr lang="zh-CN" altLang="en-US" sz="1600"/>
                </a:p>
                <a:p>
                  <a:pPr algn="ctr"/>
                  <a:endParaRPr lang="en-US" altLang="zh-CN" sz="3601"/>
                </a:p>
              </p:txBody>
            </p:sp>
            <p:sp>
              <p:nvSpPr>
                <p:cNvPr id="69788" name="Rectangle 88"/>
                <p:cNvSpPr>
                  <a:spLocks noChangeArrowheads="1"/>
                </p:cNvSpPr>
                <p:nvPr/>
              </p:nvSpPr>
              <p:spPr bwMode="auto">
                <a:xfrm>
                  <a:off x="2324" y="2244"/>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67" name="Group 89"/>
              <p:cNvGrpSpPr>
                <a:grpSpLocks/>
              </p:cNvGrpSpPr>
              <p:nvPr/>
            </p:nvGrpSpPr>
            <p:grpSpPr bwMode="auto">
              <a:xfrm>
                <a:off x="0" y="2618"/>
                <a:ext cx="664" cy="374"/>
                <a:chOff x="0" y="2618"/>
                <a:chExt cx="664" cy="374"/>
              </a:xfrm>
            </p:grpSpPr>
            <p:sp>
              <p:nvSpPr>
                <p:cNvPr id="69785" name="Rectangle 90"/>
                <p:cNvSpPr>
                  <a:spLocks noChangeArrowheads="1"/>
                </p:cNvSpPr>
                <p:nvPr/>
              </p:nvSpPr>
              <p:spPr bwMode="auto">
                <a:xfrm>
                  <a:off x="43" y="2618"/>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6H</a:t>
                  </a:r>
                  <a:endParaRPr lang="en-US" altLang="zh-CN" sz="1600"/>
                </a:p>
                <a:p>
                  <a:pPr algn="ctr"/>
                  <a:endParaRPr lang="en-US" altLang="zh-CN" sz="3601"/>
                </a:p>
              </p:txBody>
            </p:sp>
            <p:sp>
              <p:nvSpPr>
                <p:cNvPr id="69786" name="Rectangle 91"/>
                <p:cNvSpPr>
                  <a:spLocks noChangeArrowheads="1"/>
                </p:cNvSpPr>
                <p:nvPr/>
              </p:nvSpPr>
              <p:spPr bwMode="auto">
                <a:xfrm>
                  <a:off x="0" y="2618"/>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68" name="Group 92"/>
              <p:cNvGrpSpPr>
                <a:grpSpLocks/>
              </p:cNvGrpSpPr>
              <p:nvPr/>
            </p:nvGrpSpPr>
            <p:grpSpPr bwMode="auto">
              <a:xfrm>
                <a:off x="664" y="2618"/>
                <a:ext cx="996" cy="374"/>
                <a:chOff x="664" y="2618"/>
                <a:chExt cx="996" cy="374"/>
              </a:xfrm>
            </p:grpSpPr>
            <p:sp>
              <p:nvSpPr>
                <p:cNvPr id="69783" name="Rectangle 93"/>
                <p:cNvSpPr>
                  <a:spLocks noChangeArrowheads="1"/>
                </p:cNvSpPr>
                <p:nvPr/>
              </p:nvSpPr>
              <p:spPr bwMode="auto">
                <a:xfrm>
                  <a:off x="707" y="2618"/>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保留</a:t>
                  </a:r>
                  <a:endParaRPr lang="zh-CN" altLang="en-US" sz="1600"/>
                </a:p>
                <a:p>
                  <a:pPr algn="ctr"/>
                  <a:endParaRPr lang="en-US" altLang="zh-CN" sz="3601"/>
                </a:p>
              </p:txBody>
            </p:sp>
            <p:sp>
              <p:nvSpPr>
                <p:cNvPr id="69784" name="Rectangle 94"/>
                <p:cNvSpPr>
                  <a:spLocks noChangeArrowheads="1"/>
                </p:cNvSpPr>
                <p:nvPr/>
              </p:nvSpPr>
              <p:spPr bwMode="auto">
                <a:xfrm>
                  <a:off x="664" y="2618"/>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69" name="Group 95"/>
              <p:cNvGrpSpPr>
                <a:grpSpLocks/>
              </p:cNvGrpSpPr>
              <p:nvPr/>
            </p:nvGrpSpPr>
            <p:grpSpPr bwMode="auto">
              <a:xfrm>
                <a:off x="1660" y="2618"/>
                <a:ext cx="664" cy="374"/>
                <a:chOff x="1660" y="2618"/>
                <a:chExt cx="664" cy="374"/>
              </a:xfrm>
            </p:grpSpPr>
            <p:sp>
              <p:nvSpPr>
                <p:cNvPr id="69781" name="Rectangle 96"/>
                <p:cNvSpPr>
                  <a:spLocks noChangeArrowheads="1"/>
                </p:cNvSpPr>
                <p:nvPr/>
              </p:nvSpPr>
              <p:spPr bwMode="auto">
                <a:xfrm>
                  <a:off x="1703" y="2618"/>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16H</a:t>
                  </a:r>
                  <a:endParaRPr lang="en-US" altLang="zh-CN" sz="1600"/>
                </a:p>
                <a:p>
                  <a:pPr algn="ctr"/>
                  <a:endParaRPr lang="en-US" altLang="zh-CN" sz="3601"/>
                </a:p>
              </p:txBody>
            </p:sp>
            <p:sp>
              <p:nvSpPr>
                <p:cNvPr id="69782" name="Rectangle 97"/>
                <p:cNvSpPr>
                  <a:spLocks noChangeArrowheads="1"/>
                </p:cNvSpPr>
                <p:nvPr/>
              </p:nvSpPr>
              <p:spPr bwMode="auto">
                <a:xfrm>
                  <a:off x="1660" y="2618"/>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70" name="Group 98"/>
              <p:cNvGrpSpPr>
                <a:grpSpLocks/>
              </p:cNvGrpSpPr>
              <p:nvPr/>
            </p:nvGrpSpPr>
            <p:grpSpPr bwMode="auto">
              <a:xfrm>
                <a:off x="2324" y="2618"/>
                <a:ext cx="1102" cy="374"/>
                <a:chOff x="2324" y="2618"/>
                <a:chExt cx="1102" cy="374"/>
              </a:xfrm>
            </p:grpSpPr>
            <p:sp>
              <p:nvSpPr>
                <p:cNvPr id="69779" name="Rectangle 99"/>
                <p:cNvSpPr>
                  <a:spLocks noChangeArrowheads="1"/>
                </p:cNvSpPr>
                <p:nvPr/>
              </p:nvSpPr>
              <p:spPr bwMode="auto">
                <a:xfrm>
                  <a:off x="2367" y="2618"/>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键盘</a:t>
                  </a:r>
                  <a:r>
                    <a:rPr lang="en-US" altLang="zh-CN" sz="1400"/>
                    <a:t>I/O</a:t>
                  </a:r>
                  <a:r>
                    <a:rPr lang="zh-CN" altLang="en-US" sz="1400"/>
                    <a:t>驱动程序</a:t>
                  </a:r>
                  <a:endParaRPr lang="zh-CN" altLang="en-US" sz="1600"/>
                </a:p>
                <a:p>
                  <a:pPr algn="ctr"/>
                  <a:endParaRPr lang="en-US" altLang="zh-CN" sz="3601"/>
                </a:p>
              </p:txBody>
            </p:sp>
            <p:sp>
              <p:nvSpPr>
                <p:cNvPr id="69780" name="Rectangle 100"/>
                <p:cNvSpPr>
                  <a:spLocks noChangeArrowheads="1"/>
                </p:cNvSpPr>
                <p:nvPr/>
              </p:nvSpPr>
              <p:spPr bwMode="auto">
                <a:xfrm>
                  <a:off x="2324" y="2618"/>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71" name="Group 101"/>
              <p:cNvGrpSpPr>
                <a:grpSpLocks/>
              </p:cNvGrpSpPr>
              <p:nvPr/>
            </p:nvGrpSpPr>
            <p:grpSpPr bwMode="auto">
              <a:xfrm>
                <a:off x="0" y="2992"/>
                <a:ext cx="664" cy="374"/>
                <a:chOff x="0" y="2992"/>
                <a:chExt cx="664" cy="374"/>
              </a:xfrm>
            </p:grpSpPr>
            <p:sp>
              <p:nvSpPr>
                <p:cNvPr id="69777" name="Rectangle 102"/>
                <p:cNvSpPr>
                  <a:spLocks noChangeArrowheads="1"/>
                </p:cNvSpPr>
                <p:nvPr/>
              </p:nvSpPr>
              <p:spPr bwMode="auto">
                <a:xfrm>
                  <a:off x="43" y="2992"/>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7H</a:t>
                  </a:r>
                  <a:endParaRPr lang="en-US" altLang="zh-CN" sz="1600"/>
                </a:p>
                <a:p>
                  <a:pPr algn="ctr"/>
                  <a:endParaRPr lang="en-US" altLang="zh-CN" sz="3601"/>
                </a:p>
              </p:txBody>
            </p:sp>
            <p:sp>
              <p:nvSpPr>
                <p:cNvPr id="69778" name="Rectangle 103"/>
                <p:cNvSpPr>
                  <a:spLocks noChangeArrowheads="1"/>
                </p:cNvSpPr>
                <p:nvPr/>
              </p:nvSpPr>
              <p:spPr bwMode="auto">
                <a:xfrm>
                  <a:off x="0" y="2992"/>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72" name="Group 104"/>
              <p:cNvGrpSpPr>
                <a:grpSpLocks/>
              </p:cNvGrpSpPr>
              <p:nvPr/>
            </p:nvGrpSpPr>
            <p:grpSpPr bwMode="auto">
              <a:xfrm>
                <a:off x="664" y="2992"/>
                <a:ext cx="996" cy="374"/>
                <a:chOff x="664" y="2992"/>
                <a:chExt cx="996" cy="374"/>
              </a:xfrm>
            </p:grpSpPr>
            <p:sp>
              <p:nvSpPr>
                <p:cNvPr id="69775" name="Rectangle 105"/>
                <p:cNvSpPr>
                  <a:spLocks noChangeArrowheads="1"/>
                </p:cNvSpPr>
                <p:nvPr/>
              </p:nvSpPr>
              <p:spPr bwMode="auto">
                <a:xfrm>
                  <a:off x="707" y="2992"/>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保留</a:t>
                  </a:r>
                  <a:endParaRPr lang="zh-CN" altLang="en-US" sz="1600"/>
                </a:p>
                <a:p>
                  <a:pPr algn="ctr"/>
                  <a:endParaRPr lang="en-US" altLang="zh-CN" sz="3601"/>
                </a:p>
              </p:txBody>
            </p:sp>
            <p:sp>
              <p:nvSpPr>
                <p:cNvPr id="69776" name="Rectangle 106"/>
                <p:cNvSpPr>
                  <a:spLocks noChangeArrowheads="1"/>
                </p:cNvSpPr>
                <p:nvPr/>
              </p:nvSpPr>
              <p:spPr bwMode="auto">
                <a:xfrm>
                  <a:off x="664" y="2992"/>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73" name="Group 107"/>
              <p:cNvGrpSpPr>
                <a:grpSpLocks/>
              </p:cNvGrpSpPr>
              <p:nvPr/>
            </p:nvGrpSpPr>
            <p:grpSpPr bwMode="auto">
              <a:xfrm>
                <a:off x="1660" y="2992"/>
                <a:ext cx="664" cy="374"/>
                <a:chOff x="1660" y="2992"/>
                <a:chExt cx="664" cy="374"/>
              </a:xfrm>
            </p:grpSpPr>
            <p:sp>
              <p:nvSpPr>
                <p:cNvPr id="69773" name="Rectangle 108"/>
                <p:cNvSpPr>
                  <a:spLocks noChangeArrowheads="1"/>
                </p:cNvSpPr>
                <p:nvPr/>
              </p:nvSpPr>
              <p:spPr bwMode="auto">
                <a:xfrm>
                  <a:off x="1703" y="2992"/>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17H</a:t>
                  </a:r>
                  <a:endParaRPr lang="en-US" altLang="zh-CN" sz="1600"/>
                </a:p>
                <a:p>
                  <a:pPr algn="ctr"/>
                  <a:endParaRPr lang="en-US" altLang="zh-CN" sz="3601"/>
                </a:p>
              </p:txBody>
            </p:sp>
            <p:sp>
              <p:nvSpPr>
                <p:cNvPr id="69774" name="Rectangle 109"/>
                <p:cNvSpPr>
                  <a:spLocks noChangeArrowheads="1"/>
                </p:cNvSpPr>
                <p:nvPr/>
              </p:nvSpPr>
              <p:spPr bwMode="auto">
                <a:xfrm>
                  <a:off x="1660" y="2992"/>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74" name="Group 110"/>
              <p:cNvGrpSpPr>
                <a:grpSpLocks/>
              </p:cNvGrpSpPr>
              <p:nvPr/>
            </p:nvGrpSpPr>
            <p:grpSpPr bwMode="auto">
              <a:xfrm>
                <a:off x="2324" y="2992"/>
                <a:ext cx="1102" cy="374"/>
                <a:chOff x="2324" y="2992"/>
                <a:chExt cx="1102" cy="374"/>
              </a:xfrm>
            </p:grpSpPr>
            <p:sp>
              <p:nvSpPr>
                <p:cNvPr id="69771" name="Rectangle 111"/>
                <p:cNvSpPr>
                  <a:spLocks noChangeArrowheads="1"/>
                </p:cNvSpPr>
                <p:nvPr/>
              </p:nvSpPr>
              <p:spPr bwMode="auto">
                <a:xfrm>
                  <a:off x="2367" y="2992"/>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打印机</a:t>
                  </a:r>
                  <a:r>
                    <a:rPr lang="en-US" altLang="zh-CN" sz="1400"/>
                    <a:t>I/O</a:t>
                  </a:r>
                  <a:r>
                    <a:rPr lang="zh-CN" altLang="en-US" sz="1400"/>
                    <a:t>驱动程序</a:t>
                  </a:r>
                  <a:endParaRPr lang="zh-CN" altLang="en-US" sz="1600"/>
                </a:p>
                <a:p>
                  <a:pPr algn="ctr"/>
                  <a:endParaRPr lang="en-US" altLang="zh-CN" sz="3601"/>
                </a:p>
              </p:txBody>
            </p:sp>
            <p:sp>
              <p:nvSpPr>
                <p:cNvPr id="69772" name="Rectangle 112"/>
                <p:cNvSpPr>
                  <a:spLocks noChangeArrowheads="1"/>
                </p:cNvSpPr>
                <p:nvPr/>
              </p:nvSpPr>
              <p:spPr bwMode="auto">
                <a:xfrm>
                  <a:off x="2324" y="2992"/>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75" name="Group 113"/>
              <p:cNvGrpSpPr>
                <a:grpSpLocks/>
              </p:cNvGrpSpPr>
              <p:nvPr/>
            </p:nvGrpSpPr>
            <p:grpSpPr bwMode="auto">
              <a:xfrm>
                <a:off x="0" y="3366"/>
                <a:ext cx="664" cy="374"/>
                <a:chOff x="0" y="3366"/>
                <a:chExt cx="664" cy="374"/>
              </a:xfrm>
            </p:grpSpPr>
            <p:sp>
              <p:nvSpPr>
                <p:cNvPr id="69769" name="Rectangle 114"/>
                <p:cNvSpPr>
                  <a:spLocks noChangeArrowheads="1"/>
                </p:cNvSpPr>
                <p:nvPr/>
              </p:nvSpPr>
              <p:spPr bwMode="auto">
                <a:xfrm>
                  <a:off x="43" y="3366"/>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8H</a:t>
                  </a:r>
                  <a:endParaRPr lang="en-US" altLang="zh-CN" sz="1600"/>
                </a:p>
                <a:p>
                  <a:pPr algn="ctr"/>
                  <a:endParaRPr lang="en-US" altLang="zh-CN" sz="3601"/>
                </a:p>
              </p:txBody>
            </p:sp>
            <p:sp>
              <p:nvSpPr>
                <p:cNvPr id="69770" name="Rectangle 115"/>
                <p:cNvSpPr>
                  <a:spLocks noChangeArrowheads="1"/>
                </p:cNvSpPr>
                <p:nvPr/>
              </p:nvSpPr>
              <p:spPr bwMode="auto">
                <a:xfrm>
                  <a:off x="0" y="3366"/>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76" name="Group 116"/>
              <p:cNvGrpSpPr>
                <a:grpSpLocks/>
              </p:cNvGrpSpPr>
              <p:nvPr/>
            </p:nvGrpSpPr>
            <p:grpSpPr bwMode="auto">
              <a:xfrm>
                <a:off x="664" y="3366"/>
                <a:ext cx="996" cy="374"/>
                <a:chOff x="664" y="3366"/>
                <a:chExt cx="996" cy="374"/>
              </a:xfrm>
            </p:grpSpPr>
            <p:sp>
              <p:nvSpPr>
                <p:cNvPr id="69767" name="Rectangle 117"/>
                <p:cNvSpPr>
                  <a:spLocks noChangeArrowheads="1"/>
                </p:cNvSpPr>
                <p:nvPr/>
              </p:nvSpPr>
              <p:spPr bwMode="auto">
                <a:xfrm>
                  <a:off x="707" y="3366"/>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电子钟定时中断</a:t>
                  </a:r>
                  <a:endParaRPr lang="zh-CN" altLang="en-US" sz="1600"/>
                </a:p>
                <a:p>
                  <a:pPr algn="ctr"/>
                  <a:endParaRPr lang="en-US" altLang="zh-CN" sz="3601"/>
                </a:p>
              </p:txBody>
            </p:sp>
            <p:sp>
              <p:nvSpPr>
                <p:cNvPr id="69768" name="Rectangle 118"/>
                <p:cNvSpPr>
                  <a:spLocks noChangeArrowheads="1"/>
                </p:cNvSpPr>
                <p:nvPr/>
              </p:nvSpPr>
              <p:spPr bwMode="auto">
                <a:xfrm>
                  <a:off x="664" y="3366"/>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77" name="Group 119"/>
              <p:cNvGrpSpPr>
                <a:grpSpLocks/>
              </p:cNvGrpSpPr>
              <p:nvPr/>
            </p:nvGrpSpPr>
            <p:grpSpPr bwMode="auto">
              <a:xfrm>
                <a:off x="1660" y="3366"/>
                <a:ext cx="664" cy="374"/>
                <a:chOff x="1660" y="3366"/>
                <a:chExt cx="664" cy="374"/>
              </a:xfrm>
            </p:grpSpPr>
            <p:sp>
              <p:nvSpPr>
                <p:cNvPr id="69765" name="Rectangle 120"/>
                <p:cNvSpPr>
                  <a:spLocks noChangeArrowheads="1"/>
                </p:cNvSpPr>
                <p:nvPr/>
              </p:nvSpPr>
              <p:spPr bwMode="auto">
                <a:xfrm>
                  <a:off x="1703" y="3366"/>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18H</a:t>
                  </a:r>
                  <a:endParaRPr lang="en-US" altLang="zh-CN" sz="1600"/>
                </a:p>
                <a:p>
                  <a:pPr algn="ctr"/>
                  <a:endParaRPr lang="en-US" altLang="zh-CN" sz="3601"/>
                </a:p>
              </p:txBody>
            </p:sp>
            <p:sp>
              <p:nvSpPr>
                <p:cNvPr id="69766" name="Rectangle 121"/>
                <p:cNvSpPr>
                  <a:spLocks noChangeArrowheads="1"/>
                </p:cNvSpPr>
                <p:nvPr/>
              </p:nvSpPr>
              <p:spPr bwMode="auto">
                <a:xfrm>
                  <a:off x="1660" y="3366"/>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78" name="Group 122"/>
              <p:cNvGrpSpPr>
                <a:grpSpLocks/>
              </p:cNvGrpSpPr>
              <p:nvPr/>
            </p:nvGrpSpPr>
            <p:grpSpPr bwMode="auto">
              <a:xfrm>
                <a:off x="2324" y="3366"/>
                <a:ext cx="1102" cy="374"/>
                <a:chOff x="2324" y="3366"/>
                <a:chExt cx="1102" cy="374"/>
              </a:xfrm>
            </p:grpSpPr>
            <p:sp>
              <p:nvSpPr>
                <p:cNvPr id="69763" name="Rectangle 123"/>
                <p:cNvSpPr>
                  <a:spLocks noChangeArrowheads="1"/>
                </p:cNvSpPr>
                <p:nvPr/>
              </p:nvSpPr>
              <p:spPr bwMode="auto">
                <a:xfrm>
                  <a:off x="2367" y="3366"/>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ROM BASIC</a:t>
                  </a:r>
                  <a:endParaRPr lang="en-US" altLang="zh-CN" sz="1600"/>
                </a:p>
                <a:p>
                  <a:pPr algn="ctr"/>
                  <a:endParaRPr lang="en-US" altLang="zh-CN" sz="3601"/>
                </a:p>
              </p:txBody>
            </p:sp>
            <p:sp>
              <p:nvSpPr>
                <p:cNvPr id="69764" name="Rectangle 124"/>
                <p:cNvSpPr>
                  <a:spLocks noChangeArrowheads="1"/>
                </p:cNvSpPr>
                <p:nvPr/>
              </p:nvSpPr>
              <p:spPr bwMode="auto">
                <a:xfrm>
                  <a:off x="2324" y="3366"/>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79" name="Group 125"/>
              <p:cNvGrpSpPr>
                <a:grpSpLocks/>
              </p:cNvGrpSpPr>
              <p:nvPr/>
            </p:nvGrpSpPr>
            <p:grpSpPr bwMode="auto">
              <a:xfrm>
                <a:off x="0" y="3740"/>
                <a:ext cx="664" cy="374"/>
                <a:chOff x="0" y="3740"/>
                <a:chExt cx="664" cy="374"/>
              </a:xfrm>
            </p:grpSpPr>
            <p:sp>
              <p:nvSpPr>
                <p:cNvPr id="69761" name="Rectangle 126"/>
                <p:cNvSpPr>
                  <a:spLocks noChangeArrowheads="1"/>
                </p:cNvSpPr>
                <p:nvPr/>
              </p:nvSpPr>
              <p:spPr bwMode="auto">
                <a:xfrm>
                  <a:off x="43" y="3740"/>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9H</a:t>
                  </a:r>
                  <a:endParaRPr lang="en-US" altLang="zh-CN" sz="1600"/>
                </a:p>
                <a:p>
                  <a:pPr algn="ctr"/>
                  <a:endParaRPr lang="en-US" altLang="zh-CN" sz="3601"/>
                </a:p>
              </p:txBody>
            </p:sp>
            <p:sp>
              <p:nvSpPr>
                <p:cNvPr id="69762" name="Rectangle 127"/>
                <p:cNvSpPr>
                  <a:spLocks noChangeArrowheads="1"/>
                </p:cNvSpPr>
                <p:nvPr/>
              </p:nvSpPr>
              <p:spPr bwMode="auto">
                <a:xfrm>
                  <a:off x="0" y="3740"/>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80" name="Group 128"/>
              <p:cNvGrpSpPr>
                <a:grpSpLocks/>
              </p:cNvGrpSpPr>
              <p:nvPr/>
            </p:nvGrpSpPr>
            <p:grpSpPr bwMode="auto">
              <a:xfrm>
                <a:off x="664" y="3740"/>
                <a:ext cx="996" cy="374"/>
                <a:chOff x="664" y="3740"/>
                <a:chExt cx="996" cy="374"/>
              </a:xfrm>
            </p:grpSpPr>
            <p:sp>
              <p:nvSpPr>
                <p:cNvPr id="69759" name="Rectangle 129"/>
                <p:cNvSpPr>
                  <a:spLocks noChangeArrowheads="1"/>
                </p:cNvSpPr>
                <p:nvPr/>
              </p:nvSpPr>
              <p:spPr bwMode="auto">
                <a:xfrm>
                  <a:off x="707" y="3740"/>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键盘中断</a:t>
                  </a:r>
                  <a:endParaRPr lang="zh-CN" altLang="en-US" sz="1600"/>
                </a:p>
                <a:p>
                  <a:pPr algn="ctr"/>
                  <a:endParaRPr lang="en-US" altLang="zh-CN" sz="3601"/>
                </a:p>
              </p:txBody>
            </p:sp>
            <p:sp>
              <p:nvSpPr>
                <p:cNvPr id="69760" name="Rectangle 130"/>
                <p:cNvSpPr>
                  <a:spLocks noChangeArrowheads="1"/>
                </p:cNvSpPr>
                <p:nvPr/>
              </p:nvSpPr>
              <p:spPr bwMode="auto">
                <a:xfrm>
                  <a:off x="664" y="3740"/>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81" name="Group 131"/>
              <p:cNvGrpSpPr>
                <a:grpSpLocks/>
              </p:cNvGrpSpPr>
              <p:nvPr/>
            </p:nvGrpSpPr>
            <p:grpSpPr bwMode="auto">
              <a:xfrm>
                <a:off x="1660" y="3740"/>
                <a:ext cx="664" cy="374"/>
                <a:chOff x="1660" y="3740"/>
                <a:chExt cx="664" cy="374"/>
              </a:xfrm>
            </p:grpSpPr>
            <p:sp>
              <p:nvSpPr>
                <p:cNvPr id="69757" name="Rectangle 132"/>
                <p:cNvSpPr>
                  <a:spLocks noChangeArrowheads="1"/>
                </p:cNvSpPr>
                <p:nvPr/>
              </p:nvSpPr>
              <p:spPr bwMode="auto">
                <a:xfrm>
                  <a:off x="1703" y="3740"/>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19H</a:t>
                  </a:r>
                  <a:endParaRPr lang="en-US" altLang="zh-CN" sz="1600"/>
                </a:p>
                <a:p>
                  <a:pPr algn="ctr"/>
                  <a:endParaRPr lang="en-US" altLang="zh-CN" sz="3601"/>
                </a:p>
              </p:txBody>
            </p:sp>
            <p:sp>
              <p:nvSpPr>
                <p:cNvPr id="69758" name="Rectangle 133"/>
                <p:cNvSpPr>
                  <a:spLocks noChangeArrowheads="1"/>
                </p:cNvSpPr>
                <p:nvPr/>
              </p:nvSpPr>
              <p:spPr bwMode="auto">
                <a:xfrm>
                  <a:off x="1660" y="3740"/>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82" name="Group 134"/>
              <p:cNvGrpSpPr>
                <a:grpSpLocks/>
              </p:cNvGrpSpPr>
              <p:nvPr/>
            </p:nvGrpSpPr>
            <p:grpSpPr bwMode="auto">
              <a:xfrm>
                <a:off x="2324" y="3740"/>
                <a:ext cx="1102" cy="374"/>
                <a:chOff x="2324" y="3740"/>
                <a:chExt cx="1102" cy="374"/>
              </a:xfrm>
            </p:grpSpPr>
            <p:sp>
              <p:nvSpPr>
                <p:cNvPr id="69755" name="Rectangle 135"/>
                <p:cNvSpPr>
                  <a:spLocks noChangeArrowheads="1"/>
                </p:cNvSpPr>
                <p:nvPr/>
              </p:nvSpPr>
              <p:spPr bwMode="auto">
                <a:xfrm>
                  <a:off x="2367" y="3740"/>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引导</a:t>
                  </a:r>
                  <a:r>
                    <a:rPr lang="en-US" altLang="zh-CN" sz="1400"/>
                    <a:t>(BOOT)</a:t>
                  </a:r>
                  <a:endParaRPr lang="en-US" altLang="zh-CN" sz="1600"/>
                </a:p>
                <a:p>
                  <a:pPr algn="ctr"/>
                  <a:endParaRPr lang="en-US" altLang="zh-CN" sz="3601"/>
                </a:p>
              </p:txBody>
            </p:sp>
            <p:sp>
              <p:nvSpPr>
                <p:cNvPr id="69756" name="Rectangle 136"/>
                <p:cNvSpPr>
                  <a:spLocks noChangeArrowheads="1"/>
                </p:cNvSpPr>
                <p:nvPr/>
              </p:nvSpPr>
              <p:spPr bwMode="auto">
                <a:xfrm>
                  <a:off x="2324" y="3740"/>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83" name="Group 137"/>
              <p:cNvGrpSpPr>
                <a:grpSpLocks/>
              </p:cNvGrpSpPr>
              <p:nvPr/>
            </p:nvGrpSpPr>
            <p:grpSpPr bwMode="auto">
              <a:xfrm>
                <a:off x="0" y="4114"/>
                <a:ext cx="664" cy="374"/>
                <a:chOff x="0" y="4114"/>
                <a:chExt cx="664" cy="374"/>
              </a:xfrm>
            </p:grpSpPr>
            <p:sp>
              <p:nvSpPr>
                <p:cNvPr id="69753" name="Rectangle 138"/>
                <p:cNvSpPr>
                  <a:spLocks noChangeArrowheads="1"/>
                </p:cNvSpPr>
                <p:nvPr/>
              </p:nvSpPr>
              <p:spPr bwMode="auto">
                <a:xfrm>
                  <a:off x="43" y="4114"/>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AH</a:t>
                  </a:r>
                  <a:endParaRPr lang="en-US" altLang="zh-CN" sz="1600"/>
                </a:p>
                <a:p>
                  <a:pPr algn="ctr"/>
                  <a:endParaRPr lang="en-US" altLang="zh-CN" sz="3601"/>
                </a:p>
              </p:txBody>
            </p:sp>
            <p:sp>
              <p:nvSpPr>
                <p:cNvPr id="69754" name="Rectangle 139"/>
                <p:cNvSpPr>
                  <a:spLocks noChangeArrowheads="1"/>
                </p:cNvSpPr>
                <p:nvPr/>
              </p:nvSpPr>
              <p:spPr bwMode="auto">
                <a:xfrm>
                  <a:off x="0" y="4114"/>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84" name="Group 140"/>
              <p:cNvGrpSpPr>
                <a:grpSpLocks/>
              </p:cNvGrpSpPr>
              <p:nvPr/>
            </p:nvGrpSpPr>
            <p:grpSpPr bwMode="auto">
              <a:xfrm>
                <a:off x="664" y="4114"/>
                <a:ext cx="996" cy="374"/>
                <a:chOff x="664" y="4114"/>
                <a:chExt cx="996" cy="374"/>
              </a:xfrm>
            </p:grpSpPr>
            <p:sp>
              <p:nvSpPr>
                <p:cNvPr id="69751" name="Rectangle 141"/>
                <p:cNvSpPr>
                  <a:spLocks noChangeArrowheads="1"/>
                </p:cNvSpPr>
                <p:nvPr/>
              </p:nvSpPr>
              <p:spPr bwMode="auto">
                <a:xfrm>
                  <a:off x="707" y="4114"/>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保留的硬件中断</a:t>
                  </a:r>
                  <a:endParaRPr lang="zh-CN" altLang="en-US" sz="1600"/>
                </a:p>
                <a:p>
                  <a:pPr algn="ctr"/>
                  <a:endParaRPr lang="en-US" altLang="zh-CN" sz="3601"/>
                </a:p>
              </p:txBody>
            </p:sp>
            <p:sp>
              <p:nvSpPr>
                <p:cNvPr id="69752" name="Rectangle 142"/>
                <p:cNvSpPr>
                  <a:spLocks noChangeArrowheads="1"/>
                </p:cNvSpPr>
                <p:nvPr/>
              </p:nvSpPr>
              <p:spPr bwMode="auto">
                <a:xfrm>
                  <a:off x="664" y="4114"/>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85" name="Group 143"/>
              <p:cNvGrpSpPr>
                <a:grpSpLocks/>
              </p:cNvGrpSpPr>
              <p:nvPr/>
            </p:nvGrpSpPr>
            <p:grpSpPr bwMode="auto">
              <a:xfrm>
                <a:off x="1660" y="4114"/>
                <a:ext cx="664" cy="374"/>
                <a:chOff x="1660" y="4114"/>
                <a:chExt cx="664" cy="374"/>
              </a:xfrm>
            </p:grpSpPr>
            <p:sp>
              <p:nvSpPr>
                <p:cNvPr id="69749" name="Rectangle 144"/>
                <p:cNvSpPr>
                  <a:spLocks noChangeArrowheads="1"/>
                </p:cNvSpPr>
                <p:nvPr/>
              </p:nvSpPr>
              <p:spPr bwMode="auto">
                <a:xfrm>
                  <a:off x="1703" y="4114"/>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1AH</a:t>
                  </a:r>
                  <a:endParaRPr lang="en-US" altLang="zh-CN" sz="1600"/>
                </a:p>
                <a:p>
                  <a:pPr algn="ctr"/>
                  <a:endParaRPr lang="en-US" altLang="zh-CN" sz="3601"/>
                </a:p>
              </p:txBody>
            </p:sp>
            <p:sp>
              <p:nvSpPr>
                <p:cNvPr id="69750" name="Rectangle 145"/>
                <p:cNvSpPr>
                  <a:spLocks noChangeArrowheads="1"/>
                </p:cNvSpPr>
                <p:nvPr/>
              </p:nvSpPr>
              <p:spPr bwMode="auto">
                <a:xfrm>
                  <a:off x="1660" y="4114"/>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86" name="Group 146"/>
              <p:cNvGrpSpPr>
                <a:grpSpLocks/>
              </p:cNvGrpSpPr>
              <p:nvPr/>
            </p:nvGrpSpPr>
            <p:grpSpPr bwMode="auto">
              <a:xfrm>
                <a:off x="2324" y="4114"/>
                <a:ext cx="1102" cy="374"/>
                <a:chOff x="2324" y="4114"/>
                <a:chExt cx="1102" cy="374"/>
              </a:xfrm>
            </p:grpSpPr>
            <p:sp>
              <p:nvSpPr>
                <p:cNvPr id="69747" name="Rectangle 147"/>
                <p:cNvSpPr>
                  <a:spLocks noChangeArrowheads="1"/>
                </p:cNvSpPr>
                <p:nvPr/>
              </p:nvSpPr>
              <p:spPr bwMode="auto">
                <a:xfrm>
                  <a:off x="2367" y="4114"/>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一天的时间</a:t>
                  </a:r>
                  <a:endParaRPr lang="zh-CN" altLang="en-US" sz="1600"/>
                </a:p>
                <a:p>
                  <a:pPr algn="ctr"/>
                  <a:endParaRPr lang="en-US" altLang="zh-CN" sz="3601"/>
                </a:p>
              </p:txBody>
            </p:sp>
            <p:sp>
              <p:nvSpPr>
                <p:cNvPr id="69748" name="Rectangle 148"/>
                <p:cNvSpPr>
                  <a:spLocks noChangeArrowheads="1"/>
                </p:cNvSpPr>
                <p:nvPr/>
              </p:nvSpPr>
              <p:spPr bwMode="auto">
                <a:xfrm>
                  <a:off x="2324" y="4114"/>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87" name="Group 149"/>
              <p:cNvGrpSpPr>
                <a:grpSpLocks/>
              </p:cNvGrpSpPr>
              <p:nvPr/>
            </p:nvGrpSpPr>
            <p:grpSpPr bwMode="auto">
              <a:xfrm>
                <a:off x="0" y="4488"/>
                <a:ext cx="664" cy="374"/>
                <a:chOff x="0" y="4488"/>
                <a:chExt cx="664" cy="374"/>
              </a:xfrm>
            </p:grpSpPr>
            <p:sp>
              <p:nvSpPr>
                <p:cNvPr id="69745" name="Rectangle 150"/>
                <p:cNvSpPr>
                  <a:spLocks noChangeArrowheads="1"/>
                </p:cNvSpPr>
                <p:nvPr/>
              </p:nvSpPr>
              <p:spPr bwMode="auto">
                <a:xfrm>
                  <a:off x="43" y="4488"/>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BH</a:t>
                  </a:r>
                  <a:endParaRPr lang="en-US" altLang="zh-CN" sz="1600"/>
                </a:p>
                <a:p>
                  <a:pPr algn="ctr"/>
                  <a:endParaRPr lang="en-US" altLang="zh-CN" sz="3601"/>
                </a:p>
              </p:txBody>
            </p:sp>
            <p:sp>
              <p:nvSpPr>
                <p:cNvPr id="69746" name="Rectangle 151"/>
                <p:cNvSpPr>
                  <a:spLocks noChangeArrowheads="1"/>
                </p:cNvSpPr>
                <p:nvPr/>
              </p:nvSpPr>
              <p:spPr bwMode="auto">
                <a:xfrm>
                  <a:off x="0" y="4488"/>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88" name="Group 152"/>
              <p:cNvGrpSpPr>
                <a:grpSpLocks/>
              </p:cNvGrpSpPr>
              <p:nvPr/>
            </p:nvGrpSpPr>
            <p:grpSpPr bwMode="auto">
              <a:xfrm>
                <a:off x="664" y="4488"/>
                <a:ext cx="996" cy="374"/>
                <a:chOff x="664" y="4488"/>
                <a:chExt cx="996" cy="374"/>
              </a:xfrm>
            </p:grpSpPr>
            <p:sp>
              <p:nvSpPr>
                <p:cNvPr id="69743" name="Rectangle 153"/>
                <p:cNvSpPr>
                  <a:spLocks noChangeArrowheads="1"/>
                </p:cNvSpPr>
                <p:nvPr/>
              </p:nvSpPr>
              <p:spPr bwMode="auto">
                <a:xfrm>
                  <a:off x="707" y="4488"/>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异步通信中断</a:t>
                  </a:r>
                  <a:r>
                    <a:rPr lang="en-US" altLang="zh-CN" sz="1400"/>
                    <a:t>(COM2)</a:t>
                  </a:r>
                  <a:endParaRPr lang="en-US" altLang="zh-CN" sz="1600"/>
                </a:p>
                <a:p>
                  <a:pPr algn="ctr"/>
                  <a:endParaRPr lang="en-US" altLang="zh-CN" sz="3601"/>
                </a:p>
              </p:txBody>
            </p:sp>
            <p:sp>
              <p:nvSpPr>
                <p:cNvPr id="69744" name="Rectangle 154"/>
                <p:cNvSpPr>
                  <a:spLocks noChangeArrowheads="1"/>
                </p:cNvSpPr>
                <p:nvPr/>
              </p:nvSpPr>
              <p:spPr bwMode="auto">
                <a:xfrm>
                  <a:off x="664" y="4488"/>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89" name="Group 155"/>
              <p:cNvGrpSpPr>
                <a:grpSpLocks/>
              </p:cNvGrpSpPr>
              <p:nvPr/>
            </p:nvGrpSpPr>
            <p:grpSpPr bwMode="auto">
              <a:xfrm>
                <a:off x="1660" y="4488"/>
                <a:ext cx="664" cy="374"/>
                <a:chOff x="1660" y="4488"/>
                <a:chExt cx="664" cy="374"/>
              </a:xfrm>
            </p:grpSpPr>
            <p:sp>
              <p:nvSpPr>
                <p:cNvPr id="69741" name="Rectangle 156"/>
                <p:cNvSpPr>
                  <a:spLocks noChangeArrowheads="1"/>
                </p:cNvSpPr>
                <p:nvPr/>
              </p:nvSpPr>
              <p:spPr bwMode="auto">
                <a:xfrm>
                  <a:off x="1703" y="4488"/>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1BH</a:t>
                  </a:r>
                  <a:endParaRPr lang="en-US" altLang="zh-CN" sz="1600"/>
                </a:p>
                <a:p>
                  <a:pPr algn="ctr"/>
                  <a:endParaRPr lang="en-US" altLang="zh-CN" sz="3601"/>
                </a:p>
              </p:txBody>
            </p:sp>
            <p:sp>
              <p:nvSpPr>
                <p:cNvPr id="69742" name="Rectangle 157"/>
                <p:cNvSpPr>
                  <a:spLocks noChangeArrowheads="1"/>
                </p:cNvSpPr>
                <p:nvPr/>
              </p:nvSpPr>
              <p:spPr bwMode="auto">
                <a:xfrm>
                  <a:off x="1660" y="4488"/>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90" name="Group 158"/>
              <p:cNvGrpSpPr>
                <a:grpSpLocks/>
              </p:cNvGrpSpPr>
              <p:nvPr/>
            </p:nvGrpSpPr>
            <p:grpSpPr bwMode="auto">
              <a:xfrm>
                <a:off x="2324" y="4488"/>
                <a:ext cx="1102" cy="374"/>
                <a:chOff x="2324" y="4488"/>
                <a:chExt cx="1102" cy="374"/>
              </a:xfrm>
            </p:grpSpPr>
            <p:sp>
              <p:nvSpPr>
                <p:cNvPr id="69739" name="Rectangle 159"/>
                <p:cNvSpPr>
                  <a:spLocks noChangeArrowheads="1"/>
                </p:cNvSpPr>
                <p:nvPr/>
              </p:nvSpPr>
              <p:spPr bwMode="auto">
                <a:xfrm>
                  <a:off x="2367" y="4488"/>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用户键盘</a:t>
                  </a:r>
                  <a:r>
                    <a:rPr lang="en-US" altLang="zh-CN" sz="1400"/>
                    <a:t>I/O</a:t>
                  </a:r>
                  <a:endParaRPr lang="en-US" altLang="zh-CN" sz="1600"/>
                </a:p>
                <a:p>
                  <a:pPr algn="ctr"/>
                  <a:endParaRPr lang="en-US" altLang="zh-CN" sz="3601"/>
                </a:p>
              </p:txBody>
            </p:sp>
            <p:sp>
              <p:nvSpPr>
                <p:cNvPr id="69740" name="Rectangle 160"/>
                <p:cNvSpPr>
                  <a:spLocks noChangeArrowheads="1"/>
                </p:cNvSpPr>
                <p:nvPr/>
              </p:nvSpPr>
              <p:spPr bwMode="auto">
                <a:xfrm>
                  <a:off x="2324" y="4488"/>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91" name="Group 161"/>
              <p:cNvGrpSpPr>
                <a:grpSpLocks/>
              </p:cNvGrpSpPr>
              <p:nvPr/>
            </p:nvGrpSpPr>
            <p:grpSpPr bwMode="auto">
              <a:xfrm>
                <a:off x="0" y="4862"/>
                <a:ext cx="664" cy="374"/>
                <a:chOff x="0" y="4862"/>
                <a:chExt cx="664" cy="374"/>
              </a:xfrm>
            </p:grpSpPr>
            <p:sp>
              <p:nvSpPr>
                <p:cNvPr id="69737" name="Rectangle 162"/>
                <p:cNvSpPr>
                  <a:spLocks noChangeArrowheads="1"/>
                </p:cNvSpPr>
                <p:nvPr/>
              </p:nvSpPr>
              <p:spPr bwMode="auto">
                <a:xfrm>
                  <a:off x="43" y="4862"/>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CH</a:t>
                  </a:r>
                  <a:endParaRPr lang="en-US" altLang="zh-CN" sz="1600"/>
                </a:p>
                <a:p>
                  <a:pPr algn="ctr"/>
                  <a:endParaRPr lang="en-US" altLang="zh-CN" sz="3601"/>
                </a:p>
              </p:txBody>
            </p:sp>
            <p:sp>
              <p:nvSpPr>
                <p:cNvPr id="69738" name="Rectangle 163"/>
                <p:cNvSpPr>
                  <a:spLocks noChangeArrowheads="1"/>
                </p:cNvSpPr>
                <p:nvPr/>
              </p:nvSpPr>
              <p:spPr bwMode="auto">
                <a:xfrm>
                  <a:off x="0" y="4862"/>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92" name="Group 164"/>
              <p:cNvGrpSpPr>
                <a:grpSpLocks/>
              </p:cNvGrpSpPr>
              <p:nvPr/>
            </p:nvGrpSpPr>
            <p:grpSpPr bwMode="auto">
              <a:xfrm>
                <a:off x="664" y="4862"/>
                <a:ext cx="996" cy="374"/>
                <a:chOff x="664" y="4862"/>
                <a:chExt cx="996" cy="374"/>
              </a:xfrm>
            </p:grpSpPr>
            <p:sp>
              <p:nvSpPr>
                <p:cNvPr id="69735" name="Rectangle 165"/>
                <p:cNvSpPr>
                  <a:spLocks noChangeArrowheads="1"/>
                </p:cNvSpPr>
                <p:nvPr/>
              </p:nvSpPr>
              <p:spPr bwMode="auto">
                <a:xfrm>
                  <a:off x="707" y="4862"/>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异步通信中断</a:t>
                  </a:r>
                  <a:r>
                    <a:rPr lang="en-US" altLang="zh-CN" sz="1400"/>
                    <a:t>(COM1)</a:t>
                  </a:r>
                  <a:endParaRPr lang="en-US" altLang="zh-CN" sz="1600"/>
                </a:p>
                <a:p>
                  <a:pPr algn="ctr"/>
                  <a:endParaRPr lang="en-US" altLang="zh-CN" sz="3601"/>
                </a:p>
              </p:txBody>
            </p:sp>
            <p:sp>
              <p:nvSpPr>
                <p:cNvPr id="69736" name="Rectangle 166"/>
                <p:cNvSpPr>
                  <a:spLocks noChangeArrowheads="1"/>
                </p:cNvSpPr>
                <p:nvPr/>
              </p:nvSpPr>
              <p:spPr bwMode="auto">
                <a:xfrm>
                  <a:off x="664" y="4862"/>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93" name="Group 167"/>
              <p:cNvGrpSpPr>
                <a:grpSpLocks/>
              </p:cNvGrpSpPr>
              <p:nvPr/>
            </p:nvGrpSpPr>
            <p:grpSpPr bwMode="auto">
              <a:xfrm>
                <a:off x="1660" y="4862"/>
                <a:ext cx="664" cy="374"/>
                <a:chOff x="1660" y="4862"/>
                <a:chExt cx="664" cy="374"/>
              </a:xfrm>
            </p:grpSpPr>
            <p:sp>
              <p:nvSpPr>
                <p:cNvPr id="69733" name="Rectangle 168"/>
                <p:cNvSpPr>
                  <a:spLocks noChangeArrowheads="1"/>
                </p:cNvSpPr>
                <p:nvPr/>
              </p:nvSpPr>
              <p:spPr bwMode="auto">
                <a:xfrm>
                  <a:off x="1703" y="4862"/>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1CH</a:t>
                  </a:r>
                  <a:endParaRPr lang="en-US" altLang="zh-CN" sz="1600"/>
                </a:p>
                <a:p>
                  <a:pPr algn="ctr"/>
                  <a:endParaRPr lang="en-US" altLang="zh-CN" sz="3601"/>
                </a:p>
              </p:txBody>
            </p:sp>
            <p:sp>
              <p:nvSpPr>
                <p:cNvPr id="69734" name="Rectangle 169"/>
                <p:cNvSpPr>
                  <a:spLocks noChangeArrowheads="1"/>
                </p:cNvSpPr>
                <p:nvPr/>
              </p:nvSpPr>
              <p:spPr bwMode="auto">
                <a:xfrm>
                  <a:off x="1660" y="4862"/>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94" name="Group 170"/>
              <p:cNvGrpSpPr>
                <a:grpSpLocks/>
              </p:cNvGrpSpPr>
              <p:nvPr/>
            </p:nvGrpSpPr>
            <p:grpSpPr bwMode="auto">
              <a:xfrm>
                <a:off x="2324" y="4862"/>
                <a:ext cx="1102" cy="374"/>
                <a:chOff x="2324" y="4862"/>
                <a:chExt cx="1102" cy="374"/>
              </a:xfrm>
            </p:grpSpPr>
            <p:sp>
              <p:nvSpPr>
                <p:cNvPr id="69731" name="Rectangle 171"/>
                <p:cNvSpPr>
                  <a:spLocks noChangeArrowheads="1"/>
                </p:cNvSpPr>
                <p:nvPr/>
              </p:nvSpPr>
              <p:spPr bwMode="auto">
                <a:xfrm>
                  <a:off x="2367" y="4862"/>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用户定时器时标</a:t>
                  </a:r>
                  <a:endParaRPr lang="zh-CN" altLang="en-US" sz="1600"/>
                </a:p>
                <a:p>
                  <a:pPr algn="ctr"/>
                  <a:endParaRPr lang="en-US" altLang="zh-CN" sz="3601"/>
                </a:p>
              </p:txBody>
            </p:sp>
            <p:sp>
              <p:nvSpPr>
                <p:cNvPr id="69732" name="Rectangle 172"/>
                <p:cNvSpPr>
                  <a:spLocks noChangeArrowheads="1"/>
                </p:cNvSpPr>
                <p:nvPr/>
              </p:nvSpPr>
              <p:spPr bwMode="auto">
                <a:xfrm>
                  <a:off x="2324" y="4862"/>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95" name="Group 173"/>
              <p:cNvGrpSpPr>
                <a:grpSpLocks/>
              </p:cNvGrpSpPr>
              <p:nvPr/>
            </p:nvGrpSpPr>
            <p:grpSpPr bwMode="auto">
              <a:xfrm>
                <a:off x="0" y="5236"/>
                <a:ext cx="664" cy="374"/>
                <a:chOff x="0" y="5236"/>
                <a:chExt cx="664" cy="374"/>
              </a:xfrm>
            </p:grpSpPr>
            <p:sp>
              <p:nvSpPr>
                <p:cNvPr id="69729" name="Rectangle 174"/>
                <p:cNvSpPr>
                  <a:spLocks noChangeArrowheads="1"/>
                </p:cNvSpPr>
                <p:nvPr/>
              </p:nvSpPr>
              <p:spPr bwMode="auto">
                <a:xfrm>
                  <a:off x="43" y="5236"/>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DH</a:t>
                  </a:r>
                  <a:endParaRPr lang="en-US" altLang="zh-CN" sz="1600"/>
                </a:p>
                <a:p>
                  <a:pPr algn="ctr"/>
                  <a:endParaRPr lang="en-US" altLang="zh-CN" sz="3601"/>
                </a:p>
              </p:txBody>
            </p:sp>
            <p:sp>
              <p:nvSpPr>
                <p:cNvPr id="69730" name="Rectangle 175"/>
                <p:cNvSpPr>
                  <a:spLocks noChangeArrowheads="1"/>
                </p:cNvSpPr>
                <p:nvPr/>
              </p:nvSpPr>
              <p:spPr bwMode="auto">
                <a:xfrm>
                  <a:off x="0" y="5236"/>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96" name="Group 176"/>
              <p:cNvGrpSpPr>
                <a:grpSpLocks/>
              </p:cNvGrpSpPr>
              <p:nvPr/>
            </p:nvGrpSpPr>
            <p:grpSpPr bwMode="auto">
              <a:xfrm>
                <a:off x="664" y="5236"/>
                <a:ext cx="996" cy="374"/>
                <a:chOff x="664" y="5236"/>
                <a:chExt cx="996" cy="374"/>
              </a:xfrm>
            </p:grpSpPr>
            <p:sp>
              <p:nvSpPr>
                <p:cNvPr id="69727" name="Rectangle 177"/>
                <p:cNvSpPr>
                  <a:spLocks noChangeArrowheads="1"/>
                </p:cNvSpPr>
                <p:nvPr/>
              </p:nvSpPr>
              <p:spPr bwMode="auto">
                <a:xfrm>
                  <a:off x="707" y="5236"/>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硬磁盘中断</a:t>
                  </a:r>
                  <a:endParaRPr lang="zh-CN" altLang="en-US" sz="1600"/>
                </a:p>
                <a:p>
                  <a:pPr algn="ctr"/>
                  <a:endParaRPr lang="en-US" altLang="zh-CN" sz="3601"/>
                </a:p>
              </p:txBody>
            </p:sp>
            <p:sp>
              <p:nvSpPr>
                <p:cNvPr id="69728" name="Rectangle 178"/>
                <p:cNvSpPr>
                  <a:spLocks noChangeArrowheads="1"/>
                </p:cNvSpPr>
                <p:nvPr/>
              </p:nvSpPr>
              <p:spPr bwMode="auto">
                <a:xfrm>
                  <a:off x="664" y="5236"/>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97" name="Group 179"/>
              <p:cNvGrpSpPr>
                <a:grpSpLocks/>
              </p:cNvGrpSpPr>
              <p:nvPr/>
            </p:nvGrpSpPr>
            <p:grpSpPr bwMode="auto">
              <a:xfrm>
                <a:off x="1660" y="5236"/>
                <a:ext cx="664" cy="374"/>
                <a:chOff x="1660" y="5236"/>
                <a:chExt cx="664" cy="374"/>
              </a:xfrm>
            </p:grpSpPr>
            <p:sp>
              <p:nvSpPr>
                <p:cNvPr id="69725" name="Rectangle 180"/>
                <p:cNvSpPr>
                  <a:spLocks noChangeArrowheads="1"/>
                </p:cNvSpPr>
                <p:nvPr/>
              </p:nvSpPr>
              <p:spPr bwMode="auto">
                <a:xfrm>
                  <a:off x="1703" y="5236"/>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1DH</a:t>
                  </a:r>
                  <a:endParaRPr lang="en-US" altLang="zh-CN" sz="1600"/>
                </a:p>
                <a:p>
                  <a:pPr algn="ctr"/>
                  <a:endParaRPr lang="en-US" altLang="zh-CN" sz="3601"/>
                </a:p>
              </p:txBody>
            </p:sp>
            <p:sp>
              <p:nvSpPr>
                <p:cNvPr id="69726" name="Rectangle 181"/>
                <p:cNvSpPr>
                  <a:spLocks noChangeArrowheads="1"/>
                </p:cNvSpPr>
                <p:nvPr/>
              </p:nvSpPr>
              <p:spPr bwMode="auto">
                <a:xfrm>
                  <a:off x="1660" y="5236"/>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98" name="Group 182"/>
              <p:cNvGrpSpPr>
                <a:grpSpLocks/>
              </p:cNvGrpSpPr>
              <p:nvPr/>
            </p:nvGrpSpPr>
            <p:grpSpPr bwMode="auto">
              <a:xfrm>
                <a:off x="2324" y="5236"/>
                <a:ext cx="1102" cy="374"/>
                <a:chOff x="2324" y="5236"/>
                <a:chExt cx="1102" cy="374"/>
              </a:xfrm>
            </p:grpSpPr>
            <p:sp>
              <p:nvSpPr>
                <p:cNvPr id="69723" name="Rectangle 183"/>
                <p:cNvSpPr>
                  <a:spLocks noChangeArrowheads="1"/>
                </p:cNvSpPr>
                <p:nvPr/>
              </p:nvSpPr>
              <p:spPr bwMode="auto">
                <a:xfrm>
                  <a:off x="2367" y="5236"/>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CRT</a:t>
                  </a:r>
                  <a:r>
                    <a:rPr lang="zh-CN" altLang="en-US" sz="1400"/>
                    <a:t>初始化参数</a:t>
                  </a:r>
                  <a:endParaRPr lang="zh-CN" altLang="en-US" sz="1600"/>
                </a:p>
                <a:p>
                  <a:pPr algn="ctr"/>
                  <a:endParaRPr lang="en-US" altLang="zh-CN" sz="3601"/>
                </a:p>
              </p:txBody>
            </p:sp>
            <p:sp>
              <p:nvSpPr>
                <p:cNvPr id="69724" name="Rectangle 184"/>
                <p:cNvSpPr>
                  <a:spLocks noChangeArrowheads="1"/>
                </p:cNvSpPr>
                <p:nvPr/>
              </p:nvSpPr>
              <p:spPr bwMode="auto">
                <a:xfrm>
                  <a:off x="2324" y="5236"/>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699" name="Group 185"/>
              <p:cNvGrpSpPr>
                <a:grpSpLocks/>
              </p:cNvGrpSpPr>
              <p:nvPr/>
            </p:nvGrpSpPr>
            <p:grpSpPr bwMode="auto">
              <a:xfrm>
                <a:off x="0" y="5610"/>
                <a:ext cx="664" cy="374"/>
                <a:chOff x="0" y="5610"/>
                <a:chExt cx="664" cy="374"/>
              </a:xfrm>
            </p:grpSpPr>
            <p:sp>
              <p:nvSpPr>
                <p:cNvPr id="69721" name="Rectangle 186"/>
                <p:cNvSpPr>
                  <a:spLocks noChangeArrowheads="1"/>
                </p:cNvSpPr>
                <p:nvPr/>
              </p:nvSpPr>
              <p:spPr bwMode="auto">
                <a:xfrm>
                  <a:off x="43" y="5610"/>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EH</a:t>
                  </a:r>
                  <a:endParaRPr lang="en-US" altLang="zh-CN" sz="1600"/>
                </a:p>
                <a:p>
                  <a:pPr algn="ctr"/>
                  <a:endParaRPr lang="en-US" altLang="zh-CN" sz="3601"/>
                </a:p>
              </p:txBody>
            </p:sp>
            <p:sp>
              <p:nvSpPr>
                <p:cNvPr id="69722" name="Rectangle 187"/>
                <p:cNvSpPr>
                  <a:spLocks noChangeArrowheads="1"/>
                </p:cNvSpPr>
                <p:nvPr/>
              </p:nvSpPr>
              <p:spPr bwMode="auto">
                <a:xfrm>
                  <a:off x="0" y="5610"/>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700" name="Group 188"/>
              <p:cNvGrpSpPr>
                <a:grpSpLocks/>
              </p:cNvGrpSpPr>
              <p:nvPr/>
            </p:nvGrpSpPr>
            <p:grpSpPr bwMode="auto">
              <a:xfrm>
                <a:off x="664" y="5610"/>
                <a:ext cx="996" cy="374"/>
                <a:chOff x="664" y="5610"/>
                <a:chExt cx="996" cy="374"/>
              </a:xfrm>
            </p:grpSpPr>
            <p:sp>
              <p:nvSpPr>
                <p:cNvPr id="69719" name="Rectangle 189"/>
                <p:cNvSpPr>
                  <a:spLocks noChangeArrowheads="1"/>
                </p:cNvSpPr>
                <p:nvPr/>
              </p:nvSpPr>
              <p:spPr bwMode="auto">
                <a:xfrm>
                  <a:off x="707" y="5610"/>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软磁盘中断</a:t>
                  </a:r>
                  <a:endParaRPr lang="zh-CN" altLang="en-US" sz="1600"/>
                </a:p>
                <a:p>
                  <a:pPr algn="ctr"/>
                  <a:endParaRPr lang="en-US" altLang="zh-CN" sz="3601"/>
                </a:p>
              </p:txBody>
            </p:sp>
            <p:sp>
              <p:nvSpPr>
                <p:cNvPr id="69720" name="Rectangle 190"/>
                <p:cNvSpPr>
                  <a:spLocks noChangeArrowheads="1"/>
                </p:cNvSpPr>
                <p:nvPr/>
              </p:nvSpPr>
              <p:spPr bwMode="auto">
                <a:xfrm>
                  <a:off x="664" y="5610"/>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701" name="Group 191"/>
              <p:cNvGrpSpPr>
                <a:grpSpLocks/>
              </p:cNvGrpSpPr>
              <p:nvPr/>
            </p:nvGrpSpPr>
            <p:grpSpPr bwMode="auto">
              <a:xfrm>
                <a:off x="1660" y="5610"/>
                <a:ext cx="664" cy="374"/>
                <a:chOff x="1660" y="5610"/>
                <a:chExt cx="664" cy="374"/>
              </a:xfrm>
            </p:grpSpPr>
            <p:sp>
              <p:nvSpPr>
                <p:cNvPr id="69717" name="Rectangle 192"/>
                <p:cNvSpPr>
                  <a:spLocks noChangeArrowheads="1"/>
                </p:cNvSpPr>
                <p:nvPr/>
              </p:nvSpPr>
              <p:spPr bwMode="auto">
                <a:xfrm>
                  <a:off x="1703" y="5610"/>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1EH</a:t>
                  </a:r>
                  <a:endParaRPr lang="en-US" altLang="zh-CN" sz="1600"/>
                </a:p>
                <a:p>
                  <a:pPr algn="ctr"/>
                  <a:endParaRPr lang="en-US" altLang="zh-CN" sz="3601"/>
                </a:p>
              </p:txBody>
            </p:sp>
            <p:sp>
              <p:nvSpPr>
                <p:cNvPr id="69718" name="Rectangle 193"/>
                <p:cNvSpPr>
                  <a:spLocks noChangeArrowheads="1"/>
                </p:cNvSpPr>
                <p:nvPr/>
              </p:nvSpPr>
              <p:spPr bwMode="auto">
                <a:xfrm>
                  <a:off x="1660" y="5610"/>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702" name="Group 194"/>
              <p:cNvGrpSpPr>
                <a:grpSpLocks/>
              </p:cNvGrpSpPr>
              <p:nvPr/>
            </p:nvGrpSpPr>
            <p:grpSpPr bwMode="auto">
              <a:xfrm>
                <a:off x="2324" y="5610"/>
                <a:ext cx="1102" cy="374"/>
                <a:chOff x="2324" y="5610"/>
                <a:chExt cx="1102" cy="374"/>
              </a:xfrm>
            </p:grpSpPr>
            <p:sp>
              <p:nvSpPr>
                <p:cNvPr id="69715" name="Rectangle 195"/>
                <p:cNvSpPr>
                  <a:spLocks noChangeArrowheads="1"/>
                </p:cNvSpPr>
                <p:nvPr/>
              </p:nvSpPr>
              <p:spPr bwMode="auto">
                <a:xfrm>
                  <a:off x="2367" y="5610"/>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磁盘参数</a:t>
                  </a:r>
                  <a:endParaRPr lang="zh-CN" altLang="en-US" sz="1600"/>
                </a:p>
                <a:p>
                  <a:pPr algn="ctr"/>
                  <a:endParaRPr lang="en-US" altLang="zh-CN" sz="3601"/>
                </a:p>
              </p:txBody>
            </p:sp>
            <p:sp>
              <p:nvSpPr>
                <p:cNvPr id="69716" name="Rectangle 196"/>
                <p:cNvSpPr>
                  <a:spLocks noChangeArrowheads="1"/>
                </p:cNvSpPr>
                <p:nvPr/>
              </p:nvSpPr>
              <p:spPr bwMode="auto">
                <a:xfrm>
                  <a:off x="2324" y="5610"/>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703" name="Group 197"/>
              <p:cNvGrpSpPr>
                <a:grpSpLocks/>
              </p:cNvGrpSpPr>
              <p:nvPr/>
            </p:nvGrpSpPr>
            <p:grpSpPr bwMode="auto">
              <a:xfrm>
                <a:off x="0" y="5984"/>
                <a:ext cx="664" cy="374"/>
                <a:chOff x="0" y="5984"/>
                <a:chExt cx="664" cy="374"/>
              </a:xfrm>
            </p:grpSpPr>
            <p:sp>
              <p:nvSpPr>
                <p:cNvPr id="69713" name="Rectangle 198"/>
                <p:cNvSpPr>
                  <a:spLocks noChangeArrowheads="1"/>
                </p:cNvSpPr>
                <p:nvPr/>
              </p:nvSpPr>
              <p:spPr bwMode="auto">
                <a:xfrm>
                  <a:off x="43" y="5984"/>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FH</a:t>
                  </a:r>
                  <a:endParaRPr lang="en-US" altLang="zh-CN" sz="1600"/>
                </a:p>
                <a:p>
                  <a:pPr algn="ctr"/>
                  <a:endParaRPr lang="en-US" altLang="zh-CN" sz="3601"/>
                </a:p>
              </p:txBody>
            </p:sp>
            <p:sp>
              <p:nvSpPr>
                <p:cNvPr id="69714" name="Rectangle 199"/>
                <p:cNvSpPr>
                  <a:spLocks noChangeArrowheads="1"/>
                </p:cNvSpPr>
                <p:nvPr/>
              </p:nvSpPr>
              <p:spPr bwMode="auto">
                <a:xfrm>
                  <a:off x="0" y="5984"/>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704" name="Group 200"/>
              <p:cNvGrpSpPr>
                <a:grpSpLocks/>
              </p:cNvGrpSpPr>
              <p:nvPr/>
            </p:nvGrpSpPr>
            <p:grpSpPr bwMode="auto">
              <a:xfrm>
                <a:off x="664" y="5984"/>
                <a:ext cx="996" cy="374"/>
                <a:chOff x="664" y="5984"/>
                <a:chExt cx="996" cy="374"/>
              </a:xfrm>
            </p:grpSpPr>
            <p:sp>
              <p:nvSpPr>
                <p:cNvPr id="69711" name="Rectangle 201"/>
                <p:cNvSpPr>
                  <a:spLocks noChangeArrowheads="1"/>
                </p:cNvSpPr>
                <p:nvPr/>
              </p:nvSpPr>
              <p:spPr bwMode="auto">
                <a:xfrm>
                  <a:off x="707" y="5984"/>
                  <a:ext cx="9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并行打印机中断</a:t>
                  </a:r>
                  <a:endParaRPr lang="zh-CN" altLang="en-US" sz="1600"/>
                </a:p>
                <a:p>
                  <a:pPr algn="ctr"/>
                  <a:endParaRPr lang="en-US" altLang="zh-CN" sz="3601"/>
                </a:p>
              </p:txBody>
            </p:sp>
            <p:sp>
              <p:nvSpPr>
                <p:cNvPr id="69712" name="Rectangle 202"/>
                <p:cNvSpPr>
                  <a:spLocks noChangeArrowheads="1"/>
                </p:cNvSpPr>
                <p:nvPr/>
              </p:nvSpPr>
              <p:spPr bwMode="auto">
                <a:xfrm>
                  <a:off x="664" y="5984"/>
                  <a:ext cx="99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705" name="Group 203"/>
              <p:cNvGrpSpPr>
                <a:grpSpLocks/>
              </p:cNvGrpSpPr>
              <p:nvPr/>
            </p:nvGrpSpPr>
            <p:grpSpPr bwMode="auto">
              <a:xfrm>
                <a:off x="1660" y="5984"/>
                <a:ext cx="664" cy="374"/>
                <a:chOff x="1660" y="5984"/>
                <a:chExt cx="664" cy="374"/>
              </a:xfrm>
            </p:grpSpPr>
            <p:sp>
              <p:nvSpPr>
                <p:cNvPr id="69709" name="Rectangle 204"/>
                <p:cNvSpPr>
                  <a:spLocks noChangeArrowheads="1"/>
                </p:cNvSpPr>
                <p:nvPr/>
              </p:nvSpPr>
              <p:spPr bwMode="auto">
                <a:xfrm>
                  <a:off x="1703" y="5984"/>
                  <a:ext cx="57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a:t>1FH</a:t>
                  </a:r>
                  <a:endParaRPr lang="en-US" altLang="zh-CN" sz="1600"/>
                </a:p>
                <a:p>
                  <a:pPr algn="ctr"/>
                  <a:endParaRPr lang="en-US" altLang="zh-CN" sz="3601"/>
                </a:p>
              </p:txBody>
            </p:sp>
            <p:sp>
              <p:nvSpPr>
                <p:cNvPr id="69710" name="Rectangle 205"/>
                <p:cNvSpPr>
                  <a:spLocks noChangeArrowheads="1"/>
                </p:cNvSpPr>
                <p:nvPr/>
              </p:nvSpPr>
              <p:spPr bwMode="auto">
                <a:xfrm>
                  <a:off x="1660" y="5984"/>
                  <a:ext cx="66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69706" name="Group 206"/>
              <p:cNvGrpSpPr>
                <a:grpSpLocks/>
              </p:cNvGrpSpPr>
              <p:nvPr/>
            </p:nvGrpSpPr>
            <p:grpSpPr bwMode="auto">
              <a:xfrm>
                <a:off x="2324" y="5984"/>
                <a:ext cx="1102" cy="374"/>
                <a:chOff x="2324" y="5984"/>
                <a:chExt cx="1102" cy="374"/>
              </a:xfrm>
            </p:grpSpPr>
            <p:sp>
              <p:nvSpPr>
                <p:cNvPr id="69707" name="Rectangle 207"/>
                <p:cNvSpPr>
                  <a:spLocks noChangeArrowheads="1"/>
                </p:cNvSpPr>
                <p:nvPr/>
              </p:nvSpPr>
              <p:spPr bwMode="auto">
                <a:xfrm>
                  <a:off x="2367" y="5984"/>
                  <a:ext cx="101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t>图形字符集</a:t>
                  </a:r>
                  <a:endParaRPr lang="zh-CN" altLang="en-US" sz="1600"/>
                </a:p>
                <a:p>
                  <a:pPr algn="ctr"/>
                  <a:endParaRPr lang="en-US" altLang="zh-CN" sz="3601"/>
                </a:p>
              </p:txBody>
            </p:sp>
            <p:sp>
              <p:nvSpPr>
                <p:cNvPr id="69708" name="Rectangle 208"/>
                <p:cNvSpPr>
                  <a:spLocks noChangeArrowheads="1"/>
                </p:cNvSpPr>
                <p:nvPr/>
              </p:nvSpPr>
              <p:spPr bwMode="auto">
                <a:xfrm>
                  <a:off x="2324" y="5984"/>
                  <a:ext cx="1102"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69638" name="Rectangle 209"/>
            <p:cNvSpPr>
              <a:spLocks noChangeArrowheads="1"/>
            </p:cNvSpPr>
            <p:nvPr/>
          </p:nvSpPr>
          <p:spPr bwMode="auto">
            <a:xfrm>
              <a:off x="-3" y="-3"/>
              <a:ext cx="3432" cy="636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301903823"/>
      </p:ext>
    </p:extLst>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4045270" y="609741"/>
            <a:ext cx="32928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smtClean="0"/>
              <a:t>DOS</a:t>
            </a:r>
            <a:r>
              <a:rPr lang="zh-CN" altLang="en-US" b="1" dirty="0"/>
              <a:t>操作系统中断调用</a:t>
            </a:r>
          </a:p>
        </p:txBody>
      </p:sp>
      <p:grpSp>
        <p:nvGrpSpPr>
          <p:cNvPr id="70659" name="Group 3"/>
          <p:cNvGrpSpPr>
            <a:grpSpLocks/>
          </p:cNvGrpSpPr>
          <p:nvPr/>
        </p:nvGrpSpPr>
        <p:grpSpPr bwMode="auto">
          <a:xfrm>
            <a:off x="2741630" y="1219483"/>
            <a:ext cx="6707152" cy="5030364"/>
            <a:chOff x="-3" y="-3"/>
            <a:chExt cx="1962" cy="4868"/>
          </a:xfrm>
        </p:grpSpPr>
        <p:grpSp>
          <p:nvGrpSpPr>
            <p:cNvPr id="70661" name="Group 4"/>
            <p:cNvGrpSpPr>
              <a:grpSpLocks/>
            </p:cNvGrpSpPr>
            <p:nvPr/>
          </p:nvGrpSpPr>
          <p:grpSpPr bwMode="auto">
            <a:xfrm>
              <a:off x="0" y="0"/>
              <a:ext cx="1956" cy="4862"/>
              <a:chOff x="0" y="0"/>
              <a:chExt cx="1956" cy="4862"/>
            </a:xfrm>
          </p:grpSpPr>
          <p:grpSp>
            <p:nvGrpSpPr>
              <p:cNvPr id="70663" name="Group 5"/>
              <p:cNvGrpSpPr>
                <a:grpSpLocks/>
              </p:cNvGrpSpPr>
              <p:nvPr/>
            </p:nvGrpSpPr>
            <p:grpSpPr bwMode="auto">
              <a:xfrm>
                <a:off x="0" y="0"/>
                <a:ext cx="920" cy="374"/>
                <a:chOff x="0" y="0"/>
                <a:chExt cx="920" cy="374"/>
              </a:xfrm>
            </p:grpSpPr>
            <p:sp>
              <p:nvSpPr>
                <p:cNvPr id="70739" name="Rectangle 6"/>
                <p:cNvSpPr>
                  <a:spLocks noChangeArrowheads="1"/>
                </p:cNvSpPr>
                <p:nvPr/>
              </p:nvSpPr>
              <p:spPr bwMode="auto">
                <a:xfrm>
                  <a:off x="43" y="0"/>
                  <a:ext cx="8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中断类型号</a:t>
                  </a:r>
                  <a:endParaRPr lang="zh-CN" altLang="en-US" sz="2000"/>
                </a:p>
                <a:p>
                  <a:pPr algn="ctr"/>
                  <a:endParaRPr lang="en-US" altLang="zh-CN" sz="4401"/>
                </a:p>
              </p:txBody>
            </p:sp>
            <p:sp>
              <p:nvSpPr>
                <p:cNvPr id="70740" name="Rectangle 7"/>
                <p:cNvSpPr>
                  <a:spLocks noChangeArrowheads="1"/>
                </p:cNvSpPr>
                <p:nvPr/>
              </p:nvSpPr>
              <p:spPr bwMode="auto">
                <a:xfrm>
                  <a:off x="0" y="0"/>
                  <a:ext cx="9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64" name="Group 8"/>
              <p:cNvGrpSpPr>
                <a:grpSpLocks/>
              </p:cNvGrpSpPr>
              <p:nvPr/>
            </p:nvGrpSpPr>
            <p:grpSpPr bwMode="auto">
              <a:xfrm>
                <a:off x="920" y="0"/>
                <a:ext cx="1036" cy="374"/>
                <a:chOff x="920" y="0"/>
                <a:chExt cx="1036" cy="374"/>
              </a:xfrm>
            </p:grpSpPr>
            <p:sp>
              <p:nvSpPr>
                <p:cNvPr id="70737" name="Rectangle 9"/>
                <p:cNvSpPr>
                  <a:spLocks noChangeArrowheads="1"/>
                </p:cNvSpPr>
                <p:nvPr/>
              </p:nvSpPr>
              <p:spPr bwMode="auto">
                <a:xfrm>
                  <a:off x="963" y="0"/>
                  <a:ext cx="95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66700" algn="r"/>
                      <a:tab pos="2636838" algn="ctr"/>
                      <a:tab pos="5273675" algn="r"/>
                    </a:tabLs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中断功能</a:t>
                  </a:r>
                </a:p>
                <a:p>
                  <a:pPr algn="ctr"/>
                  <a:endParaRPr lang="en-US" altLang="zh-CN" sz="4401"/>
                </a:p>
              </p:txBody>
            </p:sp>
            <p:sp>
              <p:nvSpPr>
                <p:cNvPr id="70738" name="Rectangle 10"/>
                <p:cNvSpPr>
                  <a:spLocks noChangeArrowheads="1"/>
                </p:cNvSpPr>
                <p:nvPr/>
              </p:nvSpPr>
              <p:spPr bwMode="auto">
                <a:xfrm>
                  <a:off x="920" y="0"/>
                  <a:ext cx="103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65" name="Group 11"/>
              <p:cNvGrpSpPr>
                <a:grpSpLocks/>
              </p:cNvGrpSpPr>
              <p:nvPr/>
            </p:nvGrpSpPr>
            <p:grpSpPr bwMode="auto">
              <a:xfrm>
                <a:off x="0" y="374"/>
                <a:ext cx="920" cy="374"/>
                <a:chOff x="0" y="374"/>
                <a:chExt cx="920" cy="374"/>
              </a:xfrm>
            </p:grpSpPr>
            <p:sp>
              <p:nvSpPr>
                <p:cNvPr id="70735" name="Rectangle 12"/>
                <p:cNvSpPr>
                  <a:spLocks noChangeArrowheads="1"/>
                </p:cNvSpPr>
                <p:nvPr/>
              </p:nvSpPr>
              <p:spPr bwMode="auto">
                <a:xfrm>
                  <a:off x="43" y="374"/>
                  <a:ext cx="8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20H</a:t>
                  </a:r>
                  <a:endParaRPr lang="en-US" altLang="zh-CN" sz="2000"/>
                </a:p>
                <a:p>
                  <a:pPr algn="ctr"/>
                  <a:endParaRPr lang="en-US" altLang="zh-CN" sz="4401"/>
                </a:p>
              </p:txBody>
            </p:sp>
            <p:sp>
              <p:nvSpPr>
                <p:cNvPr id="70736" name="Rectangle 13"/>
                <p:cNvSpPr>
                  <a:spLocks noChangeArrowheads="1"/>
                </p:cNvSpPr>
                <p:nvPr/>
              </p:nvSpPr>
              <p:spPr bwMode="auto">
                <a:xfrm>
                  <a:off x="0" y="374"/>
                  <a:ext cx="9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66" name="Group 14"/>
              <p:cNvGrpSpPr>
                <a:grpSpLocks/>
              </p:cNvGrpSpPr>
              <p:nvPr/>
            </p:nvGrpSpPr>
            <p:grpSpPr bwMode="auto">
              <a:xfrm>
                <a:off x="920" y="374"/>
                <a:ext cx="1036" cy="374"/>
                <a:chOff x="920" y="374"/>
                <a:chExt cx="1036" cy="374"/>
              </a:xfrm>
            </p:grpSpPr>
            <p:sp>
              <p:nvSpPr>
                <p:cNvPr id="70733" name="Rectangle 15"/>
                <p:cNvSpPr>
                  <a:spLocks noChangeArrowheads="1"/>
                </p:cNvSpPr>
                <p:nvPr/>
              </p:nvSpPr>
              <p:spPr bwMode="auto">
                <a:xfrm>
                  <a:off x="963" y="374"/>
                  <a:ext cx="95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程序结束</a:t>
                  </a:r>
                  <a:endParaRPr lang="zh-CN" altLang="en-US" sz="2000"/>
                </a:p>
                <a:p>
                  <a:pPr algn="ctr"/>
                  <a:endParaRPr lang="en-US" altLang="zh-CN" sz="4401"/>
                </a:p>
              </p:txBody>
            </p:sp>
            <p:sp>
              <p:nvSpPr>
                <p:cNvPr id="70734" name="Rectangle 16"/>
                <p:cNvSpPr>
                  <a:spLocks noChangeArrowheads="1"/>
                </p:cNvSpPr>
                <p:nvPr/>
              </p:nvSpPr>
              <p:spPr bwMode="auto">
                <a:xfrm>
                  <a:off x="920" y="374"/>
                  <a:ext cx="103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67" name="Group 17"/>
              <p:cNvGrpSpPr>
                <a:grpSpLocks/>
              </p:cNvGrpSpPr>
              <p:nvPr/>
            </p:nvGrpSpPr>
            <p:grpSpPr bwMode="auto">
              <a:xfrm>
                <a:off x="0" y="748"/>
                <a:ext cx="920" cy="374"/>
                <a:chOff x="0" y="748"/>
                <a:chExt cx="920" cy="374"/>
              </a:xfrm>
            </p:grpSpPr>
            <p:sp>
              <p:nvSpPr>
                <p:cNvPr id="70731" name="Rectangle 18"/>
                <p:cNvSpPr>
                  <a:spLocks noChangeArrowheads="1"/>
                </p:cNvSpPr>
                <p:nvPr/>
              </p:nvSpPr>
              <p:spPr bwMode="auto">
                <a:xfrm>
                  <a:off x="43" y="748"/>
                  <a:ext cx="8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21H</a:t>
                  </a:r>
                  <a:endParaRPr lang="en-US" altLang="zh-CN" sz="2000"/>
                </a:p>
                <a:p>
                  <a:pPr algn="ctr"/>
                  <a:endParaRPr lang="en-US" altLang="zh-CN" sz="4401"/>
                </a:p>
              </p:txBody>
            </p:sp>
            <p:sp>
              <p:nvSpPr>
                <p:cNvPr id="70732" name="Rectangle 19"/>
                <p:cNvSpPr>
                  <a:spLocks noChangeArrowheads="1"/>
                </p:cNvSpPr>
                <p:nvPr/>
              </p:nvSpPr>
              <p:spPr bwMode="auto">
                <a:xfrm>
                  <a:off x="0" y="748"/>
                  <a:ext cx="9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68" name="Group 20"/>
              <p:cNvGrpSpPr>
                <a:grpSpLocks/>
              </p:cNvGrpSpPr>
              <p:nvPr/>
            </p:nvGrpSpPr>
            <p:grpSpPr bwMode="auto">
              <a:xfrm>
                <a:off x="920" y="748"/>
                <a:ext cx="1036" cy="374"/>
                <a:chOff x="920" y="748"/>
                <a:chExt cx="1036" cy="374"/>
              </a:xfrm>
            </p:grpSpPr>
            <p:sp>
              <p:nvSpPr>
                <p:cNvPr id="70729" name="Rectangle 21"/>
                <p:cNvSpPr>
                  <a:spLocks noChangeArrowheads="1"/>
                </p:cNvSpPr>
                <p:nvPr/>
              </p:nvSpPr>
              <p:spPr bwMode="auto">
                <a:xfrm>
                  <a:off x="963" y="748"/>
                  <a:ext cx="95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请求</a:t>
                  </a:r>
                  <a:r>
                    <a:rPr lang="en-US" altLang="zh-CN" sz="1800"/>
                    <a:t>DOS</a:t>
                  </a:r>
                  <a:r>
                    <a:rPr lang="zh-CN" altLang="en-US" sz="1800"/>
                    <a:t>功能调用</a:t>
                  </a:r>
                  <a:endParaRPr lang="zh-CN" altLang="en-US" sz="2000"/>
                </a:p>
                <a:p>
                  <a:pPr algn="ctr"/>
                  <a:endParaRPr lang="en-US" altLang="zh-CN" sz="4401"/>
                </a:p>
              </p:txBody>
            </p:sp>
            <p:sp>
              <p:nvSpPr>
                <p:cNvPr id="70730" name="Rectangle 22"/>
                <p:cNvSpPr>
                  <a:spLocks noChangeArrowheads="1"/>
                </p:cNvSpPr>
                <p:nvPr/>
              </p:nvSpPr>
              <p:spPr bwMode="auto">
                <a:xfrm>
                  <a:off x="920" y="748"/>
                  <a:ext cx="103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69" name="Group 23"/>
              <p:cNvGrpSpPr>
                <a:grpSpLocks/>
              </p:cNvGrpSpPr>
              <p:nvPr/>
            </p:nvGrpSpPr>
            <p:grpSpPr bwMode="auto">
              <a:xfrm>
                <a:off x="0" y="1122"/>
                <a:ext cx="920" cy="374"/>
                <a:chOff x="0" y="1122"/>
                <a:chExt cx="920" cy="374"/>
              </a:xfrm>
            </p:grpSpPr>
            <p:sp>
              <p:nvSpPr>
                <p:cNvPr id="70727" name="Rectangle 24"/>
                <p:cNvSpPr>
                  <a:spLocks noChangeArrowheads="1"/>
                </p:cNvSpPr>
                <p:nvPr/>
              </p:nvSpPr>
              <p:spPr bwMode="auto">
                <a:xfrm>
                  <a:off x="43" y="1122"/>
                  <a:ext cx="8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22H</a:t>
                  </a:r>
                  <a:endParaRPr lang="en-US" altLang="zh-CN" sz="2000"/>
                </a:p>
                <a:p>
                  <a:pPr algn="ctr"/>
                  <a:endParaRPr lang="en-US" altLang="zh-CN" sz="4401"/>
                </a:p>
              </p:txBody>
            </p:sp>
            <p:sp>
              <p:nvSpPr>
                <p:cNvPr id="70728" name="Rectangle 25"/>
                <p:cNvSpPr>
                  <a:spLocks noChangeArrowheads="1"/>
                </p:cNvSpPr>
                <p:nvPr/>
              </p:nvSpPr>
              <p:spPr bwMode="auto">
                <a:xfrm>
                  <a:off x="0" y="1122"/>
                  <a:ext cx="9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70" name="Group 26"/>
              <p:cNvGrpSpPr>
                <a:grpSpLocks/>
              </p:cNvGrpSpPr>
              <p:nvPr/>
            </p:nvGrpSpPr>
            <p:grpSpPr bwMode="auto">
              <a:xfrm>
                <a:off x="920" y="1122"/>
                <a:ext cx="1036" cy="374"/>
                <a:chOff x="920" y="1122"/>
                <a:chExt cx="1036" cy="374"/>
              </a:xfrm>
            </p:grpSpPr>
            <p:sp>
              <p:nvSpPr>
                <p:cNvPr id="70725" name="Rectangle 27"/>
                <p:cNvSpPr>
                  <a:spLocks noChangeArrowheads="1"/>
                </p:cNvSpPr>
                <p:nvPr/>
              </p:nvSpPr>
              <p:spPr bwMode="auto">
                <a:xfrm>
                  <a:off x="963" y="1122"/>
                  <a:ext cx="95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结束地址</a:t>
                  </a:r>
                  <a:endParaRPr lang="zh-CN" altLang="en-US" sz="2000"/>
                </a:p>
                <a:p>
                  <a:pPr algn="ctr"/>
                  <a:endParaRPr lang="en-US" altLang="zh-CN" sz="4401"/>
                </a:p>
              </p:txBody>
            </p:sp>
            <p:sp>
              <p:nvSpPr>
                <p:cNvPr id="70726" name="Rectangle 28"/>
                <p:cNvSpPr>
                  <a:spLocks noChangeArrowheads="1"/>
                </p:cNvSpPr>
                <p:nvPr/>
              </p:nvSpPr>
              <p:spPr bwMode="auto">
                <a:xfrm>
                  <a:off x="920" y="1122"/>
                  <a:ext cx="103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71" name="Group 29"/>
              <p:cNvGrpSpPr>
                <a:grpSpLocks/>
              </p:cNvGrpSpPr>
              <p:nvPr/>
            </p:nvGrpSpPr>
            <p:grpSpPr bwMode="auto">
              <a:xfrm>
                <a:off x="0" y="1496"/>
                <a:ext cx="920" cy="374"/>
                <a:chOff x="0" y="1496"/>
                <a:chExt cx="920" cy="374"/>
              </a:xfrm>
            </p:grpSpPr>
            <p:sp>
              <p:nvSpPr>
                <p:cNvPr id="70723" name="Rectangle 30"/>
                <p:cNvSpPr>
                  <a:spLocks noChangeArrowheads="1"/>
                </p:cNvSpPr>
                <p:nvPr/>
              </p:nvSpPr>
              <p:spPr bwMode="auto">
                <a:xfrm>
                  <a:off x="43" y="1496"/>
                  <a:ext cx="8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23H</a:t>
                  </a:r>
                  <a:endParaRPr lang="en-US" altLang="zh-CN" sz="2000"/>
                </a:p>
                <a:p>
                  <a:pPr algn="ctr"/>
                  <a:endParaRPr lang="en-US" altLang="zh-CN" sz="4401"/>
                </a:p>
              </p:txBody>
            </p:sp>
            <p:sp>
              <p:nvSpPr>
                <p:cNvPr id="70724" name="Rectangle 31"/>
                <p:cNvSpPr>
                  <a:spLocks noChangeArrowheads="1"/>
                </p:cNvSpPr>
                <p:nvPr/>
              </p:nvSpPr>
              <p:spPr bwMode="auto">
                <a:xfrm>
                  <a:off x="0" y="1496"/>
                  <a:ext cx="9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72" name="Group 32"/>
              <p:cNvGrpSpPr>
                <a:grpSpLocks/>
              </p:cNvGrpSpPr>
              <p:nvPr/>
            </p:nvGrpSpPr>
            <p:grpSpPr bwMode="auto">
              <a:xfrm>
                <a:off x="920" y="1496"/>
                <a:ext cx="1036" cy="374"/>
                <a:chOff x="920" y="1496"/>
                <a:chExt cx="1036" cy="374"/>
              </a:xfrm>
            </p:grpSpPr>
            <p:sp>
              <p:nvSpPr>
                <p:cNvPr id="70721" name="Rectangle 33"/>
                <p:cNvSpPr>
                  <a:spLocks noChangeArrowheads="1"/>
                </p:cNvSpPr>
                <p:nvPr/>
              </p:nvSpPr>
              <p:spPr bwMode="auto">
                <a:xfrm>
                  <a:off x="963" y="1496"/>
                  <a:ext cx="95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中止</a:t>
                  </a:r>
                  <a:r>
                    <a:rPr lang="en-US" altLang="zh-CN" sz="1800"/>
                    <a:t>(Ctrl-Break)</a:t>
                  </a:r>
                  <a:r>
                    <a:rPr lang="zh-CN" altLang="en-US" sz="1800"/>
                    <a:t>处理</a:t>
                  </a:r>
                  <a:endParaRPr lang="zh-CN" altLang="en-US" sz="2000"/>
                </a:p>
                <a:p>
                  <a:pPr algn="ctr"/>
                  <a:endParaRPr lang="en-US" altLang="zh-CN" sz="4401"/>
                </a:p>
              </p:txBody>
            </p:sp>
            <p:sp>
              <p:nvSpPr>
                <p:cNvPr id="70722" name="Rectangle 34"/>
                <p:cNvSpPr>
                  <a:spLocks noChangeArrowheads="1"/>
                </p:cNvSpPr>
                <p:nvPr/>
              </p:nvSpPr>
              <p:spPr bwMode="auto">
                <a:xfrm>
                  <a:off x="920" y="1496"/>
                  <a:ext cx="103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73" name="Group 35"/>
              <p:cNvGrpSpPr>
                <a:grpSpLocks/>
              </p:cNvGrpSpPr>
              <p:nvPr/>
            </p:nvGrpSpPr>
            <p:grpSpPr bwMode="auto">
              <a:xfrm>
                <a:off x="0" y="1870"/>
                <a:ext cx="920" cy="374"/>
                <a:chOff x="0" y="1870"/>
                <a:chExt cx="920" cy="374"/>
              </a:xfrm>
            </p:grpSpPr>
            <p:sp>
              <p:nvSpPr>
                <p:cNvPr id="70719" name="Rectangle 36"/>
                <p:cNvSpPr>
                  <a:spLocks noChangeArrowheads="1"/>
                </p:cNvSpPr>
                <p:nvPr/>
              </p:nvSpPr>
              <p:spPr bwMode="auto">
                <a:xfrm>
                  <a:off x="43" y="1870"/>
                  <a:ext cx="8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24H</a:t>
                  </a:r>
                  <a:endParaRPr lang="en-US" altLang="zh-CN" sz="2000"/>
                </a:p>
                <a:p>
                  <a:pPr algn="ctr"/>
                  <a:endParaRPr lang="en-US" altLang="zh-CN" sz="4401"/>
                </a:p>
              </p:txBody>
            </p:sp>
            <p:sp>
              <p:nvSpPr>
                <p:cNvPr id="70720" name="Rectangle 37"/>
                <p:cNvSpPr>
                  <a:spLocks noChangeArrowheads="1"/>
                </p:cNvSpPr>
                <p:nvPr/>
              </p:nvSpPr>
              <p:spPr bwMode="auto">
                <a:xfrm>
                  <a:off x="0" y="1870"/>
                  <a:ext cx="9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74" name="Group 38"/>
              <p:cNvGrpSpPr>
                <a:grpSpLocks/>
              </p:cNvGrpSpPr>
              <p:nvPr/>
            </p:nvGrpSpPr>
            <p:grpSpPr bwMode="auto">
              <a:xfrm>
                <a:off x="920" y="1870"/>
                <a:ext cx="1036" cy="374"/>
                <a:chOff x="920" y="1870"/>
                <a:chExt cx="1036" cy="374"/>
              </a:xfrm>
            </p:grpSpPr>
            <p:sp>
              <p:nvSpPr>
                <p:cNvPr id="70717" name="Rectangle 39"/>
                <p:cNvSpPr>
                  <a:spLocks noChangeArrowheads="1"/>
                </p:cNvSpPr>
                <p:nvPr/>
              </p:nvSpPr>
              <p:spPr bwMode="auto">
                <a:xfrm>
                  <a:off x="963" y="1870"/>
                  <a:ext cx="95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关键性错误处理</a:t>
                  </a:r>
                  <a:endParaRPr lang="zh-CN" altLang="en-US" sz="2000"/>
                </a:p>
                <a:p>
                  <a:pPr algn="ctr"/>
                  <a:endParaRPr lang="en-US" altLang="zh-CN" sz="4401"/>
                </a:p>
              </p:txBody>
            </p:sp>
            <p:sp>
              <p:nvSpPr>
                <p:cNvPr id="70718" name="Rectangle 40"/>
                <p:cNvSpPr>
                  <a:spLocks noChangeArrowheads="1"/>
                </p:cNvSpPr>
                <p:nvPr/>
              </p:nvSpPr>
              <p:spPr bwMode="auto">
                <a:xfrm>
                  <a:off x="920" y="1870"/>
                  <a:ext cx="103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75" name="Group 41"/>
              <p:cNvGrpSpPr>
                <a:grpSpLocks/>
              </p:cNvGrpSpPr>
              <p:nvPr/>
            </p:nvGrpSpPr>
            <p:grpSpPr bwMode="auto">
              <a:xfrm>
                <a:off x="0" y="2244"/>
                <a:ext cx="920" cy="374"/>
                <a:chOff x="0" y="2244"/>
                <a:chExt cx="920" cy="374"/>
              </a:xfrm>
            </p:grpSpPr>
            <p:sp>
              <p:nvSpPr>
                <p:cNvPr id="70715" name="Rectangle 42"/>
                <p:cNvSpPr>
                  <a:spLocks noChangeArrowheads="1"/>
                </p:cNvSpPr>
                <p:nvPr/>
              </p:nvSpPr>
              <p:spPr bwMode="auto">
                <a:xfrm>
                  <a:off x="43" y="2244"/>
                  <a:ext cx="8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25H</a:t>
                  </a:r>
                  <a:endParaRPr lang="en-US" altLang="zh-CN" sz="2000"/>
                </a:p>
                <a:p>
                  <a:pPr algn="ctr"/>
                  <a:endParaRPr lang="en-US" altLang="zh-CN" sz="4401"/>
                </a:p>
              </p:txBody>
            </p:sp>
            <p:sp>
              <p:nvSpPr>
                <p:cNvPr id="70716" name="Rectangle 43"/>
                <p:cNvSpPr>
                  <a:spLocks noChangeArrowheads="1"/>
                </p:cNvSpPr>
                <p:nvPr/>
              </p:nvSpPr>
              <p:spPr bwMode="auto">
                <a:xfrm>
                  <a:off x="0" y="2244"/>
                  <a:ext cx="9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76" name="Group 44"/>
              <p:cNvGrpSpPr>
                <a:grpSpLocks/>
              </p:cNvGrpSpPr>
              <p:nvPr/>
            </p:nvGrpSpPr>
            <p:grpSpPr bwMode="auto">
              <a:xfrm>
                <a:off x="920" y="2244"/>
                <a:ext cx="1036" cy="374"/>
                <a:chOff x="920" y="2244"/>
                <a:chExt cx="1036" cy="374"/>
              </a:xfrm>
            </p:grpSpPr>
            <p:sp>
              <p:nvSpPr>
                <p:cNvPr id="70713" name="Rectangle 45"/>
                <p:cNvSpPr>
                  <a:spLocks noChangeArrowheads="1"/>
                </p:cNvSpPr>
                <p:nvPr/>
              </p:nvSpPr>
              <p:spPr bwMode="auto">
                <a:xfrm>
                  <a:off x="963" y="2244"/>
                  <a:ext cx="95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磁盘顺序读</a:t>
                  </a:r>
                  <a:endParaRPr lang="zh-CN" altLang="en-US" sz="2000"/>
                </a:p>
                <a:p>
                  <a:pPr algn="ctr"/>
                  <a:endParaRPr lang="en-US" altLang="zh-CN" sz="4401"/>
                </a:p>
              </p:txBody>
            </p:sp>
            <p:sp>
              <p:nvSpPr>
                <p:cNvPr id="70714" name="Rectangle 46"/>
                <p:cNvSpPr>
                  <a:spLocks noChangeArrowheads="1"/>
                </p:cNvSpPr>
                <p:nvPr/>
              </p:nvSpPr>
              <p:spPr bwMode="auto">
                <a:xfrm>
                  <a:off x="920" y="2244"/>
                  <a:ext cx="103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77" name="Group 47"/>
              <p:cNvGrpSpPr>
                <a:grpSpLocks/>
              </p:cNvGrpSpPr>
              <p:nvPr/>
            </p:nvGrpSpPr>
            <p:grpSpPr bwMode="auto">
              <a:xfrm>
                <a:off x="0" y="2618"/>
                <a:ext cx="920" cy="374"/>
                <a:chOff x="0" y="2618"/>
                <a:chExt cx="920" cy="374"/>
              </a:xfrm>
            </p:grpSpPr>
            <p:sp>
              <p:nvSpPr>
                <p:cNvPr id="70711" name="Rectangle 48"/>
                <p:cNvSpPr>
                  <a:spLocks noChangeArrowheads="1"/>
                </p:cNvSpPr>
                <p:nvPr/>
              </p:nvSpPr>
              <p:spPr bwMode="auto">
                <a:xfrm>
                  <a:off x="43" y="2618"/>
                  <a:ext cx="8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26H</a:t>
                  </a:r>
                  <a:endParaRPr lang="en-US" altLang="zh-CN" sz="2000"/>
                </a:p>
                <a:p>
                  <a:pPr algn="ctr"/>
                  <a:endParaRPr lang="en-US" altLang="zh-CN" sz="4401"/>
                </a:p>
              </p:txBody>
            </p:sp>
            <p:sp>
              <p:nvSpPr>
                <p:cNvPr id="70712" name="Rectangle 49"/>
                <p:cNvSpPr>
                  <a:spLocks noChangeArrowheads="1"/>
                </p:cNvSpPr>
                <p:nvPr/>
              </p:nvSpPr>
              <p:spPr bwMode="auto">
                <a:xfrm>
                  <a:off x="0" y="2618"/>
                  <a:ext cx="9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78" name="Group 50"/>
              <p:cNvGrpSpPr>
                <a:grpSpLocks/>
              </p:cNvGrpSpPr>
              <p:nvPr/>
            </p:nvGrpSpPr>
            <p:grpSpPr bwMode="auto">
              <a:xfrm>
                <a:off x="920" y="2618"/>
                <a:ext cx="1036" cy="374"/>
                <a:chOff x="920" y="2618"/>
                <a:chExt cx="1036" cy="374"/>
              </a:xfrm>
            </p:grpSpPr>
            <p:sp>
              <p:nvSpPr>
                <p:cNvPr id="70709" name="Rectangle 51"/>
                <p:cNvSpPr>
                  <a:spLocks noChangeArrowheads="1"/>
                </p:cNvSpPr>
                <p:nvPr/>
              </p:nvSpPr>
              <p:spPr bwMode="auto">
                <a:xfrm>
                  <a:off x="963" y="2618"/>
                  <a:ext cx="95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磁盘顺序写</a:t>
                  </a:r>
                  <a:endParaRPr lang="zh-CN" altLang="en-US" sz="2000"/>
                </a:p>
                <a:p>
                  <a:pPr algn="ctr"/>
                  <a:endParaRPr lang="en-US" altLang="zh-CN" sz="4401"/>
                </a:p>
              </p:txBody>
            </p:sp>
            <p:sp>
              <p:nvSpPr>
                <p:cNvPr id="70710" name="Rectangle 52"/>
                <p:cNvSpPr>
                  <a:spLocks noChangeArrowheads="1"/>
                </p:cNvSpPr>
                <p:nvPr/>
              </p:nvSpPr>
              <p:spPr bwMode="auto">
                <a:xfrm>
                  <a:off x="920" y="2618"/>
                  <a:ext cx="103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79" name="Group 53"/>
              <p:cNvGrpSpPr>
                <a:grpSpLocks/>
              </p:cNvGrpSpPr>
              <p:nvPr/>
            </p:nvGrpSpPr>
            <p:grpSpPr bwMode="auto">
              <a:xfrm>
                <a:off x="0" y="2992"/>
                <a:ext cx="920" cy="374"/>
                <a:chOff x="0" y="2992"/>
                <a:chExt cx="920" cy="374"/>
              </a:xfrm>
            </p:grpSpPr>
            <p:sp>
              <p:nvSpPr>
                <p:cNvPr id="70707" name="Rectangle 54"/>
                <p:cNvSpPr>
                  <a:spLocks noChangeArrowheads="1"/>
                </p:cNvSpPr>
                <p:nvPr/>
              </p:nvSpPr>
              <p:spPr bwMode="auto">
                <a:xfrm>
                  <a:off x="43" y="2992"/>
                  <a:ext cx="8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27H</a:t>
                  </a:r>
                  <a:endParaRPr lang="en-US" altLang="zh-CN" sz="2000"/>
                </a:p>
                <a:p>
                  <a:pPr algn="ctr"/>
                  <a:endParaRPr lang="en-US" altLang="zh-CN" sz="4401"/>
                </a:p>
              </p:txBody>
            </p:sp>
            <p:sp>
              <p:nvSpPr>
                <p:cNvPr id="70708" name="Rectangle 55"/>
                <p:cNvSpPr>
                  <a:spLocks noChangeArrowheads="1"/>
                </p:cNvSpPr>
                <p:nvPr/>
              </p:nvSpPr>
              <p:spPr bwMode="auto">
                <a:xfrm>
                  <a:off x="0" y="2992"/>
                  <a:ext cx="9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80" name="Group 56"/>
              <p:cNvGrpSpPr>
                <a:grpSpLocks/>
              </p:cNvGrpSpPr>
              <p:nvPr/>
            </p:nvGrpSpPr>
            <p:grpSpPr bwMode="auto">
              <a:xfrm>
                <a:off x="920" y="2992"/>
                <a:ext cx="1036" cy="374"/>
                <a:chOff x="920" y="2992"/>
                <a:chExt cx="1036" cy="374"/>
              </a:xfrm>
            </p:grpSpPr>
            <p:sp>
              <p:nvSpPr>
                <p:cNvPr id="70705" name="Rectangle 57"/>
                <p:cNvSpPr>
                  <a:spLocks noChangeArrowheads="1"/>
                </p:cNvSpPr>
                <p:nvPr/>
              </p:nvSpPr>
              <p:spPr bwMode="auto">
                <a:xfrm>
                  <a:off x="963" y="2992"/>
                  <a:ext cx="95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程序结束且驻留内存</a:t>
                  </a:r>
                  <a:endParaRPr lang="zh-CN" altLang="en-US" sz="2000"/>
                </a:p>
                <a:p>
                  <a:pPr algn="ctr"/>
                  <a:endParaRPr lang="en-US" altLang="zh-CN" sz="4401"/>
                </a:p>
              </p:txBody>
            </p:sp>
            <p:sp>
              <p:nvSpPr>
                <p:cNvPr id="70706" name="Rectangle 58"/>
                <p:cNvSpPr>
                  <a:spLocks noChangeArrowheads="1"/>
                </p:cNvSpPr>
                <p:nvPr/>
              </p:nvSpPr>
              <p:spPr bwMode="auto">
                <a:xfrm>
                  <a:off x="920" y="2992"/>
                  <a:ext cx="103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81" name="Group 59"/>
              <p:cNvGrpSpPr>
                <a:grpSpLocks/>
              </p:cNvGrpSpPr>
              <p:nvPr/>
            </p:nvGrpSpPr>
            <p:grpSpPr bwMode="auto">
              <a:xfrm>
                <a:off x="0" y="3366"/>
                <a:ext cx="920" cy="374"/>
                <a:chOff x="0" y="3366"/>
                <a:chExt cx="920" cy="374"/>
              </a:xfrm>
            </p:grpSpPr>
            <p:sp>
              <p:nvSpPr>
                <p:cNvPr id="70703" name="Rectangle 60"/>
                <p:cNvSpPr>
                  <a:spLocks noChangeArrowheads="1"/>
                </p:cNvSpPr>
                <p:nvPr/>
              </p:nvSpPr>
              <p:spPr bwMode="auto">
                <a:xfrm>
                  <a:off x="43" y="3366"/>
                  <a:ext cx="8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28H</a:t>
                  </a:r>
                  <a:endParaRPr lang="en-US" altLang="zh-CN" sz="2000"/>
                </a:p>
                <a:p>
                  <a:pPr algn="ctr"/>
                  <a:endParaRPr lang="en-US" altLang="zh-CN" sz="4401"/>
                </a:p>
              </p:txBody>
            </p:sp>
            <p:sp>
              <p:nvSpPr>
                <p:cNvPr id="70704" name="Rectangle 61"/>
                <p:cNvSpPr>
                  <a:spLocks noChangeArrowheads="1"/>
                </p:cNvSpPr>
                <p:nvPr/>
              </p:nvSpPr>
              <p:spPr bwMode="auto">
                <a:xfrm>
                  <a:off x="0" y="3366"/>
                  <a:ext cx="9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82" name="Group 62"/>
              <p:cNvGrpSpPr>
                <a:grpSpLocks/>
              </p:cNvGrpSpPr>
              <p:nvPr/>
            </p:nvGrpSpPr>
            <p:grpSpPr bwMode="auto">
              <a:xfrm>
                <a:off x="920" y="3366"/>
                <a:ext cx="1036" cy="374"/>
                <a:chOff x="920" y="3366"/>
                <a:chExt cx="1036" cy="374"/>
              </a:xfrm>
            </p:grpSpPr>
            <p:sp>
              <p:nvSpPr>
                <p:cNvPr id="70701" name="Rectangle 63"/>
                <p:cNvSpPr>
                  <a:spLocks noChangeArrowheads="1"/>
                </p:cNvSpPr>
                <p:nvPr/>
              </p:nvSpPr>
              <p:spPr bwMode="auto">
                <a:xfrm>
                  <a:off x="963" y="3366"/>
                  <a:ext cx="95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DOS</a:t>
                  </a:r>
                  <a:r>
                    <a:rPr lang="zh-CN" altLang="en-US" sz="1800"/>
                    <a:t>内部使用</a:t>
                  </a:r>
                  <a:endParaRPr lang="zh-CN" altLang="en-US" sz="2000"/>
                </a:p>
                <a:p>
                  <a:pPr algn="ctr"/>
                  <a:endParaRPr lang="en-US" altLang="zh-CN" sz="4401"/>
                </a:p>
              </p:txBody>
            </p:sp>
            <p:sp>
              <p:nvSpPr>
                <p:cNvPr id="70702" name="Rectangle 64"/>
                <p:cNvSpPr>
                  <a:spLocks noChangeArrowheads="1"/>
                </p:cNvSpPr>
                <p:nvPr/>
              </p:nvSpPr>
              <p:spPr bwMode="auto">
                <a:xfrm>
                  <a:off x="920" y="3366"/>
                  <a:ext cx="103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83" name="Group 65"/>
              <p:cNvGrpSpPr>
                <a:grpSpLocks/>
              </p:cNvGrpSpPr>
              <p:nvPr/>
            </p:nvGrpSpPr>
            <p:grpSpPr bwMode="auto">
              <a:xfrm>
                <a:off x="0" y="3740"/>
                <a:ext cx="920" cy="374"/>
                <a:chOff x="0" y="3740"/>
                <a:chExt cx="920" cy="374"/>
              </a:xfrm>
            </p:grpSpPr>
            <p:sp>
              <p:nvSpPr>
                <p:cNvPr id="70699" name="Rectangle 66"/>
                <p:cNvSpPr>
                  <a:spLocks noChangeArrowheads="1"/>
                </p:cNvSpPr>
                <p:nvPr/>
              </p:nvSpPr>
              <p:spPr bwMode="auto">
                <a:xfrm>
                  <a:off x="43" y="3740"/>
                  <a:ext cx="8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29H</a:t>
                  </a:r>
                  <a:r>
                    <a:rPr lang="zh-CN" altLang="en-US" sz="1800"/>
                    <a:t>～</a:t>
                  </a:r>
                  <a:r>
                    <a:rPr lang="en-US" altLang="zh-CN" sz="1800"/>
                    <a:t>2EH</a:t>
                  </a:r>
                  <a:endParaRPr lang="en-US" altLang="zh-CN" sz="2000"/>
                </a:p>
                <a:p>
                  <a:pPr algn="ctr"/>
                  <a:endParaRPr lang="en-US" altLang="zh-CN" sz="4401"/>
                </a:p>
              </p:txBody>
            </p:sp>
            <p:sp>
              <p:nvSpPr>
                <p:cNvPr id="70700" name="Rectangle 67"/>
                <p:cNvSpPr>
                  <a:spLocks noChangeArrowheads="1"/>
                </p:cNvSpPr>
                <p:nvPr/>
              </p:nvSpPr>
              <p:spPr bwMode="auto">
                <a:xfrm>
                  <a:off x="0" y="3740"/>
                  <a:ext cx="9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84" name="Group 68"/>
              <p:cNvGrpSpPr>
                <a:grpSpLocks/>
              </p:cNvGrpSpPr>
              <p:nvPr/>
            </p:nvGrpSpPr>
            <p:grpSpPr bwMode="auto">
              <a:xfrm>
                <a:off x="920" y="3740"/>
                <a:ext cx="1036" cy="374"/>
                <a:chOff x="920" y="3740"/>
                <a:chExt cx="1036" cy="374"/>
              </a:xfrm>
            </p:grpSpPr>
            <p:sp>
              <p:nvSpPr>
                <p:cNvPr id="70697" name="Rectangle 69"/>
                <p:cNvSpPr>
                  <a:spLocks noChangeArrowheads="1"/>
                </p:cNvSpPr>
                <p:nvPr/>
              </p:nvSpPr>
              <p:spPr bwMode="auto">
                <a:xfrm>
                  <a:off x="963" y="3740"/>
                  <a:ext cx="95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DOS</a:t>
                  </a:r>
                  <a:r>
                    <a:rPr lang="zh-CN" altLang="en-US" sz="1800"/>
                    <a:t>保留使用</a:t>
                  </a:r>
                  <a:endParaRPr lang="zh-CN" altLang="en-US" sz="2000"/>
                </a:p>
                <a:p>
                  <a:pPr algn="ctr"/>
                  <a:endParaRPr lang="en-US" altLang="zh-CN" sz="4401"/>
                </a:p>
              </p:txBody>
            </p:sp>
            <p:sp>
              <p:nvSpPr>
                <p:cNvPr id="70698" name="Rectangle 70"/>
                <p:cNvSpPr>
                  <a:spLocks noChangeArrowheads="1"/>
                </p:cNvSpPr>
                <p:nvPr/>
              </p:nvSpPr>
              <p:spPr bwMode="auto">
                <a:xfrm>
                  <a:off x="920" y="3740"/>
                  <a:ext cx="103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85" name="Group 71"/>
              <p:cNvGrpSpPr>
                <a:grpSpLocks/>
              </p:cNvGrpSpPr>
              <p:nvPr/>
            </p:nvGrpSpPr>
            <p:grpSpPr bwMode="auto">
              <a:xfrm>
                <a:off x="0" y="4114"/>
                <a:ext cx="920" cy="374"/>
                <a:chOff x="0" y="4114"/>
                <a:chExt cx="920" cy="374"/>
              </a:xfrm>
            </p:grpSpPr>
            <p:sp>
              <p:nvSpPr>
                <p:cNvPr id="70695" name="Rectangle 72"/>
                <p:cNvSpPr>
                  <a:spLocks noChangeArrowheads="1"/>
                </p:cNvSpPr>
                <p:nvPr/>
              </p:nvSpPr>
              <p:spPr bwMode="auto">
                <a:xfrm>
                  <a:off x="43" y="4114"/>
                  <a:ext cx="8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2FH</a:t>
                  </a:r>
                  <a:endParaRPr lang="en-US" altLang="zh-CN" sz="2000"/>
                </a:p>
                <a:p>
                  <a:pPr algn="ctr"/>
                  <a:endParaRPr lang="en-US" altLang="zh-CN" sz="4401"/>
                </a:p>
              </p:txBody>
            </p:sp>
            <p:sp>
              <p:nvSpPr>
                <p:cNvPr id="70696" name="Rectangle 73"/>
                <p:cNvSpPr>
                  <a:spLocks noChangeArrowheads="1"/>
                </p:cNvSpPr>
                <p:nvPr/>
              </p:nvSpPr>
              <p:spPr bwMode="auto">
                <a:xfrm>
                  <a:off x="0" y="4114"/>
                  <a:ext cx="9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86" name="Group 74"/>
              <p:cNvGrpSpPr>
                <a:grpSpLocks/>
              </p:cNvGrpSpPr>
              <p:nvPr/>
            </p:nvGrpSpPr>
            <p:grpSpPr bwMode="auto">
              <a:xfrm>
                <a:off x="920" y="4114"/>
                <a:ext cx="1036" cy="374"/>
                <a:chOff x="920" y="4114"/>
                <a:chExt cx="1036" cy="374"/>
              </a:xfrm>
            </p:grpSpPr>
            <p:sp>
              <p:nvSpPr>
                <p:cNvPr id="70693" name="Rectangle 75"/>
                <p:cNvSpPr>
                  <a:spLocks noChangeArrowheads="1"/>
                </p:cNvSpPr>
                <p:nvPr/>
              </p:nvSpPr>
              <p:spPr bwMode="auto">
                <a:xfrm>
                  <a:off x="963" y="4114"/>
                  <a:ext cx="95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DOS</a:t>
                  </a:r>
                  <a:r>
                    <a:rPr lang="zh-CN" altLang="en-US" sz="1800"/>
                    <a:t>保留使用</a:t>
                  </a:r>
                  <a:endParaRPr lang="zh-CN" altLang="en-US" sz="2000"/>
                </a:p>
                <a:p>
                  <a:pPr algn="ctr"/>
                  <a:endParaRPr lang="en-US" altLang="zh-CN" sz="4401"/>
                </a:p>
              </p:txBody>
            </p:sp>
            <p:sp>
              <p:nvSpPr>
                <p:cNvPr id="70694" name="Rectangle 76"/>
                <p:cNvSpPr>
                  <a:spLocks noChangeArrowheads="1"/>
                </p:cNvSpPr>
                <p:nvPr/>
              </p:nvSpPr>
              <p:spPr bwMode="auto">
                <a:xfrm>
                  <a:off x="920" y="4114"/>
                  <a:ext cx="103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87" name="Group 77"/>
              <p:cNvGrpSpPr>
                <a:grpSpLocks/>
              </p:cNvGrpSpPr>
              <p:nvPr/>
            </p:nvGrpSpPr>
            <p:grpSpPr bwMode="auto">
              <a:xfrm>
                <a:off x="0" y="4488"/>
                <a:ext cx="920" cy="374"/>
                <a:chOff x="0" y="4488"/>
                <a:chExt cx="920" cy="374"/>
              </a:xfrm>
            </p:grpSpPr>
            <p:sp>
              <p:nvSpPr>
                <p:cNvPr id="70691" name="Rectangle 78"/>
                <p:cNvSpPr>
                  <a:spLocks noChangeArrowheads="1"/>
                </p:cNvSpPr>
                <p:nvPr/>
              </p:nvSpPr>
              <p:spPr bwMode="auto">
                <a:xfrm>
                  <a:off x="43" y="4488"/>
                  <a:ext cx="8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30H</a:t>
                  </a:r>
                  <a:r>
                    <a:rPr lang="zh-CN" altLang="en-US" sz="1800"/>
                    <a:t>～</a:t>
                  </a:r>
                  <a:r>
                    <a:rPr lang="en-US" altLang="zh-CN" sz="1800"/>
                    <a:t>3FH</a:t>
                  </a:r>
                  <a:endParaRPr lang="en-US" altLang="zh-CN" sz="2000"/>
                </a:p>
                <a:p>
                  <a:pPr algn="ctr"/>
                  <a:endParaRPr lang="en-US" altLang="zh-CN" sz="4401"/>
                </a:p>
              </p:txBody>
            </p:sp>
            <p:sp>
              <p:nvSpPr>
                <p:cNvPr id="70692" name="Rectangle 79"/>
                <p:cNvSpPr>
                  <a:spLocks noChangeArrowheads="1"/>
                </p:cNvSpPr>
                <p:nvPr/>
              </p:nvSpPr>
              <p:spPr bwMode="auto">
                <a:xfrm>
                  <a:off x="0" y="4488"/>
                  <a:ext cx="9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70688" name="Group 80"/>
              <p:cNvGrpSpPr>
                <a:grpSpLocks/>
              </p:cNvGrpSpPr>
              <p:nvPr/>
            </p:nvGrpSpPr>
            <p:grpSpPr bwMode="auto">
              <a:xfrm>
                <a:off x="920" y="4488"/>
                <a:ext cx="1036" cy="374"/>
                <a:chOff x="920" y="4488"/>
                <a:chExt cx="1036" cy="374"/>
              </a:xfrm>
            </p:grpSpPr>
            <p:sp>
              <p:nvSpPr>
                <p:cNvPr id="70689" name="Rectangle 81"/>
                <p:cNvSpPr>
                  <a:spLocks noChangeArrowheads="1"/>
                </p:cNvSpPr>
                <p:nvPr/>
              </p:nvSpPr>
              <p:spPr bwMode="auto">
                <a:xfrm>
                  <a:off x="963" y="4488"/>
                  <a:ext cx="95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DOS</a:t>
                  </a:r>
                  <a:r>
                    <a:rPr lang="zh-CN" altLang="en-US" sz="1800"/>
                    <a:t>保留使用</a:t>
                  </a:r>
                  <a:endParaRPr lang="zh-CN" altLang="en-US" sz="4401"/>
                </a:p>
              </p:txBody>
            </p:sp>
            <p:sp>
              <p:nvSpPr>
                <p:cNvPr id="70690" name="Rectangle 82"/>
                <p:cNvSpPr>
                  <a:spLocks noChangeArrowheads="1"/>
                </p:cNvSpPr>
                <p:nvPr/>
              </p:nvSpPr>
              <p:spPr bwMode="auto">
                <a:xfrm>
                  <a:off x="920" y="4488"/>
                  <a:ext cx="103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70662" name="Rectangle 83"/>
            <p:cNvSpPr>
              <a:spLocks noChangeArrowheads="1"/>
            </p:cNvSpPr>
            <p:nvPr/>
          </p:nvSpPr>
          <p:spPr bwMode="auto">
            <a:xfrm>
              <a:off x="-3" y="-3"/>
              <a:ext cx="1962" cy="486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4282318472"/>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1774726" y="333450"/>
            <a:ext cx="8645938" cy="5411452"/>
          </a:xfrm>
        </p:spPr>
        <p:txBody>
          <a:bodyPr/>
          <a:lstStyle/>
          <a:p>
            <a:pPr eaLnBrk="1" hangingPunct="1">
              <a:spcBef>
                <a:spcPct val="50000"/>
              </a:spcBef>
              <a:buFontTx/>
              <a:buNone/>
            </a:pPr>
            <a:r>
              <a:rPr lang="en-US" altLang="zh-CN" sz="2801" b="1" dirty="0">
                <a:latin typeface="黑体" panose="02010609060101010101" pitchFamily="49" charset="-122"/>
                <a:ea typeface="黑体" panose="02010609060101010101" pitchFamily="49" charset="-122"/>
              </a:rPr>
              <a:t>2</a:t>
            </a:r>
            <a:r>
              <a:rPr lang="zh-CN" altLang="en-US" sz="2801" b="1" dirty="0">
                <a:latin typeface="黑体" panose="02010609060101010101" pitchFamily="49" charset="-122"/>
                <a:ea typeface="黑体" panose="02010609060101010101" pitchFamily="49" charset="-122"/>
              </a:rPr>
              <a:t>）中断向量表</a:t>
            </a:r>
          </a:p>
          <a:p>
            <a:pPr eaLnBrk="1" hangingPunct="1">
              <a:lnSpc>
                <a:spcPct val="150000"/>
              </a:lnSpc>
              <a:spcBef>
                <a:spcPct val="50000"/>
              </a:spcBef>
              <a:buFontTx/>
              <a:buNone/>
            </a:pPr>
            <a:r>
              <a:rPr lang="zh-CN" altLang="en-US" dirty="0" smtClean="0">
                <a:solidFill>
                  <a:schemeClr val="tx1"/>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当一个中断源提出中断请求后，系统怎么转入相应的处理程序呢？在</a:t>
            </a:r>
            <a:r>
              <a:rPr lang="en-US" altLang="zh-CN" sz="2400" dirty="0">
                <a:latin typeface="黑体" panose="02010609060101010101" pitchFamily="49" charset="-122"/>
                <a:ea typeface="黑体" panose="02010609060101010101" pitchFamily="49" charset="-122"/>
              </a:rPr>
              <a:t>8086/8088</a:t>
            </a:r>
            <a:r>
              <a:rPr lang="zh-CN" altLang="en-US" sz="2400" dirty="0">
                <a:latin typeface="黑体" panose="02010609060101010101" pitchFamily="49" charset="-122"/>
                <a:ea typeface="黑体" panose="02010609060101010101" pitchFamily="49" charset="-122"/>
              </a:rPr>
              <a:t>系统中，系统是依靠中断向量表来转到中断源相应的处理程序，从而完成中断服务。</a:t>
            </a:r>
            <a:r>
              <a:rPr lang="zh-CN" altLang="en-US" sz="2400" b="1" u="sng" dirty="0">
                <a:latin typeface="黑体" panose="02010609060101010101" pitchFamily="49" charset="-122"/>
                <a:ea typeface="黑体" panose="02010609060101010101" pitchFamily="49" charset="-122"/>
              </a:rPr>
              <a:t>中断向量表是中断类型号与相应中断源的中断处理程序入口地址之间的连接表</a:t>
            </a:r>
          </a:p>
          <a:p>
            <a:pPr eaLnBrk="1" hangingPunct="1">
              <a:lnSpc>
                <a:spcPct val="150000"/>
              </a:lnSpc>
              <a:spcBef>
                <a:spcPct val="50000"/>
              </a:spcBef>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8086/8088</a:t>
            </a:r>
            <a:r>
              <a:rPr lang="zh-CN" altLang="en-US" sz="2400" dirty="0">
                <a:latin typeface="黑体" panose="02010609060101010101" pitchFamily="49" charset="-122"/>
                <a:ea typeface="黑体" panose="02010609060101010101" pitchFamily="49" charset="-122"/>
              </a:rPr>
              <a:t>微机系统用内存最低端的</a:t>
            </a:r>
            <a:r>
              <a:rPr lang="en-US" altLang="zh-CN" sz="2400" dirty="0">
                <a:latin typeface="黑体" panose="02010609060101010101" pitchFamily="49" charset="-122"/>
                <a:ea typeface="黑体" panose="02010609060101010101" pitchFamily="49" charset="-122"/>
              </a:rPr>
              <a:t>1 KB</a:t>
            </a:r>
            <a:r>
              <a:rPr lang="zh-CN" altLang="en-US" sz="2400" dirty="0">
                <a:latin typeface="黑体" panose="02010609060101010101" pitchFamily="49" charset="-122"/>
                <a:ea typeface="黑体" panose="02010609060101010101" pitchFamily="49" charset="-122"/>
              </a:rPr>
              <a:t>空间作为中断向量表</a:t>
            </a:r>
            <a:r>
              <a:rPr lang="en-US" altLang="zh-CN" sz="2400" dirty="0">
                <a:latin typeface="黑体" panose="02010609060101010101" pitchFamily="49" charset="-122"/>
                <a:ea typeface="黑体" panose="02010609060101010101" pitchFamily="49" charset="-122"/>
              </a:rPr>
              <a:t>(00000H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003FFH</a:t>
            </a:r>
            <a:r>
              <a:rPr lang="zh-CN" altLang="en-US" sz="2400" dirty="0">
                <a:latin typeface="黑体" panose="02010609060101010101" pitchFamily="49" charset="-122"/>
                <a:ea typeface="黑体" panose="02010609060101010101" pitchFamily="49" charset="-122"/>
              </a:rPr>
              <a:t>，共</a:t>
            </a:r>
            <a:r>
              <a:rPr lang="en-US" altLang="zh-CN" sz="2400" dirty="0">
                <a:latin typeface="黑体" panose="02010609060101010101" pitchFamily="49" charset="-122"/>
                <a:ea typeface="黑体" panose="02010609060101010101" pitchFamily="49" charset="-122"/>
              </a:rPr>
              <a:t>1 KB)</a:t>
            </a:r>
            <a:r>
              <a:rPr lang="zh-CN" altLang="en-US" sz="2400" dirty="0">
                <a:latin typeface="黑体" panose="02010609060101010101" pitchFamily="49" charset="-122"/>
                <a:ea typeface="黑体" panose="02010609060101010101" pitchFamily="49" charset="-122"/>
              </a:rPr>
              <a:t>，共有</a:t>
            </a:r>
            <a:r>
              <a:rPr lang="en-US" altLang="zh-CN" sz="2400" dirty="0">
                <a:latin typeface="黑体" panose="02010609060101010101" pitchFamily="49" charset="-122"/>
                <a:ea typeface="黑体" panose="02010609060101010101" pitchFamily="49" charset="-122"/>
              </a:rPr>
              <a:t>256</a:t>
            </a:r>
            <a:r>
              <a:rPr lang="zh-CN" altLang="en-US" sz="2400" dirty="0">
                <a:latin typeface="黑体" panose="02010609060101010101" pitchFamily="49" charset="-122"/>
                <a:ea typeface="黑体" panose="02010609060101010101" pitchFamily="49" charset="-122"/>
              </a:rPr>
              <a:t>个中断向量码，按序号排列。在微机系统初始化时，利用程序将中断向量写入系统内存的最低端，如下图所示。</a:t>
            </a:r>
          </a:p>
        </p:txBody>
      </p:sp>
    </p:spTree>
    <p:extLst>
      <p:ext uri="{BB962C8B-B14F-4D97-AF65-F5344CB8AC3E}">
        <p14:creationId xmlns:p14="http://schemas.microsoft.com/office/powerpoint/2010/main" val="1273608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3988107" y="692311"/>
          <a:ext cx="4365047" cy="5474967"/>
        </p:xfrm>
        <a:graphic>
          <a:graphicData uri="http://schemas.openxmlformats.org/presentationml/2006/ole">
            <mc:AlternateContent xmlns:mc="http://schemas.openxmlformats.org/markup-compatibility/2006">
              <mc:Choice xmlns:v="urn:schemas-microsoft-com:vml" Requires="v">
                <p:oleObj spid="_x0000_s15369" r:id="rId3" imgW="1919190" imgH="2585299" progId="Visio.Drawing.11">
                  <p:embed/>
                </p:oleObj>
              </mc:Choice>
              <mc:Fallback>
                <p:oleObj r:id="rId3" imgW="1919190" imgH="258529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8107" y="692311"/>
                        <a:ext cx="4365047" cy="54749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1" name="Text Box 3"/>
          <p:cNvSpPr txBox="1">
            <a:spLocks noChangeArrowheads="1"/>
          </p:cNvSpPr>
          <p:nvPr/>
        </p:nvSpPr>
        <p:spPr bwMode="auto">
          <a:xfrm>
            <a:off x="8682010" y="2210312"/>
            <a:ext cx="553998"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ea typeface="隶书" panose="02010509060101010101" pitchFamily="49" charset="-122"/>
              </a:rPr>
              <a:t>中断向量表</a:t>
            </a:r>
            <a:r>
              <a:rPr lang="zh-CN" altLang="en-US"/>
              <a:t> </a:t>
            </a:r>
          </a:p>
        </p:txBody>
      </p:sp>
    </p:spTree>
    <p:extLst>
      <p:ext uri="{BB962C8B-B14F-4D97-AF65-F5344CB8AC3E}">
        <p14:creationId xmlns:p14="http://schemas.microsoft.com/office/powerpoint/2010/main" val="2805035794"/>
      </p:ext>
    </p:extLst>
  </p:cSld>
  <p:clrMapOvr>
    <a:masterClrMapping/>
  </p:clrMapOvr>
  <p:transition>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1918742" y="117426"/>
            <a:ext cx="8640960" cy="4823941"/>
          </a:xfrm>
        </p:spPr>
        <p:txBody>
          <a:bodyPr/>
          <a:lstStyle/>
          <a:p>
            <a:pPr marL="457291" indent="-457291">
              <a:lnSpc>
                <a:spcPct val="150000"/>
              </a:lnSpc>
              <a:spcBef>
                <a:spcPct val="0"/>
              </a:spcBef>
              <a:buNone/>
            </a:pPr>
            <a:r>
              <a:rPr lang="zh-CN" altLang="en-US" sz="2400" dirty="0">
                <a:latin typeface="黑体" panose="02010609060101010101" pitchFamily="49" charset="-122"/>
                <a:ea typeface="黑体" panose="02010609060101010101" pitchFamily="49" charset="-122"/>
              </a:rPr>
              <a:t>从表中，知道了中断类型号，便可计算出相应的中断向量在表中存放的位置，称为中断向量表地址，或称为中断向量指针。</a:t>
            </a:r>
          </a:p>
          <a:p>
            <a:pPr marL="457291" indent="-457291">
              <a:lnSpc>
                <a:spcPct val="150000"/>
              </a:lnSpc>
              <a:spcBef>
                <a:spcPct val="0"/>
              </a:spcBef>
              <a:buNone/>
            </a:pPr>
            <a:r>
              <a:rPr lang="zh-CN" altLang="en-US" sz="2400" dirty="0">
                <a:latin typeface="黑体" panose="02010609060101010101" pitchFamily="49" charset="-122"/>
                <a:ea typeface="黑体" panose="02010609060101010101" pitchFamily="49" charset="-122"/>
              </a:rPr>
              <a:t>从中断向量表地址中取出中断向量，便得到了该中断</a:t>
            </a:r>
          </a:p>
          <a:p>
            <a:pPr marL="457291" indent="-457291">
              <a:lnSpc>
                <a:spcPct val="150000"/>
              </a:lnSpc>
              <a:spcBef>
                <a:spcPct val="0"/>
              </a:spcBef>
              <a:buNone/>
            </a:pPr>
            <a:r>
              <a:rPr lang="zh-CN" altLang="en-US" sz="2400" dirty="0">
                <a:latin typeface="黑体" panose="02010609060101010101" pitchFamily="49" charset="-122"/>
                <a:ea typeface="黑体" panose="02010609060101010101" pitchFamily="49" charset="-122"/>
              </a:rPr>
              <a:t>类型号的中断服务程序入口地址。即</a:t>
            </a:r>
          </a:p>
          <a:p>
            <a:pPr marL="457291" indent="-457291">
              <a:lnSpc>
                <a:spcPct val="150000"/>
              </a:lnSpc>
              <a:spcBef>
                <a:spcPct val="0"/>
              </a:spcBef>
              <a:buNone/>
            </a:pPr>
            <a:r>
              <a:rPr lang="zh-CN" altLang="en-US" sz="2400" dirty="0">
                <a:latin typeface="黑体" panose="02010609060101010101" pitchFamily="49" charset="-122"/>
                <a:ea typeface="黑体" panose="02010609060101010101" pitchFamily="49" charset="-122"/>
              </a:rPr>
              <a:t>   中断类型号</a:t>
            </a:r>
            <a:r>
              <a:rPr lang="en-US" altLang="zh-CN" sz="2400" dirty="0">
                <a:latin typeface="黑体" panose="02010609060101010101" pitchFamily="49" charset="-122"/>
                <a:ea typeface="黑体" panose="02010609060101010101" pitchFamily="49" charset="-122"/>
              </a:rPr>
              <a:t>×4 = </a:t>
            </a:r>
            <a:r>
              <a:rPr lang="zh-CN" altLang="en-US" sz="2400" dirty="0">
                <a:latin typeface="黑体" panose="02010609060101010101" pitchFamily="49" charset="-122"/>
                <a:ea typeface="黑体" panose="02010609060101010101" pitchFamily="49" charset="-122"/>
              </a:rPr>
              <a:t>中断向量指针的低地址</a:t>
            </a:r>
          </a:p>
          <a:p>
            <a:pPr marL="457291" indent="-457291">
              <a:lnSpc>
                <a:spcPct val="150000"/>
              </a:lnSpc>
              <a:spcBef>
                <a:spcPct val="0"/>
              </a:spcBef>
              <a:buNone/>
            </a:pPr>
            <a:r>
              <a:rPr lang="zh-CN" altLang="en-US" sz="2400" dirty="0">
                <a:latin typeface="黑体" panose="02010609060101010101" pitchFamily="49" charset="-122"/>
                <a:ea typeface="黑体" panose="02010609060101010101" pitchFamily="49" charset="-122"/>
              </a:rPr>
              <a:t>   中断类型号</a:t>
            </a:r>
            <a:r>
              <a:rPr lang="en-US" altLang="zh-CN" sz="2400" dirty="0">
                <a:latin typeface="黑体" panose="02010609060101010101" pitchFamily="49" charset="-122"/>
                <a:ea typeface="黑体" panose="02010609060101010101" pitchFamily="49" charset="-122"/>
              </a:rPr>
              <a:t>×4+2 = </a:t>
            </a:r>
            <a:r>
              <a:rPr lang="zh-CN" altLang="en-US" sz="2400" dirty="0">
                <a:latin typeface="黑体" panose="02010609060101010101" pitchFamily="49" charset="-122"/>
                <a:ea typeface="黑体" panose="02010609060101010101" pitchFamily="49" charset="-122"/>
              </a:rPr>
              <a:t>中断向量指针的高地址                 </a:t>
            </a:r>
          </a:p>
          <a:p>
            <a:pPr marL="457291" indent="-457291">
              <a:lnSpc>
                <a:spcPct val="150000"/>
              </a:lnSpc>
              <a:spcBef>
                <a:spcPct val="0"/>
              </a:spcBef>
              <a:buNone/>
            </a:pPr>
            <a:r>
              <a:rPr lang="zh-CN" altLang="en-US" sz="2400" dirty="0">
                <a:latin typeface="黑体" panose="02010609060101010101" pitchFamily="49" charset="-122"/>
                <a:ea typeface="黑体" panose="02010609060101010101" pitchFamily="49" charset="-122"/>
              </a:rPr>
              <a:t>     （中断向量指针的低地址） →（</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a:t>
            </a:r>
          </a:p>
          <a:p>
            <a:pPr marL="457291" indent="-457291">
              <a:lnSpc>
                <a:spcPct val="150000"/>
              </a:lnSpc>
              <a:spcBef>
                <a:spcPct val="0"/>
              </a:spcBef>
              <a:buNone/>
            </a:pPr>
            <a:r>
              <a:rPr lang="zh-CN" altLang="en-US" sz="2400" dirty="0">
                <a:latin typeface="黑体" panose="02010609060101010101" pitchFamily="49" charset="-122"/>
                <a:ea typeface="黑体" panose="02010609060101010101" pitchFamily="49" charset="-122"/>
              </a:rPr>
              <a:t>     （中断向量指针的高地址） →（</a:t>
            </a:r>
            <a:r>
              <a:rPr lang="en-US" altLang="zh-CN" sz="2400" dirty="0">
                <a:latin typeface="黑体" panose="02010609060101010101" pitchFamily="49" charset="-122"/>
                <a:ea typeface="黑体" panose="02010609060101010101" pitchFamily="49" charset="-122"/>
              </a:rPr>
              <a:t>CS</a:t>
            </a:r>
            <a:r>
              <a:rPr lang="zh-CN" altLang="en-US" sz="2400" dirty="0">
                <a:latin typeface="黑体" panose="02010609060101010101" pitchFamily="49" charset="-122"/>
                <a:ea typeface="黑体" panose="02010609060101010101" pitchFamily="49" charset="-122"/>
              </a:rPr>
              <a:t>）</a:t>
            </a:r>
          </a:p>
          <a:p>
            <a:pPr marL="457291" indent="-457291">
              <a:lnSpc>
                <a:spcPct val="150000"/>
              </a:lnSpc>
              <a:spcBef>
                <a:spcPct val="0"/>
              </a:spcBef>
              <a:buNone/>
            </a:pPr>
            <a:r>
              <a:rPr lang="zh-CN" altLang="en-US" sz="2400" dirty="0">
                <a:latin typeface="黑体" panose="02010609060101010101" pitchFamily="49" charset="-122"/>
                <a:ea typeface="黑体" panose="02010609060101010101" pitchFamily="49" charset="-122"/>
              </a:rPr>
              <a:t>例</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：中断类型号为</a:t>
            </a:r>
            <a:r>
              <a:rPr lang="en-US" altLang="zh-CN" sz="2400" dirty="0">
                <a:latin typeface="黑体" panose="02010609060101010101" pitchFamily="49" charset="-122"/>
                <a:ea typeface="黑体" panose="02010609060101010101" pitchFamily="49" charset="-122"/>
              </a:rPr>
              <a:t>27H</a:t>
            </a:r>
            <a:r>
              <a:rPr lang="zh-CN" altLang="en-US" sz="2400" dirty="0">
                <a:latin typeface="黑体" panose="02010609060101010101" pitchFamily="49" charset="-122"/>
                <a:ea typeface="黑体" panose="02010609060101010101" pitchFamily="49" charset="-122"/>
              </a:rPr>
              <a:t>，则：</a:t>
            </a:r>
          </a:p>
          <a:p>
            <a:pPr marL="457291" indent="-457291">
              <a:lnSpc>
                <a:spcPct val="150000"/>
              </a:lnSpc>
              <a:spcBef>
                <a:spcPct val="0"/>
              </a:spcBef>
              <a:buNone/>
            </a:pPr>
            <a:r>
              <a:rPr lang="zh-CN" altLang="en-US" sz="2400" dirty="0">
                <a:latin typeface="黑体" panose="02010609060101010101" pitchFamily="49" charset="-122"/>
                <a:ea typeface="黑体" panose="02010609060101010101" pitchFamily="49" charset="-122"/>
              </a:rPr>
              <a:t>      中断向量指针的低地址</a:t>
            </a:r>
            <a:r>
              <a:rPr lang="en-US" altLang="zh-CN" sz="2400" dirty="0">
                <a:latin typeface="黑体" panose="02010609060101010101" pitchFamily="49" charset="-122"/>
                <a:ea typeface="黑体" panose="02010609060101010101" pitchFamily="49" charset="-122"/>
              </a:rPr>
              <a:t>= 27H ×4= 9CH</a:t>
            </a:r>
          </a:p>
          <a:p>
            <a:pPr marL="457291" indent="-457291">
              <a:lnSpc>
                <a:spcPct val="150000"/>
              </a:lnSpc>
              <a:spcBef>
                <a:spcPct val="0"/>
              </a:spcBef>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中断向量指针的高地址</a:t>
            </a:r>
            <a:r>
              <a:rPr lang="en-US" altLang="zh-CN" sz="2400" dirty="0">
                <a:latin typeface="黑体" panose="02010609060101010101" pitchFamily="49" charset="-122"/>
                <a:ea typeface="黑体" panose="02010609060101010101" pitchFamily="49" charset="-122"/>
              </a:rPr>
              <a:t>= 27H ×4+2= 9EH</a:t>
            </a:r>
          </a:p>
          <a:p>
            <a:pPr marL="457291" indent="-457291">
              <a:lnSpc>
                <a:spcPct val="150000"/>
              </a:lnSpc>
              <a:spcBef>
                <a:spcPct val="0"/>
              </a:spcBef>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即该中断向量存放在</a:t>
            </a:r>
            <a:r>
              <a:rPr lang="en-US" altLang="zh-CN" sz="2400" dirty="0">
                <a:latin typeface="黑体" panose="02010609060101010101" pitchFamily="49" charset="-122"/>
                <a:ea typeface="黑体" panose="02010609060101010101" pitchFamily="49" charset="-122"/>
              </a:rPr>
              <a:t>0000H</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009CH</a:t>
            </a:r>
            <a:r>
              <a:rPr lang="zh-CN" altLang="en-US" sz="2400" dirty="0">
                <a:latin typeface="黑体" panose="02010609060101010101" pitchFamily="49" charset="-122"/>
                <a:ea typeface="黑体" panose="02010609060101010101" pitchFamily="49" charset="-122"/>
              </a:rPr>
              <a:t>开始的</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个连续单元中。</a:t>
            </a:r>
          </a:p>
        </p:txBody>
      </p:sp>
    </p:spTree>
    <p:extLst>
      <p:ext uri="{BB962C8B-B14F-4D97-AF65-F5344CB8AC3E}">
        <p14:creationId xmlns:p14="http://schemas.microsoft.com/office/powerpoint/2010/main" val="4228117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2436759" y="1143265"/>
            <a:ext cx="7774199" cy="4769954"/>
          </a:xfrm>
        </p:spPr>
        <p:txBody>
          <a:bodyPr/>
          <a:lstStyle/>
          <a:p>
            <a:pPr marL="457291" indent="-457291">
              <a:buNone/>
            </a:pPr>
            <a:r>
              <a:rPr lang="zh-CN" altLang="en-US" sz="2400">
                <a:latin typeface="黑体" panose="02010609060101010101" pitchFamily="49" charset="-122"/>
                <a:ea typeface="黑体" panose="02010609060101010101" pitchFamily="49" charset="-122"/>
              </a:rPr>
              <a:t>如果这</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个单元中的内容如下：</a:t>
            </a:r>
          </a:p>
          <a:p>
            <a:pPr marL="457291" indent="-457291">
              <a:buNone/>
            </a:pPr>
            <a:r>
              <a:rPr lang="zh-CN" altLang="en-US" sz="2400" b="1">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0000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009C      2AH </a:t>
            </a:r>
          </a:p>
          <a:p>
            <a:pPr marL="457291" indent="-457291">
              <a:buNone/>
            </a:pPr>
            <a:r>
              <a:rPr lang="en-US" altLang="zh-CN" sz="2400">
                <a:latin typeface="黑体" panose="02010609060101010101" pitchFamily="49" charset="-122"/>
                <a:ea typeface="黑体" panose="02010609060101010101" pitchFamily="49" charset="-122"/>
              </a:rPr>
              <a:t>      0000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009D     43H</a:t>
            </a:r>
          </a:p>
          <a:p>
            <a:pPr marL="457291" indent="-457291">
              <a:buNone/>
            </a:pPr>
            <a:r>
              <a:rPr lang="en-US" altLang="zh-CN" sz="2400">
                <a:latin typeface="黑体" panose="02010609060101010101" pitchFamily="49" charset="-122"/>
                <a:ea typeface="黑体" panose="02010609060101010101" pitchFamily="49" charset="-122"/>
              </a:rPr>
              <a:t>      0000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009E      65H           </a:t>
            </a:r>
          </a:p>
          <a:p>
            <a:pPr marL="457291" indent="-457291">
              <a:buNone/>
            </a:pPr>
            <a:r>
              <a:rPr lang="en-US" altLang="zh-CN" sz="2400">
                <a:latin typeface="黑体" panose="02010609060101010101" pitchFamily="49" charset="-122"/>
                <a:ea typeface="黑体" panose="02010609060101010101" pitchFamily="49" charset="-122"/>
              </a:rPr>
              <a:t>      0000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009F      87H</a:t>
            </a:r>
          </a:p>
          <a:p>
            <a:pPr marL="457291" indent="-457291">
              <a:buNone/>
            </a:pPr>
            <a:r>
              <a:rPr lang="zh-CN" altLang="en-US" sz="2400">
                <a:latin typeface="黑体" panose="02010609060101010101" pitchFamily="49" charset="-122"/>
                <a:ea typeface="黑体" panose="02010609060101010101" pitchFamily="49" charset="-122"/>
              </a:rPr>
              <a:t>则该中断类型号</a:t>
            </a:r>
            <a:r>
              <a:rPr lang="en-US" altLang="zh-CN" sz="2400">
                <a:latin typeface="黑体" panose="02010609060101010101" pitchFamily="49" charset="-122"/>
                <a:ea typeface="黑体" panose="02010609060101010101" pitchFamily="49" charset="-122"/>
              </a:rPr>
              <a:t>27H</a:t>
            </a:r>
            <a:r>
              <a:rPr lang="zh-CN" altLang="en-US" sz="2400">
                <a:latin typeface="黑体" panose="02010609060101010101" pitchFamily="49" charset="-122"/>
                <a:ea typeface="黑体" panose="02010609060101010101" pitchFamily="49" charset="-122"/>
              </a:rPr>
              <a:t>的中断向量（中断服务程序</a:t>
            </a:r>
          </a:p>
          <a:p>
            <a:pPr marL="457291" indent="-457291">
              <a:buNone/>
            </a:pPr>
            <a:r>
              <a:rPr lang="zh-CN" altLang="en-US" sz="2400">
                <a:latin typeface="黑体" panose="02010609060101010101" pitchFamily="49" charset="-122"/>
                <a:ea typeface="黑体" panose="02010609060101010101" pitchFamily="49" charset="-122"/>
              </a:rPr>
              <a:t>入口地址）的逻辑地址是</a:t>
            </a:r>
            <a:r>
              <a:rPr lang="en-US" altLang="zh-CN" sz="2400">
                <a:latin typeface="黑体" panose="02010609060101010101" pitchFamily="49" charset="-122"/>
                <a:ea typeface="黑体" panose="02010609060101010101" pitchFamily="49" charset="-122"/>
              </a:rPr>
              <a:t>8765H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432AH</a:t>
            </a:r>
            <a:r>
              <a:rPr lang="zh-CN" altLang="en-US" sz="2400">
                <a:latin typeface="黑体" panose="02010609060101010101" pitchFamily="49" charset="-122"/>
                <a:ea typeface="黑体" panose="02010609060101010101" pitchFamily="49" charset="-122"/>
              </a:rPr>
              <a:t>，即</a:t>
            </a:r>
          </a:p>
          <a:p>
            <a:pPr marL="457291" indent="-457291">
              <a:buNone/>
            </a:pPr>
            <a:r>
              <a:rPr lang="en-US" altLang="zh-CN" sz="2400">
                <a:latin typeface="黑体" panose="02010609060101010101" pitchFamily="49" charset="-122"/>
                <a:ea typeface="黑体" panose="02010609060101010101" pitchFamily="49" charset="-122"/>
              </a:rPr>
              <a:t>(CS)=8765H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(IP)=432AH</a:t>
            </a:r>
            <a:r>
              <a:rPr lang="zh-CN" altLang="en-US" sz="2400">
                <a:latin typeface="黑体" panose="02010609060101010101" pitchFamily="49" charset="-122"/>
                <a:ea typeface="黑体" panose="02010609060101010101" pitchFamily="49" charset="-122"/>
              </a:rPr>
              <a:t>；物理地址是</a:t>
            </a:r>
            <a:r>
              <a:rPr lang="en-US" altLang="zh-CN" sz="2400">
                <a:latin typeface="黑体" panose="02010609060101010101" pitchFamily="49" charset="-122"/>
                <a:ea typeface="黑体" panose="02010609060101010101" pitchFamily="49" charset="-122"/>
              </a:rPr>
              <a:t>8B97AH</a:t>
            </a:r>
            <a:r>
              <a:rPr lang="zh-CN" altLang="en-US" sz="240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478631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1846073" y="692311"/>
            <a:ext cx="8383940" cy="5689330"/>
          </a:xfrm>
        </p:spPr>
        <p:txBody>
          <a:bodyPr/>
          <a:lstStyle/>
          <a:p>
            <a:pPr marL="609722" indent="-609722">
              <a:lnSpc>
                <a:spcPct val="80000"/>
              </a:lnSpc>
              <a:buNone/>
            </a:pPr>
            <a:r>
              <a:rPr lang="en-US" altLang="zh-CN" sz="2801" b="1">
                <a:latin typeface="黑体" panose="02010609060101010101" pitchFamily="49" charset="-122"/>
                <a:ea typeface="黑体" panose="02010609060101010101" pitchFamily="49" charset="-122"/>
              </a:rPr>
              <a:t>3</a:t>
            </a:r>
            <a:r>
              <a:rPr lang="zh-CN" altLang="en-US" sz="2801" b="1">
                <a:latin typeface="黑体" panose="02010609060101010101" pitchFamily="49" charset="-122"/>
                <a:ea typeface="黑体" panose="02010609060101010101" pitchFamily="49" charset="-122"/>
              </a:rPr>
              <a:t>、 </a:t>
            </a:r>
            <a:r>
              <a:rPr lang="en-US" altLang="zh-CN" sz="2801" b="1">
                <a:latin typeface="黑体" panose="02010609060101010101" pitchFamily="49" charset="-122"/>
                <a:ea typeface="黑体" panose="02010609060101010101" pitchFamily="49" charset="-122"/>
              </a:rPr>
              <a:t>8086</a:t>
            </a:r>
            <a:r>
              <a:rPr lang="zh-CN" altLang="en-US" sz="2801" b="1">
                <a:latin typeface="黑体" panose="02010609060101010101" pitchFamily="49" charset="-122"/>
                <a:ea typeface="黑体" panose="02010609060101010101" pitchFamily="49" charset="-122"/>
              </a:rPr>
              <a:t>中断矢量表的建立</a:t>
            </a:r>
          </a:p>
          <a:p>
            <a:pPr marL="609722" indent="-609722">
              <a:lnSpc>
                <a:spcPct val="80000"/>
              </a:lnSpc>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）绝对地址置入法</a:t>
            </a:r>
          </a:p>
          <a:p>
            <a:pPr marL="609722" indent="-609722">
              <a:lnSpc>
                <a:spcPct val="80000"/>
              </a:lnSpc>
              <a:buNone/>
            </a:pPr>
            <a:r>
              <a:rPr lang="en-US" altLang="zh-CN" sz="2400">
                <a:latin typeface="黑体" panose="02010609060101010101" pitchFamily="49" charset="-122"/>
                <a:ea typeface="黑体" panose="02010609060101010101" pitchFamily="49" charset="-122"/>
              </a:rPr>
              <a:t>AT</a:t>
            </a:r>
            <a:r>
              <a:rPr lang="zh-CN" altLang="en-US" sz="2400">
                <a:latin typeface="黑体" panose="02010609060101010101" pitchFamily="49" charset="-122"/>
                <a:ea typeface="黑体" panose="02010609060101010101" pitchFamily="49" charset="-122"/>
              </a:rPr>
              <a:t>指令指定段基值，用</a:t>
            </a:r>
            <a:r>
              <a:rPr lang="en-US" altLang="zh-CN" sz="2400">
                <a:latin typeface="黑体" panose="02010609060101010101" pitchFamily="49" charset="-122"/>
                <a:ea typeface="黑体" panose="02010609060101010101" pitchFamily="49" charset="-122"/>
              </a:rPr>
              <a:t>ORG</a:t>
            </a:r>
            <a:r>
              <a:rPr lang="zh-CN" altLang="en-US" sz="2400">
                <a:latin typeface="黑体" panose="02010609060101010101" pitchFamily="49" charset="-122"/>
                <a:ea typeface="黑体" panose="02010609060101010101" pitchFamily="49" charset="-122"/>
              </a:rPr>
              <a:t>指定偏移地址</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用</a:t>
            </a:r>
            <a:r>
              <a:rPr lang="en-US" altLang="zh-CN" sz="2400">
                <a:latin typeface="黑体" panose="02010609060101010101" pitchFamily="49" charset="-122"/>
                <a:ea typeface="黑体" panose="02010609060101010101" pitchFamily="49" charset="-122"/>
              </a:rPr>
              <a:t>DD</a:t>
            </a:r>
            <a:r>
              <a:rPr lang="zh-CN" altLang="en-US" sz="2400">
                <a:latin typeface="黑体" panose="02010609060101010101" pitchFamily="49" charset="-122"/>
                <a:ea typeface="黑体" panose="02010609060101010101" pitchFamily="49" charset="-122"/>
              </a:rPr>
              <a:t>伪指令将中断服务程序的首地址装入。如：</a:t>
            </a:r>
          </a:p>
          <a:p>
            <a:pPr marL="609722" indent="-609722">
              <a:lnSpc>
                <a:spcPct val="80000"/>
              </a:lnSpc>
              <a:buNone/>
            </a:pPr>
            <a:r>
              <a:rPr lang="en-US" altLang="zh-CN" sz="2400">
                <a:latin typeface="黑体" panose="02010609060101010101" pitchFamily="49" charset="-122"/>
                <a:ea typeface="黑体" panose="02010609060101010101" pitchFamily="49" charset="-122"/>
              </a:rPr>
              <a:t>INT-TBL  SEGMENT AT 0</a:t>
            </a:r>
          </a:p>
          <a:p>
            <a:pPr marL="609722" indent="-609722">
              <a:lnSpc>
                <a:spcPct val="80000"/>
              </a:lnSpc>
              <a:buNone/>
            </a:pPr>
            <a:r>
              <a:rPr lang="en-US" altLang="zh-CN" sz="2400">
                <a:latin typeface="黑体" panose="02010609060101010101" pitchFamily="49" charset="-122"/>
                <a:ea typeface="黑体" panose="02010609060101010101" pitchFamily="49" charset="-122"/>
              </a:rPr>
              <a:t>ORG  n*4</a:t>
            </a:r>
          </a:p>
          <a:p>
            <a:pPr marL="609722" indent="-609722">
              <a:lnSpc>
                <a:spcPct val="80000"/>
              </a:lnSpc>
              <a:buNone/>
            </a:pPr>
            <a:r>
              <a:rPr lang="en-US" altLang="zh-CN" sz="2400">
                <a:latin typeface="黑体" panose="02010609060101010101" pitchFamily="49" charset="-122"/>
                <a:ea typeface="黑体" panose="02010609060101010101" pitchFamily="49" charset="-122"/>
              </a:rPr>
              <a:t>DD  INT-VCE</a:t>
            </a:r>
          </a:p>
          <a:p>
            <a:pPr marL="609722" indent="-609722">
              <a:lnSpc>
                <a:spcPct val="80000"/>
              </a:lnSpc>
              <a:buNone/>
            </a:pPr>
            <a:r>
              <a:rPr lang="en-US" altLang="zh-CN" sz="2400">
                <a:latin typeface="黑体" panose="02010609060101010101" pitchFamily="49" charset="-122"/>
                <a:ea typeface="黑体" panose="02010609060101010101" pitchFamily="49" charset="-122"/>
              </a:rPr>
              <a:t>INT-TBL ENDS</a:t>
            </a:r>
          </a:p>
          <a:p>
            <a:pPr marL="609722" indent="-609722">
              <a:lnSpc>
                <a:spcPct val="80000"/>
              </a:lnSpc>
              <a:buNone/>
            </a:pPr>
            <a:r>
              <a:rPr lang="en-US" altLang="zh-CN" sz="2400">
                <a:latin typeface="黑体" panose="02010609060101010101" pitchFamily="49" charset="-122"/>
                <a:ea typeface="黑体" panose="02010609060101010101" pitchFamily="49" charset="-122"/>
              </a:rPr>
              <a:t>…</a:t>
            </a:r>
          </a:p>
          <a:p>
            <a:pPr marL="609722" indent="-609722">
              <a:lnSpc>
                <a:spcPct val="80000"/>
              </a:lnSpc>
              <a:buNone/>
            </a:pPr>
            <a:r>
              <a:rPr lang="en-US" altLang="zh-CN" sz="2400">
                <a:latin typeface="黑体" panose="02010609060101010101" pitchFamily="49" charset="-122"/>
                <a:ea typeface="黑体" panose="02010609060101010101" pitchFamily="49" charset="-122"/>
              </a:rPr>
              <a:t>MCODE SEGMENT;</a:t>
            </a:r>
            <a:r>
              <a:rPr lang="zh-CN" altLang="en-US" sz="2400">
                <a:latin typeface="黑体" panose="02010609060101010101" pitchFamily="49" charset="-122"/>
                <a:ea typeface="黑体" panose="02010609060101010101" pitchFamily="49" charset="-122"/>
              </a:rPr>
              <a:t>主程序</a:t>
            </a:r>
          </a:p>
          <a:p>
            <a:pPr marL="609722" indent="-609722">
              <a:lnSpc>
                <a:spcPct val="80000"/>
              </a:lnSpc>
              <a:buNone/>
            </a:pPr>
            <a:r>
              <a:rPr lang="en-US" altLang="zh-CN" sz="2400">
                <a:latin typeface="黑体" panose="02010609060101010101" pitchFamily="49" charset="-122"/>
                <a:ea typeface="黑体" panose="02010609060101010101" pitchFamily="49" charset="-122"/>
              </a:rPr>
              <a:t>…</a:t>
            </a:r>
          </a:p>
          <a:p>
            <a:pPr marL="609722" indent="-609722">
              <a:lnSpc>
                <a:spcPct val="80000"/>
              </a:lnSpc>
              <a:buNone/>
            </a:pPr>
            <a:r>
              <a:rPr lang="en-US" altLang="zh-CN" sz="2400">
                <a:latin typeface="黑体" panose="02010609060101010101" pitchFamily="49" charset="-122"/>
                <a:ea typeface="黑体" panose="02010609060101010101" pitchFamily="49" charset="-122"/>
              </a:rPr>
              <a:t>INT-VCE  PROC FAR;</a:t>
            </a:r>
            <a:r>
              <a:rPr lang="zh-CN" altLang="en-US" sz="2400">
                <a:latin typeface="黑体" panose="02010609060101010101" pitchFamily="49" charset="-122"/>
                <a:ea typeface="黑体" panose="02010609060101010101" pitchFamily="49" charset="-122"/>
              </a:rPr>
              <a:t>中断服务程序</a:t>
            </a:r>
          </a:p>
          <a:p>
            <a:pPr marL="609722" indent="-609722">
              <a:lnSpc>
                <a:spcPct val="80000"/>
              </a:lnSpc>
              <a:buNone/>
            </a:pPr>
            <a:r>
              <a:rPr lang="en-US" altLang="zh-CN" sz="2400">
                <a:latin typeface="黑体" panose="02010609060101010101" pitchFamily="49" charset="-122"/>
                <a:ea typeface="黑体" panose="02010609060101010101" pitchFamily="49" charset="-122"/>
              </a:rPr>
              <a:t>…</a:t>
            </a:r>
          </a:p>
          <a:p>
            <a:pPr marL="609722" indent="-609722">
              <a:lnSpc>
                <a:spcPct val="80000"/>
              </a:lnSpc>
              <a:buNone/>
            </a:pPr>
            <a:r>
              <a:rPr lang="en-US" altLang="zh-CN" sz="2400">
                <a:latin typeface="黑体" panose="02010609060101010101" pitchFamily="49" charset="-122"/>
                <a:ea typeface="黑体" panose="02010609060101010101" pitchFamily="49" charset="-122"/>
              </a:rPr>
              <a:t>IRET</a:t>
            </a:r>
          </a:p>
          <a:p>
            <a:pPr marL="609722" indent="-609722">
              <a:lnSpc>
                <a:spcPct val="80000"/>
              </a:lnSpc>
              <a:buNone/>
            </a:pPr>
            <a:r>
              <a:rPr lang="en-US" altLang="zh-CN" sz="240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123005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1846073" y="765353"/>
            <a:ext cx="8383940" cy="5236787"/>
          </a:xfrm>
        </p:spPr>
        <p:txBody>
          <a:bodyPr/>
          <a:lstStyle/>
          <a:p>
            <a:pPr marL="457291" indent="-457291">
              <a:lnSpc>
                <a:spcPct val="80000"/>
              </a:lnSpc>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）使用串送存指令装入法</a:t>
            </a:r>
          </a:p>
          <a:p>
            <a:pPr marL="457291" indent="-457291" algn="just">
              <a:lnSpc>
                <a:spcPct val="80000"/>
              </a:lnSpc>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）直接写中断向量表。利用写指令，直接将中断处理程序的首地址写入内存地址为</a:t>
            </a:r>
            <a:r>
              <a:rPr lang="en-US" altLang="zh-CN" sz="2400">
                <a:latin typeface="黑体" panose="02010609060101010101" pitchFamily="49" charset="-122"/>
                <a:ea typeface="黑体" panose="02010609060101010101" pitchFamily="49" charset="-122"/>
              </a:rPr>
              <a:t>4*n</a:t>
            </a:r>
            <a:r>
              <a:rPr lang="zh-CN" altLang="en-US" sz="2400">
                <a:latin typeface="黑体" panose="02010609060101010101" pitchFamily="49" charset="-122"/>
                <a:ea typeface="黑体" panose="02010609060101010101" pitchFamily="49" charset="-122"/>
              </a:rPr>
              <a:t>的区域中。程序如下： </a:t>
            </a:r>
          </a:p>
          <a:p>
            <a:pPr marL="457291" indent="-457291" algn="just">
              <a:lnSpc>
                <a:spcPct val="80000"/>
              </a:lnSpc>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INTITB: MOV   AX,0</a:t>
            </a:r>
          </a:p>
          <a:p>
            <a:pPr marL="457291" indent="-457291" algn="just">
              <a:lnSpc>
                <a:spcPct val="80000"/>
              </a:lnSpc>
              <a:buNone/>
            </a:pPr>
            <a:r>
              <a:rPr lang="en-US" altLang="zh-CN" sz="2400">
                <a:latin typeface="黑体" panose="02010609060101010101" pitchFamily="49" charset="-122"/>
                <a:ea typeface="黑体" panose="02010609060101010101" pitchFamily="49" charset="-122"/>
              </a:rPr>
              <a:t>         MOV    DS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AX</a:t>
            </a:r>
            <a:r>
              <a:rPr lang="zh-CN" altLang="en-US" sz="2400">
                <a:latin typeface="黑体" panose="02010609060101010101" pitchFamily="49" charset="-122"/>
                <a:ea typeface="黑体" panose="02010609060101010101" pitchFamily="49" charset="-122"/>
              </a:rPr>
              <a:t>；将内存段设置在最低端</a:t>
            </a:r>
          </a:p>
          <a:p>
            <a:pPr marL="457291" indent="-457291" algn="just">
              <a:lnSpc>
                <a:spcPct val="80000"/>
              </a:lnSpc>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MOV    SI</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0120H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n=48H,4*n=120H</a:t>
            </a:r>
          </a:p>
          <a:p>
            <a:pPr marL="457291" indent="-457291" algn="just">
              <a:lnSpc>
                <a:spcPct val="80000"/>
              </a:lnSpc>
              <a:buNone/>
            </a:pPr>
            <a:r>
              <a:rPr lang="en-US" altLang="zh-CN" sz="2400">
                <a:latin typeface="黑体" panose="02010609060101010101" pitchFamily="49" charset="-122"/>
                <a:ea typeface="黑体" panose="02010609060101010101" pitchFamily="49" charset="-122"/>
              </a:rPr>
              <a:t>         MOV  AX,OFFSET CLOCK   </a:t>
            </a:r>
            <a:r>
              <a:rPr lang="zh-CN" altLang="en-US" sz="2400">
                <a:latin typeface="黑体" panose="02010609060101010101" pitchFamily="49" charset="-122"/>
                <a:ea typeface="黑体" panose="02010609060101010101" pitchFamily="49" charset="-122"/>
              </a:rPr>
              <a:t>；获取中断处理程序</a:t>
            </a:r>
          </a:p>
          <a:p>
            <a:pPr marL="457291" indent="-457291" algn="just">
              <a:lnSpc>
                <a:spcPct val="80000"/>
              </a:lnSpc>
              <a:buNone/>
            </a:pPr>
            <a:r>
              <a:rPr lang="zh-CN" altLang="en-US" sz="2400">
                <a:latin typeface="黑体" panose="02010609060101010101" pitchFamily="49" charset="-122"/>
                <a:ea typeface="黑体" panose="02010609060101010101" pitchFamily="49" charset="-122"/>
              </a:rPr>
              <a:t>                               ；首地址的段内偏移地址</a:t>
            </a:r>
          </a:p>
          <a:p>
            <a:pPr marL="457291" indent="-457291" algn="just">
              <a:lnSpc>
                <a:spcPct val="80000"/>
              </a:lnSpc>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MOV</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SI</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,AX  </a:t>
            </a:r>
            <a:r>
              <a:rPr lang="zh-CN" altLang="en-US" sz="2400">
                <a:latin typeface="黑体" panose="02010609060101010101" pitchFamily="49" charset="-122"/>
                <a:ea typeface="黑体" panose="02010609060101010101" pitchFamily="49" charset="-122"/>
              </a:rPr>
              <a:t>；段内偏移地址写入中断向量表</a:t>
            </a:r>
          </a:p>
          <a:p>
            <a:pPr marL="457291" indent="-457291" algn="just">
              <a:lnSpc>
                <a:spcPct val="80000"/>
              </a:lnSpc>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4*n</a:t>
            </a:r>
            <a:r>
              <a:rPr lang="zh-CN" altLang="en-US" sz="2400">
                <a:latin typeface="黑体" panose="02010609060101010101" pitchFamily="49" charset="-122"/>
                <a:ea typeface="黑体" panose="02010609060101010101" pitchFamily="49" charset="-122"/>
              </a:rPr>
              <a:t>地址处</a:t>
            </a:r>
          </a:p>
          <a:p>
            <a:pPr marL="457291" indent="-457291" algn="just">
              <a:lnSpc>
                <a:spcPct val="80000"/>
              </a:lnSpc>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MOV AX,SEG CLOCK </a:t>
            </a:r>
            <a:r>
              <a:rPr lang="zh-CN" altLang="en-US" sz="2400">
                <a:latin typeface="黑体" panose="02010609060101010101" pitchFamily="49" charset="-122"/>
                <a:ea typeface="黑体" panose="02010609060101010101" pitchFamily="49" charset="-122"/>
              </a:rPr>
              <a:t>；获取中断处理程序首</a:t>
            </a:r>
          </a:p>
          <a:p>
            <a:pPr marL="457291" indent="-457291" algn="just">
              <a:lnSpc>
                <a:spcPct val="80000"/>
              </a:lnSpc>
              <a:buNone/>
            </a:pPr>
            <a:r>
              <a:rPr lang="zh-CN" altLang="en-US" sz="2400">
                <a:latin typeface="黑体" panose="02010609060101010101" pitchFamily="49" charset="-122"/>
                <a:ea typeface="黑体" panose="02010609060101010101" pitchFamily="49" charset="-122"/>
              </a:rPr>
              <a:t>                          ；地址之段地址</a:t>
            </a:r>
          </a:p>
          <a:p>
            <a:pPr marL="457291" indent="-457291">
              <a:lnSpc>
                <a:spcPct val="80000"/>
              </a:lnSpc>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MOV</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SI+2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,AX   </a:t>
            </a:r>
            <a:r>
              <a:rPr lang="zh-CN" altLang="en-US" sz="2400">
                <a:latin typeface="黑体" panose="02010609060101010101" pitchFamily="49" charset="-122"/>
                <a:ea typeface="黑体" panose="02010609060101010101" pitchFamily="49" charset="-122"/>
              </a:rPr>
              <a:t>；段地址写入中断向量表</a:t>
            </a:r>
          </a:p>
          <a:p>
            <a:pPr marL="457291" indent="-457291">
              <a:lnSpc>
                <a:spcPct val="80000"/>
              </a:lnSpc>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4*n+2</a:t>
            </a:r>
            <a:r>
              <a:rPr lang="zh-CN" altLang="en-US" sz="2400">
                <a:latin typeface="黑体" panose="02010609060101010101" pitchFamily="49" charset="-122"/>
                <a:ea typeface="黑体" panose="02010609060101010101" pitchFamily="49" charset="-122"/>
              </a:rPr>
              <a:t>地址处 </a:t>
            </a:r>
          </a:p>
        </p:txBody>
      </p:sp>
    </p:spTree>
    <p:extLst>
      <p:ext uri="{BB962C8B-B14F-4D97-AF65-F5344CB8AC3E}">
        <p14:creationId xmlns:p14="http://schemas.microsoft.com/office/powerpoint/2010/main" val="741578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2131889" y="981303"/>
            <a:ext cx="7926634" cy="5313005"/>
          </a:xfrm>
        </p:spPr>
        <p:txBody>
          <a:bodyPr/>
          <a:lstStyle/>
          <a:p>
            <a:pPr marL="457291" indent="-457291" algn="just">
              <a:lnSpc>
                <a:spcPct val="90000"/>
              </a:lnSpc>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）利用</a:t>
            </a:r>
            <a:r>
              <a:rPr lang="en-US" altLang="zh-CN" sz="2400">
                <a:latin typeface="黑体" panose="02010609060101010101" pitchFamily="49" charset="-122"/>
                <a:ea typeface="黑体" panose="02010609060101010101" pitchFamily="49" charset="-122"/>
              </a:rPr>
              <a:t>DOS</a:t>
            </a:r>
            <a:r>
              <a:rPr lang="zh-CN" altLang="en-US" sz="2400">
                <a:latin typeface="黑体" panose="02010609060101010101" pitchFamily="49" charset="-122"/>
                <a:ea typeface="黑体" panose="02010609060101010101" pitchFamily="49" charset="-122"/>
              </a:rPr>
              <a:t>功能调用。若系统运行在</a:t>
            </a:r>
            <a:r>
              <a:rPr lang="en-US" altLang="zh-CN" sz="2400">
                <a:latin typeface="黑体" panose="02010609060101010101" pitchFamily="49" charset="-122"/>
                <a:ea typeface="黑体" panose="02010609060101010101" pitchFamily="49" charset="-122"/>
              </a:rPr>
              <a:t>DOS</a:t>
            </a:r>
            <a:r>
              <a:rPr lang="zh-CN" altLang="en-US" sz="2400">
                <a:latin typeface="黑体" panose="02010609060101010101" pitchFamily="49" charset="-122"/>
                <a:ea typeface="黑体" panose="02010609060101010101" pitchFamily="49" charset="-122"/>
              </a:rPr>
              <a:t>环境下，可利用</a:t>
            </a:r>
            <a:r>
              <a:rPr lang="en-US" altLang="zh-CN" sz="2400">
                <a:latin typeface="黑体" panose="02010609060101010101" pitchFamily="49" charset="-122"/>
                <a:ea typeface="黑体" panose="02010609060101010101" pitchFamily="49" charset="-122"/>
              </a:rPr>
              <a:t>DOS</a:t>
            </a:r>
            <a:r>
              <a:rPr lang="zh-CN" altLang="en-US" sz="2400">
                <a:latin typeface="黑体" panose="02010609060101010101" pitchFamily="49" charset="-122"/>
                <a:ea typeface="黑体" panose="02010609060101010101" pitchFamily="49" charset="-122"/>
              </a:rPr>
              <a:t>功能调用设置中断向量表，调用格式为：</a:t>
            </a:r>
          </a:p>
          <a:p>
            <a:pPr marL="457291" indent="-457291" algn="just">
              <a:lnSpc>
                <a:spcPct val="90000"/>
              </a:lnSpc>
              <a:buNone/>
            </a:pPr>
            <a:r>
              <a:rPr lang="zh-CN" altLang="en-US" sz="2400">
                <a:latin typeface="黑体" panose="02010609060101010101" pitchFamily="49" charset="-122"/>
                <a:ea typeface="黑体" panose="02010609060101010101" pitchFamily="49" charset="-122"/>
              </a:rPr>
              <a:t>             功能号</a:t>
            </a:r>
            <a:r>
              <a:rPr lang="en-US" altLang="zh-CN" sz="2400">
                <a:latin typeface="黑体" panose="02010609060101010101" pitchFamily="49" charset="-122"/>
                <a:ea typeface="黑体" panose="02010609060101010101" pitchFamily="49" charset="-122"/>
              </a:rPr>
              <a:t>25H→AH</a:t>
            </a:r>
          </a:p>
          <a:p>
            <a:pPr marL="457291" indent="-457291" algn="just">
              <a:lnSpc>
                <a:spcPct val="90000"/>
              </a:lnSpc>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中断向量码→</a:t>
            </a:r>
            <a:r>
              <a:rPr lang="en-US" altLang="zh-CN" sz="2400">
                <a:latin typeface="黑体" panose="02010609060101010101" pitchFamily="49" charset="-122"/>
                <a:ea typeface="黑体" panose="02010609060101010101" pitchFamily="49" charset="-122"/>
              </a:rPr>
              <a:t>AL</a:t>
            </a:r>
          </a:p>
          <a:p>
            <a:pPr marL="457291" indent="-457291" algn="just">
              <a:lnSpc>
                <a:spcPct val="90000"/>
              </a:lnSpc>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中断处理程序首地址之段地址：偏移地址→</a:t>
            </a:r>
            <a:r>
              <a:rPr lang="en-US" altLang="zh-CN" sz="2400">
                <a:latin typeface="黑体" panose="02010609060101010101" pitchFamily="49" charset="-122"/>
                <a:ea typeface="黑体" panose="02010609060101010101" pitchFamily="49" charset="-122"/>
              </a:rPr>
              <a:t>DS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DX</a:t>
            </a:r>
          </a:p>
          <a:p>
            <a:pPr marL="457291" indent="-457291" algn="just">
              <a:lnSpc>
                <a:spcPct val="90000"/>
              </a:lnSpc>
              <a:buNone/>
            </a:pPr>
            <a:r>
              <a:rPr lang="en-US" altLang="zh-CN" sz="2400">
                <a:latin typeface="黑体" panose="02010609060101010101" pitchFamily="49" charset="-122"/>
                <a:ea typeface="黑体" panose="02010609060101010101" pitchFamily="49" charset="-122"/>
              </a:rPr>
              <a:t>              </a:t>
            </a:r>
          </a:p>
          <a:p>
            <a:pPr marL="457291" indent="-457291" algn="just">
              <a:lnSpc>
                <a:spcPct val="90000"/>
              </a:lnSpc>
              <a:buNone/>
            </a:pPr>
            <a:r>
              <a:rPr lang="zh-CN" altLang="en-US" sz="2400">
                <a:latin typeface="黑体" panose="02010609060101010101" pitchFamily="49" charset="-122"/>
                <a:ea typeface="黑体" panose="02010609060101010101" pitchFamily="49" charset="-122"/>
              </a:rPr>
              <a:t>程序如下：</a:t>
            </a:r>
          </a:p>
          <a:p>
            <a:pPr marL="457291" indent="-457291" algn="just">
              <a:lnSpc>
                <a:spcPct val="90000"/>
              </a:lnSpc>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MOV   AH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25H</a:t>
            </a:r>
          </a:p>
          <a:p>
            <a:pPr marL="457291" indent="-457291" algn="just">
              <a:lnSpc>
                <a:spcPct val="90000"/>
              </a:lnSpc>
              <a:buNone/>
            </a:pPr>
            <a:r>
              <a:rPr lang="en-US" altLang="zh-CN" sz="2400">
                <a:latin typeface="黑体" panose="02010609060101010101" pitchFamily="49" charset="-122"/>
                <a:ea typeface="黑体" panose="02010609060101010101" pitchFamily="49" charset="-122"/>
              </a:rPr>
              <a:t>	MOV   AL</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48H</a:t>
            </a:r>
          </a:p>
          <a:p>
            <a:pPr marL="457291" indent="-457291" algn="just">
              <a:lnSpc>
                <a:spcPct val="90000"/>
              </a:lnSpc>
              <a:buNone/>
            </a:pPr>
            <a:r>
              <a:rPr lang="en-US" altLang="zh-CN" sz="2400">
                <a:latin typeface="黑体" panose="02010609060101010101" pitchFamily="49" charset="-122"/>
                <a:ea typeface="黑体" panose="02010609060101010101" pitchFamily="49" charset="-122"/>
              </a:rPr>
              <a:t>	MOV   DX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SEGCLOCK</a:t>
            </a:r>
          </a:p>
          <a:p>
            <a:pPr marL="457291" indent="-457291" algn="just">
              <a:lnSpc>
                <a:spcPct val="90000"/>
              </a:lnSpc>
              <a:buNone/>
            </a:pPr>
            <a:r>
              <a:rPr lang="en-US" altLang="zh-CN" sz="2400">
                <a:latin typeface="黑体" panose="02010609060101010101" pitchFamily="49" charset="-122"/>
                <a:ea typeface="黑体" panose="02010609060101010101" pitchFamily="49" charset="-122"/>
              </a:rPr>
              <a:t>	MOV   DS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DX</a:t>
            </a:r>
          </a:p>
          <a:p>
            <a:pPr marL="457291" indent="-457291" algn="just">
              <a:lnSpc>
                <a:spcPct val="90000"/>
              </a:lnSpc>
              <a:buNone/>
            </a:pPr>
            <a:r>
              <a:rPr lang="en-US" altLang="zh-CN" sz="2400">
                <a:latin typeface="黑体" panose="02010609060101010101" pitchFamily="49" charset="-122"/>
                <a:ea typeface="黑体" panose="02010609060101010101" pitchFamily="49" charset="-122"/>
              </a:rPr>
              <a:t>	MOV   DX</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OFFSET CLOCK</a:t>
            </a:r>
          </a:p>
          <a:p>
            <a:pPr marL="457291" indent="-457291" algn="just">
              <a:lnSpc>
                <a:spcPct val="90000"/>
              </a:lnSpc>
              <a:buNone/>
            </a:pPr>
            <a:r>
              <a:rPr lang="en-US" altLang="zh-CN" sz="2400">
                <a:latin typeface="黑体" panose="02010609060101010101" pitchFamily="49" charset="-122"/>
                <a:ea typeface="黑体" panose="02010609060101010101" pitchFamily="49" charset="-122"/>
              </a:rPr>
              <a:t>	INT  21H</a:t>
            </a:r>
          </a:p>
        </p:txBody>
      </p:sp>
    </p:spTree>
    <p:extLst>
      <p:ext uri="{BB962C8B-B14F-4D97-AF65-F5344CB8AC3E}">
        <p14:creationId xmlns:p14="http://schemas.microsoft.com/office/powerpoint/2010/main" val="1451053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4845870" y="2637706"/>
            <a:ext cx="6289896" cy="111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en-US" altLang="zh-CN" sz="6000" kern="0" dirty="0">
                <a:solidFill>
                  <a:schemeClr val="accent6"/>
                </a:solidFill>
                <a:latin typeface="Arial"/>
                <a:ea typeface="微软雅黑"/>
              </a:rPr>
              <a:t>80X86</a:t>
            </a:r>
            <a:r>
              <a:rPr lang="zh-CN" altLang="en-US" sz="6000" kern="0" dirty="0">
                <a:solidFill>
                  <a:schemeClr val="accent6"/>
                </a:solidFill>
                <a:latin typeface="Arial"/>
                <a:ea typeface="微软雅黑"/>
              </a:rPr>
              <a:t>中断系统</a:t>
            </a: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97" name="Freeform 21"/>
          <p:cNvSpPr>
            <a:spLocks noEditPoints="1"/>
          </p:cNvSpPr>
          <p:nvPr/>
        </p:nvSpPr>
        <p:spPr bwMode="auto">
          <a:xfrm>
            <a:off x="2514525" y="2395355"/>
            <a:ext cx="1314580" cy="1361190"/>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accent6"/>
          </a:solidFill>
          <a:ln>
            <a:noFill/>
          </a:ln>
          <a:effectLst>
            <a:innerShdw blurRad="63500" dist="50800" dir="13500000">
              <a:prstClr val="black">
                <a:alpha val="50000"/>
              </a:prstClr>
            </a:innerShdw>
          </a:effectLst>
        </p:spPr>
        <p:txBody>
          <a:bodyPr vert="horz" wrap="square" lIns="121890" tIns="60945" rIns="121890" bIns="60945" numCol="1" anchor="t" anchorCtr="0" compatLnSpc="1">
            <a:prstTxWarp prst="textNoShape">
              <a:avLst/>
            </a:prstTxWarp>
          </a:bodyPr>
          <a:lstStyle/>
          <a:p>
            <a:endParaRPr lang="zh-CN" altLang="en-US">
              <a:solidFill>
                <a:srgbClr val="FF0000"/>
              </a:solidFill>
              <a:latin typeface="微软雅黑" pitchFamily="34" charset="-122"/>
              <a:ea typeface="微软雅黑" pitchFamily="34" charset="-122"/>
            </a:endParaRPr>
          </a:p>
        </p:txBody>
      </p:sp>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01</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3177862441"/>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500"/>
                                        <p:tgtEl>
                                          <p:spTgt spid="9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97" grpId="0" animBg="1"/>
      <p:bldP spid="104" grpId="0"/>
      <p:bldP spid="1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2349427" y="1219482"/>
            <a:ext cx="7563012" cy="4725494"/>
          </a:xfrm>
        </p:spPr>
        <p:txBody>
          <a:bodyPr/>
          <a:lstStyle/>
          <a:p>
            <a:pPr eaLnBrk="1" hangingPunct="1">
              <a:lnSpc>
                <a:spcPct val="90000"/>
              </a:lnSpc>
              <a:buFontTx/>
              <a:buNone/>
            </a:pPr>
            <a:r>
              <a:rPr lang="en-US" altLang="zh-CN" sz="2801" b="1">
                <a:latin typeface="黑体" panose="02010609060101010101" pitchFamily="49" charset="-122"/>
                <a:ea typeface="黑体" panose="02010609060101010101" pitchFamily="49" charset="-122"/>
              </a:rPr>
              <a:t>1</a:t>
            </a:r>
            <a:r>
              <a:rPr lang="zh-CN" altLang="en-US" sz="2801" b="1">
                <a:latin typeface="黑体" panose="02010609060101010101" pitchFamily="49" charset="-122"/>
                <a:ea typeface="黑体" panose="02010609060101010101" pitchFamily="49" charset="-122"/>
              </a:rPr>
              <a:t>．中断和异常</a:t>
            </a:r>
          </a:p>
          <a:p>
            <a:pPr eaLnBrk="1" hangingPunct="1">
              <a:lnSpc>
                <a:spcPct val="90000"/>
              </a:lnSpc>
              <a:buFontTx/>
              <a:buNone/>
            </a:pPr>
            <a:r>
              <a:rPr lang="en-US" altLang="zh-CN" sz="2400">
                <a:latin typeface="黑体" panose="02010609060101010101" pitchFamily="49" charset="-122"/>
                <a:ea typeface="黑体" panose="02010609060101010101" pitchFamily="49" charset="-122"/>
              </a:rPr>
              <a:t>80486</a:t>
            </a:r>
            <a:r>
              <a:rPr lang="zh-CN" altLang="en-US" sz="2400">
                <a:latin typeface="黑体" panose="02010609060101010101" pitchFamily="49" charset="-122"/>
                <a:ea typeface="黑体" panose="02010609060101010101" pitchFamily="49" charset="-122"/>
              </a:rPr>
              <a:t>把许多执行指令过程中产生的错误也纳入了中断处理的范围，这类中断称为异常中断，简称异常。</a:t>
            </a:r>
          </a:p>
          <a:p>
            <a:pPr eaLnBrk="1" hangingPunct="1">
              <a:lnSpc>
                <a:spcPct val="90000"/>
              </a:lnSpc>
            </a:pPr>
            <a:r>
              <a:rPr lang="zh-CN" altLang="en-US" sz="2400">
                <a:latin typeface="黑体" panose="02010609060101010101" pitchFamily="49" charset="-122"/>
                <a:ea typeface="黑体" panose="02010609060101010101" pitchFamily="49" charset="-122"/>
              </a:rPr>
              <a:t>失效：若某条指令在启动之后，真正执行之前被检测到异常，即产生异常中断，而且在中断服务完成后返回该条指令，重新启动并执行完成。</a:t>
            </a:r>
          </a:p>
          <a:p>
            <a:pPr eaLnBrk="1" hangingPunct="1">
              <a:lnSpc>
                <a:spcPct val="90000"/>
              </a:lnSpc>
            </a:pPr>
            <a:r>
              <a:rPr lang="zh-CN" altLang="en-US" sz="2400">
                <a:latin typeface="黑体" panose="02010609060101010101" pitchFamily="49" charset="-122"/>
                <a:ea typeface="黑体" panose="02010609060101010101" pitchFamily="49" charset="-122"/>
              </a:rPr>
              <a:t>陷阱：产生陷阱的指令在执行后才被报告，且其中断服务程序完成后返回到主程序中的下一条指令。</a:t>
            </a:r>
          </a:p>
          <a:p>
            <a:pPr eaLnBrk="1" hangingPunct="1">
              <a:lnSpc>
                <a:spcPct val="90000"/>
              </a:lnSpc>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INT n</a:t>
            </a:r>
          </a:p>
          <a:p>
            <a:pPr eaLnBrk="1" hangingPunct="1">
              <a:lnSpc>
                <a:spcPct val="90000"/>
              </a:lnSpc>
            </a:pPr>
            <a:r>
              <a:rPr lang="zh-CN" altLang="en-US" sz="2400">
                <a:latin typeface="黑体" panose="02010609060101010101" pitchFamily="49" charset="-122"/>
                <a:ea typeface="黑体" panose="02010609060101010101" pitchFamily="49" charset="-122"/>
              </a:rPr>
              <a:t>中止：异常发生后无法确定造成异常指令的实际位置，中断服务程序往往重新启动操作系统并重建系统表格。 </a:t>
            </a:r>
          </a:p>
        </p:txBody>
      </p:sp>
      <p:sp>
        <p:nvSpPr>
          <p:cNvPr id="5" name="TextBox 37"/>
          <p:cNvSpPr txBox="1"/>
          <p:nvPr/>
        </p:nvSpPr>
        <p:spPr>
          <a:xfrm>
            <a:off x="2615170" y="684996"/>
            <a:ext cx="4200116"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80486</a:t>
            </a:r>
            <a:r>
              <a:rPr lang="zh-CN" altLang="en-US" sz="2700" b="1" dirty="0">
                <a:solidFill>
                  <a:schemeClr val="tx1">
                    <a:lumMod val="65000"/>
                    <a:lumOff val="35000"/>
                  </a:schemeClr>
                </a:solidFill>
                <a:latin typeface="微软雅黑"/>
                <a:ea typeface="微软雅黑"/>
              </a:rPr>
              <a:t>的中断</a:t>
            </a:r>
          </a:p>
        </p:txBody>
      </p:sp>
      <p:pic>
        <p:nvPicPr>
          <p:cNvPr id="7"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68027" y="578573"/>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0426" y="587945"/>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557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2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2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00" fill="hold"/>
                                            <p:tgtEl>
                                              <p:spTgt spid="7"/>
                                            </p:tgtEl>
                                            <p:attrNameLst>
                                              <p:attrName>ppt_x</p:attrName>
                                            </p:attrNameLst>
                                          </p:cBhvr>
                                          <p:tavLst>
                                            <p:tav tm="0">
                                              <p:val>
                                                <p:strVal val="0-#ppt_w/2"/>
                                              </p:val>
                                            </p:tav>
                                            <p:tav tm="100000">
                                              <p:val>
                                                <p:strVal val="#ppt_x"/>
                                              </p:val>
                                            </p:tav>
                                          </p:tavLst>
                                        </p:anim>
                                        <p:anim calcmode="lin" valueType="num">
                                          <p:cBhvr additive="base">
                                            <p:cTn id="8" dur="12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00" fill="hold"/>
                                            <p:tgtEl>
                                              <p:spTgt spid="8"/>
                                            </p:tgtEl>
                                            <p:attrNameLst>
                                              <p:attrName>ppt_x</p:attrName>
                                            </p:attrNameLst>
                                          </p:cBhvr>
                                          <p:tavLst>
                                            <p:tav tm="0">
                                              <p:val>
                                                <p:strVal val="#ppt_x"/>
                                              </p:val>
                                            </p:tav>
                                            <p:tav tm="100000">
                                              <p:val>
                                                <p:strVal val="#ppt_x"/>
                                              </p:val>
                                            </p:tav>
                                          </p:tavLst>
                                        </p:anim>
                                        <p:anim calcmode="lin" valueType="num">
                                          <p:cBhvr additive="base">
                                            <p:cTn id="12" dur="12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1"/>
          <p:cNvSpPr>
            <a:spLocks noChangeArrowheads="1"/>
          </p:cNvSpPr>
          <p:nvPr/>
        </p:nvSpPr>
        <p:spPr bwMode="auto">
          <a:xfrm>
            <a:off x="1879419" y="1214720"/>
            <a:ext cx="8431576" cy="230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pPr>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．保留的中断</a:t>
            </a:r>
          </a:p>
          <a:p>
            <a:pPr eaLnBrk="1" hangingPunct="1">
              <a:lnSpc>
                <a:spcPct val="200000"/>
              </a:lnSpc>
            </a:pPr>
            <a:r>
              <a:rPr lang="en-US" altLang="zh-CN">
                <a:latin typeface="黑体" panose="02010609060101010101" pitchFamily="49" charset="-122"/>
                <a:ea typeface="黑体" panose="02010609060101010101" pitchFamily="49" charset="-122"/>
              </a:rPr>
              <a:t>80486</a:t>
            </a:r>
            <a:r>
              <a:rPr lang="zh-CN" altLang="en-US">
                <a:latin typeface="黑体" panose="02010609060101010101" pitchFamily="49" charset="-122"/>
                <a:ea typeface="黑体" panose="02010609060101010101" pitchFamily="49" charset="-122"/>
              </a:rPr>
              <a:t>最多可定义</a:t>
            </a:r>
            <a:r>
              <a:rPr lang="en-US" altLang="zh-CN">
                <a:latin typeface="黑体" panose="02010609060101010101" pitchFamily="49" charset="-122"/>
                <a:ea typeface="黑体" panose="02010609060101010101" pitchFamily="49" charset="-122"/>
              </a:rPr>
              <a:t>256</a:t>
            </a:r>
            <a:r>
              <a:rPr lang="zh-CN" altLang="en-US">
                <a:latin typeface="黑体" panose="02010609060101010101" pitchFamily="49" charset="-122"/>
                <a:ea typeface="黑体" panose="02010609060101010101" pitchFamily="49" charset="-122"/>
              </a:rPr>
              <a:t>个不同的中断或异常，其中系统已经定义了一些保留的中断及异常</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剩下的可供用户自行定义。</a:t>
            </a:r>
          </a:p>
        </p:txBody>
      </p:sp>
    </p:spTree>
    <p:extLst>
      <p:ext uri="{BB962C8B-B14F-4D97-AF65-F5344CB8AC3E}">
        <p14:creationId xmlns:p14="http://schemas.microsoft.com/office/powerpoint/2010/main" val="564512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072961" y="2637706"/>
            <a:ext cx="6638869" cy="1157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6000" kern="0" dirty="0">
                <a:solidFill>
                  <a:schemeClr val="accent6"/>
                </a:solidFill>
                <a:latin typeface="Arial"/>
                <a:ea typeface="微软雅黑"/>
              </a:rPr>
              <a:t>中断控制器</a:t>
            </a:r>
            <a:r>
              <a:rPr lang="en-US" altLang="zh-CN" sz="6000" kern="0" dirty="0">
                <a:solidFill>
                  <a:schemeClr val="accent6"/>
                </a:solidFill>
                <a:latin typeface="Arial"/>
                <a:ea typeface="微软雅黑"/>
              </a:rPr>
              <a:t>8259A </a:t>
            </a:r>
            <a:endParaRPr lang="zh-CN" altLang="en-US" sz="6000" kern="0" dirty="0">
              <a:solidFill>
                <a:schemeClr val="accent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02</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6" name="组合 55"/>
          <p:cNvGrpSpPr/>
          <p:nvPr/>
        </p:nvGrpSpPr>
        <p:grpSpPr>
          <a:xfrm>
            <a:off x="2588145" y="2356669"/>
            <a:ext cx="1331343" cy="1438559"/>
            <a:chOff x="2782033" y="2877344"/>
            <a:chExt cx="571561" cy="617451"/>
          </a:xfrm>
          <a:solidFill>
            <a:schemeClr val="accent6"/>
          </a:solidFill>
        </p:grpSpPr>
        <p:sp>
          <p:nvSpPr>
            <p:cNvPr id="57"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sp>
          <p:nvSpPr>
            <p:cNvPr id="58"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600081875"/>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1820426" y="889787"/>
            <a:ext cx="8688811"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dirty="0" smtClean="0">
                <a:latin typeface="黑体" panose="02010609060101010101" pitchFamily="49" charset="-122"/>
                <a:ea typeface="黑体" panose="02010609060101010101" pitchFamily="49" charset="-122"/>
              </a:rPr>
              <a:t>Intel </a:t>
            </a:r>
            <a:r>
              <a:rPr lang="en-US" altLang="zh-CN" dirty="0">
                <a:latin typeface="黑体" panose="02010609060101010101" pitchFamily="49" charset="-122"/>
                <a:ea typeface="黑体" panose="02010609060101010101" pitchFamily="49" charset="-122"/>
              </a:rPr>
              <a:t>8259A</a:t>
            </a:r>
            <a:r>
              <a:rPr lang="zh-CN" altLang="en-US" dirty="0">
                <a:latin typeface="黑体" panose="02010609060101010101" pitchFamily="49" charset="-122"/>
                <a:ea typeface="黑体" panose="02010609060101010101" pitchFamily="49" charset="-122"/>
              </a:rPr>
              <a:t>是被广泛使用的可编程中断控制器，在</a:t>
            </a:r>
            <a:r>
              <a:rPr lang="en-US" altLang="zh-CN" dirty="0">
                <a:latin typeface="黑体" panose="02010609060101010101" pitchFamily="49" charset="-122"/>
                <a:ea typeface="黑体" panose="02010609060101010101" pitchFamily="49" charset="-122"/>
              </a:rPr>
              <a:t>IBM-PC/XT</a:t>
            </a:r>
            <a:r>
              <a:rPr lang="zh-CN" altLang="en-US" dirty="0">
                <a:latin typeface="黑体" panose="02010609060101010101" pitchFamily="49" charset="-122"/>
                <a:ea typeface="黑体" panose="02010609060101010101" pitchFamily="49" charset="-122"/>
              </a:rPr>
              <a:t>机中，就使用</a:t>
            </a:r>
            <a:r>
              <a:rPr lang="en-US" altLang="zh-CN" dirty="0">
                <a:latin typeface="黑体" panose="02010609060101010101" pitchFamily="49" charset="-122"/>
                <a:ea typeface="黑体" panose="02010609060101010101" pitchFamily="49" charset="-122"/>
              </a:rPr>
              <a:t>Intel 8259A</a:t>
            </a:r>
            <a:r>
              <a:rPr lang="zh-CN" altLang="en-US" dirty="0">
                <a:latin typeface="黑体" panose="02010609060101010101" pitchFamily="49" charset="-122"/>
                <a:ea typeface="黑体" panose="02010609060101010101" pitchFamily="49" charset="-122"/>
              </a:rPr>
              <a:t>作为中断控制器。它用来管理输入到</a:t>
            </a:r>
            <a:r>
              <a:rPr lang="en-US" altLang="zh-CN" dirty="0">
                <a:latin typeface="黑体" panose="02010609060101010101" pitchFamily="49" charset="-122"/>
                <a:ea typeface="黑体" panose="02010609060101010101" pitchFamily="49" charset="-122"/>
              </a:rPr>
              <a:t>CPU</a:t>
            </a:r>
            <a:r>
              <a:rPr lang="zh-CN" altLang="en-US" dirty="0">
                <a:latin typeface="黑体" panose="02010609060101010101" pitchFamily="49" charset="-122"/>
                <a:ea typeface="黑体" panose="02010609060101010101" pitchFamily="49" charset="-122"/>
              </a:rPr>
              <a:t>的可屏蔽中断请求，其主要功能有：</a:t>
            </a:r>
          </a:p>
        </p:txBody>
      </p:sp>
      <p:sp>
        <p:nvSpPr>
          <p:cNvPr id="3" name="TextBox 37"/>
          <p:cNvSpPr txBox="1"/>
          <p:nvPr/>
        </p:nvSpPr>
        <p:spPr>
          <a:xfrm>
            <a:off x="2615170" y="367865"/>
            <a:ext cx="4200116"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8259A</a:t>
            </a:r>
            <a:r>
              <a:rPr lang="zh-CN" altLang="en-US" sz="2700" b="1" dirty="0" smtClean="0">
                <a:solidFill>
                  <a:schemeClr val="tx1">
                    <a:lumMod val="65000"/>
                    <a:lumOff val="35000"/>
                  </a:schemeClr>
                </a:solidFill>
                <a:latin typeface="微软雅黑"/>
                <a:ea typeface="微软雅黑"/>
              </a:rPr>
              <a:t>简介</a:t>
            </a:r>
            <a:endParaRPr lang="zh-CN" altLang="en-US" sz="2700" b="1" dirty="0">
              <a:solidFill>
                <a:schemeClr val="tx1">
                  <a:lumMod val="65000"/>
                  <a:lumOff val="35000"/>
                </a:schemeClr>
              </a:solidFill>
              <a:latin typeface="微软雅黑"/>
              <a:ea typeface="微软雅黑"/>
            </a:endParaRPr>
          </a:p>
        </p:txBody>
      </p:sp>
      <p:pic>
        <p:nvPicPr>
          <p:cNvPr id="4"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68027" y="26144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5"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0426" y="27081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
        <p:nvSpPr>
          <p:cNvPr id="6" name="Text Box 2"/>
          <p:cNvSpPr txBox="1">
            <a:spLocks noChangeArrowheads="1"/>
          </p:cNvSpPr>
          <p:nvPr/>
        </p:nvSpPr>
        <p:spPr bwMode="auto">
          <a:xfrm>
            <a:off x="2125226" y="2663975"/>
            <a:ext cx="763446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可以直接管理</a:t>
            </a:r>
            <a:r>
              <a:rPr lang="en-US" altLang="zh-CN" dirty="0">
                <a:latin typeface="黑体" panose="02010609060101010101" pitchFamily="49" charset="-122"/>
                <a:ea typeface="黑体" panose="02010609060101010101" pitchFamily="49" charset="-122"/>
              </a:rPr>
              <a:t>8</a:t>
            </a:r>
            <a:r>
              <a:rPr lang="zh-CN" altLang="en-US" dirty="0">
                <a:latin typeface="黑体" panose="02010609060101010101" pitchFamily="49" charset="-122"/>
                <a:ea typeface="黑体" panose="02010609060101010101" pitchFamily="49" charset="-122"/>
              </a:rPr>
              <a:t>个中断源，级联方式下不用附加电路就可以管理</a:t>
            </a:r>
            <a:r>
              <a:rPr lang="en-US" altLang="zh-CN" dirty="0">
                <a:latin typeface="黑体" panose="02010609060101010101" pitchFamily="49" charset="-122"/>
                <a:ea typeface="黑体" panose="02010609060101010101" pitchFamily="49" charset="-122"/>
              </a:rPr>
              <a:t>64</a:t>
            </a:r>
            <a:r>
              <a:rPr lang="zh-CN" altLang="en-US" dirty="0">
                <a:latin typeface="黑体" panose="02010609060101010101" pitchFamily="49" charset="-122"/>
                <a:ea typeface="黑体" panose="02010609060101010101" pitchFamily="49" charset="-122"/>
              </a:rPr>
              <a:t>个可屏蔽中断源，并具有优先权判决功能。</a:t>
            </a:r>
          </a:p>
          <a:p>
            <a:pPr eaLnBrk="1" hangingPunct="1">
              <a:spcBef>
                <a:spcPct val="50000"/>
              </a:spcBef>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能为中断源提供中断向量码。</a:t>
            </a:r>
          </a:p>
          <a:p>
            <a:pPr eaLnBrk="1" hangingPunct="1">
              <a:spcBef>
                <a:spcPct val="50000"/>
              </a:spcBef>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可以对每一级中断进行屏蔽或允许控制。</a:t>
            </a:r>
          </a:p>
          <a:p>
            <a:pPr eaLnBrk="1" hangingPunct="1">
              <a:spcBef>
                <a:spcPct val="50000"/>
              </a:spcBef>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4)  </a:t>
            </a:r>
            <a:r>
              <a:rPr lang="zh-CN" altLang="en-US" dirty="0">
                <a:latin typeface="黑体" panose="02010609060101010101" pitchFamily="49" charset="-122"/>
                <a:ea typeface="黑体" panose="02010609060101010101" pitchFamily="49" charset="-122"/>
              </a:rPr>
              <a:t>可提供多种可供选择的工作方式，并能通过编程或硬件连接进行控制。</a:t>
            </a:r>
          </a:p>
          <a:p>
            <a:pPr eaLnBrk="1" hangingPunct="1">
              <a:spcBef>
                <a:spcPct val="50000"/>
              </a:spcBef>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）可直接与</a:t>
            </a:r>
            <a:r>
              <a:rPr lang="en-US" altLang="zh-CN" dirty="0">
                <a:latin typeface="黑体" panose="02010609060101010101" pitchFamily="49" charset="-122"/>
                <a:ea typeface="黑体" panose="02010609060101010101" pitchFamily="49" charset="-122"/>
              </a:rPr>
              <a:t>CPU</a:t>
            </a:r>
            <a:r>
              <a:rPr lang="zh-CN" altLang="en-US" dirty="0">
                <a:latin typeface="黑体" panose="02010609060101010101" pitchFamily="49" charset="-122"/>
                <a:ea typeface="黑体" panose="02010609060101010101" pitchFamily="49" charset="-122"/>
              </a:rPr>
              <a:t>连接，不需要外接硬件电路</a:t>
            </a:r>
          </a:p>
        </p:txBody>
      </p:sp>
    </p:spTree>
    <p:extLst>
      <p:ext uri="{BB962C8B-B14F-4D97-AF65-F5344CB8AC3E}">
        <p14:creationId xmlns:p14="http://schemas.microsoft.com/office/powerpoint/2010/main" val="2241784066"/>
      </p:ext>
    </p:extLst>
  </p:cSld>
  <p:clrMapOvr>
    <a:masterClrMapping/>
  </p:clrMapOv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00" fill="hold"/>
                                            <p:tgtEl>
                                              <p:spTgt spid="4"/>
                                            </p:tgtEl>
                                            <p:attrNameLst>
                                              <p:attrName>ppt_x</p:attrName>
                                            </p:attrNameLst>
                                          </p:cBhvr>
                                          <p:tavLst>
                                            <p:tav tm="0">
                                              <p:val>
                                                <p:strVal val="0-#ppt_w/2"/>
                                              </p:val>
                                            </p:tav>
                                            <p:tav tm="100000">
                                              <p:val>
                                                <p:strVal val="#ppt_x"/>
                                              </p:val>
                                            </p:tav>
                                          </p:tavLst>
                                        </p:anim>
                                        <p:anim calcmode="lin" valueType="num">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00" fill="hold"/>
                                            <p:tgtEl>
                                              <p:spTgt spid="5"/>
                                            </p:tgtEl>
                                            <p:attrNameLst>
                                              <p:attrName>ppt_x</p:attrName>
                                            </p:attrNameLst>
                                          </p:cBhvr>
                                          <p:tavLst>
                                            <p:tav tm="0">
                                              <p:val>
                                                <p:strVal val="#ppt_x"/>
                                              </p:val>
                                            </p:tav>
                                            <p:tav tm="100000">
                                              <p:val>
                                                <p:strVal val="#ppt_x"/>
                                              </p:val>
                                            </p:tav>
                                          </p:tavLst>
                                        </p:anim>
                                        <p:anim calcmode="lin" valueType="num">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1788031" y="1089317"/>
            <a:ext cx="5004958" cy="523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1" b="1" dirty="0" smtClean="0">
                <a:latin typeface="黑体" panose="02010609060101010101" pitchFamily="49" charset="-122"/>
                <a:ea typeface="黑体" panose="02010609060101010101" pitchFamily="49" charset="-122"/>
              </a:rPr>
              <a:t>(</a:t>
            </a:r>
            <a:r>
              <a:rPr lang="en-US" altLang="zh-CN" sz="2801" b="1" dirty="0">
                <a:latin typeface="黑体" panose="02010609060101010101" pitchFamily="49" charset="-122"/>
                <a:ea typeface="黑体" panose="02010609060101010101" pitchFamily="49" charset="-122"/>
              </a:rPr>
              <a:t>1) </a:t>
            </a:r>
            <a:r>
              <a:rPr lang="zh-CN" altLang="en-US" sz="2801" b="1" dirty="0">
                <a:latin typeface="黑体" panose="02010609060101010101" pitchFamily="49" charset="-122"/>
                <a:ea typeface="黑体" panose="02010609060101010101" pitchFamily="49" charset="-122"/>
              </a:rPr>
              <a:t>内部结构</a:t>
            </a:r>
          </a:p>
        </p:txBody>
      </p:sp>
      <p:sp>
        <p:nvSpPr>
          <p:cNvPr id="1028" name="Text Box 3"/>
          <p:cNvSpPr txBox="1">
            <a:spLocks noChangeArrowheads="1"/>
          </p:cNvSpPr>
          <p:nvPr/>
        </p:nvSpPr>
        <p:spPr bwMode="auto">
          <a:xfrm>
            <a:off x="4165948" y="6002139"/>
            <a:ext cx="3385333"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隶书" panose="02010509060101010101" pitchFamily="49" charset="-122"/>
                <a:ea typeface="隶书" panose="02010509060101010101" pitchFamily="49" charset="-122"/>
              </a:rPr>
              <a:t>  </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的内部结构框图</a:t>
            </a:r>
          </a:p>
        </p:txBody>
      </p:sp>
      <p:graphicFrame>
        <p:nvGraphicFramePr>
          <p:cNvPr id="1026" name="Object 4"/>
          <p:cNvGraphicFramePr>
            <a:graphicFrameLocks noChangeAspect="1"/>
          </p:cNvGraphicFramePr>
          <p:nvPr/>
        </p:nvGraphicFramePr>
        <p:xfrm>
          <a:off x="1712692" y="1571989"/>
          <a:ext cx="8955573" cy="4395217"/>
        </p:xfrm>
        <a:graphic>
          <a:graphicData uri="http://schemas.openxmlformats.org/presentationml/2006/ole">
            <mc:AlternateContent xmlns:mc="http://schemas.openxmlformats.org/markup-compatibility/2006">
              <mc:Choice xmlns:v="urn:schemas-microsoft-com:vml" Requires="v">
                <p:oleObj spid="_x0000_s16393" r:id="rId3" imgW="4457231" imgH="2190359" progId="Visio.Drawing.4">
                  <p:embed/>
                </p:oleObj>
              </mc:Choice>
              <mc:Fallback>
                <p:oleObj r:id="rId3" imgW="4457231" imgH="2190359"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2692" y="1571989"/>
                        <a:ext cx="8955573" cy="4395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37"/>
          <p:cNvSpPr txBox="1"/>
          <p:nvPr/>
        </p:nvSpPr>
        <p:spPr>
          <a:xfrm>
            <a:off x="2615170" y="367865"/>
            <a:ext cx="4200116"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8259A</a:t>
            </a:r>
            <a:r>
              <a:rPr lang="zh-CN" altLang="en-US" sz="2700" b="1" dirty="0" smtClean="0">
                <a:solidFill>
                  <a:schemeClr val="tx1">
                    <a:lumMod val="65000"/>
                    <a:lumOff val="35000"/>
                  </a:schemeClr>
                </a:solidFill>
                <a:latin typeface="微软雅黑"/>
                <a:ea typeface="微软雅黑"/>
              </a:rPr>
              <a:t>的内部结构和引脚</a:t>
            </a:r>
            <a:endParaRPr lang="zh-CN" altLang="en-US" sz="2700" b="1" dirty="0">
              <a:solidFill>
                <a:schemeClr val="tx1">
                  <a:lumMod val="65000"/>
                  <a:lumOff val="35000"/>
                </a:schemeClr>
              </a:solidFill>
              <a:latin typeface="微软雅黑"/>
              <a:ea typeface="微软雅黑"/>
            </a:endParaRPr>
          </a:p>
        </p:txBody>
      </p:sp>
      <p:pic>
        <p:nvPicPr>
          <p:cNvPr id="6" name="Picture 3" descr="C:\Users\Administrator\Desktop\微立体创业计划\005.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68027" y="26144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20426" y="27081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432484"/>
      </p:ext>
    </p:extLst>
  </p:cSld>
  <p:clrMapOvr>
    <a:masterClrMapping/>
  </p:clrMapOv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2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50000">
                                          <p:cBhvr additive="base">
                                            <p:cTn id="11" dur="12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00" fill="hold"/>
                                            <p:tgtEl>
                                              <p:spTgt spid="6"/>
                                            </p:tgtEl>
                                            <p:attrNameLst>
                                              <p:attrName>ppt_x</p:attrName>
                                            </p:attrNameLst>
                                          </p:cBhvr>
                                          <p:tavLst>
                                            <p:tav tm="0">
                                              <p:val>
                                                <p:strVal val="0-#ppt_w/2"/>
                                              </p:val>
                                            </p:tav>
                                            <p:tav tm="100000">
                                              <p:val>
                                                <p:strVal val="#ppt_x"/>
                                              </p:val>
                                            </p:tav>
                                          </p:tavLst>
                                        </p:anim>
                                        <p:anim calcmode="lin" valueType="num">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00" fill="hold"/>
                                            <p:tgtEl>
                                              <p:spTgt spid="7"/>
                                            </p:tgtEl>
                                            <p:attrNameLst>
                                              <p:attrName>ppt_x</p:attrName>
                                            </p:attrNameLst>
                                          </p:cBhvr>
                                          <p:tavLst>
                                            <p:tav tm="0">
                                              <p:val>
                                                <p:strVal val="#ppt_x"/>
                                              </p:val>
                                            </p:tav>
                                            <p:tav tm="100000">
                                              <p:val>
                                                <p:strVal val="#ppt_x"/>
                                              </p:val>
                                            </p:tav>
                                          </p:tavLst>
                                        </p:anim>
                                        <p:anim calcmode="lin" valueType="num">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846073" y="1268707"/>
            <a:ext cx="8612593" cy="418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a:t>         </a:t>
            </a:r>
            <a:r>
              <a:rPr lang="zh-CN" altLang="en-US" sz="2801">
                <a:latin typeface="黑体" panose="02010609060101010101" pitchFamily="49" charset="-122"/>
                <a:ea typeface="黑体" panose="02010609060101010101" pitchFamily="49" charset="-122"/>
              </a:rPr>
              <a:t>其内部各组成模块有如下功能。</a:t>
            </a:r>
          </a:p>
          <a:p>
            <a:pPr eaLnBrk="1" hangingPunct="1">
              <a:lnSpc>
                <a:spcPct val="120000"/>
              </a:lnSpc>
              <a:spcBef>
                <a:spcPct val="50000"/>
              </a:spcBef>
            </a:pPr>
            <a:r>
              <a:rPr lang="zh-CN" altLang="en-US" sz="2801">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中断请求寄存器</a:t>
            </a:r>
            <a:r>
              <a:rPr lang="en-US" altLang="zh-CN">
                <a:latin typeface="黑体" panose="02010609060101010101" pitchFamily="49" charset="-122"/>
                <a:ea typeface="黑体" panose="02010609060101010101" pitchFamily="49" charset="-122"/>
              </a:rPr>
              <a:t>IRR</a:t>
            </a:r>
          </a:p>
          <a:p>
            <a:pPr eaLnBrk="1" hangingPunct="1">
              <a:lnSpc>
                <a:spcPct val="120000"/>
              </a:lnSpc>
              <a:spcBef>
                <a:spcPct val="50000"/>
              </a:spcBef>
            </a:pPr>
            <a:r>
              <a:rPr lang="en-US" altLang="zh-CN">
                <a:latin typeface="黑体" panose="02010609060101010101" pitchFamily="49" charset="-122"/>
                <a:ea typeface="黑体" panose="02010609060101010101" pitchFamily="49" charset="-122"/>
              </a:rPr>
              <a:t>    8259A</a:t>
            </a:r>
            <a:r>
              <a:rPr lang="zh-CN" altLang="en-US">
                <a:latin typeface="黑体" panose="02010609060101010101" pitchFamily="49" charset="-122"/>
                <a:ea typeface="黑体" panose="02010609060101010101" pitchFamily="49" charset="-122"/>
              </a:rPr>
              <a:t>有</a:t>
            </a:r>
            <a:r>
              <a:rPr lang="en-US" altLang="zh-CN">
                <a:latin typeface="黑体" panose="02010609060101010101" pitchFamily="49" charset="-122"/>
                <a:ea typeface="黑体" panose="02010609060101010101" pitchFamily="49" charset="-122"/>
              </a:rPr>
              <a:t>8</a:t>
            </a:r>
            <a:r>
              <a:rPr lang="zh-CN" altLang="en-US">
                <a:latin typeface="黑体" panose="02010609060101010101" pitchFamily="49" charset="-122"/>
                <a:ea typeface="黑体" panose="02010609060101010101" pitchFamily="49" charset="-122"/>
              </a:rPr>
              <a:t>条外部中断请求输入信号线</a:t>
            </a:r>
            <a:r>
              <a:rPr lang="en-US" altLang="zh-CN">
                <a:latin typeface="黑体" panose="02010609060101010101" pitchFamily="49" charset="-122"/>
                <a:ea typeface="黑体" panose="02010609060101010101" pitchFamily="49" charset="-122"/>
              </a:rPr>
              <a:t>IR</a:t>
            </a:r>
            <a:r>
              <a:rPr lang="en-US" altLang="zh-CN" baseline="-25000">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IR</a:t>
            </a:r>
            <a:r>
              <a:rPr lang="en-US" altLang="zh-CN" baseline="-25000">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，每一条请求线上有一个相应的触发器来保存请求信号，它们构成了中断请求寄存器</a:t>
            </a:r>
            <a:r>
              <a:rPr lang="en-US" altLang="zh-CN">
                <a:latin typeface="黑体" panose="02010609060101010101" pitchFamily="49" charset="-122"/>
                <a:ea typeface="黑体" panose="02010609060101010101" pitchFamily="49" charset="-122"/>
              </a:rPr>
              <a:t>IRR(Interrupt Request Register)</a:t>
            </a:r>
            <a:r>
              <a:rPr lang="zh-CN" altLang="en-US">
                <a:latin typeface="黑体" panose="02010609060101010101" pitchFamily="49" charset="-122"/>
                <a:ea typeface="黑体" panose="02010609060101010101" pitchFamily="49" charset="-122"/>
              </a:rPr>
              <a:t>。外部设备产生中断请求有两种方式：一种是边沿触发方式，它利用脉冲上升沿的跳变，并一直保持高电平直到中断被响应为止；另一种是电平触发方式，它通过输入并保持高电平来实现中断请求。</a:t>
            </a:r>
          </a:p>
        </p:txBody>
      </p:sp>
    </p:spTree>
    <p:extLst>
      <p:ext uri="{BB962C8B-B14F-4D97-AF65-F5344CB8AC3E}">
        <p14:creationId xmlns:p14="http://schemas.microsoft.com/office/powerpoint/2010/main" val="1326238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1701577" y="836807"/>
            <a:ext cx="8612593" cy="5043067"/>
            <a:chOff x="192" y="432"/>
            <a:chExt cx="5424" cy="3176"/>
          </a:xfrm>
        </p:grpSpPr>
        <p:sp>
          <p:nvSpPr>
            <p:cNvPr id="28675" name="Text Box 3"/>
            <p:cNvSpPr txBox="1">
              <a:spLocks noChangeArrowheads="1"/>
            </p:cNvSpPr>
            <p:nvPr/>
          </p:nvSpPr>
          <p:spPr bwMode="auto">
            <a:xfrm>
              <a:off x="192" y="432"/>
              <a:ext cx="5424" cy="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pPr>
              <a:r>
                <a:rPr lang="en-US" altLang="zh-CN">
                  <a:latin typeface="黑体" panose="02010609060101010101" pitchFamily="49" charset="-122"/>
                  <a:ea typeface="黑体" panose="02010609060101010101" pitchFamily="49" charset="-122"/>
                </a:rPr>
                <a:t>       2) </a:t>
              </a:r>
              <a:r>
                <a:rPr lang="zh-CN" altLang="en-US">
                  <a:latin typeface="黑体" panose="02010609060101010101" pitchFamily="49" charset="-122"/>
                  <a:ea typeface="黑体" panose="02010609060101010101" pitchFamily="49" charset="-122"/>
                </a:rPr>
                <a:t>中断屏蔽寄存器</a:t>
              </a:r>
              <a:r>
                <a:rPr lang="en-US" altLang="zh-CN">
                  <a:latin typeface="黑体" panose="02010609060101010101" pitchFamily="49" charset="-122"/>
                  <a:ea typeface="黑体" panose="02010609060101010101" pitchFamily="49" charset="-122"/>
                </a:rPr>
                <a:t>IMR</a:t>
              </a:r>
            </a:p>
            <a:p>
              <a:pPr eaLnBrk="1" hangingPunct="1">
                <a:lnSpc>
                  <a:spcPct val="120000"/>
                </a:lnSpc>
                <a:spcBef>
                  <a:spcPct val="50000"/>
                </a:spcBef>
              </a:pPr>
              <a:r>
                <a:rPr lang="en-US" altLang="zh-CN">
                  <a:latin typeface="黑体" panose="02010609060101010101" pitchFamily="49" charset="-122"/>
                  <a:ea typeface="黑体" panose="02010609060101010101" pitchFamily="49" charset="-122"/>
                </a:rPr>
                <a:t>    IMR(Interrupt Mask Register)</a:t>
              </a:r>
              <a:r>
                <a:rPr lang="zh-CN" altLang="en-US">
                  <a:latin typeface="黑体" panose="02010609060101010101" pitchFamily="49" charset="-122"/>
                  <a:ea typeface="黑体" panose="02010609060101010101" pitchFamily="49" charset="-122"/>
                </a:rPr>
                <a:t>用来存放屏蔽位信息，</a:t>
              </a:r>
              <a:r>
                <a:rPr lang="en-US" altLang="zh-CN">
                  <a:latin typeface="黑体" panose="02010609060101010101" pitchFamily="49" charset="-122"/>
                  <a:ea typeface="黑体" panose="02010609060101010101" pitchFamily="49" charset="-122"/>
                </a:rPr>
                <a:t>IMR</a:t>
              </a:r>
              <a:r>
                <a:rPr lang="zh-CN" altLang="en-US">
                  <a:latin typeface="黑体" panose="02010609060101010101" pitchFamily="49" charset="-122"/>
                  <a:ea typeface="黑体" panose="02010609060101010101" pitchFamily="49" charset="-122"/>
                </a:rPr>
                <a:t>的每一位可以禁止</a:t>
              </a:r>
              <a:r>
                <a:rPr lang="en-US" altLang="zh-CN">
                  <a:latin typeface="黑体" panose="02010609060101010101" pitchFamily="49" charset="-122"/>
                  <a:ea typeface="黑体" panose="02010609060101010101" pitchFamily="49" charset="-122"/>
                </a:rPr>
                <a:t>IRR</a:t>
              </a:r>
              <a:r>
                <a:rPr lang="zh-CN" altLang="en-US">
                  <a:latin typeface="黑体" panose="02010609060101010101" pitchFamily="49" charset="-122"/>
                  <a:ea typeface="黑体" panose="02010609060101010101" pitchFamily="49" charset="-122"/>
                </a:rPr>
                <a:t>中对应位的中断请求输入信号进入。但屏蔽优先权级别较高的中断请求输入，不会影响优先级较低的中断请求输入。</a:t>
              </a:r>
            </a:p>
            <a:p>
              <a:pPr eaLnBrk="1" hangingPunct="1">
                <a:lnSpc>
                  <a:spcPct val="120000"/>
                </a:lnSpc>
                <a:spcBef>
                  <a:spcPct val="50000"/>
                </a:spcBef>
              </a:pP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3) </a:t>
              </a:r>
              <a:r>
                <a:rPr lang="zh-CN" altLang="en-US">
                  <a:latin typeface="黑体" panose="02010609060101010101" pitchFamily="49" charset="-122"/>
                  <a:ea typeface="黑体" panose="02010609060101010101" pitchFamily="49" charset="-122"/>
                </a:rPr>
                <a:t>中断服务寄存器</a:t>
              </a:r>
              <a:r>
                <a:rPr lang="en-US" altLang="zh-CN">
                  <a:latin typeface="黑体" panose="02010609060101010101" pitchFamily="49" charset="-122"/>
                  <a:ea typeface="黑体" panose="02010609060101010101" pitchFamily="49" charset="-122"/>
                </a:rPr>
                <a:t>ISR</a:t>
              </a:r>
            </a:p>
            <a:p>
              <a:pPr eaLnBrk="1" hangingPunct="1">
                <a:lnSpc>
                  <a:spcPct val="120000"/>
                </a:lnSpc>
                <a:spcBef>
                  <a:spcPct val="50000"/>
                </a:spcBef>
              </a:pPr>
              <a:r>
                <a:rPr lang="en-US" altLang="zh-CN">
                  <a:latin typeface="黑体" panose="02010609060101010101" pitchFamily="49" charset="-122"/>
                  <a:ea typeface="黑体" panose="02010609060101010101" pitchFamily="49" charset="-122"/>
                </a:rPr>
                <a:t>    ISR(Interrupt Service Register)</a:t>
              </a:r>
              <a:r>
                <a:rPr lang="zh-CN" altLang="en-US">
                  <a:latin typeface="黑体" panose="02010609060101010101" pitchFamily="49" charset="-122"/>
                  <a:ea typeface="黑体" panose="02010609060101010101" pitchFamily="49" charset="-122"/>
                </a:rPr>
                <a:t>存放当前正在进行服务的所有中断。</a:t>
              </a:r>
              <a:r>
                <a:rPr lang="en-US" altLang="zh-CN">
                  <a:latin typeface="黑体" panose="02010609060101010101" pitchFamily="49" charset="-122"/>
                  <a:ea typeface="黑体" panose="02010609060101010101" pitchFamily="49" charset="-122"/>
                </a:rPr>
                <a:t>ISR</a:t>
              </a:r>
              <a:r>
                <a:rPr lang="zh-CN" altLang="en-US">
                  <a:latin typeface="黑体" panose="02010609060101010101" pitchFamily="49" charset="-122"/>
                  <a:ea typeface="黑体" panose="02010609060101010101" pitchFamily="49" charset="-122"/>
                </a:rPr>
                <a:t>中相应位的置位是在中断响应的</a:t>
              </a:r>
              <a:r>
                <a:rPr lang="en-US" altLang="zh-CN">
                  <a:latin typeface="黑体" panose="02010609060101010101" pitchFamily="49" charset="-122"/>
                  <a:ea typeface="黑体" panose="02010609060101010101" pitchFamily="49" charset="-122"/>
                </a:rPr>
                <a:t>INTA</a:t>
              </a:r>
              <a:r>
                <a:rPr lang="zh-CN" altLang="en-US">
                  <a:latin typeface="黑体" panose="02010609060101010101" pitchFamily="49" charset="-122"/>
                  <a:ea typeface="黑体" panose="02010609060101010101" pitchFamily="49" charset="-122"/>
                </a:rPr>
                <a:t>脉冲期间，由优先权判决电路根据</a:t>
              </a:r>
              <a:r>
                <a:rPr lang="en-US" altLang="zh-CN">
                  <a:latin typeface="黑体" panose="02010609060101010101" pitchFamily="49" charset="-122"/>
                  <a:ea typeface="黑体" panose="02010609060101010101" pitchFamily="49" charset="-122"/>
                </a:rPr>
                <a:t>IRR</a:t>
              </a:r>
              <a:r>
                <a:rPr lang="zh-CN" altLang="en-US">
                  <a:latin typeface="黑体" panose="02010609060101010101" pitchFamily="49" charset="-122"/>
                  <a:ea typeface="黑体" panose="02010609060101010101" pitchFamily="49" charset="-122"/>
                </a:rPr>
                <a:t>中各请求位的优先权级别和</a:t>
              </a:r>
              <a:r>
                <a:rPr lang="en-US" altLang="zh-CN">
                  <a:latin typeface="黑体" panose="02010609060101010101" pitchFamily="49" charset="-122"/>
                  <a:ea typeface="黑体" panose="02010609060101010101" pitchFamily="49" charset="-122"/>
                </a:rPr>
                <a:t>IMR</a:t>
              </a:r>
              <a:r>
                <a:rPr lang="zh-CN" altLang="en-US">
                  <a:latin typeface="黑体" panose="02010609060101010101" pitchFamily="49" charset="-122"/>
                  <a:ea typeface="黑体" panose="02010609060101010101" pitchFamily="49" charset="-122"/>
                </a:rPr>
                <a:t>中屏蔽位的状态，将中断的最高优先级请求位选通到</a:t>
              </a:r>
              <a:r>
                <a:rPr lang="en-US" altLang="zh-CN">
                  <a:latin typeface="黑体" panose="02010609060101010101" pitchFamily="49" charset="-122"/>
                  <a:ea typeface="黑体" panose="02010609060101010101" pitchFamily="49" charset="-122"/>
                </a:rPr>
                <a:t>ISR</a:t>
              </a:r>
              <a:r>
                <a:rPr lang="zh-CN" altLang="en-US">
                  <a:latin typeface="黑体" panose="02010609060101010101" pitchFamily="49" charset="-122"/>
                  <a:ea typeface="黑体" panose="02010609060101010101" pitchFamily="49" charset="-122"/>
                </a:rPr>
                <a:t>中。</a:t>
              </a:r>
            </a:p>
          </p:txBody>
        </p:sp>
        <p:sp>
          <p:nvSpPr>
            <p:cNvPr id="28676" name="Line 4"/>
            <p:cNvSpPr>
              <a:spLocks noChangeShapeType="1"/>
            </p:cNvSpPr>
            <p:nvPr/>
          </p:nvSpPr>
          <p:spPr bwMode="auto">
            <a:xfrm>
              <a:off x="3765" y="2985"/>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94317411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206519" y="836807"/>
            <a:ext cx="7850417" cy="5485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      </a:t>
            </a:r>
            <a:r>
              <a:rPr lang="en-US" altLang="zh-CN">
                <a:latin typeface="黑体" panose="02010609060101010101" pitchFamily="49" charset="-122"/>
                <a:ea typeface="黑体" panose="02010609060101010101" pitchFamily="49" charset="-122"/>
              </a:rPr>
              <a:t>4) </a:t>
            </a:r>
            <a:r>
              <a:rPr lang="zh-CN" altLang="en-US">
                <a:latin typeface="黑体" panose="02010609060101010101" pitchFamily="49" charset="-122"/>
                <a:ea typeface="黑体" panose="02010609060101010101" pitchFamily="49" charset="-122"/>
              </a:rPr>
              <a:t>优先权判决电路</a:t>
            </a:r>
          </a:p>
          <a:p>
            <a:pPr eaLnBrk="1" hangingPunct="1">
              <a:lnSpc>
                <a:spcPct val="110000"/>
              </a:lnSpc>
              <a:spcBef>
                <a:spcPct val="50000"/>
              </a:spcBef>
            </a:pPr>
            <a:r>
              <a:rPr lang="zh-CN" altLang="en-US">
                <a:latin typeface="黑体" panose="02010609060101010101" pitchFamily="49" charset="-122"/>
                <a:ea typeface="黑体" panose="02010609060101010101" pitchFamily="49" charset="-122"/>
              </a:rPr>
              <a:t>    它在中断响应期间，根据控制逻辑规定的优先权级别和</a:t>
            </a:r>
            <a:r>
              <a:rPr lang="en-US" altLang="zh-CN">
                <a:latin typeface="黑体" panose="02010609060101010101" pitchFamily="49" charset="-122"/>
                <a:ea typeface="黑体" panose="02010609060101010101" pitchFamily="49" charset="-122"/>
              </a:rPr>
              <a:t>IMR</a:t>
            </a:r>
            <a:r>
              <a:rPr lang="zh-CN" altLang="en-US">
                <a:latin typeface="黑体" panose="02010609060101010101" pitchFamily="49" charset="-122"/>
                <a:ea typeface="黑体" panose="02010609060101010101" pitchFamily="49" charset="-122"/>
              </a:rPr>
              <a:t>的内容，把</a:t>
            </a:r>
            <a:r>
              <a:rPr lang="en-US" altLang="zh-CN">
                <a:latin typeface="黑体" panose="02010609060101010101" pitchFamily="49" charset="-122"/>
                <a:ea typeface="黑体" panose="02010609060101010101" pitchFamily="49" charset="-122"/>
              </a:rPr>
              <a:t>IRR</a:t>
            </a:r>
            <a:r>
              <a:rPr lang="zh-CN" altLang="en-US">
                <a:latin typeface="黑体" panose="02010609060101010101" pitchFamily="49" charset="-122"/>
                <a:ea typeface="黑体" panose="02010609060101010101" pitchFamily="49" charset="-122"/>
              </a:rPr>
              <a:t>中允许中断的优先权最高的中断请求位送入</a:t>
            </a:r>
            <a:r>
              <a:rPr lang="en-US" altLang="zh-CN">
                <a:latin typeface="黑体" panose="02010609060101010101" pitchFamily="49" charset="-122"/>
                <a:ea typeface="黑体" panose="02010609060101010101" pitchFamily="49" charset="-122"/>
              </a:rPr>
              <a:t>ISR</a:t>
            </a:r>
            <a:r>
              <a:rPr lang="zh-CN" altLang="en-US">
                <a:latin typeface="黑体" panose="02010609060101010101" pitchFamily="49" charset="-122"/>
                <a:ea typeface="黑体" panose="02010609060101010101" pitchFamily="49" charset="-122"/>
              </a:rPr>
              <a:t>。</a:t>
            </a:r>
          </a:p>
          <a:p>
            <a:pPr eaLnBrk="1" hangingPunct="1">
              <a:lnSpc>
                <a:spcPct val="110000"/>
              </a:lnSpc>
              <a:spcBef>
                <a:spcPct val="50000"/>
              </a:spcBef>
            </a:pP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5) </a:t>
            </a:r>
            <a:r>
              <a:rPr lang="zh-CN" altLang="en-US">
                <a:latin typeface="黑体" panose="02010609060101010101" pitchFamily="49" charset="-122"/>
                <a:ea typeface="黑体" panose="02010609060101010101" pitchFamily="49" charset="-122"/>
              </a:rPr>
              <a:t>控制逻辑</a:t>
            </a:r>
          </a:p>
          <a:p>
            <a:pPr eaLnBrk="1" hangingPunct="1">
              <a:lnSpc>
                <a:spcPct val="110000"/>
              </a:lnSpc>
              <a:spcBef>
                <a:spcPct val="50000"/>
              </a:spcBef>
            </a:pPr>
            <a:r>
              <a:rPr lang="zh-CN" altLang="en-US">
                <a:latin typeface="黑体" panose="02010609060101010101" pitchFamily="49" charset="-122"/>
                <a:ea typeface="黑体" panose="02010609060101010101" pitchFamily="49" charset="-122"/>
              </a:rPr>
              <a:t>在</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的控制逻辑电路中有一组预置命令字寄存器和一组操作命令字寄存器，利用它们通过编程设置来管理</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的工作方式。当有未被屏蔽的高级别的中断请求时，通过控制逻辑输出高电平的</a:t>
            </a:r>
            <a:r>
              <a:rPr lang="en-US" altLang="zh-CN">
                <a:latin typeface="黑体" panose="02010609060101010101" pitchFamily="49" charset="-122"/>
                <a:ea typeface="黑体" panose="02010609060101010101" pitchFamily="49" charset="-122"/>
              </a:rPr>
              <a:t>INT</a:t>
            </a:r>
            <a:r>
              <a:rPr lang="zh-CN" altLang="en-US">
                <a:latin typeface="黑体" panose="02010609060101010101" pitchFamily="49" charset="-122"/>
                <a:ea typeface="黑体" panose="02010609060101010101" pitchFamily="49" charset="-122"/>
              </a:rPr>
              <a:t>信号，向</a:t>
            </a:r>
            <a:r>
              <a:rPr lang="en-US" altLang="zh-CN">
                <a:latin typeface="黑体" panose="02010609060101010101" pitchFamily="49" charset="-122"/>
                <a:ea typeface="黑体" panose="02010609060101010101" pitchFamily="49" charset="-122"/>
              </a:rPr>
              <a:t>CPU</a:t>
            </a:r>
            <a:r>
              <a:rPr lang="zh-CN" altLang="en-US">
                <a:latin typeface="黑体" panose="02010609060101010101" pitchFamily="49" charset="-122"/>
                <a:ea typeface="黑体" panose="02010609060101010101" pitchFamily="49" charset="-122"/>
              </a:rPr>
              <a:t>申请中断。当</a:t>
            </a:r>
            <a:r>
              <a:rPr lang="en-US" altLang="zh-CN">
                <a:latin typeface="黑体" panose="02010609060101010101" pitchFamily="49" charset="-122"/>
                <a:ea typeface="黑体" panose="02010609060101010101" pitchFamily="49" charset="-122"/>
              </a:rPr>
              <a:t>CPU</a:t>
            </a:r>
            <a:r>
              <a:rPr lang="zh-CN" altLang="en-US">
                <a:latin typeface="黑体" panose="02010609060101010101" pitchFamily="49" charset="-122"/>
                <a:ea typeface="黑体" panose="02010609060101010101" pitchFamily="49" charset="-122"/>
              </a:rPr>
              <a:t>允许中断时，发出中断响应信号</a:t>
            </a:r>
            <a:r>
              <a:rPr lang="en-US" altLang="zh-CN">
                <a:latin typeface="黑体" panose="02010609060101010101" pitchFamily="49" charset="-122"/>
                <a:ea typeface="黑体" panose="02010609060101010101" pitchFamily="49" charset="-122"/>
              </a:rPr>
              <a:t>INTA</a:t>
            </a:r>
            <a:r>
              <a:rPr lang="zh-CN" altLang="en-US">
                <a:latin typeface="黑体" panose="02010609060101010101" pitchFamily="49" charset="-122"/>
                <a:ea typeface="黑体" panose="02010609060101010101" pitchFamily="49" charset="-122"/>
              </a:rPr>
              <a:t>。在中断响应期间，它允许</a:t>
            </a:r>
            <a:r>
              <a:rPr lang="en-US" altLang="zh-CN">
                <a:latin typeface="黑体" panose="02010609060101010101" pitchFamily="49" charset="-122"/>
                <a:ea typeface="黑体" panose="02010609060101010101" pitchFamily="49" charset="-122"/>
              </a:rPr>
              <a:t>ISR</a:t>
            </a:r>
            <a:r>
              <a:rPr lang="zh-CN" altLang="en-US">
                <a:latin typeface="黑体" panose="02010609060101010101" pitchFamily="49" charset="-122"/>
                <a:ea typeface="黑体" panose="02010609060101010101" pitchFamily="49" charset="-122"/>
              </a:rPr>
              <a:t>的相应位置位，并发送相应的中断向量，通过数据总线缓冲器输出到总线上。</a:t>
            </a:r>
          </a:p>
        </p:txBody>
      </p:sp>
    </p:spTree>
    <p:extLst>
      <p:ext uri="{BB962C8B-B14F-4D97-AF65-F5344CB8AC3E}">
        <p14:creationId xmlns:p14="http://schemas.microsoft.com/office/powerpoint/2010/main" val="332977731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2277973" y="1052757"/>
            <a:ext cx="7994913" cy="434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黑体" panose="02010609060101010101" pitchFamily="49" charset="-122"/>
                <a:ea typeface="黑体" panose="02010609060101010101" pitchFamily="49" charset="-122"/>
              </a:rPr>
              <a:t>    6) </a:t>
            </a:r>
            <a:r>
              <a:rPr lang="zh-CN" altLang="en-US">
                <a:latin typeface="黑体" panose="02010609060101010101" pitchFamily="49" charset="-122"/>
                <a:ea typeface="黑体" panose="02010609060101010101" pitchFamily="49" charset="-122"/>
              </a:rPr>
              <a:t>数据总线缓冲器</a:t>
            </a:r>
          </a:p>
          <a:p>
            <a:pPr eaLnBrk="1" hangingPunct="1">
              <a:spcBef>
                <a:spcPct val="50000"/>
              </a:spcBef>
            </a:pPr>
            <a:r>
              <a:rPr lang="zh-CN" altLang="en-US">
                <a:latin typeface="黑体" panose="02010609060101010101" pitchFamily="49" charset="-122"/>
                <a:ea typeface="黑体" panose="02010609060101010101" pitchFamily="49" charset="-122"/>
              </a:rPr>
              <a:t>    这是</a:t>
            </a:r>
            <a:r>
              <a:rPr lang="en-US" altLang="zh-CN">
                <a:latin typeface="黑体" panose="02010609060101010101" pitchFamily="49" charset="-122"/>
                <a:ea typeface="黑体" panose="02010609060101010101" pitchFamily="49" charset="-122"/>
              </a:rPr>
              <a:t>8</a:t>
            </a:r>
            <a:r>
              <a:rPr lang="zh-CN" altLang="en-US">
                <a:latin typeface="黑体" panose="02010609060101010101" pitchFamily="49" charset="-122"/>
                <a:ea typeface="黑体" panose="02010609060101010101" pitchFamily="49" charset="-122"/>
              </a:rPr>
              <a:t>位双向三态缓冲器，用作</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与数据总线的接口，传输命令控制字、状态字和中断向量。</a:t>
            </a:r>
          </a:p>
          <a:p>
            <a:pPr eaLnBrk="1" hangingPunct="1">
              <a:spcBef>
                <a:spcPct val="50000"/>
              </a:spcBef>
            </a:pP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7) </a:t>
            </a:r>
            <a:r>
              <a:rPr lang="zh-CN" altLang="en-US">
                <a:latin typeface="黑体" panose="02010609060101010101" pitchFamily="49" charset="-122"/>
                <a:ea typeface="黑体" panose="02010609060101010101" pitchFamily="49" charset="-122"/>
              </a:rPr>
              <a:t>读</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写控制电路</a:t>
            </a:r>
          </a:p>
          <a:p>
            <a:pPr eaLnBrk="1" hangingPunct="1">
              <a:spcBef>
                <a:spcPct val="50000"/>
              </a:spcBef>
            </a:pPr>
            <a:r>
              <a:rPr lang="zh-CN" altLang="en-US">
                <a:latin typeface="黑体" panose="02010609060101010101" pitchFamily="49" charset="-122"/>
                <a:ea typeface="黑体" panose="02010609060101010101" pitchFamily="49" charset="-122"/>
              </a:rPr>
              <a:t>  该部件接收来自</a:t>
            </a:r>
            <a:r>
              <a:rPr lang="en-US" altLang="zh-CN">
                <a:latin typeface="黑体" panose="02010609060101010101" pitchFamily="49" charset="-122"/>
                <a:ea typeface="黑体" panose="02010609060101010101" pitchFamily="49" charset="-122"/>
              </a:rPr>
              <a:t>CPU</a:t>
            </a:r>
            <a:r>
              <a:rPr lang="zh-CN" altLang="en-US">
                <a:latin typeface="黑体" panose="02010609060101010101" pitchFamily="49" charset="-122"/>
                <a:ea typeface="黑体" panose="02010609060101010101" pitchFamily="49" charset="-122"/>
              </a:rPr>
              <a:t>的读</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写命令，实现对</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的读</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写操作。</a:t>
            </a:r>
          </a:p>
          <a:p>
            <a:pPr eaLnBrk="1" hangingPunct="1">
              <a:spcBef>
                <a:spcPct val="50000"/>
              </a:spcBef>
            </a:pP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8) </a:t>
            </a:r>
            <a:r>
              <a:rPr lang="zh-CN" altLang="en-US">
                <a:latin typeface="黑体" panose="02010609060101010101" pitchFamily="49" charset="-122"/>
                <a:ea typeface="黑体" panose="02010609060101010101" pitchFamily="49" charset="-122"/>
              </a:rPr>
              <a:t>级联缓冲器</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比较器</a:t>
            </a:r>
          </a:p>
          <a:p>
            <a:pPr eaLnBrk="1" hangingPunct="1">
              <a:spcBef>
                <a:spcPct val="50000"/>
              </a:spcBef>
            </a:pPr>
            <a:r>
              <a:rPr lang="zh-CN" altLang="en-US">
                <a:latin typeface="黑体" panose="02010609060101010101" pitchFamily="49" charset="-122"/>
                <a:ea typeface="黑体" panose="02010609060101010101" pitchFamily="49" charset="-122"/>
              </a:rPr>
              <a:t>    它们实现</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芯片之间的级联，使得中断源可以由</a:t>
            </a:r>
            <a:r>
              <a:rPr lang="en-US" altLang="zh-CN">
                <a:latin typeface="黑体" panose="02010609060101010101" pitchFamily="49" charset="-122"/>
                <a:ea typeface="黑体" panose="02010609060101010101" pitchFamily="49" charset="-122"/>
              </a:rPr>
              <a:t>8</a:t>
            </a:r>
            <a:r>
              <a:rPr lang="zh-CN" altLang="en-US">
                <a:latin typeface="黑体" panose="02010609060101010101" pitchFamily="49" charset="-122"/>
                <a:ea typeface="黑体" panose="02010609060101010101" pitchFamily="49" charset="-122"/>
              </a:rPr>
              <a:t>级扩展至</a:t>
            </a:r>
            <a:r>
              <a:rPr lang="en-US" altLang="zh-CN">
                <a:latin typeface="黑体" panose="02010609060101010101" pitchFamily="49" charset="-122"/>
                <a:ea typeface="黑体" panose="02010609060101010101" pitchFamily="49" charset="-122"/>
              </a:rPr>
              <a:t>64</a:t>
            </a:r>
            <a:r>
              <a:rPr lang="zh-CN" altLang="en-US">
                <a:latin typeface="黑体" panose="02010609060101010101" pitchFamily="49" charset="-122"/>
                <a:ea typeface="黑体" panose="02010609060101010101" pitchFamily="49" charset="-122"/>
              </a:rPr>
              <a:t>级。</a:t>
            </a:r>
          </a:p>
        </p:txBody>
      </p:sp>
    </p:spTree>
    <p:extLst>
      <p:ext uri="{BB962C8B-B14F-4D97-AF65-F5344CB8AC3E}">
        <p14:creationId xmlns:p14="http://schemas.microsoft.com/office/powerpoint/2010/main" val="270652765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a:xfrm>
            <a:off x="1807964" y="285817"/>
            <a:ext cx="8360123" cy="5311417"/>
          </a:xfrm>
        </p:spPr>
        <p:txBody>
          <a:bodyPr/>
          <a:lstStyle/>
          <a:p>
            <a:pPr eaLnBrk="1" hangingPunct="1">
              <a:buFontTx/>
              <a:buNone/>
            </a:pP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．外部引脚</a:t>
            </a:r>
          </a:p>
          <a:p>
            <a:pPr eaLnBrk="1" hangingPunct="1">
              <a:buFontTx/>
              <a:buNone/>
            </a:pP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的外部各个引脚意义及功能如下：</a:t>
            </a:r>
          </a:p>
          <a:p>
            <a:pPr eaLnBrk="1" hangingPunct="1"/>
            <a:r>
              <a:rPr lang="en-US" altLang="zh-CN" sz="2400">
                <a:latin typeface="黑体" panose="02010609060101010101" pitchFamily="49" charset="-122"/>
                <a:ea typeface="黑体" panose="02010609060101010101" pitchFamily="49" charset="-122"/>
              </a:rPr>
              <a:t>D</a:t>
            </a:r>
            <a:r>
              <a:rPr lang="en-US" altLang="zh-CN" sz="2400" baseline="-25000">
                <a:latin typeface="黑体" panose="02010609060101010101" pitchFamily="49" charset="-122"/>
                <a:ea typeface="黑体" panose="02010609060101010101" pitchFamily="49" charset="-122"/>
              </a:rPr>
              <a:t>7</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：数据线，</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通过数据线可以向</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发各种控制命令和读取各种状态信息，在较大的系统中，一般和总线驱动器相连接。</a:t>
            </a:r>
          </a:p>
          <a:p>
            <a:pPr eaLnBrk="1" hangingPunct="1"/>
            <a:r>
              <a:rPr lang="en-US" altLang="zh-CN" sz="2400">
                <a:latin typeface="黑体" panose="02010609060101010101" pitchFamily="49" charset="-122"/>
                <a:ea typeface="黑体" panose="02010609060101010101" pitchFamily="49" charset="-122"/>
              </a:rPr>
              <a:t>INT</a:t>
            </a:r>
            <a:r>
              <a:rPr lang="zh-CN" altLang="en-US" sz="2400">
                <a:latin typeface="黑体" panose="02010609060101010101" pitchFamily="49" charset="-122"/>
                <a:ea typeface="黑体" panose="02010609060101010101" pitchFamily="49" charset="-122"/>
              </a:rPr>
              <a:t>：中断请求，和</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INTR</a:t>
            </a:r>
            <a:r>
              <a:rPr lang="zh-CN" altLang="en-US" sz="2400">
                <a:latin typeface="黑体" panose="02010609060101010101" pitchFamily="49" charset="-122"/>
                <a:ea typeface="黑体" panose="02010609060101010101" pitchFamily="49" charset="-122"/>
              </a:rPr>
              <a:t>引脚相连，用来向</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提出中断请求。</a:t>
            </a:r>
          </a:p>
          <a:p>
            <a:pPr eaLnBrk="1" hangingPunct="1"/>
            <a:r>
              <a:rPr lang="en-US" altLang="zh-CN" sz="2400">
                <a:latin typeface="黑体" panose="02010609060101010101" pitchFamily="49" charset="-122"/>
                <a:ea typeface="黑体" panose="02010609060101010101" pitchFamily="49" charset="-122"/>
              </a:rPr>
              <a:t>INTA#</a:t>
            </a:r>
            <a:r>
              <a:rPr lang="zh-CN" altLang="en-US" sz="2400">
                <a:latin typeface="黑体" panose="02010609060101010101" pitchFamily="49" charset="-122"/>
                <a:ea typeface="黑体" panose="02010609060101010101" pitchFamily="49" charset="-122"/>
              </a:rPr>
              <a:t>：中断响应，接收</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的中断响应信号。</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要求响应信号是两个连续的负脉冲。若</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接收到中断请求，并且允许中断，当一条指令执行完时，则在随后的两个总线周期，</a:t>
            </a:r>
            <a:r>
              <a:rPr lang="en-US" altLang="zh-CN" sz="2400">
                <a:latin typeface="黑体" panose="02010609060101010101" pitchFamily="49" charset="-122"/>
                <a:ea typeface="黑体" panose="02010609060101010101" pitchFamily="49" charset="-122"/>
              </a:rPr>
              <a:t>INTA</a:t>
            </a:r>
            <a:r>
              <a:rPr lang="zh-CN" altLang="en-US" sz="2400">
                <a:latin typeface="黑体" panose="02010609060101010101" pitchFamily="49" charset="-122"/>
                <a:ea typeface="黑体" panose="02010609060101010101" pitchFamily="49" charset="-122"/>
              </a:rPr>
              <a:t>引脚连续发出两个负脉冲，到第二个负脉冲结束，则</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读取</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送到数据总线上的中断类型号。</a:t>
            </a:r>
          </a:p>
          <a:p>
            <a:pPr eaLnBrk="1" hangingPunct="1"/>
            <a:r>
              <a:rPr lang="en-US" altLang="zh-CN" sz="2400">
                <a:latin typeface="黑体" panose="02010609060101010101" pitchFamily="49" charset="-122"/>
                <a:ea typeface="黑体" panose="02010609060101010101" pitchFamily="49" charset="-122"/>
              </a:rPr>
              <a:t>RD#</a:t>
            </a:r>
            <a:r>
              <a:rPr lang="zh-CN" altLang="en-US" sz="2400">
                <a:latin typeface="黑体" panose="02010609060101010101" pitchFamily="49" charset="-122"/>
                <a:ea typeface="黑体" panose="02010609060101010101" pitchFamily="49" charset="-122"/>
              </a:rPr>
              <a:t>：读信号，低电平有效，通知</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将某个寄存器的内容送到数据总线上。</a:t>
            </a:r>
          </a:p>
          <a:p>
            <a:pPr eaLnBrk="1" hangingPunct="1"/>
            <a:r>
              <a:rPr lang="en-US" altLang="zh-CN" sz="2400">
                <a:latin typeface="黑体" panose="02010609060101010101" pitchFamily="49" charset="-122"/>
                <a:ea typeface="黑体" panose="02010609060101010101" pitchFamily="49" charset="-122"/>
              </a:rPr>
              <a:t>WR#</a:t>
            </a:r>
            <a:r>
              <a:rPr lang="zh-CN" altLang="en-US" sz="2400">
                <a:latin typeface="黑体" panose="02010609060101010101" pitchFamily="49" charset="-122"/>
                <a:ea typeface="黑体" panose="02010609060101010101" pitchFamily="49" charset="-122"/>
              </a:rPr>
              <a:t>：写信号，低电平有效，通知</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从数据线上接收数据（即命令字）。</a:t>
            </a:r>
          </a:p>
          <a:p>
            <a:pPr eaLnBrk="1" hangingPunct="1"/>
            <a:endParaRPr lang="zh-CN" altLang="en-US" smtClean="0"/>
          </a:p>
        </p:txBody>
      </p:sp>
    </p:spTree>
    <p:extLst>
      <p:ext uri="{BB962C8B-B14F-4D97-AF65-F5344CB8AC3E}">
        <p14:creationId xmlns:p14="http://schemas.microsoft.com/office/powerpoint/2010/main" val="1457456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1807964" y="1485578"/>
            <a:ext cx="8860301" cy="4802378"/>
          </a:xfrm>
        </p:spPr>
        <p:txBody>
          <a:bodyPr/>
          <a:lstStyle/>
          <a:p>
            <a:pPr eaLnBrk="1" hangingPunct="1">
              <a:lnSpc>
                <a:spcPct val="150000"/>
              </a:lnSpc>
              <a:buFontTx/>
              <a:buNone/>
            </a:pPr>
            <a:r>
              <a:rPr lang="en-US" altLang="zh-CN" sz="2801" b="1" dirty="0" smtClean="0">
                <a:latin typeface="黑体" panose="02010609060101010101" pitchFamily="49" charset="-122"/>
                <a:ea typeface="黑体" panose="02010609060101010101" pitchFamily="49" charset="-122"/>
              </a:rPr>
              <a:t>1</a:t>
            </a:r>
            <a:r>
              <a:rPr lang="zh-CN" altLang="en-US" sz="2801" b="1" dirty="0">
                <a:latin typeface="黑体" panose="02010609060101010101" pitchFamily="49" charset="-122"/>
                <a:ea typeface="黑体" panose="02010609060101010101" pitchFamily="49" charset="-122"/>
              </a:rPr>
              <a:t>、中断的基本概念</a:t>
            </a:r>
          </a:p>
          <a:p>
            <a:pPr eaLnBrk="1" hangingPunct="1">
              <a:lnSpc>
                <a:spcPct val="150000"/>
              </a:lnSpc>
              <a:buFontTx/>
              <a:buNone/>
            </a:pPr>
            <a:r>
              <a:rPr lang="zh-CN" altLang="en-US" sz="2801"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计算机在正常执行程序的过程中，由于某事件的发生使</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暂时停止当前程序的执行，而转去执行相关事件的处理程序，结束后又返回原程序继续执行，这样的一个过程就是中断。</a:t>
            </a:r>
          </a:p>
          <a:p>
            <a:pPr eaLnBrk="1" hangingPunct="1">
              <a:lnSpc>
                <a:spcPct val="150000"/>
              </a:lnSpc>
              <a:buFontTx/>
              <a:buNone/>
            </a:pPr>
            <a:r>
              <a:rPr lang="zh-CN" altLang="en-US" sz="2400" dirty="0">
                <a:latin typeface="黑体" panose="02010609060101010101" pitchFamily="49" charset="-122"/>
                <a:ea typeface="黑体" panose="02010609060101010101" pitchFamily="49" charset="-122"/>
              </a:rPr>
              <a:t>  中断最初的目的是为了解决高速</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与低速外设之间的速度矛盾。实际上，中断的功能远远超出了预期的设计，被广泛地应用在分时操作、实时处理、人机交互、多机系统等方面，中断技术大大地提高了</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的工作效率。</a:t>
            </a:r>
          </a:p>
        </p:txBody>
      </p:sp>
      <p:sp>
        <p:nvSpPr>
          <p:cNvPr id="4" name="TextBox 37"/>
          <p:cNvSpPr txBox="1"/>
          <p:nvPr/>
        </p:nvSpPr>
        <p:spPr>
          <a:xfrm>
            <a:off x="2615170" y="684996"/>
            <a:ext cx="4200116"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中断</a:t>
            </a:r>
            <a:r>
              <a:rPr lang="zh-CN" altLang="en-US" sz="2700" b="1" dirty="0" smtClean="0">
                <a:solidFill>
                  <a:schemeClr val="tx1">
                    <a:lumMod val="65000"/>
                    <a:lumOff val="35000"/>
                  </a:schemeClr>
                </a:solidFill>
                <a:latin typeface="微软雅黑"/>
                <a:ea typeface="微软雅黑"/>
              </a:rPr>
              <a:t>操作</a:t>
            </a:r>
            <a:endParaRPr lang="zh-CN" altLang="en-US" sz="2700" b="1" dirty="0">
              <a:solidFill>
                <a:schemeClr val="tx1">
                  <a:lumMod val="65000"/>
                  <a:lumOff val="35000"/>
                </a:schemeClr>
              </a:solidFill>
              <a:latin typeface="微软雅黑"/>
              <a:ea typeface="微软雅黑"/>
            </a:endParaRPr>
          </a:p>
        </p:txBody>
      </p:sp>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68027" y="578573"/>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0426" y="587945"/>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464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a:xfrm>
            <a:off x="2165235" y="785995"/>
            <a:ext cx="8002852" cy="5930685"/>
          </a:xfrm>
        </p:spPr>
        <p:txBody>
          <a:bodyPr/>
          <a:lstStyle/>
          <a:p>
            <a:pPr eaLnBrk="1" hangingPunct="1"/>
            <a:r>
              <a:rPr lang="en-US" altLang="zh-CN" sz="2400">
                <a:latin typeface="黑体" panose="02010609060101010101" pitchFamily="49" charset="-122"/>
                <a:ea typeface="黑体" panose="02010609060101010101" pitchFamily="49" charset="-122"/>
              </a:rPr>
              <a:t>CS#</a:t>
            </a:r>
            <a:r>
              <a:rPr lang="en-US" sz="2400">
                <a:latin typeface="黑体" panose="02010609060101010101" pitchFamily="49" charset="-122"/>
                <a:ea typeface="黑体" panose="02010609060101010101" pitchFamily="49" charset="-122"/>
              </a:rPr>
              <a:t>：片选信号，低电平有效。</a:t>
            </a:r>
          </a:p>
          <a:p>
            <a:pPr eaLnBrk="1" hangingPunct="1"/>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：端口选择，指出当前哪个端口被访问。</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内部有多个寄存器，但是只有一根地址线，即只对应两个端口地址，因此对各个控制字的操作是按照一定的顺序并结合某些数据位来进行寻址的。由</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的输入决定不同的端口，偶地址小，奇地址大。在</a:t>
            </a:r>
            <a:r>
              <a:rPr lang="en-US" altLang="zh-CN" sz="2400">
                <a:latin typeface="黑体" panose="02010609060101010101" pitchFamily="49" charset="-122"/>
                <a:ea typeface="黑体" panose="02010609060101010101" pitchFamily="49" charset="-122"/>
              </a:rPr>
              <a:t>8088 </a:t>
            </a:r>
            <a:r>
              <a:rPr lang="zh-CN" altLang="en-US" sz="2400">
                <a:latin typeface="黑体" panose="02010609060101010101" pitchFamily="49" charset="-122"/>
                <a:ea typeface="黑体" panose="02010609060101010101" pitchFamily="49" charset="-122"/>
              </a:rPr>
              <a:t>系统中，数据总线是</a:t>
            </a:r>
            <a:r>
              <a:rPr lang="en-US" altLang="zh-CN" sz="2400">
                <a:latin typeface="黑体" panose="02010609060101010101" pitchFamily="49" charset="-122"/>
                <a:ea typeface="黑体" panose="02010609060101010101" pitchFamily="49" charset="-122"/>
              </a:rPr>
              <a:t>8 </a:t>
            </a:r>
            <a:r>
              <a:rPr lang="zh-CN" altLang="en-US" sz="2400">
                <a:latin typeface="黑体" panose="02010609060101010101" pitchFamily="49" charset="-122"/>
                <a:ea typeface="黑体" panose="02010609060101010101" pitchFamily="49" charset="-122"/>
              </a:rPr>
              <a:t>位的，所以</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的数据线</a:t>
            </a:r>
            <a:r>
              <a:rPr lang="en-US" altLang="zh-CN" sz="2400">
                <a:latin typeface="黑体" panose="02010609060101010101" pitchFamily="49" charset="-122"/>
                <a:ea typeface="黑体" panose="02010609060101010101" pitchFamily="49" charset="-122"/>
              </a:rPr>
              <a:t>D</a:t>
            </a:r>
            <a:r>
              <a:rPr lang="en-US" altLang="zh-CN" sz="2400" baseline="-25000">
                <a:latin typeface="黑体" panose="02010609060101010101" pitchFamily="49" charset="-122"/>
                <a:ea typeface="黑体" panose="02010609060101010101" pitchFamily="49" charset="-122"/>
              </a:rPr>
              <a:t>7</a:t>
            </a:r>
            <a:r>
              <a:rPr lang="en-US" altLang="zh-CN" sz="2400">
                <a:latin typeface="黑体" panose="02010609060101010101" pitchFamily="49" charset="-122"/>
                <a:ea typeface="黑体" panose="02010609060101010101" pitchFamily="49" charset="-122"/>
              </a:rPr>
              <a:t>~D</a:t>
            </a:r>
            <a:r>
              <a:rPr lang="en-US" altLang="zh-CN" sz="2400" baseline="-25000">
                <a:latin typeface="黑体" panose="02010609060101010101" pitchFamily="49" charset="-122"/>
                <a:ea typeface="黑体" panose="02010609060101010101" pitchFamily="49" charset="-122"/>
              </a:rPr>
              <a:t>0</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可以和系统的数据总线相连，让地址总线的最低位</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端相连，就能满足</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对端口地址的编码要求。但是，在</a:t>
            </a:r>
            <a:r>
              <a:rPr lang="en-US" altLang="zh-CN" sz="2400">
                <a:latin typeface="黑体" panose="02010609060101010101" pitchFamily="49" charset="-122"/>
                <a:ea typeface="黑体" panose="02010609060101010101" pitchFamily="49" charset="-122"/>
              </a:rPr>
              <a:t>8086</a:t>
            </a:r>
            <a:r>
              <a:rPr lang="zh-CN" altLang="en-US" sz="2400">
                <a:latin typeface="黑体" panose="02010609060101010101" pitchFamily="49" charset="-122"/>
                <a:ea typeface="黑体" panose="02010609060101010101" pitchFamily="49" charset="-122"/>
              </a:rPr>
              <a:t>系统中，数据总线是</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位的，而</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只有</a:t>
            </a:r>
            <a:r>
              <a:rPr lang="en-US" altLang="zh-CN" sz="2400">
                <a:latin typeface="黑体" panose="02010609060101010101" pitchFamily="49" charset="-122"/>
                <a:ea typeface="黑体" panose="02010609060101010101" pitchFamily="49" charset="-122"/>
              </a:rPr>
              <a:t>8 </a:t>
            </a:r>
            <a:r>
              <a:rPr lang="zh-CN" altLang="en-US" sz="2400">
                <a:latin typeface="黑体" panose="02010609060101010101" pitchFamily="49" charset="-122"/>
                <a:ea typeface="黑体" panose="02010609060101010101" pitchFamily="49" charset="-122"/>
              </a:rPr>
              <a:t>条数据引线，这时，把地址总线的</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l</a:t>
            </a:r>
            <a:r>
              <a:rPr lang="zh-CN" altLang="en-US" sz="2400">
                <a:latin typeface="黑体" panose="02010609060101010101" pitchFamily="49" charset="-122"/>
                <a:ea typeface="黑体" panose="02010609060101010101" pitchFamily="49" charset="-122"/>
              </a:rPr>
              <a:t>线和</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A</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端相连，让</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的所有数据传送都局限在数据总线的低</a:t>
            </a:r>
            <a:r>
              <a:rPr lang="en-US" altLang="zh-CN" sz="2400">
                <a:latin typeface="黑体" panose="02010609060101010101" pitchFamily="49" charset="-122"/>
                <a:ea typeface="黑体" panose="02010609060101010101" pitchFamily="49" charset="-122"/>
              </a:rPr>
              <a:t>8 </a:t>
            </a:r>
            <a:r>
              <a:rPr lang="zh-CN" altLang="en-US" sz="2400">
                <a:latin typeface="黑体" panose="02010609060101010101" pitchFamily="49" charset="-122"/>
                <a:ea typeface="黑体" panose="02010609060101010101" pitchFamily="49" charset="-122"/>
              </a:rPr>
              <a:t>位上进行。</a:t>
            </a:r>
          </a:p>
          <a:p>
            <a:pPr eaLnBrk="1" hangingPunct="1"/>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7</a:t>
            </a:r>
            <a:r>
              <a:rPr lang="zh-CN" altLang="en-US" sz="2400">
                <a:latin typeface="黑体" panose="02010609060101010101" pitchFamily="49" charset="-122"/>
                <a:ea typeface="黑体" panose="02010609060101010101" pitchFamily="49" charset="-122"/>
              </a:rPr>
              <a:t>：接收设备的中断请求。若</a:t>
            </a:r>
            <a:r>
              <a:rPr lang="en-US" altLang="zh-CN" sz="2400">
                <a:latin typeface="黑体" panose="02010609060101010101" pitchFamily="49" charset="-122"/>
                <a:ea typeface="黑体" panose="02010609060101010101" pitchFamily="49" charset="-122"/>
              </a:rPr>
              <a:t>9</a:t>
            </a:r>
            <a:r>
              <a:rPr lang="zh-CN" altLang="en-US" sz="2400">
                <a:latin typeface="黑体" panose="02010609060101010101" pitchFamily="49" charset="-122"/>
                <a:ea typeface="黑体" panose="02010609060101010101" pitchFamily="49" charset="-122"/>
              </a:rPr>
              <a:t>片构</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成多级中断，则</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0</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7</a:t>
            </a:r>
            <a:r>
              <a:rPr lang="zh-CN" altLang="en-US" sz="2400">
                <a:latin typeface="黑体" panose="02010609060101010101" pitchFamily="49" charset="-122"/>
                <a:ea typeface="黑体" panose="02010609060101010101" pitchFamily="49" charset="-122"/>
              </a:rPr>
              <a:t>分别连下一级的</a:t>
            </a:r>
            <a:r>
              <a:rPr lang="en-US" altLang="zh-CN" sz="2400">
                <a:latin typeface="黑体" panose="02010609060101010101" pitchFamily="49" charset="-122"/>
                <a:ea typeface="黑体" panose="02010609060101010101" pitchFamily="49" charset="-122"/>
              </a:rPr>
              <a:t>INT</a:t>
            </a:r>
            <a:r>
              <a:rPr lang="zh-CN" altLang="en-US" sz="2400">
                <a:latin typeface="黑体" panose="02010609060101010101" pitchFamily="49" charset="-122"/>
                <a:ea typeface="黑体" panose="02010609060101010101" pitchFamily="49" charset="-122"/>
              </a:rPr>
              <a:t>端</a:t>
            </a:r>
            <a:r>
              <a:rPr lang="zh-CN" altLang="en-US" smtClean="0"/>
              <a:t>。</a:t>
            </a:r>
          </a:p>
          <a:p>
            <a:pPr eaLnBrk="1" hangingPunct="1"/>
            <a:endParaRPr lang="zh-CN" altLang="en-US" smtClean="0"/>
          </a:p>
        </p:txBody>
      </p:sp>
    </p:spTree>
    <p:extLst>
      <p:ext uri="{BB962C8B-B14F-4D97-AF65-F5344CB8AC3E}">
        <p14:creationId xmlns:p14="http://schemas.microsoft.com/office/powerpoint/2010/main" val="4140460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2208107" y="785996"/>
            <a:ext cx="7774199" cy="5311416"/>
          </a:xfrm>
        </p:spPr>
        <p:txBody>
          <a:bodyPr/>
          <a:lstStyle/>
          <a:p>
            <a:pPr eaLnBrk="1" hangingPunct="1"/>
            <a:r>
              <a:rPr lang="en-US" altLang="zh-CN" sz="2400">
                <a:latin typeface="黑体" panose="02010609060101010101" pitchFamily="49" charset="-122"/>
                <a:ea typeface="黑体" panose="02010609060101010101" pitchFamily="49" charset="-122"/>
              </a:rPr>
              <a:t>CAS</a:t>
            </a:r>
            <a:r>
              <a:rPr lang="en-US" altLang="zh-CN" sz="2400" baseline="-250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CAS</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：级联端，指出具体的从片。在采用主从式级联的多片</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的系统中，主从片的</a:t>
            </a:r>
            <a:r>
              <a:rPr lang="en-US" altLang="zh-CN" sz="2400">
                <a:latin typeface="黑体" panose="02010609060101010101" pitchFamily="49" charset="-122"/>
                <a:ea typeface="黑体" panose="02010609060101010101" pitchFamily="49" charset="-122"/>
              </a:rPr>
              <a:t>CAS</a:t>
            </a:r>
            <a:r>
              <a:rPr lang="en-US" altLang="zh-CN" sz="2400" baseline="-250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CAS</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对应连接在一起。对主片</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来说，这三个引脚是输出线，它们的不同组合从</a:t>
            </a:r>
            <a:r>
              <a:rPr lang="en-US" altLang="zh-CN" sz="2400">
                <a:latin typeface="黑体" panose="02010609060101010101" pitchFamily="49" charset="-122"/>
                <a:ea typeface="黑体" panose="02010609060101010101" pitchFamily="49" charset="-122"/>
              </a:rPr>
              <a:t>000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111</a:t>
            </a:r>
            <a:r>
              <a:rPr lang="zh-CN" altLang="en-US" sz="2400">
                <a:latin typeface="黑体" panose="02010609060101010101" pitchFamily="49" charset="-122"/>
                <a:ea typeface="黑体" panose="02010609060101010101" pitchFamily="49" charset="-122"/>
              </a:rPr>
              <a:t>，可以确定与连在哪个</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i</a:t>
            </a:r>
            <a:r>
              <a:rPr lang="zh-CN" altLang="en-US" sz="2400">
                <a:latin typeface="黑体" panose="02010609060101010101" pitchFamily="49" charset="-122"/>
                <a:ea typeface="黑体" panose="02010609060101010101" pitchFamily="49" charset="-122"/>
              </a:rPr>
              <a:t>上的从片工作；对从片</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来说，这三条是输入线，用来判别本从片是否被选中。</a:t>
            </a:r>
          </a:p>
          <a:p>
            <a:pPr eaLnBrk="1" hangingPunct="1"/>
            <a:r>
              <a:rPr lang="en-US" altLang="zh-CN" sz="2400">
                <a:latin typeface="黑体" panose="02010609060101010101" pitchFamily="49" charset="-122"/>
                <a:ea typeface="黑体" panose="02010609060101010101" pitchFamily="49" charset="-122"/>
              </a:rPr>
              <a:t>SP#/EN#</a:t>
            </a:r>
            <a:r>
              <a:rPr lang="zh-CN" altLang="en-US" sz="2400">
                <a:latin typeface="黑体" panose="02010609060101010101" pitchFamily="49" charset="-122"/>
                <a:ea typeface="黑体" panose="02010609060101010101" pitchFamily="49" charset="-122"/>
              </a:rPr>
              <a:t>：主从片／缓冲器允许，双向。当作为输入时，用来决定本片</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是主片还是从片。如</a:t>
            </a: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，则为主片；如</a:t>
            </a: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，则为从片。当从</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向</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传送数据时，</a:t>
            </a: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信号作为总线启动信号，以控制总线缓冲器的接收和发送。</a:t>
            </a: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到底作为输出还是输入，决定于</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是否采用缓冲方式工作。如果采用缓冲方式，则</a:t>
            </a: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端作为输出；如果采用非缓冲方式，则</a:t>
            </a:r>
            <a:r>
              <a:rPr lang="en-US"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端作为输入。</a:t>
            </a:r>
          </a:p>
          <a:p>
            <a:pPr eaLnBrk="1" hangingPunct="1"/>
            <a:endParaRPr lang="zh-CN" altLang="en-US" smtClean="0"/>
          </a:p>
        </p:txBody>
      </p:sp>
    </p:spTree>
    <p:extLst>
      <p:ext uri="{BB962C8B-B14F-4D97-AF65-F5344CB8AC3E}">
        <p14:creationId xmlns:p14="http://schemas.microsoft.com/office/powerpoint/2010/main" val="422167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972827" y="1629594"/>
            <a:ext cx="8248971" cy="405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smtClean="0">
                <a:latin typeface="黑体" panose="02010609060101010101" pitchFamily="49" charset="-122"/>
                <a:ea typeface="黑体" panose="02010609060101010101" pitchFamily="49" charset="-122"/>
              </a:rPr>
              <a:t>根据</a:t>
            </a:r>
            <a:r>
              <a:rPr lang="en-US" altLang="zh-CN" dirty="0">
                <a:latin typeface="黑体" panose="02010609060101010101" pitchFamily="49" charset="-122"/>
                <a:ea typeface="黑体" panose="02010609060101010101" pitchFamily="49" charset="-122"/>
              </a:rPr>
              <a:t>8259A</a:t>
            </a:r>
            <a:r>
              <a:rPr lang="zh-CN" altLang="en-US" dirty="0">
                <a:latin typeface="黑体" panose="02010609060101010101" pitchFamily="49" charset="-122"/>
                <a:ea typeface="黑体" panose="02010609060101010101" pitchFamily="49" charset="-122"/>
              </a:rPr>
              <a:t>的内部结构，其工作的过程如下：</a:t>
            </a:r>
          </a:p>
          <a:p>
            <a:pPr eaLnBrk="1" hangingPunct="1">
              <a:lnSpc>
                <a:spcPct val="120000"/>
              </a:lnSpc>
              <a:spcBef>
                <a:spcPct val="50000"/>
              </a:spcBef>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外部中断源通过</a:t>
            </a:r>
            <a:r>
              <a:rPr lang="en-US" altLang="zh-CN" dirty="0">
                <a:latin typeface="黑体" panose="02010609060101010101" pitchFamily="49" charset="-122"/>
                <a:ea typeface="黑体" panose="02010609060101010101" pitchFamily="49" charset="-122"/>
              </a:rPr>
              <a:t>IR0-IR7</a:t>
            </a:r>
            <a:r>
              <a:rPr lang="zh-CN" altLang="en-US" dirty="0">
                <a:latin typeface="黑体" panose="02010609060101010101" pitchFamily="49" charset="-122"/>
                <a:ea typeface="黑体" panose="02010609060101010101" pitchFamily="49" charset="-122"/>
              </a:rPr>
              <a:t>输入高电平中断请求信号</a:t>
            </a:r>
          </a:p>
          <a:p>
            <a:pPr eaLnBrk="1" hangingPunct="1">
              <a:lnSpc>
                <a:spcPct val="120000"/>
              </a:lnSpc>
              <a:spcBef>
                <a:spcPct val="50000"/>
              </a:spcBef>
            </a:pP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外部中断源的中断请求信号使中断请求触发器</a:t>
            </a:r>
            <a:r>
              <a:rPr lang="en-US" altLang="zh-CN" dirty="0">
                <a:latin typeface="黑体" panose="02010609060101010101" pitchFamily="49" charset="-122"/>
                <a:ea typeface="黑体" panose="02010609060101010101" pitchFamily="49" charset="-122"/>
              </a:rPr>
              <a:t>IRR</a:t>
            </a:r>
            <a:r>
              <a:rPr lang="zh-CN" altLang="en-US" dirty="0">
                <a:latin typeface="黑体" panose="02010609060101010101" pitchFamily="49" charset="-122"/>
                <a:ea typeface="黑体" panose="02010609060101010101" pitchFamily="49" charset="-122"/>
              </a:rPr>
              <a:t>的相应位置“</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，并与</a:t>
            </a:r>
            <a:r>
              <a:rPr lang="en-US" altLang="zh-CN" dirty="0">
                <a:latin typeface="黑体" panose="02010609060101010101" pitchFamily="49" charset="-122"/>
                <a:ea typeface="黑体" panose="02010609060101010101" pitchFamily="49" charset="-122"/>
              </a:rPr>
              <a:t>IMR</a:t>
            </a:r>
            <a:r>
              <a:rPr lang="zh-CN" altLang="en-US" dirty="0">
                <a:latin typeface="黑体" panose="02010609060101010101" pitchFamily="49" charset="-122"/>
                <a:ea typeface="黑体" panose="02010609060101010101" pitchFamily="49" charset="-122"/>
              </a:rPr>
              <a:t>按位相“与”，送给优先权判决电路。</a:t>
            </a:r>
          </a:p>
          <a:p>
            <a:pPr eaLnBrk="1" hangingPunct="1">
              <a:lnSpc>
                <a:spcPct val="120000"/>
              </a:lnSpc>
              <a:spcBef>
                <a:spcPct val="50000"/>
              </a:spcBef>
            </a:pP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优先权判决电路从</a:t>
            </a:r>
            <a:r>
              <a:rPr lang="en-US" altLang="zh-CN" dirty="0">
                <a:latin typeface="黑体" panose="02010609060101010101" pitchFamily="49" charset="-122"/>
                <a:ea typeface="黑体" panose="02010609060101010101" pitchFamily="49" charset="-122"/>
              </a:rPr>
              <a:t>IRR</a:t>
            </a:r>
            <a:r>
              <a:rPr lang="zh-CN" altLang="en-US" dirty="0">
                <a:latin typeface="黑体" panose="02010609060101010101" pitchFamily="49" charset="-122"/>
                <a:ea typeface="黑体" panose="02010609060101010101" pitchFamily="49" charset="-122"/>
              </a:rPr>
              <a:t>中检测出优先级最高的中断请求位，并将其与</a:t>
            </a:r>
            <a:r>
              <a:rPr lang="en-US" altLang="zh-CN" dirty="0">
                <a:latin typeface="黑体" panose="02010609060101010101" pitchFamily="49" charset="-122"/>
                <a:ea typeface="黑体" panose="02010609060101010101" pitchFamily="49" charset="-122"/>
              </a:rPr>
              <a:t>ISR</a:t>
            </a:r>
            <a:r>
              <a:rPr lang="zh-CN" altLang="en-US" dirty="0">
                <a:latin typeface="黑体" panose="02010609060101010101" pitchFamily="49" charset="-122"/>
                <a:ea typeface="黑体" panose="02010609060101010101" pitchFamily="49" charset="-122"/>
              </a:rPr>
              <a:t>中记录的正在被</a:t>
            </a:r>
            <a:r>
              <a:rPr lang="en-US" altLang="zh-CN" dirty="0">
                <a:latin typeface="黑体" panose="02010609060101010101" pitchFamily="49" charset="-122"/>
                <a:ea typeface="黑体" panose="02010609060101010101" pitchFamily="49" charset="-122"/>
              </a:rPr>
              <a:t>CPU</a:t>
            </a:r>
            <a:r>
              <a:rPr lang="zh-CN" altLang="en-US" dirty="0">
                <a:latin typeface="黑体" panose="02010609060101010101" pitchFamily="49" charset="-122"/>
                <a:ea typeface="黑体" panose="02010609060101010101" pitchFamily="49" charset="-122"/>
              </a:rPr>
              <a:t>服务的中断进行优先级比较。当提请的中断优先级高于正在服务的中断优先级时，中断优先权判决电路就向控制逻辑发出有效的中断请求信号。  </a:t>
            </a:r>
          </a:p>
        </p:txBody>
      </p:sp>
      <p:sp>
        <p:nvSpPr>
          <p:cNvPr id="3" name="TextBox 37"/>
          <p:cNvSpPr txBox="1"/>
          <p:nvPr/>
        </p:nvSpPr>
        <p:spPr>
          <a:xfrm>
            <a:off x="2782838" y="693490"/>
            <a:ext cx="4200116"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8259A</a:t>
            </a:r>
            <a:r>
              <a:rPr lang="zh-CN" altLang="en-US" sz="2700" b="1" dirty="0" smtClean="0">
                <a:solidFill>
                  <a:schemeClr val="tx1">
                    <a:lumMod val="65000"/>
                    <a:lumOff val="35000"/>
                  </a:schemeClr>
                </a:solidFill>
                <a:latin typeface="微软雅黑"/>
                <a:ea typeface="微软雅黑"/>
              </a:rPr>
              <a:t>的中断过程</a:t>
            </a:r>
            <a:endParaRPr lang="zh-CN" altLang="en-US" sz="2700" b="1" dirty="0">
              <a:solidFill>
                <a:schemeClr val="tx1">
                  <a:lumMod val="65000"/>
                  <a:lumOff val="35000"/>
                </a:schemeClr>
              </a:solidFill>
              <a:latin typeface="微软雅黑"/>
              <a:ea typeface="微软雅黑"/>
            </a:endParaRPr>
          </a:p>
        </p:txBody>
      </p:sp>
      <p:pic>
        <p:nvPicPr>
          <p:cNvPr id="4"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835695" y="587067"/>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5"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8094" y="596439"/>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900555"/>
      </p:ext>
    </p:extLst>
  </p:cSld>
  <p:clrMapOvr>
    <a:masterClrMapping/>
  </p:clrMapOv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00" fill="hold"/>
                                            <p:tgtEl>
                                              <p:spTgt spid="4"/>
                                            </p:tgtEl>
                                            <p:attrNameLst>
                                              <p:attrName>ppt_x</p:attrName>
                                            </p:attrNameLst>
                                          </p:cBhvr>
                                          <p:tavLst>
                                            <p:tav tm="0">
                                              <p:val>
                                                <p:strVal val="0-#ppt_w/2"/>
                                              </p:val>
                                            </p:tav>
                                            <p:tav tm="100000">
                                              <p:val>
                                                <p:strVal val="#ppt_x"/>
                                              </p:val>
                                            </p:tav>
                                          </p:tavLst>
                                        </p:anim>
                                        <p:anim calcmode="lin" valueType="num">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00" fill="hold"/>
                                            <p:tgtEl>
                                              <p:spTgt spid="5"/>
                                            </p:tgtEl>
                                            <p:attrNameLst>
                                              <p:attrName>ppt_x</p:attrName>
                                            </p:attrNameLst>
                                          </p:cBhvr>
                                          <p:tavLst>
                                            <p:tav tm="0">
                                              <p:val>
                                                <p:strVal val="#ppt_x"/>
                                              </p:val>
                                            </p:tav>
                                            <p:tav tm="100000">
                                              <p:val>
                                                <p:strVal val="#ppt_x"/>
                                              </p:val>
                                            </p:tav>
                                          </p:tavLst>
                                        </p:anim>
                                        <p:anim calcmode="lin" valueType="num">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062023" y="1213131"/>
            <a:ext cx="8066367" cy="466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50000"/>
              </a:spcBef>
            </a:pPr>
            <a:r>
              <a:rPr lang="en-US" altLang="zh-CN">
                <a:latin typeface="黑体" panose="02010609060101010101" pitchFamily="49" charset="-122"/>
                <a:ea typeface="黑体" panose="02010609060101010101" pitchFamily="49" charset="-122"/>
              </a:rPr>
              <a:t>(4) </a:t>
            </a:r>
            <a:r>
              <a:rPr lang="zh-CN" altLang="en-US">
                <a:latin typeface="黑体" panose="02010609060101010101" pitchFamily="49" charset="-122"/>
                <a:ea typeface="黑体" panose="02010609060101010101" pitchFamily="49" charset="-122"/>
              </a:rPr>
              <a:t>当控制逻辑收到有效的中断请求信号时，向</a:t>
            </a:r>
            <a:r>
              <a:rPr lang="en-US" altLang="zh-CN">
                <a:latin typeface="黑体" panose="02010609060101010101" pitchFamily="49" charset="-122"/>
                <a:ea typeface="黑体" panose="02010609060101010101" pitchFamily="49" charset="-122"/>
              </a:rPr>
              <a:t>CPU</a:t>
            </a:r>
            <a:r>
              <a:rPr lang="zh-CN" altLang="en-US">
                <a:latin typeface="黑体" panose="02010609060101010101" pitchFamily="49" charset="-122"/>
                <a:ea typeface="黑体" panose="02010609060101010101" pitchFamily="49" charset="-122"/>
              </a:rPr>
              <a:t>发出高电平信号</a:t>
            </a:r>
            <a:r>
              <a:rPr lang="en-US" altLang="zh-CN">
                <a:latin typeface="黑体" panose="02010609060101010101" pitchFamily="49" charset="-122"/>
                <a:ea typeface="黑体" panose="02010609060101010101" pitchFamily="49" charset="-122"/>
              </a:rPr>
              <a:t>INT</a:t>
            </a:r>
            <a:r>
              <a:rPr lang="zh-CN" altLang="en-US">
                <a:latin typeface="黑体" panose="02010609060101010101" pitchFamily="49" charset="-122"/>
                <a:ea typeface="黑体" panose="02010609060101010101" pitchFamily="49" charset="-122"/>
              </a:rPr>
              <a:t>，请求中断服务。</a:t>
            </a:r>
          </a:p>
          <a:p>
            <a:pPr eaLnBrk="1" hangingPunct="1">
              <a:lnSpc>
                <a:spcPct val="115000"/>
              </a:lnSpc>
              <a:spcBef>
                <a:spcPct val="50000"/>
              </a:spcBef>
            </a:pPr>
            <a:r>
              <a:rPr lang="en-US" altLang="zh-CN">
                <a:latin typeface="黑体" panose="02010609060101010101" pitchFamily="49" charset="-122"/>
                <a:ea typeface="黑体" panose="02010609060101010101" pitchFamily="49" charset="-122"/>
              </a:rPr>
              <a:t>(5) </a:t>
            </a:r>
            <a:r>
              <a:rPr lang="zh-CN" altLang="en-US">
                <a:latin typeface="黑体" panose="02010609060101010101" pitchFamily="49" charset="-122"/>
                <a:ea typeface="黑体" panose="02010609060101010101" pitchFamily="49" charset="-122"/>
              </a:rPr>
              <a:t>在中断允许的情况下</a:t>
            </a:r>
            <a:r>
              <a:rPr lang="en-US" altLang="zh-CN">
                <a:latin typeface="黑体" panose="02010609060101010101" pitchFamily="49" charset="-122"/>
                <a:ea typeface="黑体" panose="02010609060101010101" pitchFamily="49" charset="-122"/>
              </a:rPr>
              <a:t>(IF=1)</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CPU</a:t>
            </a:r>
            <a:r>
              <a:rPr lang="zh-CN" altLang="en-US">
                <a:latin typeface="黑体" panose="02010609060101010101" pitchFamily="49" charset="-122"/>
                <a:ea typeface="黑体" panose="02010609060101010101" pitchFamily="49" charset="-122"/>
              </a:rPr>
              <a:t>接受中断请求</a:t>
            </a:r>
            <a:r>
              <a:rPr lang="en-US" altLang="zh-CN">
                <a:latin typeface="黑体" panose="02010609060101010101" pitchFamily="49" charset="-122"/>
                <a:ea typeface="黑体" panose="02010609060101010101" pitchFamily="49" charset="-122"/>
              </a:rPr>
              <a:t>INT</a:t>
            </a:r>
            <a:r>
              <a:rPr lang="zh-CN" altLang="en-US">
                <a:latin typeface="黑体" panose="02010609060101010101" pitchFamily="49" charset="-122"/>
                <a:ea typeface="黑体" panose="02010609060101010101" pitchFamily="49" charset="-122"/>
              </a:rPr>
              <a:t>，并发出中断响应信号</a:t>
            </a:r>
            <a:r>
              <a:rPr lang="en-US" altLang="zh-CN">
                <a:latin typeface="黑体" panose="02010609060101010101" pitchFamily="49" charset="-122"/>
                <a:ea typeface="黑体" panose="02010609060101010101" pitchFamily="49" charset="-122"/>
              </a:rPr>
              <a:t>INTA</a:t>
            </a:r>
            <a:r>
              <a:rPr lang="zh-CN" altLang="en-US">
                <a:latin typeface="黑体" panose="02010609060101010101" pitchFamily="49" charset="-122"/>
                <a:ea typeface="黑体" panose="02010609060101010101" pitchFamily="49" charset="-122"/>
              </a:rPr>
              <a:t>，对</a:t>
            </a:r>
            <a:r>
              <a:rPr lang="en-US" altLang="zh-CN">
                <a:latin typeface="黑体" panose="02010609060101010101" pitchFamily="49" charset="-122"/>
                <a:ea typeface="黑体" panose="02010609060101010101" pitchFamily="49" charset="-122"/>
              </a:rPr>
              <a:t>8086/8088 CPU</a:t>
            </a:r>
            <a:r>
              <a:rPr lang="zh-CN" altLang="en-US">
                <a:latin typeface="黑体" panose="02010609060101010101" pitchFamily="49" charset="-122"/>
                <a:ea typeface="黑体" panose="02010609060101010101" pitchFamily="49" charset="-122"/>
              </a:rPr>
              <a:t>，将连续发出两个</a:t>
            </a:r>
            <a:r>
              <a:rPr lang="en-US" altLang="zh-CN">
                <a:latin typeface="黑体" panose="02010609060101010101" pitchFamily="49" charset="-122"/>
                <a:ea typeface="黑体" panose="02010609060101010101" pitchFamily="49" charset="-122"/>
              </a:rPr>
              <a:t>INTA</a:t>
            </a:r>
            <a:r>
              <a:rPr lang="zh-CN" altLang="en-US">
                <a:latin typeface="黑体" panose="02010609060101010101" pitchFamily="49" charset="-122"/>
                <a:ea typeface="黑体" panose="02010609060101010101" pitchFamily="49" charset="-122"/>
              </a:rPr>
              <a:t>脉冲。</a:t>
            </a:r>
          </a:p>
          <a:p>
            <a:pPr eaLnBrk="1" hangingPunct="1">
              <a:lnSpc>
                <a:spcPct val="115000"/>
              </a:lnSpc>
              <a:spcBef>
                <a:spcPct val="50000"/>
              </a:spcBef>
            </a:pPr>
            <a:r>
              <a:rPr lang="en-US" altLang="zh-CN">
                <a:latin typeface="黑体" panose="02010609060101010101" pitchFamily="49" charset="-122"/>
                <a:ea typeface="黑体" panose="02010609060101010101" pitchFamily="49" charset="-122"/>
              </a:rPr>
              <a:t>(6) </a:t>
            </a:r>
            <a:r>
              <a:rPr lang="zh-CN" altLang="en-US">
                <a:latin typeface="黑体" panose="02010609060101010101" pitchFamily="49" charset="-122"/>
                <a:ea typeface="黑体" panose="02010609060101010101" pitchFamily="49" charset="-122"/>
              </a:rPr>
              <a:t>当</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接到来自</a:t>
            </a:r>
            <a:r>
              <a:rPr lang="en-US" altLang="zh-CN">
                <a:latin typeface="黑体" panose="02010609060101010101" pitchFamily="49" charset="-122"/>
                <a:ea typeface="黑体" panose="02010609060101010101" pitchFamily="49" charset="-122"/>
              </a:rPr>
              <a:t>CPU</a:t>
            </a:r>
            <a:r>
              <a:rPr lang="zh-CN" altLang="en-US">
                <a:latin typeface="黑体" panose="02010609060101010101" pitchFamily="49" charset="-122"/>
                <a:ea typeface="黑体" panose="02010609060101010101" pitchFamily="49" charset="-122"/>
              </a:rPr>
              <a:t>的第一个</a:t>
            </a:r>
            <a:r>
              <a:rPr lang="en-US" altLang="zh-CN">
                <a:latin typeface="黑体" panose="02010609060101010101" pitchFamily="49" charset="-122"/>
                <a:ea typeface="黑体" panose="02010609060101010101" pitchFamily="49" charset="-122"/>
              </a:rPr>
              <a:t>INTA</a:t>
            </a:r>
            <a:r>
              <a:rPr lang="zh-CN" altLang="en-US">
                <a:latin typeface="黑体" panose="02010609060101010101" pitchFamily="49" charset="-122"/>
                <a:ea typeface="黑体" panose="02010609060101010101" pitchFamily="49" charset="-122"/>
              </a:rPr>
              <a:t>脉冲时，就把允许中断的最高优先级请求位置入</a:t>
            </a:r>
            <a:r>
              <a:rPr lang="en-US" altLang="zh-CN">
                <a:latin typeface="黑体" panose="02010609060101010101" pitchFamily="49" charset="-122"/>
                <a:ea typeface="黑体" panose="02010609060101010101" pitchFamily="49" charset="-122"/>
              </a:rPr>
              <a:t>ISR</a:t>
            </a:r>
            <a:r>
              <a:rPr lang="zh-CN" altLang="en-US">
                <a:latin typeface="黑体" panose="02010609060101010101" pitchFamily="49" charset="-122"/>
                <a:ea typeface="黑体" panose="02010609060101010101" pitchFamily="49" charset="-122"/>
              </a:rPr>
              <a:t>，并把</a:t>
            </a:r>
            <a:r>
              <a:rPr lang="en-US" altLang="zh-CN">
                <a:latin typeface="黑体" panose="02010609060101010101" pitchFamily="49" charset="-122"/>
                <a:ea typeface="黑体" panose="02010609060101010101" pitchFamily="49" charset="-122"/>
              </a:rPr>
              <a:t>IRR</a:t>
            </a:r>
            <a:r>
              <a:rPr lang="zh-CN" altLang="en-US">
                <a:latin typeface="黑体" panose="02010609060101010101" pitchFamily="49" charset="-122"/>
                <a:ea typeface="黑体" panose="02010609060101010101" pitchFamily="49" charset="-122"/>
              </a:rPr>
              <a:t>中的相应位复位。如果工作在级联方式下，而且设备的优先级最高，则主控</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将送出级联地址</a:t>
            </a:r>
            <a:r>
              <a:rPr lang="en-US" altLang="zh-CN">
                <a:latin typeface="黑体" panose="02010609060101010101" pitchFamily="49" charset="-122"/>
                <a:ea typeface="黑体" panose="02010609060101010101" pitchFamily="49" charset="-122"/>
              </a:rPr>
              <a:t>CAS0-CAS2</a:t>
            </a:r>
            <a:r>
              <a:rPr lang="zh-CN" altLang="en-US">
                <a:latin typeface="黑体" panose="02010609060101010101" pitchFamily="49" charset="-122"/>
                <a:ea typeface="黑体" panose="02010609060101010101" pitchFamily="49" charset="-122"/>
              </a:rPr>
              <a:t>，将其加载至从属</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上。</a:t>
            </a:r>
          </a:p>
        </p:txBody>
      </p:sp>
      <p:sp>
        <p:nvSpPr>
          <p:cNvPr id="35843" name="Line 3"/>
          <p:cNvSpPr>
            <a:spLocks noChangeShapeType="1"/>
          </p:cNvSpPr>
          <p:nvPr/>
        </p:nvSpPr>
        <p:spPr bwMode="auto">
          <a:xfrm>
            <a:off x="6809746" y="3787065"/>
            <a:ext cx="6859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4" name="Line 4"/>
          <p:cNvSpPr>
            <a:spLocks noChangeShapeType="1"/>
          </p:cNvSpPr>
          <p:nvPr/>
        </p:nvSpPr>
        <p:spPr bwMode="auto">
          <a:xfrm>
            <a:off x="8953367" y="2357984"/>
            <a:ext cx="6859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5" name="Line 5"/>
          <p:cNvSpPr>
            <a:spLocks noChangeShapeType="1"/>
          </p:cNvSpPr>
          <p:nvPr/>
        </p:nvSpPr>
        <p:spPr bwMode="auto">
          <a:xfrm>
            <a:off x="4951941" y="2786708"/>
            <a:ext cx="647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76375890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206519" y="967012"/>
            <a:ext cx="8066367" cy="489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a:latin typeface="黑体" panose="02010609060101010101" pitchFamily="49" charset="-122"/>
                <a:ea typeface="黑体" panose="02010609060101010101" pitchFamily="49" charset="-122"/>
              </a:rPr>
              <a:t>(7) </a:t>
            </a:r>
            <a:r>
              <a:rPr lang="zh-CN" altLang="en-US">
                <a:latin typeface="黑体" panose="02010609060101010101" pitchFamily="49" charset="-122"/>
                <a:ea typeface="黑体" panose="02010609060101010101" pitchFamily="49" charset="-122"/>
              </a:rPr>
              <a:t>在第二个</a:t>
            </a:r>
            <a:r>
              <a:rPr lang="en-US" altLang="zh-CN">
                <a:latin typeface="黑体" panose="02010609060101010101" pitchFamily="49" charset="-122"/>
                <a:ea typeface="黑体" panose="02010609060101010101" pitchFamily="49" charset="-122"/>
              </a:rPr>
              <a:t>INTA</a:t>
            </a:r>
            <a:r>
              <a:rPr lang="zh-CN" altLang="en-US">
                <a:latin typeface="黑体" panose="02010609060101010101" pitchFamily="49" charset="-122"/>
                <a:ea typeface="黑体" panose="02010609060101010101" pitchFamily="49" charset="-122"/>
              </a:rPr>
              <a:t>脉冲，对单独使用或是级联方式下从属的</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，将其中断向量发送至数据总线。</a:t>
            </a:r>
          </a:p>
          <a:p>
            <a:pPr eaLnBrk="1" hangingPunct="1">
              <a:lnSpc>
                <a:spcPct val="150000"/>
              </a:lnSpc>
              <a:spcBef>
                <a:spcPct val="50000"/>
              </a:spcBef>
            </a:pPr>
            <a:r>
              <a:rPr lang="en-US" altLang="zh-CN">
                <a:latin typeface="黑体" panose="02010609060101010101" pitchFamily="49" charset="-122"/>
                <a:ea typeface="黑体" panose="02010609060101010101" pitchFamily="49" charset="-122"/>
              </a:rPr>
              <a:t>(8)  CPU</a:t>
            </a:r>
            <a:r>
              <a:rPr lang="zh-CN" altLang="en-US">
                <a:latin typeface="黑体" panose="02010609060101010101" pitchFamily="49" charset="-122"/>
                <a:ea typeface="黑体" panose="02010609060101010101" pitchFamily="49" charset="-122"/>
              </a:rPr>
              <a:t>从数据总线上获取中断向量码，转移到相应的中断处理程序。</a:t>
            </a:r>
          </a:p>
          <a:p>
            <a:pPr eaLnBrk="1" hangingPunct="1">
              <a:lnSpc>
                <a:spcPct val="150000"/>
              </a:lnSpc>
              <a:spcBef>
                <a:spcPct val="50000"/>
              </a:spcBef>
            </a:pPr>
            <a:r>
              <a:rPr lang="en-US" altLang="zh-CN">
                <a:latin typeface="黑体" panose="02010609060101010101" pitchFamily="49" charset="-122"/>
                <a:ea typeface="黑体" panose="02010609060101010101" pitchFamily="49" charset="-122"/>
              </a:rPr>
              <a:t>(9) </a:t>
            </a:r>
            <a:r>
              <a:rPr lang="zh-CN" altLang="en-US">
                <a:latin typeface="黑体" panose="02010609060101010101" pitchFamily="49" charset="-122"/>
                <a:ea typeface="黑体" panose="02010609060101010101" pitchFamily="49" charset="-122"/>
              </a:rPr>
              <a:t>中断结束时，通过在中断处理程序中向</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发送一条</a:t>
            </a:r>
            <a:r>
              <a:rPr lang="en-US" altLang="zh-CN">
                <a:latin typeface="黑体" panose="02010609060101010101" pitchFamily="49" charset="-122"/>
                <a:ea typeface="黑体" panose="02010609060101010101" pitchFamily="49" charset="-122"/>
              </a:rPr>
              <a:t>EOI(</a:t>
            </a:r>
            <a:r>
              <a:rPr lang="zh-CN" altLang="en-US">
                <a:latin typeface="黑体" panose="02010609060101010101" pitchFamily="49" charset="-122"/>
                <a:ea typeface="黑体" panose="02010609060101010101" pitchFamily="49" charset="-122"/>
              </a:rPr>
              <a:t>中断结束</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命令，使</a:t>
            </a:r>
            <a:r>
              <a:rPr lang="en-US" altLang="zh-CN">
                <a:latin typeface="黑体" panose="02010609060101010101" pitchFamily="49" charset="-122"/>
                <a:ea typeface="黑体" panose="02010609060101010101" pitchFamily="49" charset="-122"/>
              </a:rPr>
              <a:t>ISR</a:t>
            </a:r>
            <a:r>
              <a:rPr lang="zh-CN" altLang="en-US">
                <a:latin typeface="黑体" panose="02010609060101010101" pitchFamily="49" charset="-122"/>
                <a:ea typeface="黑体" panose="02010609060101010101" pitchFamily="49" charset="-122"/>
              </a:rPr>
              <a:t>相应位复位，或在</a:t>
            </a:r>
            <a:r>
              <a:rPr lang="en-US" altLang="zh-CN">
                <a:latin typeface="黑体" panose="02010609060101010101" pitchFamily="49" charset="-122"/>
                <a:ea typeface="黑体" panose="02010609060101010101" pitchFamily="49" charset="-122"/>
              </a:rPr>
              <a:t>AEOI(</a:t>
            </a:r>
            <a:r>
              <a:rPr lang="zh-CN" altLang="en-US">
                <a:latin typeface="黑体" panose="02010609060101010101" pitchFamily="49" charset="-122"/>
                <a:ea typeface="黑体" panose="02010609060101010101" pitchFamily="49" charset="-122"/>
              </a:rPr>
              <a:t>自动中断结束</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方式下，由</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在第二个</a:t>
            </a:r>
            <a:r>
              <a:rPr lang="en-US" altLang="zh-CN">
                <a:latin typeface="黑体" panose="02010609060101010101" pitchFamily="49" charset="-122"/>
                <a:ea typeface="黑体" panose="02010609060101010101" pitchFamily="49" charset="-122"/>
              </a:rPr>
              <a:t>INTA</a:t>
            </a:r>
            <a:r>
              <a:rPr lang="zh-CN" altLang="en-US">
                <a:latin typeface="黑体" panose="02010609060101010101" pitchFamily="49" charset="-122"/>
                <a:ea typeface="黑体" panose="02010609060101010101" pitchFamily="49" charset="-122"/>
              </a:rPr>
              <a:t>脉冲的后沿自动将</a:t>
            </a:r>
            <a:r>
              <a:rPr lang="en-US" altLang="zh-CN">
                <a:latin typeface="黑体" panose="02010609060101010101" pitchFamily="49" charset="-122"/>
                <a:ea typeface="黑体" panose="02010609060101010101" pitchFamily="49" charset="-122"/>
              </a:rPr>
              <a:t>ISR</a:t>
            </a:r>
            <a:r>
              <a:rPr lang="zh-CN" altLang="en-US">
                <a:latin typeface="黑体" panose="02010609060101010101" pitchFamily="49" charset="-122"/>
                <a:ea typeface="黑体" panose="02010609060101010101" pitchFamily="49" charset="-122"/>
              </a:rPr>
              <a:t>相应位复位。</a:t>
            </a:r>
          </a:p>
        </p:txBody>
      </p:sp>
    </p:spTree>
    <p:extLst>
      <p:ext uri="{BB962C8B-B14F-4D97-AF65-F5344CB8AC3E}">
        <p14:creationId xmlns:p14="http://schemas.microsoft.com/office/powerpoint/2010/main" val="102197595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2494806" y="405458"/>
            <a:ext cx="2448498" cy="563693"/>
          </a:xfrm>
        </p:spPr>
        <p:txBody>
          <a:bodyPr/>
          <a:lstStyle/>
          <a:p>
            <a:pPr algn="l" eaLnBrk="1" hangingPunct="1"/>
            <a:r>
              <a:rPr lang="zh-CN" altLang="en-US" sz="2801" dirty="0">
                <a:latin typeface="黑体" panose="02010609060101010101" pitchFamily="49" charset="-122"/>
                <a:ea typeface="黑体" panose="02010609060101010101" pitchFamily="49" charset="-122"/>
              </a:rPr>
              <a:t>中断响应周期</a:t>
            </a:r>
            <a:r>
              <a:rPr lang="zh-CN" altLang="en-US" dirty="0" smtClean="0">
                <a:latin typeface="黑体" panose="02010609060101010101" pitchFamily="49" charset="-122"/>
                <a:ea typeface="黑体" panose="02010609060101010101" pitchFamily="49" charset="-122"/>
              </a:rPr>
              <a:t> </a:t>
            </a:r>
          </a:p>
        </p:txBody>
      </p:sp>
      <p:sp>
        <p:nvSpPr>
          <p:cNvPr id="2052" name="Rectangle 6"/>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50" name="Object 5"/>
          <p:cNvGraphicFramePr>
            <a:graphicFrameLocks noChangeAspect="1"/>
          </p:cNvGraphicFramePr>
          <p:nvPr/>
        </p:nvGraphicFramePr>
        <p:xfrm>
          <a:off x="2206520" y="1989599"/>
          <a:ext cx="7777375" cy="3874397"/>
        </p:xfrm>
        <a:graphic>
          <a:graphicData uri="http://schemas.openxmlformats.org/presentationml/2006/ole">
            <mc:AlternateContent xmlns:mc="http://schemas.openxmlformats.org/markup-compatibility/2006">
              <mc:Choice xmlns:v="urn:schemas-microsoft-com:vml" Requires="v">
                <p:oleObj spid="_x0000_s17417" name="Visio" r:id="rId3" imgW="4446473" imgH="2794948" progId="Visio.Drawing.11">
                  <p:embed/>
                </p:oleObj>
              </mc:Choice>
              <mc:Fallback>
                <p:oleObj name="Visio" r:id="rId3" imgW="4446473" imgH="279494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520" y="1989599"/>
                        <a:ext cx="7777375" cy="38743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097311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Grp="1" noChangeAspect="1"/>
          </p:cNvGraphicFramePr>
          <p:nvPr>
            <p:ph type="body" idx="1"/>
            <p:extLst>
              <p:ext uri="{D42A27DB-BD31-4B8C-83A1-F6EECF244321}">
                <p14:modId xmlns:p14="http://schemas.microsoft.com/office/powerpoint/2010/main" val="98434351"/>
              </p:ext>
            </p:extLst>
          </p:nvPr>
        </p:nvGraphicFramePr>
        <p:xfrm>
          <a:off x="1668027" y="549152"/>
          <a:ext cx="9146117" cy="6094235"/>
        </p:xfrm>
        <a:graphic>
          <a:graphicData uri="http://schemas.openxmlformats.org/presentationml/2006/ole">
            <mc:AlternateContent xmlns:mc="http://schemas.openxmlformats.org/markup-compatibility/2006">
              <mc:Choice xmlns:v="urn:schemas-microsoft-com:vml" Requires="v">
                <p:oleObj spid="_x0000_s18441" name="Visio" r:id="rId3" imgW="5362204" imgH="4037015" progId="Visio.Drawing.11">
                  <p:embed/>
                </p:oleObj>
              </mc:Choice>
              <mc:Fallback>
                <p:oleObj name="Visio" r:id="rId3" imgW="5362204" imgH="403701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027" y="549152"/>
                        <a:ext cx="9146117" cy="6094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Box 37"/>
          <p:cNvSpPr txBox="1"/>
          <p:nvPr/>
        </p:nvSpPr>
        <p:spPr>
          <a:xfrm>
            <a:off x="2615170" y="367865"/>
            <a:ext cx="4200116"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8259A</a:t>
            </a:r>
            <a:r>
              <a:rPr lang="zh-CN" altLang="en-US" sz="2700" b="1" dirty="0" smtClean="0">
                <a:solidFill>
                  <a:schemeClr val="tx1">
                    <a:lumMod val="65000"/>
                    <a:lumOff val="35000"/>
                  </a:schemeClr>
                </a:solidFill>
                <a:latin typeface="微软雅黑"/>
                <a:ea typeface="微软雅黑"/>
              </a:rPr>
              <a:t>主要工作方式</a:t>
            </a:r>
            <a:endParaRPr lang="zh-CN" altLang="en-US" sz="2700" b="1" dirty="0">
              <a:solidFill>
                <a:schemeClr val="tx1">
                  <a:lumMod val="65000"/>
                  <a:lumOff val="35000"/>
                </a:schemeClr>
              </a:solidFill>
              <a:latin typeface="微软雅黑"/>
              <a:ea typeface="微软雅黑"/>
            </a:endParaRPr>
          </a:p>
        </p:txBody>
      </p:sp>
      <p:pic>
        <p:nvPicPr>
          <p:cNvPr id="5" name="Picture 3" descr="C:\Users\Administrator\Desktop\微立体创业计划\005.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68027" y="26144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20426" y="27081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951469"/>
      </p:ext>
    </p:extLst>
  </p:cSld>
  <p:clrMapOvr>
    <a:masterClrMapping/>
  </p:clrMapOv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1701578" y="620857"/>
            <a:ext cx="8787259" cy="5689329"/>
          </a:xfrm>
        </p:spPr>
        <p:txBody>
          <a:bodyPr/>
          <a:lstStyle/>
          <a:p>
            <a:pPr eaLnBrk="1" hangingPunct="1">
              <a:lnSpc>
                <a:spcPct val="125000"/>
              </a:lnSpc>
              <a:buFontTx/>
              <a:buNone/>
            </a:pPr>
            <a:r>
              <a:rPr lang="en-US" altLang="zh-CN" sz="1800"/>
              <a:t> </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这些工作方式，</a:t>
            </a:r>
            <a:r>
              <a:rPr lang="zh-CN" altLang="en-US" sz="2400" i="1" u="sng">
                <a:latin typeface="黑体" panose="02010609060101010101" pitchFamily="49" charset="-122"/>
                <a:ea typeface="黑体" panose="02010609060101010101" pitchFamily="49" charset="-122"/>
              </a:rPr>
              <a:t>可以通过编程设置或改变</a:t>
            </a:r>
            <a:r>
              <a:rPr lang="zh-CN" altLang="en-US" sz="2400">
                <a:latin typeface="黑体" panose="02010609060101010101" pitchFamily="49" charset="-122"/>
                <a:ea typeface="黑体" panose="02010609060101010101" pitchFamily="49" charset="-122"/>
              </a:rPr>
              <a:t>。</a:t>
            </a:r>
            <a:endParaRPr lang="zh-CN" altLang="en-US" sz="2400" b="1">
              <a:latin typeface="黑体" panose="02010609060101010101" pitchFamily="49" charset="-122"/>
              <a:ea typeface="黑体" panose="02010609060101010101" pitchFamily="49" charset="-122"/>
            </a:endParaRPr>
          </a:p>
          <a:p>
            <a:pPr eaLnBrk="1" hangingPunct="1">
              <a:lnSpc>
                <a:spcPct val="125000"/>
              </a:lnSpc>
              <a:buFontTx/>
              <a:buNone/>
            </a:pPr>
            <a:r>
              <a:rPr lang="en-US" altLang="zh-CN" sz="2801">
                <a:latin typeface="黑体" panose="02010609060101010101" pitchFamily="49" charset="-122"/>
                <a:ea typeface="黑体" panose="02010609060101010101" pitchFamily="49" charset="-122"/>
              </a:rPr>
              <a:t>(1)</a:t>
            </a:r>
            <a:r>
              <a:rPr lang="zh-CN" altLang="en-US" sz="2801">
                <a:latin typeface="黑体" panose="02010609060101010101" pitchFamily="49" charset="-122"/>
                <a:ea typeface="黑体" panose="02010609060101010101" pitchFamily="49" charset="-122"/>
              </a:rPr>
              <a:t>优先权的管理方式</a:t>
            </a:r>
          </a:p>
          <a:p>
            <a:pPr eaLnBrk="1" hangingPunct="1">
              <a:lnSpc>
                <a:spcPct val="125000"/>
              </a:lnSpc>
              <a:buFontTx/>
              <a:buNone/>
            </a:pPr>
            <a:r>
              <a:rPr lang="en-US" altLang="zh-CN" sz="2400">
                <a:latin typeface="黑体" panose="02010609060101010101" pitchFamily="49" charset="-122"/>
                <a:ea typeface="黑体" panose="02010609060101010101" pitchFamily="49" charset="-122"/>
              </a:rPr>
              <a:t>1&gt; </a:t>
            </a:r>
            <a:r>
              <a:rPr lang="zh-CN" altLang="en-US" sz="2400">
                <a:latin typeface="黑体" panose="02010609060101010101" pitchFamily="49" charset="-122"/>
                <a:ea typeface="黑体" panose="02010609060101010101" pitchFamily="49" charset="-122"/>
              </a:rPr>
              <a:t>全嵌套方式</a:t>
            </a:r>
          </a:p>
          <a:p>
            <a:pPr eaLnBrk="1" hangingPunct="1">
              <a:lnSpc>
                <a:spcPct val="125000"/>
              </a:lnSpc>
            </a:pPr>
            <a:r>
              <a:rPr lang="zh-CN" altLang="en-US" sz="2400">
                <a:latin typeface="黑体" panose="02010609060101010101" pitchFamily="49" charset="-122"/>
                <a:ea typeface="黑体" panose="02010609060101010101" pitchFamily="49" charset="-122"/>
              </a:rPr>
              <a:t>这是</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默认的优先权设置方式，在全嵌套方式下，</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所管理的</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级中断优先权是固定不变的，其中</a:t>
            </a:r>
            <a:r>
              <a:rPr lang="en-US" altLang="zh-CN" sz="2400">
                <a:latin typeface="黑体" panose="02010609060101010101" pitchFamily="49" charset="-122"/>
                <a:ea typeface="黑体" panose="02010609060101010101" pitchFamily="49" charset="-122"/>
              </a:rPr>
              <a:t>IR0</a:t>
            </a:r>
            <a:r>
              <a:rPr lang="zh-CN" altLang="en-US" sz="2400">
                <a:latin typeface="黑体" panose="02010609060101010101" pitchFamily="49" charset="-122"/>
                <a:ea typeface="黑体" panose="02010609060101010101" pitchFamily="49" charset="-122"/>
              </a:rPr>
              <a:t>的中断优先级最高，</a:t>
            </a:r>
            <a:r>
              <a:rPr lang="en-US" altLang="zh-CN" sz="2400">
                <a:latin typeface="黑体" panose="02010609060101010101" pitchFamily="49" charset="-122"/>
                <a:ea typeface="黑体" panose="02010609060101010101" pitchFamily="49" charset="-122"/>
              </a:rPr>
              <a:t>IR7</a:t>
            </a:r>
            <a:r>
              <a:rPr lang="zh-CN" altLang="en-US" sz="2400">
                <a:latin typeface="黑体" panose="02010609060101010101" pitchFamily="49" charset="-122"/>
                <a:ea typeface="黑体" panose="02010609060101010101" pitchFamily="49" charset="-122"/>
              </a:rPr>
              <a:t>的中断优先级最低。</a:t>
            </a:r>
          </a:p>
          <a:p>
            <a:pPr eaLnBrk="1" hangingPunct="1">
              <a:lnSpc>
                <a:spcPct val="125000"/>
              </a:lnSpc>
            </a:pP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响应中断后，请求中断的中断源中，优先级最高的中断源，在中断服务寄存器</a:t>
            </a:r>
            <a:r>
              <a:rPr lang="en-US" altLang="zh-CN" sz="2400">
                <a:latin typeface="黑体" panose="02010609060101010101" pitchFamily="49" charset="-122"/>
                <a:ea typeface="黑体" panose="02010609060101010101" pitchFamily="49" charset="-122"/>
              </a:rPr>
              <a:t>ISR</a:t>
            </a:r>
            <a:r>
              <a:rPr lang="zh-CN" altLang="en-US" sz="2400">
                <a:latin typeface="黑体" panose="02010609060101010101" pitchFamily="49" charset="-122"/>
                <a:ea typeface="黑体" panose="02010609060101010101" pitchFamily="49" charset="-122"/>
              </a:rPr>
              <a:t>中的相应位置位，而且把它的中断矢量送至系统数据总线，在此中断源的中断服务完成之前，与它同级或优先级低的中断源的中断请求被屏蔽，只有优先级比它高的中断源的中断请求才是运算的，从而出现中断嵌套。</a:t>
            </a:r>
          </a:p>
        </p:txBody>
      </p:sp>
    </p:spTree>
    <p:extLst>
      <p:ext uri="{BB962C8B-B14F-4D97-AF65-F5344CB8AC3E}">
        <p14:creationId xmlns:p14="http://schemas.microsoft.com/office/powerpoint/2010/main" val="3208609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1773031" y="908260"/>
            <a:ext cx="8644351" cy="5189151"/>
          </a:xfrm>
        </p:spPr>
        <p:txBody>
          <a:bodyPr/>
          <a:lstStyle/>
          <a:p>
            <a:pPr eaLnBrk="1" hangingPunct="1">
              <a:lnSpc>
                <a:spcPct val="130000"/>
              </a:lnSpc>
              <a:buFontTx/>
              <a:buNone/>
            </a:pPr>
            <a:r>
              <a:rPr lang="en-US" altLang="zh-CN" sz="2400">
                <a:latin typeface="黑体" panose="02010609060101010101" pitchFamily="49" charset="-122"/>
                <a:ea typeface="黑体" panose="02010609060101010101" pitchFamily="49" charset="-122"/>
              </a:rPr>
              <a:t>2&gt;</a:t>
            </a:r>
            <a:r>
              <a:rPr lang="zh-CN" altLang="en-US" sz="2400">
                <a:latin typeface="黑体" panose="02010609060101010101" pitchFamily="49" charset="-122"/>
                <a:ea typeface="黑体" panose="02010609060101010101" pitchFamily="49" charset="-122"/>
              </a:rPr>
              <a:t>特殊全嵌套方式</a:t>
            </a:r>
          </a:p>
          <a:p>
            <a:pPr eaLnBrk="1" hangingPunct="1">
              <a:lnSpc>
                <a:spcPct val="130000"/>
              </a:lnSpc>
            </a:pPr>
            <a:r>
              <a:rPr lang="zh-CN" altLang="en-US" sz="2400">
                <a:latin typeface="黑体" panose="02010609060101010101" pitchFamily="49" charset="-122"/>
                <a:ea typeface="黑体" panose="02010609060101010101" pitchFamily="49" charset="-122"/>
              </a:rPr>
              <a:t> 特殊全嵌套方式与全嵌套方式基本相同，所不同的是，当</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处理某一级中断时，如果有同级中断请求，那么</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也会作出响应，从而形成了对同一级中断的特殊嵌套。</a:t>
            </a:r>
          </a:p>
          <a:p>
            <a:pPr eaLnBrk="1" hangingPunct="1">
              <a:lnSpc>
                <a:spcPct val="130000"/>
              </a:lnSpc>
            </a:pPr>
            <a:r>
              <a:rPr lang="zh-CN" altLang="en-US" sz="2400">
                <a:latin typeface="黑体" panose="02010609060101010101" pitchFamily="49" charset="-122"/>
                <a:ea typeface="黑体" panose="02010609060101010101" pitchFamily="49" charset="-122"/>
              </a:rPr>
              <a:t>特殊全嵌套方式通常应用在有</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级连的系统中，在这种情况下，对主</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编程时，通常使它工作在特殊全嵌套方式下。这样，一方面，</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对于优先级别较高的主片的中断输入是允许的，另一方面，</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对于来自同一从片的优先级别较高（但对于主片来讲，优先级别是相同的）的中断也是允许、能够响应的。</a:t>
            </a:r>
          </a:p>
        </p:txBody>
      </p:sp>
    </p:spTree>
    <p:extLst>
      <p:ext uri="{BB962C8B-B14F-4D97-AF65-F5344CB8AC3E}">
        <p14:creationId xmlns:p14="http://schemas.microsoft.com/office/powerpoint/2010/main" val="2273025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1846073" y="836808"/>
            <a:ext cx="8498267" cy="5260604"/>
          </a:xfrm>
        </p:spPr>
        <p:txBody>
          <a:bodyPr/>
          <a:lstStyle/>
          <a:p>
            <a:pPr eaLnBrk="1" hangingPunct="1">
              <a:lnSpc>
                <a:spcPct val="120000"/>
              </a:lnSpc>
              <a:buFontTx/>
              <a:buNone/>
            </a:pPr>
            <a:r>
              <a:rPr lang="en-US" altLang="zh-CN" sz="2400">
                <a:latin typeface="黑体" panose="02010609060101010101" pitchFamily="49" charset="-122"/>
                <a:ea typeface="黑体" panose="02010609060101010101" pitchFamily="49" charset="-122"/>
              </a:rPr>
              <a:t>3&gt;</a:t>
            </a:r>
            <a:r>
              <a:rPr lang="zh-CN" altLang="en-US" sz="2400">
                <a:latin typeface="黑体" panose="02010609060101010101" pitchFamily="49" charset="-122"/>
                <a:ea typeface="黑体" panose="02010609060101010101" pitchFamily="49" charset="-122"/>
              </a:rPr>
              <a:t>优先级自动循环方式</a:t>
            </a:r>
          </a:p>
          <a:p>
            <a:pPr eaLnBrk="1" hangingPunct="1">
              <a:lnSpc>
                <a:spcPct val="120000"/>
              </a:lnSpc>
            </a:pPr>
            <a:r>
              <a:rPr lang="zh-CN" altLang="en-US" sz="2400">
                <a:latin typeface="黑体" panose="02010609060101010101" pitchFamily="49" charset="-122"/>
                <a:ea typeface="黑体" panose="02010609060101010101" pitchFamily="49" charset="-122"/>
              </a:rPr>
              <a:t>在实际应用中，中断源优先级的情况是比较复杂的，要求</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级中断的优先级在系统工作过程中，可以动态改变。</a:t>
            </a:r>
          </a:p>
          <a:p>
            <a:pPr eaLnBrk="1" hangingPunct="1">
              <a:lnSpc>
                <a:spcPct val="120000"/>
              </a:lnSpc>
            </a:pPr>
            <a:r>
              <a:rPr lang="zh-CN" altLang="en-US" sz="2400">
                <a:latin typeface="黑体" panose="02010609060101010101" pitchFamily="49" charset="-122"/>
                <a:ea typeface="黑体" panose="02010609060101010101" pitchFamily="49" charset="-122"/>
              </a:rPr>
              <a:t>即一个中断源的中断请求被响应之后，其优先级自动降为最低。系统启动时，</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级中断优先级默认为</a:t>
            </a:r>
            <a:r>
              <a:rPr lang="en-US" altLang="zh-CN" sz="2400">
                <a:latin typeface="黑体" panose="02010609060101010101" pitchFamily="49" charset="-122"/>
                <a:ea typeface="黑体" panose="02010609060101010101" pitchFamily="49" charset="-122"/>
              </a:rPr>
              <a:t>IR0—IR7</a:t>
            </a:r>
            <a:r>
              <a:rPr lang="zh-CN" altLang="en-US" sz="2400">
                <a:latin typeface="黑体" panose="02010609060101010101" pitchFamily="49" charset="-122"/>
                <a:ea typeface="黑体" panose="02010609060101010101" pitchFamily="49" charset="-122"/>
              </a:rPr>
              <a:t>，这时，刚好</a:t>
            </a:r>
            <a:r>
              <a:rPr lang="en-US" altLang="zh-CN" sz="2400">
                <a:latin typeface="黑体" panose="02010609060101010101" pitchFamily="49" charset="-122"/>
                <a:ea typeface="黑体" panose="02010609060101010101" pitchFamily="49" charset="-122"/>
              </a:rPr>
              <a:t>IR4</a:t>
            </a:r>
            <a:r>
              <a:rPr lang="zh-CN" altLang="en-US" sz="2400">
                <a:latin typeface="黑体" panose="02010609060101010101" pitchFamily="49" charset="-122"/>
                <a:ea typeface="黑体" panose="02010609060101010101" pitchFamily="49" charset="-122"/>
              </a:rPr>
              <a:t>发出了中断请求，</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响应之后，若</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工作在优先级自动循环方式下，则中断优先级自动变为</a:t>
            </a:r>
            <a:r>
              <a:rPr lang="en-US" altLang="zh-CN" sz="2400">
                <a:latin typeface="黑体" panose="02010609060101010101" pitchFamily="49" charset="-122"/>
                <a:ea typeface="黑体" panose="02010609060101010101" pitchFamily="49" charset="-122"/>
              </a:rPr>
              <a:t>IR5</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IR6</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IR7</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IR3</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IR4</a:t>
            </a:r>
            <a:r>
              <a:rPr lang="zh-CN" altLang="en-US" sz="2400">
                <a:latin typeface="黑体" panose="02010609060101010101" pitchFamily="49" charset="-122"/>
                <a:ea typeface="黑体" panose="02010609060101010101" pitchFamily="49" charset="-122"/>
              </a:rPr>
              <a:t>。</a:t>
            </a:r>
          </a:p>
          <a:p>
            <a:pPr eaLnBrk="1" hangingPunct="1">
              <a:lnSpc>
                <a:spcPct val="90000"/>
              </a:lnSpc>
              <a:buFontTx/>
              <a:buNone/>
            </a:pPr>
            <a:r>
              <a:rPr lang="en-US" altLang="zh-CN" sz="2400">
                <a:latin typeface="黑体" panose="02010609060101010101" pitchFamily="49" charset="-122"/>
                <a:ea typeface="黑体" panose="02010609060101010101" pitchFamily="49" charset="-122"/>
              </a:rPr>
              <a:t>4&gt;</a:t>
            </a:r>
            <a:r>
              <a:rPr lang="zh-CN" altLang="en-US" sz="2400">
                <a:latin typeface="黑体" panose="02010609060101010101" pitchFamily="49" charset="-122"/>
                <a:ea typeface="黑体" panose="02010609060101010101" pitchFamily="49" charset="-122"/>
              </a:rPr>
              <a:t>优先级特殊循环方式</a:t>
            </a:r>
          </a:p>
          <a:p>
            <a:pPr eaLnBrk="1" hangingPunct="1">
              <a:lnSpc>
                <a:spcPct val="90000"/>
              </a:lnSpc>
            </a:pPr>
            <a:r>
              <a:rPr lang="zh-CN" altLang="en-US" sz="2400">
                <a:latin typeface="黑体" panose="02010609060101010101" pitchFamily="49" charset="-122"/>
                <a:ea typeface="黑体" panose="02010609060101010101" pitchFamily="49" charset="-122"/>
              </a:rPr>
              <a:t>优先级特殊循环方式与自动循环方式相比，只有一点不同，即初始化的优先级是由程序控制的，而不是默认的</a:t>
            </a:r>
            <a:r>
              <a:rPr lang="en-US" altLang="zh-CN" sz="2400">
                <a:latin typeface="黑体" panose="02010609060101010101" pitchFamily="49" charset="-122"/>
                <a:ea typeface="黑体" panose="02010609060101010101" pitchFamily="49" charset="-122"/>
              </a:rPr>
              <a:t>IR0—IR7</a:t>
            </a:r>
            <a:r>
              <a:rPr lang="zh-CN" altLang="en-US" sz="240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73825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1846734" y="261442"/>
            <a:ext cx="8612593" cy="5859231"/>
          </a:xfrm>
        </p:spPr>
        <p:txBody>
          <a:bodyPr/>
          <a:lstStyle/>
          <a:p>
            <a:pPr eaLnBrk="1" hangingPunct="1">
              <a:lnSpc>
                <a:spcPct val="150000"/>
              </a:lnSpc>
              <a:spcBef>
                <a:spcPct val="50000"/>
              </a:spcBef>
              <a:buFontTx/>
              <a:buNone/>
            </a:pP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、中断过程</a:t>
            </a:r>
          </a:p>
          <a:p>
            <a:pPr eaLnBrk="1" hangingPunct="1">
              <a:lnSpc>
                <a:spcPct val="150000"/>
              </a:lnSpc>
              <a:spcBef>
                <a:spcPct val="50000"/>
              </a:spcBef>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）中断源</a:t>
            </a:r>
          </a:p>
          <a:p>
            <a:pPr eaLnBrk="1" hangingPunct="1">
              <a:lnSpc>
                <a:spcPct val="150000"/>
              </a:lnSpc>
              <a:spcBef>
                <a:spcPct val="50000"/>
              </a:spcBef>
              <a:buFontTx/>
              <a:buNone/>
            </a:pPr>
            <a:r>
              <a:rPr lang="zh-CN" altLang="en-US" sz="2400" dirty="0">
                <a:latin typeface="黑体" panose="02010609060101010101" pitchFamily="49" charset="-122"/>
                <a:ea typeface="黑体" panose="02010609060101010101" pitchFamily="49" charset="-122"/>
              </a:rPr>
              <a:t>中断源：引起中断的原因或者发出中断请求的设备。</a:t>
            </a:r>
          </a:p>
          <a:p>
            <a:pPr eaLnBrk="1" hangingPunct="1">
              <a:lnSpc>
                <a:spcPct val="150000"/>
              </a:lnSpc>
              <a:spcBef>
                <a:spcPct val="50000"/>
              </a:spcBef>
              <a:buFontTx/>
              <a:buNone/>
            </a:pPr>
            <a:r>
              <a:rPr lang="zh-CN" altLang="en-US" sz="2400" dirty="0">
                <a:latin typeface="黑体" panose="02010609060101010101" pitchFamily="49" charset="-122"/>
                <a:ea typeface="黑体" panose="02010609060101010101" pitchFamily="49" charset="-122"/>
              </a:rPr>
              <a:t>中断源一般分为两类：</a:t>
            </a:r>
            <a:r>
              <a:rPr lang="zh-CN" altLang="en-US" sz="2400" b="1" u="sng" dirty="0">
                <a:latin typeface="黑体" panose="02010609060101010101" pitchFamily="49" charset="-122"/>
                <a:ea typeface="黑体" panose="02010609060101010101" pitchFamily="49" charset="-122"/>
              </a:rPr>
              <a:t>内部中断源和外部中断源</a:t>
            </a:r>
            <a:r>
              <a:rPr lang="zh-CN" altLang="en-US" sz="2400" dirty="0">
                <a:latin typeface="黑体" panose="02010609060101010101" pitchFamily="49" charset="-122"/>
                <a:ea typeface="黑体" panose="02010609060101010101" pitchFamily="49" charset="-122"/>
              </a:rPr>
              <a:t>。</a:t>
            </a:r>
          </a:p>
          <a:p>
            <a:pPr eaLnBrk="1" hangingPunct="1">
              <a:lnSpc>
                <a:spcPct val="150000"/>
              </a:lnSpc>
              <a:spcBef>
                <a:spcPct val="50000"/>
              </a:spcBef>
              <a:buFontTx/>
              <a:buNone/>
            </a:pPr>
            <a:r>
              <a:rPr lang="zh-CN" altLang="en-US" sz="2400" dirty="0">
                <a:latin typeface="黑体" panose="02010609060101010101" pitchFamily="49" charset="-122"/>
                <a:ea typeface="黑体" panose="02010609060101010101" pitchFamily="49" charset="-122"/>
              </a:rPr>
              <a:t>内部中断源即中断源在微处理器内部。如计算溢出、中断指令的执行、程序调试中指令的单步运行等都是内部中断源。</a:t>
            </a:r>
          </a:p>
          <a:p>
            <a:pPr eaLnBrk="1" hangingPunct="1">
              <a:lnSpc>
                <a:spcPct val="150000"/>
              </a:lnSpc>
              <a:spcBef>
                <a:spcPct val="50000"/>
              </a:spcBef>
              <a:buFontTx/>
              <a:buNone/>
            </a:pPr>
            <a:r>
              <a:rPr lang="zh-CN" altLang="en-US" sz="2400" dirty="0">
                <a:latin typeface="黑体" panose="02010609060101010101" pitchFamily="49" charset="-122"/>
                <a:ea typeface="黑体" panose="02010609060101010101" pitchFamily="49" charset="-122"/>
              </a:rPr>
              <a:t>外部中断源，即引起中断的原因是处理机的外部设备。如外设的</a:t>
            </a:r>
            <a:r>
              <a:rPr lang="en-US" altLang="zh-CN" sz="2400" dirty="0">
                <a:latin typeface="黑体" panose="02010609060101010101" pitchFamily="49" charset="-122"/>
                <a:ea typeface="黑体" panose="02010609060101010101" pitchFamily="49" charset="-122"/>
              </a:rPr>
              <a:t>I/O</a:t>
            </a:r>
            <a:r>
              <a:rPr lang="zh-CN" altLang="en-US" sz="2400" dirty="0">
                <a:latin typeface="黑体" panose="02010609060101010101" pitchFamily="49" charset="-122"/>
                <a:ea typeface="黑体" panose="02010609060101010101" pitchFamily="49" charset="-122"/>
              </a:rPr>
              <a:t>请求、定时时间到、设备故障、电源掉电等都是外部中断源。</a:t>
            </a:r>
          </a:p>
        </p:txBody>
      </p:sp>
    </p:spTree>
    <p:extLst>
      <p:ext uri="{BB962C8B-B14F-4D97-AF65-F5344CB8AC3E}">
        <p14:creationId xmlns:p14="http://schemas.microsoft.com/office/powerpoint/2010/main" val="803854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2206520" y="978127"/>
            <a:ext cx="7921870" cy="4539714"/>
          </a:xfrm>
        </p:spPr>
        <p:txBody>
          <a:bodyPr/>
          <a:lstStyle/>
          <a:p>
            <a:pPr eaLnBrk="1" hangingPunct="1">
              <a:lnSpc>
                <a:spcPct val="130000"/>
              </a:lnSpc>
              <a:buFontTx/>
              <a:buNone/>
            </a:pPr>
            <a:r>
              <a:rPr lang="en-US" altLang="zh-CN" sz="2801">
                <a:latin typeface="黑体" panose="02010609060101010101" pitchFamily="49" charset="-122"/>
                <a:ea typeface="黑体" panose="02010609060101010101" pitchFamily="49" charset="-122"/>
              </a:rPr>
              <a:t>(2)</a:t>
            </a:r>
            <a:r>
              <a:rPr lang="zh-CN" altLang="en-US" sz="2801">
                <a:latin typeface="黑体" panose="02010609060101010101" pitchFamily="49" charset="-122"/>
                <a:ea typeface="黑体" panose="02010609060101010101" pitchFamily="49" charset="-122"/>
              </a:rPr>
              <a:t>中断源的屏蔽方式</a:t>
            </a:r>
          </a:p>
          <a:p>
            <a:pPr eaLnBrk="1" hangingPunct="1">
              <a:lnSpc>
                <a:spcPct val="130000"/>
              </a:lnSpc>
              <a:buFontTx/>
              <a:buNone/>
            </a:pPr>
            <a:r>
              <a:rPr lang="en-US" altLang="zh-CN" sz="2801">
                <a:latin typeface="黑体" panose="02010609060101010101" pitchFamily="49" charset="-122"/>
                <a:ea typeface="黑体" panose="02010609060101010101" pitchFamily="49" charset="-122"/>
              </a:rPr>
              <a:t>CPU</a:t>
            </a:r>
            <a:r>
              <a:rPr lang="zh-CN" altLang="en-US" sz="2801">
                <a:latin typeface="黑体" panose="02010609060101010101" pitchFamily="49" charset="-122"/>
                <a:ea typeface="黑体" panose="02010609060101010101" pitchFamily="49" charset="-122"/>
              </a:rPr>
              <a:t>对于</a:t>
            </a:r>
            <a:r>
              <a:rPr lang="en-US" altLang="zh-CN" sz="2801">
                <a:latin typeface="黑体" panose="02010609060101010101" pitchFamily="49" charset="-122"/>
                <a:ea typeface="黑体" panose="02010609060101010101" pitchFamily="49" charset="-122"/>
              </a:rPr>
              <a:t>8259A</a:t>
            </a:r>
            <a:r>
              <a:rPr lang="zh-CN" altLang="en-US" sz="2801">
                <a:latin typeface="黑体" panose="02010609060101010101" pitchFamily="49" charset="-122"/>
                <a:ea typeface="黑体" panose="02010609060101010101" pitchFamily="49" charset="-122"/>
              </a:rPr>
              <a:t>提出的中断请求，都可以加以屏蔽控制，屏蔽控制有下列几种方式：</a:t>
            </a:r>
            <a:endParaRPr lang="zh-CN" altLang="en-US" sz="2801" b="1">
              <a:latin typeface="黑体" panose="02010609060101010101" pitchFamily="49" charset="-122"/>
              <a:ea typeface="黑体" panose="02010609060101010101" pitchFamily="49" charset="-122"/>
            </a:endParaRPr>
          </a:p>
          <a:p>
            <a:pPr eaLnBrk="1" hangingPunct="1">
              <a:lnSpc>
                <a:spcPct val="130000"/>
              </a:lnSpc>
              <a:buFontTx/>
              <a:buNone/>
            </a:pPr>
            <a:r>
              <a:rPr lang="en-US" altLang="zh-CN" sz="2400">
                <a:latin typeface="黑体" panose="02010609060101010101" pitchFamily="49" charset="-122"/>
                <a:ea typeface="黑体" panose="02010609060101010101" pitchFamily="49" charset="-122"/>
              </a:rPr>
              <a:t>1&gt;</a:t>
            </a:r>
            <a:r>
              <a:rPr lang="zh-CN" altLang="en-US" sz="2400">
                <a:latin typeface="黑体" panose="02010609060101010101" pitchFamily="49" charset="-122"/>
                <a:ea typeface="黑体" panose="02010609060101010101" pitchFamily="49" charset="-122"/>
              </a:rPr>
              <a:t>普通屏蔽方式：</a:t>
            </a:r>
          </a:p>
          <a:p>
            <a:pPr eaLnBrk="1" hangingPunct="1">
              <a:lnSpc>
                <a:spcPct val="130000"/>
              </a:lnSpc>
            </a:pP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的每个中断请求输入，都要受到屏蔽寄存器中相应位的控制。若相应位为“</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，则中断请求不能送</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。屏蔽是通过对屏蔽寄存器</a:t>
            </a:r>
            <a:r>
              <a:rPr lang="en-US" altLang="zh-CN" sz="2400">
                <a:latin typeface="黑体" panose="02010609060101010101" pitchFamily="49" charset="-122"/>
                <a:ea typeface="黑体" panose="02010609060101010101" pitchFamily="49" charset="-122"/>
              </a:rPr>
              <a:t>IMR</a:t>
            </a:r>
            <a:r>
              <a:rPr lang="zh-CN" altLang="en-US" sz="2400">
                <a:latin typeface="黑体" panose="02010609060101010101" pitchFamily="49" charset="-122"/>
                <a:ea typeface="黑体" panose="02010609060101010101" pitchFamily="49" charset="-122"/>
              </a:rPr>
              <a:t>的编程（操作命令字</a:t>
            </a:r>
            <a:r>
              <a:rPr lang="en-US" altLang="zh-CN" sz="2400">
                <a:latin typeface="黑体" panose="02010609060101010101" pitchFamily="49" charset="-122"/>
                <a:ea typeface="黑体" panose="02010609060101010101" pitchFamily="49" charset="-122"/>
              </a:rPr>
              <a:t>OCW1</a:t>
            </a:r>
            <a:r>
              <a:rPr lang="zh-CN" altLang="en-US" sz="2400">
                <a:latin typeface="黑体" panose="02010609060101010101" pitchFamily="49" charset="-122"/>
                <a:ea typeface="黑体" panose="02010609060101010101" pitchFamily="49" charset="-122"/>
              </a:rPr>
              <a:t>），来加以设置和改变的。</a:t>
            </a:r>
          </a:p>
        </p:txBody>
      </p:sp>
    </p:spTree>
    <p:extLst>
      <p:ext uri="{BB962C8B-B14F-4D97-AF65-F5344CB8AC3E}">
        <p14:creationId xmlns:p14="http://schemas.microsoft.com/office/powerpoint/2010/main" val="3695543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1773031" y="765352"/>
            <a:ext cx="8641175" cy="5760783"/>
          </a:xfrm>
        </p:spPr>
        <p:txBody>
          <a:bodyPr/>
          <a:lstStyle/>
          <a:p>
            <a:pPr eaLnBrk="1" hangingPunct="1">
              <a:lnSpc>
                <a:spcPct val="120000"/>
              </a:lnSpc>
              <a:buFontTx/>
              <a:buNone/>
            </a:pPr>
            <a:r>
              <a:rPr lang="en-US" altLang="zh-CN" sz="2400">
                <a:latin typeface="黑体" panose="02010609060101010101" pitchFamily="49" charset="-122"/>
                <a:ea typeface="黑体" panose="02010609060101010101" pitchFamily="49" charset="-122"/>
              </a:rPr>
              <a:t>2&gt;</a:t>
            </a:r>
            <a:r>
              <a:rPr lang="zh-CN" altLang="en-US" sz="2400">
                <a:latin typeface="黑体" panose="02010609060101010101" pitchFamily="49" charset="-122"/>
                <a:ea typeface="黑体" panose="02010609060101010101" pitchFamily="49" charset="-122"/>
              </a:rPr>
              <a:t>特殊屏蔽方式：</a:t>
            </a:r>
          </a:p>
          <a:p>
            <a:pPr eaLnBrk="1" hangingPunct="1">
              <a:lnSpc>
                <a:spcPct val="120000"/>
              </a:lnSpc>
            </a:pPr>
            <a:r>
              <a:rPr lang="zh-CN" altLang="en-US" sz="2400">
                <a:latin typeface="黑体" panose="02010609060101010101" pitchFamily="49" charset="-122"/>
                <a:ea typeface="黑体" panose="02010609060101010101" pitchFamily="49" charset="-122"/>
              </a:rPr>
              <a:t>有些场合下，希望一个中断服务程序的运行过程中，能动态地改变系统中的中断优先级结构，即在中断处理的一部分，禁止低级中断，而在中断处理的另一部分，又能够允许低级中断，于是引入了对中断的特殊屏蔽方式。</a:t>
            </a:r>
          </a:p>
          <a:p>
            <a:pPr eaLnBrk="1" hangingPunct="1">
              <a:lnSpc>
                <a:spcPct val="120000"/>
              </a:lnSpc>
            </a:pPr>
            <a:r>
              <a:rPr lang="zh-CN" altLang="en-US" sz="2400">
                <a:latin typeface="黑体" panose="02010609060101010101" pitchFamily="49" charset="-122"/>
                <a:ea typeface="黑体" panose="02010609060101010101" pitchFamily="49" charset="-122"/>
              </a:rPr>
              <a:t>设置了特殊屏蔽方式后，用</a:t>
            </a:r>
            <a:r>
              <a:rPr lang="en-US" altLang="zh-CN" sz="2400">
                <a:latin typeface="黑体" panose="02010609060101010101" pitchFamily="49" charset="-122"/>
                <a:ea typeface="黑体" panose="02010609060101010101" pitchFamily="49" charset="-122"/>
              </a:rPr>
              <a:t>OCW1</a:t>
            </a:r>
            <a:r>
              <a:rPr lang="zh-CN" altLang="en-US" sz="2400">
                <a:latin typeface="黑体" panose="02010609060101010101" pitchFamily="49" charset="-122"/>
                <a:ea typeface="黑体" panose="02010609060101010101" pitchFamily="49" charset="-122"/>
              </a:rPr>
              <a:t>对屏蔽寄存器中的某一位复位时，同时也会是中断服务寄存器</a:t>
            </a:r>
            <a:r>
              <a:rPr lang="en-US" altLang="zh-CN" sz="2400">
                <a:latin typeface="黑体" panose="02010609060101010101" pitchFamily="49" charset="-122"/>
                <a:ea typeface="黑体" panose="02010609060101010101" pitchFamily="49" charset="-122"/>
              </a:rPr>
              <a:t>ISR</a:t>
            </a:r>
            <a:r>
              <a:rPr lang="zh-CN" altLang="en-US" sz="2400">
                <a:latin typeface="黑体" panose="02010609060101010101" pitchFamily="49" charset="-122"/>
                <a:ea typeface="黑体" panose="02010609060101010101" pitchFamily="49" charset="-122"/>
              </a:rPr>
              <a:t>中的相应位复位，这样就不只屏蔽了正在处理的等级中断，而且真正开放了其它优先级别较低的中断请求。</a:t>
            </a:r>
          </a:p>
          <a:p>
            <a:pPr eaLnBrk="1" hangingPunct="1">
              <a:lnSpc>
                <a:spcPct val="120000"/>
              </a:lnSpc>
            </a:pPr>
            <a:r>
              <a:rPr lang="zh-CN" altLang="en-US" sz="2400">
                <a:latin typeface="黑体" panose="02010609060101010101" pitchFamily="49" charset="-122"/>
                <a:ea typeface="黑体" panose="02010609060101010101" pitchFamily="49" charset="-122"/>
              </a:rPr>
              <a:t>特殊屏蔽是在中断处理程序中使用的，用了这种方式之后，尽管系统正在处理高级中断，但对外界来讲，只有同级中断被屏蔽，而允许其它任何级别的中断请求。 </a:t>
            </a:r>
          </a:p>
        </p:txBody>
      </p:sp>
    </p:spTree>
    <p:extLst>
      <p:ext uri="{BB962C8B-B14F-4D97-AF65-F5344CB8AC3E}">
        <p14:creationId xmlns:p14="http://schemas.microsoft.com/office/powerpoint/2010/main" val="3277999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1701577" y="763765"/>
            <a:ext cx="8644351" cy="5546421"/>
          </a:xfrm>
        </p:spPr>
        <p:txBody>
          <a:bodyPr/>
          <a:lstStyle/>
          <a:p>
            <a:pPr eaLnBrk="1" hangingPunct="1">
              <a:lnSpc>
                <a:spcPct val="110000"/>
              </a:lnSpc>
              <a:buFontTx/>
              <a:buNone/>
            </a:pPr>
            <a:r>
              <a:rPr lang="en-US" altLang="zh-CN" sz="2801">
                <a:latin typeface="黑体" panose="02010609060101010101" pitchFamily="49" charset="-122"/>
                <a:ea typeface="黑体" panose="02010609060101010101" pitchFamily="49" charset="-122"/>
              </a:rPr>
              <a:t>(3)</a:t>
            </a:r>
            <a:r>
              <a:rPr lang="zh-CN" altLang="en-US" sz="2801">
                <a:latin typeface="黑体" panose="02010609060101010101" pitchFamily="49" charset="-122"/>
                <a:ea typeface="黑体" panose="02010609060101010101" pitchFamily="49" charset="-122"/>
              </a:rPr>
              <a:t>结束中断处理的方式</a:t>
            </a:r>
          </a:p>
          <a:p>
            <a:pPr eaLnBrk="1" hangingPunct="1">
              <a:lnSpc>
                <a:spcPct val="110000"/>
              </a:lnSpc>
            </a:pPr>
            <a:r>
              <a:rPr lang="zh-CN" altLang="en-US" sz="2400">
                <a:latin typeface="黑体" panose="02010609060101010101" pitchFamily="49" charset="-122"/>
                <a:ea typeface="黑体" panose="02010609060101010101" pitchFamily="49" charset="-122"/>
              </a:rPr>
              <a:t>按照对中断结束（复位中断响应寄存器</a:t>
            </a:r>
            <a:r>
              <a:rPr lang="en-US" altLang="zh-CN" sz="2400">
                <a:latin typeface="黑体" panose="02010609060101010101" pitchFamily="49" charset="-122"/>
                <a:ea typeface="黑体" panose="02010609060101010101" pitchFamily="49" charset="-122"/>
              </a:rPr>
              <a:t>ISR</a:t>
            </a:r>
            <a:r>
              <a:rPr lang="zh-CN" altLang="en-US" sz="2400">
                <a:latin typeface="黑体" panose="02010609060101010101" pitchFamily="49" charset="-122"/>
                <a:ea typeface="黑体" panose="02010609060101010101" pitchFamily="49" charset="-122"/>
              </a:rPr>
              <a:t>中相应位）的不同处理，</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有两种工作方式，即自动结束方式（</a:t>
            </a:r>
            <a:r>
              <a:rPr lang="en-US" altLang="zh-CN" sz="2400">
                <a:latin typeface="黑体" panose="02010609060101010101" pitchFamily="49" charset="-122"/>
                <a:ea typeface="黑体" panose="02010609060101010101" pitchFamily="49" charset="-122"/>
              </a:rPr>
              <a:t>AEOI</a:t>
            </a:r>
            <a:r>
              <a:rPr lang="zh-CN" altLang="en-US" sz="2400">
                <a:latin typeface="黑体" panose="02010609060101010101" pitchFamily="49" charset="-122"/>
                <a:ea typeface="黑体" panose="02010609060101010101" pitchFamily="49" charset="-122"/>
              </a:rPr>
              <a:t>）和非自动结束方式</a:t>
            </a:r>
            <a:r>
              <a:rPr lang="en-US" altLang="zh-CN" sz="2400">
                <a:latin typeface="黑体" panose="02010609060101010101" pitchFamily="49" charset="-122"/>
                <a:ea typeface="黑体" panose="02010609060101010101" pitchFamily="49" charset="-122"/>
              </a:rPr>
              <a:t>(EOI)</a:t>
            </a:r>
            <a:r>
              <a:rPr lang="zh-CN" altLang="en-US" sz="2400">
                <a:latin typeface="黑体" panose="02010609060101010101" pitchFamily="49" charset="-122"/>
                <a:ea typeface="黑体" panose="02010609060101010101" pitchFamily="49" charset="-122"/>
              </a:rPr>
              <a:t>。而非自动结束方式又可进一步分为一般的中断结束方式和特殊的中断结束方式。</a:t>
            </a:r>
            <a:endParaRPr lang="zh-CN" altLang="en-US" sz="2400" b="1">
              <a:latin typeface="黑体" panose="02010609060101010101" pitchFamily="49" charset="-122"/>
              <a:ea typeface="黑体" panose="02010609060101010101" pitchFamily="49" charset="-122"/>
            </a:endParaRPr>
          </a:p>
          <a:p>
            <a:pPr eaLnBrk="1" hangingPunct="1">
              <a:lnSpc>
                <a:spcPct val="110000"/>
              </a:lnSpc>
              <a:buFontTx/>
              <a:buNone/>
            </a:pPr>
            <a:r>
              <a:rPr lang="en-US" altLang="zh-CN" sz="2400">
                <a:latin typeface="黑体" panose="02010609060101010101" pitchFamily="49" charset="-122"/>
                <a:ea typeface="黑体" panose="02010609060101010101" pitchFamily="49" charset="-122"/>
              </a:rPr>
              <a:t>1&gt;</a:t>
            </a:r>
            <a:r>
              <a:rPr lang="zh-CN" altLang="en-US" sz="2400">
                <a:latin typeface="黑体" panose="02010609060101010101" pitchFamily="49" charset="-122"/>
                <a:ea typeface="黑体" panose="02010609060101010101" pitchFamily="49" charset="-122"/>
              </a:rPr>
              <a:t>中断自动结束方式</a:t>
            </a:r>
            <a:r>
              <a:rPr lang="en-US" altLang="zh-CN" sz="2400">
                <a:latin typeface="黑体" panose="02010609060101010101" pitchFamily="49" charset="-122"/>
                <a:ea typeface="黑体" panose="02010609060101010101" pitchFamily="49" charset="-122"/>
              </a:rPr>
              <a:t>(AEOI)</a:t>
            </a:r>
          </a:p>
          <a:p>
            <a:pPr eaLnBrk="1" hangingPunct="1">
              <a:lnSpc>
                <a:spcPct val="110000"/>
              </a:lnSpc>
            </a:pPr>
            <a:r>
              <a:rPr lang="zh-CN" altLang="en-US" sz="2400">
                <a:latin typeface="黑体" panose="02010609060101010101" pitchFamily="49" charset="-122"/>
                <a:ea typeface="黑体" panose="02010609060101010101" pitchFamily="49" charset="-122"/>
              </a:rPr>
              <a:t>这种方式仅适用于只有单片</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的场合，在这种方式下，系统一旦响应中断，那么</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在发第二个</a:t>
            </a:r>
            <a:r>
              <a:rPr lang="en-US" altLang="zh-CN" sz="2400">
                <a:latin typeface="黑体" panose="02010609060101010101" pitchFamily="49" charset="-122"/>
                <a:ea typeface="黑体" panose="02010609060101010101" pitchFamily="49" charset="-122"/>
              </a:rPr>
              <a:t>INTA</a:t>
            </a:r>
            <a:r>
              <a:rPr lang="zh-CN" altLang="en-US" sz="2400">
                <a:latin typeface="黑体" panose="02010609060101010101" pitchFamily="49" charset="-122"/>
                <a:ea typeface="黑体" panose="02010609060101010101" pitchFamily="49" charset="-122"/>
              </a:rPr>
              <a:t>脉冲时，就会使中断响应寄存器</a:t>
            </a:r>
            <a:r>
              <a:rPr lang="en-US" altLang="zh-CN" sz="2400">
                <a:latin typeface="黑体" panose="02010609060101010101" pitchFamily="49" charset="-122"/>
                <a:ea typeface="黑体" panose="02010609060101010101" pitchFamily="49" charset="-122"/>
              </a:rPr>
              <a:t>ISR</a:t>
            </a:r>
            <a:r>
              <a:rPr lang="zh-CN" altLang="en-US" sz="2400">
                <a:latin typeface="黑体" panose="02010609060101010101" pitchFamily="49" charset="-122"/>
                <a:ea typeface="黑体" panose="02010609060101010101" pitchFamily="49" charset="-122"/>
              </a:rPr>
              <a:t>中相应位复位，这样一来，虽然系统在进行中断处理，但对于</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来讲，</a:t>
            </a:r>
            <a:r>
              <a:rPr lang="en-US" altLang="zh-CN" sz="2400">
                <a:latin typeface="黑体" panose="02010609060101010101" pitchFamily="49" charset="-122"/>
                <a:ea typeface="黑体" panose="02010609060101010101" pitchFamily="49" charset="-122"/>
              </a:rPr>
              <a:t>ISR</a:t>
            </a:r>
            <a:r>
              <a:rPr lang="zh-CN" altLang="en-US" sz="2400">
                <a:latin typeface="黑体" panose="02010609060101010101" pitchFamily="49" charset="-122"/>
                <a:ea typeface="黑体" panose="02010609060101010101" pitchFamily="49" charset="-122"/>
              </a:rPr>
              <a:t>没有相应的指示，就象中断处理结束，返回主程序之后一样。</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可以再次响应任何级别的中断请求。</a:t>
            </a:r>
          </a:p>
        </p:txBody>
      </p:sp>
    </p:spTree>
    <p:extLst>
      <p:ext uri="{BB962C8B-B14F-4D97-AF65-F5344CB8AC3E}">
        <p14:creationId xmlns:p14="http://schemas.microsoft.com/office/powerpoint/2010/main" val="3988250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2208107" y="1125799"/>
            <a:ext cx="7774199" cy="4971613"/>
          </a:xfrm>
        </p:spPr>
        <p:txBody>
          <a:bodyPr/>
          <a:lstStyle/>
          <a:p>
            <a:pPr eaLnBrk="1" hangingPunct="1">
              <a:lnSpc>
                <a:spcPct val="130000"/>
              </a:lnSpc>
              <a:buFontTx/>
              <a:buNone/>
            </a:pPr>
            <a:r>
              <a:rPr lang="en-US" altLang="zh-CN" sz="2400">
                <a:latin typeface="黑体" panose="02010609060101010101" pitchFamily="49" charset="-122"/>
                <a:ea typeface="黑体" panose="02010609060101010101" pitchFamily="49" charset="-122"/>
              </a:rPr>
              <a:t>2&gt;</a:t>
            </a:r>
            <a:r>
              <a:rPr lang="zh-CN" altLang="en-US" sz="2400">
                <a:latin typeface="黑体" panose="02010609060101010101" pitchFamily="49" charset="-122"/>
                <a:ea typeface="黑体" panose="02010609060101010101" pitchFamily="49" charset="-122"/>
              </a:rPr>
              <a:t>一般的中断结束方式</a:t>
            </a:r>
          </a:p>
          <a:p>
            <a:pPr eaLnBrk="1" hangingPunct="1">
              <a:lnSpc>
                <a:spcPct val="130000"/>
              </a:lnSpc>
            </a:pPr>
            <a:r>
              <a:rPr lang="zh-CN" altLang="en-US" sz="2400">
                <a:latin typeface="黑体" panose="02010609060101010101" pitchFamily="49" charset="-122"/>
                <a:ea typeface="黑体" panose="02010609060101010101" pitchFamily="49" charset="-122"/>
              </a:rPr>
              <a:t>一般的中断结束方式适用用在全嵌套的情况下，当</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用输出指令向</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发一般中断中断结束命令</a:t>
            </a:r>
            <a:r>
              <a:rPr lang="en-US" altLang="zh-CN" sz="2400">
                <a:latin typeface="黑体" panose="02010609060101010101" pitchFamily="49" charset="-122"/>
                <a:ea typeface="黑体" panose="02010609060101010101" pitchFamily="49" charset="-122"/>
              </a:rPr>
              <a:t>OCW2</a:t>
            </a:r>
            <a:r>
              <a:rPr lang="zh-CN" altLang="en-US" sz="2400">
                <a:latin typeface="黑体" panose="02010609060101010101" pitchFamily="49" charset="-122"/>
                <a:ea typeface="黑体" panose="02010609060101010101" pitchFamily="49" charset="-122"/>
              </a:rPr>
              <a:t>时，</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才会使中断响应寄存器</a:t>
            </a:r>
            <a:r>
              <a:rPr lang="en-US" altLang="zh-CN" sz="2400">
                <a:latin typeface="黑体" panose="02010609060101010101" pitchFamily="49" charset="-122"/>
                <a:ea typeface="黑体" panose="02010609060101010101" pitchFamily="49" charset="-122"/>
              </a:rPr>
              <a:t>ISR</a:t>
            </a:r>
            <a:r>
              <a:rPr lang="zh-CN" altLang="en-US" sz="2400">
                <a:latin typeface="黑体" panose="02010609060101010101" pitchFamily="49" charset="-122"/>
                <a:ea typeface="黑体" panose="02010609060101010101" pitchFamily="49" charset="-122"/>
              </a:rPr>
              <a:t>中优先级别最高的位复位。 </a:t>
            </a:r>
          </a:p>
        </p:txBody>
      </p:sp>
    </p:spTree>
    <p:extLst>
      <p:ext uri="{BB962C8B-B14F-4D97-AF65-F5344CB8AC3E}">
        <p14:creationId xmlns:p14="http://schemas.microsoft.com/office/powerpoint/2010/main" val="2210219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1846073" y="765353"/>
            <a:ext cx="8498267" cy="5332059"/>
          </a:xfrm>
        </p:spPr>
        <p:txBody>
          <a:bodyPr/>
          <a:lstStyle/>
          <a:p>
            <a:pPr eaLnBrk="1" hangingPunct="1">
              <a:lnSpc>
                <a:spcPct val="120000"/>
              </a:lnSpc>
              <a:buFontTx/>
              <a:buNone/>
            </a:pPr>
            <a:r>
              <a:rPr lang="en-US" altLang="zh-CN" sz="2400">
                <a:latin typeface="黑体" panose="02010609060101010101" pitchFamily="49" charset="-122"/>
                <a:ea typeface="黑体" panose="02010609060101010101" pitchFamily="49" charset="-122"/>
              </a:rPr>
              <a:t>3&gt;</a:t>
            </a:r>
            <a:r>
              <a:rPr lang="zh-CN" altLang="en-US" sz="2400">
                <a:latin typeface="黑体" panose="02010609060101010101" pitchFamily="49" charset="-122"/>
                <a:ea typeface="黑体" panose="02010609060101010101" pitchFamily="49" charset="-122"/>
              </a:rPr>
              <a:t>特殊的中断结束方式</a:t>
            </a:r>
          </a:p>
          <a:p>
            <a:pPr eaLnBrk="1" hangingPunct="1">
              <a:lnSpc>
                <a:spcPct val="120000"/>
              </a:lnSpc>
            </a:pPr>
            <a:r>
              <a:rPr lang="zh-CN" altLang="en-US" sz="2400">
                <a:latin typeface="黑体" panose="02010609060101010101" pitchFamily="49" charset="-122"/>
                <a:ea typeface="黑体" panose="02010609060101010101" pitchFamily="49" charset="-122"/>
              </a:rPr>
              <a:t>在特殊全嵌套模式下，系统无法确定哪一级中断为最后响应和处理的中断，也就是说，</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无法确定当前所处理的是哪级中断，这时就要采用特殊的中断结束方式。</a:t>
            </a:r>
          </a:p>
          <a:p>
            <a:pPr eaLnBrk="1" hangingPunct="1">
              <a:lnSpc>
                <a:spcPct val="120000"/>
              </a:lnSpc>
            </a:pPr>
            <a:r>
              <a:rPr lang="zh-CN" altLang="en-US" sz="2400">
                <a:latin typeface="黑体" panose="02010609060101010101" pitchFamily="49" charset="-122"/>
                <a:ea typeface="黑体" panose="02010609060101010101" pitchFamily="49" charset="-122"/>
              </a:rPr>
              <a:t>特殊的中断结束方式是指在</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结束中断处理之后，向</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发送一个特殊的</a:t>
            </a:r>
            <a:r>
              <a:rPr lang="en-US" altLang="zh-CN" sz="2400">
                <a:latin typeface="黑体" panose="02010609060101010101" pitchFamily="49" charset="-122"/>
                <a:ea typeface="黑体" panose="02010609060101010101" pitchFamily="49" charset="-122"/>
              </a:rPr>
              <a:t>EOI</a:t>
            </a:r>
            <a:r>
              <a:rPr lang="zh-CN" altLang="en-US" sz="2400">
                <a:latin typeface="黑体" panose="02010609060101010101" pitchFamily="49" charset="-122"/>
                <a:ea typeface="黑体" panose="02010609060101010101" pitchFamily="49" charset="-122"/>
              </a:rPr>
              <a:t>中断结束命令，这个特殊的中断结束</a:t>
            </a:r>
            <a:r>
              <a:rPr lang="en-US" altLang="zh-CN" sz="2400">
                <a:latin typeface="黑体" panose="02010609060101010101" pitchFamily="49" charset="-122"/>
                <a:ea typeface="黑体" panose="02010609060101010101" pitchFamily="49" charset="-122"/>
              </a:rPr>
              <a:t>EOI</a:t>
            </a:r>
            <a:r>
              <a:rPr lang="zh-CN" altLang="en-US" sz="2400">
                <a:latin typeface="黑体" panose="02010609060101010101" pitchFamily="49" charset="-122"/>
                <a:ea typeface="黑体" panose="02010609060101010101" pitchFamily="49" charset="-122"/>
              </a:rPr>
              <a:t>命令，明确指出了中断响应寄存器</a:t>
            </a:r>
            <a:r>
              <a:rPr lang="en-US" altLang="zh-CN" sz="2400">
                <a:latin typeface="黑体" panose="02010609060101010101" pitchFamily="49" charset="-122"/>
                <a:ea typeface="黑体" panose="02010609060101010101" pitchFamily="49" charset="-122"/>
              </a:rPr>
              <a:t>ISR</a:t>
            </a:r>
            <a:r>
              <a:rPr lang="zh-CN" altLang="en-US" sz="2400">
                <a:latin typeface="黑体" panose="02010609060101010101" pitchFamily="49" charset="-122"/>
                <a:ea typeface="黑体" panose="02010609060101010101" pitchFamily="49" charset="-122"/>
              </a:rPr>
              <a:t>中需要复位的位。</a:t>
            </a:r>
          </a:p>
          <a:p>
            <a:pPr eaLnBrk="1" hangingPunct="1">
              <a:lnSpc>
                <a:spcPct val="120000"/>
              </a:lnSpc>
            </a:pPr>
            <a:r>
              <a:rPr lang="zh-CN" altLang="en-US" sz="2400">
                <a:latin typeface="黑体" panose="02010609060101010101" pitchFamily="49" charset="-122"/>
                <a:ea typeface="黑体" panose="02010609060101010101" pitchFamily="49" charset="-122"/>
              </a:rPr>
              <a:t>这里，我们还要指出一点，在级联方式下，一般不用自动中断结束方式，而需要用非自动结束中断方式，一个中断处理程序结束时，都必须发两个中断结束</a:t>
            </a:r>
            <a:r>
              <a:rPr lang="en-US" altLang="zh-CN" sz="2400">
                <a:latin typeface="黑体" panose="02010609060101010101" pitchFamily="49" charset="-122"/>
                <a:ea typeface="黑体" panose="02010609060101010101" pitchFamily="49" charset="-122"/>
              </a:rPr>
              <a:t>EOI</a:t>
            </a:r>
            <a:r>
              <a:rPr lang="zh-CN" altLang="en-US" sz="2400">
                <a:latin typeface="黑体" panose="02010609060101010101" pitchFamily="49" charset="-122"/>
                <a:ea typeface="黑体" panose="02010609060101010101" pitchFamily="49" charset="-122"/>
              </a:rPr>
              <a:t>命令，一个发往主片，一个发往从片。 </a:t>
            </a:r>
          </a:p>
        </p:txBody>
      </p:sp>
    </p:spTree>
    <p:extLst>
      <p:ext uri="{BB962C8B-B14F-4D97-AF65-F5344CB8AC3E}">
        <p14:creationId xmlns:p14="http://schemas.microsoft.com/office/powerpoint/2010/main" val="2987588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sz="half" idx="1"/>
          </p:nvPr>
        </p:nvSpPr>
        <p:spPr>
          <a:xfrm>
            <a:off x="1522148" y="765353"/>
            <a:ext cx="9146117" cy="5332059"/>
          </a:xfrm>
        </p:spPr>
        <p:txBody>
          <a:bodyPr/>
          <a:lstStyle/>
          <a:p>
            <a:pPr eaLnBrk="1" hangingPunct="1">
              <a:lnSpc>
                <a:spcPct val="150000"/>
              </a:lnSpc>
              <a:buFontTx/>
              <a:buNone/>
            </a:pPr>
            <a:r>
              <a:rPr lang="en-US" altLang="zh-CN" sz="2801">
                <a:latin typeface="黑体" panose="02010609060101010101" pitchFamily="49" charset="-122"/>
                <a:ea typeface="黑体" panose="02010609060101010101" pitchFamily="49" charset="-122"/>
              </a:rPr>
              <a:t>(4)</a:t>
            </a:r>
            <a:r>
              <a:rPr lang="zh-CN" altLang="en-US" sz="2801">
                <a:latin typeface="黑体" panose="02010609060101010101" pitchFamily="49" charset="-122"/>
                <a:ea typeface="黑体" panose="02010609060101010101" pitchFamily="49" charset="-122"/>
              </a:rPr>
              <a:t> 中断触发的方式</a:t>
            </a:r>
          </a:p>
          <a:p>
            <a:pPr eaLnBrk="1" hangingPunct="1">
              <a:lnSpc>
                <a:spcPct val="150000"/>
              </a:lnSpc>
              <a:buFontTx/>
              <a:buNone/>
            </a:pPr>
            <a:r>
              <a:rPr lang="en-US" altLang="zh-CN" sz="2400" b="1">
                <a:latin typeface="黑体" panose="02010609060101010101" pitchFamily="49" charset="-122"/>
                <a:ea typeface="黑体" panose="02010609060101010101" pitchFamily="49" charset="-122"/>
              </a:rPr>
              <a:t>1&gt;</a:t>
            </a:r>
            <a:r>
              <a:rPr lang="zh-CN" altLang="en-US" sz="2400" b="1">
                <a:latin typeface="黑体" panose="02010609060101010101" pitchFamily="49" charset="-122"/>
                <a:ea typeface="黑体" panose="02010609060101010101" pitchFamily="49" charset="-122"/>
              </a:rPr>
              <a:t>边沿触发方式</a:t>
            </a:r>
            <a:endParaRPr lang="zh-CN" altLang="en-US" sz="2400">
              <a:latin typeface="黑体" panose="02010609060101010101" pitchFamily="49" charset="-122"/>
              <a:ea typeface="黑体" panose="02010609060101010101" pitchFamily="49" charset="-122"/>
            </a:endParaRPr>
          </a:p>
          <a:p>
            <a:pPr eaLnBrk="1" hangingPunct="1">
              <a:lnSpc>
                <a:spcPct val="150000"/>
              </a:lnSpc>
            </a:pPr>
            <a:r>
              <a:rPr lang="zh-CN" altLang="en-US" sz="2400">
                <a:latin typeface="黑体" panose="02010609060101010101" pitchFamily="49" charset="-122"/>
                <a:ea typeface="黑体" panose="02010609060101010101" pitchFamily="49" charset="-122"/>
              </a:rPr>
              <a:t>边沿触发方式利用上升沿作为中断触发信号，触发后，电平即使一直维持高，也不会引起再次中断请求。</a:t>
            </a:r>
          </a:p>
        </p:txBody>
      </p:sp>
    </p:spTree>
    <p:extLst>
      <p:ext uri="{BB962C8B-B14F-4D97-AF65-F5344CB8AC3E}">
        <p14:creationId xmlns:p14="http://schemas.microsoft.com/office/powerpoint/2010/main" val="11635446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sz="half" idx="1"/>
          </p:nvPr>
        </p:nvSpPr>
        <p:spPr>
          <a:xfrm>
            <a:off x="1917527" y="836807"/>
            <a:ext cx="8210862" cy="3313879"/>
          </a:xfrm>
        </p:spPr>
        <p:txBody>
          <a:bodyPr/>
          <a:lstStyle/>
          <a:p>
            <a:pPr eaLnBrk="1" hangingPunct="1">
              <a:lnSpc>
                <a:spcPct val="150000"/>
              </a:lnSpc>
              <a:buFontTx/>
              <a:buNone/>
            </a:pPr>
            <a:r>
              <a:rPr lang="en-US" altLang="zh-CN" sz="2400" b="1">
                <a:latin typeface="黑体" panose="02010609060101010101" pitchFamily="49" charset="-122"/>
                <a:ea typeface="黑体" panose="02010609060101010101" pitchFamily="49" charset="-122"/>
              </a:rPr>
              <a:t>2&gt;</a:t>
            </a:r>
            <a:r>
              <a:rPr lang="zh-CN" altLang="en-US" sz="2400" b="1">
                <a:latin typeface="黑体" panose="02010609060101010101" pitchFamily="49" charset="-122"/>
                <a:ea typeface="黑体" panose="02010609060101010101" pitchFamily="49" charset="-122"/>
              </a:rPr>
              <a:t>电平触发方式</a:t>
            </a:r>
            <a:endParaRPr lang="zh-CN" altLang="en-US" sz="2400">
              <a:latin typeface="黑体" panose="02010609060101010101" pitchFamily="49" charset="-122"/>
              <a:ea typeface="黑体" panose="02010609060101010101" pitchFamily="49" charset="-122"/>
            </a:endParaRPr>
          </a:p>
          <a:p>
            <a:pPr eaLnBrk="1" hangingPunct="1">
              <a:lnSpc>
                <a:spcPct val="150000"/>
              </a:lnSpc>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将中断请求输入端出现的高电平作为中断请求信号，在这种方式下，必须注意：中断响应之后，高电平必须及时撤除，否则，在</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响应中断，开中断之后，会引起第二次不应该有的中断。</a:t>
            </a:r>
          </a:p>
          <a:p>
            <a:pPr eaLnBrk="1" hangingPunct="1"/>
            <a:endParaRPr lang="en-US" altLang="zh-CN"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871935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1773031" y="1052757"/>
            <a:ext cx="8644351" cy="4465083"/>
          </a:xfrm>
        </p:spPr>
        <p:txBody>
          <a:bodyPr/>
          <a:lstStyle/>
          <a:p>
            <a:pPr eaLnBrk="1" hangingPunct="1">
              <a:lnSpc>
                <a:spcPct val="130000"/>
              </a:lnSpc>
              <a:buFontTx/>
              <a:buNone/>
            </a:pPr>
            <a:r>
              <a:rPr lang="en-US" altLang="zh-CN" sz="2801">
                <a:latin typeface="黑体" panose="02010609060101010101" pitchFamily="49" charset="-122"/>
                <a:ea typeface="黑体" panose="02010609060101010101" pitchFamily="49" charset="-122"/>
              </a:rPr>
              <a:t>(5)</a:t>
            </a:r>
            <a:r>
              <a:rPr lang="zh-CN" altLang="en-US" sz="2801">
                <a:latin typeface="黑体" panose="02010609060101010101" pitchFamily="49" charset="-122"/>
                <a:ea typeface="黑体" panose="02010609060101010101" pitchFamily="49" charset="-122"/>
              </a:rPr>
              <a:t>数据连接方式</a:t>
            </a:r>
          </a:p>
          <a:p>
            <a:pPr eaLnBrk="1" hangingPunct="1">
              <a:lnSpc>
                <a:spcPct val="130000"/>
              </a:lnSpc>
            </a:pPr>
            <a:r>
              <a:rPr lang="zh-CN" altLang="en-US" sz="2400">
                <a:latin typeface="黑体" panose="02010609060101010101" pitchFamily="49" charset="-122"/>
                <a:ea typeface="黑体" panose="02010609060101010101" pitchFamily="49" charset="-122"/>
              </a:rPr>
              <a:t>当</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以级联方式用在一个大的系统下时，就要求对数据总线进行驱动缓冲。缓冲方式就是用来设定系统总线与</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数据总线之间是否需要进行缓冲。</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1&gt;</a:t>
            </a:r>
            <a:r>
              <a:rPr lang="zh-CN" altLang="en-US" sz="2400">
                <a:latin typeface="黑体" panose="02010609060101010101" pitchFamily="49" charset="-122"/>
                <a:ea typeface="黑体" panose="02010609060101010101" pitchFamily="49" charset="-122"/>
              </a:rPr>
              <a:t>非缓冲方式。在指定非缓冲方式时，</a:t>
            </a:r>
            <a:r>
              <a:rPr lang="en-US" altLang="zh-CN" sz="2400">
                <a:latin typeface="黑体" panose="02010609060101010101" pitchFamily="49" charset="-122"/>
                <a:ea typeface="黑体" panose="02010609060101010101" pitchFamily="49" charset="-122"/>
              </a:rPr>
              <a:t>SP/EN</a:t>
            </a:r>
            <a:r>
              <a:rPr lang="zh-CN" altLang="en-US" sz="2400">
                <a:latin typeface="黑体" panose="02010609060101010101" pitchFamily="49" charset="-122"/>
                <a:ea typeface="黑体" panose="02010609060101010101" pitchFamily="49" charset="-122"/>
              </a:rPr>
              <a:t>作为输入，用来识别</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是主控制器还是从属控制器。</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2&gt;</a:t>
            </a:r>
            <a:r>
              <a:rPr lang="zh-CN" altLang="en-US" sz="2400">
                <a:latin typeface="黑体" panose="02010609060101010101" pitchFamily="49" charset="-122"/>
                <a:ea typeface="黑体" panose="02010609060101010101" pitchFamily="49" charset="-122"/>
              </a:rPr>
              <a:t>缓冲方式。此方式下</a:t>
            </a:r>
            <a:r>
              <a:rPr lang="en-US" altLang="zh-CN" sz="2400">
                <a:latin typeface="黑体" panose="02010609060101010101" pitchFamily="49" charset="-122"/>
                <a:ea typeface="黑体" panose="02010609060101010101" pitchFamily="49" charset="-122"/>
              </a:rPr>
              <a:t>SP/EN</a:t>
            </a:r>
            <a:r>
              <a:rPr lang="zh-CN" altLang="en-US" sz="2400">
                <a:latin typeface="黑体" panose="02010609060101010101" pitchFamily="49" charset="-122"/>
                <a:ea typeface="黑体" panose="02010609060101010101" pitchFamily="49" charset="-122"/>
              </a:rPr>
              <a:t>为输出，</a:t>
            </a:r>
            <a:r>
              <a:rPr lang="en-US" altLang="zh-CN" sz="2400">
                <a:latin typeface="黑体" panose="02010609060101010101" pitchFamily="49" charset="-122"/>
                <a:ea typeface="黑体" panose="02010609060101010101" pitchFamily="49" charset="-122"/>
              </a:rPr>
              <a:t>EN</a:t>
            </a:r>
            <a:r>
              <a:rPr lang="zh-CN" altLang="en-US" sz="2400">
                <a:latin typeface="黑体" panose="02010609060101010101" pitchFamily="49" charset="-122"/>
                <a:ea typeface="黑体" panose="02010609060101010101" pitchFamily="49" charset="-122"/>
              </a:rPr>
              <a:t>作为允许缓冲器发送</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接收的控制信号。</a:t>
            </a:r>
          </a:p>
        </p:txBody>
      </p:sp>
    </p:spTree>
    <p:extLst>
      <p:ext uri="{BB962C8B-B14F-4D97-AF65-F5344CB8AC3E}">
        <p14:creationId xmlns:p14="http://schemas.microsoft.com/office/powerpoint/2010/main" val="51049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1820426" y="1053530"/>
            <a:ext cx="8536376" cy="4609580"/>
          </a:xfrm>
        </p:spPr>
        <p:txBody>
          <a:bodyPr/>
          <a:lstStyle/>
          <a:p>
            <a:pPr eaLnBrk="1" hangingPunct="1">
              <a:lnSpc>
                <a:spcPct val="120000"/>
              </a:lnSpc>
            </a:pPr>
            <a:r>
              <a:rPr lang="zh-CN" altLang="en-US" sz="2400" dirty="0">
                <a:latin typeface="黑体" panose="02010609060101010101" pitchFamily="49" charset="-122"/>
                <a:ea typeface="黑体" panose="02010609060101010101" pitchFamily="49" charset="-122"/>
              </a:rPr>
              <a:t>初始化编程：指系统在上电或复位后对可编程器件进行控制字设定的一段程序</a:t>
            </a:r>
          </a:p>
          <a:p>
            <a:pPr eaLnBrk="1" hangingPunct="1">
              <a:lnSpc>
                <a:spcPct val="120000"/>
              </a:lnSpc>
            </a:pPr>
            <a:r>
              <a:rPr lang="en-US" altLang="zh-CN" sz="2400" dirty="0">
                <a:latin typeface="黑体" panose="02010609060101010101" pitchFamily="49" charset="-122"/>
                <a:ea typeface="黑体" panose="02010609060101010101" pitchFamily="49" charset="-122"/>
              </a:rPr>
              <a:t>8259A</a:t>
            </a:r>
            <a:r>
              <a:rPr lang="zh-CN" altLang="en-US" sz="2400" dirty="0">
                <a:latin typeface="黑体" panose="02010609060101010101" pitchFamily="49" charset="-122"/>
                <a:ea typeface="黑体" panose="02010609060101010101" pitchFamily="49" charset="-122"/>
              </a:rPr>
              <a:t>的命令控制字包括两个部分：</a:t>
            </a:r>
          </a:p>
          <a:p>
            <a:pPr eaLnBrk="1" hangingPunct="1">
              <a:lnSpc>
                <a:spcPct val="120000"/>
              </a:lnSpc>
              <a:buFontTx/>
              <a:buNone/>
            </a:pPr>
            <a:r>
              <a:rPr lang="zh-CN" altLang="en-US" sz="2400" dirty="0">
                <a:latin typeface="黑体" panose="02010609060101010101" pitchFamily="49" charset="-122"/>
                <a:ea typeface="黑体" panose="02010609060101010101" pitchFamily="49" charset="-122"/>
              </a:rPr>
              <a:t>           </a:t>
            </a:r>
            <a:r>
              <a:rPr lang="zh-CN" altLang="en-US" sz="2400" b="1" u="sng" dirty="0">
                <a:latin typeface="黑体" panose="02010609060101010101" pitchFamily="49" charset="-122"/>
                <a:ea typeface="黑体" panose="02010609060101010101" pitchFamily="49" charset="-122"/>
              </a:rPr>
              <a:t>初始化命令字和操作命令字</a:t>
            </a:r>
          </a:p>
          <a:p>
            <a:pPr eaLnBrk="1" hangingPunct="1">
              <a:lnSpc>
                <a:spcPct val="120000"/>
              </a:lnSpc>
            </a:pPr>
            <a:r>
              <a:rPr lang="zh-CN" altLang="en-US" sz="2400" dirty="0">
                <a:latin typeface="黑体" panose="02010609060101010101" pitchFamily="49" charset="-122"/>
                <a:ea typeface="黑体" panose="02010609060101010101" pitchFamily="49" charset="-122"/>
              </a:rPr>
              <a:t>初始化命令字：一般在系统复位后的初始化编程中设置，用于确定</a:t>
            </a:r>
            <a:r>
              <a:rPr lang="en-US" altLang="zh-CN" sz="2400" dirty="0">
                <a:latin typeface="黑体" panose="02010609060101010101" pitchFamily="49" charset="-122"/>
                <a:ea typeface="黑体" panose="02010609060101010101" pitchFamily="49" charset="-122"/>
              </a:rPr>
              <a:t>8259A</a:t>
            </a:r>
            <a:r>
              <a:rPr lang="zh-CN" altLang="en-US" sz="2400" dirty="0">
                <a:latin typeface="黑体" panose="02010609060101010101" pitchFamily="49" charset="-122"/>
                <a:ea typeface="黑体" panose="02010609060101010101" pitchFamily="49" charset="-122"/>
              </a:rPr>
              <a:t>的基本工作方式，设置以后一般保持不变</a:t>
            </a:r>
          </a:p>
          <a:p>
            <a:pPr eaLnBrk="1" hangingPunct="1">
              <a:lnSpc>
                <a:spcPct val="120000"/>
              </a:lnSpc>
            </a:pPr>
            <a:r>
              <a:rPr lang="zh-CN" altLang="en-US" sz="2400" dirty="0">
                <a:latin typeface="黑体" panose="02010609060101010101" pitchFamily="49" charset="-122"/>
                <a:ea typeface="黑体" panose="02010609060101010101" pitchFamily="49" charset="-122"/>
              </a:rPr>
              <a:t>操作命令：是在初始化以后的正常工作中写入的，它实现对</a:t>
            </a:r>
            <a:r>
              <a:rPr lang="en-US" altLang="zh-CN" sz="2400" dirty="0">
                <a:latin typeface="黑体" panose="02010609060101010101" pitchFamily="49" charset="-122"/>
                <a:ea typeface="黑体" panose="02010609060101010101" pitchFamily="49" charset="-122"/>
              </a:rPr>
              <a:t>8259A</a:t>
            </a:r>
            <a:r>
              <a:rPr lang="zh-CN" altLang="en-US" sz="2400" dirty="0">
                <a:latin typeface="黑体" panose="02010609060101010101" pitchFamily="49" charset="-122"/>
                <a:ea typeface="黑体" panose="02010609060101010101" pitchFamily="49" charset="-122"/>
              </a:rPr>
              <a:t>的状态，中断方式和过程的动态控制，在工作中可随时写入操作命令字，以修改某些控制方式</a:t>
            </a:r>
          </a:p>
        </p:txBody>
      </p:sp>
      <p:sp>
        <p:nvSpPr>
          <p:cNvPr id="4" name="TextBox 37"/>
          <p:cNvSpPr txBox="1"/>
          <p:nvPr/>
        </p:nvSpPr>
        <p:spPr>
          <a:xfrm>
            <a:off x="2615170" y="367865"/>
            <a:ext cx="4200116"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8259A</a:t>
            </a:r>
            <a:r>
              <a:rPr lang="zh-CN" altLang="en-US" sz="2700" b="1" dirty="0" smtClean="0">
                <a:solidFill>
                  <a:schemeClr val="tx1">
                    <a:lumMod val="65000"/>
                    <a:lumOff val="35000"/>
                  </a:schemeClr>
                </a:solidFill>
                <a:latin typeface="微软雅黑"/>
                <a:ea typeface="微软雅黑"/>
              </a:rPr>
              <a:t>初始化和控制命令字</a:t>
            </a:r>
            <a:endParaRPr lang="zh-CN" altLang="en-US" sz="2700" b="1" dirty="0">
              <a:solidFill>
                <a:schemeClr val="tx1">
                  <a:lumMod val="65000"/>
                  <a:lumOff val="35000"/>
                </a:schemeClr>
              </a:solidFill>
              <a:latin typeface="微软雅黑"/>
              <a:ea typeface="微软雅黑"/>
            </a:endParaRPr>
          </a:p>
        </p:txBody>
      </p:sp>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68027" y="26144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0426" y="27081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789000"/>
      </p:ext>
    </p:extLst>
  </p:cSld>
  <p:clrMapOvr>
    <a:masterClrMapping/>
  </p:clrMapOv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827018" y="685960"/>
            <a:ext cx="8612593" cy="523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8000"/>
              </a:lnSpc>
              <a:spcBef>
                <a:spcPct val="50000"/>
              </a:spcBef>
            </a:pPr>
            <a:r>
              <a:rPr lang="en-US" altLang="zh-CN">
                <a:latin typeface="黑体" panose="02010609060101010101" pitchFamily="49" charset="-122"/>
                <a:ea typeface="黑体" panose="02010609060101010101" pitchFamily="49" charset="-122"/>
              </a:rPr>
              <a:t>       </a:t>
            </a:r>
            <a:r>
              <a:rPr lang="en-US" altLang="zh-CN" b="1">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、初始化命令字</a:t>
            </a:r>
          </a:p>
          <a:p>
            <a:pPr eaLnBrk="1" hangingPunct="1">
              <a:lnSpc>
                <a:spcPct val="138000"/>
              </a:lnSpc>
              <a:spcBef>
                <a:spcPct val="50000"/>
              </a:spcBef>
            </a:pPr>
            <a:r>
              <a:rPr lang="zh-CN" altLang="en-US">
                <a:latin typeface="黑体" panose="02010609060101010101" pitchFamily="49" charset="-122"/>
                <a:ea typeface="黑体" panose="02010609060101010101" pitchFamily="49" charset="-122"/>
              </a:rPr>
              <a:t>    初始化控制字</a:t>
            </a:r>
            <a:r>
              <a:rPr lang="en-US" altLang="zh-CN">
                <a:latin typeface="黑体" panose="02010609060101010101" pitchFamily="49" charset="-122"/>
                <a:ea typeface="黑体" panose="02010609060101010101" pitchFamily="49" charset="-122"/>
              </a:rPr>
              <a:t>ICW(Initialization Control Word)</a:t>
            </a:r>
            <a:r>
              <a:rPr lang="zh-CN" altLang="en-US">
                <a:latin typeface="黑体" panose="02010609060101010101" pitchFamily="49" charset="-122"/>
                <a:ea typeface="黑体" panose="02010609060101010101" pitchFamily="49" charset="-122"/>
              </a:rPr>
              <a:t>是在计算机启动的过程中设定完成的，计算机启动起来后，</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就按初始设定的状态工作。</a:t>
            </a:r>
          </a:p>
          <a:p>
            <a:pPr eaLnBrk="1" hangingPunct="1">
              <a:lnSpc>
                <a:spcPct val="138000"/>
              </a:lnSpc>
              <a:spcBef>
                <a:spcPct val="50000"/>
              </a:spcBef>
            </a:pP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8259A</a:t>
            </a:r>
            <a:r>
              <a:rPr lang="zh-CN" altLang="en-US">
                <a:latin typeface="黑体" panose="02010609060101010101" pitchFamily="49" charset="-122"/>
                <a:ea typeface="黑体" panose="02010609060101010101" pitchFamily="49" charset="-122"/>
              </a:rPr>
              <a:t>初始化的顺序</a:t>
            </a:r>
          </a:p>
          <a:p>
            <a:pPr eaLnBrk="1" hangingPunct="1">
              <a:lnSpc>
                <a:spcPct val="138000"/>
              </a:lnSpc>
              <a:spcBef>
                <a:spcPct val="50000"/>
              </a:spcBef>
            </a:pP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有四条初始化控制字</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l</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2</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和</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由于</a:t>
            </a:r>
            <a:r>
              <a:rPr lang="en-US" altLang="zh-CN" b="1">
                <a:latin typeface="黑体" panose="02010609060101010101" pitchFamily="49" charset="-122"/>
                <a:ea typeface="黑体" panose="02010609060101010101" pitchFamily="49" charset="-122"/>
              </a:rPr>
              <a:t>8259A</a:t>
            </a:r>
            <a:r>
              <a:rPr lang="zh-CN" altLang="en-US" b="1">
                <a:latin typeface="黑体" panose="02010609060101010101" pitchFamily="49" charset="-122"/>
                <a:ea typeface="黑体" panose="02010609060101010101" pitchFamily="49" charset="-122"/>
              </a:rPr>
              <a:t>只有一根地址线，因此对各个控制字的操作是按照一定的顺序并结合某些数据位来进行寻址设置的</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初始化的顺序如下图所示。</a:t>
            </a:r>
          </a:p>
        </p:txBody>
      </p:sp>
    </p:spTree>
    <p:extLst>
      <p:ext uri="{BB962C8B-B14F-4D97-AF65-F5344CB8AC3E}">
        <p14:creationId xmlns:p14="http://schemas.microsoft.com/office/powerpoint/2010/main" val="20414725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1750801" y="836808"/>
            <a:ext cx="8612593" cy="5260604"/>
          </a:xfrm>
        </p:spPr>
        <p:txBody>
          <a:bodyPr/>
          <a:lstStyle/>
          <a:p>
            <a:pPr algn="just" eaLnBrk="1" hangingPunct="1">
              <a:lnSpc>
                <a:spcPct val="90000"/>
              </a:lnSpc>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 中断响应</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对内部中断源提出的中断请求必须接受，而对外部中断源提出的中断请求是否响应取决于外中断源类型及响应条件。 </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不同的微机对可屏蔽中断请求有不同的响应条件，</a:t>
            </a:r>
            <a:r>
              <a:rPr lang="en-US" altLang="zh-CN" sz="2400" dirty="0">
                <a:latin typeface="黑体" panose="02010609060101010101" pitchFamily="49" charset="-122"/>
                <a:ea typeface="黑体" panose="02010609060101010101" pitchFamily="49" charset="-122"/>
              </a:rPr>
              <a:t>8086(88)</a:t>
            </a:r>
            <a:r>
              <a:rPr lang="zh-CN" altLang="en-US" sz="2400" dirty="0">
                <a:latin typeface="黑体" panose="02010609060101010101" pitchFamily="49" charset="-122"/>
                <a:ea typeface="黑体" panose="02010609060101010101" pitchFamily="49" charset="-122"/>
              </a:rPr>
              <a:t>系统的响应条件为：</a:t>
            </a:r>
          </a:p>
          <a:p>
            <a:pPr algn="just" eaLnBrk="1" hangingPunct="1">
              <a:lnSpc>
                <a:spcPct val="90000"/>
              </a:lnSpc>
              <a:buFontTx/>
              <a:buNone/>
            </a:pPr>
            <a:r>
              <a:rPr lang="zh-CN" altLang="en-US" sz="2400" dirty="0">
                <a:latin typeface="黑体" panose="02010609060101010101" pitchFamily="49" charset="-122"/>
                <a:ea typeface="黑体" panose="02010609060101010101" pitchFamily="49" charset="-122"/>
              </a:rPr>
              <a:t>    ①</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执行完现行指令；</a:t>
            </a:r>
          </a:p>
          <a:p>
            <a:pPr algn="just" eaLnBrk="1" hangingPunct="1">
              <a:lnSpc>
                <a:spcPct val="90000"/>
              </a:lnSpc>
              <a:buFontTx/>
              <a:buNone/>
            </a:pPr>
            <a:r>
              <a:rPr lang="zh-CN" altLang="en-US" sz="2400" dirty="0">
                <a:latin typeface="黑体" panose="02010609060101010101" pitchFamily="49" charset="-122"/>
                <a:ea typeface="黑体" panose="02010609060101010101" pitchFamily="49" charset="-122"/>
              </a:rPr>
              <a:t>    ②</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处于开中断状态</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即</a:t>
            </a:r>
            <a:r>
              <a:rPr lang="en-US" altLang="zh-CN" sz="2400" dirty="0">
                <a:latin typeface="黑体" panose="02010609060101010101" pitchFamily="49" charset="-122"/>
                <a:ea typeface="黑体" panose="02010609060101010101" pitchFamily="49" charset="-122"/>
              </a:rPr>
              <a:t>IF=1)</a:t>
            </a:r>
            <a:r>
              <a:rPr lang="zh-CN" altLang="en-US" sz="2400" dirty="0">
                <a:latin typeface="黑体" panose="02010609060101010101" pitchFamily="49" charset="-122"/>
                <a:ea typeface="黑体" panose="02010609060101010101" pitchFamily="49" charset="-122"/>
              </a:rPr>
              <a:t>；</a:t>
            </a:r>
          </a:p>
          <a:p>
            <a:pPr algn="just" eaLnBrk="1" hangingPunct="1">
              <a:lnSpc>
                <a:spcPct val="90000"/>
              </a:lnSpc>
              <a:buFontTx/>
              <a:buNone/>
            </a:pPr>
            <a:r>
              <a:rPr lang="zh-CN" altLang="en-US" sz="2400" dirty="0">
                <a:latin typeface="黑体" panose="02010609060101010101" pitchFamily="49" charset="-122"/>
                <a:ea typeface="黑体" panose="02010609060101010101" pitchFamily="49" charset="-122"/>
              </a:rPr>
              <a:t>    ③无总线请求。</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响应中断自动完成三项任务：</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）关闭中断</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）断点和标志寄存器内容入栈</a:t>
            </a:r>
          </a:p>
          <a:p>
            <a:pPr eaLnBrk="1" hangingPunct="1">
              <a:lnSpc>
                <a:spcPct val="90000"/>
              </a:lnSpc>
              <a:buFontTx/>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3) </a:t>
            </a:r>
            <a:r>
              <a:rPr lang="zh-CN" altLang="en-US" sz="2400" dirty="0">
                <a:latin typeface="黑体" panose="02010609060101010101" pitchFamily="49" charset="-122"/>
                <a:ea typeface="黑体" panose="02010609060101010101" pitchFamily="49" charset="-122"/>
              </a:rPr>
              <a:t>获得中断服务程序的入口地址，转到中断服务程序</a:t>
            </a:r>
          </a:p>
        </p:txBody>
      </p:sp>
    </p:spTree>
    <p:extLst>
      <p:ext uri="{BB962C8B-B14F-4D97-AF65-F5344CB8AC3E}">
        <p14:creationId xmlns:p14="http://schemas.microsoft.com/office/powerpoint/2010/main" val="1668709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3"/>
          <p:cNvGraphicFramePr>
            <a:graphicFrameLocks noChangeAspect="1"/>
          </p:cNvGraphicFramePr>
          <p:nvPr/>
        </p:nvGraphicFramePr>
        <p:xfrm>
          <a:off x="4294564" y="836807"/>
          <a:ext cx="5754432" cy="5617875"/>
        </p:xfrm>
        <a:graphic>
          <a:graphicData uri="http://schemas.openxmlformats.org/presentationml/2006/ole">
            <mc:AlternateContent xmlns:mc="http://schemas.openxmlformats.org/markup-compatibility/2006">
              <mc:Choice xmlns:v="urn:schemas-microsoft-com:vml" Requires="v">
                <p:oleObj spid="_x0000_s19465" r:id="rId3" imgW="2147602" imgH="2738324" progId="Visio.Drawing.4">
                  <p:embed/>
                </p:oleObj>
              </mc:Choice>
              <mc:Fallback>
                <p:oleObj r:id="rId3" imgW="2147602" imgH="2738324"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4564" y="836807"/>
                        <a:ext cx="5754432" cy="561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9" name="Text Box 4"/>
          <p:cNvSpPr txBox="1">
            <a:spLocks noChangeArrowheads="1"/>
          </p:cNvSpPr>
          <p:nvPr/>
        </p:nvSpPr>
        <p:spPr bwMode="auto">
          <a:xfrm>
            <a:off x="1522148" y="765352"/>
            <a:ext cx="3601283"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latin typeface="黑体" panose="02010609060101010101" pitchFamily="49" charset="-122"/>
                <a:ea typeface="黑体" panose="02010609060101010101" pitchFamily="49" charset="-122"/>
              </a:rPr>
              <a:t>8259A</a:t>
            </a:r>
            <a:r>
              <a:rPr lang="zh-CN" altLang="en-US" b="1">
                <a:latin typeface="黑体" panose="02010609060101010101" pitchFamily="49" charset="-122"/>
                <a:ea typeface="黑体" panose="02010609060101010101" pitchFamily="49" charset="-122"/>
              </a:rPr>
              <a:t>的初始化顺序</a:t>
            </a:r>
          </a:p>
        </p:txBody>
      </p:sp>
    </p:spTree>
    <p:extLst>
      <p:ext uri="{BB962C8B-B14F-4D97-AF65-F5344CB8AC3E}">
        <p14:creationId xmlns:p14="http://schemas.microsoft.com/office/powerpoint/2010/main" val="281109103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1917528" y="765353"/>
            <a:ext cx="5315505" cy="1213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3201">
                <a:latin typeface="黑体" panose="02010609060101010101" pitchFamily="49" charset="-122"/>
                <a:ea typeface="黑体" panose="02010609060101010101" pitchFamily="49" charset="-122"/>
              </a:rPr>
              <a:t>（</a:t>
            </a:r>
            <a:r>
              <a:rPr lang="en-US" altLang="zh-CN" sz="3201">
                <a:latin typeface="黑体" panose="02010609060101010101" pitchFamily="49" charset="-122"/>
                <a:ea typeface="黑体" panose="02010609060101010101" pitchFamily="49" charset="-122"/>
              </a:rPr>
              <a:t>2) </a:t>
            </a:r>
            <a:r>
              <a:rPr lang="zh-CN" altLang="en-US" sz="3201">
                <a:latin typeface="黑体" panose="02010609060101010101" pitchFamily="49" charset="-122"/>
                <a:ea typeface="黑体" panose="02010609060101010101" pitchFamily="49" charset="-122"/>
              </a:rPr>
              <a:t>各初始化控制字的功能</a:t>
            </a:r>
          </a:p>
          <a:p>
            <a:pPr eaLnBrk="1" hangingPunct="1">
              <a:lnSpc>
                <a:spcPct val="130000"/>
              </a:lnSpc>
            </a:pPr>
            <a:r>
              <a:rPr lang="en-US" altLang="zh-CN">
                <a:latin typeface="黑体" panose="02010609060101010101" pitchFamily="49" charset="-122"/>
                <a:ea typeface="黑体" panose="02010609060101010101" pitchFamily="49" charset="-122"/>
              </a:rPr>
              <a:t>1&gt;ICW</a:t>
            </a:r>
            <a:r>
              <a:rPr lang="en-US" altLang="zh-CN" baseline="-25000">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的控制字格式如下图所示。</a:t>
            </a:r>
          </a:p>
        </p:txBody>
      </p:sp>
      <p:sp>
        <p:nvSpPr>
          <p:cNvPr id="5124" name="Text Box 3"/>
          <p:cNvSpPr txBox="1">
            <a:spLocks noChangeArrowheads="1"/>
          </p:cNvSpPr>
          <p:nvPr/>
        </p:nvSpPr>
        <p:spPr bwMode="auto">
          <a:xfrm>
            <a:off x="4870961" y="5281247"/>
            <a:ext cx="1708545"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隶书" panose="02010509060101010101" pitchFamily="49" charset="-122"/>
                <a:ea typeface="隶书" panose="02010509060101010101" pitchFamily="49" charset="-122"/>
              </a:rPr>
              <a:t>ICW1</a:t>
            </a:r>
            <a:r>
              <a:rPr lang="zh-CN" altLang="en-US">
                <a:latin typeface="隶书" panose="02010509060101010101" pitchFamily="49" charset="-122"/>
                <a:ea typeface="隶书" panose="02010509060101010101" pitchFamily="49" charset="-122"/>
              </a:rPr>
              <a:t>的格式</a:t>
            </a:r>
          </a:p>
        </p:txBody>
      </p:sp>
      <p:graphicFrame>
        <p:nvGraphicFramePr>
          <p:cNvPr id="5122" name="Object 4"/>
          <p:cNvGraphicFramePr>
            <a:graphicFrameLocks noChangeAspect="1"/>
          </p:cNvGraphicFramePr>
          <p:nvPr/>
        </p:nvGraphicFramePr>
        <p:xfrm>
          <a:off x="1522147" y="2277003"/>
          <a:ext cx="9374770" cy="3058233"/>
        </p:xfrm>
        <a:graphic>
          <a:graphicData uri="http://schemas.openxmlformats.org/presentationml/2006/ole">
            <mc:AlternateContent xmlns:mc="http://schemas.openxmlformats.org/markup-compatibility/2006">
              <mc:Choice xmlns:v="urn:schemas-microsoft-com:vml" Requires="v">
                <p:oleObj spid="_x0000_s20489" r:id="rId3" imgW="4763281" imgH="1595137" progId="Visio.Drawing.4">
                  <p:embed/>
                </p:oleObj>
              </mc:Choice>
              <mc:Fallback>
                <p:oleObj r:id="rId3" imgW="4763281" imgH="1595137"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147" y="2277003"/>
                        <a:ext cx="9374770" cy="3058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6660272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133477" y="1052757"/>
            <a:ext cx="7778962" cy="4119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en-US" altLang="zh-CN">
                <a:latin typeface="黑体" panose="02010609060101010101" pitchFamily="49" charset="-122"/>
                <a:ea typeface="黑体" panose="02010609060101010101" pitchFamily="49" charset="-122"/>
              </a:rPr>
              <a:t>          </a:t>
            </a:r>
            <a:r>
              <a:rPr lang="en-US" altLang="zh-CN" b="1" i="1">
                <a:solidFill>
                  <a:srgbClr val="9900CC"/>
                </a:solidFill>
                <a:latin typeface="黑体" panose="02010609060101010101" pitchFamily="49" charset="-122"/>
                <a:ea typeface="黑体" panose="02010609060101010101" pitchFamily="49" charset="-122"/>
              </a:rPr>
              <a:t>A</a:t>
            </a:r>
            <a:r>
              <a:rPr lang="en-US" altLang="zh-CN" b="1" i="1" baseline="-25000">
                <a:solidFill>
                  <a:srgbClr val="9900CC"/>
                </a:solidFill>
                <a:latin typeface="黑体" panose="02010609060101010101" pitchFamily="49" charset="-122"/>
                <a:ea typeface="黑体" panose="02010609060101010101" pitchFamily="49" charset="-122"/>
              </a:rPr>
              <a:t>0</a:t>
            </a:r>
            <a:r>
              <a:rPr lang="en-US" altLang="zh-CN" b="1" i="1">
                <a:solidFill>
                  <a:srgbClr val="9900CC"/>
                </a:solidFill>
                <a:latin typeface="黑体" panose="02010609060101010101" pitchFamily="49" charset="-122"/>
                <a:ea typeface="黑体" panose="02010609060101010101" pitchFamily="49" charset="-122"/>
              </a:rPr>
              <a:t>=0</a:t>
            </a:r>
            <a:r>
              <a:rPr lang="zh-CN" altLang="en-US" b="1" i="1">
                <a:solidFill>
                  <a:srgbClr val="9900CC"/>
                </a:solidFill>
                <a:latin typeface="黑体" panose="02010609060101010101" pitchFamily="49" charset="-122"/>
                <a:ea typeface="黑体" panose="02010609060101010101" pitchFamily="49" charset="-122"/>
              </a:rPr>
              <a:t>、</a:t>
            </a:r>
            <a:r>
              <a:rPr lang="en-US" altLang="zh-CN" b="1" i="1">
                <a:solidFill>
                  <a:srgbClr val="9900CC"/>
                </a:solidFill>
                <a:latin typeface="黑体" panose="02010609060101010101" pitchFamily="49" charset="-122"/>
                <a:ea typeface="黑体" panose="02010609060101010101" pitchFamily="49" charset="-122"/>
              </a:rPr>
              <a:t>D</a:t>
            </a:r>
            <a:r>
              <a:rPr lang="en-US" altLang="zh-CN" b="1" i="1" baseline="-25000">
                <a:solidFill>
                  <a:srgbClr val="9900CC"/>
                </a:solidFill>
                <a:latin typeface="黑体" panose="02010609060101010101" pitchFamily="49" charset="-122"/>
                <a:ea typeface="黑体" panose="02010609060101010101" pitchFamily="49" charset="-122"/>
              </a:rPr>
              <a:t>4</a:t>
            </a:r>
            <a:r>
              <a:rPr lang="en-US" altLang="zh-CN" b="1" i="1">
                <a:solidFill>
                  <a:srgbClr val="9900CC"/>
                </a:solidFill>
                <a:latin typeface="黑体" panose="02010609060101010101" pitchFamily="49" charset="-122"/>
                <a:ea typeface="黑体" panose="02010609060101010101" pitchFamily="49" charset="-122"/>
              </a:rPr>
              <a:t>=1</a:t>
            </a:r>
            <a:r>
              <a:rPr lang="zh-CN" altLang="en-US" b="1" i="1">
                <a:solidFill>
                  <a:srgbClr val="9900CC"/>
                </a:solidFill>
                <a:latin typeface="黑体" panose="02010609060101010101" pitchFamily="49" charset="-122"/>
                <a:ea typeface="黑体" panose="02010609060101010101" pitchFamily="49" charset="-122"/>
              </a:rPr>
              <a:t>：是</a:t>
            </a:r>
            <a:r>
              <a:rPr lang="en-US" altLang="zh-CN" b="1" i="1">
                <a:solidFill>
                  <a:srgbClr val="9900CC"/>
                </a:solidFill>
                <a:latin typeface="黑体" panose="02010609060101010101" pitchFamily="49" charset="-122"/>
                <a:ea typeface="黑体" panose="02010609060101010101" pitchFamily="49" charset="-122"/>
              </a:rPr>
              <a:t>ICW</a:t>
            </a:r>
            <a:r>
              <a:rPr lang="en-US" altLang="zh-CN" b="1" i="1" baseline="-25000">
                <a:solidFill>
                  <a:srgbClr val="9900CC"/>
                </a:solidFill>
                <a:latin typeface="黑体" panose="02010609060101010101" pitchFamily="49" charset="-122"/>
                <a:ea typeface="黑体" panose="02010609060101010101" pitchFamily="49" charset="-122"/>
              </a:rPr>
              <a:t>1</a:t>
            </a:r>
            <a:r>
              <a:rPr lang="zh-CN" altLang="en-US" b="1" i="1">
                <a:solidFill>
                  <a:srgbClr val="9900CC"/>
                </a:solidFill>
                <a:latin typeface="黑体" panose="02010609060101010101" pitchFamily="49" charset="-122"/>
                <a:ea typeface="黑体" panose="02010609060101010101" pitchFamily="49" charset="-122"/>
              </a:rPr>
              <a:t>的标志</a:t>
            </a:r>
            <a:r>
              <a:rPr lang="zh-CN" altLang="en-US">
                <a:latin typeface="黑体" panose="02010609060101010101" pitchFamily="49" charset="-122"/>
                <a:ea typeface="黑体" panose="02010609060101010101" pitchFamily="49" charset="-122"/>
              </a:rPr>
              <a:t>。只要</a:t>
            </a:r>
            <a:r>
              <a:rPr lang="en-US" altLang="zh-CN">
                <a:latin typeface="黑体" panose="02010609060101010101" pitchFamily="49" charset="-122"/>
                <a:ea typeface="黑体" panose="02010609060101010101" pitchFamily="49" charset="-122"/>
              </a:rPr>
              <a:t>CPU</a:t>
            </a:r>
            <a:r>
              <a:rPr lang="zh-CN" altLang="en-US">
                <a:latin typeface="黑体" panose="02010609060101010101" pitchFamily="49" charset="-122"/>
                <a:ea typeface="黑体" panose="02010609060101010101" pitchFamily="49" charset="-122"/>
              </a:rPr>
              <a:t>向</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发送一条</a:t>
            </a:r>
            <a:r>
              <a:rPr lang="en-US" altLang="zh-CN">
                <a:latin typeface="黑体" panose="02010609060101010101" pitchFamily="49" charset="-122"/>
                <a:ea typeface="黑体" panose="02010609060101010101" pitchFamily="49" charset="-122"/>
              </a:rPr>
              <a:t>A</a:t>
            </a:r>
            <a:r>
              <a:rPr lang="en-US" altLang="zh-CN" baseline="-25000">
                <a:latin typeface="黑体" panose="02010609060101010101" pitchFamily="49" charset="-122"/>
                <a:ea typeface="黑体" panose="02010609060101010101" pitchFamily="49" charset="-122"/>
              </a:rPr>
              <a:t>0</a:t>
            </a:r>
            <a:r>
              <a:rPr lang="en-US" altLang="zh-CN">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和</a:t>
            </a:r>
            <a:r>
              <a:rPr lang="en-US" altLang="zh-CN">
                <a:latin typeface="黑体" panose="02010609060101010101" pitchFamily="49" charset="-122"/>
                <a:ea typeface="黑体" panose="02010609060101010101" pitchFamily="49" charset="-122"/>
              </a:rPr>
              <a:t>D</a:t>
            </a:r>
            <a:r>
              <a:rPr lang="en-US" altLang="zh-CN" baseline="-25000">
                <a:latin typeface="黑体" panose="02010609060101010101" pitchFamily="49" charset="-122"/>
                <a:ea typeface="黑体" panose="02010609060101010101" pitchFamily="49" charset="-122"/>
              </a:rPr>
              <a:t>4</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的命令时，这条命令就被译码为对</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进行操作。它启动</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的初始化过程，产生下列动作：清除</a:t>
            </a:r>
            <a:r>
              <a:rPr lang="en-US" altLang="zh-CN">
                <a:latin typeface="黑体" panose="02010609060101010101" pitchFamily="49" charset="-122"/>
                <a:ea typeface="黑体" panose="02010609060101010101" pitchFamily="49" charset="-122"/>
              </a:rPr>
              <a:t>IMR</a:t>
            </a:r>
            <a:r>
              <a:rPr lang="zh-CN" altLang="en-US">
                <a:latin typeface="黑体" panose="02010609060101010101" pitchFamily="49" charset="-122"/>
                <a:ea typeface="黑体" panose="02010609060101010101" pitchFamily="49" charset="-122"/>
              </a:rPr>
              <a:t>，把最低优先级分配给</a:t>
            </a:r>
            <a:r>
              <a:rPr lang="en-US" altLang="zh-CN">
                <a:latin typeface="黑体" panose="02010609060101010101" pitchFamily="49" charset="-122"/>
                <a:ea typeface="黑体" panose="02010609060101010101" pitchFamily="49" charset="-122"/>
              </a:rPr>
              <a:t>IR</a:t>
            </a:r>
            <a:r>
              <a:rPr lang="en-US" altLang="zh-CN" baseline="-25000">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，把最高优先级分配给</a:t>
            </a:r>
            <a:r>
              <a:rPr lang="en-US" altLang="zh-CN">
                <a:latin typeface="黑体" panose="02010609060101010101" pitchFamily="49" charset="-122"/>
                <a:ea typeface="黑体" panose="02010609060101010101" pitchFamily="49" charset="-122"/>
              </a:rPr>
              <a:t>IR</a:t>
            </a:r>
            <a:r>
              <a:rPr lang="en-US" altLang="zh-CN" baseline="-25000">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，将从设备标志置成</a:t>
            </a:r>
            <a:r>
              <a:rPr lang="en-US" altLang="zh-CN">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，清除特殊屏蔽方式，设置读</a:t>
            </a:r>
            <a:r>
              <a:rPr lang="en-US" altLang="zh-CN">
                <a:latin typeface="黑体" panose="02010609060101010101" pitchFamily="49" charset="-122"/>
                <a:ea typeface="黑体" panose="02010609060101010101" pitchFamily="49" charset="-122"/>
              </a:rPr>
              <a:t>IRR</a:t>
            </a:r>
            <a:r>
              <a:rPr lang="zh-CN" altLang="en-US">
                <a:latin typeface="黑体" panose="02010609060101010101" pitchFamily="49" charset="-122"/>
                <a:ea typeface="黑体" panose="02010609060101010101" pitchFamily="49" charset="-122"/>
              </a:rPr>
              <a:t>方式。</a:t>
            </a:r>
          </a:p>
          <a:p>
            <a:pPr eaLnBrk="1" hangingPunct="1">
              <a:lnSpc>
                <a:spcPct val="130000"/>
              </a:lnSpc>
              <a:spcBef>
                <a:spcPct val="50000"/>
              </a:spcBef>
            </a:pP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A</a:t>
            </a:r>
            <a:r>
              <a:rPr lang="en-US" altLang="zh-CN" baseline="-25000">
                <a:latin typeface="黑体" panose="02010609060101010101" pitchFamily="49" charset="-122"/>
                <a:ea typeface="黑体" panose="02010609060101010101" pitchFamily="49" charset="-122"/>
              </a:rPr>
              <a:t>7</a:t>
            </a:r>
            <a:r>
              <a:rPr lang="en-US" altLang="zh-CN">
                <a:latin typeface="黑体" panose="02010609060101010101" pitchFamily="49" charset="-122"/>
                <a:ea typeface="黑体" panose="02010609060101010101" pitchFamily="49" charset="-122"/>
              </a:rPr>
              <a:t>~A</a:t>
            </a:r>
            <a:r>
              <a:rPr lang="en-US" altLang="zh-CN" baseline="-25000">
                <a:latin typeface="黑体" panose="02010609060101010101" pitchFamily="49" charset="-122"/>
                <a:ea typeface="黑体" panose="02010609060101010101" pitchFamily="49" charset="-122"/>
              </a:rPr>
              <a:t>5</a:t>
            </a:r>
            <a:r>
              <a:rPr lang="zh-CN" altLang="en-US">
                <a:latin typeface="黑体" panose="02010609060101010101" pitchFamily="49" charset="-122"/>
                <a:ea typeface="黑体" panose="02010609060101010101" pitchFamily="49" charset="-122"/>
              </a:rPr>
              <a:t>：在</a:t>
            </a:r>
            <a:r>
              <a:rPr lang="en-US" altLang="zh-CN">
                <a:latin typeface="黑体" panose="02010609060101010101" pitchFamily="49" charset="-122"/>
                <a:ea typeface="黑体" panose="02010609060101010101" pitchFamily="49" charset="-122"/>
              </a:rPr>
              <a:t>8080(85)</a:t>
            </a:r>
            <a:r>
              <a:rPr lang="zh-CN" altLang="en-US">
                <a:latin typeface="黑体" panose="02010609060101010101" pitchFamily="49" charset="-122"/>
                <a:ea typeface="黑体" panose="02010609060101010101" pitchFamily="49" charset="-122"/>
              </a:rPr>
              <a:t>系统中为中断向量地址位，在</a:t>
            </a:r>
            <a:r>
              <a:rPr lang="en-US" altLang="zh-CN">
                <a:latin typeface="黑体" panose="02010609060101010101" pitchFamily="49" charset="-122"/>
                <a:ea typeface="黑体" panose="02010609060101010101" pitchFamily="49" charset="-122"/>
              </a:rPr>
              <a:t>8086/8088</a:t>
            </a:r>
            <a:r>
              <a:rPr lang="zh-CN" altLang="en-US">
                <a:latin typeface="黑体" panose="02010609060101010101" pitchFamily="49" charset="-122"/>
                <a:ea typeface="黑体" panose="02010609060101010101" pitchFamily="49" charset="-122"/>
              </a:rPr>
              <a:t>系统中不用。</a:t>
            </a:r>
          </a:p>
        </p:txBody>
      </p:sp>
    </p:spTree>
    <p:extLst>
      <p:ext uri="{BB962C8B-B14F-4D97-AF65-F5344CB8AC3E}">
        <p14:creationId xmlns:p14="http://schemas.microsoft.com/office/powerpoint/2010/main" val="3917677760"/>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701577" y="765352"/>
            <a:ext cx="8688811" cy="5522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a:t> </a:t>
            </a:r>
            <a:r>
              <a:rPr lang="en-US" altLang="zh-CN">
                <a:latin typeface="黑体" panose="02010609060101010101" pitchFamily="49" charset="-122"/>
                <a:ea typeface="黑体" panose="02010609060101010101" pitchFamily="49" charset="-122"/>
              </a:rPr>
              <a:t>LTIM</a:t>
            </a:r>
            <a:r>
              <a:rPr lang="zh-CN" altLang="en-US">
                <a:latin typeface="黑体" panose="02010609060101010101" pitchFamily="49" charset="-122"/>
                <a:ea typeface="黑体" panose="02010609060101010101" pitchFamily="49" charset="-122"/>
              </a:rPr>
              <a:t>：中断输入寄存器的触发方式。</a:t>
            </a:r>
            <a:r>
              <a:rPr lang="en-US" altLang="zh-CN">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为边沿触发，中断输入信号上升沿时被识别并送入</a:t>
            </a:r>
            <a:r>
              <a:rPr lang="en-US" altLang="zh-CN">
                <a:latin typeface="黑体" panose="02010609060101010101" pitchFamily="49" charset="-122"/>
                <a:ea typeface="黑体" panose="02010609060101010101" pitchFamily="49" charset="-122"/>
              </a:rPr>
              <a:t>IRR</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为电平触发，中断输入信号为高电平即可进入</a:t>
            </a:r>
            <a:r>
              <a:rPr lang="en-US" altLang="zh-CN">
                <a:latin typeface="黑体" panose="02010609060101010101" pitchFamily="49" charset="-122"/>
                <a:ea typeface="黑体" panose="02010609060101010101" pitchFamily="49" charset="-122"/>
              </a:rPr>
              <a:t>IRR</a:t>
            </a:r>
            <a:r>
              <a:rPr lang="zh-CN" altLang="en-US">
                <a:latin typeface="黑体" panose="02010609060101010101" pitchFamily="49" charset="-122"/>
                <a:ea typeface="黑体" panose="02010609060101010101" pitchFamily="49" charset="-122"/>
              </a:rPr>
              <a:t>。这两种触发方式都要求高电平的请求信号在置位</a:t>
            </a:r>
            <a:r>
              <a:rPr lang="en-US" altLang="zh-CN">
                <a:latin typeface="黑体" panose="02010609060101010101" pitchFamily="49" charset="-122"/>
                <a:ea typeface="黑体" panose="02010609060101010101" pitchFamily="49" charset="-122"/>
              </a:rPr>
              <a:t>IRR</a:t>
            </a:r>
            <a:r>
              <a:rPr lang="zh-CN" altLang="en-US">
                <a:latin typeface="黑体" panose="02010609060101010101" pitchFamily="49" charset="-122"/>
                <a:ea typeface="黑体" panose="02010609060101010101" pitchFamily="49" charset="-122"/>
              </a:rPr>
              <a:t>相应位后一直保持，直到中断被响应为止。</a:t>
            </a:r>
          </a:p>
          <a:p>
            <a:pPr eaLnBrk="1" hangingPunct="1">
              <a:lnSpc>
                <a:spcPct val="120000"/>
              </a:lnSpc>
              <a:spcBef>
                <a:spcPct val="50000"/>
              </a:spcBef>
            </a:pPr>
            <a:r>
              <a:rPr lang="en-US" altLang="zh-CN">
                <a:latin typeface="黑体" panose="02010609060101010101" pitchFamily="49" charset="-122"/>
                <a:ea typeface="黑体" panose="02010609060101010101" pitchFamily="49" charset="-122"/>
              </a:rPr>
              <a:t>ADI</a:t>
            </a:r>
            <a:r>
              <a:rPr lang="zh-CN" altLang="en-US">
                <a:latin typeface="黑体" panose="02010609060101010101" pitchFamily="49" charset="-122"/>
                <a:ea typeface="黑体" panose="02010609060101010101" pitchFamily="49" charset="-122"/>
              </a:rPr>
              <a:t>：设定</a:t>
            </a:r>
            <a:r>
              <a:rPr lang="en-US" altLang="zh-CN">
                <a:latin typeface="黑体" panose="02010609060101010101" pitchFamily="49" charset="-122"/>
                <a:ea typeface="黑体" panose="02010609060101010101" pitchFamily="49" charset="-122"/>
              </a:rPr>
              <a:t>8080(85)</a:t>
            </a:r>
            <a:r>
              <a:rPr lang="zh-CN" altLang="en-US">
                <a:latin typeface="黑体" panose="02010609060101010101" pitchFamily="49" charset="-122"/>
                <a:ea typeface="黑体" panose="02010609060101010101" pitchFamily="49" charset="-122"/>
              </a:rPr>
              <a:t>方式下中断向量地址间隔字节数，</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为</a:t>
            </a:r>
            <a:r>
              <a:rPr lang="en-US" altLang="zh-CN">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字节，</a:t>
            </a:r>
            <a:r>
              <a:rPr lang="en-US" altLang="zh-CN">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为</a:t>
            </a:r>
            <a:r>
              <a:rPr lang="en-US" altLang="zh-CN">
                <a:latin typeface="黑体" panose="02010609060101010101" pitchFamily="49" charset="-122"/>
                <a:ea typeface="黑体" panose="02010609060101010101" pitchFamily="49" charset="-122"/>
              </a:rPr>
              <a:t>8</a:t>
            </a:r>
            <a:r>
              <a:rPr lang="zh-CN" altLang="en-US">
                <a:latin typeface="黑体" panose="02010609060101010101" pitchFamily="49" charset="-122"/>
                <a:ea typeface="黑体" panose="02010609060101010101" pitchFamily="49" charset="-122"/>
              </a:rPr>
              <a:t>字节。在</a:t>
            </a:r>
            <a:r>
              <a:rPr lang="en-US" altLang="zh-CN">
                <a:latin typeface="黑体" panose="02010609060101010101" pitchFamily="49" charset="-122"/>
                <a:ea typeface="黑体" panose="02010609060101010101" pitchFamily="49" charset="-122"/>
              </a:rPr>
              <a:t>8086/8088</a:t>
            </a:r>
            <a:r>
              <a:rPr lang="zh-CN" altLang="en-US">
                <a:latin typeface="黑体" panose="02010609060101010101" pitchFamily="49" charset="-122"/>
                <a:ea typeface="黑体" panose="02010609060101010101" pitchFamily="49" charset="-122"/>
              </a:rPr>
              <a:t>方式下此位不用</a:t>
            </a:r>
          </a:p>
          <a:p>
            <a:pPr eaLnBrk="1" hangingPunct="1">
              <a:lnSpc>
                <a:spcPct val="120000"/>
              </a:lnSpc>
              <a:spcBef>
                <a:spcPct val="50000"/>
              </a:spcBef>
            </a:pPr>
            <a:r>
              <a:rPr lang="en-US" altLang="zh-CN">
                <a:latin typeface="黑体" panose="02010609060101010101" pitchFamily="49" charset="-122"/>
                <a:ea typeface="黑体" panose="02010609060101010101" pitchFamily="49" charset="-122"/>
              </a:rPr>
              <a:t>SNGL</a:t>
            </a:r>
            <a:r>
              <a:rPr lang="zh-CN" altLang="en-US">
                <a:latin typeface="黑体" panose="02010609060101010101" pitchFamily="49" charset="-122"/>
                <a:ea typeface="黑体" panose="02010609060101010101" pitchFamily="49" charset="-122"/>
              </a:rPr>
              <a:t>：单个器件</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级联方式指示。</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表示系统中只有一个</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表示级联方式。</a:t>
            </a:r>
          </a:p>
          <a:p>
            <a:pPr eaLnBrk="1" hangingPunct="1">
              <a:lnSpc>
                <a:spcPct val="120000"/>
              </a:lnSpc>
              <a:spcBef>
                <a:spcPct val="50000"/>
              </a:spcBef>
            </a:pPr>
            <a:r>
              <a:rPr lang="en-US" altLang="zh-CN">
                <a:latin typeface="黑体" panose="02010609060101010101" pitchFamily="49" charset="-122"/>
                <a:ea typeface="黑体" panose="02010609060101010101" pitchFamily="49" charset="-122"/>
              </a:rPr>
              <a:t>IC</a:t>
            </a:r>
            <a:r>
              <a:rPr lang="en-US" altLang="zh-CN" baseline="-25000">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：该位用于设定有无</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表示使用</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，在</a:t>
            </a:r>
            <a:r>
              <a:rPr lang="en-US" altLang="zh-CN">
                <a:latin typeface="黑体" panose="02010609060101010101" pitchFamily="49" charset="-122"/>
                <a:ea typeface="黑体" panose="02010609060101010101" pitchFamily="49" charset="-122"/>
              </a:rPr>
              <a:t>8086/8088</a:t>
            </a:r>
            <a:r>
              <a:rPr lang="zh-CN" altLang="en-US">
                <a:latin typeface="黑体" panose="02010609060101010101" pitchFamily="49" charset="-122"/>
                <a:ea typeface="黑体" panose="02010609060101010101" pitchFamily="49" charset="-122"/>
              </a:rPr>
              <a:t>方式下，必须使用</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表示不用</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，此时</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所选择的全部功能位都置成</a:t>
            </a:r>
            <a:r>
              <a:rPr lang="en-US" altLang="zh-CN">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21774431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1990569" y="908260"/>
            <a:ext cx="8383940" cy="5259017"/>
          </a:xfrm>
        </p:spPr>
        <p:txBody>
          <a:bodyPr/>
          <a:lstStyle/>
          <a:p>
            <a:pPr eaLnBrk="1" hangingPunct="1">
              <a:lnSpc>
                <a:spcPct val="120000"/>
              </a:lnSpc>
            </a:pPr>
            <a:r>
              <a:rPr lang="en-US" altLang="zh-CN" sz="2400">
                <a:latin typeface="黑体" panose="02010609060101010101" pitchFamily="49" charset="-122"/>
                <a:ea typeface="黑体" panose="02010609060101010101" pitchFamily="49" charset="-122"/>
              </a:rPr>
              <a:t>ICW1</a:t>
            </a:r>
            <a:r>
              <a:rPr lang="zh-CN" altLang="en-US" sz="2400">
                <a:latin typeface="黑体" panose="02010609060101010101" pitchFamily="49" charset="-122"/>
                <a:ea typeface="黑体" panose="02010609060101010101" pitchFamily="49" charset="-122"/>
              </a:rPr>
              <a:t>的主要功能：确定级连方式，触发方式</a:t>
            </a:r>
          </a:p>
          <a:p>
            <a:pPr eaLnBrk="1" hangingPunct="1">
              <a:lnSpc>
                <a:spcPct val="120000"/>
              </a:lnSpc>
            </a:pPr>
            <a:r>
              <a:rPr lang="zh-CN" altLang="en-US" sz="2400">
                <a:latin typeface="黑体" panose="02010609060101010101" pitchFamily="49" charset="-122"/>
                <a:ea typeface="黑体" panose="02010609060101010101" pitchFamily="49" charset="-122"/>
              </a:rPr>
              <a:t>写入</a:t>
            </a:r>
            <a:r>
              <a:rPr lang="en-US" altLang="zh-CN" sz="2400">
                <a:latin typeface="黑体" panose="02010609060101010101" pitchFamily="49" charset="-122"/>
                <a:ea typeface="黑体" panose="02010609060101010101" pitchFamily="49" charset="-122"/>
              </a:rPr>
              <a:t>ICW1</a:t>
            </a:r>
            <a:r>
              <a:rPr lang="zh-CN" altLang="en-US" sz="2400">
                <a:latin typeface="黑体" panose="02010609060101010101" pitchFamily="49" charset="-122"/>
                <a:ea typeface="黑体" panose="02010609060101010101" pitchFamily="49" charset="-122"/>
              </a:rPr>
              <a:t>后，</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内部自动复位，其</a:t>
            </a:r>
            <a:r>
              <a:rPr lang="zh-CN" altLang="en-US" sz="2400">
                <a:solidFill>
                  <a:srgbClr val="9900CC"/>
                </a:solidFill>
                <a:latin typeface="黑体" panose="02010609060101010101" pitchFamily="49" charset="-122"/>
                <a:ea typeface="黑体" panose="02010609060101010101" pitchFamily="49" charset="-122"/>
              </a:rPr>
              <a:t>复位功能</a:t>
            </a:r>
            <a:r>
              <a:rPr lang="zh-CN" altLang="en-US" sz="2400">
                <a:latin typeface="黑体" panose="02010609060101010101" pitchFamily="49" charset="-122"/>
                <a:ea typeface="黑体" panose="02010609060101010101" pitchFamily="49" charset="-122"/>
              </a:rPr>
              <a:t>为：</a:t>
            </a:r>
          </a:p>
          <a:p>
            <a:pPr eaLnBrk="1" hangingPunct="1">
              <a:lnSpc>
                <a:spcPct val="120000"/>
              </a:lnSpc>
              <a:buFontTx/>
              <a:buNone/>
            </a:pPr>
            <a:r>
              <a:rPr lang="zh-CN" altLang="en-US" sz="2400">
                <a:latin typeface="黑体" panose="02010609060101010101" pitchFamily="49" charset="-122"/>
                <a:ea typeface="黑体" panose="02010609060101010101" pitchFamily="49" charset="-122"/>
              </a:rPr>
              <a:t>①初始化命令字顺序逻辑重新置位，准备接收</a:t>
            </a:r>
            <a:r>
              <a:rPr lang="en-US" altLang="zh-CN" sz="2400">
                <a:latin typeface="黑体" panose="02010609060101010101" pitchFamily="49" charset="-122"/>
                <a:ea typeface="黑体" panose="02010609060101010101" pitchFamily="49" charset="-122"/>
              </a:rPr>
              <a:t>ICW2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ICW3</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ICW4</a:t>
            </a:r>
          </a:p>
          <a:p>
            <a:pPr eaLnBrk="1" hangingPunct="1">
              <a:lnSpc>
                <a:spcPct val="120000"/>
              </a:lnSpc>
              <a:buFontTx/>
              <a:buNone/>
            </a:pPr>
            <a:r>
              <a:rPr lang="en-US" altLang="zh-CN" sz="2400">
                <a:latin typeface="黑体" panose="02010609060101010101" pitchFamily="49" charset="-122"/>
                <a:ea typeface="黑体" panose="02010609060101010101" pitchFamily="49" charset="-122"/>
              </a:rPr>
              <a:t>②</a:t>
            </a:r>
            <a:r>
              <a:rPr lang="zh-CN" altLang="en-US" sz="2400">
                <a:latin typeface="黑体" panose="02010609060101010101" pitchFamily="49" charset="-122"/>
                <a:ea typeface="黑体" panose="02010609060101010101" pitchFamily="49" charset="-122"/>
              </a:rPr>
              <a:t>清除</a:t>
            </a:r>
            <a:r>
              <a:rPr lang="en-US" altLang="zh-CN" sz="2400">
                <a:latin typeface="黑体" panose="02010609060101010101" pitchFamily="49" charset="-122"/>
                <a:ea typeface="黑体" panose="02010609060101010101" pitchFamily="49" charset="-122"/>
              </a:rPr>
              <a:t>IMR</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ISR</a:t>
            </a:r>
          </a:p>
          <a:p>
            <a:pPr eaLnBrk="1" hangingPunct="1">
              <a:lnSpc>
                <a:spcPct val="120000"/>
              </a:lnSpc>
              <a:buFontTx/>
              <a:buNone/>
            </a:pPr>
            <a:r>
              <a:rPr lang="en-US" altLang="zh-CN" sz="2400">
                <a:latin typeface="黑体" panose="02010609060101010101" pitchFamily="49" charset="-122"/>
                <a:ea typeface="黑体" panose="02010609060101010101" pitchFamily="49" charset="-122"/>
              </a:rPr>
              <a:t>③IRR</a:t>
            </a:r>
            <a:r>
              <a:rPr lang="zh-CN" altLang="en-US" sz="2400">
                <a:latin typeface="黑体" panose="02010609060101010101" pitchFamily="49" charset="-122"/>
                <a:ea typeface="黑体" panose="02010609060101010101" pitchFamily="49" charset="-122"/>
              </a:rPr>
              <a:t>状态可读</a:t>
            </a:r>
          </a:p>
          <a:p>
            <a:pPr eaLnBrk="1" hangingPunct="1">
              <a:lnSpc>
                <a:spcPct val="120000"/>
              </a:lnSpc>
              <a:buFontTx/>
              <a:buNone/>
            </a:pPr>
            <a:r>
              <a:rPr lang="zh-CN" altLang="en-US" sz="2400">
                <a:latin typeface="黑体" panose="02010609060101010101" pitchFamily="49" charset="-122"/>
                <a:ea typeface="黑体" panose="02010609060101010101" pitchFamily="49" charset="-122"/>
              </a:rPr>
              <a:t>④优先级排队，</a:t>
            </a:r>
            <a:r>
              <a:rPr lang="en-US" altLang="zh-CN" sz="2400">
                <a:latin typeface="黑体" panose="02010609060101010101" pitchFamily="49" charset="-122"/>
                <a:ea typeface="黑体" panose="02010609060101010101" pitchFamily="49" charset="-122"/>
              </a:rPr>
              <a:t>IR0</a:t>
            </a:r>
            <a:r>
              <a:rPr lang="zh-CN" altLang="en-US" sz="2400">
                <a:latin typeface="黑体" panose="02010609060101010101" pitchFamily="49" charset="-122"/>
                <a:ea typeface="黑体" panose="02010609060101010101" pitchFamily="49" charset="-122"/>
              </a:rPr>
              <a:t>最高，</a:t>
            </a:r>
            <a:r>
              <a:rPr lang="en-US" altLang="zh-CN" sz="2400">
                <a:latin typeface="黑体" panose="02010609060101010101" pitchFamily="49" charset="-122"/>
                <a:ea typeface="黑体" panose="02010609060101010101" pitchFamily="49" charset="-122"/>
              </a:rPr>
              <a:t>IR7</a:t>
            </a:r>
            <a:r>
              <a:rPr lang="zh-CN" altLang="en-US" sz="2400">
                <a:latin typeface="黑体" panose="02010609060101010101" pitchFamily="49" charset="-122"/>
                <a:ea typeface="黑体" panose="02010609060101010101" pitchFamily="49" charset="-122"/>
              </a:rPr>
              <a:t>最低</a:t>
            </a:r>
          </a:p>
          <a:p>
            <a:pPr eaLnBrk="1" hangingPunct="1">
              <a:lnSpc>
                <a:spcPct val="120000"/>
              </a:lnSpc>
              <a:buFontTx/>
              <a:buNone/>
            </a:pPr>
            <a:r>
              <a:rPr lang="zh-CN" altLang="en-US" sz="2400">
                <a:latin typeface="黑体" panose="02010609060101010101" pitchFamily="49" charset="-122"/>
                <a:ea typeface="黑体" panose="02010609060101010101" pitchFamily="49" charset="-122"/>
              </a:rPr>
              <a:t>⑤特殊屏蔽方式复位</a:t>
            </a:r>
          </a:p>
          <a:p>
            <a:pPr eaLnBrk="1" hangingPunct="1">
              <a:lnSpc>
                <a:spcPct val="120000"/>
              </a:lnSpc>
              <a:buFontTx/>
              <a:buNone/>
            </a:pPr>
            <a:r>
              <a:rPr lang="zh-CN" altLang="en-US" sz="2400">
                <a:latin typeface="黑体" panose="02010609060101010101" pitchFamily="49" charset="-122"/>
                <a:ea typeface="黑体" panose="02010609060101010101" pitchFamily="49" charset="-122"/>
              </a:rPr>
              <a:t>⑥设定中断请求信号由低变为高的边沿触发有效</a:t>
            </a:r>
          </a:p>
          <a:p>
            <a:pPr eaLnBrk="1" hangingPunct="1">
              <a:lnSpc>
                <a:spcPct val="120000"/>
              </a:lnSpc>
              <a:buFontTx/>
              <a:buNone/>
            </a:pPr>
            <a:r>
              <a:rPr lang="zh-CN" altLang="en-US" sz="2400">
                <a:latin typeface="黑体" panose="02010609060101010101" pitchFamily="49" charset="-122"/>
                <a:ea typeface="黑体" panose="02010609060101010101" pitchFamily="49" charset="-122"/>
              </a:rPr>
              <a:t>⑦自动</a:t>
            </a:r>
            <a:r>
              <a:rPr lang="en-US" altLang="zh-CN" sz="2400">
                <a:latin typeface="黑体" panose="02010609060101010101" pitchFamily="49" charset="-122"/>
                <a:ea typeface="黑体" panose="02010609060101010101" pitchFamily="49" charset="-122"/>
              </a:rPr>
              <a:t>EOI</a:t>
            </a:r>
            <a:r>
              <a:rPr lang="zh-CN" altLang="en-US" sz="2400">
                <a:latin typeface="黑体" panose="02010609060101010101" pitchFamily="49" charset="-122"/>
                <a:ea typeface="黑体" panose="02010609060101010101" pitchFamily="49" charset="-122"/>
              </a:rPr>
              <a:t>循环方式复位</a:t>
            </a:r>
          </a:p>
        </p:txBody>
      </p:sp>
    </p:spTree>
    <p:extLst>
      <p:ext uri="{BB962C8B-B14F-4D97-AF65-F5344CB8AC3E}">
        <p14:creationId xmlns:p14="http://schemas.microsoft.com/office/powerpoint/2010/main" val="3164257655"/>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2133478" y="692310"/>
            <a:ext cx="7921870" cy="276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50000"/>
              </a:spcBef>
            </a:pPr>
            <a:r>
              <a:rPr lang="en-US" altLang="zh-CN"/>
              <a:t> </a:t>
            </a:r>
            <a:r>
              <a:rPr lang="en-US" altLang="zh-CN">
                <a:latin typeface="黑体" panose="02010609060101010101" pitchFamily="49" charset="-122"/>
                <a:ea typeface="黑体" panose="02010609060101010101" pitchFamily="49" charset="-122"/>
              </a:rPr>
              <a:t>2&gt;ICW</a:t>
            </a:r>
            <a:r>
              <a:rPr lang="en-US" altLang="zh-CN" baseline="-25000">
                <a:latin typeface="黑体" panose="02010609060101010101" pitchFamily="49" charset="-122"/>
                <a:ea typeface="黑体" panose="02010609060101010101" pitchFamily="49" charset="-122"/>
              </a:rPr>
              <a:t>2</a:t>
            </a:r>
            <a:r>
              <a:rPr lang="zh-CN" altLang="en-US">
                <a:latin typeface="黑体" panose="02010609060101010101" pitchFamily="49" charset="-122"/>
                <a:ea typeface="黑体" panose="02010609060101010101" pitchFamily="49" charset="-122"/>
              </a:rPr>
              <a:t>在</a:t>
            </a:r>
            <a:r>
              <a:rPr lang="en-US" altLang="zh-CN">
                <a:latin typeface="黑体" panose="02010609060101010101" pitchFamily="49" charset="-122"/>
                <a:ea typeface="黑体" panose="02010609060101010101" pitchFamily="49" charset="-122"/>
              </a:rPr>
              <a:t>8086/8088</a:t>
            </a:r>
            <a:r>
              <a:rPr lang="zh-CN" altLang="en-US">
                <a:latin typeface="黑体" panose="02010609060101010101" pitchFamily="49" charset="-122"/>
                <a:ea typeface="黑体" panose="02010609060101010101" pitchFamily="49" charset="-122"/>
              </a:rPr>
              <a:t>方式下，</a:t>
            </a:r>
            <a:r>
              <a:rPr lang="zh-CN" altLang="en-US" b="1">
                <a:latin typeface="黑体" panose="02010609060101010101" pitchFamily="49" charset="-122"/>
                <a:ea typeface="黑体" panose="02010609060101010101" pitchFamily="49" charset="-122"/>
              </a:rPr>
              <a:t>用于提供</a:t>
            </a:r>
            <a:r>
              <a:rPr lang="en-US" altLang="zh-CN" b="1">
                <a:latin typeface="黑体" panose="02010609060101010101" pitchFamily="49" charset="-122"/>
                <a:ea typeface="黑体" panose="02010609060101010101" pitchFamily="49" charset="-122"/>
              </a:rPr>
              <a:t>8</a:t>
            </a:r>
            <a:r>
              <a:rPr lang="zh-CN" altLang="en-US" b="1">
                <a:latin typeface="黑体" panose="02010609060101010101" pitchFamily="49" charset="-122"/>
                <a:ea typeface="黑体" panose="02010609060101010101" pitchFamily="49" charset="-122"/>
              </a:rPr>
              <a:t>个中断源的中断向量码。</a:t>
            </a:r>
            <a:r>
              <a:rPr lang="en-US" altLang="zh-CN">
                <a:latin typeface="黑体" panose="02010609060101010101" pitchFamily="49" charset="-122"/>
                <a:ea typeface="黑体" panose="02010609060101010101" pitchFamily="49" charset="-122"/>
              </a:rPr>
              <a:t>ICW2</a:t>
            </a:r>
            <a:r>
              <a:rPr lang="zh-CN" altLang="en-US">
                <a:latin typeface="黑体" panose="02010609060101010101" pitchFamily="49" charset="-122"/>
                <a:ea typeface="黑体" panose="02010609060101010101" pitchFamily="49" charset="-122"/>
              </a:rPr>
              <a:t>的高</a:t>
            </a:r>
            <a:r>
              <a:rPr lang="en-US" altLang="zh-CN">
                <a:latin typeface="黑体" panose="02010609060101010101" pitchFamily="49" charset="-122"/>
                <a:ea typeface="黑体" panose="02010609060101010101" pitchFamily="49" charset="-122"/>
              </a:rPr>
              <a:t>5</a:t>
            </a:r>
            <a:r>
              <a:rPr lang="zh-CN" altLang="en-US">
                <a:latin typeface="黑体" panose="02010609060101010101" pitchFamily="49" charset="-122"/>
                <a:ea typeface="黑体" panose="02010609060101010101" pitchFamily="49" charset="-122"/>
              </a:rPr>
              <a:t>位</a:t>
            </a:r>
            <a:r>
              <a:rPr lang="en-US" altLang="zh-CN">
                <a:latin typeface="黑体" panose="02010609060101010101" pitchFamily="49" charset="-122"/>
                <a:ea typeface="黑体" panose="02010609060101010101" pitchFamily="49" charset="-122"/>
              </a:rPr>
              <a:t>T</a:t>
            </a:r>
            <a:r>
              <a:rPr lang="en-US" altLang="zh-CN" baseline="-25000">
                <a:latin typeface="黑体" panose="02010609060101010101" pitchFamily="49" charset="-122"/>
                <a:ea typeface="黑体" panose="02010609060101010101" pitchFamily="49" charset="-122"/>
              </a:rPr>
              <a:t>7</a:t>
            </a:r>
            <a:r>
              <a:rPr lang="en-US" altLang="zh-CN">
                <a:latin typeface="黑体" panose="02010609060101010101" pitchFamily="49" charset="-122"/>
                <a:ea typeface="黑体" panose="02010609060101010101" pitchFamily="49" charset="-122"/>
              </a:rPr>
              <a:t>~T</a:t>
            </a:r>
            <a:r>
              <a:rPr lang="en-US" altLang="zh-CN" baseline="-25000">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在初始化编程时设置，初始化低</a:t>
            </a:r>
            <a:r>
              <a:rPr lang="en-US" altLang="zh-CN">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位由</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用中断源的编号填写。在</a:t>
            </a:r>
            <a:r>
              <a:rPr lang="en-US" altLang="zh-CN">
                <a:latin typeface="黑体" panose="02010609060101010101" pitchFamily="49" charset="-122"/>
                <a:ea typeface="黑体" panose="02010609060101010101" pitchFamily="49" charset="-122"/>
              </a:rPr>
              <a:t>8080(85)</a:t>
            </a:r>
            <a:r>
              <a:rPr lang="zh-CN" altLang="en-US">
                <a:latin typeface="黑体" panose="02010609060101010101" pitchFamily="49" charset="-122"/>
                <a:ea typeface="黑体" panose="02010609060101010101" pitchFamily="49" charset="-122"/>
              </a:rPr>
              <a:t>方式下，</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2</a:t>
            </a:r>
            <a:r>
              <a:rPr lang="zh-CN" altLang="en-US">
                <a:latin typeface="黑体" panose="02010609060101010101" pitchFamily="49" charset="-122"/>
                <a:ea typeface="黑体" panose="02010609060101010101" pitchFamily="49" charset="-122"/>
              </a:rPr>
              <a:t>是中断向量地址的</a:t>
            </a:r>
            <a:r>
              <a:rPr lang="en-US" altLang="zh-CN">
                <a:latin typeface="黑体" panose="02010609060101010101" pitchFamily="49" charset="-122"/>
                <a:ea typeface="黑体" panose="02010609060101010101" pitchFamily="49" charset="-122"/>
              </a:rPr>
              <a:t>A</a:t>
            </a:r>
            <a:r>
              <a:rPr lang="en-US" altLang="zh-CN" baseline="-25000">
                <a:latin typeface="黑体" panose="02010609060101010101" pitchFamily="49" charset="-122"/>
                <a:ea typeface="黑体" panose="02010609060101010101" pitchFamily="49" charset="-122"/>
              </a:rPr>
              <a:t>15</a:t>
            </a:r>
            <a:r>
              <a:rPr lang="en-US" altLang="zh-CN">
                <a:latin typeface="黑体" panose="02010609060101010101" pitchFamily="49" charset="-122"/>
                <a:ea typeface="黑体" panose="02010609060101010101" pitchFamily="49" charset="-122"/>
              </a:rPr>
              <a:t>~A</a:t>
            </a:r>
            <a:r>
              <a:rPr lang="en-US" altLang="zh-CN" baseline="-25000">
                <a:latin typeface="黑体" panose="02010609060101010101" pitchFamily="49" charset="-122"/>
                <a:ea typeface="黑体" panose="02010609060101010101" pitchFamily="49" charset="-122"/>
              </a:rPr>
              <a:t>8</a:t>
            </a:r>
            <a:r>
              <a:rPr lang="zh-CN" altLang="en-US">
                <a:latin typeface="黑体" panose="02010609060101010101" pitchFamily="49" charset="-122"/>
                <a:ea typeface="黑体" panose="02010609060101010101" pitchFamily="49" charset="-122"/>
              </a:rPr>
              <a:t>位，低位地址在</a:t>
            </a:r>
            <a:r>
              <a:rPr lang="en-US" altLang="zh-CN">
                <a:latin typeface="黑体" panose="02010609060101010101" pitchFamily="49" charset="-122"/>
                <a:ea typeface="黑体" panose="02010609060101010101" pitchFamily="49" charset="-122"/>
              </a:rPr>
              <a:t>ICWl</a:t>
            </a:r>
            <a:r>
              <a:rPr lang="zh-CN" altLang="en-US">
                <a:latin typeface="黑体" panose="02010609060101010101" pitchFamily="49" charset="-122"/>
                <a:ea typeface="黑体" panose="02010609060101010101" pitchFamily="49" charset="-122"/>
              </a:rPr>
              <a:t>的</a:t>
            </a:r>
            <a:r>
              <a:rPr lang="en-US" altLang="zh-CN">
                <a:latin typeface="黑体" panose="02010609060101010101" pitchFamily="49" charset="-122"/>
                <a:ea typeface="黑体" panose="02010609060101010101" pitchFamily="49" charset="-122"/>
              </a:rPr>
              <a:t>A</a:t>
            </a:r>
            <a:r>
              <a:rPr lang="en-US" altLang="zh-CN" baseline="-25000">
                <a:latin typeface="黑体" panose="02010609060101010101" pitchFamily="49" charset="-122"/>
                <a:ea typeface="黑体" panose="02010609060101010101" pitchFamily="49" charset="-122"/>
              </a:rPr>
              <a:t>7</a:t>
            </a:r>
            <a:r>
              <a:rPr lang="en-US" altLang="zh-CN">
                <a:latin typeface="黑体" panose="02010609060101010101" pitchFamily="49" charset="-122"/>
                <a:ea typeface="黑体" panose="02010609060101010101" pitchFamily="49" charset="-122"/>
              </a:rPr>
              <a:t>~A</a:t>
            </a:r>
            <a:r>
              <a:rPr lang="en-US" altLang="zh-CN" baseline="-25000">
                <a:latin typeface="黑体" panose="02010609060101010101" pitchFamily="49" charset="-122"/>
                <a:ea typeface="黑体" panose="02010609060101010101" pitchFamily="49" charset="-122"/>
              </a:rPr>
              <a:t>5</a:t>
            </a:r>
            <a:r>
              <a:rPr lang="zh-CN" altLang="en-US">
                <a:latin typeface="黑体" panose="02010609060101010101" pitchFamily="49" charset="-122"/>
                <a:ea typeface="黑体" panose="02010609060101010101" pitchFamily="49" charset="-122"/>
              </a:rPr>
              <a:t>中。</a:t>
            </a:r>
            <a:r>
              <a:rPr lang="zh-CN" altLang="en-US" sz="2801">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ICW2</a:t>
            </a:r>
            <a:r>
              <a:rPr lang="zh-CN" altLang="en-US">
                <a:latin typeface="黑体" panose="02010609060101010101" pitchFamily="49" charset="-122"/>
                <a:ea typeface="黑体" panose="02010609060101010101" pitchFamily="49" charset="-122"/>
              </a:rPr>
              <a:t>的命令字格式如下图所示。 </a:t>
            </a:r>
          </a:p>
        </p:txBody>
      </p:sp>
      <p:graphicFrame>
        <p:nvGraphicFramePr>
          <p:cNvPr id="6146" name="Object 3"/>
          <p:cNvGraphicFramePr>
            <a:graphicFrameLocks noChangeAspect="1"/>
          </p:cNvGraphicFramePr>
          <p:nvPr/>
        </p:nvGraphicFramePr>
        <p:xfrm>
          <a:off x="1917527" y="3501249"/>
          <a:ext cx="8460158" cy="2564405"/>
        </p:xfrm>
        <a:graphic>
          <a:graphicData uri="http://schemas.openxmlformats.org/presentationml/2006/ole">
            <mc:AlternateContent xmlns:mc="http://schemas.openxmlformats.org/markup-compatibility/2006">
              <mc:Choice xmlns:v="urn:schemas-microsoft-com:vml" Requires="v">
                <p:oleObj spid="_x0000_s21513" r:id="rId3" imgW="2962986" imgH="1450738" progId="Visio.Drawing.4">
                  <p:embed/>
                </p:oleObj>
              </mc:Choice>
              <mc:Fallback>
                <p:oleObj r:id="rId3" imgW="2962986" imgH="1450738"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38026"/>
                      <a:stretch>
                        <a:fillRect/>
                      </a:stretch>
                    </p:blipFill>
                    <p:spPr bwMode="auto">
                      <a:xfrm>
                        <a:off x="1917527" y="3501249"/>
                        <a:ext cx="8460158" cy="2564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59767986"/>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133477" y="1125799"/>
            <a:ext cx="7994912" cy="471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a:t>        </a:t>
            </a:r>
            <a:r>
              <a:rPr lang="en-US" altLang="zh-CN" b="1" i="1">
                <a:solidFill>
                  <a:srgbClr val="9900CC"/>
                </a:solidFill>
                <a:latin typeface="黑体" panose="02010609060101010101" pitchFamily="49" charset="-122"/>
                <a:ea typeface="黑体" panose="02010609060101010101" pitchFamily="49" charset="-122"/>
              </a:rPr>
              <a:t>ICW</a:t>
            </a:r>
            <a:r>
              <a:rPr lang="en-US" altLang="zh-CN" b="1" i="1" baseline="-25000">
                <a:solidFill>
                  <a:srgbClr val="9900CC"/>
                </a:solidFill>
                <a:latin typeface="黑体" panose="02010609060101010101" pitchFamily="49" charset="-122"/>
                <a:ea typeface="黑体" panose="02010609060101010101" pitchFamily="49" charset="-122"/>
              </a:rPr>
              <a:t>2</a:t>
            </a:r>
            <a:r>
              <a:rPr lang="zh-CN" altLang="en-US" b="1" i="1">
                <a:solidFill>
                  <a:srgbClr val="9900CC"/>
                </a:solidFill>
                <a:latin typeface="黑体" panose="02010609060101010101" pitchFamily="49" charset="-122"/>
                <a:ea typeface="黑体" panose="02010609060101010101" pitchFamily="49" charset="-122"/>
              </a:rPr>
              <a:t>利用</a:t>
            </a:r>
            <a:r>
              <a:rPr lang="en-US" altLang="zh-CN" b="1" i="1">
                <a:solidFill>
                  <a:srgbClr val="9900CC"/>
                </a:solidFill>
                <a:latin typeface="黑体" panose="02010609060101010101" pitchFamily="49" charset="-122"/>
                <a:ea typeface="黑体" panose="02010609060101010101" pitchFamily="49" charset="-122"/>
              </a:rPr>
              <a:t>A</a:t>
            </a:r>
            <a:r>
              <a:rPr lang="en-US" altLang="zh-CN" b="1" i="1" baseline="-25000">
                <a:solidFill>
                  <a:srgbClr val="9900CC"/>
                </a:solidFill>
                <a:latin typeface="黑体" panose="02010609060101010101" pitchFamily="49" charset="-122"/>
                <a:ea typeface="黑体" panose="02010609060101010101" pitchFamily="49" charset="-122"/>
              </a:rPr>
              <a:t>0</a:t>
            </a:r>
            <a:r>
              <a:rPr lang="en-US" altLang="zh-CN" b="1" i="1">
                <a:solidFill>
                  <a:srgbClr val="9900CC"/>
                </a:solidFill>
                <a:latin typeface="黑体" panose="02010609060101010101" pitchFamily="49" charset="-122"/>
                <a:ea typeface="黑体" panose="02010609060101010101" pitchFamily="49" charset="-122"/>
              </a:rPr>
              <a:t>=1</a:t>
            </a:r>
            <a:r>
              <a:rPr lang="zh-CN" altLang="en-US" b="1" i="1">
                <a:solidFill>
                  <a:srgbClr val="9900CC"/>
                </a:solidFill>
                <a:latin typeface="黑体" panose="02010609060101010101" pitchFamily="49" charset="-122"/>
                <a:ea typeface="黑体" panose="02010609060101010101" pitchFamily="49" charset="-122"/>
              </a:rPr>
              <a:t>和初始化的次序来寻址</a:t>
            </a:r>
            <a:r>
              <a:rPr lang="zh-CN" altLang="en-US">
                <a:latin typeface="黑体" panose="02010609060101010101" pitchFamily="49" charset="-122"/>
                <a:ea typeface="黑体" panose="02010609060101010101" pitchFamily="49" charset="-122"/>
              </a:rPr>
              <a:t>。在</a:t>
            </a:r>
            <a:r>
              <a:rPr lang="en-US" altLang="zh-CN">
                <a:latin typeface="黑体" panose="02010609060101010101" pitchFamily="49" charset="-122"/>
                <a:ea typeface="黑体" panose="02010609060101010101" pitchFamily="49" charset="-122"/>
              </a:rPr>
              <a:t>8086/8088</a:t>
            </a:r>
            <a:r>
              <a:rPr lang="zh-CN" altLang="en-US">
                <a:latin typeface="黑体" panose="02010609060101010101" pitchFamily="49" charset="-122"/>
                <a:ea typeface="黑体" panose="02010609060101010101" pitchFamily="49" charset="-122"/>
              </a:rPr>
              <a:t>系统中，初始化控制字</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2</a:t>
            </a:r>
            <a:r>
              <a:rPr lang="zh-CN" altLang="en-US">
                <a:latin typeface="黑体" panose="02010609060101010101" pitchFamily="49" charset="-122"/>
                <a:ea typeface="黑体" panose="02010609060101010101" pitchFamily="49" charset="-122"/>
              </a:rPr>
              <a:t>是比较重要的，它确定了</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外接中断源的起始中断向量码，并实现了每个中断源中断向量码的自动生成。下面举例说明中断向量码的形成情况。</a:t>
            </a:r>
          </a:p>
          <a:p>
            <a:pPr eaLnBrk="1" hangingPunct="1">
              <a:lnSpc>
                <a:spcPct val="150000"/>
              </a:lnSpc>
              <a:spcBef>
                <a:spcPct val="50000"/>
              </a:spcBef>
            </a:pPr>
            <a:r>
              <a:rPr lang="zh-CN" altLang="en-US">
                <a:latin typeface="黑体" panose="02010609060101010101" pitchFamily="49" charset="-122"/>
                <a:ea typeface="黑体" panose="02010609060101010101" pitchFamily="49" charset="-122"/>
              </a:rPr>
              <a:t>   在初始化编程时要保持</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2</a:t>
            </a:r>
            <a:r>
              <a:rPr lang="zh-CN" altLang="en-US">
                <a:latin typeface="黑体" panose="02010609060101010101" pitchFamily="49" charset="-122"/>
                <a:ea typeface="黑体" panose="02010609060101010101" pitchFamily="49" charset="-122"/>
              </a:rPr>
              <a:t>的低三位为“</a:t>
            </a:r>
            <a:r>
              <a:rPr lang="en-US" altLang="zh-CN">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，如设定</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2</a:t>
            </a:r>
            <a:r>
              <a:rPr lang="zh-CN" altLang="en-US">
                <a:latin typeface="黑体" panose="02010609060101010101" pitchFamily="49" charset="-122"/>
                <a:ea typeface="黑体" panose="02010609060101010101" pitchFamily="49" charset="-122"/>
              </a:rPr>
              <a:t>为“</a:t>
            </a:r>
            <a:r>
              <a:rPr lang="en-US" altLang="zh-CN">
                <a:latin typeface="黑体" panose="02010609060101010101" pitchFamily="49" charset="-122"/>
                <a:ea typeface="黑体" panose="02010609060101010101" pitchFamily="49" charset="-122"/>
              </a:rPr>
              <a:t>11111000”(F8H)</a:t>
            </a:r>
            <a:r>
              <a:rPr lang="zh-CN" altLang="en-US">
                <a:latin typeface="黑体" panose="02010609060101010101" pitchFamily="49" charset="-122"/>
                <a:ea typeface="黑体" panose="02010609060101010101" pitchFamily="49" charset="-122"/>
              </a:rPr>
              <a:t>。如果某一中断源</a:t>
            </a:r>
            <a:r>
              <a:rPr lang="en-US" altLang="zh-CN">
                <a:latin typeface="黑体" panose="02010609060101010101" pitchFamily="49" charset="-122"/>
                <a:ea typeface="黑体" panose="02010609060101010101" pitchFamily="49" charset="-122"/>
              </a:rPr>
              <a:t>IRn</a:t>
            </a:r>
            <a:r>
              <a:rPr lang="zh-CN" altLang="en-US">
                <a:latin typeface="黑体" panose="02010609060101010101" pitchFamily="49" charset="-122"/>
                <a:ea typeface="黑体" panose="02010609060101010101" pitchFamily="49" charset="-122"/>
              </a:rPr>
              <a:t>有中断请求，将</a:t>
            </a:r>
            <a:r>
              <a:rPr lang="en-US" altLang="zh-CN">
                <a:latin typeface="黑体" panose="02010609060101010101" pitchFamily="49" charset="-122"/>
                <a:ea typeface="黑体" panose="02010609060101010101" pitchFamily="49" charset="-122"/>
              </a:rPr>
              <a:t>n</a:t>
            </a:r>
            <a:r>
              <a:rPr lang="zh-CN" altLang="en-US">
                <a:latin typeface="黑体" panose="02010609060101010101" pitchFamily="49" charset="-122"/>
                <a:ea typeface="黑体" panose="02010609060101010101" pitchFamily="49" charset="-122"/>
              </a:rPr>
              <a:t>填入</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2</a:t>
            </a:r>
            <a:r>
              <a:rPr lang="zh-CN" altLang="en-US">
                <a:latin typeface="黑体" panose="02010609060101010101" pitchFamily="49" charset="-122"/>
                <a:ea typeface="黑体" panose="02010609060101010101" pitchFamily="49" charset="-122"/>
              </a:rPr>
              <a:t>的低</a:t>
            </a:r>
            <a:r>
              <a:rPr lang="en-US" altLang="zh-CN">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位，与高</a:t>
            </a:r>
            <a:r>
              <a:rPr lang="en-US" altLang="zh-CN">
                <a:latin typeface="黑体" panose="02010609060101010101" pitchFamily="49" charset="-122"/>
                <a:ea typeface="黑体" panose="02010609060101010101" pitchFamily="49" charset="-122"/>
              </a:rPr>
              <a:t>5</a:t>
            </a:r>
            <a:r>
              <a:rPr lang="zh-CN" altLang="en-US">
                <a:latin typeface="黑体" panose="02010609060101010101" pitchFamily="49" charset="-122"/>
                <a:ea typeface="黑体" panose="02010609060101010101" pitchFamily="49" charset="-122"/>
              </a:rPr>
              <a:t>位共同组成该中断源的中断向量码，如下表所示。</a:t>
            </a:r>
          </a:p>
        </p:txBody>
      </p:sp>
    </p:spTree>
    <p:extLst>
      <p:ext uri="{BB962C8B-B14F-4D97-AF65-F5344CB8AC3E}">
        <p14:creationId xmlns:p14="http://schemas.microsoft.com/office/powerpoint/2010/main" val="1236106392"/>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846073" y="765352"/>
            <a:ext cx="3537769"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ea typeface="隶书" panose="02010509060101010101" pitchFamily="49" charset="-122"/>
              </a:rPr>
              <a:t>中断向量码的形成情况表</a:t>
            </a:r>
          </a:p>
        </p:txBody>
      </p:sp>
      <p:grpSp>
        <p:nvGrpSpPr>
          <p:cNvPr id="55299" name="Group 3"/>
          <p:cNvGrpSpPr>
            <a:grpSpLocks/>
          </p:cNvGrpSpPr>
          <p:nvPr/>
        </p:nvGrpSpPr>
        <p:grpSpPr bwMode="auto">
          <a:xfrm>
            <a:off x="1773031" y="1268707"/>
            <a:ext cx="8688811" cy="4970025"/>
            <a:chOff x="-3" y="-3"/>
            <a:chExt cx="3598" cy="4140"/>
          </a:xfrm>
        </p:grpSpPr>
        <p:grpSp>
          <p:nvGrpSpPr>
            <p:cNvPr id="55300" name="Group 4"/>
            <p:cNvGrpSpPr>
              <a:grpSpLocks/>
            </p:cNvGrpSpPr>
            <p:nvPr/>
          </p:nvGrpSpPr>
          <p:grpSpPr bwMode="auto">
            <a:xfrm>
              <a:off x="0" y="0"/>
              <a:ext cx="3592" cy="4134"/>
              <a:chOff x="0" y="0"/>
              <a:chExt cx="3592" cy="4134"/>
            </a:xfrm>
          </p:grpSpPr>
          <p:grpSp>
            <p:nvGrpSpPr>
              <p:cNvPr id="55302" name="Group 5"/>
              <p:cNvGrpSpPr>
                <a:grpSpLocks/>
              </p:cNvGrpSpPr>
              <p:nvPr/>
            </p:nvGrpSpPr>
            <p:grpSpPr bwMode="auto">
              <a:xfrm>
                <a:off x="0" y="0"/>
                <a:ext cx="2528" cy="384"/>
                <a:chOff x="0" y="0"/>
                <a:chExt cx="2528" cy="384"/>
              </a:xfrm>
            </p:grpSpPr>
            <p:sp>
              <p:nvSpPr>
                <p:cNvPr id="55606" name="Rectangle 6"/>
                <p:cNvSpPr>
                  <a:spLocks noChangeArrowheads="1"/>
                </p:cNvSpPr>
                <p:nvPr/>
              </p:nvSpPr>
              <p:spPr bwMode="auto">
                <a:xfrm>
                  <a:off x="43" y="0"/>
                  <a:ext cx="24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ICW</a:t>
                  </a:r>
                  <a:r>
                    <a:rPr lang="en-US" altLang="zh-CN" sz="1800" baseline="-30000"/>
                    <a:t>2</a:t>
                  </a:r>
                  <a:endParaRPr lang="en-US" altLang="zh-CN" sz="2000"/>
                </a:p>
                <a:p>
                  <a:pPr algn="ctr"/>
                  <a:endParaRPr lang="en-US" altLang="zh-CN" sz="4401"/>
                </a:p>
              </p:txBody>
            </p:sp>
            <p:sp>
              <p:nvSpPr>
                <p:cNvPr id="55607" name="Rectangle 7"/>
                <p:cNvSpPr>
                  <a:spLocks noChangeArrowheads="1"/>
                </p:cNvSpPr>
                <p:nvPr/>
              </p:nvSpPr>
              <p:spPr bwMode="auto">
                <a:xfrm>
                  <a:off x="0" y="0"/>
                  <a:ext cx="25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03" name="Group 8"/>
              <p:cNvGrpSpPr>
                <a:grpSpLocks/>
              </p:cNvGrpSpPr>
              <p:nvPr/>
            </p:nvGrpSpPr>
            <p:grpSpPr bwMode="auto">
              <a:xfrm>
                <a:off x="2528" y="0"/>
                <a:ext cx="1064" cy="384"/>
                <a:chOff x="2528" y="0"/>
                <a:chExt cx="1064" cy="384"/>
              </a:xfrm>
            </p:grpSpPr>
            <p:sp>
              <p:nvSpPr>
                <p:cNvPr id="55604" name="Rectangle 9"/>
                <p:cNvSpPr>
                  <a:spLocks noChangeArrowheads="1"/>
                </p:cNvSpPr>
                <p:nvPr/>
              </p:nvSpPr>
              <p:spPr bwMode="auto">
                <a:xfrm>
                  <a:off x="2571" y="0"/>
                  <a:ext cx="97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 </a:t>
                  </a:r>
                </a:p>
                <a:p>
                  <a:pPr algn="ctr"/>
                  <a:endParaRPr lang="en-US" altLang="zh-CN" sz="4401"/>
                </a:p>
              </p:txBody>
            </p:sp>
            <p:sp>
              <p:nvSpPr>
                <p:cNvPr id="55605" name="Rectangle 10"/>
                <p:cNvSpPr>
                  <a:spLocks noChangeArrowheads="1"/>
                </p:cNvSpPr>
                <p:nvPr/>
              </p:nvSpPr>
              <p:spPr bwMode="auto">
                <a:xfrm>
                  <a:off x="2528" y="0"/>
                  <a:ext cx="106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04" name="Group 11"/>
              <p:cNvGrpSpPr>
                <a:grpSpLocks/>
              </p:cNvGrpSpPr>
              <p:nvPr/>
            </p:nvGrpSpPr>
            <p:grpSpPr bwMode="auto">
              <a:xfrm>
                <a:off x="0" y="384"/>
                <a:ext cx="316" cy="374"/>
                <a:chOff x="0" y="384"/>
                <a:chExt cx="316" cy="374"/>
              </a:xfrm>
            </p:grpSpPr>
            <p:sp>
              <p:nvSpPr>
                <p:cNvPr id="55602" name="Rectangle 12"/>
                <p:cNvSpPr>
                  <a:spLocks noChangeArrowheads="1"/>
                </p:cNvSpPr>
                <p:nvPr/>
              </p:nvSpPr>
              <p:spPr bwMode="auto">
                <a:xfrm>
                  <a:off x="43" y="384"/>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
                  </a:r>
                  <a:r>
                    <a:rPr lang="en-US" altLang="zh-CN" sz="1800" baseline="-30000"/>
                    <a:t>7</a:t>
                  </a:r>
                  <a:endParaRPr lang="en-US" altLang="zh-CN" sz="2000"/>
                </a:p>
                <a:p>
                  <a:pPr algn="ctr"/>
                  <a:endParaRPr lang="en-US" altLang="zh-CN" sz="4401"/>
                </a:p>
              </p:txBody>
            </p:sp>
            <p:sp>
              <p:nvSpPr>
                <p:cNvPr id="55603" name="Rectangle 13"/>
                <p:cNvSpPr>
                  <a:spLocks noChangeArrowheads="1"/>
                </p:cNvSpPr>
                <p:nvPr/>
              </p:nvSpPr>
              <p:spPr bwMode="auto">
                <a:xfrm>
                  <a:off x="0" y="384"/>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05" name="Group 14"/>
              <p:cNvGrpSpPr>
                <a:grpSpLocks/>
              </p:cNvGrpSpPr>
              <p:nvPr/>
            </p:nvGrpSpPr>
            <p:grpSpPr bwMode="auto">
              <a:xfrm>
                <a:off x="316" y="384"/>
                <a:ext cx="316" cy="374"/>
                <a:chOff x="316" y="384"/>
                <a:chExt cx="316" cy="374"/>
              </a:xfrm>
            </p:grpSpPr>
            <p:sp>
              <p:nvSpPr>
                <p:cNvPr id="55600" name="Rectangle 15"/>
                <p:cNvSpPr>
                  <a:spLocks noChangeArrowheads="1"/>
                </p:cNvSpPr>
                <p:nvPr/>
              </p:nvSpPr>
              <p:spPr bwMode="auto">
                <a:xfrm>
                  <a:off x="359" y="384"/>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
                  </a:r>
                  <a:r>
                    <a:rPr lang="en-US" altLang="zh-CN" sz="1800" baseline="-30000"/>
                    <a:t>6</a:t>
                  </a:r>
                  <a:endParaRPr lang="en-US" altLang="zh-CN" sz="2000"/>
                </a:p>
                <a:p>
                  <a:pPr algn="ctr"/>
                  <a:endParaRPr lang="en-US" altLang="zh-CN" sz="4401"/>
                </a:p>
              </p:txBody>
            </p:sp>
            <p:sp>
              <p:nvSpPr>
                <p:cNvPr id="55601" name="Rectangle 16"/>
                <p:cNvSpPr>
                  <a:spLocks noChangeArrowheads="1"/>
                </p:cNvSpPr>
                <p:nvPr/>
              </p:nvSpPr>
              <p:spPr bwMode="auto">
                <a:xfrm>
                  <a:off x="316" y="384"/>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06" name="Group 17"/>
              <p:cNvGrpSpPr>
                <a:grpSpLocks/>
              </p:cNvGrpSpPr>
              <p:nvPr/>
            </p:nvGrpSpPr>
            <p:grpSpPr bwMode="auto">
              <a:xfrm>
                <a:off x="632" y="384"/>
                <a:ext cx="316" cy="374"/>
                <a:chOff x="632" y="384"/>
                <a:chExt cx="316" cy="374"/>
              </a:xfrm>
            </p:grpSpPr>
            <p:sp>
              <p:nvSpPr>
                <p:cNvPr id="55598" name="Rectangle 18"/>
                <p:cNvSpPr>
                  <a:spLocks noChangeArrowheads="1"/>
                </p:cNvSpPr>
                <p:nvPr/>
              </p:nvSpPr>
              <p:spPr bwMode="auto">
                <a:xfrm>
                  <a:off x="675" y="384"/>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
                  </a:r>
                  <a:r>
                    <a:rPr lang="en-US" altLang="zh-CN" sz="1800" baseline="-30000"/>
                    <a:t>5</a:t>
                  </a:r>
                  <a:endParaRPr lang="en-US" altLang="zh-CN" sz="2000"/>
                </a:p>
                <a:p>
                  <a:pPr algn="ctr"/>
                  <a:endParaRPr lang="en-US" altLang="zh-CN" sz="4401"/>
                </a:p>
              </p:txBody>
            </p:sp>
            <p:sp>
              <p:nvSpPr>
                <p:cNvPr id="55599" name="Rectangle 19"/>
                <p:cNvSpPr>
                  <a:spLocks noChangeArrowheads="1"/>
                </p:cNvSpPr>
                <p:nvPr/>
              </p:nvSpPr>
              <p:spPr bwMode="auto">
                <a:xfrm>
                  <a:off x="632" y="384"/>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07" name="Group 20"/>
              <p:cNvGrpSpPr>
                <a:grpSpLocks/>
              </p:cNvGrpSpPr>
              <p:nvPr/>
            </p:nvGrpSpPr>
            <p:grpSpPr bwMode="auto">
              <a:xfrm>
                <a:off x="948" y="384"/>
                <a:ext cx="316" cy="374"/>
                <a:chOff x="948" y="384"/>
                <a:chExt cx="316" cy="374"/>
              </a:xfrm>
            </p:grpSpPr>
            <p:sp>
              <p:nvSpPr>
                <p:cNvPr id="55596" name="Rectangle 21"/>
                <p:cNvSpPr>
                  <a:spLocks noChangeArrowheads="1"/>
                </p:cNvSpPr>
                <p:nvPr/>
              </p:nvSpPr>
              <p:spPr bwMode="auto">
                <a:xfrm>
                  <a:off x="991" y="384"/>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
                  </a:r>
                  <a:r>
                    <a:rPr lang="en-US" altLang="zh-CN" sz="1800" baseline="-30000"/>
                    <a:t>4</a:t>
                  </a:r>
                  <a:endParaRPr lang="en-US" altLang="zh-CN" sz="2000"/>
                </a:p>
                <a:p>
                  <a:pPr algn="ctr"/>
                  <a:endParaRPr lang="en-US" altLang="zh-CN" sz="4401"/>
                </a:p>
              </p:txBody>
            </p:sp>
            <p:sp>
              <p:nvSpPr>
                <p:cNvPr id="55597" name="Rectangle 22"/>
                <p:cNvSpPr>
                  <a:spLocks noChangeArrowheads="1"/>
                </p:cNvSpPr>
                <p:nvPr/>
              </p:nvSpPr>
              <p:spPr bwMode="auto">
                <a:xfrm>
                  <a:off x="948" y="384"/>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08" name="Group 23"/>
              <p:cNvGrpSpPr>
                <a:grpSpLocks/>
              </p:cNvGrpSpPr>
              <p:nvPr/>
            </p:nvGrpSpPr>
            <p:grpSpPr bwMode="auto">
              <a:xfrm>
                <a:off x="1264" y="384"/>
                <a:ext cx="316" cy="374"/>
                <a:chOff x="1264" y="384"/>
                <a:chExt cx="316" cy="374"/>
              </a:xfrm>
            </p:grpSpPr>
            <p:sp>
              <p:nvSpPr>
                <p:cNvPr id="55594" name="Rectangle 24"/>
                <p:cNvSpPr>
                  <a:spLocks noChangeArrowheads="1"/>
                </p:cNvSpPr>
                <p:nvPr/>
              </p:nvSpPr>
              <p:spPr bwMode="auto">
                <a:xfrm>
                  <a:off x="1307" y="384"/>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
                  </a:r>
                  <a:r>
                    <a:rPr lang="en-US" altLang="zh-CN" sz="1800" baseline="-30000"/>
                    <a:t>3</a:t>
                  </a:r>
                  <a:endParaRPr lang="en-US" altLang="zh-CN" sz="2000"/>
                </a:p>
                <a:p>
                  <a:pPr algn="ctr"/>
                  <a:endParaRPr lang="en-US" altLang="zh-CN" sz="4401"/>
                </a:p>
              </p:txBody>
            </p:sp>
            <p:sp>
              <p:nvSpPr>
                <p:cNvPr id="55595" name="Rectangle 25"/>
                <p:cNvSpPr>
                  <a:spLocks noChangeArrowheads="1"/>
                </p:cNvSpPr>
                <p:nvPr/>
              </p:nvSpPr>
              <p:spPr bwMode="auto">
                <a:xfrm>
                  <a:off x="1264" y="384"/>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09" name="Group 26"/>
              <p:cNvGrpSpPr>
                <a:grpSpLocks/>
              </p:cNvGrpSpPr>
              <p:nvPr/>
            </p:nvGrpSpPr>
            <p:grpSpPr bwMode="auto">
              <a:xfrm>
                <a:off x="1580" y="384"/>
                <a:ext cx="316" cy="374"/>
                <a:chOff x="1580" y="384"/>
                <a:chExt cx="316" cy="374"/>
              </a:xfrm>
            </p:grpSpPr>
            <p:sp>
              <p:nvSpPr>
                <p:cNvPr id="55592" name="Rectangle 27"/>
                <p:cNvSpPr>
                  <a:spLocks noChangeArrowheads="1"/>
                </p:cNvSpPr>
                <p:nvPr/>
              </p:nvSpPr>
              <p:spPr bwMode="auto">
                <a:xfrm>
                  <a:off x="1623" y="384"/>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
                  </a:r>
                  <a:r>
                    <a:rPr lang="en-US" altLang="zh-CN" sz="1800" baseline="-30000"/>
                    <a:t>2</a:t>
                  </a:r>
                  <a:endParaRPr lang="en-US" altLang="zh-CN" sz="2000"/>
                </a:p>
                <a:p>
                  <a:pPr algn="ctr"/>
                  <a:endParaRPr lang="en-US" altLang="zh-CN" sz="4401"/>
                </a:p>
              </p:txBody>
            </p:sp>
            <p:sp>
              <p:nvSpPr>
                <p:cNvPr id="55593" name="Rectangle 28"/>
                <p:cNvSpPr>
                  <a:spLocks noChangeArrowheads="1"/>
                </p:cNvSpPr>
                <p:nvPr/>
              </p:nvSpPr>
              <p:spPr bwMode="auto">
                <a:xfrm>
                  <a:off x="1580" y="384"/>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10" name="Group 29"/>
              <p:cNvGrpSpPr>
                <a:grpSpLocks/>
              </p:cNvGrpSpPr>
              <p:nvPr/>
            </p:nvGrpSpPr>
            <p:grpSpPr bwMode="auto">
              <a:xfrm>
                <a:off x="1896" y="384"/>
                <a:ext cx="316" cy="374"/>
                <a:chOff x="1896" y="384"/>
                <a:chExt cx="316" cy="374"/>
              </a:xfrm>
            </p:grpSpPr>
            <p:sp>
              <p:nvSpPr>
                <p:cNvPr id="55590" name="Rectangle 30"/>
                <p:cNvSpPr>
                  <a:spLocks noChangeArrowheads="1"/>
                </p:cNvSpPr>
                <p:nvPr/>
              </p:nvSpPr>
              <p:spPr bwMode="auto">
                <a:xfrm>
                  <a:off x="1939" y="384"/>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
                  </a:r>
                  <a:r>
                    <a:rPr lang="en-US" altLang="zh-CN" sz="1800" baseline="-30000"/>
                    <a:t>1</a:t>
                  </a:r>
                  <a:endParaRPr lang="en-US" altLang="zh-CN" sz="2000"/>
                </a:p>
                <a:p>
                  <a:pPr algn="ctr"/>
                  <a:endParaRPr lang="en-US" altLang="zh-CN" sz="4401"/>
                </a:p>
              </p:txBody>
            </p:sp>
            <p:sp>
              <p:nvSpPr>
                <p:cNvPr id="55591" name="Rectangle 31"/>
                <p:cNvSpPr>
                  <a:spLocks noChangeArrowheads="1"/>
                </p:cNvSpPr>
                <p:nvPr/>
              </p:nvSpPr>
              <p:spPr bwMode="auto">
                <a:xfrm>
                  <a:off x="1896" y="384"/>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11" name="Group 32"/>
              <p:cNvGrpSpPr>
                <a:grpSpLocks/>
              </p:cNvGrpSpPr>
              <p:nvPr/>
            </p:nvGrpSpPr>
            <p:grpSpPr bwMode="auto">
              <a:xfrm>
                <a:off x="2212" y="384"/>
                <a:ext cx="316" cy="374"/>
                <a:chOff x="2212" y="384"/>
                <a:chExt cx="316" cy="374"/>
              </a:xfrm>
            </p:grpSpPr>
            <p:sp>
              <p:nvSpPr>
                <p:cNvPr id="55588" name="Rectangle 33"/>
                <p:cNvSpPr>
                  <a:spLocks noChangeArrowheads="1"/>
                </p:cNvSpPr>
                <p:nvPr/>
              </p:nvSpPr>
              <p:spPr bwMode="auto">
                <a:xfrm>
                  <a:off x="2255" y="384"/>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
                  </a:r>
                  <a:r>
                    <a:rPr lang="en-US" altLang="zh-CN" sz="1800" baseline="-30000"/>
                    <a:t>0</a:t>
                  </a:r>
                  <a:endParaRPr lang="en-US" altLang="zh-CN" sz="2000"/>
                </a:p>
                <a:p>
                  <a:pPr algn="ctr"/>
                  <a:endParaRPr lang="en-US" altLang="zh-CN" sz="4401"/>
                </a:p>
              </p:txBody>
            </p:sp>
            <p:sp>
              <p:nvSpPr>
                <p:cNvPr id="55589" name="Rectangle 34"/>
                <p:cNvSpPr>
                  <a:spLocks noChangeArrowheads="1"/>
                </p:cNvSpPr>
                <p:nvPr/>
              </p:nvSpPr>
              <p:spPr bwMode="auto">
                <a:xfrm>
                  <a:off x="2212" y="384"/>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12" name="Group 35"/>
              <p:cNvGrpSpPr>
                <a:grpSpLocks/>
              </p:cNvGrpSpPr>
              <p:nvPr/>
            </p:nvGrpSpPr>
            <p:grpSpPr bwMode="auto">
              <a:xfrm>
                <a:off x="2528" y="384"/>
                <a:ext cx="604" cy="374"/>
                <a:chOff x="2528" y="384"/>
                <a:chExt cx="604" cy="374"/>
              </a:xfrm>
            </p:grpSpPr>
            <p:sp>
              <p:nvSpPr>
                <p:cNvPr id="55586" name="Rectangle 36"/>
                <p:cNvSpPr>
                  <a:spLocks noChangeArrowheads="1"/>
                </p:cNvSpPr>
                <p:nvPr/>
              </p:nvSpPr>
              <p:spPr bwMode="auto">
                <a:xfrm>
                  <a:off x="2571" y="384"/>
                  <a:ext cx="51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中断向量码</a:t>
                  </a:r>
                  <a:endParaRPr lang="zh-CN" altLang="en-US" sz="2000"/>
                </a:p>
                <a:p>
                  <a:pPr algn="ctr"/>
                  <a:endParaRPr lang="en-US" altLang="zh-CN" sz="4401"/>
                </a:p>
              </p:txBody>
            </p:sp>
            <p:sp>
              <p:nvSpPr>
                <p:cNvPr id="55587" name="Rectangle 37"/>
                <p:cNvSpPr>
                  <a:spLocks noChangeArrowheads="1"/>
                </p:cNvSpPr>
                <p:nvPr/>
              </p:nvSpPr>
              <p:spPr bwMode="auto">
                <a:xfrm>
                  <a:off x="2528" y="384"/>
                  <a:ext cx="60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13" name="Group 38"/>
              <p:cNvGrpSpPr>
                <a:grpSpLocks/>
              </p:cNvGrpSpPr>
              <p:nvPr/>
            </p:nvGrpSpPr>
            <p:grpSpPr bwMode="auto">
              <a:xfrm>
                <a:off x="3132" y="384"/>
                <a:ext cx="460" cy="374"/>
                <a:chOff x="3132" y="384"/>
                <a:chExt cx="460" cy="374"/>
              </a:xfrm>
            </p:grpSpPr>
            <p:sp>
              <p:nvSpPr>
                <p:cNvPr id="55584" name="Rectangle 39"/>
                <p:cNvSpPr>
                  <a:spLocks noChangeArrowheads="1"/>
                </p:cNvSpPr>
                <p:nvPr/>
              </p:nvSpPr>
              <p:spPr bwMode="auto">
                <a:xfrm>
                  <a:off x="3175" y="384"/>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中断源</a:t>
                  </a:r>
                  <a:endParaRPr lang="zh-CN" altLang="en-US" sz="2000"/>
                </a:p>
                <a:p>
                  <a:pPr algn="ctr"/>
                  <a:endParaRPr lang="en-US" altLang="zh-CN" sz="4401"/>
                </a:p>
              </p:txBody>
            </p:sp>
            <p:sp>
              <p:nvSpPr>
                <p:cNvPr id="55585" name="Rectangle 40"/>
                <p:cNvSpPr>
                  <a:spLocks noChangeArrowheads="1"/>
                </p:cNvSpPr>
                <p:nvPr/>
              </p:nvSpPr>
              <p:spPr bwMode="auto">
                <a:xfrm>
                  <a:off x="3132" y="384"/>
                  <a:ext cx="46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14" name="Group 41"/>
              <p:cNvGrpSpPr>
                <a:grpSpLocks/>
              </p:cNvGrpSpPr>
              <p:nvPr/>
            </p:nvGrpSpPr>
            <p:grpSpPr bwMode="auto">
              <a:xfrm>
                <a:off x="0" y="758"/>
                <a:ext cx="316" cy="384"/>
                <a:chOff x="0" y="758"/>
                <a:chExt cx="316" cy="384"/>
              </a:xfrm>
            </p:grpSpPr>
            <p:sp>
              <p:nvSpPr>
                <p:cNvPr id="55582" name="Rectangle 42"/>
                <p:cNvSpPr>
                  <a:spLocks noChangeArrowheads="1"/>
                </p:cNvSpPr>
                <p:nvPr/>
              </p:nvSpPr>
              <p:spPr bwMode="auto">
                <a:xfrm>
                  <a:off x="43" y="758"/>
                  <a:ext cx="23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583" name="Rectangle 43"/>
                <p:cNvSpPr>
                  <a:spLocks noChangeArrowheads="1"/>
                </p:cNvSpPr>
                <p:nvPr/>
              </p:nvSpPr>
              <p:spPr bwMode="auto">
                <a:xfrm>
                  <a:off x="0" y="758"/>
                  <a:ext cx="31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15" name="Group 44"/>
              <p:cNvGrpSpPr>
                <a:grpSpLocks/>
              </p:cNvGrpSpPr>
              <p:nvPr/>
            </p:nvGrpSpPr>
            <p:grpSpPr bwMode="auto">
              <a:xfrm>
                <a:off x="316" y="758"/>
                <a:ext cx="316" cy="384"/>
                <a:chOff x="316" y="758"/>
                <a:chExt cx="316" cy="384"/>
              </a:xfrm>
            </p:grpSpPr>
            <p:sp>
              <p:nvSpPr>
                <p:cNvPr id="55580" name="Rectangle 45"/>
                <p:cNvSpPr>
                  <a:spLocks noChangeArrowheads="1"/>
                </p:cNvSpPr>
                <p:nvPr/>
              </p:nvSpPr>
              <p:spPr bwMode="auto">
                <a:xfrm>
                  <a:off x="359" y="758"/>
                  <a:ext cx="23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581" name="Rectangle 46"/>
                <p:cNvSpPr>
                  <a:spLocks noChangeArrowheads="1"/>
                </p:cNvSpPr>
                <p:nvPr/>
              </p:nvSpPr>
              <p:spPr bwMode="auto">
                <a:xfrm>
                  <a:off x="316" y="758"/>
                  <a:ext cx="31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16" name="Group 47"/>
              <p:cNvGrpSpPr>
                <a:grpSpLocks/>
              </p:cNvGrpSpPr>
              <p:nvPr/>
            </p:nvGrpSpPr>
            <p:grpSpPr bwMode="auto">
              <a:xfrm>
                <a:off x="632" y="758"/>
                <a:ext cx="316" cy="384"/>
                <a:chOff x="632" y="758"/>
                <a:chExt cx="316" cy="384"/>
              </a:xfrm>
            </p:grpSpPr>
            <p:sp>
              <p:nvSpPr>
                <p:cNvPr id="55578" name="Rectangle 48"/>
                <p:cNvSpPr>
                  <a:spLocks noChangeArrowheads="1"/>
                </p:cNvSpPr>
                <p:nvPr/>
              </p:nvSpPr>
              <p:spPr bwMode="auto">
                <a:xfrm>
                  <a:off x="675" y="758"/>
                  <a:ext cx="23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579" name="Rectangle 49"/>
                <p:cNvSpPr>
                  <a:spLocks noChangeArrowheads="1"/>
                </p:cNvSpPr>
                <p:nvPr/>
              </p:nvSpPr>
              <p:spPr bwMode="auto">
                <a:xfrm>
                  <a:off x="632" y="758"/>
                  <a:ext cx="31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17" name="Group 50"/>
              <p:cNvGrpSpPr>
                <a:grpSpLocks/>
              </p:cNvGrpSpPr>
              <p:nvPr/>
            </p:nvGrpSpPr>
            <p:grpSpPr bwMode="auto">
              <a:xfrm>
                <a:off x="948" y="758"/>
                <a:ext cx="316" cy="384"/>
                <a:chOff x="948" y="758"/>
                <a:chExt cx="316" cy="384"/>
              </a:xfrm>
            </p:grpSpPr>
            <p:sp>
              <p:nvSpPr>
                <p:cNvPr id="55576" name="Rectangle 51"/>
                <p:cNvSpPr>
                  <a:spLocks noChangeArrowheads="1"/>
                </p:cNvSpPr>
                <p:nvPr/>
              </p:nvSpPr>
              <p:spPr bwMode="auto">
                <a:xfrm>
                  <a:off x="991" y="758"/>
                  <a:ext cx="23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577" name="Rectangle 52"/>
                <p:cNvSpPr>
                  <a:spLocks noChangeArrowheads="1"/>
                </p:cNvSpPr>
                <p:nvPr/>
              </p:nvSpPr>
              <p:spPr bwMode="auto">
                <a:xfrm>
                  <a:off x="948" y="758"/>
                  <a:ext cx="31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18" name="Group 53"/>
              <p:cNvGrpSpPr>
                <a:grpSpLocks/>
              </p:cNvGrpSpPr>
              <p:nvPr/>
            </p:nvGrpSpPr>
            <p:grpSpPr bwMode="auto">
              <a:xfrm>
                <a:off x="1264" y="758"/>
                <a:ext cx="316" cy="384"/>
                <a:chOff x="1264" y="758"/>
                <a:chExt cx="316" cy="384"/>
              </a:xfrm>
            </p:grpSpPr>
            <p:sp>
              <p:nvSpPr>
                <p:cNvPr id="55574" name="Rectangle 54"/>
                <p:cNvSpPr>
                  <a:spLocks noChangeArrowheads="1"/>
                </p:cNvSpPr>
                <p:nvPr/>
              </p:nvSpPr>
              <p:spPr bwMode="auto">
                <a:xfrm>
                  <a:off x="1307" y="758"/>
                  <a:ext cx="23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575" name="Rectangle 55"/>
                <p:cNvSpPr>
                  <a:spLocks noChangeArrowheads="1"/>
                </p:cNvSpPr>
                <p:nvPr/>
              </p:nvSpPr>
              <p:spPr bwMode="auto">
                <a:xfrm>
                  <a:off x="1264" y="758"/>
                  <a:ext cx="31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19" name="Group 56"/>
              <p:cNvGrpSpPr>
                <a:grpSpLocks/>
              </p:cNvGrpSpPr>
              <p:nvPr/>
            </p:nvGrpSpPr>
            <p:grpSpPr bwMode="auto">
              <a:xfrm>
                <a:off x="1580" y="758"/>
                <a:ext cx="316" cy="384"/>
                <a:chOff x="1580" y="758"/>
                <a:chExt cx="316" cy="384"/>
              </a:xfrm>
            </p:grpSpPr>
            <p:sp>
              <p:nvSpPr>
                <p:cNvPr id="55572" name="Rectangle 57"/>
                <p:cNvSpPr>
                  <a:spLocks noChangeArrowheads="1"/>
                </p:cNvSpPr>
                <p:nvPr/>
              </p:nvSpPr>
              <p:spPr bwMode="auto">
                <a:xfrm>
                  <a:off x="1623" y="758"/>
                  <a:ext cx="23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endParaRPr lang="en-US" altLang="zh-CN" sz="2000"/>
                </a:p>
                <a:p>
                  <a:pPr algn="ctr"/>
                  <a:endParaRPr lang="en-US" altLang="zh-CN" sz="4401"/>
                </a:p>
              </p:txBody>
            </p:sp>
            <p:sp>
              <p:nvSpPr>
                <p:cNvPr id="55573" name="Rectangle 58"/>
                <p:cNvSpPr>
                  <a:spLocks noChangeArrowheads="1"/>
                </p:cNvSpPr>
                <p:nvPr/>
              </p:nvSpPr>
              <p:spPr bwMode="auto">
                <a:xfrm>
                  <a:off x="1580" y="758"/>
                  <a:ext cx="31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20" name="Group 59"/>
              <p:cNvGrpSpPr>
                <a:grpSpLocks/>
              </p:cNvGrpSpPr>
              <p:nvPr/>
            </p:nvGrpSpPr>
            <p:grpSpPr bwMode="auto">
              <a:xfrm>
                <a:off x="1896" y="758"/>
                <a:ext cx="316" cy="384"/>
                <a:chOff x="1896" y="758"/>
                <a:chExt cx="316" cy="384"/>
              </a:xfrm>
            </p:grpSpPr>
            <p:sp>
              <p:nvSpPr>
                <p:cNvPr id="55570" name="Rectangle 60"/>
                <p:cNvSpPr>
                  <a:spLocks noChangeArrowheads="1"/>
                </p:cNvSpPr>
                <p:nvPr/>
              </p:nvSpPr>
              <p:spPr bwMode="auto">
                <a:xfrm>
                  <a:off x="1939" y="758"/>
                  <a:ext cx="23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endParaRPr lang="en-US" altLang="zh-CN" sz="2000"/>
                </a:p>
                <a:p>
                  <a:pPr algn="ctr"/>
                  <a:endParaRPr lang="en-US" altLang="zh-CN" sz="4401"/>
                </a:p>
              </p:txBody>
            </p:sp>
            <p:sp>
              <p:nvSpPr>
                <p:cNvPr id="55571" name="Rectangle 61"/>
                <p:cNvSpPr>
                  <a:spLocks noChangeArrowheads="1"/>
                </p:cNvSpPr>
                <p:nvPr/>
              </p:nvSpPr>
              <p:spPr bwMode="auto">
                <a:xfrm>
                  <a:off x="1896" y="758"/>
                  <a:ext cx="31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21" name="Group 62"/>
              <p:cNvGrpSpPr>
                <a:grpSpLocks/>
              </p:cNvGrpSpPr>
              <p:nvPr/>
            </p:nvGrpSpPr>
            <p:grpSpPr bwMode="auto">
              <a:xfrm>
                <a:off x="2212" y="758"/>
                <a:ext cx="316" cy="384"/>
                <a:chOff x="2212" y="758"/>
                <a:chExt cx="316" cy="384"/>
              </a:xfrm>
            </p:grpSpPr>
            <p:sp>
              <p:nvSpPr>
                <p:cNvPr id="55568" name="Rectangle 63"/>
                <p:cNvSpPr>
                  <a:spLocks noChangeArrowheads="1"/>
                </p:cNvSpPr>
                <p:nvPr/>
              </p:nvSpPr>
              <p:spPr bwMode="auto">
                <a:xfrm>
                  <a:off x="2255" y="758"/>
                  <a:ext cx="23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endParaRPr lang="en-US" altLang="zh-CN" sz="2000"/>
                </a:p>
                <a:p>
                  <a:pPr algn="ctr"/>
                  <a:endParaRPr lang="en-US" altLang="zh-CN" sz="4401"/>
                </a:p>
              </p:txBody>
            </p:sp>
            <p:sp>
              <p:nvSpPr>
                <p:cNvPr id="55569" name="Rectangle 64"/>
                <p:cNvSpPr>
                  <a:spLocks noChangeArrowheads="1"/>
                </p:cNvSpPr>
                <p:nvPr/>
              </p:nvSpPr>
              <p:spPr bwMode="auto">
                <a:xfrm>
                  <a:off x="2212" y="758"/>
                  <a:ext cx="31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22" name="Group 65"/>
              <p:cNvGrpSpPr>
                <a:grpSpLocks/>
              </p:cNvGrpSpPr>
              <p:nvPr/>
            </p:nvGrpSpPr>
            <p:grpSpPr bwMode="auto">
              <a:xfrm>
                <a:off x="2528" y="758"/>
                <a:ext cx="604" cy="384"/>
                <a:chOff x="2528" y="758"/>
                <a:chExt cx="604" cy="384"/>
              </a:xfrm>
            </p:grpSpPr>
            <p:sp>
              <p:nvSpPr>
                <p:cNvPr id="55566" name="Rectangle 66"/>
                <p:cNvSpPr>
                  <a:spLocks noChangeArrowheads="1"/>
                </p:cNvSpPr>
                <p:nvPr/>
              </p:nvSpPr>
              <p:spPr bwMode="auto">
                <a:xfrm>
                  <a:off x="2571" y="758"/>
                  <a:ext cx="51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F8H</a:t>
                  </a:r>
                  <a:endParaRPr lang="en-US" altLang="zh-CN" sz="2000"/>
                </a:p>
                <a:p>
                  <a:pPr algn="ctr"/>
                  <a:endParaRPr lang="en-US" altLang="zh-CN" sz="4401"/>
                </a:p>
              </p:txBody>
            </p:sp>
            <p:sp>
              <p:nvSpPr>
                <p:cNvPr id="55567" name="Rectangle 67"/>
                <p:cNvSpPr>
                  <a:spLocks noChangeArrowheads="1"/>
                </p:cNvSpPr>
                <p:nvPr/>
              </p:nvSpPr>
              <p:spPr bwMode="auto">
                <a:xfrm>
                  <a:off x="2528" y="758"/>
                  <a:ext cx="60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23" name="Group 68"/>
              <p:cNvGrpSpPr>
                <a:grpSpLocks/>
              </p:cNvGrpSpPr>
              <p:nvPr/>
            </p:nvGrpSpPr>
            <p:grpSpPr bwMode="auto">
              <a:xfrm>
                <a:off x="3132" y="758"/>
                <a:ext cx="460" cy="384"/>
                <a:chOff x="3132" y="758"/>
                <a:chExt cx="460" cy="384"/>
              </a:xfrm>
            </p:grpSpPr>
            <p:sp>
              <p:nvSpPr>
                <p:cNvPr id="55564" name="Rectangle 69"/>
                <p:cNvSpPr>
                  <a:spLocks noChangeArrowheads="1"/>
                </p:cNvSpPr>
                <p:nvPr/>
              </p:nvSpPr>
              <p:spPr bwMode="auto">
                <a:xfrm>
                  <a:off x="3175" y="758"/>
                  <a:ext cx="3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 </a:t>
                  </a:r>
                </a:p>
                <a:p>
                  <a:pPr algn="ctr"/>
                  <a:endParaRPr lang="en-US" altLang="zh-CN" sz="4401"/>
                </a:p>
              </p:txBody>
            </p:sp>
            <p:sp>
              <p:nvSpPr>
                <p:cNvPr id="55565" name="Rectangle 70"/>
                <p:cNvSpPr>
                  <a:spLocks noChangeArrowheads="1"/>
                </p:cNvSpPr>
                <p:nvPr/>
              </p:nvSpPr>
              <p:spPr bwMode="auto">
                <a:xfrm>
                  <a:off x="3132" y="758"/>
                  <a:ext cx="46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24" name="Group 71"/>
              <p:cNvGrpSpPr>
                <a:grpSpLocks/>
              </p:cNvGrpSpPr>
              <p:nvPr/>
            </p:nvGrpSpPr>
            <p:grpSpPr bwMode="auto">
              <a:xfrm>
                <a:off x="0" y="1142"/>
                <a:ext cx="316" cy="374"/>
                <a:chOff x="0" y="1142"/>
                <a:chExt cx="316" cy="374"/>
              </a:xfrm>
            </p:grpSpPr>
            <p:sp>
              <p:nvSpPr>
                <p:cNvPr id="55562" name="Rectangle 72"/>
                <p:cNvSpPr>
                  <a:spLocks noChangeArrowheads="1"/>
                </p:cNvSpPr>
                <p:nvPr/>
              </p:nvSpPr>
              <p:spPr bwMode="auto">
                <a:xfrm>
                  <a:off x="43" y="1142"/>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63" name="Rectangle 73"/>
                <p:cNvSpPr>
                  <a:spLocks noChangeArrowheads="1"/>
                </p:cNvSpPr>
                <p:nvPr/>
              </p:nvSpPr>
              <p:spPr bwMode="auto">
                <a:xfrm>
                  <a:off x="0" y="1142"/>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25" name="Group 74"/>
              <p:cNvGrpSpPr>
                <a:grpSpLocks/>
              </p:cNvGrpSpPr>
              <p:nvPr/>
            </p:nvGrpSpPr>
            <p:grpSpPr bwMode="auto">
              <a:xfrm>
                <a:off x="316" y="1142"/>
                <a:ext cx="316" cy="374"/>
                <a:chOff x="316" y="1142"/>
                <a:chExt cx="316" cy="374"/>
              </a:xfrm>
            </p:grpSpPr>
            <p:sp>
              <p:nvSpPr>
                <p:cNvPr id="55560" name="Rectangle 75"/>
                <p:cNvSpPr>
                  <a:spLocks noChangeArrowheads="1"/>
                </p:cNvSpPr>
                <p:nvPr/>
              </p:nvSpPr>
              <p:spPr bwMode="auto">
                <a:xfrm>
                  <a:off x="359" y="1142"/>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61" name="Rectangle 76"/>
                <p:cNvSpPr>
                  <a:spLocks noChangeArrowheads="1"/>
                </p:cNvSpPr>
                <p:nvPr/>
              </p:nvSpPr>
              <p:spPr bwMode="auto">
                <a:xfrm>
                  <a:off x="316" y="1142"/>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26" name="Group 77"/>
              <p:cNvGrpSpPr>
                <a:grpSpLocks/>
              </p:cNvGrpSpPr>
              <p:nvPr/>
            </p:nvGrpSpPr>
            <p:grpSpPr bwMode="auto">
              <a:xfrm>
                <a:off x="632" y="1142"/>
                <a:ext cx="316" cy="374"/>
                <a:chOff x="632" y="1142"/>
                <a:chExt cx="316" cy="374"/>
              </a:xfrm>
            </p:grpSpPr>
            <p:sp>
              <p:nvSpPr>
                <p:cNvPr id="55558" name="Rectangle 78"/>
                <p:cNvSpPr>
                  <a:spLocks noChangeArrowheads="1"/>
                </p:cNvSpPr>
                <p:nvPr/>
              </p:nvSpPr>
              <p:spPr bwMode="auto">
                <a:xfrm>
                  <a:off x="675" y="1142"/>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59" name="Rectangle 79"/>
                <p:cNvSpPr>
                  <a:spLocks noChangeArrowheads="1"/>
                </p:cNvSpPr>
                <p:nvPr/>
              </p:nvSpPr>
              <p:spPr bwMode="auto">
                <a:xfrm>
                  <a:off x="632" y="1142"/>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27" name="Group 80"/>
              <p:cNvGrpSpPr>
                <a:grpSpLocks/>
              </p:cNvGrpSpPr>
              <p:nvPr/>
            </p:nvGrpSpPr>
            <p:grpSpPr bwMode="auto">
              <a:xfrm>
                <a:off x="948" y="1142"/>
                <a:ext cx="316" cy="374"/>
                <a:chOff x="948" y="1142"/>
                <a:chExt cx="316" cy="374"/>
              </a:xfrm>
            </p:grpSpPr>
            <p:sp>
              <p:nvSpPr>
                <p:cNvPr id="55556" name="Rectangle 81"/>
                <p:cNvSpPr>
                  <a:spLocks noChangeArrowheads="1"/>
                </p:cNvSpPr>
                <p:nvPr/>
              </p:nvSpPr>
              <p:spPr bwMode="auto">
                <a:xfrm>
                  <a:off x="991" y="1142"/>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57" name="Rectangle 82"/>
                <p:cNvSpPr>
                  <a:spLocks noChangeArrowheads="1"/>
                </p:cNvSpPr>
                <p:nvPr/>
              </p:nvSpPr>
              <p:spPr bwMode="auto">
                <a:xfrm>
                  <a:off x="948" y="1142"/>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28" name="Group 83"/>
              <p:cNvGrpSpPr>
                <a:grpSpLocks/>
              </p:cNvGrpSpPr>
              <p:nvPr/>
            </p:nvGrpSpPr>
            <p:grpSpPr bwMode="auto">
              <a:xfrm>
                <a:off x="1264" y="1142"/>
                <a:ext cx="316" cy="374"/>
                <a:chOff x="1264" y="1142"/>
                <a:chExt cx="316" cy="374"/>
              </a:xfrm>
            </p:grpSpPr>
            <p:sp>
              <p:nvSpPr>
                <p:cNvPr id="55554" name="Rectangle 84"/>
                <p:cNvSpPr>
                  <a:spLocks noChangeArrowheads="1"/>
                </p:cNvSpPr>
                <p:nvPr/>
              </p:nvSpPr>
              <p:spPr bwMode="auto">
                <a:xfrm>
                  <a:off x="1307" y="1142"/>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55" name="Rectangle 85"/>
                <p:cNvSpPr>
                  <a:spLocks noChangeArrowheads="1"/>
                </p:cNvSpPr>
                <p:nvPr/>
              </p:nvSpPr>
              <p:spPr bwMode="auto">
                <a:xfrm>
                  <a:off x="1264" y="1142"/>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29" name="Group 86"/>
              <p:cNvGrpSpPr>
                <a:grpSpLocks/>
              </p:cNvGrpSpPr>
              <p:nvPr/>
            </p:nvGrpSpPr>
            <p:grpSpPr bwMode="auto">
              <a:xfrm>
                <a:off x="1580" y="1142"/>
                <a:ext cx="316" cy="374"/>
                <a:chOff x="1580" y="1142"/>
                <a:chExt cx="316" cy="374"/>
              </a:xfrm>
            </p:grpSpPr>
            <p:sp>
              <p:nvSpPr>
                <p:cNvPr id="55552" name="Rectangle 87"/>
                <p:cNvSpPr>
                  <a:spLocks noChangeArrowheads="1"/>
                </p:cNvSpPr>
                <p:nvPr/>
              </p:nvSpPr>
              <p:spPr bwMode="auto">
                <a:xfrm>
                  <a:off x="1623" y="1142"/>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endParaRPr lang="en-US" altLang="zh-CN" sz="2000"/>
                </a:p>
                <a:p>
                  <a:pPr algn="ctr"/>
                  <a:endParaRPr lang="en-US" altLang="zh-CN" sz="4401"/>
                </a:p>
              </p:txBody>
            </p:sp>
            <p:sp>
              <p:nvSpPr>
                <p:cNvPr id="55553" name="Rectangle 88"/>
                <p:cNvSpPr>
                  <a:spLocks noChangeArrowheads="1"/>
                </p:cNvSpPr>
                <p:nvPr/>
              </p:nvSpPr>
              <p:spPr bwMode="auto">
                <a:xfrm>
                  <a:off x="1580" y="1142"/>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30" name="Group 89"/>
              <p:cNvGrpSpPr>
                <a:grpSpLocks/>
              </p:cNvGrpSpPr>
              <p:nvPr/>
            </p:nvGrpSpPr>
            <p:grpSpPr bwMode="auto">
              <a:xfrm>
                <a:off x="1896" y="1142"/>
                <a:ext cx="316" cy="374"/>
                <a:chOff x="1896" y="1142"/>
                <a:chExt cx="316" cy="374"/>
              </a:xfrm>
            </p:grpSpPr>
            <p:sp>
              <p:nvSpPr>
                <p:cNvPr id="55550" name="Rectangle 90"/>
                <p:cNvSpPr>
                  <a:spLocks noChangeArrowheads="1"/>
                </p:cNvSpPr>
                <p:nvPr/>
              </p:nvSpPr>
              <p:spPr bwMode="auto">
                <a:xfrm>
                  <a:off x="1939" y="1142"/>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endParaRPr lang="en-US" altLang="zh-CN" sz="2000"/>
                </a:p>
                <a:p>
                  <a:pPr algn="ctr"/>
                  <a:endParaRPr lang="en-US" altLang="zh-CN" sz="4401"/>
                </a:p>
              </p:txBody>
            </p:sp>
            <p:sp>
              <p:nvSpPr>
                <p:cNvPr id="55551" name="Rectangle 91"/>
                <p:cNvSpPr>
                  <a:spLocks noChangeArrowheads="1"/>
                </p:cNvSpPr>
                <p:nvPr/>
              </p:nvSpPr>
              <p:spPr bwMode="auto">
                <a:xfrm>
                  <a:off x="1896" y="1142"/>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31" name="Group 92"/>
              <p:cNvGrpSpPr>
                <a:grpSpLocks/>
              </p:cNvGrpSpPr>
              <p:nvPr/>
            </p:nvGrpSpPr>
            <p:grpSpPr bwMode="auto">
              <a:xfrm>
                <a:off x="2212" y="1142"/>
                <a:ext cx="316" cy="374"/>
                <a:chOff x="2212" y="1142"/>
                <a:chExt cx="316" cy="374"/>
              </a:xfrm>
            </p:grpSpPr>
            <p:sp>
              <p:nvSpPr>
                <p:cNvPr id="55548" name="Rectangle 93"/>
                <p:cNvSpPr>
                  <a:spLocks noChangeArrowheads="1"/>
                </p:cNvSpPr>
                <p:nvPr/>
              </p:nvSpPr>
              <p:spPr bwMode="auto">
                <a:xfrm>
                  <a:off x="2255" y="1142"/>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endParaRPr lang="en-US" altLang="zh-CN" sz="2000"/>
                </a:p>
                <a:p>
                  <a:pPr algn="ctr"/>
                  <a:endParaRPr lang="en-US" altLang="zh-CN" sz="4401"/>
                </a:p>
              </p:txBody>
            </p:sp>
            <p:sp>
              <p:nvSpPr>
                <p:cNvPr id="55549" name="Rectangle 94"/>
                <p:cNvSpPr>
                  <a:spLocks noChangeArrowheads="1"/>
                </p:cNvSpPr>
                <p:nvPr/>
              </p:nvSpPr>
              <p:spPr bwMode="auto">
                <a:xfrm>
                  <a:off x="2212" y="1142"/>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32" name="Group 95"/>
              <p:cNvGrpSpPr>
                <a:grpSpLocks/>
              </p:cNvGrpSpPr>
              <p:nvPr/>
            </p:nvGrpSpPr>
            <p:grpSpPr bwMode="auto">
              <a:xfrm>
                <a:off x="2528" y="1142"/>
                <a:ext cx="604" cy="374"/>
                <a:chOff x="2528" y="1142"/>
                <a:chExt cx="604" cy="374"/>
              </a:xfrm>
            </p:grpSpPr>
            <p:sp>
              <p:nvSpPr>
                <p:cNvPr id="55546" name="Rectangle 96"/>
                <p:cNvSpPr>
                  <a:spLocks noChangeArrowheads="1"/>
                </p:cNvSpPr>
                <p:nvPr/>
              </p:nvSpPr>
              <p:spPr bwMode="auto">
                <a:xfrm>
                  <a:off x="2571" y="1142"/>
                  <a:ext cx="51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F8H</a:t>
                  </a:r>
                  <a:endParaRPr lang="en-US" altLang="zh-CN" sz="2000"/>
                </a:p>
                <a:p>
                  <a:pPr algn="ctr"/>
                  <a:endParaRPr lang="en-US" altLang="zh-CN" sz="4401"/>
                </a:p>
              </p:txBody>
            </p:sp>
            <p:sp>
              <p:nvSpPr>
                <p:cNvPr id="55547" name="Rectangle 97"/>
                <p:cNvSpPr>
                  <a:spLocks noChangeArrowheads="1"/>
                </p:cNvSpPr>
                <p:nvPr/>
              </p:nvSpPr>
              <p:spPr bwMode="auto">
                <a:xfrm>
                  <a:off x="2528" y="1142"/>
                  <a:ext cx="60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33" name="Group 98"/>
              <p:cNvGrpSpPr>
                <a:grpSpLocks/>
              </p:cNvGrpSpPr>
              <p:nvPr/>
            </p:nvGrpSpPr>
            <p:grpSpPr bwMode="auto">
              <a:xfrm>
                <a:off x="3132" y="1142"/>
                <a:ext cx="460" cy="374"/>
                <a:chOff x="3132" y="1142"/>
                <a:chExt cx="460" cy="374"/>
              </a:xfrm>
            </p:grpSpPr>
            <p:sp>
              <p:nvSpPr>
                <p:cNvPr id="55544" name="Rectangle 99"/>
                <p:cNvSpPr>
                  <a:spLocks noChangeArrowheads="1"/>
                </p:cNvSpPr>
                <p:nvPr/>
              </p:nvSpPr>
              <p:spPr bwMode="auto">
                <a:xfrm>
                  <a:off x="3175" y="1142"/>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IR</a:t>
                  </a:r>
                  <a:r>
                    <a:rPr lang="en-US" altLang="zh-CN" sz="1800" baseline="-30000"/>
                    <a:t>0</a:t>
                  </a:r>
                  <a:endParaRPr lang="en-US" altLang="zh-CN" sz="2000"/>
                </a:p>
                <a:p>
                  <a:pPr algn="ctr"/>
                  <a:endParaRPr lang="en-US" altLang="zh-CN" sz="4401"/>
                </a:p>
              </p:txBody>
            </p:sp>
            <p:sp>
              <p:nvSpPr>
                <p:cNvPr id="55545" name="Rectangle 100"/>
                <p:cNvSpPr>
                  <a:spLocks noChangeArrowheads="1"/>
                </p:cNvSpPr>
                <p:nvPr/>
              </p:nvSpPr>
              <p:spPr bwMode="auto">
                <a:xfrm>
                  <a:off x="3132" y="1142"/>
                  <a:ext cx="46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34" name="Group 101"/>
              <p:cNvGrpSpPr>
                <a:grpSpLocks/>
              </p:cNvGrpSpPr>
              <p:nvPr/>
            </p:nvGrpSpPr>
            <p:grpSpPr bwMode="auto">
              <a:xfrm>
                <a:off x="0" y="1516"/>
                <a:ext cx="316" cy="374"/>
                <a:chOff x="0" y="1516"/>
                <a:chExt cx="316" cy="374"/>
              </a:xfrm>
            </p:grpSpPr>
            <p:sp>
              <p:nvSpPr>
                <p:cNvPr id="55542" name="Rectangle 102"/>
                <p:cNvSpPr>
                  <a:spLocks noChangeArrowheads="1"/>
                </p:cNvSpPr>
                <p:nvPr/>
              </p:nvSpPr>
              <p:spPr bwMode="auto">
                <a:xfrm>
                  <a:off x="43" y="1516"/>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43" name="Rectangle 103"/>
                <p:cNvSpPr>
                  <a:spLocks noChangeArrowheads="1"/>
                </p:cNvSpPr>
                <p:nvPr/>
              </p:nvSpPr>
              <p:spPr bwMode="auto">
                <a:xfrm>
                  <a:off x="0" y="1516"/>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35" name="Group 104"/>
              <p:cNvGrpSpPr>
                <a:grpSpLocks/>
              </p:cNvGrpSpPr>
              <p:nvPr/>
            </p:nvGrpSpPr>
            <p:grpSpPr bwMode="auto">
              <a:xfrm>
                <a:off x="316" y="1516"/>
                <a:ext cx="316" cy="374"/>
                <a:chOff x="316" y="1516"/>
                <a:chExt cx="316" cy="374"/>
              </a:xfrm>
            </p:grpSpPr>
            <p:sp>
              <p:nvSpPr>
                <p:cNvPr id="55540" name="Rectangle 105"/>
                <p:cNvSpPr>
                  <a:spLocks noChangeArrowheads="1"/>
                </p:cNvSpPr>
                <p:nvPr/>
              </p:nvSpPr>
              <p:spPr bwMode="auto">
                <a:xfrm>
                  <a:off x="359" y="1516"/>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41" name="Rectangle 106"/>
                <p:cNvSpPr>
                  <a:spLocks noChangeArrowheads="1"/>
                </p:cNvSpPr>
                <p:nvPr/>
              </p:nvSpPr>
              <p:spPr bwMode="auto">
                <a:xfrm>
                  <a:off x="316" y="1516"/>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36" name="Group 107"/>
              <p:cNvGrpSpPr>
                <a:grpSpLocks/>
              </p:cNvGrpSpPr>
              <p:nvPr/>
            </p:nvGrpSpPr>
            <p:grpSpPr bwMode="auto">
              <a:xfrm>
                <a:off x="632" y="1516"/>
                <a:ext cx="316" cy="374"/>
                <a:chOff x="632" y="1516"/>
                <a:chExt cx="316" cy="374"/>
              </a:xfrm>
            </p:grpSpPr>
            <p:sp>
              <p:nvSpPr>
                <p:cNvPr id="55538" name="Rectangle 108"/>
                <p:cNvSpPr>
                  <a:spLocks noChangeArrowheads="1"/>
                </p:cNvSpPr>
                <p:nvPr/>
              </p:nvSpPr>
              <p:spPr bwMode="auto">
                <a:xfrm>
                  <a:off x="675" y="1516"/>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39" name="Rectangle 109"/>
                <p:cNvSpPr>
                  <a:spLocks noChangeArrowheads="1"/>
                </p:cNvSpPr>
                <p:nvPr/>
              </p:nvSpPr>
              <p:spPr bwMode="auto">
                <a:xfrm>
                  <a:off x="632" y="1516"/>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37" name="Group 110"/>
              <p:cNvGrpSpPr>
                <a:grpSpLocks/>
              </p:cNvGrpSpPr>
              <p:nvPr/>
            </p:nvGrpSpPr>
            <p:grpSpPr bwMode="auto">
              <a:xfrm>
                <a:off x="948" y="1516"/>
                <a:ext cx="316" cy="374"/>
                <a:chOff x="948" y="1516"/>
                <a:chExt cx="316" cy="374"/>
              </a:xfrm>
            </p:grpSpPr>
            <p:sp>
              <p:nvSpPr>
                <p:cNvPr id="55536" name="Rectangle 111"/>
                <p:cNvSpPr>
                  <a:spLocks noChangeArrowheads="1"/>
                </p:cNvSpPr>
                <p:nvPr/>
              </p:nvSpPr>
              <p:spPr bwMode="auto">
                <a:xfrm>
                  <a:off x="991" y="1516"/>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37" name="Rectangle 112"/>
                <p:cNvSpPr>
                  <a:spLocks noChangeArrowheads="1"/>
                </p:cNvSpPr>
                <p:nvPr/>
              </p:nvSpPr>
              <p:spPr bwMode="auto">
                <a:xfrm>
                  <a:off x="948" y="1516"/>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38" name="Group 113"/>
              <p:cNvGrpSpPr>
                <a:grpSpLocks/>
              </p:cNvGrpSpPr>
              <p:nvPr/>
            </p:nvGrpSpPr>
            <p:grpSpPr bwMode="auto">
              <a:xfrm>
                <a:off x="1264" y="1516"/>
                <a:ext cx="316" cy="374"/>
                <a:chOff x="1264" y="1516"/>
                <a:chExt cx="316" cy="374"/>
              </a:xfrm>
            </p:grpSpPr>
            <p:sp>
              <p:nvSpPr>
                <p:cNvPr id="55534" name="Rectangle 114"/>
                <p:cNvSpPr>
                  <a:spLocks noChangeArrowheads="1"/>
                </p:cNvSpPr>
                <p:nvPr/>
              </p:nvSpPr>
              <p:spPr bwMode="auto">
                <a:xfrm>
                  <a:off x="1307" y="1516"/>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35" name="Rectangle 115"/>
                <p:cNvSpPr>
                  <a:spLocks noChangeArrowheads="1"/>
                </p:cNvSpPr>
                <p:nvPr/>
              </p:nvSpPr>
              <p:spPr bwMode="auto">
                <a:xfrm>
                  <a:off x="1264" y="1516"/>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39" name="Group 116"/>
              <p:cNvGrpSpPr>
                <a:grpSpLocks/>
              </p:cNvGrpSpPr>
              <p:nvPr/>
            </p:nvGrpSpPr>
            <p:grpSpPr bwMode="auto">
              <a:xfrm>
                <a:off x="1580" y="1516"/>
                <a:ext cx="316" cy="374"/>
                <a:chOff x="1580" y="1516"/>
                <a:chExt cx="316" cy="374"/>
              </a:xfrm>
            </p:grpSpPr>
            <p:sp>
              <p:nvSpPr>
                <p:cNvPr id="55532" name="Rectangle 117"/>
                <p:cNvSpPr>
                  <a:spLocks noChangeArrowheads="1"/>
                </p:cNvSpPr>
                <p:nvPr/>
              </p:nvSpPr>
              <p:spPr bwMode="auto">
                <a:xfrm>
                  <a:off x="1623" y="1516"/>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endParaRPr lang="en-US" altLang="zh-CN" sz="2000"/>
                </a:p>
                <a:p>
                  <a:pPr algn="ctr"/>
                  <a:endParaRPr lang="en-US" altLang="zh-CN" sz="4401"/>
                </a:p>
              </p:txBody>
            </p:sp>
            <p:sp>
              <p:nvSpPr>
                <p:cNvPr id="55533" name="Rectangle 118"/>
                <p:cNvSpPr>
                  <a:spLocks noChangeArrowheads="1"/>
                </p:cNvSpPr>
                <p:nvPr/>
              </p:nvSpPr>
              <p:spPr bwMode="auto">
                <a:xfrm>
                  <a:off x="1580" y="1516"/>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40" name="Group 119"/>
              <p:cNvGrpSpPr>
                <a:grpSpLocks/>
              </p:cNvGrpSpPr>
              <p:nvPr/>
            </p:nvGrpSpPr>
            <p:grpSpPr bwMode="auto">
              <a:xfrm>
                <a:off x="1896" y="1516"/>
                <a:ext cx="316" cy="374"/>
                <a:chOff x="1896" y="1516"/>
                <a:chExt cx="316" cy="374"/>
              </a:xfrm>
            </p:grpSpPr>
            <p:sp>
              <p:nvSpPr>
                <p:cNvPr id="55530" name="Rectangle 120"/>
                <p:cNvSpPr>
                  <a:spLocks noChangeArrowheads="1"/>
                </p:cNvSpPr>
                <p:nvPr/>
              </p:nvSpPr>
              <p:spPr bwMode="auto">
                <a:xfrm>
                  <a:off x="1939" y="1516"/>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endParaRPr lang="en-US" altLang="zh-CN" sz="2000"/>
                </a:p>
                <a:p>
                  <a:pPr algn="ctr"/>
                  <a:endParaRPr lang="en-US" altLang="zh-CN" sz="4401"/>
                </a:p>
              </p:txBody>
            </p:sp>
            <p:sp>
              <p:nvSpPr>
                <p:cNvPr id="55531" name="Rectangle 121"/>
                <p:cNvSpPr>
                  <a:spLocks noChangeArrowheads="1"/>
                </p:cNvSpPr>
                <p:nvPr/>
              </p:nvSpPr>
              <p:spPr bwMode="auto">
                <a:xfrm>
                  <a:off x="1896" y="1516"/>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41" name="Group 122"/>
              <p:cNvGrpSpPr>
                <a:grpSpLocks/>
              </p:cNvGrpSpPr>
              <p:nvPr/>
            </p:nvGrpSpPr>
            <p:grpSpPr bwMode="auto">
              <a:xfrm>
                <a:off x="2212" y="1516"/>
                <a:ext cx="316" cy="374"/>
                <a:chOff x="2212" y="1516"/>
                <a:chExt cx="316" cy="374"/>
              </a:xfrm>
            </p:grpSpPr>
            <p:sp>
              <p:nvSpPr>
                <p:cNvPr id="55528" name="Rectangle 123"/>
                <p:cNvSpPr>
                  <a:spLocks noChangeArrowheads="1"/>
                </p:cNvSpPr>
                <p:nvPr/>
              </p:nvSpPr>
              <p:spPr bwMode="auto">
                <a:xfrm>
                  <a:off x="2255" y="1516"/>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529" name="Rectangle 124"/>
                <p:cNvSpPr>
                  <a:spLocks noChangeArrowheads="1"/>
                </p:cNvSpPr>
                <p:nvPr/>
              </p:nvSpPr>
              <p:spPr bwMode="auto">
                <a:xfrm>
                  <a:off x="2212" y="1516"/>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42" name="Group 125"/>
              <p:cNvGrpSpPr>
                <a:grpSpLocks/>
              </p:cNvGrpSpPr>
              <p:nvPr/>
            </p:nvGrpSpPr>
            <p:grpSpPr bwMode="auto">
              <a:xfrm>
                <a:off x="2528" y="1516"/>
                <a:ext cx="604" cy="374"/>
                <a:chOff x="2528" y="1516"/>
                <a:chExt cx="604" cy="374"/>
              </a:xfrm>
            </p:grpSpPr>
            <p:sp>
              <p:nvSpPr>
                <p:cNvPr id="55526" name="Rectangle 126"/>
                <p:cNvSpPr>
                  <a:spLocks noChangeArrowheads="1"/>
                </p:cNvSpPr>
                <p:nvPr/>
              </p:nvSpPr>
              <p:spPr bwMode="auto">
                <a:xfrm>
                  <a:off x="2571" y="1516"/>
                  <a:ext cx="51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F9H</a:t>
                  </a:r>
                  <a:endParaRPr lang="en-US" altLang="zh-CN" sz="2000"/>
                </a:p>
                <a:p>
                  <a:pPr algn="ctr"/>
                  <a:endParaRPr lang="en-US" altLang="zh-CN" sz="4401"/>
                </a:p>
              </p:txBody>
            </p:sp>
            <p:sp>
              <p:nvSpPr>
                <p:cNvPr id="55527" name="Rectangle 127"/>
                <p:cNvSpPr>
                  <a:spLocks noChangeArrowheads="1"/>
                </p:cNvSpPr>
                <p:nvPr/>
              </p:nvSpPr>
              <p:spPr bwMode="auto">
                <a:xfrm>
                  <a:off x="2528" y="1516"/>
                  <a:ext cx="60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43" name="Group 128"/>
              <p:cNvGrpSpPr>
                <a:grpSpLocks/>
              </p:cNvGrpSpPr>
              <p:nvPr/>
            </p:nvGrpSpPr>
            <p:grpSpPr bwMode="auto">
              <a:xfrm>
                <a:off x="3132" y="1516"/>
                <a:ext cx="460" cy="374"/>
                <a:chOff x="3132" y="1516"/>
                <a:chExt cx="460" cy="374"/>
              </a:xfrm>
            </p:grpSpPr>
            <p:sp>
              <p:nvSpPr>
                <p:cNvPr id="55524" name="Rectangle 129"/>
                <p:cNvSpPr>
                  <a:spLocks noChangeArrowheads="1"/>
                </p:cNvSpPr>
                <p:nvPr/>
              </p:nvSpPr>
              <p:spPr bwMode="auto">
                <a:xfrm>
                  <a:off x="3175" y="1516"/>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IR</a:t>
                  </a:r>
                  <a:r>
                    <a:rPr lang="en-US" altLang="zh-CN" sz="1800" baseline="-30000"/>
                    <a:t>1</a:t>
                  </a:r>
                  <a:endParaRPr lang="en-US" altLang="zh-CN" sz="2000"/>
                </a:p>
                <a:p>
                  <a:pPr algn="ctr"/>
                  <a:endParaRPr lang="en-US" altLang="zh-CN" sz="4401"/>
                </a:p>
              </p:txBody>
            </p:sp>
            <p:sp>
              <p:nvSpPr>
                <p:cNvPr id="55525" name="Rectangle 130"/>
                <p:cNvSpPr>
                  <a:spLocks noChangeArrowheads="1"/>
                </p:cNvSpPr>
                <p:nvPr/>
              </p:nvSpPr>
              <p:spPr bwMode="auto">
                <a:xfrm>
                  <a:off x="3132" y="1516"/>
                  <a:ext cx="46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44" name="Group 131"/>
              <p:cNvGrpSpPr>
                <a:grpSpLocks/>
              </p:cNvGrpSpPr>
              <p:nvPr/>
            </p:nvGrpSpPr>
            <p:grpSpPr bwMode="auto">
              <a:xfrm>
                <a:off x="0" y="1890"/>
                <a:ext cx="316" cy="374"/>
                <a:chOff x="0" y="1890"/>
                <a:chExt cx="316" cy="374"/>
              </a:xfrm>
            </p:grpSpPr>
            <p:sp>
              <p:nvSpPr>
                <p:cNvPr id="55522" name="Rectangle 132"/>
                <p:cNvSpPr>
                  <a:spLocks noChangeArrowheads="1"/>
                </p:cNvSpPr>
                <p:nvPr/>
              </p:nvSpPr>
              <p:spPr bwMode="auto">
                <a:xfrm>
                  <a:off x="43" y="1890"/>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23" name="Rectangle 133"/>
                <p:cNvSpPr>
                  <a:spLocks noChangeArrowheads="1"/>
                </p:cNvSpPr>
                <p:nvPr/>
              </p:nvSpPr>
              <p:spPr bwMode="auto">
                <a:xfrm>
                  <a:off x="0" y="1890"/>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45" name="Group 134"/>
              <p:cNvGrpSpPr>
                <a:grpSpLocks/>
              </p:cNvGrpSpPr>
              <p:nvPr/>
            </p:nvGrpSpPr>
            <p:grpSpPr bwMode="auto">
              <a:xfrm>
                <a:off x="316" y="1890"/>
                <a:ext cx="316" cy="374"/>
                <a:chOff x="316" y="1890"/>
                <a:chExt cx="316" cy="374"/>
              </a:xfrm>
            </p:grpSpPr>
            <p:sp>
              <p:nvSpPr>
                <p:cNvPr id="55520" name="Rectangle 135"/>
                <p:cNvSpPr>
                  <a:spLocks noChangeArrowheads="1"/>
                </p:cNvSpPr>
                <p:nvPr/>
              </p:nvSpPr>
              <p:spPr bwMode="auto">
                <a:xfrm>
                  <a:off x="359" y="1890"/>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21" name="Rectangle 136"/>
                <p:cNvSpPr>
                  <a:spLocks noChangeArrowheads="1"/>
                </p:cNvSpPr>
                <p:nvPr/>
              </p:nvSpPr>
              <p:spPr bwMode="auto">
                <a:xfrm>
                  <a:off x="316" y="1890"/>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46" name="Group 137"/>
              <p:cNvGrpSpPr>
                <a:grpSpLocks/>
              </p:cNvGrpSpPr>
              <p:nvPr/>
            </p:nvGrpSpPr>
            <p:grpSpPr bwMode="auto">
              <a:xfrm>
                <a:off x="632" y="1890"/>
                <a:ext cx="316" cy="374"/>
                <a:chOff x="632" y="1890"/>
                <a:chExt cx="316" cy="374"/>
              </a:xfrm>
            </p:grpSpPr>
            <p:sp>
              <p:nvSpPr>
                <p:cNvPr id="55518" name="Rectangle 138"/>
                <p:cNvSpPr>
                  <a:spLocks noChangeArrowheads="1"/>
                </p:cNvSpPr>
                <p:nvPr/>
              </p:nvSpPr>
              <p:spPr bwMode="auto">
                <a:xfrm>
                  <a:off x="675" y="1890"/>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19" name="Rectangle 139"/>
                <p:cNvSpPr>
                  <a:spLocks noChangeArrowheads="1"/>
                </p:cNvSpPr>
                <p:nvPr/>
              </p:nvSpPr>
              <p:spPr bwMode="auto">
                <a:xfrm>
                  <a:off x="632" y="1890"/>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47" name="Group 140"/>
              <p:cNvGrpSpPr>
                <a:grpSpLocks/>
              </p:cNvGrpSpPr>
              <p:nvPr/>
            </p:nvGrpSpPr>
            <p:grpSpPr bwMode="auto">
              <a:xfrm>
                <a:off x="948" y="1890"/>
                <a:ext cx="316" cy="374"/>
                <a:chOff x="948" y="1890"/>
                <a:chExt cx="316" cy="374"/>
              </a:xfrm>
            </p:grpSpPr>
            <p:sp>
              <p:nvSpPr>
                <p:cNvPr id="55516" name="Rectangle 141"/>
                <p:cNvSpPr>
                  <a:spLocks noChangeArrowheads="1"/>
                </p:cNvSpPr>
                <p:nvPr/>
              </p:nvSpPr>
              <p:spPr bwMode="auto">
                <a:xfrm>
                  <a:off x="991" y="1890"/>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17" name="Rectangle 142"/>
                <p:cNvSpPr>
                  <a:spLocks noChangeArrowheads="1"/>
                </p:cNvSpPr>
                <p:nvPr/>
              </p:nvSpPr>
              <p:spPr bwMode="auto">
                <a:xfrm>
                  <a:off x="948" y="1890"/>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48" name="Group 143"/>
              <p:cNvGrpSpPr>
                <a:grpSpLocks/>
              </p:cNvGrpSpPr>
              <p:nvPr/>
            </p:nvGrpSpPr>
            <p:grpSpPr bwMode="auto">
              <a:xfrm>
                <a:off x="1264" y="1890"/>
                <a:ext cx="316" cy="374"/>
                <a:chOff x="1264" y="1890"/>
                <a:chExt cx="316" cy="374"/>
              </a:xfrm>
            </p:grpSpPr>
            <p:sp>
              <p:nvSpPr>
                <p:cNvPr id="55514" name="Rectangle 144"/>
                <p:cNvSpPr>
                  <a:spLocks noChangeArrowheads="1"/>
                </p:cNvSpPr>
                <p:nvPr/>
              </p:nvSpPr>
              <p:spPr bwMode="auto">
                <a:xfrm>
                  <a:off x="1307" y="1890"/>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15" name="Rectangle 145"/>
                <p:cNvSpPr>
                  <a:spLocks noChangeArrowheads="1"/>
                </p:cNvSpPr>
                <p:nvPr/>
              </p:nvSpPr>
              <p:spPr bwMode="auto">
                <a:xfrm>
                  <a:off x="1264" y="1890"/>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49" name="Group 146"/>
              <p:cNvGrpSpPr>
                <a:grpSpLocks/>
              </p:cNvGrpSpPr>
              <p:nvPr/>
            </p:nvGrpSpPr>
            <p:grpSpPr bwMode="auto">
              <a:xfrm>
                <a:off x="1580" y="1890"/>
                <a:ext cx="316" cy="374"/>
                <a:chOff x="1580" y="1890"/>
                <a:chExt cx="316" cy="374"/>
              </a:xfrm>
            </p:grpSpPr>
            <p:sp>
              <p:nvSpPr>
                <p:cNvPr id="55512" name="Rectangle 147"/>
                <p:cNvSpPr>
                  <a:spLocks noChangeArrowheads="1"/>
                </p:cNvSpPr>
                <p:nvPr/>
              </p:nvSpPr>
              <p:spPr bwMode="auto">
                <a:xfrm>
                  <a:off x="1623" y="1890"/>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endParaRPr lang="en-US" altLang="zh-CN" sz="2000"/>
                </a:p>
                <a:p>
                  <a:pPr algn="ctr"/>
                  <a:endParaRPr lang="en-US" altLang="zh-CN" sz="4401"/>
                </a:p>
              </p:txBody>
            </p:sp>
            <p:sp>
              <p:nvSpPr>
                <p:cNvPr id="55513" name="Rectangle 148"/>
                <p:cNvSpPr>
                  <a:spLocks noChangeArrowheads="1"/>
                </p:cNvSpPr>
                <p:nvPr/>
              </p:nvSpPr>
              <p:spPr bwMode="auto">
                <a:xfrm>
                  <a:off x="1580" y="1890"/>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50" name="Group 149"/>
              <p:cNvGrpSpPr>
                <a:grpSpLocks/>
              </p:cNvGrpSpPr>
              <p:nvPr/>
            </p:nvGrpSpPr>
            <p:grpSpPr bwMode="auto">
              <a:xfrm>
                <a:off x="1896" y="1890"/>
                <a:ext cx="316" cy="374"/>
                <a:chOff x="1896" y="1890"/>
                <a:chExt cx="316" cy="374"/>
              </a:xfrm>
            </p:grpSpPr>
            <p:sp>
              <p:nvSpPr>
                <p:cNvPr id="55510" name="Rectangle 150"/>
                <p:cNvSpPr>
                  <a:spLocks noChangeArrowheads="1"/>
                </p:cNvSpPr>
                <p:nvPr/>
              </p:nvSpPr>
              <p:spPr bwMode="auto">
                <a:xfrm>
                  <a:off x="1939" y="1890"/>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511" name="Rectangle 151"/>
                <p:cNvSpPr>
                  <a:spLocks noChangeArrowheads="1"/>
                </p:cNvSpPr>
                <p:nvPr/>
              </p:nvSpPr>
              <p:spPr bwMode="auto">
                <a:xfrm>
                  <a:off x="1896" y="1890"/>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51" name="Group 152"/>
              <p:cNvGrpSpPr>
                <a:grpSpLocks/>
              </p:cNvGrpSpPr>
              <p:nvPr/>
            </p:nvGrpSpPr>
            <p:grpSpPr bwMode="auto">
              <a:xfrm>
                <a:off x="2212" y="1890"/>
                <a:ext cx="316" cy="374"/>
                <a:chOff x="2212" y="1890"/>
                <a:chExt cx="316" cy="374"/>
              </a:xfrm>
            </p:grpSpPr>
            <p:sp>
              <p:nvSpPr>
                <p:cNvPr id="55508" name="Rectangle 153"/>
                <p:cNvSpPr>
                  <a:spLocks noChangeArrowheads="1"/>
                </p:cNvSpPr>
                <p:nvPr/>
              </p:nvSpPr>
              <p:spPr bwMode="auto">
                <a:xfrm>
                  <a:off x="2255" y="1890"/>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endParaRPr lang="en-US" altLang="zh-CN" sz="2000"/>
                </a:p>
                <a:p>
                  <a:pPr algn="ctr"/>
                  <a:endParaRPr lang="en-US" altLang="zh-CN" sz="4401"/>
                </a:p>
              </p:txBody>
            </p:sp>
            <p:sp>
              <p:nvSpPr>
                <p:cNvPr id="55509" name="Rectangle 154"/>
                <p:cNvSpPr>
                  <a:spLocks noChangeArrowheads="1"/>
                </p:cNvSpPr>
                <p:nvPr/>
              </p:nvSpPr>
              <p:spPr bwMode="auto">
                <a:xfrm>
                  <a:off x="2212" y="1890"/>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52" name="Group 155"/>
              <p:cNvGrpSpPr>
                <a:grpSpLocks/>
              </p:cNvGrpSpPr>
              <p:nvPr/>
            </p:nvGrpSpPr>
            <p:grpSpPr bwMode="auto">
              <a:xfrm>
                <a:off x="2528" y="1890"/>
                <a:ext cx="604" cy="374"/>
                <a:chOff x="2528" y="1890"/>
                <a:chExt cx="604" cy="374"/>
              </a:xfrm>
            </p:grpSpPr>
            <p:sp>
              <p:nvSpPr>
                <p:cNvPr id="55506" name="Rectangle 156"/>
                <p:cNvSpPr>
                  <a:spLocks noChangeArrowheads="1"/>
                </p:cNvSpPr>
                <p:nvPr/>
              </p:nvSpPr>
              <p:spPr bwMode="auto">
                <a:xfrm>
                  <a:off x="2571" y="1890"/>
                  <a:ext cx="51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FAH</a:t>
                  </a:r>
                  <a:endParaRPr lang="en-US" altLang="zh-CN" sz="2000"/>
                </a:p>
                <a:p>
                  <a:pPr algn="ctr"/>
                  <a:endParaRPr lang="en-US" altLang="zh-CN" sz="4401"/>
                </a:p>
              </p:txBody>
            </p:sp>
            <p:sp>
              <p:nvSpPr>
                <p:cNvPr id="55507" name="Rectangle 157"/>
                <p:cNvSpPr>
                  <a:spLocks noChangeArrowheads="1"/>
                </p:cNvSpPr>
                <p:nvPr/>
              </p:nvSpPr>
              <p:spPr bwMode="auto">
                <a:xfrm>
                  <a:off x="2528" y="1890"/>
                  <a:ext cx="60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53" name="Group 158"/>
              <p:cNvGrpSpPr>
                <a:grpSpLocks/>
              </p:cNvGrpSpPr>
              <p:nvPr/>
            </p:nvGrpSpPr>
            <p:grpSpPr bwMode="auto">
              <a:xfrm>
                <a:off x="3132" y="1890"/>
                <a:ext cx="460" cy="374"/>
                <a:chOff x="3132" y="1890"/>
                <a:chExt cx="460" cy="374"/>
              </a:xfrm>
            </p:grpSpPr>
            <p:sp>
              <p:nvSpPr>
                <p:cNvPr id="55504" name="Rectangle 159"/>
                <p:cNvSpPr>
                  <a:spLocks noChangeArrowheads="1"/>
                </p:cNvSpPr>
                <p:nvPr/>
              </p:nvSpPr>
              <p:spPr bwMode="auto">
                <a:xfrm>
                  <a:off x="3175" y="1890"/>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IR</a:t>
                  </a:r>
                  <a:r>
                    <a:rPr lang="en-US" altLang="zh-CN" sz="1800" baseline="-30000"/>
                    <a:t>2</a:t>
                  </a:r>
                  <a:endParaRPr lang="en-US" altLang="zh-CN" sz="2000"/>
                </a:p>
                <a:p>
                  <a:pPr algn="ctr"/>
                  <a:endParaRPr lang="en-US" altLang="zh-CN" sz="4401"/>
                </a:p>
              </p:txBody>
            </p:sp>
            <p:sp>
              <p:nvSpPr>
                <p:cNvPr id="55505" name="Rectangle 160"/>
                <p:cNvSpPr>
                  <a:spLocks noChangeArrowheads="1"/>
                </p:cNvSpPr>
                <p:nvPr/>
              </p:nvSpPr>
              <p:spPr bwMode="auto">
                <a:xfrm>
                  <a:off x="3132" y="1890"/>
                  <a:ext cx="46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54" name="Group 161"/>
              <p:cNvGrpSpPr>
                <a:grpSpLocks/>
              </p:cNvGrpSpPr>
              <p:nvPr/>
            </p:nvGrpSpPr>
            <p:grpSpPr bwMode="auto">
              <a:xfrm>
                <a:off x="0" y="2264"/>
                <a:ext cx="316" cy="374"/>
                <a:chOff x="0" y="2264"/>
                <a:chExt cx="316" cy="374"/>
              </a:xfrm>
            </p:grpSpPr>
            <p:sp>
              <p:nvSpPr>
                <p:cNvPr id="55502" name="Rectangle 162"/>
                <p:cNvSpPr>
                  <a:spLocks noChangeArrowheads="1"/>
                </p:cNvSpPr>
                <p:nvPr/>
              </p:nvSpPr>
              <p:spPr bwMode="auto">
                <a:xfrm>
                  <a:off x="43" y="2264"/>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03" name="Rectangle 163"/>
                <p:cNvSpPr>
                  <a:spLocks noChangeArrowheads="1"/>
                </p:cNvSpPr>
                <p:nvPr/>
              </p:nvSpPr>
              <p:spPr bwMode="auto">
                <a:xfrm>
                  <a:off x="0" y="2264"/>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55" name="Group 164"/>
              <p:cNvGrpSpPr>
                <a:grpSpLocks/>
              </p:cNvGrpSpPr>
              <p:nvPr/>
            </p:nvGrpSpPr>
            <p:grpSpPr bwMode="auto">
              <a:xfrm>
                <a:off x="316" y="2264"/>
                <a:ext cx="316" cy="374"/>
                <a:chOff x="316" y="2264"/>
                <a:chExt cx="316" cy="374"/>
              </a:xfrm>
            </p:grpSpPr>
            <p:sp>
              <p:nvSpPr>
                <p:cNvPr id="55500" name="Rectangle 165"/>
                <p:cNvSpPr>
                  <a:spLocks noChangeArrowheads="1"/>
                </p:cNvSpPr>
                <p:nvPr/>
              </p:nvSpPr>
              <p:spPr bwMode="auto">
                <a:xfrm>
                  <a:off x="359" y="2264"/>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501" name="Rectangle 166"/>
                <p:cNvSpPr>
                  <a:spLocks noChangeArrowheads="1"/>
                </p:cNvSpPr>
                <p:nvPr/>
              </p:nvSpPr>
              <p:spPr bwMode="auto">
                <a:xfrm>
                  <a:off x="316" y="2264"/>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56" name="Group 167"/>
              <p:cNvGrpSpPr>
                <a:grpSpLocks/>
              </p:cNvGrpSpPr>
              <p:nvPr/>
            </p:nvGrpSpPr>
            <p:grpSpPr bwMode="auto">
              <a:xfrm>
                <a:off x="632" y="2264"/>
                <a:ext cx="316" cy="374"/>
                <a:chOff x="632" y="2264"/>
                <a:chExt cx="316" cy="374"/>
              </a:xfrm>
            </p:grpSpPr>
            <p:sp>
              <p:nvSpPr>
                <p:cNvPr id="55498" name="Rectangle 168"/>
                <p:cNvSpPr>
                  <a:spLocks noChangeArrowheads="1"/>
                </p:cNvSpPr>
                <p:nvPr/>
              </p:nvSpPr>
              <p:spPr bwMode="auto">
                <a:xfrm>
                  <a:off x="675" y="2264"/>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99" name="Rectangle 169"/>
                <p:cNvSpPr>
                  <a:spLocks noChangeArrowheads="1"/>
                </p:cNvSpPr>
                <p:nvPr/>
              </p:nvSpPr>
              <p:spPr bwMode="auto">
                <a:xfrm>
                  <a:off x="632" y="2264"/>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57" name="Group 170"/>
              <p:cNvGrpSpPr>
                <a:grpSpLocks/>
              </p:cNvGrpSpPr>
              <p:nvPr/>
            </p:nvGrpSpPr>
            <p:grpSpPr bwMode="auto">
              <a:xfrm>
                <a:off x="948" y="2264"/>
                <a:ext cx="316" cy="374"/>
                <a:chOff x="948" y="2264"/>
                <a:chExt cx="316" cy="374"/>
              </a:xfrm>
            </p:grpSpPr>
            <p:sp>
              <p:nvSpPr>
                <p:cNvPr id="55496" name="Rectangle 171"/>
                <p:cNvSpPr>
                  <a:spLocks noChangeArrowheads="1"/>
                </p:cNvSpPr>
                <p:nvPr/>
              </p:nvSpPr>
              <p:spPr bwMode="auto">
                <a:xfrm>
                  <a:off x="991" y="2264"/>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97" name="Rectangle 172"/>
                <p:cNvSpPr>
                  <a:spLocks noChangeArrowheads="1"/>
                </p:cNvSpPr>
                <p:nvPr/>
              </p:nvSpPr>
              <p:spPr bwMode="auto">
                <a:xfrm>
                  <a:off x="948" y="2264"/>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58" name="Group 173"/>
              <p:cNvGrpSpPr>
                <a:grpSpLocks/>
              </p:cNvGrpSpPr>
              <p:nvPr/>
            </p:nvGrpSpPr>
            <p:grpSpPr bwMode="auto">
              <a:xfrm>
                <a:off x="1264" y="2264"/>
                <a:ext cx="316" cy="374"/>
                <a:chOff x="1264" y="2264"/>
                <a:chExt cx="316" cy="374"/>
              </a:xfrm>
            </p:grpSpPr>
            <p:sp>
              <p:nvSpPr>
                <p:cNvPr id="55494" name="Rectangle 174"/>
                <p:cNvSpPr>
                  <a:spLocks noChangeArrowheads="1"/>
                </p:cNvSpPr>
                <p:nvPr/>
              </p:nvSpPr>
              <p:spPr bwMode="auto">
                <a:xfrm>
                  <a:off x="1307" y="2264"/>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95" name="Rectangle 175"/>
                <p:cNvSpPr>
                  <a:spLocks noChangeArrowheads="1"/>
                </p:cNvSpPr>
                <p:nvPr/>
              </p:nvSpPr>
              <p:spPr bwMode="auto">
                <a:xfrm>
                  <a:off x="1264" y="2264"/>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59" name="Group 176"/>
              <p:cNvGrpSpPr>
                <a:grpSpLocks/>
              </p:cNvGrpSpPr>
              <p:nvPr/>
            </p:nvGrpSpPr>
            <p:grpSpPr bwMode="auto">
              <a:xfrm>
                <a:off x="1580" y="2264"/>
                <a:ext cx="316" cy="374"/>
                <a:chOff x="1580" y="2264"/>
                <a:chExt cx="316" cy="374"/>
              </a:xfrm>
            </p:grpSpPr>
            <p:sp>
              <p:nvSpPr>
                <p:cNvPr id="55492" name="Rectangle 177"/>
                <p:cNvSpPr>
                  <a:spLocks noChangeArrowheads="1"/>
                </p:cNvSpPr>
                <p:nvPr/>
              </p:nvSpPr>
              <p:spPr bwMode="auto">
                <a:xfrm>
                  <a:off x="1623" y="2264"/>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endParaRPr lang="en-US" altLang="zh-CN" sz="2000"/>
                </a:p>
                <a:p>
                  <a:pPr algn="ctr"/>
                  <a:endParaRPr lang="en-US" altLang="zh-CN" sz="4401"/>
                </a:p>
              </p:txBody>
            </p:sp>
            <p:sp>
              <p:nvSpPr>
                <p:cNvPr id="55493" name="Rectangle 178"/>
                <p:cNvSpPr>
                  <a:spLocks noChangeArrowheads="1"/>
                </p:cNvSpPr>
                <p:nvPr/>
              </p:nvSpPr>
              <p:spPr bwMode="auto">
                <a:xfrm>
                  <a:off x="1580" y="2264"/>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60" name="Group 179"/>
              <p:cNvGrpSpPr>
                <a:grpSpLocks/>
              </p:cNvGrpSpPr>
              <p:nvPr/>
            </p:nvGrpSpPr>
            <p:grpSpPr bwMode="auto">
              <a:xfrm>
                <a:off x="1896" y="2264"/>
                <a:ext cx="316" cy="374"/>
                <a:chOff x="1896" y="2264"/>
                <a:chExt cx="316" cy="374"/>
              </a:xfrm>
            </p:grpSpPr>
            <p:sp>
              <p:nvSpPr>
                <p:cNvPr id="55490" name="Rectangle 180"/>
                <p:cNvSpPr>
                  <a:spLocks noChangeArrowheads="1"/>
                </p:cNvSpPr>
                <p:nvPr/>
              </p:nvSpPr>
              <p:spPr bwMode="auto">
                <a:xfrm>
                  <a:off x="1939" y="2264"/>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491" name="Rectangle 181"/>
                <p:cNvSpPr>
                  <a:spLocks noChangeArrowheads="1"/>
                </p:cNvSpPr>
                <p:nvPr/>
              </p:nvSpPr>
              <p:spPr bwMode="auto">
                <a:xfrm>
                  <a:off x="1896" y="2264"/>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61" name="Group 182"/>
              <p:cNvGrpSpPr>
                <a:grpSpLocks/>
              </p:cNvGrpSpPr>
              <p:nvPr/>
            </p:nvGrpSpPr>
            <p:grpSpPr bwMode="auto">
              <a:xfrm>
                <a:off x="2212" y="2264"/>
                <a:ext cx="316" cy="374"/>
                <a:chOff x="2212" y="2264"/>
                <a:chExt cx="316" cy="374"/>
              </a:xfrm>
            </p:grpSpPr>
            <p:sp>
              <p:nvSpPr>
                <p:cNvPr id="55488" name="Rectangle 183"/>
                <p:cNvSpPr>
                  <a:spLocks noChangeArrowheads="1"/>
                </p:cNvSpPr>
                <p:nvPr/>
              </p:nvSpPr>
              <p:spPr bwMode="auto">
                <a:xfrm>
                  <a:off x="2255" y="2264"/>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489" name="Rectangle 184"/>
                <p:cNvSpPr>
                  <a:spLocks noChangeArrowheads="1"/>
                </p:cNvSpPr>
                <p:nvPr/>
              </p:nvSpPr>
              <p:spPr bwMode="auto">
                <a:xfrm>
                  <a:off x="2212" y="2264"/>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62" name="Group 185"/>
              <p:cNvGrpSpPr>
                <a:grpSpLocks/>
              </p:cNvGrpSpPr>
              <p:nvPr/>
            </p:nvGrpSpPr>
            <p:grpSpPr bwMode="auto">
              <a:xfrm>
                <a:off x="2528" y="2264"/>
                <a:ext cx="604" cy="374"/>
                <a:chOff x="2528" y="2264"/>
                <a:chExt cx="604" cy="374"/>
              </a:xfrm>
            </p:grpSpPr>
            <p:sp>
              <p:nvSpPr>
                <p:cNvPr id="55486" name="Rectangle 186"/>
                <p:cNvSpPr>
                  <a:spLocks noChangeArrowheads="1"/>
                </p:cNvSpPr>
                <p:nvPr/>
              </p:nvSpPr>
              <p:spPr bwMode="auto">
                <a:xfrm>
                  <a:off x="2571" y="2264"/>
                  <a:ext cx="51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FBH</a:t>
                  </a:r>
                  <a:endParaRPr lang="en-US" altLang="zh-CN" sz="2000"/>
                </a:p>
                <a:p>
                  <a:pPr algn="ctr"/>
                  <a:endParaRPr lang="en-US" altLang="zh-CN" sz="4401"/>
                </a:p>
              </p:txBody>
            </p:sp>
            <p:sp>
              <p:nvSpPr>
                <p:cNvPr id="55487" name="Rectangle 187"/>
                <p:cNvSpPr>
                  <a:spLocks noChangeArrowheads="1"/>
                </p:cNvSpPr>
                <p:nvPr/>
              </p:nvSpPr>
              <p:spPr bwMode="auto">
                <a:xfrm>
                  <a:off x="2528" y="2264"/>
                  <a:ext cx="60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63" name="Group 188"/>
              <p:cNvGrpSpPr>
                <a:grpSpLocks/>
              </p:cNvGrpSpPr>
              <p:nvPr/>
            </p:nvGrpSpPr>
            <p:grpSpPr bwMode="auto">
              <a:xfrm>
                <a:off x="3132" y="2264"/>
                <a:ext cx="460" cy="374"/>
                <a:chOff x="3132" y="2264"/>
                <a:chExt cx="460" cy="374"/>
              </a:xfrm>
            </p:grpSpPr>
            <p:sp>
              <p:nvSpPr>
                <p:cNvPr id="55484" name="Rectangle 189"/>
                <p:cNvSpPr>
                  <a:spLocks noChangeArrowheads="1"/>
                </p:cNvSpPr>
                <p:nvPr/>
              </p:nvSpPr>
              <p:spPr bwMode="auto">
                <a:xfrm>
                  <a:off x="3175" y="2264"/>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IR</a:t>
                  </a:r>
                  <a:r>
                    <a:rPr lang="en-US" altLang="zh-CN" sz="1800" baseline="-30000"/>
                    <a:t>3</a:t>
                  </a:r>
                  <a:endParaRPr lang="en-US" altLang="zh-CN" sz="2000"/>
                </a:p>
                <a:p>
                  <a:pPr algn="ctr"/>
                  <a:endParaRPr lang="en-US" altLang="zh-CN" sz="4401"/>
                </a:p>
              </p:txBody>
            </p:sp>
            <p:sp>
              <p:nvSpPr>
                <p:cNvPr id="55485" name="Rectangle 190"/>
                <p:cNvSpPr>
                  <a:spLocks noChangeArrowheads="1"/>
                </p:cNvSpPr>
                <p:nvPr/>
              </p:nvSpPr>
              <p:spPr bwMode="auto">
                <a:xfrm>
                  <a:off x="3132" y="2264"/>
                  <a:ext cx="46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64" name="Group 191"/>
              <p:cNvGrpSpPr>
                <a:grpSpLocks/>
              </p:cNvGrpSpPr>
              <p:nvPr/>
            </p:nvGrpSpPr>
            <p:grpSpPr bwMode="auto">
              <a:xfrm>
                <a:off x="0" y="2638"/>
                <a:ext cx="316" cy="374"/>
                <a:chOff x="0" y="2638"/>
                <a:chExt cx="316" cy="374"/>
              </a:xfrm>
            </p:grpSpPr>
            <p:sp>
              <p:nvSpPr>
                <p:cNvPr id="55482" name="Rectangle 192"/>
                <p:cNvSpPr>
                  <a:spLocks noChangeArrowheads="1"/>
                </p:cNvSpPr>
                <p:nvPr/>
              </p:nvSpPr>
              <p:spPr bwMode="auto">
                <a:xfrm>
                  <a:off x="43" y="2638"/>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83" name="Rectangle 193"/>
                <p:cNvSpPr>
                  <a:spLocks noChangeArrowheads="1"/>
                </p:cNvSpPr>
                <p:nvPr/>
              </p:nvSpPr>
              <p:spPr bwMode="auto">
                <a:xfrm>
                  <a:off x="0" y="2638"/>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65" name="Group 194"/>
              <p:cNvGrpSpPr>
                <a:grpSpLocks/>
              </p:cNvGrpSpPr>
              <p:nvPr/>
            </p:nvGrpSpPr>
            <p:grpSpPr bwMode="auto">
              <a:xfrm>
                <a:off x="316" y="2638"/>
                <a:ext cx="316" cy="374"/>
                <a:chOff x="316" y="2638"/>
                <a:chExt cx="316" cy="374"/>
              </a:xfrm>
            </p:grpSpPr>
            <p:sp>
              <p:nvSpPr>
                <p:cNvPr id="55480" name="Rectangle 195"/>
                <p:cNvSpPr>
                  <a:spLocks noChangeArrowheads="1"/>
                </p:cNvSpPr>
                <p:nvPr/>
              </p:nvSpPr>
              <p:spPr bwMode="auto">
                <a:xfrm>
                  <a:off x="359" y="2638"/>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81" name="Rectangle 196"/>
                <p:cNvSpPr>
                  <a:spLocks noChangeArrowheads="1"/>
                </p:cNvSpPr>
                <p:nvPr/>
              </p:nvSpPr>
              <p:spPr bwMode="auto">
                <a:xfrm>
                  <a:off x="316" y="2638"/>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66" name="Group 197"/>
              <p:cNvGrpSpPr>
                <a:grpSpLocks/>
              </p:cNvGrpSpPr>
              <p:nvPr/>
            </p:nvGrpSpPr>
            <p:grpSpPr bwMode="auto">
              <a:xfrm>
                <a:off x="632" y="2638"/>
                <a:ext cx="316" cy="374"/>
                <a:chOff x="632" y="2638"/>
                <a:chExt cx="316" cy="374"/>
              </a:xfrm>
            </p:grpSpPr>
            <p:sp>
              <p:nvSpPr>
                <p:cNvPr id="55478" name="Rectangle 198"/>
                <p:cNvSpPr>
                  <a:spLocks noChangeArrowheads="1"/>
                </p:cNvSpPr>
                <p:nvPr/>
              </p:nvSpPr>
              <p:spPr bwMode="auto">
                <a:xfrm>
                  <a:off x="675" y="2638"/>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79" name="Rectangle 199"/>
                <p:cNvSpPr>
                  <a:spLocks noChangeArrowheads="1"/>
                </p:cNvSpPr>
                <p:nvPr/>
              </p:nvSpPr>
              <p:spPr bwMode="auto">
                <a:xfrm>
                  <a:off x="632" y="2638"/>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67" name="Group 200"/>
              <p:cNvGrpSpPr>
                <a:grpSpLocks/>
              </p:cNvGrpSpPr>
              <p:nvPr/>
            </p:nvGrpSpPr>
            <p:grpSpPr bwMode="auto">
              <a:xfrm>
                <a:off x="948" y="2638"/>
                <a:ext cx="316" cy="374"/>
                <a:chOff x="948" y="2638"/>
                <a:chExt cx="316" cy="374"/>
              </a:xfrm>
            </p:grpSpPr>
            <p:sp>
              <p:nvSpPr>
                <p:cNvPr id="55476" name="Rectangle 201"/>
                <p:cNvSpPr>
                  <a:spLocks noChangeArrowheads="1"/>
                </p:cNvSpPr>
                <p:nvPr/>
              </p:nvSpPr>
              <p:spPr bwMode="auto">
                <a:xfrm>
                  <a:off x="991" y="2638"/>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77" name="Rectangle 202"/>
                <p:cNvSpPr>
                  <a:spLocks noChangeArrowheads="1"/>
                </p:cNvSpPr>
                <p:nvPr/>
              </p:nvSpPr>
              <p:spPr bwMode="auto">
                <a:xfrm>
                  <a:off x="948" y="2638"/>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68" name="Group 203"/>
              <p:cNvGrpSpPr>
                <a:grpSpLocks/>
              </p:cNvGrpSpPr>
              <p:nvPr/>
            </p:nvGrpSpPr>
            <p:grpSpPr bwMode="auto">
              <a:xfrm>
                <a:off x="1264" y="2638"/>
                <a:ext cx="316" cy="374"/>
                <a:chOff x="1264" y="2638"/>
                <a:chExt cx="316" cy="374"/>
              </a:xfrm>
            </p:grpSpPr>
            <p:sp>
              <p:nvSpPr>
                <p:cNvPr id="55474" name="Rectangle 204"/>
                <p:cNvSpPr>
                  <a:spLocks noChangeArrowheads="1"/>
                </p:cNvSpPr>
                <p:nvPr/>
              </p:nvSpPr>
              <p:spPr bwMode="auto">
                <a:xfrm>
                  <a:off x="1307" y="2638"/>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75" name="Rectangle 205"/>
                <p:cNvSpPr>
                  <a:spLocks noChangeArrowheads="1"/>
                </p:cNvSpPr>
                <p:nvPr/>
              </p:nvSpPr>
              <p:spPr bwMode="auto">
                <a:xfrm>
                  <a:off x="1264" y="2638"/>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69" name="Group 206"/>
              <p:cNvGrpSpPr>
                <a:grpSpLocks/>
              </p:cNvGrpSpPr>
              <p:nvPr/>
            </p:nvGrpSpPr>
            <p:grpSpPr bwMode="auto">
              <a:xfrm>
                <a:off x="1580" y="2638"/>
                <a:ext cx="316" cy="374"/>
                <a:chOff x="1580" y="2638"/>
                <a:chExt cx="316" cy="374"/>
              </a:xfrm>
            </p:grpSpPr>
            <p:sp>
              <p:nvSpPr>
                <p:cNvPr id="55472" name="Rectangle 207"/>
                <p:cNvSpPr>
                  <a:spLocks noChangeArrowheads="1"/>
                </p:cNvSpPr>
                <p:nvPr/>
              </p:nvSpPr>
              <p:spPr bwMode="auto">
                <a:xfrm>
                  <a:off x="1623" y="2638"/>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473" name="Rectangle 208"/>
                <p:cNvSpPr>
                  <a:spLocks noChangeArrowheads="1"/>
                </p:cNvSpPr>
                <p:nvPr/>
              </p:nvSpPr>
              <p:spPr bwMode="auto">
                <a:xfrm>
                  <a:off x="1580" y="2638"/>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70" name="Group 209"/>
              <p:cNvGrpSpPr>
                <a:grpSpLocks/>
              </p:cNvGrpSpPr>
              <p:nvPr/>
            </p:nvGrpSpPr>
            <p:grpSpPr bwMode="auto">
              <a:xfrm>
                <a:off x="1896" y="2638"/>
                <a:ext cx="316" cy="374"/>
                <a:chOff x="1896" y="2638"/>
                <a:chExt cx="316" cy="374"/>
              </a:xfrm>
            </p:grpSpPr>
            <p:sp>
              <p:nvSpPr>
                <p:cNvPr id="55470" name="Rectangle 210"/>
                <p:cNvSpPr>
                  <a:spLocks noChangeArrowheads="1"/>
                </p:cNvSpPr>
                <p:nvPr/>
              </p:nvSpPr>
              <p:spPr bwMode="auto">
                <a:xfrm>
                  <a:off x="1939" y="2638"/>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endParaRPr lang="en-US" altLang="zh-CN" sz="2000"/>
                </a:p>
                <a:p>
                  <a:pPr algn="ctr"/>
                  <a:endParaRPr lang="en-US" altLang="zh-CN" sz="4401"/>
                </a:p>
              </p:txBody>
            </p:sp>
            <p:sp>
              <p:nvSpPr>
                <p:cNvPr id="55471" name="Rectangle 211"/>
                <p:cNvSpPr>
                  <a:spLocks noChangeArrowheads="1"/>
                </p:cNvSpPr>
                <p:nvPr/>
              </p:nvSpPr>
              <p:spPr bwMode="auto">
                <a:xfrm>
                  <a:off x="1896" y="2638"/>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71" name="Group 212"/>
              <p:cNvGrpSpPr>
                <a:grpSpLocks/>
              </p:cNvGrpSpPr>
              <p:nvPr/>
            </p:nvGrpSpPr>
            <p:grpSpPr bwMode="auto">
              <a:xfrm>
                <a:off x="2212" y="2638"/>
                <a:ext cx="316" cy="374"/>
                <a:chOff x="2212" y="2638"/>
                <a:chExt cx="316" cy="374"/>
              </a:xfrm>
            </p:grpSpPr>
            <p:sp>
              <p:nvSpPr>
                <p:cNvPr id="55468" name="Rectangle 213"/>
                <p:cNvSpPr>
                  <a:spLocks noChangeArrowheads="1"/>
                </p:cNvSpPr>
                <p:nvPr/>
              </p:nvSpPr>
              <p:spPr bwMode="auto">
                <a:xfrm>
                  <a:off x="2255" y="2638"/>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endParaRPr lang="en-US" altLang="zh-CN" sz="2000"/>
                </a:p>
                <a:p>
                  <a:pPr algn="ctr"/>
                  <a:endParaRPr lang="en-US" altLang="zh-CN" sz="4401"/>
                </a:p>
              </p:txBody>
            </p:sp>
            <p:sp>
              <p:nvSpPr>
                <p:cNvPr id="55469" name="Rectangle 214"/>
                <p:cNvSpPr>
                  <a:spLocks noChangeArrowheads="1"/>
                </p:cNvSpPr>
                <p:nvPr/>
              </p:nvSpPr>
              <p:spPr bwMode="auto">
                <a:xfrm>
                  <a:off x="2212" y="2638"/>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72" name="Group 215"/>
              <p:cNvGrpSpPr>
                <a:grpSpLocks/>
              </p:cNvGrpSpPr>
              <p:nvPr/>
            </p:nvGrpSpPr>
            <p:grpSpPr bwMode="auto">
              <a:xfrm>
                <a:off x="2528" y="2638"/>
                <a:ext cx="604" cy="374"/>
                <a:chOff x="2528" y="2638"/>
                <a:chExt cx="604" cy="374"/>
              </a:xfrm>
            </p:grpSpPr>
            <p:sp>
              <p:nvSpPr>
                <p:cNvPr id="55466" name="Rectangle 216"/>
                <p:cNvSpPr>
                  <a:spLocks noChangeArrowheads="1"/>
                </p:cNvSpPr>
                <p:nvPr/>
              </p:nvSpPr>
              <p:spPr bwMode="auto">
                <a:xfrm>
                  <a:off x="2571" y="2638"/>
                  <a:ext cx="51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FCH</a:t>
                  </a:r>
                  <a:endParaRPr lang="en-US" altLang="zh-CN" sz="2000"/>
                </a:p>
                <a:p>
                  <a:pPr algn="ctr"/>
                  <a:endParaRPr lang="en-US" altLang="zh-CN" sz="4401"/>
                </a:p>
              </p:txBody>
            </p:sp>
            <p:sp>
              <p:nvSpPr>
                <p:cNvPr id="55467" name="Rectangle 217"/>
                <p:cNvSpPr>
                  <a:spLocks noChangeArrowheads="1"/>
                </p:cNvSpPr>
                <p:nvPr/>
              </p:nvSpPr>
              <p:spPr bwMode="auto">
                <a:xfrm>
                  <a:off x="2528" y="2638"/>
                  <a:ext cx="60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73" name="Group 218"/>
              <p:cNvGrpSpPr>
                <a:grpSpLocks/>
              </p:cNvGrpSpPr>
              <p:nvPr/>
            </p:nvGrpSpPr>
            <p:grpSpPr bwMode="auto">
              <a:xfrm>
                <a:off x="3132" y="2638"/>
                <a:ext cx="460" cy="374"/>
                <a:chOff x="3132" y="2638"/>
                <a:chExt cx="460" cy="374"/>
              </a:xfrm>
            </p:grpSpPr>
            <p:sp>
              <p:nvSpPr>
                <p:cNvPr id="55464" name="Rectangle 219"/>
                <p:cNvSpPr>
                  <a:spLocks noChangeArrowheads="1"/>
                </p:cNvSpPr>
                <p:nvPr/>
              </p:nvSpPr>
              <p:spPr bwMode="auto">
                <a:xfrm>
                  <a:off x="3175" y="26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IR</a:t>
                  </a:r>
                  <a:r>
                    <a:rPr lang="en-US" altLang="zh-CN" sz="1800" baseline="-30000"/>
                    <a:t>4</a:t>
                  </a:r>
                  <a:endParaRPr lang="en-US" altLang="zh-CN" sz="2000"/>
                </a:p>
                <a:p>
                  <a:pPr algn="ctr"/>
                  <a:endParaRPr lang="en-US" altLang="zh-CN" sz="4401"/>
                </a:p>
              </p:txBody>
            </p:sp>
            <p:sp>
              <p:nvSpPr>
                <p:cNvPr id="55465" name="Rectangle 220"/>
                <p:cNvSpPr>
                  <a:spLocks noChangeArrowheads="1"/>
                </p:cNvSpPr>
                <p:nvPr/>
              </p:nvSpPr>
              <p:spPr bwMode="auto">
                <a:xfrm>
                  <a:off x="3132" y="2638"/>
                  <a:ext cx="46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74" name="Group 221"/>
              <p:cNvGrpSpPr>
                <a:grpSpLocks/>
              </p:cNvGrpSpPr>
              <p:nvPr/>
            </p:nvGrpSpPr>
            <p:grpSpPr bwMode="auto">
              <a:xfrm>
                <a:off x="0" y="3012"/>
                <a:ext cx="316" cy="374"/>
                <a:chOff x="0" y="3012"/>
                <a:chExt cx="316" cy="374"/>
              </a:xfrm>
            </p:grpSpPr>
            <p:sp>
              <p:nvSpPr>
                <p:cNvPr id="55462" name="Rectangle 222"/>
                <p:cNvSpPr>
                  <a:spLocks noChangeArrowheads="1"/>
                </p:cNvSpPr>
                <p:nvPr/>
              </p:nvSpPr>
              <p:spPr bwMode="auto">
                <a:xfrm>
                  <a:off x="43" y="3012"/>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63" name="Rectangle 223"/>
                <p:cNvSpPr>
                  <a:spLocks noChangeArrowheads="1"/>
                </p:cNvSpPr>
                <p:nvPr/>
              </p:nvSpPr>
              <p:spPr bwMode="auto">
                <a:xfrm>
                  <a:off x="0" y="3012"/>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75" name="Group 224"/>
              <p:cNvGrpSpPr>
                <a:grpSpLocks/>
              </p:cNvGrpSpPr>
              <p:nvPr/>
            </p:nvGrpSpPr>
            <p:grpSpPr bwMode="auto">
              <a:xfrm>
                <a:off x="316" y="3012"/>
                <a:ext cx="316" cy="374"/>
                <a:chOff x="316" y="3012"/>
                <a:chExt cx="316" cy="374"/>
              </a:xfrm>
            </p:grpSpPr>
            <p:sp>
              <p:nvSpPr>
                <p:cNvPr id="55460" name="Rectangle 225"/>
                <p:cNvSpPr>
                  <a:spLocks noChangeArrowheads="1"/>
                </p:cNvSpPr>
                <p:nvPr/>
              </p:nvSpPr>
              <p:spPr bwMode="auto">
                <a:xfrm>
                  <a:off x="359" y="3012"/>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61" name="Rectangle 226"/>
                <p:cNvSpPr>
                  <a:spLocks noChangeArrowheads="1"/>
                </p:cNvSpPr>
                <p:nvPr/>
              </p:nvSpPr>
              <p:spPr bwMode="auto">
                <a:xfrm>
                  <a:off x="316" y="3012"/>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76" name="Group 227"/>
              <p:cNvGrpSpPr>
                <a:grpSpLocks/>
              </p:cNvGrpSpPr>
              <p:nvPr/>
            </p:nvGrpSpPr>
            <p:grpSpPr bwMode="auto">
              <a:xfrm>
                <a:off x="632" y="3012"/>
                <a:ext cx="316" cy="374"/>
                <a:chOff x="632" y="3012"/>
                <a:chExt cx="316" cy="374"/>
              </a:xfrm>
            </p:grpSpPr>
            <p:sp>
              <p:nvSpPr>
                <p:cNvPr id="55458" name="Rectangle 228"/>
                <p:cNvSpPr>
                  <a:spLocks noChangeArrowheads="1"/>
                </p:cNvSpPr>
                <p:nvPr/>
              </p:nvSpPr>
              <p:spPr bwMode="auto">
                <a:xfrm>
                  <a:off x="675" y="3012"/>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59" name="Rectangle 229"/>
                <p:cNvSpPr>
                  <a:spLocks noChangeArrowheads="1"/>
                </p:cNvSpPr>
                <p:nvPr/>
              </p:nvSpPr>
              <p:spPr bwMode="auto">
                <a:xfrm>
                  <a:off x="632" y="3012"/>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77" name="Group 230"/>
              <p:cNvGrpSpPr>
                <a:grpSpLocks/>
              </p:cNvGrpSpPr>
              <p:nvPr/>
            </p:nvGrpSpPr>
            <p:grpSpPr bwMode="auto">
              <a:xfrm>
                <a:off x="948" y="3012"/>
                <a:ext cx="316" cy="374"/>
                <a:chOff x="948" y="3012"/>
                <a:chExt cx="316" cy="374"/>
              </a:xfrm>
            </p:grpSpPr>
            <p:sp>
              <p:nvSpPr>
                <p:cNvPr id="55456" name="Rectangle 231"/>
                <p:cNvSpPr>
                  <a:spLocks noChangeArrowheads="1"/>
                </p:cNvSpPr>
                <p:nvPr/>
              </p:nvSpPr>
              <p:spPr bwMode="auto">
                <a:xfrm>
                  <a:off x="991" y="3012"/>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57" name="Rectangle 232"/>
                <p:cNvSpPr>
                  <a:spLocks noChangeArrowheads="1"/>
                </p:cNvSpPr>
                <p:nvPr/>
              </p:nvSpPr>
              <p:spPr bwMode="auto">
                <a:xfrm>
                  <a:off x="948" y="3012"/>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78" name="Group 233"/>
              <p:cNvGrpSpPr>
                <a:grpSpLocks/>
              </p:cNvGrpSpPr>
              <p:nvPr/>
            </p:nvGrpSpPr>
            <p:grpSpPr bwMode="auto">
              <a:xfrm>
                <a:off x="1264" y="3012"/>
                <a:ext cx="316" cy="374"/>
                <a:chOff x="1264" y="3012"/>
                <a:chExt cx="316" cy="374"/>
              </a:xfrm>
            </p:grpSpPr>
            <p:sp>
              <p:nvSpPr>
                <p:cNvPr id="55454" name="Rectangle 234"/>
                <p:cNvSpPr>
                  <a:spLocks noChangeArrowheads="1"/>
                </p:cNvSpPr>
                <p:nvPr/>
              </p:nvSpPr>
              <p:spPr bwMode="auto">
                <a:xfrm>
                  <a:off x="1307" y="3012"/>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55" name="Rectangle 235"/>
                <p:cNvSpPr>
                  <a:spLocks noChangeArrowheads="1"/>
                </p:cNvSpPr>
                <p:nvPr/>
              </p:nvSpPr>
              <p:spPr bwMode="auto">
                <a:xfrm>
                  <a:off x="1264" y="3012"/>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79" name="Group 236"/>
              <p:cNvGrpSpPr>
                <a:grpSpLocks/>
              </p:cNvGrpSpPr>
              <p:nvPr/>
            </p:nvGrpSpPr>
            <p:grpSpPr bwMode="auto">
              <a:xfrm>
                <a:off x="1580" y="3012"/>
                <a:ext cx="316" cy="374"/>
                <a:chOff x="1580" y="3012"/>
                <a:chExt cx="316" cy="374"/>
              </a:xfrm>
            </p:grpSpPr>
            <p:sp>
              <p:nvSpPr>
                <p:cNvPr id="55452" name="Rectangle 237"/>
                <p:cNvSpPr>
                  <a:spLocks noChangeArrowheads="1"/>
                </p:cNvSpPr>
                <p:nvPr/>
              </p:nvSpPr>
              <p:spPr bwMode="auto">
                <a:xfrm>
                  <a:off x="1623" y="3012"/>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453" name="Rectangle 238"/>
                <p:cNvSpPr>
                  <a:spLocks noChangeArrowheads="1"/>
                </p:cNvSpPr>
                <p:nvPr/>
              </p:nvSpPr>
              <p:spPr bwMode="auto">
                <a:xfrm>
                  <a:off x="1580" y="3012"/>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80" name="Group 239"/>
              <p:cNvGrpSpPr>
                <a:grpSpLocks/>
              </p:cNvGrpSpPr>
              <p:nvPr/>
            </p:nvGrpSpPr>
            <p:grpSpPr bwMode="auto">
              <a:xfrm>
                <a:off x="1896" y="3012"/>
                <a:ext cx="316" cy="374"/>
                <a:chOff x="1896" y="3012"/>
                <a:chExt cx="316" cy="374"/>
              </a:xfrm>
            </p:grpSpPr>
            <p:sp>
              <p:nvSpPr>
                <p:cNvPr id="55450" name="Rectangle 240"/>
                <p:cNvSpPr>
                  <a:spLocks noChangeArrowheads="1"/>
                </p:cNvSpPr>
                <p:nvPr/>
              </p:nvSpPr>
              <p:spPr bwMode="auto">
                <a:xfrm>
                  <a:off x="1939" y="3012"/>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endParaRPr lang="en-US" altLang="zh-CN" sz="2000"/>
                </a:p>
                <a:p>
                  <a:pPr algn="ctr"/>
                  <a:endParaRPr lang="en-US" altLang="zh-CN" sz="4401"/>
                </a:p>
              </p:txBody>
            </p:sp>
            <p:sp>
              <p:nvSpPr>
                <p:cNvPr id="55451" name="Rectangle 241"/>
                <p:cNvSpPr>
                  <a:spLocks noChangeArrowheads="1"/>
                </p:cNvSpPr>
                <p:nvPr/>
              </p:nvSpPr>
              <p:spPr bwMode="auto">
                <a:xfrm>
                  <a:off x="1896" y="3012"/>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81" name="Group 242"/>
              <p:cNvGrpSpPr>
                <a:grpSpLocks/>
              </p:cNvGrpSpPr>
              <p:nvPr/>
            </p:nvGrpSpPr>
            <p:grpSpPr bwMode="auto">
              <a:xfrm>
                <a:off x="2212" y="3012"/>
                <a:ext cx="316" cy="374"/>
                <a:chOff x="2212" y="3012"/>
                <a:chExt cx="316" cy="374"/>
              </a:xfrm>
            </p:grpSpPr>
            <p:sp>
              <p:nvSpPr>
                <p:cNvPr id="55448" name="Rectangle 243"/>
                <p:cNvSpPr>
                  <a:spLocks noChangeArrowheads="1"/>
                </p:cNvSpPr>
                <p:nvPr/>
              </p:nvSpPr>
              <p:spPr bwMode="auto">
                <a:xfrm>
                  <a:off x="2255" y="3012"/>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449" name="Rectangle 244"/>
                <p:cNvSpPr>
                  <a:spLocks noChangeArrowheads="1"/>
                </p:cNvSpPr>
                <p:nvPr/>
              </p:nvSpPr>
              <p:spPr bwMode="auto">
                <a:xfrm>
                  <a:off x="2212" y="3012"/>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82" name="Group 245"/>
              <p:cNvGrpSpPr>
                <a:grpSpLocks/>
              </p:cNvGrpSpPr>
              <p:nvPr/>
            </p:nvGrpSpPr>
            <p:grpSpPr bwMode="auto">
              <a:xfrm>
                <a:off x="2528" y="3012"/>
                <a:ext cx="604" cy="374"/>
                <a:chOff x="2528" y="3012"/>
                <a:chExt cx="604" cy="374"/>
              </a:xfrm>
            </p:grpSpPr>
            <p:sp>
              <p:nvSpPr>
                <p:cNvPr id="55446" name="Rectangle 246"/>
                <p:cNvSpPr>
                  <a:spLocks noChangeArrowheads="1"/>
                </p:cNvSpPr>
                <p:nvPr/>
              </p:nvSpPr>
              <p:spPr bwMode="auto">
                <a:xfrm>
                  <a:off x="2571" y="3012"/>
                  <a:ext cx="51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FDH</a:t>
                  </a:r>
                  <a:endParaRPr lang="en-US" altLang="zh-CN" sz="2000"/>
                </a:p>
                <a:p>
                  <a:pPr algn="ctr"/>
                  <a:endParaRPr lang="en-US" altLang="zh-CN" sz="4401"/>
                </a:p>
              </p:txBody>
            </p:sp>
            <p:sp>
              <p:nvSpPr>
                <p:cNvPr id="55447" name="Rectangle 247"/>
                <p:cNvSpPr>
                  <a:spLocks noChangeArrowheads="1"/>
                </p:cNvSpPr>
                <p:nvPr/>
              </p:nvSpPr>
              <p:spPr bwMode="auto">
                <a:xfrm>
                  <a:off x="2528" y="3012"/>
                  <a:ext cx="60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83" name="Group 248"/>
              <p:cNvGrpSpPr>
                <a:grpSpLocks/>
              </p:cNvGrpSpPr>
              <p:nvPr/>
            </p:nvGrpSpPr>
            <p:grpSpPr bwMode="auto">
              <a:xfrm>
                <a:off x="3132" y="3012"/>
                <a:ext cx="460" cy="374"/>
                <a:chOff x="3132" y="3012"/>
                <a:chExt cx="460" cy="374"/>
              </a:xfrm>
            </p:grpSpPr>
            <p:sp>
              <p:nvSpPr>
                <p:cNvPr id="55444" name="Rectangle 249"/>
                <p:cNvSpPr>
                  <a:spLocks noChangeArrowheads="1"/>
                </p:cNvSpPr>
                <p:nvPr/>
              </p:nvSpPr>
              <p:spPr bwMode="auto">
                <a:xfrm>
                  <a:off x="3175" y="3012"/>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IR</a:t>
                  </a:r>
                  <a:r>
                    <a:rPr lang="en-US" altLang="zh-CN" sz="1800" baseline="-30000"/>
                    <a:t>5</a:t>
                  </a:r>
                  <a:endParaRPr lang="en-US" altLang="zh-CN" sz="2000"/>
                </a:p>
                <a:p>
                  <a:pPr algn="ctr"/>
                  <a:endParaRPr lang="en-US" altLang="zh-CN" sz="4401"/>
                </a:p>
              </p:txBody>
            </p:sp>
            <p:sp>
              <p:nvSpPr>
                <p:cNvPr id="55445" name="Rectangle 250"/>
                <p:cNvSpPr>
                  <a:spLocks noChangeArrowheads="1"/>
                </p:cNvSpPr>
                <p:nvPr/>
              </p:nvSpPr>
              <p:spPr bwMode="auto">
                <a:xfrm>
                  <a:off x="3132" y="3012"/>
                  <a:ext cx="46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84" name="Group 251"/>
              <p:cNvGrpSpPr>
                <a:grpSpLocks/>
              </p:cNvGrpSpPr>
              <p:nvPr/>
            </p:nvGrpSpPr>
            <p:grpSpPr bwMode="auto">
              <a:xfrm>
                <a:off x="0" y="3386"/>
                <a:ext cx="316" cy="374"/>
                <a:chOff x="0" y="3386"/>
                <a:chExt cx="316" cy="374"/>
              </a:xfrm>
            </p:grpSpPr>
            <p:sp>
              <p:nvSpPr>
                <p:cNvPr id="55442" name="Rectangle 252"/>
                <p:cNvSpPr>
                  <a:spLocks noChangeArrowheads="1"/>
                </p:cNvSpPr>
                <p:nvPr/>
              </p:nvSpPr>
              <p:spPr bwMode="auto">
                <a:xfrm>
                  <a:off x="43" y="3386"/>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43" name="Rectangle 253"/>
                <p:cNvSpPr>
                  <a:spLocks noChangeArrowheads="1"/>
                </p:cNvSpPr>
                <p:nvPr/>
              </p:nvSpPr>
              <p:spPr bwMode="auto">
                <a:xfrm>
                  <a:off x="0" y="3386"/>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85" name="Group 254"/>
              <p:cNvGrpSpPr>
                <a:grpSpLocks/>
              </p:cNvGrpSpPr>
              <p:nvPr/>
            </p:nvGrpSpPr>
            <p:grpSpPr bwMode="auto">
              <a:xfrm>
                <a:off x="316" y="3386"/>
                <a:ext cx="316" cy="374"/>
                <a:chOff x="316" y="3386"/>
                <a:chExt cx="316" cy="374"/>
              </a:xfrm>
            </p:grpSpPr>
            <p:sp>
              <p:nvSpPr>
                <p:cNvPr id="55440" name="Rectangle 255"/>
                <p:cNvSpPr>
                  <a:spLocks noChangeArrowheads="1"/>
                </p:cNvSpPr>
                <p:nvPr/>
              </p:nvSpPr>
              <p:spPr bwMode="auto">
                <a:xfrm>
                  <a:off x="359" y="3386"/>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41" name="Rectangle 256"/>
                <p:cNvSpPr>
                  <a:spLocks noChangeArrowheads="1"/>
                </p:cNvSpPr>
                <p:nvPr/>
              </p:nvSpPr>
              <p:spPr bwMode="auto">
                <a:xfrm>
                  <a:off x="316" y="3386"/>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86" name="Group 257"/>
              <p:cNvGrpSpPr>
                <a:grpSpLocks/>
              </p:cNvGrpSpPr>
              <p:nvPr/>
            </p:nvGrpSpPr>
            <p:grpSpPr bwMode="auto">
              <a:xfrm>
                <a:off x="632" y="3386"/>
                <a:ext cx="316" cy="374"/>
                <a:chOff x="632" y="3386"/>
                <a:chExt cx="316" cy="374"/>
              </a:xfrm>
            </p:grpSpPr>
            <p:sp>
              <p:nvSpPr>
                <p:cNvPr id="55438" name="Rectangle 258"/>
                <p:cNvSpPr>
                  <a:spLocks noChangeArrowheads="1"/>
                </p:cNvSpPr>
                <p:nvPr/>
              </p:nvSpPr>
              <p:spPr bwMode="auto">
                <a:xfrm>
                  <a:off x="675" y="3386"/>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39" name="Rectangle 259"/>
                <p:cNvSpPr>
                  <a:spLocks noChangeArrowheads="1"/>
                </p:cNvSpPr>
                <p:nvPr/>
              </p:nvSpPr>
              <p:spPr bwMode="auto">
                <a:xfrm>
                  <a:off x="632" y="3386"/>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87" name="Group 260"/>
              <p:cNvGrpSpPr>
                <a:grpSpLocks/>
              </p:cNvGrpSpPr>
              <p:nvPr/>
            </p:nvGrpSpPr>
            <p:grpSpPr bwMode="auto">
              <a:xfrm>
                <a:off x="948" y="3386"/>
                <a:ext cx="316" cy="374"/>
                <a:chOff x="948" y="3386"/>
                <a:chExt cx="316" cy="374"/>
              </a:xfrm>
            </p:grpSpPr>
            <p:sp>
              <p:nvSpPr>
                <p:cNvPr id="55436" name="Rectangle 261"/>
                <p:cNvSpPr>
                  <a:spLocks noChangeArrowheads="1"/>
                </p:cNvSpPr>
                <p:nvPr/>
              </p:nvSpPr>
              <p:spPr bwMode="auto">
                <a:xfrm>
                  <a:off x="991" y="3386"/>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37" name="Rectangle 262"/>
                <p:cNvSpPr>
                  <a:spLocks noChangeArrowheads="1"/>
                </p:cNvSpPr>
                <p:nvPr/>
              </p:nvSpPr>
              <p:spPr bwMode="auto">
                <a:xfrm>
                  <a:off x="948" y="3386"/>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88" name="Group 263"/>
              <p:cNvGrpSpPr>
                <a:grpSpLocks/>
              </p:cNvGrpSpPr>
              <p:nvPr/>
            </p:nvGrpSpPr>
            <p:grpSpPr bwMode="auto">
              <a:xfrm>
                <a:off x="1264" y="3386"/>
                <a:ext cx="316" cy="374"/>
                <a:chOff x="1264" y="3386"/>
                <a:chExt cx="316" cy="374"/>
              </a:xfrm>
            </p:grpSpPr>
            <p:sp>
              <p:nvSpPr>
                <p:cNvPr id="55434" name="Rectangle 264"/>
                <p:cNvSpPr>
                  <a:spLocks noChangeArrowheads="1"/>
                </p:cNvSpPr>
                <p:nvPr/>
              </p:nvSpPr>
              <p:spPr bwMode="auto">
                <a:xfrm>
                  <a:off x="1307" y="3386"/>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35" name="Rectangle 265"/>
                <p:cNvSpPr>
                  <a:spLocks noChangeArrowheads="1"/>
                </p:cNvSpPr>
                <p:nvPr/>
              </p:nvSpPr>
              <p:spPr bwMode="auto">
                <a:xfrm>
                  <a:off x="1264" y="3386"/>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89" name="Group 266"/>
              <p:cNvGrpSpPr>
                <a:grpSpLocks/>
              </p:cNvGrpSpPr>
              <p:nvPr/>
            </p:nvGrpSpPr>
            <p:grpSpPr bwMode="auto">
              <a:xfrm>
                <a:off x="1580" y="3386"/>
                <a:ext cx="316" cy="374"/>
                <a:chOff x="1580" y="3386"/>
                <a:chExt cx="316" cy="374"/>
              </a:xfrm>
            </p:grpSpPr>
            <p:sp>
              <p:nvSpPr>
                <p:cNvPr id="55432" name="Rectangle 267"/>
                <p:cNvSpPr>
                  <a:spLocks noChangeArrowheads="1"/>
                </p:cNvSpPr>
                <p:nvPr/>
              </p:nvSpPr>
              <p:spPr bwMode="auto">
                <a:xfrm>
                  <a:off x="1623" y="3386"/>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433" name="Rectangle 268"/>
                <p:cNvSpPr>
                  <a:spLocks noChangeArrowheads="1"/>
                </p:cNvSpPr>
                <p:nvPr/>
              </p:nvSpPr>
              <p:spPr bwMode="auto">
                <a:xfrm>
                  <a:off x="1580" y="3386"/>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90" name="Group 269"/>
              <p:cNvGrpSpPr>
                <a:grpSpLocks/>
              </p:cNvGrpSpPr>
              <p:nvPr/>
            </p:nvGrpSpPr>
            <p:grpSpPr bwMode="auto">
              <a:xfrm>
                <a:off x="1896" y="3386"/>
                <a:ext cx="316" cy="374"/>
                <a:chOff x="1896" y="3386"/>
                <a:chExt cx="316" cy="374"/>
              </a:xfrm>
            </p:grpSpPr>
            <p:sp>
              <p:nvSpPr>
                <p:cNvPr id="55430" name="Rectangle 270"/>
                <p:cNvSpPr>
                  <a:spLocks noChangeArrowheads="1"/>
                </p:cNvSpPr>
                <p:nvPr/>
              </p:nvSpPr>
              <p:spPr bwMode="auto">
                <a:xfrm>
                  <a:off x="1939" y="3386"/>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431" name="Rectangle 271"/>
                <p:cNvSpPr>
                  <a:spLocks noChangeArrowheads="1"/>
                </p:cNvSpPr>
                <p:nvPr/>
              </p:nvSpPr>
              <p:spPr bwMode="auto">
                <a:xfrm>
                  <a:off x="1896" y="3386"/>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91" name="Group 272"/>
              <p:cNvGrpSpPr>
                <a:grpSpLocks/>
              </p:cNvGrpSpPr>
              <p:nvPr/>
            </p:nvGrpSpPr>
            <p:grpSpPr bwMode="auto">
              <a:xfrm>
                <a:off x="2212" y="3386"/>
                <a:ext cx="316" cy="374"/>
                <a:chOff x="2212" y="3386"/>
                <a:chExt cx="316" cy="374"/>
              </a:xfrm>
            </p:grpSpPr>
            <p:sp>
              <p:nvSpPr>
                <p:cNvPr id="55428" name="Rectangle 273"/>
                <p:cNvSpPr>
                  <a:spLocks noChangeArrowheads="1"/>
                </p:cNvSpPr>
                <p:nvPr/>
              </p:nvSpPr>
              <p:spPr bwMode="auto">
                <a:xfrm>
                  <a:off x="2255" y="3386"/>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endParaRPr lang="en-US" altLang="zh-CN" sz="2000"/>
                </a:p>
                <a:p>
                  <a:pPr algn="ctr"/>
                  <a:endParaRPr lang="en-US" altLang="zh-CN" sz="4401"/>
                </a:p>
              </p:txBody>
            </p:sp>
            <p:sp>
              <p:nvSpPr>
                <p:cNvPr id="55429" name="Rectangle 274"/>
                <p:cNvSpPr>
                  <a:spLocks noChangeArrowheads="1"/>
                </p:cNvSpPr>
                <p:nvPr/>
              </p:nvSpPr>
              <p:spPr bwMode="auto">
                <a:xfrm>
                  <a:off x="2212" y="3386"/>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92" name="Group 275"/>
              <p:cNvGrpSpPr>
                <a:grpSpLocks/>
              </p:cNvGrpSpPr>
              <p:nvPr/>
            </p:nvGrpSpPr>
            <p:grpSpPr bwMode="auto">
              <a:xfrm>
                <a:off x="2528" y="3386"/>
                <a:ext cx="604" cy="374"/>
                <a:chOff x="2528" y="3386"/>
                <a:chExt cx="604" cy="374"/>
              </a:xfrm>
            </p:grpSpPr>
            <p:sp>
              <p:nvSpPr>
                <p:cNvPr id="55426" name="Rectangle 276"/>
                <p:cNvSpPr>
                  <a:spLocks noChangeArrowheads="1"/>
                </p:cNvSpPr>
                <p:nvPr/>
              </p:nvSpPr>
              <p:spPr bwMode="auto">
                <a:xfrm>
                  <a:off x="2571" y="3386"/>
                  <a:ext cx="51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FEH</a:t>
                  </a:r>
                  <a:endParaRPr lang="en-US" altLang="zh-CN" sz="2000"/>
                </a:p>
                <a:p>
                  <a:pPr algn="ctr"/>
                  <a:endParaRPr lang="en-US" altLang="zh-CN" sz="4401"/>
                </a:p>
              </p:txBody>
            </p:sp>
            <p:sp>
              <p:nvSpPr>
                <p:cNvPr id="55427" name="Rectangle 277"/>
                <p:cNvSpPr>
                  <a:spLocks noChangeArrowheads="1"/>
                </p:cNvSpPr>
                <p:nvPr/>
              </p:nvSpPr>
              <p:spPr bwMode="auto">
                <a:xfrm>
                  <a:off x="2528" y="3386"/>
                  <a:ext cx="60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93" name="Group 278"/>
              <p:cNvGrpSpPr>
                <a:grpSpLocks/>
              </p:cNvGrpSpPr>
              <p:nvPr/>
            </p:nvGrpSpPr>
            <p:grpSpPr bwMode="auto">
              <a:xfrm>
                <a:off x="3132" y="3386"/>
                <a:ext cx="460" cy="374"/>
                <a:chOff x="3132" y="3386"/>
                <a:chExt cx="460" cy="374"/>
              </a:xfrm>
            </p:grpSpPr>
            <p:sp>
              <p:nvSpPr>
                <p:cNvPr id="55424" name="Rectangle 279"/>
                <p:cNvSpPr>
                  <a:spLocks noChangeArrowheads="1"/>
                </p:cNvSpPr>
                <p:nvPr/>
              </p:nvSpPr>
              <p:spPr bwMode="auto">
                <a:xfrm>
                  <a:off x="3175" y="3386"/>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IR</a:t>
                  </a:r>
                  <a:r>
                    <a:rPr lang="en-US" altLang="zh-CN" sz="1800" baseline="-30000"/>
                    <a:t>6</a:t>
                  </a:r>
                  <a:endParaRPr lang="en-US" altLang="zh-CN" sz="2000"/>
                </a:p>
                <a:p>
                  <a:pPr algn="ctr"/>
                  <a:endParaRPr lang="en-US" altLang="zh-CN" sz="4401"/>
                </a:p>
              </p:txBody>
            </p:sp>
            <p:sp>
              <p:nvSpPr>
                <p:cNvPr id="55425" name="Rectangle 280"/>
                <p:cNvSpPr>
                  <a:spLocks noChangeArrowheads="1"/>
                </p:cNvSpPr>
                <p:nvPr/>
              </p:nvSpPr>
              <p:spPr bwMode="auto">
                <a:xfrm>
                  <a:off x="3132" y="3386"/>
                  <a:ext cx="46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94" name="Group 281"/>
              <p:cNvGrpSpPr>
                <a:grpSpLocks/>
              </p:cNvGrpSpPr>
              <p:nvPr/>
            </p:nvGrpSpPr>
            <p:grpSpPr bwMode="auto">
              <a:xfrm>
                <a:off x="0" y="3760"/>
                <a:ext cx="316" cy="374"/>
                <a:chOff x="0" y="3760"/>
                <a:chExt cx="316" cy="374"/>
              </a:xfrm>
            </p:grpSpPr>
            <p:sp>
              <p:nvSpPr>
                <p:cNvPr id="55422" name="Rectangle 282"/>
                <p:cNvSpPr>
                  <a:spLocks noChangeArrowheads="1"/>
                </p:cNvSpPr>
                <p:nvPr/>
              </p:nvSpPr>
              <p:spPr bwMode="auto">
                <a:xfrm>
                  <a:off x="43" y="3760"/>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23" name="Rectangle 283"/>
                <p:cNvSpPr>
                  <a:spLocks noChangeArrowheads="1"/>
                </p:cNvSpPr>
                <p:nvPr/>
              </p:nvSpPr>
              <p:spPr bwMode="auto">
                <a:xfrm>
                  <a:off x="0" y="3760"/>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95" name="Group 284"/>
              <p:cNvGrpSpPr>
                <a:grpSpLocks/>
              </p:cNvGrpSpPr>
              <p:nvPr/>
            </p:nvGrpSpPr>
            <p:grpSpPr bwMode="auto">
              <a:xfrm>
                <a:off x="316" y="3760"/>
                <a:ext cx="316" cy="374"/>
                <a:chOff x="316" y="3760"/>
                <a:chExt cx="316" cy="374"/>
              </a:xfrm>
            </p:grpSpPr>
            <p:sp>
              <p:nvSpPr>
                <p:cNvPr id="55420" name="Rectangle 285"/>
                <p:cNvSpPr>
                  <a:spLocks noChangeArrowheads="1"/>
                </p:cNvSpPr>
                <p:nvPr/>
              </p:nvSpPr>
              <p:spPr bwMode="auto">
                <a:xfrm>
                  <a:off x="359" y="3760"/>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21" name="Rectangle 286"/>
                <p:cNvSpPr>
                  <a:spLocks noChangeArrowheads="1"/>
                </p:cNvSpPr>
                <p:nvPr/>
              </p:nvSpPr>
              <p:spPr bwMode="auto">
                <a:xfrm>
                  <a:off x="316" y="3760"/>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96" name="Group 287"/>
              <p:cNvGrpSpPr>
                <a:grpSpLocks/>
              </p:cNvGrpSpPr>
              <p:nvPr/>
            </p:nvGrpSpPr>
            <p:grpSpPr bwMode="auto">
              <a:xfrm>
                <a:off x="632" y="3760"/>
                <a:ext cx="316" cy="374"/>
                <a:chOff x="632" y="3760"/>
                <a:chExt cx="316" cy="374"/>
              </a:xfrm>
            </p:grpSpPr>
            <p:sp>
              <p:nvSpPr>
                <p:cNvPr id="55418" name="Rectangle 288"/>
                <p:cNvSpPr>
                  <a:spLocks noChangeArrowheads="1"/>
                </p:cNvSpPr>
                <p:nvPr/>
              </p:nvSpPr>
              <p:spPr bwMode="auto">
                <a:xfrm>
                  <a:off x="675" y="3760"/>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19" name="Rectangle 289"/>
                <p:cNvSpPr>
                  <a:spLocks noChangeArrowheads="1"/>
                </p:cNvSpPr>
                <p:nvPr/>
              </p:nvSpPr>
              <p:spPr bwMode="auto">
                <a:xfrm>
                  <a:off x="632" y="3760"/>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97" name="Group 290"/>
              <p:cNvGrpSpPr>
                <a:grpSpLocks/>
              </p:cNvGrpSpPr>
              <p:nvPr/>
            </p:nvGrpSpPr>
            <p:grpSpPr bwMode="auto">
              <a:xfrm>
                <a:off x="948" y="3760"/>
                <a:ext cx="316" cy="374"/>
                <a:chOff x="948" y="3760"/>
                <a:chExt cx="316" cy="374"/>
              </a:xfrm>
            </p:grpSpPr>
            <p:sp>
              <p:nvSpPr>
                <p:cNvPr id="55416" name="Rectangle 291"/>
                <p:cNvSpPr>
                  <a:spLocks noChangeArrowheads="1"/>
                </p:cNvSpPr>
                <p:nvPr/>
              </p:nvSpPr>
              <p:spPr bwMode="auto">
                <a:xfrm>
                  <a:off x="991" y="3760"/>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17" name="Rectangle 292"/>
                <p:cNvSpPr>
                  <a:spLocks noChangeArrowheads="1"/>
                </p:cNvSpPr>
                <p:nvPr/>
              </p:nvSpPr>
              <p:spPr bwMode="auto">
                <a:xfrm>
                  <a:off x="948" y="3760"/>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98" name="Group 293"/>
              <p:cNvGrpSpPr>
                <a:grpSpLocks/>
              </p:cNvGrpSpPr>
              <p:nvPr/>
            </p:nvGrpSpPr>
            <p:grpSpPr bwMode="auto">
              <a:xfrm>
                <a:off x="1264" y="3760"/>
                <a:ext cx="316" cy="374"/>
                <a:chOff x="1264" y="3760"/>
                <a:chExt cx="316" cy="374"/>
              </a:xfrm>
            </p:grpSpPr>
            <p:sp>
              <p:nvSpPr>
                <p:cNvPr id="55414" name="Rectangle 294"/>
                <p:cNvSpPr>
                  <a:spLocks noChangeArrowheads="1"/>
                </p:cNvSpPr>
                <p:nvPr/>
              </p:nvSpPr>
              <p:spPr bwMode="auto">
                <a:xfrm>
                  <a:off x="1307" y="3760"/>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ea typeface="黑体" panose="02010609060101010101" pitchFamily="49" charset="-122"/>
                    </a:rPr>
                    <a:t>1</a:t>
                  </a:r>
                  <a:endParaRPr lang="en-US" altLang="zh-CN" sz="2000"/>
                </a:p>
                <a:p>
                  <a:pPr algn="ctr"/>
                  <a:endParaRPr lang="en-US" altLang="zh-CN" sz="4401"/>
                </a:p>
              </p:txBody>
            </p:sp>
            <p:sp>
              <p:nvSpPr>
                <p:cNvPr id="55415" name="Rectangle 295"/>
                <p:cNvSpPr>
                  <a:spLocks noChangeArrowheads="1"/>
                </p:cNvSpPr>
                <p:nvPr/>
              </p:nvSpPr>
              <p:spPr bwMode="auto">
                <a:xfrm>
                  <a:off x="1264" y="3760"/>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399" name="Group 296"/>
              <p:cNvGrpSpPr>
                <a:grpSpLocks/>
              </p:cNvGrpSpPr>
              <p:nvPr/>
            </p:nvGrpSpPr>
            <p:grpSpPr bwMode="auto">
              <a:xfrm>
                <a:off x="1580" y="3760"/>
                <a:ext cx="316" cy="374"/>
                <a:chOff x="1580" y="3760"/>
                <a:chExt cx="316" cy="374"/>
              </a:xfrm>
            </p:grpSpPr>
            <p:sp>
              <p:nvSpPr>
                <p:cNvPr id="55412" name="Rectangle 297"/>
                <p:cNvSpPr>
                  <a:spLocks noChangeArrowheads="1"/>
                </p:cNvSpPr>
                <p:nvPr/>
              </p:nvSpPr>
              <p:spPr bwMode="auto">
                <a:xfrm>
                  <a:off x="1623" y="3760"/>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413" name="Rectangle 298"/>
                <p:cNvSpPr>
                  <a:spLocks noChangeArrowheads="1"/>
                </p:cNvSpPr>
                <p:nvPr/>
              </p:nvSpPr>
              <p:spPr bwMode="auto">
                <a:xfrm>
                  <a:off x="1580" y="3760"/>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400" name="Group 299"/>
              <p:cNvGrpSpPr>
                <a:grpSpLocks/>
              </p:cNvGrpSpPr>
              <p:nvPr/>
            </p:nvGrpSpPr>
            <p:grpSpPr bwMode="auto">
              <a:xfrm>
                <a:off x="1896" y="3760"/>
                <a:ext cx="316" cy="374"/>
                <a:chOff x="1896" y="3760"/>
                <a:chExt cx="316" cy="374"/>
              </a:xfrm>
            </p:grpSpPr>
            <p:sp>
              <p:nvSpPr>
                <p:cNvPr id="55410" name="Rectangle 300"/>
                <p:cNvSpPr>
                  <a:spLocks noChangeArrowheads="1"/>
                </p:cNvSpPr>
                <p:nvPr/>
              </p:nvSpPr>
              <p:spPr bwMode="auto">
                <a:xfrm>
                  <a:off x="1939" y="3760"/>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411" name="Rectangle 301"/>
                <p:cNvSpPr>
                  <a:spLocks noChangeArrowheads="1"/>
                </p:cNvSpPr>
                <p:nvPr/>
              </p:nvSpPr>
              <p:spPr bwMode="auto">
                <a:xfrm>
                  <a:off x="1896" y="3760"/>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401" name="Group 302"/>
              <p:cNvGrpSpPr>
                <a:grpSpLocks/>
              </p:cNvGrpSpPr>
              <p:nvPr/>
            </p:nvGrpSpPr>
            <p:grpSpPr bwMode="auto">
              <a:xfrm>
                <a:off x="2212" y="3760"/>
                <a:ext cx="316" cy="374"/>
                <a:chOff x="2212" y="3760"/>
                <a:chExt cx="316" cy="374"/>
              </a:xfrm>
            </p:grpSpPr>
            <p:sp>
              <p:nvSpPr>
                <p:cNvPr id="55408" name="Rectangle 303"/>
                <p:cNvSpPr>
                  <a:spLocks noChangeArrowheads="1"/>
                </p:cNvSpPr>
                <p:nvPr/>
              </p:nvSpPr>
              <p:spPr bwMode="auto">
                <a:xfrm>
                  <a:off x="2255" y="3760"/>
                  <a:ext cx="23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endParaRPr lang="en-US" altLang="zh-CN" sz="2000"/>
                </a:p>
                <a:p>
                  <a:pPr algn="ctr"/>
                  <a:endParaRPr lang="en-US" altLang="zh-CN" sz="4401"/>
                </a:p>
              </p:txBody>
            </p:sp>
            <p:sp>
              <p:nvSpPr>
                <p:cNvPr id="55409" name="Rectangle 304"/>
                <p:cNvSpPr>
                  <a:spLocks noChangeArrowheads="1"/>
                </p:cNvSpPr>
                <p:nvPr/>
              </p:nvSpPr>
              <p:spPr bwMode="auto">
                <a:xfrm>
                  <a:off x="2212" y="3760"/>
                  <a:ext cx="316"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402" name="Group 305"/>
              <p:cNvGrpSpPr>
                <a:grpSpLocks/>
              </p:cNvGrpSpPr>
              <p:nvPr/>
            </p:nvGrpSpPr>
            <p:grpSpPr bwMode="auto">
              <a:xfrm>
                <a:off x="2528" y="3760"/>
                <a:ext cx="604" cy="374"/>
                <a:chOff x="2528" y="3760"/>
                <a:chExt cx="604" cy="374"/>
              </a:xfrm>
            </p:grpSpPr>
            <p:sp>
              <p:nvSpPr>
                <p:cNvPr id="55406" name="Rectangle 306"/>
                <p:cNvSpPr>
                  <a:spLocks noChangeArrowheads="1"/>
                </p:cNvSpPr>
                <p:nvPr/>
              </p:nvSpPr>
              <p:spPr bwMode="auto">
                <a:xfrm>
                  <a:off x="2571" y="3760"/>
                  <a:ext cx="51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FFH</a:t>
                  </a:r>
                  <a:endParaRPr lang="en-US" altLang="zh-CN" sz="2000"/>
                </a:p>
                <a:p>
                  <a:pPr algn="ctr"/>
                  <a:endParaRPr lang="en-US" altLang="zh-CN" sz="4401"/>
                </a:p>
              </p:txBody>
            </p:sp>
            <p:sp>
              <p:nvSpPr>
                <p:cNvPr id="55407" name="Rectangle 307"/>
                <p:cNvSpPr>
                  <a:spLocks noChangeArrowheads="1"/>
                </p:cNvSpPr>
                <p:nvPr/>
              </p:nvSpPr>
              <p:spPr bwMode="auto">
                <a:xfrm>
                  <a:off x="2528" y="3760"/>
                  <a:ext cx="604"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55403" name="Group 308"/>
              <p:cNvGrpSpPr>
                <a:grpSpLocks/>
              </p:cNvGrpSpPr>
              <p:nvPr/>
            </p:nvGrpSpPr>
            <p:grpSpPr bwMode="auto">
              <a:xfrm>
                <a:off x="3132" y="3760"/>
                <a:ext cx="460" cy="374"/>
                <a:chOff x="3132" y="3760"/>
                <a:chExt cx="460" cy="374"/>
              </a:xfrm>
            </p:grpSpPr>
            <p:sp>
              <p:nvSpPr>
                <p:cNvPr id="55404" name="Rectangle 309"/>
                <p:cNvSpPr>
                  <a:spLocks noChangeArrowheads="1"/>
                </p:cNvSpPr>
                <p:nvPr/>
              </p:nvSpPr>
              <p:spPr bwMode="auto">
                <a:xfrm>
                  <a:off x="3175" y="3760"/>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IR</a:t>
                  </a:r>
                  <a:r>
                    <a:rPr lang="en-US" altLang="zh-CN" sz="1800" baseline="-30000"/>
                    <a:t>7</a:t>
                  </a:r>
                  <a:endParaRPr lang="en-US" altLang="zh-CN" sz="2000"/>
                </a:p>
                <a:p>
                  <a:pPr algn="ctr"/>
                  <a:endParaRPr lang="en-US" altLang="zh-CN" sz="4401"/>
                </a:p>
              </p:txBody>
            </p:sp>
            <p:sp>
              <p:nvSpPr>
                <p:cNvPr id="55405" name="Rectangle 310"/>
                <p:cNvSpPr>
                  <a:spLocks noChangeArrowheads="1"/>
                </p:cNvSpPr>
                <p:nvPr/>
              </p:nvSpPr>
              <p:spPr bwMode="auto">
                <a:xfrm>
                  <a:off x="3132" y="3760"/>
                  <a:ext cx="46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55301" name="Rectangle 311"/>
            <p:cNvSpPr>
              <a:spLocks noChangeArrowheads="1"/>
            </p:cNvSpPr>
            <p:nvPr/>
          </p:nvSpPr>
          <p:spPr bwMode="auto">
            <a:xfrm>
              <a:off x="-3" y="-3"/>
              <a:ext cx="3598" cy="414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2295331379"/>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903236" y="533524"/>
            <a:ext cx="8231505" cy="581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a:t> </a:t>
            </a:r>
            <a:r>
              <a:rPr lang="en-US" altLang="zh-CN">
                <a:latin typeface="黑体" panose="02010609060101010101" pitchFamily="49" charset="-122"/>
                <a:ea typeface="黑体" panose="02010609060101010101" pitchFamily="49" charset="-122"/>
              </a:rPr>
              <a:t>3&gt;ICW3</a:t>
            </a:r>
            <a:r>
              <a:rPr lang="zh-CN" altLang="en-US">
                <a:latin typeface="黑体" panose="02010609060101010101" pitchFamily="49" charset="-122"/>
                <a:ea typeface="黑体" panose="02010609060101010101" pitchFamily="49" charset="-122"/>
              </a:rPr>
              <a:t>的功能：确定主片和从片的级连状态，即确定主片的级连位和从片的编码</a:t>
            </a:r>
          </a:p>
          <a:p>
            <a:pPr eaLnBrk="1" hangingPunct="1">
              <a:lnSpc>
                <a:spcPct val="150000"/>
              </a:lnSpc>
              <a:spcBef>
                <a:spcPct val="50000"/>
              </a:spcBef>
            </a:pP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用于</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的级联，若系统中只有一片</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，则不用</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；若</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工作于级联方式，则需要用</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设置</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的状态。是否需要</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，取决于</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l</a:t>
            </a:r>
            <a:r>
              <a:rPr lang="zh-CN" altLang="en-US">
                <a:latin typeface="黑体" panose="02010609060101010101" pitchFamily="49" charset="-122"/>
                <a:ea typeface="黑体" panose="02010609060101010101" pitchFamily="49" charset="-122"/>
              </a:rPr>
              <a:t>中的</a:t>
            </a:r>
            <a:r>
              <a:rPr lang="en-US" altLang="zh-CN">
                <a:latin typeface="黑体" panose="02010609060101010101" pitchFamily="49" charset="-122"/>
                <a:ea typeface="黑体" panose="02010609060101010101" pitchFamily="49" charset="-122"/>
              </a:rPr>
              <a:t>SNGL</a:t>
            </a:r>
            <a:r>
              <a:rPr lang="zh-CN" altLang="en-US">
                <a:latin typeface="黑体" panose="02010609060101010101" pitchFamily="49" charset="-122"/>
                <a:ea typeface="黑体" panose="02010609060101010101" pitchFamily="49" charset="-122"/>
              </a:rPr>
              <a:t>位的状态。在级联方式下，主控</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的</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表示</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的级联结构，</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中被置位的位表示对应的</a:t>
            </a:r>
            <a:r>
              <a:rPr lang="en-US" altLang="zh-CN">
                <a:latin typeface="黑体" panose="02010609060101010101" pitchFamily="49" charset="-122"/>
                <a:ea typeface="黑体" panose="02010609060101010101" pitchFamily="49" charset="-122"/>
              </a:rPr>
              <a:t>IRn</a:t>
            </a:r>
            <a:r>
              <a:rPr lang="zh-CN" altLang="en-US">
                <a:latin typeface="黑体" panose="02010609060101010101" pitchFamily="49" charset="-122"/>
                <a:ea typeface="黑体" panose="02010609060101010101" pitchFamily="49" charset="-122"/>
              </a:rPr>
              <a:t>输入端接有从属</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，并与从属</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的</a:t>
            </a:r>
            <a:r>
              <a:rPr lang="en-US" altLang="zh-CN">
                <a:latin typeface="黑体" panose="02010609060101010101" pitchFamily="49" charset="-122"/>
                <a:ea typeface="黑体" panose="02010609060101010101" pitchFamily="49" charset="-122"/>
              </a:rPr>
              <a:t>INT</a:t>
            </a:r>
            <a:r>
              <a:rPr lang="zh-CN" altLang="en-US">
                <a:latin typeface="黑体" panose="02010609060101010101" pitchFamily="49" charset="-122"/>
                <a:ea typeface="黑体" panose="02010609060101010101" pitchFamily="49" charset="-122"/>
              </a:rPr>
              <a:t>输出端相连。在中断响应过程中，如果从属</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发出中断请求的优先级最高，则中断向量由相应的从设备</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发送。主控</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的</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格式如下图所示。</a:t>
            </a:r>
          </a:p>
        </p:txBody>
      </p:sp>
    </p:spTree>
    <p:extLst>
      <p:ext uri="{BB962C8B-B14F-4D97-AF65-F5344CB8AC3E}">
        <p14:creationId xmlns:p14="http://schemas.microsoft.com/office/powerpoint/2010/main" val="1388495054"/>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4677241" y="5924334"/>
            <a:ext cx="1708545"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隶书" panose="02010509060101010101" pitchFamily="49" charset="-122"/>
                <a:ea typeface="隶书" panose="02010509060101010101" pitchFamily="49" charset="-122"/>
              </a:rPr>
              <a:t>ICW3</a:t>
            </a:r>
            <a:r>
              <a:rPr lang="zh-CN" altLang="en-US">
                <a:latin typeface="隶书" panose="02010509060101010101" pitchFamily="49" charset="-122"/>
                <a:ea typeface="隶书" panose="02010509060101010101" pitchFamily="49" charset="-122"/>
              </a:rPr>
              <a:t>的格式</a:t>
            </a:r>
          </a:p>
        </p:txBody>
      </p:sp>
      <p:graphicFrame>
        <p:nvGraphicFramePr>
          <p:cNvPr id="7170" name="Object 3"/>
          <p:cNvGraphicFramePr>
            <a:graphicFrameLocks noChangeAspect="1"/>
          </p:cNvGraphicFramePr>
          <p:nvPr/>
        </p:nvGraphicFramePr>
        <p:xfrm>
          <a:off x="2206519" y="836808"/>
          <a:ext cx="7697982" cy="5185975"/>
        </p:xfrm>
        <a:graphic>
          <a:graphicData uri="http://schemas.openxmlformats.org/presentationml/2006/ole">
            <mc:AlternateContent xmlns:mc="http://schemas.openxmlformats.org/markup-compatibility/2006">
              <mc:Choice xmlns:v="urn:schemas-microsoft-com:vml" Requires="v">
                <p:oleObj spid="_x0000_s22537" r:id="rId3" imgW="2962986" imgH="2710945" progId="Visio.Drawing.4">
                  <p:embed/>
                </p:oleObj>
              </mc:Choice>
              <mc:Fallback>
                <p:oleObj r:id="rId3" imgW="2962986" imgH="2710945"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18329"/>
                      <a:stretch>
                        <a:fillRect/>
                      </a:stretch>
                    </p:blipFill>
                    <p:spPr bwMode="auto">
                      <a:xfrm>
                        <a:off x="2206519" y="836808"/>
                        <a:ext cx="7697982" cy="518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742892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1903236" y="762177"/>
            <a:ext cx="8231505" cy="5106582"/>
          </a:xfrm>
        </p:spPr>
        <p:txBody>
          <a:bodyPr/>
          <a:lstStyle/>
          <a:p>
            <a:pPr marL="457291" indent="-457291">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 中断处理（转到中断服务程序后）</a:t>
            </a:r>
          </a:p>
          <a:p>
            <a:pPr marL="457291" indent="-457291" fontAlgn="t">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响应中断以后，就会中止当前的程序，转去执行一个中断服务子程序，以完成为相应设备的服务。中断处理要做以下六件事情： </a:t>
            </a:r>
          </a:p>
          <a:p>
            <a:pPr marL="457291" indent="-457291" fontAlgn="t">
              <a:buNone/>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保护现场（由一系列的</a:t>
            </a:r>
            <a:r>
              <a:rPr lang="en-US" altLang="zh-CN" sz="2400" dirty="0">
                <a:latin typeface="黑体" panose="02010609060101010101" pitchFamily="49" charset="-122"/>
                <a:ea typeface="黑体" panose="02010609060101010101" pitchFamily="49" charset="-122"/>
              </a:rPr>
              <a:t>PUSH</a:t>
            </a:r>
            <a:r>
              <a:rPr lang="zh-CN" altLang="en-US" sz="2400" dirty="0">
                <a:latin typeface="黑体" panose="02010609060101010101" pitchFamily="49" charset="-122"/>
                <a:ea typeface="黑体" panose="02010609060101010101" pitchFamily="49" charset="-122"/>
              </a:rPr>
              <a:t>指令完成）</a:t>
            </a:r>
          </a:p>
          <a:p>
            <a:pPr marL="457291" indent="-457291" fontAlgn="t">
              <a:buNone/>
            </a:pPr>
            <a:r>
              <a:rPr lang="zh-CN" altLang="en-US" sz="2400" dirty="0">
                <a:latin typeface="黑体" panose="02010609060101010101" pitchFamily="49" charset="-122"/>
                <a:ea typeface="黑体" panose="02010609060101010101" pitchFamily="49" charset="-122"/>
              </a:rPr>
              <a:t>      目的是为了保护那些与主程序中有冲突的寄存器，</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如</a:t>
            </a:r>
            <a:r>
              <a:rPr lang="en-US" altLang="zh-CN" sz="2400" dirty="0">
                <a:latin typeface="黑体" panose="02010609060101010101" pitchFamily="49" charset="-122"/>
                <a:ea typeface="黑体" panose="02010609060101010101" pitchFamily="49" charset="-122"/>
              </a:rPr>
              <a:t>AX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BX</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CX</a:t>
            </a:r>
            <a:r>
              <a:rPr lang="zh-CN" altLang="en-US" sz="2400" dirty="0">
                <a:latin typeface="黑体" panose="02010609060101010101" pitchFamily="49" charset="-122"/>
                <a:ea typeface="黑体" panose="02010609060101010101" pitchFamily="49" charset="-122"/>
              </a:rPr>
              <a:t>等</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，如果中断服务子程序中所使用的寄存器与主程序中所使用的寄存器等没有冲突的话，这一步骤可以省略。</a:t>
            </a:r>
          </a:p>
          <a:p>
            <a:pPr marL="457291" indent="-457291" algn="just">
              <a:buNone/>
            </a:pPr>
            <a:r>
              <a:rPr lang="zh-CN" altLang="en-US" sz="2400"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开中断（由</a:t>
            </a:r>
            <a:r>
              <a:rPr lang="en-US" altLang="zh-CN" sz="2400" dirty="0">
                <a:latin typeface="黑体" panose="02010609060101010101" pitchFamily="49" charset="-122"/>
                <a:ea typeface="黑体" panose="02010609060101010101" pitchFamily="49" charset="-122"/>
              </a:rPr>
              <a:t>STI</a:t>
            </a:r>
            <a:r>
              <a:rPr lang="zh-CN" altLang="en-US" sz="2400" dirty="0">
                <a:latin typeface="黑体" panose="02010609060101010101" pitchFamily="49" charset="-122"/>
                <a:ea typeface="黑体" panose="02010609060101010101" pitchFamily="49" charset="-122"/>
              </a:rPr>
              <a:t>指令实现）</a:t>
            </a:r>
          </a:p>
          <a:p>
            <a:pPr marL="457291" indent="-457291" algn="just">
              <a:buNone/>
            </a:pPr>
            <a:r>
              <a:rPr lang="zh-CN" altLang="en-US" sz="2400" dirty="0">
                <a:latin typeface="黑体" panose="02010609060101010101" pitchFamily="49" charset="-122"/>
                <a:ea typeface="黑体" panose="02010609060101010101" pitchFamily="49" charset="-122"/>
              </a:rPr>
              <a:t>      目的是能实现中断的嵌套。</a:t>
            </a:r>
            <a:endParaRPr lang="zh-CN" altLang="en-US"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9769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827018" y="868565"/>
            <a:ext cx="8688811" cy="382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60000"/>
              </a:lnSpc>
              <a:spcBef>
                <a:spcPct val="50000"/>
              </a:spcBef>
            </a:pPr>
            <a:r>
              <a:rPr lang="en-US" altLang="zh-CN"/>
              <a:t>        </a:t>
            </a:r>
            <a:r>
              <a:rPr lang="zh-CN" altLang="en-US">
                <a:latin typeface="黑体" panose="02010609060101010101" pitchFamily="49" charset="-122"/>
                <a:ea typeface="黑体" panose="02010609060101010101" pitchFamily="49" charset="-122"/>
              </a:rPr>
              <a:t>对于从设备</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ICW3</a:t>
            </a:r>
            <a:r>
              <a:rPr lang="zh-CN" altLang="en-US">
                <a:latin typeface="黑体" panose="02010609060101010101" pitchFamily="49" charset="-122"/>
                <a:ea typeface="黑体" panose="02010609060101010101" pitchFamily="49" charset="-122"/>
              </a:rPr>
              <a:t>中低</a:t>
            </a:r>
            <a:r>
              <a:rPr lang="en-US" altLang="zh-CN">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位是从设备标志代码，它等于主设备对应</a:t>
            </a:r>
            <a:r>
              <a:rPr lang="en-US" altLang="zh-CN">
                <a:latin typeface="黑体" panose="02010609060101010101" pitchFamily="49" charset="-122"/>
                <a:ea typeface="黑体" panose="02010609060101010101" pitchFamily="49" charset="-122"/>
              </a:rPr>
              <a:t>IR</a:t>
            </a:r>
            <a:r>
              <a:rPr lang="zh-CN" altLang="en-US">
                <a:latin typeface="黑体" panose="02010609060101010101" pitchFamily="49" charset="-122"/>
                <a:ea typeface="黑体" panose="02010609060101010101" pitchFamily="49" charset="-122"/>
              </a:rPr>
              <a:t>输入端的编码。在中断响应过程中，主设备把</a:t>
            </a:r>
            <a:r>
              <a:rPr lang="en-US" altLang="zh-CN">
                <a:latin typeface="黑体" panose="02010609060101010101" pitchFamily="49" charset="-122"/>
                <a:ea typeface="黑体" panose="02010609060101010101" pitchFamily="49" charset="-122"/>
              </a:rPr>
              <a:t>IRn</a:t>
            </a:r>
            <a:r>
              <a:rPr lang="zh-CN" altLang="en-US">
                <a:latin typeface="黑体" panose="02010609060101010101" pitchFamily="49" charset="-122"/>
                <a:ea typeface="黑体" panose="02010609060101010101" pitchFamily="49" charset="-122"/>
              </a:rPr>
              <a:t>的编码</a:t>
            </a:r>
            <a:r>
              <a:rPr lang="en-US" altLang="zh-CN">
                <a:latin typeface="黑体" panose="02010609060101010101" pitchFamily="49" charset="-122"/>
                <a:ea typeface="黑体" panose="02010609060101010101" pitchFamily="49" charset="-122"/>
              </a:rPr>
              <a:t>n</a:t>
            </a:r>
            <a:r>
              <a:rPr lang="zh-CN" altLang="en-US">
                <a:latin typeface="黑体" panose="02010609060101010101" pitchFamily="49" charset="-122"/>
                <a:ea typeface="黑体" panose="02010609060101010101" pitchFamily="49" charset="-122"/>
              </a:rPr>
              <a:t>送上级联线</a:t>
            </a:r>
            <a:r>
              <a:rPr lang="en-US" altLang="zh-CN">
                <a:latin typeface="黑体" panose="02010609060101010101" pitchFamily="49" charset="-122"/>
                <a:ea typeface="黑体" panose="02010609060101010101" pitchFamily="49" charset="-122"/>
              </a:rPr>
              <a:t>CAS</a:t>
            </a:r>
            <a:r>
              <a:rPr lang="en-US" altLang="zh-CN" baseline="-25000">
                <a:latin typeface="黑体" panose="02010609060101010101" pitchFamily="49" charset="-122"/>
                <a:ea typeface="黑体" panose="02010609060101010101" pitchFamily="49" charset="-122"/>
              </a:rPr>
              <a:t>2</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CAS</a:t>
            </a:r>
            <a:r>
              <a:rPr lang="en-US" altLang="zh-CN" baseline="-25000">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，从设备把它与自己的从设备标志进行比较，并把比较结果相等的从设备的中断向量送到数据总线上。从设备的</a:t>
            </a:r>
            <a:r>
              <a:rPr lang="en-US" altLang="zh-CN">
                <a:latin typeface="黑体" panose="02010609060101010101" pitchFamily="49" charset="-122"/>
                <a:ea typeface="黑体" panose="02010609060101010101" pitchFamily="49" charset="-122"/>
              </a:rPr>
              <a:t>ICW3</a:t>
            </a:r>
            <a:r>
              <a:rPr lang="zh-CN" altLang="en-US">
                <a:latin typeface="黑体" panose="02010609060101010101" pitchFamily="49" charset="-122"/>
                <a:ea typeface="黑体" panose="02010609060101010101" pitchFamily="49" charset="-122"/>
              </a:rPr>
              <a:t>格式如图</a:t>
            </a:r>
            <a:r>
              <a:rPr lang="en-US" altLang="zh-CN">
                <a:latin typeface="黑体" panose="02010609060101010101" pitchFamily="49" charset="-122"/>
                <a:ea typeface="黑体" panose="02010609060101010101" pitchFamily="49" charset="-122"/>
              </a:rPr>
              <a:t>8.12</a:t>
            </a:r>
            <a:r>
              <a:rPr lang="zh-CN" altLang="en-US">
                <a:latin typeface="黑体" panose="02010609060101010101" pitchFamily="49" charset="-122"/>
                <a:ea typeface="黑体" panose="02010609060101010101" pitchFamily="49" charset="-122"/>
              </a:rPr>
              <a:t>所示。</a:t>
            </a:r>
          </a:p>
          <a:p>
            <a:pPr eaLnBrk="1" hangingPunct="1">
              <a:lnSpc>
                <a:spcPct val="160000"/>
              </a:lnSpc>
              <a:spcBef>
                <a:spcPct val="50000"/>
              </a:spcBef>
            </a:pPr>
            <a:r>
              <a:rPr lang="zh-CN" altLang="en-US">
                <a:latin typeface="黑体" panose="02010609060101010101" pitchFamily="49" charset="-122"/>
                <a:ea typeface="黑体" panose="02010609060101010101" pitchFamily="49" charset="-122"/>
              </a:rPr>
              <a:t>         </a:t>
            </a:r>
            <a:r>
              <a:rPr lang="en-US" altLang="zh-CN" b="1" i="1">
                <a:solidFill>
                  <a:srgbClr val="9900CC"/>
                </a:solidFill>
                <a:latin typeface="黑体" panose="02010609060101010101" pitchFamily="49" charset="-122"/>
                <a:ea typeface="黑体" panose="02010609060101010101" pitchFamily="49" charset="-122"/>
              </a:rPr>
              <a:t>ICW</a:t>
            </a:r>
            <a:r>
              <a:rPr lang="en-US" altLang="zh-CN" b="1" i="1" baseline="-25000">
                <a:solidFill>
                  <a:srgbClr val="9900CC"/>
                </a:solidFill>
                <a:latin typeface="黑体" panose="02010609060101010101" pitchFamily="49" charset="-122"/>
                <a:ea typeface="黑体" panose="02010609060101010101" pitchFamily="49" charset="-122"/>
              </a:rPr>
              <a:t>3</a:t>
            </a:r>
            <a:r>
              <a:rPr lang="zh-CN" altLang="en-US" b="1" i="1">
                <a:solidFill>
                  <a:srgbClr val="9900CC"/>
                </a:solidFill>
                <a:latin typeface="黑体" panose="02010609060101010101" pitchFamily="49" charset="-122"/>
                <a:ea typeface="黑体" panose="02010609060101010101" pitchFamily="49" charset="-122"/>
              </a:rPr>
              <a:t>利用</a:t>
            </a:r>
            <a:r>
              <a:rPr lang="en-US" altLang="zh-CN" b="1" i="1">
                <a:solidFill>
                  <a:srgbClr val="9900CC"/>
                </a:solidFill>
                <a:latin typeface="黑体" panose="02010609060101010101" pitchFamily="49" charset="-122"/>
                <a:ea typeface="黑体" panose="02010609060101010101" pitchFamily="49" charset="-122"/>
              </a:rPr>
              <a:t>A</a:t>
            </a:r>
            <a:r>
              <a:rPr lang="en-US" altLang="zh-CN" b="1" i="1" baseline="-25000">
                <a:solidFill>
                  <a:srgbClr val="9900CC"/>
                </a:solidFill>
                <a:latin typeface="黑体" panose="02010609060101010101" pitchFamily="49" charset="-122"/>
                <a:ea typeface="黑体" panose="02010609060101010101" pitchFamily="49" charset="-122"/>
              </a:rPr>
              <a:t>0</a:t>
            </a:r>
            <a:r>
              <a:rPr lang="en-US" altLang="zh-CN" b="1" i="1">
                <a:solidFill>
                  <a:srgbClr val="9900CC"/>
                </a:solidFill>
                <a:latin typeface="黑体" panose="02010609060101010101" pitchFamily="49" charset="-122"/>
                <a:ea typeface="黑体" panose="02010609060101010101" pitchFamily="49" charset="-122"/>
              </a:rPr>
              <a:t>=1</a:t>
            </a:r>
            <a:r>
              <a:rPr lang="zh-CN" altLang="en-US" b="1" i="1">
                <a:solidFill>
                  <a:srgbClr val="9900CC"/>
                </a:solidFill>
                <a:latin typeface="黑体" panose="02010609060101010101" pitchFamily="49" charset="-122"/>
                <a:ea typeface="黑体" panose="02010609060101010101" pitchFamily="49" charset="-122"/>
              </a:rPr>
              <a:t>和</a:t>
            </a:r>
            <a:r>
              <a:rPr lang="en-US" altLang="zh-CN" b="1" i="1">
                <a:solidFill>
                  <a:srgbClr val="9900CC"/>
                </a:solidFill>
                <a:latin typeface="黑体" panose="02010609060101010101" pitchFamily="49" charset="-122"/>
                <a:ea typeface="黑体" panose="02010609060101010101" pitchFamily="49" charset="-122"/>
              </a:rPr>
              <a:t>ICW</a:t>
            </a:r>
            <a:r>
              <a:rPr lang="en-US" altLang="zh-CN" b="1" i="1" baseline="-25000">
                <a:solidFill>
                  <a:srgbClr val="9900CC"/>
                </a:solidFill>
                <a:latin typeface="黑体" panose="02010609060101010101" pitchFamily="49" charset="-122"/>
                <a:ea typeface="黑体" panose="02010609060101010101" pitchFamily="49" charset="-122"/>
              </a:rPr>
              <a:t>1</a:t>
            </a:r>
            <a:r>
              <a:rPr lang="zh-CN" altLang="en-US" b="1" i="1">
                <a:solidFill>
                  <a:srgbClr val="9900CC"/>
                </a:solidFill>
                <a:latin typeface="黑体" panose="02010609060101010101" pitchFamily="49" charset="-122"/>
                <a:ea typeface="黑体" panose="02010609060101010101" pitchFamily="49" charset="-122"/>
              </a:rPr>
              <a:t>中</a:t>
            </a:r>
            <a:r>
              <a:rPr lang="en-US" altLang="zh-CN" b="1" i="1">
                <a:solidFill>
                  <a:srgbClr val="9900CC"/>
                </a:solidFill>
                <a:latin typeface="黑体" panose="02010609060101010101" pitchFamily="49" charset="-122"/>
                <a:ea typeface="黑体" panose="02010609060101010101" pitchFamily="49" charset="-122"/>
              </a:rPr>
              <a:t>SNGL=1</a:t>
            </a:r>
            <a:r>
              <a:rPr lang="zh-CN" altLang="en-US" b="1" i="1">
                <a:solidFill>
                  <a:srgbClr val="9900CC"/>
                </a:solidFill>
                <a:latin typeface="黑体" panose="02010609060101010101" pitchFamily="49" charset="-122"/>
                <a:ea typeface="黑体" panose="02010609060101010101" pitchFamily="49" charset="-122"/>
              </a:rPr>
              <a:t>及初始化顺序寻址。</a:t>
            </a:r>
          </a:p>
        </p:txBody>
      </p:sp>
    </p:spTree>
    <p:extLst>
      <p:ext uri="{BB962C8B-B14F-4D97-AF65-F5344CB8AC3E}">
        <p14:creationId xmlns:p14="http://schemas.microsoft.com/office/powerpoint/2010/main" val="1568052598"/>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1755565" y="817752"/>
            <a:ext cx="8034609" cy="1200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黑体" panose="02010609060101010101" pitchFamily="49" charset="-122"/>
                <a:ea typeface="黑体" panose="02010609060101010101" pitchFamily="49" charset="-122"/>
              </a:rPr>
              <a:t>4&gt;ICW</a:t>
            </a:r>
            <a:r>
              <a:rPr lang="en-US" altLang="zh-CN" baseline="-25000">
                <a:latin typeface="黑体" panose="02010609060101010101" pitchFamily="49" charset="-122"/>
                <a:ea typeface="黑体" panose="02010609060101010101" pitchFamily="49" charset="-122"/>
              </a:rPr>
              <a:t>4</a:t>
            </a:r>
            <a:r>
              <a:rPr lang="zh-CN" altLang="en-US">
                <a:latin typeface="黑体" panose="02010609060101010101" pitchFamily="49" charset="-122"/>
                <a:ea typeface="黑体" panose="02010609060101010101" pitchFamily="49" charset="-122"/>
              </a:rPr>
              <a:t>只有在</a:t>
            </a:r>
            <a:r>
              <a:rPr lang="en-US" altLang="zh-CN">
                <a:latin typeface="黑体" panose="02010609060101010101" pitchFamily="49" charset="-122"/>
                <a:ea typeface="黑体" panose="02010609060101010101" pitchFamily="49" charset="-122"/>
              </a:rPr>
              <a:t>ICW</a:t>
            </a:r>
            <a:r>
              <a:rPr lang="en-US" altLang="zh-CN" baseline="-25000">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的</a:t>
            </a:r>
            <a:r>
              <a:rPr lang="en-US" altLang="zh-CN">
                <a:latin typeface="黑体" panose="02010609060101010101" pitchFamily="49" charset="-122"/>
                <a:ea typeface="黑体" panose="02010609060101010101" pitchFamily="49" charset="-122"/>
              </a:rPr>
              <a:t>IC</a:t>
            </a:r>
            <a:r>
              <a:rPr lang="en-US" altLang="zh-CN" baseline="-25000">
                <a:latin typeface="黑体" panose="02010609060101010101" pitchFamily="49" charset="-122"/>
                <a:ea typeface="黑体" panose="02010609060101010101" pitchFamily="49" charset="-122"/>
              </a:rPr>
              <a:t>4</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时才使用，其格式如下图所示。</a:t>
            </a:r>
          </a:p>
          <a:p>
            <a:pPr eaLnBrk="1" hangingPunct="1"/>
            <a:r>
              <a:rPr lang="zh-CN" altLang="en-US">
                <a:latin typeface="黑体" panose="02010609060101010101" pitchFamily="49" charset="-122"/>
                <a:ea typeface="黑体" panose="02010609060101010101" pitchFamily="49" charset="-122"/>
              </a:rPr>
              <a:t>主要功能：选择</a:t>
            </a:r>
            <a:r>
              <a:rPr lang="en-US" altLang="zh-CN">
                <a:latin typeface="黑体" panose="02010609060101010101" pitchFamily="49" charset="-122"/>
                <a:ea typeface="黑体" panose="02010609060101010101" pitchFamily="49" charset="-122"/>
              </a:rPr>
              <a:t>CPU</a:t>
            </a:r>
            <a:r>
              <a:rPr lang="zh-CN" altLang="en-US">
                <a:latin typeface="黑体" panose="02010609060101010101" pitchFamily="49" charset="-122"/>
                <a:ea typeface="黑体" panose="02010609060101010101" pitchFamily="49" charset="-122"/>
              </a:rPr>
              <a:t>系统，确定中断结束方式；规定是主片</a:t>
            </a:r>
          </a:p>
          <a:p>
            <a:pPr eaLnBrk="1" hangingPunct="1"/>
            <a:r>
              <a:rPr lang="zh-CN" altLang="en-US">
                <a:latin typeface="黑体" panose="02010609060101010101" pitchFamily="49" charset="-122"/>
                <a:ea typeface="黑体" panose="02010609060101010101" pitchFamily="49" charset="-122"/>
              </a:rPr>
              <a:t>还是从片，确定是否是缓冲方式</a:t>
            </a:r>
          </a:p>
        </p:txBody>
      </p:sp>
      <p:sp>
        <p:nvSpPr>
          <p:cNvPr id="8196" name="Text Box 3"/>
          <p:cNvSpPr txBox="1">
            <a:spLocks noChangeArrowheads="1"/>
          </p:cNvSpPr>
          <p:nvPr/>
        </p:nvSpPr>
        <p:spPr bwMode="auto">
          <a:xfrm>
            <a:off x="4791568" y="5792541"/>
            <a:ext cx="1479892"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隶书" panose="02010509060101010101" pitchFamily="49" charset="-122"/>
                <a:ea typeface="隶书" panose="02010509060101010101" pitchFamily="49" charset="-122"/>
              </a:rPr>
              <a:t>ICW4</a:t>
            </a:r>
            <a:r>
              <a:rPr lang="zh-CN" altLang="en-US">
                <a:latin typeface="隶书" panose="02010509060101010101" pitchFamily="49" charset="-122"/>
                <a:ea typeface="隶书" panose="02010509060101010101" pitchFamily="49" charset="-122"/>
              </a:rPr>
              <a:t>格式</a:t>
            </a:r>
            <a:r>
              <a:rPr lang="zh-CN" altLang="en-US"/>
              <a:t> </a:t>
            </a:r>
          </a:p>
        </p:txBody>
      </p:sp>
      <p:graphicFrame>
        <p:nvGraphicFramePr>
          <p:cNvPr id="8194" name="Object 4"/>
          <p:cNvGraphicFramePr>
            <a:graphicFrameLocks noChangeAspect="1"/>
          </p:cNvGraphicFramePr>
          <p:nvPr/>
        </p:nvGraphicFramePr>
        <p:xfrm>
          <a:off x="1903236" y="2286529"/>
          <a:ext cx="8476037" cy="3499660"/>
        </p:xfrm>
        <a:graphic>
          <a:graphicData uri="http://schemas.openxmlformats.org/presentationml/2006/ole">
            <mc:AlternateContent xmlns:mc="http://schemas.openxmlformats.org/markup-compatibility/2006">
              <mc:Choice xmlns:v="urn:schemas-microsoft-com:vml" Requires="v">
                <p:oleObj spid="_x0000_s23561" r:id="rId3" imgW="4205190" imgH="1739160" progId="Visio.Drawing.4">
                  <p:embed/>
                </p:oleObj>
              </mc:Choice>
              <mc:Fallback>
                <p:oleObj r:id="rId3" imgW="4205190" imgH="17391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236" y="2286529"/>
                        <a:ext cx="8476037" cy="34996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3266960"/>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750801" y="609742"/>
            <a:ext cx="8688811" cy="544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a:latin typeface="黑体" panose="02010609060101010101" pitchFamily="49" charset="-122"/>
                <a:ea typeface="黑体" panose="02010609060101010101" pitchFamily="49" charset="-122"/>
              </a:rPr>
              <a:t>μPM</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CPU</a:t>
            </a:r>
            <a:r>
              <a:rPr lang="zh-CN" altLang="en-US">
                <a:latin typeface="黑体" panose="02010609060101010101" pitchFamily="49" charset="-122"/>
                <a:ea typeface="黑体" panose="02010609060101010101" pitchFamily="49" charset="-122"/>
              </a:rPr>
              <a:t>类型选择，为</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时用于</a:t>
            </a:r>
            <a:r>
              <a:rPr lang="en-US" altLang="zh-CN">
                <a:latin typeface="黑体" panose="02010609060101010101" pitchFamily="49" charset="-122"/>
                <a:ea typeface="黑体" panose="02010609060101010101" pitchFamily="49" charset="-122"/>
              </a:rPr>
              <a:t>8086/8088</a:t>
            </a:r>
            <a:r>
              <a:rPr lang="zh-CN" altLang="en-US">
                <a:latin typeface="黑体" panose="02010609060101010101" pitchFamily="49" charset="-122"/>
                <a:ea typeface="黑体" panose="02010609060101010101" pitchFamily="49" charset="-122"/>
              </a:rPr>
              <a:t>系统中，为</a:t>
            </a:r>
            <a:r>
              <a:rPr lang="en-US" altLang="zh-CN">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时则工作于</a:t>
            </a:r>
            <a:r>
              <a:rPr lang="en-US" altLang="zh-CN">
                <a:latin typeface="黑体" panose="02010609060101010101" pitchFamily="49" charset="-122"/>
                <a:ea typeface="黑体" panose="02010609060101010101" pitchFamily="49" charset="-122"/>
              </a:rPr>
              <a:t>8080/8085</a:t>
            </a:r>
            <a:r>
              <a:rPr lang="zh-CN" altLang="en-US">
                <a:latin typeface="黑体" panose="02010609060101010101" pitchFamily="49" charset="-122"/>
                <a:ea typeface="黑体" panose="02010609060101010101" pitchFamily="49" charset="-122"/>
              </a:rPr>
              <a:t>系统中。</a:t>
            </a:r>
          </a:p>
          <a:p>
            <a:pPr eaLnBrk="1" hangingPunct="1">
              <a:lnSpc>
                <a:spcPct val="150000"/>
              </a:lnSpc>
              <a:spcBef>
                <a:spcPct val="50000"/>
              </a:spcBef>
            </a:pPr>
            <a:r>
              <a:rPr lang="en-US" altLang="zh-CN">
                <a:latin typeface="黑体" panose="02010609060101010101" pitchFamily="49" charset="-122"/>
                <a:ea typeface="黑体" panose="02010609060101010101" pitchFamily="49" charset="-122"/>
              </a:rPr>
              <a:t>AEOI</a:t>
            </a:r>
            <a:r>
              <a:rPr lang="zh-CN" altLang="en-US">
                <a:latin typeface="黑体" panose="02010609060101010101" pitchFamily="49" charset="-122"/>
                <a:ea typeface="黑体" panose="02010609060101010101" pitchFamily="49" charset="-122"/>
              </a:rPr>
              <a:t>：选择是否为自动中断结束方式。为</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时为自动中断结束方式；为</a:t>
            </a:r>
            <a:r>
              <a:rPr lang="en-US" altLang="zh-CN">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时不用自动中断结束方式，此时必须在中断服务程序中使用</a:t>
            </a:r>
            <a:r>
              <a:rPr lang="en-US" altLang="zh-CN">
                <a:latin typeface="黑体" panose="02010609060101010101" pitchFamily="49" charset="-122"/>
                <a:ea typeface="黑体" panose="02010609060101010101" pitchFamily="49" charset="-122"/>
              </a:rPr>
              <a:t>EOI</a:t>
            </a:r>
            <a:r>
              <a:rPr lang="zh-CN" altLang="en-US">
                <a:latin typeface="黑体" panose="02010609060101010101" pitchFamily="49" charset="-122"/>
                <a:ea typeface="黑体" panose="02010609060101010101" pitchFamily="49" charset="-122"/>
              </a:rPr>
              <a:t>命令，使</a:t>
            </a:r>
            <a:r>
              <a:rPr lang="en-US" altLang="zh-CN">
                <a:latin typeface="黑体" panose="02010609060101010101" pitchFamily="49" charset="-122"/>
                <a:ea typeface="黑体" panose="02010609060101010101" pitchFamily="49" charset="-122"/>
              </a:rPr>
              <a:t>ISR</a:t>
            </a:r>
            <a:r>
              <a:rPr lang="zh-CN" altLang="en-US">
                <a:latin typeface="黑体" panose="02010609060101010101" pitchFamily="49" charset="-122"/>
                <a:ea typeface="黑体" panose="02010609060101010101" pitchFamily="49" charset="-122"/>
              </a:rPr>
              <a:t>中最高优先权的位复位。</a:t>
            </a:r>
          </a:p>
          <a:p>
            <a:pPr eaLnBrk="1" hangingPunct="1">
              <a:lnSpc>
                <a:spcPct val="150000"/>
              </a:lnSpc>
              <a:spcBef>
                <a:spcPct val="50000"/>
              </a:spcBef>
            </a:pPr>
            <a:r>
              <a:rPr lang="en-US" altLang="zh-CN">
                <a:latin typeface="黑体" panose="02010609060101010101" pitchFamily="49" charset="-122"/>
                <a:ea typeface="黑体" panose="02010609060101010101" pitchFamily="49" charset="-122"/>
              </a:rPr>
              <a:t>M/S</a:t>
            </a:r>
            <a:r>
              <a:rPr lang="zh-CN" altLang="en-US">
                <a:latin typeface="黑体" panose="02010609060101010101" pitchFamily="49" charset="-122"/>
                <a:ea typeface="黑体" panose="02010609060101010101" pitchFamily="49" charset="-122"/>
              </a:rPr>
              <a:t>：在缓冲方式下有效，决定</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作为主设备还是作为从设备工作。当</a:t>
            </a:r>
            <a:r>
              <a:rPr lang="en-US" altLang="zh-CN">
                <a:latin typeface="黑体" panose="02010609060101010101" pitchFamily="49" charset="-122"/>
                <a:ea typeface="黑体" panose="02010609060101010101" pitchFamily="49" charset="-122"/>
              </a:rPr>
              <a:t>BUF=1</a:t>
            </a:r>
            <a:r>
              <a:rPr lang="zh-CN" altLang="en-US">
                <a:latin typeface="黑体" panose="02010609060101010101" pitchFamily="49" charset="-122"/>
                <a:ea typeface="黑体" panose="02010609060101010101" pitchFamily="49" charset="-122"/>
              </a:rPr>
              <a:t>和</a:t>
            </a:r>
            <a:r>
              <a:rPr lang="en-US" altLang="zh-CN">
                <a:latin typeface="黑体" panose="02010609060101010101" pitchFamily="49" charset="-122"/>
                <a:ea typeface="黑体" panose="02010609060101010101" pitchFamily="49" charset="-122"/>
              </a:rPr>
              <a:t>M/S=1</a:t>
            </a:r>
            <a:r>
              <a:rPr lang="zh-CN" altLang="en-US">
                <a:latin typeface="黑体" panose="02010609060101010101" pitchFamily="49" charset="-122"/>
                <a:ea typeface="黑体" panose="02010609060101010101" pitchFamily="49" charset="-122"/>
              </a:rPr>
              <a:t>时，</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按主设备工作；当</a:t>
            </a:r>
            <a:r>
              <a:rPr lang="en-US" altLang="zh-CN">
                <a:latin typeface="黑体" panose="02010609060101010101" pitchFamily="49" charset="-122"/>
                <a:ea typeface="黑体" panose="02010609060101010101" pitchFamily="49" charset="-122"/>
              </a:rPr>
              <a:t>BUF=1</a:t>
            </a:r>
            <a:r>
              <a:rPr lang="zh-CN" altLang="en-US">
                <a:latin typeface="黑体" panose="02010609060101010101" pitchFamily="49" charset="-122"/>
                <a:ea typeface="黑体" panose="02010609060101010101" pitchFamily="49" charset="-122"/>
              </a:rPr>
              <a:t>和</a:t>
            </a:r>
            <a:r>
              <a:rPr lang="en-US" altLang="zh-CN">
                <a:latin typeface="黑体" panose="02010609060101010101" pitchFamily="49" charset="-122"/>
                <a:ea typeface="黑体" panose="02010609060101010101" pitchFamily="49" charset="-122"/>
              </a:rPr>
              <a:t>M/S=0</a:t>
            </a:r>
            <a:r>
              <a:rPr lang="zh-CN" altLang="en-US">
                <a:latin typeface="黑体" panose="02010609060101010101" pitchFamily="49" charset="-122"/>
                <a:ea typeface="黑体" panose="02010609060101010101" pitchFamily="49" charset="-122"/>
              </a:rPr>
              <a:t>时，</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按从设备工作。如果在非缓冲方式下，</a:t>
            </a:r>
            <a:r>
              <a:rPr lang="en-US" altLang="zh-CN">
                <a:latin typeface="黑体" panose="02010609060101010101" pitchFamily="49" charset="-122"/>
                <a:ea typeface="黑体" panose="02010609060101010101" pitchFamily="49" charset="-122"/>
              </a:rPr>
              <a:t>M/S</a:t>
            </a:r>
            <a:r>
              <a:rPr lang="zh-CN" altLang="en-US">
                <a:latin typeface="黑体" panose="02010609060101010101" pitchFamily="49" charset="-122"/>
                <a:ea typeface="黑体" panose="02010609060101010101" pitchFamily="49" charset="-122"/>
              </a:rPr>
              <a:t>位不起作用。</a:t>
            </a:r>
          </a:p>
        </p:txBody>
      </p:sp>
    </p:spTree>
    <p:extLst>
      <p:ext uri="{BB962C8B-B14F-4D97-AF65-F5344CB8AC3E}">
        <p14:creationId xmlns:p14="http://schemas.microsoft.com/office/powerpoint/2010/main" val="1393743260"/>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p:cNvSpPr txBox="1">
            <a:spLocks noChangeArrowheads="1"/>
          </p:cNvSpPr>
          <p:nvPr/>
        </p:nvSpPr>
        <p:spPr bwMode="auto">
          <a:xfrm>
            <a:off x="2133477" y="836807"/>
            <a:ext cx="8210862" cy="489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en-US" altLang="zh-CN"/>
              <a:t> </a:t>
            </a:r>
            <a:r>
              <a:rPr lang="en-US" altLang="zh-CN">
                <a:latin typeface="黑体" panose="02010609060101010101" pitchFamily="49" charset="-122"/>
                <a:ea typeface="黑体" panose="02010609060101010101" pitchFamily="49" charset="-122"/>
              </a:rPr>
              <a:t>BUF</a:t>
            </a:r>
            <a:r>
              <a:rPr lang="zh-CN" altLang="en-US">
                <a:latin typeface="黑体" panose="02010609060101010101" pitchFamily="49" charset="-122"/>
                <a:ea typeface="黑体" panose="02010609060101010101" pitchFamily="49" charset="-122"/>
              </a:rPr>
              <a:t>：用于指示</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是否工作在缓冲方式，由此决定了</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的</a:t>
            </a:r>
            <a:r>
              <a:rPr lang="en-US" altLang="zh-CN">
                <a:latin typeface="黑体" panose="02010609060101010101" pitchFamily="49" charset="-122"/>
                <a:ea typeface="黑体" panose="02010609060101010101" pitchFamily="49" charset="-122"/>
              </a:rPr>
              <a:t>SP/EN</a:t>
            </a:r>
            <a:r>
              <a:rPr lang="zh-CN" altLang="en-US">
                <a:latin typeface="黑体" panose="02010609060101010101" pitchFamily="49" charset="-122"/>
                <a:ea typeface="黑体" panose="02010609060101010101" pitchFamily="49" charset="-122"/>
              </a:rPr>
              <a:t>端的功能。为</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时，</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工作于缓冲方式，</a:t>
            </a:r>
            <a:r>
              <a:rPr lang="en-US" altLang="zh-CN">
                <a:latin typeface="黑体" panose="02010609060101010101" pitchFamily="49" charset="-122"/>
                <a:ea typeface="黑体" panose="02010609060101010101" pitchFamily="49" charset="-122"/>
              </a:rPr>
              <a:t>SP/EN</a:t>
            </a:r>
            <a:r>
              <a:rPr lang="zh-CN" altLang="en-US">
                <a:latin typeface="黑体" panose="02010609060101010101" pitchFamily="49" charset="-122"/>
                <a:ea typeface="黑体" panose="02010609060101010101" pitchFamily="49" charset="-122"/>
              </a:rPr>
              <a:t>用作允许缓冲器接收</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发送的输出控制信号</a:t>
            </a:r>
            <a:r>
              <a:rPr lang="en-US" altLang="zh-CN">
                <a:latin typeface="黑体" panose="02010609060101010101" pitchFamily="49" charset="-122"/>
                <a:ea typeface="黑体" panose="02010609060101010101" pitchFamily="49" charset="-122"/>
              </a:rPr>
              <a:t>EN</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SP/EN</a:t>
            </a:r>
            <a:r>
              <a:rPr lang="zh-CN" altLang="en-US">
                <a:latin typeface="黑体" panose="02010609060101010101" pitchFamily="49" charset="-122"/>
                <a:ea typeface="黑体" panose="02010609060101010101" pitchFamily="49" charset="-122"/>
              </a:rPr>
              <a:t>为</a:t>
            </a:r>
            <a:r>
              <a:rPr lang="en-US" altLang="zh-CN">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时，</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不工作于缓冲方式，</a:t>
            </a:r>
            <a:r>
              <a:rPr lang="en-US" altLang="zh-CN">
                <a:latin typeface="黑体" panose="02010609060101010101" pitchFamily="49" charset="-122"/>
                <a:ea typeface="黑体" panose="02010609060101010101" pitchFamily="49" charset="-122"/>
              </a:rPr>
              <a:t>SP/EN</a:t>
            </a:r>
            <a:r>
              <a:rPr lang="zh-CN" altLang="en-US">
                <a:latin typeface="黑体" panose="02010609060101010101" pitchFamily="49" charset="-122"/>
                <a:ea typeface="黑体" panose="02010609060101010101" pitchFamily="49" charset="-122"/>
              </a:rPr>
              <a:t>用作主设备</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从设备选择的输入控制信号</a:t>
            </a:r>
            <a:r>
              <a:rPr lang="en-US" altLang="zh-CN">
                <a:latin typeface="黑体" panose="02010609060101010101" pitchFamily="49" charset="-122"/>
                <a:ea typeface="黑体" panose="02010609060101010101" pitchFamily="49" charset="-122"/>
              </a:rPr>
              <a:t>SP</a:t>
            </a:r>
            <a:r>
              <a:rPr lang="zh-CN" altLang="en-US">
                <a:latin typeface="黑体" panose="02010609060101010101" pitchFamily="49" charset="-122"/>
                <a:ea typeface="黑体" panose="02010609060101010101" pitchFamily="49" charset="-122"/>
              </a:rPr>
              <a:t>。</a:t>
            </a:r>
          </a:p>
          <a:p>
            <a:pPr eaLnBrk="1" hangingPunct="1">
              <a:lnSpc>
                <a:spcPct val="120000"/>
              </a:lnSpc>
              <a:spcBef>
                <a:spcPct val="50000"/>
              </a:spcBef>
            </a:pPr>
            <a:r>
              <a:rPr lang="en-US" altLang="zh-CN">
                <a:latin typeface="黑体" panose="02010609060101010101" pitchFamily="49" charset="-122"/>
                <a:ea typeface="黑体" panose="02010609060101010101" pitchFamily="49" charset="-122"/>
              </a:rPr>
              <a:t>SFNM</a:t>
            </a:r>
            <a:r>
              <a:rPr lang="zh-CN" altLang="en-US">
                <a:latin typeface="黑体" panose="02010609060101010101" pitchFamily="49" charset="-122"/>
                <a:ea typeface="黑体" panose="02010609060101010101" pitchFamily="49" charset="-122"/>
              </a:rPr>
              <a:t>：这一位用来选择</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在级联方式下是否工作于特殊全嵌套方式。如果主设备编程时设置</a:t>
            </a:r>
            <a:r>
              <a:rPr lang="en-US" altLang="zh-CN">
                <a:latin typeface="黑体" panose="02010609060101010101" pitchFamily="49" charset="-122"/>
                <a:ea typeface="黑体" panose="02010609060101010101" pitchFamily="49" charset="-122"/>
              </a:rPr>
              <a:t>SFNM=1</a:t>
            </a:r>
            <a:r>
              <a:rPr lang="zh-CN" altLang="en-US">
                <a:latin typeface="黑体" panose="02010609060101010101" pitchFamily="49" charset="-122"/>
                <a:ea typeface="黑体" panose="02010609060101010101" pitchFamily="49" charset="-122"/>
              </a:rPr>
              <a:t>，即为特殊全嵌套方式，它可确保从设备的中断输入实现真正的完全嵌套优先权结构。如果</a:t>
            </a:r>
            <a:r>
              <a:rPr lang="en-US" altLang="zh-CN">
                <a:latin typeface="黑体" panose="02010609060101010101" pitchFamily="49" charset="-122"/>
                <a:ea typeface="黑体" panose="02010609060101010101" pitchFamily="49" charset="-122"/>
              </a:rPr>
              <a:t>SFNM=0</a:t>
            </a:r>
            <a:r>
              <a:rPr lang="zh-CN" altLang="en-US">
                <a:latin typeface="黑体" panose="02010609060101010101" pitchFamily="49" charset="-122"/>
                <a:ea typeface="黑体" panose="02010609060101010101" pitchFamily="49" charset="-122"/>
              </a:rPr>
              <a:t>，表示</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工作于一般全嵌套方式。</a:t>
            </a:r>
          </a:p>
          <a:p>
            <a:pPr eaLnBrk="1" hangingPunct="1">
              <a:lnSpc>
                <a:spcPct val="120000"/>
              </a:lnSpc>
              <a:spcBef>
                <a:spcPct val="50000"/>
              </a:spcBef>
            </a:pPr>
            <a:r>
              <a:rPr lang="zh-CN" altLang="en-US">
                <a:latin typeface="黑体" panose="02010609060101010101" pitchFamily="49" charset="-122"/>
                <a:ea typeface="黑体" panose="02010609060101010101" pitchFamily="49" charset="-122"/>
              </a:rPr>
              <a:t>  </a:t>
            </a:r>
            <a:r>
              <a:rPr lang="en-US" altLang="zh-CN" b="1" i="1">
                <a:solidFill>
                  <a:srgbClr val="9900CC"/>
                </a:solidFill>
                <a:latin typeface="黑体" panose="02010609060101010101" pitchFamily="49" charset="-122"/>
                <a:ea typeface="黑体" panose="02010609060101010101" pitchFamily="49" charset="-122"/>
              </a:rPr>
              <a:t>ICW</a:t>
            </a:r>
            <a:r>
              <a:rPr lang="en-US" altLang="zh-CN" b="1" i="1" baseline="-25000">
                <a:solidFill>
                  <a:srgbClr val="9900CC"/>
                </a:solidFill>
                <a:latin typeface="黑体" panose="02010609060101010101" pitchFamily="49" charset="-122"/>
                <a:ea typeface="黑体" panose="02010609060101010101" pitchFamily="49" charset="-122"/>
              </a:rPr>
              <a:t>4</a:t>
            </a:r>
            <a:r>
              <a:rPr lang="zh-CN" altLang="en-US" b="1" i="1">
                <a:solidFill>
                  <a:srgbClr val="9900CC"/>
                </a:solidFill>
                <a:latin typeface="黑体" panose="02010609060101010101" pitchFamily="49" charset="-122"/>
                <a:ea typeface="黑体" panose="02010609060101010101" pitchFamily="49" charset="-122"/>
              </a:rPr>
              <a:t>利用</a:t>
            </a:r>
            <a:r>
              <a:rPr lang="en-US" altLang="zh-CN" b="1" i="1">
                <a:solidFill>
                  <a:srgbClr val="9900CC"/>
                </a:solidFill>
                <a:latin typeface="黑体" panose="02010609060101010101" pitchFamily="49" charset="-122"/>
                <a:ea typeface="黑体" panose="02010609060101010101" pitchFamily="49" charset="-122"/>
              </a:rPr>
              <a:t>A</a:t>
            </a:r>
            <a:r>
              <a:rPr lang="en-US" altLang="zh-CN" b="1" i="1" baseline="-25000">
                <a:solidFill>
                  <a:srgbClr val="9900CC"/>
                </a:solidFill>
                <a:latin typeface="黑体" panose="02010609060101010101" pitchFamily="49" charset="-122"/>
                <a:ea typeface="黑体" panose="02010609060101010101" pitchFamily="49" charset="-122"/>
              </a:rPr>
              <a:t>0</a:t>
            </a:r>
            <a:r>
              <a:rPr lang="en-US" altLang="zh-CN" b="1" i="1">
                <a:solidFill>
                  <a:srgbClr val="9900CC"/>
                </a:solidFill>
                <a:latin typeface="黑体" panose="02010609060101010101" pitchFamily="49" charset="-122"/>
                <a:ea typeface="黑体" panose="02010609060101010101" pitchFamily="49" charset="-122"/>
              </a:rPr>
              <a:t>=1</a:t>
            </a:r>
            <a:r>
              <a:rPr lang="zh-CN" altLang="en-US" b="1" i="1">
                <a:solidFill>
                  <a:srgbClr val="9900CC"/>
                </a:solidFill>
                <a:latin typeface="黑体" panose="02010609060101010101" pitchFamily="49" charset="-122"/>
                <a:ea typeface="黑体" panose="02010609060101010101" pitchFamily="49" charset="-122"/>
              </a:rPr>
              <a:t>、</a:t>
            </a:r>
            <a:r>
              <a:rPr lang="en-US" altLang="zh-CN" b="1" i="1">
                <a:solidFill>
                  <a:srgbClr val="9900CC"/>
                </a:solidFill>
                <a:latin typeface="黑体" panose="02010609060101010101" pitchFamily="49" charset="-122"/>
                <a:ea typeface="黑体" panose="02010609060101010101" pitchFamily="49" charset="-122"/>
              </a:rPr>
              <a:t>IC</a:t>
            </a:r>
            <a:r>
              <a:rPr lang="en-US" altLang="zh-CN" b="1" i="1" baseline="-25000">
                <a:solidFill>
                  <a:srgbClr val="9900CC"/>
                </a:solidFill>
                <a:latin typeface="黑体" panose="02010609060101010101" pitchFamily="49" charset="-122"/>
                <a:ea typeface="黑体" panose="02010609060101010101" pitchFamily="49" charset="-122"/>
              </a:rPr>
              <a:t>4</a:t>
            </a:r>
            <a:r>
              <a:rPr lang="en-US" altLang="zh-CN" b="1" i="1">
                <a:solidFill>
                  <a:srgbClr val="9900CC"/>
                </a:solidFill>
                <a:latin typeface="黑体" panose="02010609060101010101" pitchFamily="49" charset="-122"/>
                <a:ea typeface="黑体" panose="02010609060101010101" pitchFamily="49" charset="-122"/>
              </a:rPr>
              <a:t>=1</a:t>
            </a:r>
            <a:r>
              <a:rPr lang="zh-CN" altLang="en-US" b="1" i="1">
                <a:solidFill>
                  <a:srgbClr val="9900CC"/>
                </a:solidFill>
                <a:latin typeface="黑体" panose="02010609060101010101" pitchFamily="49" charset="-122"/>
                <a:ea typeface="黑体" panose="02010609060101010101" pitchFamily="49" charset="-122"/>
              </a:rPr>
              <a:t>和初始化的顺序寻址。</a:t>
            </a:r>
          </a:p>
        </p:txBody>
      </p:sp>
    </p:spTree>
    <p:extLst>
      <p:ext uri="{BB962C8B-B14F-4D97-AF65-F5344CB8AC3E}">
        <p14:creationId xmlns:p14="http://schemas.microsoft.com/office/powerpoint/2010/main" val="465113815"/>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206519" y="908260"/>
            <a:ext cx="7774199" cy="457306"/>
          </a:xfrm>
        </p:spPr>
        <p:txBody>
          <a:bodyPr/>
          <a:lstStyle/>
          <a:p>
            <a:pPr eaLnBrk="1" hangingPunct="1"/>
            <a:r>
              <a:rPr lang="zh-CN" altLang="en-US" sz="3201" b="1">
                <a:latin typeface="黑体" panose="02010609060101010101" pitchFamily="49" charset="-122"/>
                <a:ea typeface="黑体" panose="02010609060101010101" pitchFamily="49" charset="-122"/>
              </a:rPr>
              <a:t>写完</a:t>
            </a:r>
            <a:r>
              <a:rPr lang="en-US" altLang="zh-CN" sz="3201" b="1">
                <a:latin typeface="黑体" panose="02010609060101010101" pitchFamily="49" charset="-122"/>
                <a:ea typeface="黑体" panose="02010609060101010101" pitchFamily="49" charset="-122"/>
              </a:rPr>
              <a:t>ICW</a:t>
            </a:r>
            <a:r>
              <a:rPr lang="zh-CN" altLang="en-US" sz="3201" b="1">
                <a:latin typeface="黑体" panose="02010609060101010101" pitchFamily="49" charset="-122"/>
                <a:ea typeface="黑体" panose="02010609060101010101" pitchFamily="49" charset="-122"/>
              </a:rPr>
              <a:t>后，</a:t>
            </a:r>
            <a:r>
              <a:rPr lang="en-US" altLang="zh-CN" sz="3201" b="1">
                <a:latin typeface="黑体" panose="02010609060101010101" pitchFamily="49" charset="-122"/>
                <a:ea typeface="黑体" panose="02010609060101010101" pitchFamily="49" charset="-122"/>
              </a:rPr>
              <a:t>8259A</a:t>
            </a:r>
            <a:r>
              <a:rPr lang="zh-CN" altLang="en-US" sz="3201" b="1">
                <a:latin typeface="黑体" panose="02010609060101010101" pitchFamily="49" charset="-122"/>
                <a:ea typeface="黑体" panose="02010609060101010101" pitchFamily="49" charset="-122"/>
              </a:rPr>
              <a:t>建立了基本的工作环境</a:t>
            </a:r>
          </a:p>
        </p:txBody>
      </p:sp>
      <p:sp>
        <p:nvSpPr>
          <p:cNvPr id="60419" name="Rectangle 3"/>
          <p:cNvSpPr>
            <a:spLocks noGrp="1" noChangeArrowheads="1"/>
          </p:cNvSpPr>
          <p:nvPr>
            <p:ph type="body" idx="1"/>
          </p:nvPr>
        </p:nvSpPr>
        <p:spPr>
          <a:xfrm>
            <a:off x="1773031" y="1557699"/>
            <a:ext cx="8487152" cy="4252309"/>
          </a:xfrm>
        </p:spPr>
        <p:txBody>
          <a:bodyPr/>
          <a:lstStyle/>
          <a:p>
            <a:pPr eaLnBrk="1" hangingPunct="1">
              <a:lnSpc>
                <a:spcPct val="130000"/>
              </a:lnSpc>
            </a:pPr>
            <a:r>
              <a:rPr lang="zh-CN" altLang="en-US" sz="2400">
                <a:latin typeface="黑体" panose="02010609060101010101" pitchFamily="49" charset="-122"/>
                <a:ea typeface="黑体" panose="02010609060101010101" pitchFamily="49" charset="-122"/>
              </a:rPr>
              <a:t>初始化命令字一定要在系统复位后首先写入</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，写入时要严格按照写入的顺序，不允许颠倒</a:t>
            </a:r>
          </a:p>
          <a:p>
            <a:pPr eaLnBrk="1" hangingPunct="1">
              <a:lnSpc>
                <a:spcPct val="130000"/>
              </a:lnSpc>
            </a:pPr>
            <a:r>
              <a:rPr lang="zh-CN" altLang="en-US" sz="2400">
                <a:latin typeface="黑体" panose="02010609060101010101" pitchFamily="49" charset="-122"/>
                <a:ea typeface="黑体" panose="02010609060101010101" pitchFamily="49" charset="-122"/>
              </a:rPr>
              <a:t>写完初始化命令字后，也要写入操作命令字</a:t>
            </a:r>
            <a:r>
              <a:rPr lang="en-US" altLang="zh-CN" sz="2400">
                <a:latin typeface="黑体" panose="02010609060101010101" pitchFamily="49" charset="-122"/>
                <a:ea typeface="黑体" panose="02010609060101010101" pitchFamily="49" charset="-122"/>
              </a:rPr>
              <a:t>OCW</a:t>
            </a:r>
            <a:r>
              <a:rPr lang="zh-CN" altLang="en-US" sz="2400">
                <a:latin typeface="黑体" panose="02010609060101010101" pitchFamily="49" charset="-122"/>
                <a:ea typeface="黑体" panose="02010609060101010101" pitchFamily="49" charset="-122"/>
              </a:rPr>
              <a:t>来改变某些中断方式</a:t>
            </a:r>
          </a:p>
          <a:p>
            <a:pPr eaLnBrk="1" hangingPunct="1">
              <a:lnSpc>
                <a:spcPct val="130000"/>
              </a:lnSpc>
            </a:pPr>
            <a:r>
              <a:rPr lang="zh-CN" altLang="en-US" sz="2400">
                <a:latin typeface="黑体" panose="02010609060101010101" pitchFamily="49" charset="-122"/>
                <a:ea typeface="黑体" panose="02010609060101010101" pitchFamily="49" charset="-122"/>
              </a:rPr>
              <a:t>操作命令字可以随时写入、修改，但是初始化命令字一经写入一般不再改动</a:t>
            </a:r>
          </a:p>
          <a:p>
            <a:pPr eaLnBrk="1" hangingPunct="1">
              <a:lnSpc>
                <a:spcPct val="130000"/>
              </a:lnSpc>
            </a:pPr>
            <a:r>
              <a:rPr lang="zh-CN" altLang="en-US" sz="2400">
                <a:latin typeface="黑体" panose="02010609060101010101" pitchFamily="49" charset="-122"/>
                <a:ea typeface="黑体" panose="02010609060101010101" pitchFamily="49" charset="-122"/>
              </a:rPr>
              <a:t>如果在写入初始化命令字后不写入操作命令字，则</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便处于全嵌套工作方式</a:t>
            </a:r>
          </a:p>
        </p:txBody>
      </p:sp>
    </p:spTree>
    <p:extLst>
      <p:ext uri="{BB962C8B-B14F-4D97-AF65-F5344CB8AC3E}">
        <p14:creationId xmlns:p14="http://schemas.microsoft.com/office/powerpoint/2010/main" val="3072756097"/>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206519" y="836807"/>
            <a:ext cx="7774199" cy="838394"/>
          </a:xfrm>
        </p:spPr>
        <p:txBody>
          <a:bodyPr/>
          <a:lstStyle/>
          <a:p>
            <a:pPr algn="l" eaLnBrk="1" hangingPunct="1"/>
            <a:r>
              <a:rPr lang="en-US" altLang="zh-CN" sz="3201">
                <a:latin typeface="黑体" panose="02010609060101010101" pitchFamily="49" charset="-122"/>
                <a:ea typeface="黑体" panose="02010609060101010101" pitchFamily="49" charset="-122"/>
              </a:rPr>
              <a:t>2</a:t>
            </a:r>
            <a:r>
              <a:rPr lang="zh-CN" altLang="en-US" sz="3201">
                <a:latin typeface="黑体" panose="02010609060101010101" pitchFamily="49" charset="-122"/>
                <a:ea typeface="黑体" panose="02010609060101010101" pitchFamily="49" charset="-122"/>
              </a:rPr>
              <a:t>、</a:t>
            </a:r>
            <a:r>
              <a:rPr lang="en-US" altLang="zh-CN" sz="3201">
                <a:latin typeface="黑体" panose="02010609060101010101" pitchFamily="49" charset="-122"/>
                <a:ea typeface="黑体" panose="02010609060101010101" pitchFamily="49" charset="-122"/>
              </a:rPr>
              <a:t>8259A</a:t>
            </a:r>
            <a:r>
              <a:rPr lang="zh-CN" altLang="en-US" sz="3201">
                <a:latin typeface="黑体" panose="02010609060101010101" pitchFamily="49" charset="-122"/>
                <a:ea typeface="黑体" panose="02010609060101010101" pitchFamily="49" charset="-122"/>
              </a:rPr>
              <a:t>操作命令字</a:t>
            </a:r>
          </a:p>
        </p:txBody>
      </p:sp>
      <p:sp>
        <p:nvSpPr>
          <p:cNvPr id="61443" name="Rectangle 3"/>
          <p:cNvSpPr>
            <a:spLocks noGrp="1" noChangeArrowheads="1"/>
          </p:cNvSpPr>
          <p:nvPr>
            <p:ph type="body" idx="1"/>
          </p:nvPr>
        </p:nvSpPr>
        <p:spPr>
          <a:xfrm>
            <a:off x="2062023" y="1700607"/>
            <a:ext cx="7850417" cy="3961729"/>
          </a:xfrm>
        </p:spPr>
        <p:txBody>
          <a:bodyPr/>
          <a:lstStyle/>
          <a:p>
            <a:pPr eaLnBrk="1" hangingPunct="1">
              <a:lnSpc>
                <a:spcPct val="130000"/>
              </a:lnSpc>
            </a:pPr>
            <a:r>
              <a:rPr lang="zh-CN" altLang="en-US" sz="2400">
                <a:latin typeface="黑体" panose="02010609060101010101" pitchFamily="49" charset="-122"/>
                <a:ea typeface="黑体" panose="02010609060101010101" pitchFamily="49" charset="-122"/>
              </a:rPr>
              <a:t>在初始化命令字写入</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之后，</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就准备接收中断请求输入信号了</a:t>
            </a:r>
          </a:p>
          <a:p>
            <a:pPr eaLnBrk="1" hangingPunct="1">
              <a:lnSpc>
                <a:spcPct val="130000"/>
              </a:lnSpc>
            </a:pPr>
            <a:r>
              <a:rPr lang="zh-CN" altLang="en-US" sz="2400">
                <a:latin typeface="黑体" panose="02010609060101010101" pitchFamily="49" charset="-122"/>
                <a:ea typeface="黑体" panose="02010609060101010101" pitchFamily="49" charset="-122"/>
              </a:rPr>
              <a:t>在</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工作期间，</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可以随时通过操作命令字使</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完成各种不同的工作方式</a:t>
            </a:r>
          </a:p>
          <a:p>
            <a:pPr eaLnBrk="1" hangingPunct="1">
              <a:lnSpc>
                <a:spcPct val="130000"/>
              </a:lnSpc>
            </a:pP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有三种操作命令字：</a:t>
            </a:r>
            <a:r>
              <a:rPr lang="en-US" altLang="zh-CN" sz="2400">
                <a:latin typeface="黑体" panose="02010609060101010101" pitchFamily="49" charset="-122"/>
                <a:ea typeface="黑体" panose="02010609060101010101" pitchFamily="49" charset="-122"/>
              </a:rPr>
              <a:t>OCW1-OCW3</a:t>
            </a:r>
          </a:p>
          <a:p>
            <a:pPr eaLnBrk="1" hangingPunct="1">
              <a:lnSpc>
                <a:spcPct val="130000"/>
              </a:lnSpc>
            </a:pPr>
            <a:r>
              <a:rPr lang="zh-CN" altLang="en-US" sz="2400">
                <a:latin typeface="黑体" panose="02010609060101010101" pitchFamily="49" charset="-122"/>
                <a:ea typeface="黑体" panose="02010609060101010101" pitchFamily="49" charset="-122"/>
              </a:rPr>
              <a:t>在写入时，他们与初始化命令字不同，他们不是按一定的顺序写入，而是按设计者的要求写入的</a:t>
            </a:r>
          </a:p>
        </p:txBody>
      </p:sp>
    </p:spTree>
    <p:extLst>
      <p:ext uri="{BB962C8B-B14F-4D97-AF65-F5344CB8AC3E}">
        <p14:creationId xmlns:p14="http://schemas.microsoft.com/office/powerpoint/2010/main" val="422184773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1827018" y="762177"/>
            <a:ext cx="8612593" cy="433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8000"/>
              </a:lnSpc>
              <a:spcBef>
                <a:spcPct val="50000"/>
              </a:spcBef>
            </a:pP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操作命令字的寻址</a:t>
            </a:r>
          </a:p>
          <a:p>
            <a:pPr eaLnBrk="1" hangingPunct="1">
              <a:lnSpc>
                <a:spcPct val="158000"/>
              </a:lnSpc>
              <a:spcBef>
                <a:spcPct val="50000"/>
              </a:spcBef>
            </a:pPr>
            <a:r>
              <a:rPr lang="zh-CN" altLang="en-US">
                <a:latin typeface="黑体" panose="02010609060101010101" pitchFamily="49" charset="-122"/>
                <a:ea typeface="黑体" panose="02010609060101010101" pitchFamily="49" charset="-122"/>
              </a:rPr>
              <a:t>   当初始化完成后，对</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操作命令字的寻址是通过</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的地址线</a:t>
            </a:r>
            <a:r>
              <a:rPr lang="en-US" altLang="zh-CN">
                <a:latin typeface="黑体" panose="02010609060101010101" pitchFamily="49" charset="-122"/>
                <a:ea typeface="黑体" panose="02010609060101010101" pitchFamily="49" charset="-122"/>
              </a:rPr>
              <a:t>A</a:t>
            </a:r>
            <a:r>
              <a:rPr lang="en-US" altLang="zh-CN" baseline="-25000">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和某些数据位结合来进行的。具体寻址条件如下：</a:t>
            </a:r>
          </a:p>
          <a:p>
            <a:pPr lvl="2" eaLnBrk="1" hangingPunct="1">
              <a:lnSpc>
                <a:spcPct val="158000"/>
              </a:lnSpc>
              <a:spcBef>
                <a:spcPct val="50000"/>
              </a:spcBef>
            </a:pPr>
            <a:r>
              <a:rPr lang="zh-CN" altLang="en-US" b="1" i="1">
                <a:solidFill>
                  <a:srgbClr val="9900CC"/>
                </a:solidFill>
                <a:latin typeface="黑体" panose="02010609060101010101" pitchFamily="49" charset="-122"/>
                <a:ea typeface="黑体" panose="02010609060101010101" pitchFamily="49" charset="-122"/>
              </a:rPr>
              <a:t>当</a:t>
            </a:r>
            <a:r>
              <a:rPr lang="en-US" altLang="zh-CN" b="1" i="1">
                <a:solidFill>
                  <a:srgbClr val="9900CC"/>
                </a:solidFill>
                <a:latin typeface="黑体" panose="02010609060101010101" pitchFamily="49" charset="-122"/>
                <a:ea typeface="黑体" panose="02010609060101010101" pitchFamily="49" charset="-122"/>
              </a:rPr>
              <a:t>A</a:t>
            </a:r>
            <a:r>
              <a:rPr lang="en-US" altLang="zh-CN" b="1" i="1" baseline="-25000">
                <a:solidFill>
                  <a:srgbClr val="9900CC"/>
                </a:solidFill>
                <a:latin typeface="黑体" panose="02010609060101010101" pitchFamily="49" charset="-122"/>
                <a:ea typeface="黑体" panose="02010609060101010101" pitchFamily="49" charset="-122"/>
              </a:rPr>
              <a:t>0</a:t>
            </a:r>
            <a:r>
              <a:rPr lang="en-US" altLang="zh-CN" b="1" i="1">
                <a:solidFill>
                  <a:srgbClr val="9900CC"/>
                </a:solidFill>
                <a:latin typeface="黑体" panose="02010609060101010101" pitchFamily="49" charset="-122"/>
                <a:ea typeface="黑体" panose="02010609060101010101" pitchFamily="49" charset="-122"/>
              </a:rPr>
              <a:t>=1</a:t>
            </a:r>
            <a:r>
              <a:rPr lang="zh-CN" altLang="en-US" b="1" i="1">
                <a:solidFill>
                  <a:srgbClr val="9900CC"/>
                </a:solidFill>
                <a:latin typeface="黑体" panose="02010609060101010101" pitchFamily="49" charset="-122"/>
                <a:ea typeface="黑体" panose="02010609060101010101" pitchFamily="49" charset="-122"/>
              </a:rPr>
              <a:t>时，寻址</a:t>
            </a:r>
            <a:r>
              <a:rPr lang="en-US" altLang="zh-CN" b="1" i="1">
                <a:solidFill>
                  <a:srgbClr val="9900CC"/>
                </a:solidFill>
                <a:latin typeface="黑体" panose="02010609060101010101" pitchFamily="49" charset="-122"/>
                <a:ea typeface="黑体" panose="02010609060101010101" pitchFamily="49" charset="-122"/>
              </a:rPr>
              <a:t>OCW</a:t>
            </a:r>
            <a:r>
              <a:rPr lang="en-US" altLang="zh-CN" b="1" i="1" baseline="-25000">
                <a:solidFill>
                  <a:srgbClr val="9900CC"/>
                </a:solidFill>
                <a:latin typeface="黑体" panose="02010609060101010101" pitchFamily="49" charset="-122"/>
                <a:ea typeface="黑体" panose="02010609060101010101" pitchFamily="49" charset="-122"/>
              </a:rPr>
              <a:t>1</a:t>
            </a:r>
            <a:r>
              <a:rPr lang="zh-CN" altLang="en-US" b="1" i="1">
                <a:solidFill>
                  <a:srgbClr val="9900CC"/>
                </a:solidFill>
                <a:latin typeface="黑体" panose="02010609060101010101" pitchFamily="49" charset="-122"/>
                <a:ea typeface="黑体" panose="02010609060101010101" pitchFamily="49" charset="-122"/>
              </a:rPr>
              <a:t>；</a:t>
            </a:r>
          </a:p>
          <a:p>
            <a:pPr lvl="2" eaLnBrk="1" hangingPunct="1">
              <a:lnSpc>
                <a:spcPct val="158000"/>
              </a:lnSpc>
              <a:spcBef>
                <a:spcPct val="50000"/>
              </a:spcBef>
            </a:pPr>
            <a:r>
              <a:rPr lang="zh-CN" altLang="en-US" b="1" i="1">
                <a:solidFill>
                  <a:srgbClr val="9900CC"/>
                </a:solidFill>
                <a:latin typeface="黑体" panose="02010609060101010101" pitchFamily="49" charset="-122"/>
                <a:ea typeface="黑体" panose="02010609060101010101" pitchFamily="49" charset="-122"/>
              </a:rPr>
              <a:t>当</a:t>
            </a:r>
            <a:r>
              <a:rPr lang="en-US" altLang="zh-CN" b="1" i="1">
                <a:solidFill>
                  <a:srgbClr val="9900CC"/>
                </a:solidFill>
                <a:latin typeface="黑体" panose="02010609060101010101" pitchFamily="49" charset="-122"/>
                <a:ea typeface="黑体" panose="02010609060101010101" pitchFamily="49" charset="-122"/>
              </a:rPr>
              <a:t>A</a:t>
            </a:r>
            <a:r>
              <a:rPr lang="en-US" altLang="zh-CN" b="1" i="1" baseline="-25000">
                <a:solidFill>
                  <a:srgbClr val="9900CC"/>
                </a:solidFill>
                <a:latin typeface="黑体" panose="02010609060101010101" pitchFamily="49" charset="-122"/>
                <a:ea typeface="黑体" panose="02010609060101010101" pitchFamily="49" charset="-122"/>
              </a:rPr>
              <a:t>0</a:t>
            </a:r>
            <a:r>
              <a:rPr lang="en-US" altLang="zh-CN" b="1" i="1">
                <a:solidFill>
                  <a:srgbClr val="9900CC"/>
                </a:solidFill>
                <a:latin typeface="黑体" panose="02010609060101010101" pitchFamily="49" charset="-122"/>
                <a:ea typeface="黑体" panose="02010609060101010101" pitchFamily="49" charset="-122"/>
              </a:rPr>
              <a:t>=0</a:t>
            </a:r>
            <a:r>
              <a:rPr lang="zh-CN" altLang="en-US" b="1" i="1">
                <a:solidFill>
                  <a:srgbClr val="9900CC"/>
                </a:solidFill>
                <a:latin typeface="黑体" panose="02010609060101010101" pitchFamily="49" charset="-122"/>
                <a:ea typeface="黑体" panose="02010609060101010101" pitchFamily="49" charset="-122"/>
              </a:rPr>
              <a:t>，</a:t>
            </a:r>
            <a:r>
              <a:rPr lang="en-US" altLang="zh-CN" b="1" i="1">
                <a:solidFill>
                  <a:srgbClr val="9900CC"/>
                </a:solidFill>
                <a:latin typeface="黑体" panose="02010609060101010101" pitchFamily="49" charset="-122"/>
                <a:ea typeface="黑体" panose="02010609060101010101" pitchFamily="49" charset="-122"/>
              </a:rPr>
              <a:t>D</a:t>
            </a:r>
            <a:r>
              <a:rPr lang="en-US" altLang="zh-CN" b="1" i="1" baseline="-25000">
                <a:solidFill>
                  <a:srgbClr val="9900CC"/>
                </a:solidFill>
                <a:latin typeface="黑体" panose="02010609060101010101" pitchFamily="49" charset="-122"/>
                <a:ea typeface="黑体" panose="02010609060101010101" pitchFamily="49" charset="-122"/>
              </a:rPr>
              <a:t>4</a:t>
            </a:r>
            <a:r>
              <a:rPr lang="en-US" altLang="zh-CN" b="1" i="1">
                <a:solidFill>
                  <a:srgbClr val="9900CC"/>
                </a:solidFill>
                <a:latin typeface="黑体" panose="02010609060101010101" pitchFamily="49" charset="-122"/>
                <a:ea typeface="黑体" panose="02010609060101010101" pitchFamily="49" charset="-122"/>
              </a:rPr>
              <a:t>=0</a:t>
            </a:r>
            <a:r>
              <a:rPr lang="zh-CN" altLang="en-US" b="1" i="1">
                <a:solidFill>
                  <a:srgbClr val="9900CC"/>
                </a:solidFill>
                <a:latin typeface="黑体" panose="02010609060101010101" pitchFamily="49" charset="-122"/>
                <a:ea typeface="黑体" panose="02010609060101010101" pitchFamily="49" charset="-122"/>
              </a:rPr>
              <a:t>，</a:t>
            </a:r>
            <a:r>
              <a:rPr lang="en-US" altLang="zh-CN" b="1" i="1">
                <a:solidFill>
                  <a:srgbClr val="9900CC"/>
                </a:solidFill>
                <a:latin typeface="黑体" panose="02010609060101010101" pitchFamily="49" charset="-122"/>
                <a:ea typeface="黑体" panose="02010609060101010101" pitchFamily="49" charset="-122"/>
              </a:rPr>
              <a:t>D</a:t>
            </a:r>
            <a:r>
              <a:rPr lang="en-US" altLang="zh-CN" b="1" i="1" baseline="-25000">
                <a:solidFill>
                  <a:srgbClr val="9900CC"/>
                </a:solidFill>
                <a:latin typeface="黑体" panose="02010609060101010101" pitchFamily="49" charset="-122"/>
                <a:ea typeface="黑体" panose="02010609060101010101" pitchFamily="49" charset="-122"/>
              </a:rPr>
              <a:t>3</a:t>
            </a:r>
            <a:r>
              <a:rPr lang="en-US" altLang="zh-CN" b="1" i="1">
                <a:solidFill>
                  <a:srgbClr val="9900CC"/>
                </a:solidFill>
                <a:latin typeface="黑体" panose="02010609060101010101" pitchFamily="49" charset="-122"/>
                <a:ea typeface="黑体" panose="02010609060101010101" pitchFamily="49" charset="-122"/>
              </a:rPr>
              <a:t>=0</a:t>
            </a:r>
            <a:r>
              <a:rPr lang="zh-CN" altLang="en-US" b="1" i="1">
                <a:solidFill>
                  <a:srgbClr val="9900CC"/>
                </a:solidFill>
                <a:latin typeface="黑体" panose="02010609060101010101" pitchFamily="49" charset="-122"/>
                <a:ea typeface="黑体" panose="02010609060101010101" pitchFamily="49" charset="-122"/>
              </a:rPr>
              <a:t>时，寻址</a:t>
            </a:r>
            <a:r>
              <a:rPr lang="en-US" altLang="zh-CN" b="1" i="1">
                <a:solidFill>
                  <a:srgbClr val="9900CC"/>
                </a:solidFill>
                <a:latin typeface="黑体" panose="02010609060101010101" pitchFamily="49" charset="-122"/>
                <a:ea typeface="黑体" panose="02010609060101010101" pitchFamily="49" charset="-122"/>
              </a:rPr>
              <a:t>OCW</a:t>
            </a:r>
            <a:r>
              <a:rPr lang="en-US" altLang="zh-CN" b="1" i="1" baseline="-25000">
                <a:solidFill>
                  <a:srgbClr val="9900CC"/>
                </a:solidFill>
                <a:latin typeface="黑体" panose="02010609060101010101" pitchFamily="49" charset="-122"/>
                <a:ea typeface="黑体" panose="02010609060101010101" pitchFamily="49" charset="-122"/>
              </a:rPr>
              <a:t>2</a:t>
            </a:r>
            <a:r>
              <a:rPr lang="zh-CN" altLang="en-US" b="1" i="1">
                <a:solidFill>
                  <a:srgbClr val="9900CC"/>
                </a:solidFill>
                <a:latin typeface="黑体" panose="02010609060101010101" pitchFamily="49" charset="-122"/>
                <a:ea typeface="黑体" panose="02010609060101010101" pitchFamily="49" charset="-122"/>
              </a:rPr>
              <a:t>；</a:t>
            </a:r>
          </a:p>
          <a:p>
            <a:pPr lvl="2" eaLnBrk="1" hangingPunct="1">
              <a:lnSpc>
                <a:spcPct val="158000"/>
              </a:lnSpc>
              <a:spcBef>
                <a:spcPct val="50000"/>
              </a:spcBef>
            </a:pPr>
            <a:r>
              <a:rPr lang="zh-CN" altLang="en-US" b="1" i="1">
                <a:solidFill>
                  <a:srgbClr val="9900CC"/>
                </a:solidFill>
                <a:latin typeface="黑体" panose="02010609060101010101" pitchFamily="49" charset="-122"/>
                <a:ea typeface="黑体" panose="02010609060101010101" pitchFamily="49" charset="-122"/>
              </a:rPr>
              <a:t>当</a:t>
            </a:r>
            <a:r>
              <a:rPr lang="en-US" altLang="zh-CN" b="1" i="1">
                <a:solidFill>
                  <a:srgbClr val="9900CC"/>
                </a:solidFill>
                <a:latin typeface="黑体" panose="02010609060101010101" pitchFamily="49" charset="-122"/>
                <a:ea typeface="黑体" panose="02010609060101010101" pitchFamily="49" charset="-122"/>
              </a:rPr>
              <a:t>A</a:t>
            </a:r>
            <a:r>
              <a:rPr lang="en-US" altLang="zh-CN" b="1" i="1" baseline="-25000">
                <a:solidFill>
                  <a:srgbClr val="9900CC"/>
                </a:solidFill>
                <a:latin typeface="黑体" panose="02010609060101010101" pitchFamily="49" charset="-122"/>
                <a:ea typeface="黑体" panose="02010609060101010101" pitchFamily="49" charset="-122"/>
              </a:rPr>
              <a:t>0</a:t>
            </a:r>
            <a:r>
              <a:rPr lang="en-US" altLang="zh-CN" b="1" i="1">
                <a:solidFill>
                  <a:srgbClr val="9900CC"/>
                </a:solidFill>
                <a:latin typeface="黑体" panose="02010609060101010101" pitchFamily="49" charset="-122"/>
                <a:ea typeface="黑体" panose="02010609060101010101" pitchFamily="49" charset="-122"/>
              </a:rPr>
              <a:t>=0</a:t>
            </a:r>
            <a:r>
              <a:rPr lang="zh-CN" altLang="en-US" b="1" i="1">
                <a:solidFill>
                  <a:srgbClr val="9900CC"/>
                </a:solidFill>
                <a:latin typeface="黑体" panose="02010609060101010101" pitchFamily="49" charset="-122"/>
                <a:ea typeface="黑体" panose="02010609060101010101" pitchFamily="49" charset="-122"/>
              </a:rPr>
              <a:t>，</a:t>
            </a:r>
            <a:r>
              <a:rPr lang="en-US" altLang="zh-CN" b="1" i="1">
                <a:solidFill>
                  <a:srgbClr val="9900CC"/>
                </a:solidFill>
                <a:latin typeface="黑体" panose="02010609060101010101" pitchFamily="49" charset="-122"/>
                <a:ea typeface="黑体" panose="02010609060101010101" pitchFamily="49" charset="-122"/>
              </a:rPr>
              <a:t>D</a:t>
            </a:r>
            <a:r>
              <a:rPr lang="en-US" altLang="zh-CN" b="1" i="1" baseline="-25000">
                <a:solidFill>
                  <a:srgbClr val="9900CC"/>
                </a:solidFill>
                <a:latin typeface="黑体" panose="02010609060101010101" pitchFamily="49" charset="-122"/>
                <a:ea typeface="黑体" panose="02010609060101010101" pitchFamily="49" charset="-122"/>
              </a:rPr>
              <a:t>4</a:t>
            </a:r>
            <a:r>
              <a:rPr lang="en-US" altLang="zh-CN" b="1" i="1">
                <a:solidFill>
                  <a:srgbClr val="9900CC"/>
                </a:solidFill>
                <a:latin typeface="黑体" panose="02010609060101010101" pitchFamily="49" charset="-122"/>
                <a:ea typeface="黑体" panose="02010609060101010101" pitchFamily="49" charset="-122"/>
              </a:rPr>
              <a:t>=0</a:t>
            </a:r>
            <a:r>
              <a:rPr lang="zh-CN" altLang="en-US" b="1" i="1">
                <a:solidFill>
                  <a:srgbClr val="9900CC"/>
                </a:solidFill>
                <a:latin typeface="黑体" panose="02010609060101010101" pitchFamily="49" charset="-122"/>
                <a:ea typeface="黑体" panose="02010609060101010101" pitchFamily="49" charset="-122"/>
              </a:rPr>
              <a:t>，</a:t>
            </a:r>
            <a:r>
              <a:rPr lang="en-US" altLang="zh-CN" b="1" i="1">
                <a:solidFill>
                  <a:srgbClr val="9900CC"/>
                </a:solidFill>
                <a:latin typeface="黑体" panose="02010609060101010101" pitchFamily="49" charset="-122"/>
                <a:ea typeface="黑体" panose="02010609060101010101" pitchFamily="49" charset="-122"/>
              </a:rPr>
              <a:t>D</a:t>
            </a:r>
            <a:r>
              <a:rPr lang="en-US" altLang="zh-CN" b="1" i="1" baseline="-25000">
                <a:solidFill>
                  <a:srgbClr val="9900CC"/>
                </a:solidFill>
                <a:latin typeface="黑体" panose="02010609060101010101" pitchFamily="49" charset="-122"/>
                <a:ea typeface="黑体" panose="02010609060101010101" pitchFamily="49" charset="-122"/>
              </a:rPr>
              <a:t>3</a:t>
            </a:r>
            <a:r>
              <a:rPr lang="en-US" altLang="zh-CN" b="1" i="1">
                <a:solidFill>
                  <a:srgbClr val="9900CC"/>
                </a:solidFill>
                <a:latin typeface="黑体" panose="02010609060101010101" pitchFamily="49" charset="-122"/>
                <a:ea typeface="黑体" panose="02010609060101010101" pitchFamily="49" charset="-122"/>
              </a:rPr>
              <a:t>=1</a:t>
            </a:r>
            <a:r>
              <a:rPr lang="zh-CN" altLang="en-US" b="1" i="1">
                <a:solidFill>
                  <a:srgbClr val="9900CC"/>
                </a:solidFill>
                <a:latin typeface="黑体" panose="02010609060101010101" pitchFamily="49" charset="-122"/>
                <a:ea typeface="黑体" panose="02010609060101010101" pitchFamily="49" charset="-122"/>
              </a:rPr>
              <a:t>时，寻址</a:t>
            </a:r>
            <a:r>
              <a:rPr lang="en-US" altLang="zh-CN" b="1" i="1">
                <a:solidFill>
                  <a:srgbClr val="9900CC"/>
                </a:solidFill>
                <a:latin typeface="黑体" panose="02010609060101010101" pitchFamily="49" charset="-122"/>
                <a:ea typeface="黑体" panose="02010609060101010101" pitchFamily="49" charset="-122"/>
              </a:rPr>
              <a:t>OCW</a:t>
            </a:r>
            <a:r>
              <a:rPr lang="en-US" altLang="zh-CN" b="1" i="1" baseline="-25000">
                <a:solidFill>
                  <a:srgbClr val="9900CC"/>
                </a:solidFill>
                <a:latin typeface="黑体" panose="02010609060101010101" pitchFamily="49" charset="-122"/>
                <a:ea typeface="黑体" panose="02010609060101010101" pitchFamily="49" charset="-122"/>
              </a:rPr>
              <a:t>3</a:t>
            </a:r>
            <a:r>
              <a:rPr lang="zh-CN" altLang="en-US" b="1" i="1">
                <a:solidFill>
                  <a:srgbClr val="9900CC"/>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492272463"/>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827018" y="685959"/>
            <a:ext cx="8688811" cy="5055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en-US" altLang="zh-CN" sz="2801">
                <a:latin typeface="黑体" panose="02010609060101010101" pitchFamily="49" charset="-122"/>
                <a:ea typeface="黑体" panose="02010609060101010101" pitchFamily="49" charset="-122"/>
              </a:rPr>
              <a:t>8259A</a:t>
            </a:r>
            <a:r>
              <a:rPr lang="zh-CN" altLang="en-US" sz="2801">
                <a:latin typeface="黑体" panose="02010609060101010101" pitchFamily="49" charset="-122"/>
                <a:ea typeface="黑体" panose="02010609060101010101" pitchFamily="49" charset="-122"/>
              </a:rPr>
              <a:t>的操作命令</a:t>
            </a:r>
          </a:p>
          <a:p>
            <a:pPr eaLnBrk="1" hangingPunct="1">
              <a:lnSpc>
                <a:spcPct val="130000"/>
              </a:lnSpc>
              <a:spcBef>
                <a:spcPct val="50000"/>
              </a:spcBef>
            </a:pPr>
            <a:r>
              <a:rPr lang="en-US" altLang="zh-CN" sz="2801">
                <a:latin typeface="黑体" panose="02010609060101010101" pitchFamily="49" charset="-122"/>
                <a:ea typeface="黑体" panose="02010609060101010101" pitchFamily="49" charset="-122"/>
              </a:rPr>
              <a:t>1)OCW</a:t>
            </a:r>
            <a:r>
              <a:rPr lang="en-US" altLang="zh-CN" sz="2801" baseline="-25000">
                <a:latin typeface="黑体" panose="02010609060101010101" pitchFamily="49" charset="-122"/>
                <a:ea typeface="黑体" panose="02010609060101010101" pitchFamily="49" charset="-122"/>
              </a:rPr>
              <a:t>1</a:t>
            </a:r>
            <a:r>
              <a:rPr lang="zh-CN" altLang="en-US" sz="2801">
                <a:latin typeface="黑体" panose="02010609060101010101" pitchFamily="49" charset="-122"/>
                <a:ea typeface="黑体" panose="02010609060101010101" pitchFamily="49" charset="-122"/>
              </a:rPr>
              <a:t>。当</a:t>
            </a:r>
            <a:r>
              <a:rPr lang="en-US" altLang="zh-CN" sz="2801">
                <a:latin typeface="黑体" panose="02010609060101010101" pitchFamily="49" charset="-122"/>
                <a:ea typeface="黑体" panose="02010609060101010101" pitchFamily="49" charset="-122"/>
              </a:rPr>
              <a:t>A</a:t>
            </a:r>
            <a:r>
              <a:rPr lang="en-US" altLang="zh-CN" sz="2801" baseline="-25000">
                <a:latin typeface="黑体" panose="02010609060101010101" pitchFamily="49" charset="-122"/>
                <a:ea typeface="黑体" panose="02010609060101010101" pitchFamily="49" charset="-122"/>
              </a:rPr>
              <a:t>0</a:t>
            </a:r>
            <a:r>
              <a:rPr lang="en-US" altLang="zh-CN" sz="2801">
                <a:latin typeface="黑体" panose="02010609060101010101" pitchFamily="49" charset="-122"/>
                <a:ea typeface="黑体" panose="02010609060101010101" pitchFamily="49" charset="-122"/>
              </a:rPr>
              <a:t>=1</a:t>
            </a:r>
            <a:r>
              <a:rPr lang="zh-CN" altLang="en-US" sz="2801">
                <a:latin typeface="黑体" panose="02010609060101010101" pitchFamily="49" charset="-122"/>
                <a:ea typeface="黑体" panose="02010609060101010101" pitchFamily="49" charset="-122"/>
              </a:rPr>
              <a:t>时，可寻址</a:t>
            </a:r>
            <a:r>
              <a:rPr lang="en-US" altLang="zh-CN" sz="2801">
                <a:latin typeface="黑体" panose="02010609060101010101" pitchFamily="49" charset="-122"/>
                <a:ea typeface="黑体" panose="02010609060101010101" pitchFamily="49" charset="-122"/>
              </a:rPr>
              <a:t>OCW</a:t>
            </a:r>
            <a:r>
              <a:rPr lang="en-US" altLang="zh-CN" sz="2801" baseline="-25000">
                <a:latin typeface="黑体" panose="02010609060101010101" pitchFamily="49" charset="-122"/>
                <a:ea typeface="黑体" panose="02010609060101010101" pitchFamily="49" charset="-122"/>
              </a:rPr>
              <a:t>1</a:t>
            </a:r>
            <a:r>
              <a:rPr lang="zh-CN" altLang="en-US" sz="2801">
                <a:latin typeface="黑体" panose="02010609060101010101" pitchFamily="49" charset="-122"/>
                <a:ea typeface="黑体" panose="02010609060101010101" pitchFamily="49" charset="-122"/>
              </a:rPr>
              <a:t>。</a:t>
            </a:r>
            <a:r>
              <a:rPr lang="en-US" altLang="zh-CN" sz="2801" b="1">
                <a:latin typeface="黑体" panose="02010609060101010101" pitchFamily="49" charset="-122"/>
                <a:ea typeface="黑体" panose="02010609060101010101" pitchFamily="49" charset="-122"/>
              </a:rPr>
              <a:t>OCW</a:t>
            </a:r>
            <a:r>
              <a:rPr lang="en-US" altLang="zh-CN" sz="2801" b="1" baseline="-25000">
                <a:latin typeface="黑体" panose="02010609060101010101" pitchFamily="49" charset="-122"/>
                <a:ea typeface="黑体" panose="02010609060101010101" pitchFamily="49" charset="-122"/>
              </a:rPr>
              <a:t>1</a:t>
            </a:r>
            <a:r>
              <a:rPr lang="zh-CN" altLang="en-US" sz="2801" b="1">
                <a:latin typeface="黑体" panose="02010609060101010101" pitchFamily="49" charset="-122"/>
                <a:ea typeface="黑体" panose="02010609060101010101" pitchFamily="49" charset="-122"/>
              </a:rPr>
              <a:t>是中断屏蔽命令字</a:t>
            </a:r>
            <a:r>
              <a:rPr lang="zh-CN" altLang="en-US" sz="2801">
                <a:latin typeface="黑体" panose="02010609060101010101" pitchFamily="49" charset="-122"/>
                <a:ea typeface="黑体" panose="02010609060101010101" pitchFamily="49" charset="-122"/>
              </a:rPr>
              <a:t>，其格式如下图所示。</a:t>
            </a:r>
          </a:p>
          <a:p>
            <a:pPr eaLnBrk="1" hangingPunct="1">
              <a:lnSpc>
                <a:spcPct val="130000"/>
              </a:lnSpc>
              <a:spcBef>
                <a:spcPct val="50000"/>
              </a:spcBef>
            </a:pPr>
            <a:r>
              <a:rPr lang="en-US" altLang="zh-CN">
                <a:latin typeface="黑体" panose="02010609060101010101" pitchFamily="49" charset="-122"/>
                <a:ea typeface="黑体" panose="02010609060101010101" pitchFamily="49" charset="-122"/>
              </a:rPr>
              <a:t>OCW</a:t>
            </a:r>
            <a:r>
              <a:rPr lang="en-US" altLang="zh-CN" baseline="-25000">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用来设置</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的屏蔽操作，</a:t>
            </a:r>
            <a:r>
              <a:rPr lang="en-US" altLang="zh-CN">
                <a:latin typeface="黑体" panose="02010609060101010101" pitchFamily="49" charset="-122"/>
                <a:ea typeface="黑体" panose="02010609060101010101" pitchFamily="49" charset="-122"/>
              </a:rPr>
              <a:t>OCW</a:t>
            </a:r>
            <a:r>
              <a:rPr lang="en-US" altLang="zh-CN" baseline="-25000">
                <a:latin typeface="黑体" panose="02010609060101010101" pitchFamily="49" charset="-122"/>
                <a:ea typeface="黑体" panose="02010609060101010101" pitchFamily="49" charset="-122"/>
              </a:rPr>
              <a:t>l</a:t>
            </a:r>
            <a:r>
              <a:rPr lang="zh-CN" altLang="en-US">
                <a:latin typeface="黑体" panose="02010609060101010101" pitchFamily="49" charset="-122"/>
                <a:ea typeface="黑体" panose="02010609060101010101" pitchFamily="49" charset="-122"/>
              </a:rPr>
              <a:t>的每一位对应中断屏蔽寄存器</a:t>
            </a:r>
            <a:r>
              <a:rPr lang="en-US" altLang="zh-CN">
                <a:latin typeface="黑体" panose="02010609060101010101" pitchFamily="49" charset="-122"/>
                <a:ea typeface="黑体" panose="02010609060101010101" pitchFamily="49" charset="-122"/>
              </a:rPr>
              <a:t>IMR</a:t>
            </a:r>
            <a:r>
              <a:rPr lang="zh-CN" altLang="en-US">
                <a:latin typeface="黑体" panose="02010609060101010101" pitchFamily="49" charset="-122"/>
                <a:ea typeface="黑体" panose="02010609060101010101" pitchFamily="49" charset="-122"/>
              </a:rPr>
              <a:t>的相应屏蔽位，通过</a:t>
            </a:r>
            <a:r>
              <a:rPr lang="en-US" altLang="zh-CN">
                <a:latin typeface="黑体" panose="02010609060101010101" pitchFamily="49" charset="-122"/>
                <a:ea typeface="黑体" panose="02010609060101010101" pitchFamily="49" charset="-122"/>
              </a:rPr>
              <a:t>OCW</a:t>
            </a:r>
            <a:r>
              <a:rPr lang="en-US" altLang="zh-CN" baseline="-25000">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对</a:t>
            </a:r>
            <a:r>
              <a:rPr lang="en-US" altLang="zh-CN">
                <a:latin typeface="黑体" panose="02010609060101010101" pitchFamily="49" charset="-122"/>
                <a:ea typeface="黑体" panose="02010609060101010101" pitchFamily="49" charset="-122"/>
              </a:rPr>
              <a:t>IMR</a:t>
            </a:r>
            <a:r>
              <a:rPr lang="zh-CN" altLang="en-US">
                <a:latin typeface="黑体" panose="02010609060101010101" pitchFamily="49" charset="-122"/>
                <a:ea typeface="黑体" panose="02010609060101010101" pitchFamily="49" charset="-122"/>
              </a:rPr>
              <a:t>进行置位和复位操作。</a:t>
            </a:r>
            <a:r>
              <a:rPr lang="en-US" altLang="zh-CN">
                <a:latin typeface="黑体" panose="02010609060101010101" pitchFamily="49" charset="-122"/>
                <a:ea typeface="黑体" panose="02010609060101010101" pitchFamily="49" charset="-122"/>
              </a:rPr>
              <a:t>M</a:t>
            </a:r>
            <a:r>
              <a:rPr lang="en-US" altLang="zh-CN" baseline="-25000">
                <a:latin typeface="黑体" panose="02010609060101010101" pitchFamily="49" charset="-122"/>
                <a:ea typeface="黑体" panose="02010609060101010101" pitchFamily="49" charset="-122"/>
              </a:rPr>
              <a:t>7</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M</a:t>
            </a:r>
            <a:r>
              <a:rPr lang="en-US" altLang="zh-CN" baseline="-25000">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代表</a:t>
            </a:r>
            <a:r>
              <a:rPr lang="en-US" altLang="zh-CN">
                <a:latin typeface="黑体" panose="02010609060101010101" pitchFamily="49" charset="-122"/>
                <a:ea typeface="黑体" panose="02010609060101010101" pitchFamily="49" charset="-122"/>
              </a:rPr>
              <a:t>8</a:t>
            </a:r>
            <a:r>
              <a:rPr lang="zh-CN" altLang="en-US">
                <a:latin typeface="黑体" panose="02010609060101010101" pitchFamily="49" charset="-122"/>
                <a:ea typeface="黑体" panose="02010609060101010101" pitchFamily="49" charset="-122"/>
              </a:rPr>
              <a:t>个屏蔽位，用来控制</a:t>
            </a:r>
            <a:r>
              <a:rPr lang="en-US" altLang="zh-CN">
                <a:latin typeface="黑体" panose="02010609060101010101" pitchFamily="49" charset="-122"/>
                <a:ea typeface="黑体" panose="02010609060101010101" pitchFamily="49" charset="-122"/>
              </a:rPr>
              <a:t>IR</a:t>
            </a:r>
            <a:r>
              <a:rPr lang="zh-CN" altLang="en-US">
                <a:latin typeface="黑体" panose="02010609060101010101" pitchFamily="49" charset="-122"/>
                <a:ea typeface="黑体" panose="02010609060101010101" pitchFamily="49" charset="-122"/>
              </a:rPr>
              <a:t>输入的中断请求信号，如果某一位</a:t>
            </a:r>
            <a:r>
              <a:rPr lang="en-US" altLang="zh-CN">
                <a:latin typeface="黑体" panose="02010609060101010101" pitchFamily="49" charset="-122"/>
                <a:ea typeface="黑体" panose="02010609060101010101" pitchFamily="49" charset="-122"/>
              </a:rPr>
              <a:t>M</a:t>
            </a:r>
            <a:r>
              <a:rPr lang="zh-CN" altLang="en-US">
                <a:latin typeface="黑体" panose="02010609060101010101" pitchFamily="49" charset="-122"/>
                <a:ea typeface="黑体" panose="02010609060101010101" pitchFamily="49" charset="-122"/>
              </a:rPr>
              <a:t>为</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，它就屏蔽对应的</a:t>
            </a:r>
            <a:r>
              <a:rPr lang="en-US" altLang="zh-CN">
                <a:latin typeface="黑体" panose="02010609060101010101" pitchFamily="49" charset="-122"/>
                <a:ea typeface="黑体" panose="02010609060101010101" pitchFamily="49" charset="-122"/>
              </a:rPr>
              <a:t>IR</a:t>
            </a:r>
            <a:r>
              <a:rPr lang="zh-CN" altLang="en-US">
                <a:latin typeface="黑体" panose="02010609060101010101" pitchFamily="49" charset="-122"/>
                <a:ea typeface="黑体" panose="02010609060101010101" pitchFamily="49" charset="-122"/>
              </a:rPr>
              <a:t>中断请求</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即</a:t>
            </a:r>
            <a:r>
              <a:rPr lang="en-US" altLang="zh-CN">
                <a:latin typeface="黑体" panose="02010609060101010101" pitchFamily="49" charset="-122"/>
                <a:ea typeface="黑体" panose="02010609060101010101" pitchFamily="49" charset="-122"/>
              </a:rPr>
              <a:t>M</a:t>
            </a:r>
            <a:r>
              <a:rPr lang="en-US" altLang="zh-CN" baseline="-25000">
                <a:latin typeface="黑体" panose="02010609060101010101" pitchFamily="49" charset="-122"/>
                <a:ea typeface="黑体" panose="02010609060101010101" pitchFamily="49" charset="-122"/>
              </a:rPr>
              <a:t>0</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屏蔽</a:t>
            </a:r>
            <a:r>
              <a:rPr lang="en-US" altLang="zh-CN">
                <a:latin typeface="黑体" panose="02010609060101010101" pitchFamily="49" charset="-122"/>
                <a:ea typeface="黑体" panose="02010609060101010101" pitchFamily="49" charset="-122"/>
              </a:rPr>
              <a:t>IR</a:t>
            </a:r>
            <a:r>
              <a:rPr lang="en-US" altLang="zh-CN" baseline="-25000">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M</a:t>
            </a:r>
            <a:r>
              <a:rPr lang="en-US" altLang="zh-CN" baseline="-25000">
                <a:latin typeface="黑体" panose="02010609060101010101" pitchFamily="49" charset="-122"/>
                <a:ea typeface="黑体" panose="02010609060101010101" pitchFamily="49" charset="-122"/>
              </a:rPr>
              <a:t>1</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屏蔽</a:t>
            </a:r>
            <a:r>
              <a:rPr lang="en-US" altLang="zh-CN">
                <a:latin typeface="黑体" panose="02010609060101010101" pitchFamily="49" charset="-122"/>
                <a:ea typeface="黑体" panose="02010609060101010101" pitchFamily="49" charset="-122"/>
              </a:rPr>
              <a:t>IR</a:t>
            </a:r>
            <a:r>
              <a:rPr lang="en-US" altLang="zh-CN" baseline="-25000">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等</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。如果</a:t>
            </a:r>
            <a:r>
              <a:rPr lang="en-US" altLang="zh-CN">
                <a:latin typeface="黑体" panose="02010609060101010101" pitchFamily="49" charset="-122"/>
                <a:ea typeface="黑体" panose="02010609060101010101" pitchFamily="49" charset="-122"/>
              </a:rPr>
              <a:t>M=0</a:t>
            </a:r>
            <a:r>
              <a:rPr lang="zh-CN" altLang="en-US">
                <a:latin typeface="黑体" panose="02010609060101010101" pitchFamily="49" charset="-122"/>
                <a:ea typeface="黑体" panose="02010609060101010101" pitchFamily="49" charset="-122"/>
              </a:rPr>
              <a:t>，则清除屏蔽状态，允许对应的</a:t>
            </a:r>
            <a:r>
              <a:rPr lang="en-US" altLang="zh-CN">
                <a:latin typeface="黑体" panose="02010609060101010101" pitchFamily="49" charset="-122"/>
                <a:ea typeface="黑体" panose="02010609060101010101" pitchFamily="49" charset="-122"/>
              </a:rPr>
              <a:t>IR</a:t>
            </a:r>
            <a:r>
              <a:rPr lang="zh-CN" altLang="en-US">
                <a:latin typeface="黑体" panose="02010609060101010101" pitchFamily="49" charset="-122"/>
                <a:ea typeface="黑体" panose="02010609060101010101" pitchFamily="49" charset="-122"/>
              </a:rPr>
              <a:t>输入信号产生</a:t>
            </a:r>
            <a:r>
              <a:rPr lang="en-US" altLang="zh-CN">
                <a:latin typeface="黑体" panose="02010609060101010101" pitchFamily="49" charset="-122"/>
                <a:ea typeface="黑体" panose="02010609060101010101" pitchFamily="49" charset="-122"/>
              </a:rPr>
              <a:t>INT</a:t>
            </a:r>
            <a:r>
              <a:rPr lang="zh-CN" altLang="en-US">
                <a:latin typeface="黑体" panose="02010609060101010101" pitchFamily="49" charset="-122"/>
                <a:ea typeface="黑体" panose="02010609060101010101" pitchFamily="49" charset="-122"/>
              </a:rPr>
              <a:t>输出，请求</a:t>
            </a:r>
            <a:r>
              <a:rPr lang="en-US" altLang="zh-CN">
                <a:latin typeface="黑体" panose="02010609060101010101" pitchFamily="49" charset="-122"/>
                <a:ea typeface="黑体" panose="02010609060101010101" pitchFamily="49" charset="-122"/>
              </a:rPr>
              <a:t>CPU</a:t>
            </a:r>
            <a:r>
              <a:rPr lang="zh-CN" altLang="en-US">
                <a:latin typeface="黑体" panose="02010609060101010101" pitchFamily="49" charset="-122"/>
                <a:ea typeface="黑体" panose="02010609060101010101" pitchFamily="49" charset="-122"/>
              </a:rPr>
              <a:t>进行服务。</a:t>
            </a:r>
          </a:p>
        </p:txBody>
      </p:sp>
    </p:spTree>
    <p:extLst>
      <p:ext uri="{BB962C8B-B14F-4D97-AF65-F5344CB8AC3E}">
        <p14:creationId xmlns:p14="http://schemas.microsoft.com/office/powerpoint/2010/main" val="1903627860"/>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2"/>
          <p:cNvSpPr txBox="1">
            <a:spLocks noChangeArrowheads="1"/>
          </p:cNvSpPr>
          <p:nvPr/>
        </p:nvSpPr>
        <p:spPr bwMode="auto">
          <a:xfrm>
            <a:off x="4655011" y="4366636"/>
            <a:ext cx="1708545"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隶书" panose="02010509060101010101" pitchFamily="49" charset="-122"/>
                <a:ea typeface="隶书" panose="02010509060101010101" pitchFamily="49" charset="-122"/>
              </a:rPr>
              <a:t>OCW1</a:t>
            </a:r>
            <a:r>
              <a:rPr lang="zh-CN" altLang="en-US">
                <a:latin typeface="隶书" panose="02010509060101010101" pitchFamily="49" charset="-122"/>
                <a:ea typeface="隶书" panose="02010509060101010101" pitchFamily="49" charset="-122"/>
              </a:rPr>
              <a:t>的格式</a:t>
            </a:r>
          </a:p>
        </p:txBody>
      </p:sp>
      <p:graphicFrame>
        <p:nvGraphicFramePr>
          <p:cNvPr id="9218" name="Object 3"/>
          <p:cNvGraphicFramePr>
            <a:graphicFrameLocks noChangeAspect="1"/>
          </p:cNvGraphicFramePr>
          <p:nvPr/>
        </p:nvGraphicFramePr>
        <p:xfrm>
          <a:off x="1979453" y="1524353"/>
          <a:ext cx="8460158" cy="2621570"/>
        </p:xfrm>
        <a:graphic>
          <a:graphicData uri="http://schemas.openxmlformats.org/presentationml/2006/ole">
            <mc:AlternateContent xmlns:mc="http://schemas.openxmlformats.org/markup-compatibility/2006">
              <mc:Choice xmlns:v="urn:schemas-microsoft-com:vml" Requires="v">
                <p:oleObj spid="_x0000_s24585" r:id="rId3" imgW="3173021" imgH="983036" progId="Visio.Drawing.4">
                  <p:embed/>
                </p:oleObj>
              </mc:Choice>
              <mc:Fallback>
                <p:oleObj r:id="rId3" imgW="3173021" imgH="983036"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453" y="1524353"/>
                        <a:ext cx="8460158" cy="2621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5030970"/>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750801" y="533524"/>
            <a:ext cx="8612593" cy="5597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a:latin typeface="黑体" panose="02010609060101010101" pitchFamily="49" charset="-122"/>
                <a:ea typeface="黑体" panose="02010609060101010101" pitchFamily="49" charset="-122"/>
              </a:rPr>
              <a:t> </a:t>
            </a:r>
            <a:r>
              <a:rPr lang="en-US" altLang="zh-CN" sz="2801">
                <a:latin typeface="黑体" panose="02010609060101010101" pitchFamily="49" charset="-122"/>
                <a:ea typeface="黑体" panose="02010609060101010101" pitchFamily="49" charset="-122"/>
              </a:rPr>
              <a:t>2)OCW</a:t>
            </a:r>
            <a:r>
              <a:rPr lang="en-US" altLang="zh-CN" sz="2801" baseline="-25000">
                <a:latin typeface="黑体" panose="02010609060101010101" pitchFamily="49" charset="-122"/>
                <a:ea typeface="黑体" panose="02010609060101010101" pitchFamily="49" charset="-122"/>
              </a:rPr>
              <a:t>2</a:t>
            </a:r>
            <a:r>
              <a:rPr lang="zh-CN" altLang="en-US" sz="2801">
                <a:latin typeface="黑体" panose="02010609060101010101" pitchFamily="49" charset="-122"/>
                <a:ea typeface="黑体" panose="02010609060101010101" pitchFamily="49" charset="-122"/>
              </a:rPr>
              <a:t>。当</a:t>
            </a:r>
            <a:r>
              <a:rPr lang="en-US" altLang="zh-CN" sz="2801">
                <a:latin typeface="黑体" panose="02010609060101010101" pitchFamily="49" charset="-122"/>
                <a:ea typeface="黑体" panose="02010609060101010101" pitchFamily="49" charset="-122"/>
              </a:rPr>
              <a:t>A</a:t>
            </a:r>
            <a:r>
              <a:rPr lang="en-US" altLang="zh-CN" sz="2801" baseline="-25000">
                <a:latin typeface="黑体" panose="02010609060101010101" pitchFamily="49" charset="-122"/>
                <a:ea typeface="黑体" panose="02010609060101010101" pitchFamily="49" charset="-122"/>
              </a:rPr>
              <a:t>0</a:t>
            </a:r>
            <a:r>
              <a:rPr lang="en-US" altLang="zh-CN" sz="2801">
                <a:latin typeface="黑体" panose="02010609060101010101" pitchFamily="49" charset="-122"/>
                <a:ea typeface="黑体" panose="02010609060101010101" pitchFamily="49" charset="-122"/>
              </a:rPr>
              <a:t>=0</a:t>
            </a:r>
            <a:r>
              <a:rPr lang="zh-CN" altLang="en-US" sz="2801">
                <a:latin typeface="黑体" panose="02010609060101010101" pitchFamily="49" charset="-122"/>
                <a:ea typeface="黑体" panose="02010609060101010101" pitchFamily="49" charset="-122"/>
              </a:rPr>
              <a:t>，</a:t>
            </a:r>
            <a:r>
              <a:rPr lang="en-US" altLang="zh-CN" sz="2801">
                <a:latin typeface="黑体" panose="02010609060101010101" pitchFamily="49" charset="-122"/>
                <a:ea typeface="黑体" panose="02010609060101010101" pitchFamily="49" charset="-122"/>
              </a:rPr>
              <a:t>D</a:t>
            </a:r>
            <a:r>
              <a:rPr lang="en-US" altLang="zh-CN" sz="2801" baseline="-25000">
                <a:latin typeface="黑体" panose="02010609060101010101" pitchFamily="49" charset="-122"/>
                <a:ea typeface="黑体" panose="02010609060101010101" pitchFamily="49" charset="-122"/>
              </a:rPr>
              <a:t>4</a:t>
            </a:r>
            <a:r>
              <a:rPr lang="en-US" altLang="zh-CN" sz="2801">
                <a:latin typeface="黑体" panose="02010609060101010101" pitchFamily="49" charset="-122"/>
                <a:ea typeface="黑体" panose="02010609060101010101" pitchFamily="49" charset="-122"/>
              </a:rPr>
              <a:t>=D</a:t>
            </a:r>
            <a:r>
              <a:rPr lang="en-US" altLang="zh-CN" sz="2801" baseline="-25000">
                <a:latin typeface="黑体" panose="02010609060101010101" pitchFamily="49" charset="-122"/>
                <a:ea typeface="黑体" panose="02010609060101010101" pitchFamily="49" charset="-122"/>
              </a:rPr>
              <a:t>3</a:t>
            </a:r>
            <a:r>
              <a:rPr lang="en-US" altLang="zh-CN" sz="2801">
                <a:latin typeface="黑体" panose="02010609060101010101" pitchFamily="49" charset="-122"/>
                <a:ea typeface="黑体" panose="02010609060101010101" pitchFamily="49" charset="-122"/>
              </a:rPr>
              <a:t>=0</a:t>
            </a:r>
            <a:r>
              <a:rPr lang="zh-CN" altLang="en-US" sz="2801">
                <a:latin typeface="黑体" panose="02010609060101010101" pitchFamily="49" charset="-122"/>
                <a:ea typeface="黑体" panose="02010609060101010101" pitchFamily="49" charset="-122"/>
              </a:rPr>
              <a:t>时可寻址</a:t>
            </a:r>
            <a:r>
              <a:rPr lang="en-US" altLang="zh-CN" sz="2801">
                <a:latin typeface="黑体" panose="02010609060101010101" pitchFamily="49" charset="-122"/>
                <a:ea typeface="黑体" panose="02010609060101010101" pitchFamily="49" charset="-122"/>
              </a:rPr>
              <a:t>OCW</a:t>
            </a:r>
            <a:r>
              <a:rPr lang="en-US" altLang="zh-CN" sz="2801" baseline="-25000">
                <a:latin typeface="黑体" panose="02010609060101010101" pitchFamily="49" charset="-122"/>
                <a:ea typeface="黑体" panose="02010609060101010101" pitchFamily="49" charset="-122"/>
              </a:rPr>
              <a:t>2</a:t>
            </a:r>
            <a:r>
              <a:rPr lang="zh-CN" altLang="en-US" sz="2801">
                <a:latin typeface="黑体" panose="02010609060101010101" pitchFamily="49" charset="-122"/>
                <a:ea typeface="黑体" panose="02010609060101010101" pitchFamily="49" charset="-122"/>
              </a:rPr>
              <a:t>。格式和各位的功能如下图所示。</a:t>
            </a:r>
          </a:p>
          <a:p>
            <a:pPr eaLnBrk="1" hangingPunct="1">
              <a:lnSpc>
                <a:spcPct val="150000"/>
              </a:lnSpc>
              <a:spcBef>
                <a:spcPct val="50000"/>
              </a:spcBef>
            </a:pPr>
            <a:r>
              <a:rPr lang="zh-CN" altLang="en-US">
                <a:latin typeface="黑体" panose="02010609060101010101" pitchFamily="49" charset="-122"/>
                <a:ea typeface="黑体" panose="02010609060101010101" pitchFamily="49" charset="-122"/>
              </a:rPr>
              <a:t>功能：控制</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中断循环优先级方式及发送命令中断结束方式</a:t>
            </a:r>
          </a:p>
          <a:p>
            <a:pPr eaLnBrk="1" hangingPunct="1">
              <a:lnSpc>
                <a:spcPct val="150000"/>
              </a:lnSpc>
              <a:spcBef>
                <a:spcPct val="50000"/>
              </a:spcBef>
            </a:pPr>
            <a:r>
              <a:rPr lang="en-US" altLang="zh-CN">
                <a:latin typeface="黑体" panose="02010609060101010101" pitchFamily="49" charset="-122"/>
                <a:ea typeface="黑体" panose="02010609060101010101" pitchFamily="49" charset="-122"/>
              </a:rPr>
              <a:t>R</a:t>
            </a:r>
            <a:r>
              <a:rPr lang="zh-CN" altLang="en-US">
                <a:latin typeface="黑体" panose="02010609060101010101" pitchFamily="49" charset="-122"/>
                <a:ea typeface="黑体" panose="02010609060101010101" pitchFamily="49" charset="-122"/>
              </a:rPr>
              <a:t>：优先权循环控制位，</a:t>
            </a:r>
            <a:r>
              <a:rPr lang="en-US" altLang="zh-CN">
                <a:latin typeface="黑体" panose="02010609060101010101" pitchFamily="49" charset="-122"/>
                <a:ea typeface="黑体" panose="02010609060101010101" pitchFamily="49" charset="-122"/>
              </a:rPr>
              <a:t>R=1</a:t>
            </a:r>
            <a:r>
              <a:rPr lang="zh-CN" altLang="en-US">
                <a:latin typeface="黑体" panose="02010609060101010101" pitchFamily="49" charset="-122"/>
                <a:ea typeface="黑体" panose="02010609060101010101" pitchFamily="49" charset="-122"/>
              </a:rPr>
              <a:t>为循环优先权，</a:t>
            </a:r>
            <a:r>
              <a:rPr lang="en-US" altLang="zh-CN">
                <a:latin typeface="黑体" panose="02010609060101010101" pitchFamily="49" charset="-122"/>
                <a:ea typeface="黑体" panose="02010609060101010101" pitchFamily="49" charset="-122"/>
              </a:rPr>
              <a:t>R=0</a:t>
            </a:r>
            <a:r>
              <a:rPr lang="zh-CN" altLang="en-US">
                <a:latin typeface="黑体" panose="02010609060101010101" pitchFamily="49" charset="-122"/>
                <a:ea typeface="黑体" panose="02010609060101010101" pitchFamily="49" charset="-122"/>
              </a:rPr>
              <a:t>为固定优先权。 </a:t>
            </a:r>
            <a:r>
              <a:rPr lang="en-US" altLang="zh-CN">
                <a:latin typeface="黑体" panose="02010609060101010101" pitchFamily="49" charset="-122"/>
                <a:ea typeface="黑体" panose="02010609060101010101" pitchFamily="49" charset="-122"/>
              </a:rPr>
              <a:t>SL</a:t>
            </a:r>
            <a:r>
              <a:rPr lang="zh-CN" altLang="en-US">
                <a:latin typeface="黑体" panose="02010609060101010101" pitchFamily="49" charset="-122"/>
                <a:ea typeface="黑体" panose="02010609060101010101" pitchFamily="49" charset="-122"/>
              </a:rPr>
              <a:t>：选择指定的</a:t>
            </a:r>
            <a:r>
              <a:rPr lang="en-US" altLang="zh-CN">
                <a:latin typeface="黑体" panose="02010609060101010101" pitchFamily="49" charset="-122"/>
                <a:ea typeface="黑体" panose="02010609060101010101" pitchFamily="49" charset="-122"/>
              </a:rPr>
              <a:t>IR</a:t>
            </a:r>
            <a:r>
              <a:rPr lang="zh-CN" altLang="en-US">
                <a:latin typeface="黑体" panose="02010609060101010101" pitchFamily="49" charset="-122"/>
                <a:ea typeface="黑体" panose="02010609060101010101" pitchFamily="49" charset="-122"/>
              </a:rPr>
              <a:t>级别位。</a:t>
            </a:r>
            <a:r>
              <a:rPr lang="en-US" altLang="zh-CN">
                <a:latin typeface="黑体" panose="02010609060101010101" pitchFamily="49" charset="-122"/>
                <a:ea typeface="黑体" panose="02010609060101010101" pitchFamily="49" charset="-122"/>
              </a:rPr>
              <a:t>SL=1</a:t>
            </a:r>
            <a:r>
              <a:rPr lang="zh-CN" altLang="en-US">
                <a:latin typeface="黑体" panose="02010609060101010101" pitchFamily="49" charset="-122"/>
                <a:ea typeface="黑体" panose="02010609060101010101" pitchFamily="49" charset="-122"/>
              </a:rPr>
              <a:t>，操作在</a:t>
            </a:r>
            <a:r>
              <a:rPr lang="en-US" altLang="zh-CN">
                <a:latin typeface="黑体" panose="02010609060101010101" pitchFamily="49" charset="-122"/>
                <a:ea typeface="黑体" panose="02010609060101010101" pitchFamily="49" charset="-122"/>
              </a:rPr>
              <a:t>L2</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L0</a:t>
            </a:r>
            <a:r>
              <a:rPr lang="zh-CN" altLang="en-US">
                <a:latin typeface="黑体" panose="02010609060101010101" pitchFamily="49" charset="-122"/>
                <a:ea typeface="黑体" panose="02010609060101010101" pitchFamily="49" charset="-122"/>
              </a:rPr>
              <a:t>指定的编码级别上执行；</a:t>
            </a:r>
            <a:r>
              <a:rPr lang="en-US" altLang="zh-CN">
                <a:latin typeface="黑体" panose="02010609060101010101" pitchFamily="49" charset="-122"/>
                <a:ea typeface="黑体" panose="02010609060101010101" pitchFamily="49" charset="-122"/>
              </a:rPr>
              <a:t>SL=0</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L2</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L0</a:t>
            </a:r>
            <a:r>
              <a:rPr lang="zh-CN" altLang="en-US">
                <a:latin typeface="黑体" panose="02010609060101010101" pitchFamily="49" charset="-122"/>
                <a:ea typeface="黑体" panose="02010609060101010101" pitchFamily="49" charset="-122"/>
              </a:rPr>
              <a:t>无效。</a:t>
            </a:r>
          </a:p>
          <a:p>
            <a:pPr eaLnBrk="1" hangingPunct="1">
              <a:lnSpc>
                <a:spcPct val="130000"/>
              </a:lnSpc>
              <a:spcBef>
                <a:spcPct val="50000"/>
              </a:spcBef>
            </a:pPr>
            <a:r>
              <a:rPr lang="en-US" altLang="zh-CN">
                <a:latin typeface="黑体" panose="02010609060101010101" pitchFamily="49" charset="-122"/>
                <a:ea typeface="黑体" panose="02010609060101010101" pitchFamily="49" charset="-122"/>
              </a:rPr>
              <a:t>EOI</a:t>
            </a:r>
            <a:r>
              <a:rPr lang="zh-CN" altLang="en-US">
                <a:latin typeface="黑体" panose="02010609060101010101" pitchFamily="49" charset="-122"/>
                <a:ea typeface="黑体" panose="02010609060101010101" pitchFamily="49" charset="-122"/>
              </a:rPr>
              <a:t>：中断结束命令位，在非自动中断结束命令情况下，</a:t>
            </a:r>
            <a:r>
              <a:rPr lang="en-US" altLang="zh-CN">
                <a:latin typeface="黑体" panose="02010609060101010101" pitchFamily="49" charset="-122"/>
                <a:ea typeface="黑体" panose="02010609060101010101" pitchFamily="49" charset="-122"/>
              </a:rPr>
              <a:t>EOI=1</a:t>
            </a:r>
            <a:r>
              <a:rPr lang="zh-CN" altLang="en-US">
                <a:latin typeface="黑体" panose="02010609060101010101" pitchFamily="49" charset="-122"/>
                <a:ea typeface="黑体" panose="02010609060101010101" pitchFamily="49" charset="-122"/>
              </a:rPr>
              <a:t>表示中断结束命令，它使</a:t>
            </a:r>
            <a:r>
              <a:rPr lang="en-US" altLang="zh-CN">
                <a:latin typeface="黑体" panose="02010609060101010101" pitchFamily="49" charset="-122"/>
                <a:ea typeface="黑体" panose="02010609060101010101" pitchFamily="49" charset="-122"/>
              </a:rPr>
              <a:t>ISR</a:t>
            </a:r>
            <a:r>
              <a:rPr lang="zh-CN" altLang="en-US">
                <a:latin typeface="黑体" panose="02010609060101010101" pitchFamily="49" charset="-122"/>
                <a:ea typeface="黑体" panose="02010609060101010101" pitchFamily="49" charset="-122"/>
              </a:rPr>
              <a:t>中最高优先权位复位；</a:t>
            </a:r>
            <a:r>
              <a:rPr lang="en-US" altLang="zh-CN">
                <a:latin typeface="黑体" panose="02010609060101010101" pitchFamily="49" charset="-122"/>
                <a:ea typeface="黑体" panose="02010609060101010101" pitchFamily="49" charset="-122"/>
              </a:rPr>
              <a:t>EOI=0</a:t>
            </a:r>
            <a:r>
              <a:rPr lang="zh-CN" altLang="en-US">
                <a:latin typeface="黑体" panose="02010609060101010101" pitchFamily="49" charset="-122"/>
                <a:ea typeface="黑体" panose="02010609060101010101" pitchFamily="49" charset="-122"/>
              </a:rPr>
              <a:t>则不起作用。</a:t>
            </a:r>
          </a:p>
        </p:txBody>
      </p:sp>
    </p:spTree>
    <p:extLst>
      <p:ext uri="{BB962C8B-B14F-4D97-AF65-F5344CB8AC3E}">
        <p14:creationId xmlns:p14="http://schemas.microsoft.com/office/powerpoint/2010/main" val="191155765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1903236" y="908260"/>
            <a:ext cx="8536376" cy="5189151"/>
          </a:xfrm>
        </p:spPr>
        <p:txBody>
          <a:bodyPr/>
          <a:lstStyle/>
          <a:p>
            <a:pPr eaLnBrk="1" hangingPunct="1">
              <a:lnSpc>
                <a:spcPct val="115000"/>
              </a:lnSpc>
              <a:spcBef>
                <a:spcPct val="50000"/>
              </a:spcBef>
              <a:buFontTx/>
              <a:buNone/>
            </a:pPr>
            <a:r>
              <a:rPr lang="en-US" altLang="zh-CN" sz="2400" dirty="0">
                <a:latin typeface="黑体" panose="02010609060101010101" pitchFamily="49" charset="-122"/>
                <a:ea typeface="黑体" panose="02010609060101010101" pitchFamily="49" charset="-122"/>
              </a:rPr>
              <a:t>3) </a:t>
            </a:r>
            <a:r>
              <a:rPr lang="zh-CN" altLang="en-US" sz="2400" dirty="0">
                <a:latin typeface="黑体" panose="02010609060101010101" pitchFamily="49" charset="-122"/>
                <a:ea typeface="黑体" panose="02010609060101010101" pitchFamily="49" charset="-122"/>
              </a:rPr>
              <a:t>中断服务</a:t>
            </a:r>
          </a:p>
          <a:p>
            <a:pPr eaLnBrk="1" hangingPunct="1">
              <a:lnSpc>
                <a:spcPct val="115000"/>
              </a:lnSpc>
              <a:spcBef>
                <a:spcPct val="50000"/>
              </a:spcBef>
              <a:buFontTx/>
              <a:buNone/>
            </a:pP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关中断</a:t>
            </a:r>
          </a:p>
          <a:p>
            <a:pPr eaLnBrk="1" hangingPunct="1">
              <a:lnSpc>
                <a:spcPct val="115000"/>
              </a:lnSpc>
              <a:buFontTx/>
              <a:buNone/>
            </a:pPr>
            <a:r>
              <a:rPr lang="en-US" altLang="zh-CN" sz="2400"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恢复现场（由一系列的</a:t>
            </a:r>
            <a:r>
              <a:rPr lang="en-US" altLang="zh-CN" sz="2400" dirty="0">
                <a:latin typeface="黑体" panose="02010609060101010101" pitchFamily="49" charset="-122"/>
                <a:ea typeface="黑体" panose="02010609060101010101" pitchFamily="49" charset="-122"/>
              </a:rPr>
              <a:t>POP</a:t>
            </a:r>
            <a:r>
              <a:rPr lang="zh-CN" altLang="en-US" sz="2400" dirty="0">
                <a:latin typeface="黑体" panose="02010609060101010101" pitchFamily="49" charset="-122"/>
                <a:ea typeface="黑体" panose="02010609060101010101" pitchFamily="49" charset="-122"/>
              </a:rPr>
              <a:t>指令完成）</a:t>
            </a:r>
          </a:p>
          <a:p>
            <a:pPr eaLnBrk="1" hangingPunct="1">
              <a:lnSpc>
                <a:spcPct val="115000"/>
              </a:lnSpc>
              <a:buFontTx/>
              <a:buNone/>
            </a:pPr>
            <a:r>
              <a:rPr lang="zh-CN" altLang="en-US" sz="2400" dirty="0">
                <a:latin typeface="黑体" panose="02010609060101010101" pitchFamily="49" charset="-122"/>
                <a:ea typeface="黑体" panose="02010609060101010101" pitchFamily="49" charset="-122"/>
              </a:rPr>
              <a:t>  是与保护现场对应的，但要注意数据恢复的次序，以免混乱。</a:t>
            </a:r>
          </a:p>
          <a:p>
            <a:pPr eaLnBrk="1" hangingPunct="1">
              <a:lnSpc>
                <a:spcPct val="115000"/>
              </a:lnSpc>
              <a:buFontTx/>
              <a:buNone/>
            </a:pPr>
            <a:r>
              <a:rPr lang="en-US" altLang="zh-CN" sz="2400" dirty="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开中断并返回（使用中断返回指令</a:t>
            </a:r>
            <a:r>
              <a:rPr lang="en-US" altLang="zh-CN" sz="2400" dirty="0">
                <a:latin typeface="黑体" panose="02010609060101010101" pitchFamily="49" charset="-122"/>
                <a:ea typeface="黑体" panose="02010609060101010101" pitchFamily="49" charset="-122"/>
              </a:rPr>
              <a:t>IRET</a:t>
            </a:r>
            <a:r>
              <a:rPr lang="zh-CN" altLang="en-US" sz="2400" dirty="0">
                <a:latin typeface="黑体" panose="02010609060101010101" pitchFamily="49" charset="-122"/>
                <a:ea typeface="黑体" panose="02010609060101010101" pitchFamily="49" charset="-122"/>
              </a:rPr>
              <a:t>）。</a:t>
            </a:r>
          </a:p>
          <a:p>
            <a:pPr eaLnBrk="1" hangingPunct="1">
              <a:lnSpc>
                <a:spcPct val="115000"/>
              </a:lnSpc>
              <a:buFontTx/>
              <a:buNone/>
            </a:pPr>
            <a:r>
              <a:rPr lang="zh-CN" altLang="en-US" sz="2400" dirty="0">
                <a:latin typeface="黑体" panose="02010609060101010101" pitchFamily="49" charset="-122"/>
                <a:ea typeface="黑体" panose="02010609060101010101" pitchFamily="49" charset="-122"/>
              </a:rPr>
              <a:t>  不能使用一般的子程序返回指令</a:t>
            </a:r>
            <a:r>
              <a:rPr lang="en-US" altLang="zh-CN" sz="2400" dirty="0">
                <a:latin typeface="黑体" panose="02010609060101010101" pitchFamily="49" charset="-122"/>
                <a:ea typeface="黑体" panose="02010609060101010101" pitchFamily="49" charset="-122"/>
              </a:rPr>
              <a:t>RET</a:t>
            </a:r>
            <a:r>
              <a:rPr lang="zh-CN" altLang="en-US" sz="2400" dirty="0">
                <a:latin typeface="黑体" panose="02010609060101010101" pitchFamily="49" charset="-122"/>
                <a:ea typeface="黑体" panose="02010609060101010101" pitchFamily="49" charset="-122"/>
              </a:rPr>
              <a:t>，因为</a:t>
            </a:r>
            <a:r>
              <a:rPr lang="en-US" altLang="zh-CN" sz="2400" dirty="0">
                <a:latin typeface="黑体" panose="02010609060101010101" pitchFamily="49" charset="-122"/>
                <a:ea typeface="黑体" panose="02010609060101010101" pitchFamily="49" charset="-122"/>
              </a:rPr>
              <a:t>IRET</a:t>
            </a:r>
            <a:r>
              <a:rPr lang="zh-CN" altLang="en-US" sz="2400" dirty="0">
                <a:latin typeface="黑体" panose="02010609060101010101" pitchFamily="49" charset="-122"/>
                <a:ea typeface="黑体" panose="02010609060101010101" pitchFamily="49" charset="-122"/>
              </a:rPr>
              <a:t>指令除了能恢复断点地址外，还能恢复中断响应时的标志寄存器的值，而这后一个动作是</a:t>
            </a:r>
            <a:r>
              <a:rPr lang="en-US" altLang="zh-CN" sz="2400" dirty="0">
                <a:latin typeface="黑体" panose="02010609060101010101" pitchFamily="49" charset="-122"/>
                <a:ea typeface="黑体" panose="02010609060101010101" pitchFamily="49" charset="-122"/>
              </a:rPr>
              <a:t>RET</a:t>
            </a:r>
            <a:r>
              <a:rPr lang="zh-CN" altLang="en-US" sz="2400" dirty="0">
                <a:latin typeface="黑体" panose="02010609060101010101" pitchFamily="49" charset="-122"/>
                <a:ea typeface="黑体" panose="02010609060101010101" pitchFamily="49" charset="-122"/>
              </a:rPr>
              <a:t>指令不能完成的。</a:t>
            </a:r>
          </a:p>
        </p:txBody>
      </p:sp>
    </p:spTree>
    <p:extLst>
      <p:ext uri="{BB962C8B-B14F-4D97-AF65-F5344CB8AC3E}">
        <p14:creationId xmlns:p14="http://schemas.microsoft.com/office/powerpoint/2010/main" val="713816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4581969" y="6022782"/>
            <a:ext cx="1708545"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隶书" panose="02010509060101010101" pitchFamily="49" charset="-122"/>
                <a:ea typeface="隶书" panose="02010509060101010101" pitchFamily="49" charset="-122"/>
              </a:rPr>
              <a:t>OCW2</a:t>
            </a:r>
            <a:r>
              <a:rPr lang="zh-CN" altLang="en-US">
                <a:latin typeface="隶书" panose="02010509060101010101" pitchFamily="49" charset="-122"/>
                <a:ea typeface="隶书" panose="02010509060101010101" pitchFamily="49" charset="-122"/>
              </a:rPr>
              <a:t>的格式</a:t>
            </a:r>
          </a:p>
        </p:txBody>
      </p:sp>
      <p:graphicFrame>
        <p:nvGraphicFramePr>
          <p:cNvPr id="10242" name="Object 3"/>
          <p:cNvGraphicFramePr>
            <a:graphicFrameLocks noChangeAspect="1"/>
          </p:cNvGraphicFramePr>
          <p:nvPr/>
        </p:nvGraphicFramePr>
        <p:xfrm>
          <a:off x="2349427" y="549402"/>
          <a:ext cx="7774199" cy="5565476"/>
        </p:xfrm>
        <a:graphic>
          <a:graphicData uri="http://schemas.openxmlformats.org/presentationml/2006/ole">
            <mc:AlternateContent xmlns:mc="http://schemas.openxmlformats.org/markup-compatibility/2006">
              <mc:Choice xmlns:v="urn:schemas-microsoft-com:vml" Requires="v">
                <p:oleObj spid="_x0000_s25609" r:id="rId3" imgW="3341048" imgH="2495284" progId="Visio.Drawing.4">
                  <p:embed/>
                </p:oleObj>
              </mc:Choice>
              <mc:Fallback>
                <p:oleObj r:id="rId3" imgW="3341048" imgH="2495284"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9427" y="549402"/>
                        <a:ext cx="7774199" cy="55654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36455557"/>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1827018" y="693899"/>
            <a:ext cx="8612593" cy="2198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80000"/>
              </a:lnSpc>
              <a:spcBef>
                <a:spcPct val="50000"/>
              </a:spcBef>
            </a:pPr>
            <a:r>
              <a:rPr lang="en-US" altLang="zh-CN" sz="2801">
                <a:latin typeface="黑体" panose="02010609060101010101" pitchFamily="49" charset="-122"/>
                <a:ea typeface="黑体" panose="02010609060101010101" pitchFamily="49" charset="-122"/>
              </a:rPr>
              <a:t>3&gt;OCW</a:t>
            </a:r>
            <a:r>
              <a:rPr lang="en-US" altLang="zh-CN" sz="2801" baseline="-25000">
                <a:latin typeface="黑体" panose="02010609060101010101" pitchFamily="49" charset="-122"/>
                <a:ea typeface="黑体" panose="02010609060101010101" pitchFamily="49" charset="-122"/>
              </a:rPr>
              <a:t>3</a:t>
            </a:r>
            <a:r>
              <a:rPr lang="zh-CN" altLang="en-US" sz="2801">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当</a:t>
            </a:r>
            <a:r>
              <a:rPr lang="en-US" altLang="zh-CN">
                <a:latin typeface="黑体" panose="02010609060101010101" pitchFamily="49" charset="-122"/>
                <a:ea typeface="黑体" panose="02010609060101010101" pitchFamily="49" charset="-122"/>
              </a:rPr>
              <a:t>A</a:t>
            </a:r>
            <a:r>
              <a:rPr lang="en-US" altLang="zh-CN" baseline="-25000">
                <a:latin typeface="黑体" panose="02010609060101010101" pitchFamily="49" charset="-122"/>
                <a:ea typeface="黑体" panose="02010609060101010101" pitchFamily="49" charset="-122"/>
              </a:rPr>
              <a:t>0</a:t>
            </a:r>
            <a:r>
              <a:rPr lang="en-US" altLang="zh-CN">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D</a:t>
            </a:r>
            <a:r>
              <a:rPr lang="en-US" altLang="zh-CN" baseline="-25000">
                <a:latin typeface="黑体" panose="02010609060101010101" pitchFamily="49" charset="-122"/>
                <a:ea typeface="黑体" panose="02010609060101010101" pitchFamily="49" charset="-122"/>
              </a:rPr>
              <a:t>4</a:t>
            </a:r>
            <a:r>
              <a:rPr lang="en-US" altLang="zh-CN">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D</a:t>
            </a:r>
            <a:r>
              <a:rPr lang="en-US" altLang="zh-CN" baseline="-25000">
                <a:latin typeface="黑体" panose="02010609060101010101" pitchFamily="49" charset="-122"/>
                <a:ea typeface="黑体" panose="02010609060101010101" pitchFamily="49" charset="-122"/>
              </a:rPr>
              <a:t>3</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时，寻址</a:t>
            </a:r>
            <a:r>
              <a:rPr lang="en-US" altLang="zh-CN">
                <a:latin typeface="黑体" panose="02010609060101010101" pitchFamily="49" charset="-122"/>
                <a:ea typeface="黑体" panose="02010609060101010101" pitchFamily="49" charset="-122"/>
              </a:rPr>
              <a:t>OCW</a:t>
            </a:r>
            <a:r>
              <a:rPr lang="en-US" altLang="zh-CN" baseline="-25000">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OCW</a:t>
            </a:r>
            <a:r>
              <a:rPr lang="en-US" altLang="zh-CN" baseline="-25000">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主要控制</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的中断屏蔽、查询和读寄存器等状态。</a:t>
            </a:r>
            <a:r>
              <a:rPr lang="en-US" altLang="zh-CN">
                <a:latin typeface="黑体" panose="02010609060101010101" pitchFamily="49" charset="-122"/>
                <a:ea typeface="黑体" panose="02010609060101010101" pitchFamily="49" charset="-122"/>
              </a:rPr>
              <a:t>OCW</a:t>
            </a:r>
            <a:r>
              <a:rPr lang="en-US" altLang="zh-CN" baseline="-25000">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的格式及各位功能如下图所示。</a:t>
            </a:r>
            <a:endParaRPr lang="zh-CN" altLang="en-US" sz="2801">
              <a:latin typeface="黑体" panose="02010609060101010101" pitchFamily="49" charset="-122"/>
              <a:ea typeface="黑体" panose="02010609060101010101" pitchFamily="49" charset="-122"/>
            </a:endParaRPr>
          </a:p>
        </p:txBody>
      </p:sp>
      <p:graphicFrame>
        <p:nvGraphicFramePr>
          <p:cNvPr id="11266" name="Object 3"/>
          <p:cNvGraphicFramePr>
            <a:graphicFrameLocks noChangeAspect="1"/>
          </p:cNvGraphicFramePr>
          <p:nvPr/>
        </p:nvGraphicFramePr>
        <p:xfrm>
          <a:off x="1827018" y="3069349"/>
          <a:ext cx="8841246" cy="2645387"/>
        </p:xfrm>
        <a:graphic>
          <a:graphicData uri="http://schemas.openxmlformats.org/presentationml/2006/ole">
            <mc:AlternateContent xmlns:mc="http://schemas.openxmlformats.org/markup-compatibility/2006">
              <mc:Choice xmlns:v="urn:schemas-microsoft-com:vml" Requires="v">
                <p:oleObj spid="_x0000_s26633" r:id="rId3" imgW="4025160" imgH="1432735" progId="Visio.Drawing.4">
                  <p:embed/>
                </p:oleObj>
              </mc:Choice>
              <mc:Fallback>
                <p:oleObj r:id="rId3" imgW="4025160" imgH="1432735"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16090"/>
                      <a:stretch>
                        <a:fillRect/>
                      </a:stretch>
                    </p:blipFill>
                    <p:spPr bwMode="auto">
                      <a:xfrm>
                        <a:off x="1827018" y="3069349"/>
                        <a:ext cx="8841246" cy="2645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8" name="Rectangle 4"/>
          <p:cNvSpPr>
            <a:spLocks noChangeArrowheads="1"/>
          </p:cNvSpPr>
          <p:nvPr/>
        </p:nvSpPr>
        <p:spPr bwMode="auto">
          <a:xfrm>
            <a:off x="4581969" y="5497197"/>
            <a:ext cx="1708545"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隶书" panose="02010509060101010101" pitchFamily="49" charset="-122"/>
                <a:ea typeface="隶书" panose="02010509060101010101" pitchFamily="49" charset="-122"/>
              </a:rPr>
              <a:t>OCW3</a:t>
            </a:r>
            <a:r>
              <a:rPr lang="zh-CN" altLang="en-US">
                <a:latin typeface="隶书" panose="02010509060101010101" pitchFamily="49" charset="-122"/>
                <a:ea typeface="隶书" panose="02010509060101010101" pitchFamily="49" charset="-122"/>
              </a:rPr>
              <a:t>的格式</a:t>
            </a:r>
          </a:p>
        </p:txBody>
      </p:sp>
    </p:spTree>
    <p:extLst>
      <p:ext uri="{BB962C8B-B14F-4D97-AF65-F5344CB8AC3E}">
        <p14:creationId xmlns:p14="http://schemas.microsoft.com/office/powerpoint/2010/main" val="3952481343"/>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750801" y="685959"/>
            <a:ext cx="8688811" cy="5485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50000"/>
              </a:spcBef>
            </a:pPr>
            <a:r>
              <a:rPr lang="en-US" altLang="zh-CN">
                <a:latin typeface="黑体" panose="02010609060101010101" pitchFamily="49" charset="-122"/>
                <a:ea typeface="黑体" panose="02010609060101010101" pitchFamily="49" charset="-122"/>
              </a:rPr>
              <a:t>ESMM</a:t>
            </a:r>
            <a:r>
              <a:rPr lang="zh-CN" altLang="en-US">
                <a:latin typeface="黑体" panose="02010609060101010101" pitchFamily="49" charset="-122"/>
                <a:ea typeface="黑体" panose="02010609060101010101" pitchFamily="49" charset="-122"/>
              </a:rPr>
              <a:t>：允许或禁止</a:t>
            </a:r>
            <a:r>
              <a:rPr lang="en-US" altLang="zh-CN">
                <a:latin typeface="黑体" panose="02010609060101010101" pitchFamily="49" charset="-122"/>
                <a:ea typeface="黑体" panose="02010609060101010101" pitchFamily="49" charset="-122"/>
              </a:rPr>
              <a:t>SMM</a:t>
            </a:r>
            <a:r>
              <a:rPr lang="zh-CN" altLang="en-US">
                <a:latin typeface="黑体" panose="02010609060101010101" pitchFamily="49" charset="-122"/>
                <a:ea typeface="黑体" panose="02010609060101010101" pitchFamily="49" charset="-122"/>
              </a:rPr>
              <a:t>位起作用的控制位。</a:t>
            </a:r>
            <a:r>
              <a:rPr lang="en-US" altLang="zh-CN">
                <a:latin typeface="黑体" panose="02010609060101010101" pitchFamily="49" charset="-122"/>
                <a:ea typeface="黑体" panose="02010609060101010101" pitchFamily="49" charset="-122"/>
              </a:rPr>
              <a:t>ESMM</a:t>
            </a:r>
            <a:r>
              <a:rPr lang="zh-CN" altLang="en-US">
                <a:latin typeface="黑体" panose="02010609060101010101" pitchFamily="49" charset="-122"/>
                <a:ea typeface="黑体" panose="02010609060101010101" pitchFamily="49" charset="-122"/>
              </a:rPr>
              <a:t>为</a:t>
            </a: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时允许</a:t>
            </a:r>
            <a:r>
              <a:rPr lang="en-US" altLang="zh-CN">
                <a:latin typeface="黑体" panose="02010609060101010101" pitchFamily="49" charset="-122"/>
                <a:ea typeface="黑体" panose="02010609060101010101" pitchFamily="49" charset="-122"/>
              </a:rPr>
              <a:t>SMM</a:t>
            </a:r>
            <a:r>
              <a:rPr lang="zh-CN" altLang="en-US">
                <a:latin typeface="黑体" panose="02010609060101010101" pitchFamily="49" charset="-122"/>
                <a:ea typeface="黑体" panose="02010609060101010101" pitchFamily="49" charset="-122"/>
              </a:rPr>
              <a:t>位起作用，为</a:t>
            </a:r>
            <a:r>
              <a:rPr lang="en-US" altLang="zh-CN">
                <a:latin typeface="黑体" panose="02010609060101010101" pitchFamily="49" charset="-122"/>
                <a:ea typeface="黑体" panose="02010609060101010101" pitchFamily="49" charset="-122"/>
              </a:rPr>
              <a:t>0</a:t>
            </a:r>
            <a:r>
              <a:rPr lang="zh-CN" altLang="en-US">
                <a:latin typeface="黑体" panose="02010609060101010101" pitchFamily="49" charset="-122"/>
                <a:ea typeface="黑体" panose="02010609060101010101" pitchFamily="49" charset="-122"/>
              </a:rPr>
              <a:t>时禁止</a:t>
            </a:r>
            <a:r>
              <a:rPr lang="en-US" altLang="zh-CN">
                <a:latin typeface="黑体" panose="02010609060101010101" pitchFamily="49" charset="-122"/>
                <a:ea typeface="黑体" panose="02010609060101010101" pitchFamily="49" charset="-122"/>
              </a:rPr>
              <a:t>SMM</a:t>
            </a:r>
            <a:r>
              <a:rPr lang="zh-CN" altLang="en-US">
                <a:latin typeface="黑体" panose="02010609060101010101" pitchFamily="49" charset="-122"/>
                <a:ea typeface="黑体" panose="02010609060101010101" pitchFamily="49" charset="-122"/>
              </a:rPr>
              <a:t>位起作用。 </a:t>
            </a:r>
          </a:p>
          <a:p>
            <a:pPr eaLnBrk="1" hangingPunct="1">
              <a:lnSpc>
                <a:spcPct val="140000"/>
              </a:lnSpc>
              <a:spcBef>
                <a:spcPct val="50000"/>
              </a:spcBef>
            </a:pPr>
            <a:r>
              <a:rPr lang="en-US" altLang="zh-CN">
                <a:latin typeface="黑体" panose="02010609060101010101" pitchFamily="49" charset="-122"/>
                <a:ea typeface="黑体" panose="02010609060101010101" pitchFamily="49" charset="-122"/>
              </a:rPr>
              <a:t>SMM</a:t>
            </a:r>
            <a:r>
              <a:rPr lang="zh-CN" altLang="en-US">
                <a:latin typeface="黑体" panose="02010609060101010101" pitchFamily="49" charset="-122"/>
                <a:ea typeface="黑体" panose="02010609060101010101" pitchFamily="49" charset="-122"/>
              </a:rPr>
              <a:t>：设置特殊屏蔽方式选择位。与</a:t>
            </a:r>
            <a:r>
              <a:rPr lang="en-US" altLang="zh-CN">
                <a:latin typeface="黑体" panose="02010609060101010101" pitchFamily="49" charset="-122"/>
                <a:ea typeface="黑体" panose="02010609060101010101" pitchFamily="49" charset="-122"/>
              </a:rPr>
              <a:t>ESMM</a:t>
            </a:r>
            <a:r>
              <a:rPr lang="zh-CN" altLang="en-US">
                <a:latin typeface="黑体" panose="02010609060101010101" pitchFamily="49" charset="-122"/>
                <a:ea typeface="黑体" panose="02010609060101010101" pitchFamily="49" charset="-122"/>
              </a:rPr>
              <a:t>位共同起作用。</a:t>
            </a:r>
          </a:p>
          <a:p>
            <a:pPr eaLnBrk="1" hangingPunct="1">
              <a:lnSpc>
                <a:spcPct val="140000"/>
              </a:lnSpc>
              <a:spcBef>
                <a:spcPct val="50000"/>
              </a:spcBef>
            </a:pPr>
            <a:r>
              <a:rPr lang="en-US" altLang="zh-CN">
                <a:latin typeface="黑体" panose="02010609060101010101" pitchFamily="49" charset="-122"/>
                <a:ea typeface="黑体" panose="02010609060101010101" pitchFamily="49" charset="-122"/>
              </a:rPr>
              <a:t>P</a:t>
            </a:r>
            <a:r>
              <a:rPr lang="zh-CN" altLang="en-US">
                <a:latin typeface="黑体" panose="02010609060101010101" pitchFamily="49" charset="-122"/>
                <a:ea typeface="黑体" panose="02010609060101010101" pitchFamily="49" charset="-122"/>
              </a:rPr>
              <a:t>：查询命令位。</a:t>
            </a:r>
            <a:r>
              <a:rPr lang="en-US" altLang="zh-CN">
                <a:latin typeface="黑体" panose="02010609060101010101" pitchFamily="49" charset="-122"/>
                <a:ea typeface="黑体" panose="02010609060101010101" pitchFamily="49" charset="-122"/>
              </a:rPr>
              <a:t>P=1</a:t>
            </a:r>
            <a:r>
              <a:rPr lang="zh-CN" altLang="en-US">
                <a:latin typeface="黑体" panose="02010609060101010101" pitchFamily="49" charset="-122"/>
                <a:ea typeface="黑体" panose="02010609060101010101" pitchFamily="49" charset="-122"/>
              </a:rPr>
              <a:t>时，</a:t>
            </a:r>
            <a:r>
              <a:rPr lang="en-US" altLang="zh-CN">
                <a:latin typeface="黑体" panose="02010609060101010101" pitchFamily="49" charset="-122"/>
                <a:ea typeface="黑体" panose="02010609060101010101" pitchFamily="49" charset="-122"/>
              </a:rPr>
              <a:t>8259A</a:t>
            </a:r>
            <a:r>
              <a:rPr lang="zh-CN" altLang="en-US">
                <a:latin typeface="黑体" panose="02010609060101010101" pitchFamily="49" charset="-122"/>
                <a:ea typeface="黑体" panose="02010609060101010101" pitchFamily="49" charset="-122"/>
              </a:rPr>
              <a:t>发送查询命令；</a:t>
            </a:r>
            <a:r>
              <a:rPr lang="en-US" altLang="zh-CN">
                <a:latin typeface="黑体" panose="02010609060101010101" pitchFamily="49" charset="-122"/>
                <a:ea typeface="黑体" panose="02010609060101010101" pitchFamily="49" charset="-122"/>
              </a:rPr>
              <a:t>P=0</a:t>
            </a:r>
            <a:r>
              <a:rPr lang="zh-CN" altLang="en-US">
                <a:latin typeface="黑体" panose="02010609060101010101" pitchFamily="49" charset="-122"/>
                <a:ea typeface="黑体" panose="02010609060101010101" pitchFamily="49" charset="-122"/>
              </a:rPr>
              <a:t>时，不处于查询方式。</a:t>
            </a:r>
            <a:r>
              <a:rPr lang="en-US" altLang="zh-CN">
                <a:latin typeface="黑体" panose="02010609060101010101" pitchFamily="49" charset="-122"/>
                <a:ea typeface="黑体" panose="02010609060101010101" pitchFamily="49" charset="-122"/>
              </a:rPr>
              <a:t>OCW</a:t>
            </a:r>
            <a:r>
              <a:rPr lang="en-US" altLang="zh-CN" baseline="-25000">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设置查询方式以后，随后送到</a:t>
            </a:r>
            <a:r>
              <a:rPr lang="en-US" altLang="zh-CN">
                <a:latin typeface="黑体" panose="02010609060101010101" pitchFamily="49" charset="-122"/>
                <a:ea typeface="黑体" panose="02010609060101010101" pitchFamily="49" charset="-122"/>
              </a:rPr>
              <a:t>8259A RD</a:t>
            </a:r>
            <a:r>
              <a:rPr lang="zh-CN" altLang="en-US">
                <a:latin typeface="黑体" panose="02010609060101010101" pitchFamily="49" charset="-122"/>
                <a:ea typeface="黑体" panose="02010609060101010101" pitchFamily="49" charset="-122"/>
              </a:rPr>
              <a:t>端的读脉冲作为中断响应信号，读出最高优先权的中断请求</a:t>
            </a:r>
            <a:r>
              <a:rPr lang="en-US" altLang="zh-CN">
                <a:latin typeface="黑体" panose="02010609060101010101" pitchFamily="49" charset="-122"/>
                <a:ea typeface="黑体" panose="02010609060101010101" pitchFamily="49" charset="-122"/>
              </a:rPr>
              <a:t>IR</a:t>
            </a:r>
            <a:r>
              <a:rPr lang="zh-CN" altLang="en-US">
                <a:latin typeface="黑体" panose="02010609060101010101" pitchFamily="49" charset="-122"/>
                <a:ea typeface="黑体" panose="02010609060101010101" pitchFamily="49" charset="-122"/>
              </a:rPr>
              <a:t>级别码。</a:t>
            </a:r>
          </a:p>
          <a:p>
            <a:pPr eaLnBrk="1" hangingPunct="1">
              <a:lnSpc>
                <a:spcPct val="140000"/>
              </a:lnSpc>
              <a:spcBef>
                <a:spcPct val="50000"/>
              </a:spcBef>
            </a:pPr>
            <a:r>
              <a:rPr lang="en-US" altLang="zh-CN">
                <a:latin typeface="黑体" panose="02010609060101010101" pitchFamily="49" charset="-122"/>
                <a:ea typeface="黑体" panose="02010609060101010101" pitchFamily="49" charset="-122"/>
              </a:rPr>
              <a:t>RR</a:t>
            </a:r>
            <a:r>
              <a:rPr lang="zh-CN" altLang="en-US">
                <a:latin typeface="黑体" panose="02010609060101010101" pitchFamily="49" charset="-122"/>
                <a:ea typeface="黑体" panose="02010609060101010101" pitchFamily="49" charset="-122"/>
              </a:rPr>
              <a:t>：读寄存器命令位。</a:t>
            </a:r>
            <a:r>
              <a:rPr lang="en-US" altLang="zh-CN">
                <a:latin typeface="黑体" panose="02010609060101010101" pitchFamily="49" charset="-122"/>
                <a:ea typeface="黑体" panose="02010609060101010101" pitchFamily="49" charset="-122"/>
              </a:rPr>
              <a:t>RR=1</a:t>
            </a:r>
            <a:r>
              <a:rPr lang="zh-CN" altLang="en-US">
                <a:latin typeface="黑体" panose="02010609060101010101" pitchFamily="49" charset="-122"/>
                <a:ea typeface="黑体" panose="02010609060101010101" pitchFamily="49" charset="-122"/>
              </a:rPr>
              <a:t>时允许读</a:t>
            </a:r>
            <a:r>
              <a:rPr lang="en-US" altLang="zh-CN">
                <a:latin typeface="黑体" panose="02010609060101010101" pitchFamily="49" charset="-122"/>
                <a:ea typeface="黑体" panose="02010609060101010101" pitchFamily="49" charset="-122"/>
              </a:rPr>
              <a:t>IRR</a:t>
            </a:r>
            <a:r>
              <a:rPr lang="zh-CN" altLang="en-US">
                <a:latin typeface="黑体" panose="02010609060101010101" pitchFamily="49" charset="-122"/>
                <a:ea typeface="黑体" panose="02010609060101010101" pitchFamily="49" charset="-122"/>
              </a:rPr>
              <a:t>或</a:t>
            </a:r>
            <a:r>
              <a:rPr lang="en-US" altLang="zh-CN">
                <a:latin typeface="黑体" panose="02010609060101010101" pitchFamily="49" charset="-122"/>
                <a:ea typeface="黑体" panose="02010609060101010101" pitchFamily="49" charset="-122"/>
              </a:rPr>
              <a:t>ISR</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RR=0</a:t>
            </a:r>
            <a:r>
              <a:rPr lang="zh-CN" altLang="en-US">
                <a:latin typeface="黑体" panose="02010609060101010101" pitchFamily="49" charset="-122"/>
                <a:ea typeface="黑体" panose="02010609060101010101" pitchFamily="49" charset="-122"/>
              </a:rPr>
              <a:t>时禁止读这两个寄存器。</a:t>
            </a:r>
          </a:p>
          <a:p>
            <a:pPr eaLnBrk="1" hangingPunct="1">
              <a:lnSpc>
                <a:spcPct val="140000"/>
              </a:lnSpc>
              <a:spcBef>
                <a:spcPct val="50000"/>
              </a:spcBef>
            </a:pPr>
            <a:r>
              <a:rPr lang="en-US" altLang="zh-CN">
                <a:latin typeface="黑体" panose="02010609060101010101" pitchFamily="49" charset="-122"/>
                <a:ea typeface="黑体" panose="02010609060101010101" pitchFamily="49" charset="-122"/>
              </a:rPr>
              <a:t>RIS</a:t>
            </a:r>
            <a:r>
              <a:rPr lang="zh-CN" altLang="en-US">
                <a:latin typeface="黑体" panose="02010609060101010101" pitchFamily="49" charset="-122"/>
                <a:ea typeface="黑体" panose="02010609060101010101" pitchFamily="49" charset="-122"/>
              </a:rPr>
              <a:t>：读</a:t>
            </a:r>
            <a:r>
              <a:rPr lang="en-US" altLang="zh-CN">
                <a:latin typeface="黑体" panose="02010609060101010101" pitchFamily="49" charset="-122"/>
                <a:ea typeface="黑体" panose="02010609060101010101" pitchFamily="49" charset="-122"/>
              </a:rPr>
              <a:t>IRR</a:t>
            </a:r>
            <a:r>
              <a:rPr lang="zh-CN" altLang="en-US">
                <a:latin typeface="黑体" panose="02010609060101010101" pitchFamily="49" charset="-122"/>
                <a:ea typeface="黑体" panose="02010609060101010101" pitchFamily="49" charset="-122"/>
              </a:rPr>
              <a:t>或</a:t>
            </a:r>
            <a:r>
              <a:rPr lang="en-US" altLang="zh-CN">
                <a:latin typeface="黑体" panose="02010609060101010101" pitchFamily="49" charset="-122"/>
                <a:ea typeface="黑体" panose="02010609060101010101" pitchFamily="49" charset="-122"/>
              </a:rPr>
              <a:t>ISR</a:t>
            </a:r>
            <a:r>
              <a:rPr lang="zh-CN" altLang="en-US">
                <a:latin typeface="黑体" panose="02010609060101010101" pitchFamily="49" charset="-122"/>
                <a:ea typeface="黑体" panose="02010609060101010101" pitchFamily="49" charset="-122"/>
              </a:rPr>
              <a:t>选择位。</a:t>
            </a:r>
          </a:p>
        </p:txBody>
      </p:sp>
    </p:spTree>
    <p:extLst>
      <p:ext uri="{BB962C8B-B14F-4D97-AF65-F5344CB8AC3E}">
        <p14:creationId xmlns:p14="http://schemas.microsoft.com/office/powerpoint/2010/main" val="1201193275"/>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08107" y="609742"/>
            <a:ext cx="7774199" cy="874915"/>
          </a:xfrm>
        </p:spPr>
        <p:txBody>
          <a:bodyPr/>
          <a:lstStyle/>
          <a:p>
            <a:pPr eaLnBrk="1" hangingPunct="1"/>
            <a:r>
              <a:rPr lang="en-US" altLang="zh-CN" sz="3201">
                <a:latin typeface="黑体" panose="02010609060101010101" pitchFamily="49" charset="-122"/>
                <a:ea typeface="黑体" panose="02010609060101010101" pitchFamily="49" charset="-122"/>
              </a:rPr>
              <a:t>(4)</a:t>
            </a:r>
            <a:r>
              <a:rPr lang="zh-CN" altLang="en-US" sz="3201">
                <a:latin typeface="黑体" panose="02010609060101010101" pitchFamily="49" charset="-122"/>
                <a:ea typeface="黑体" panose="02010609060101010101" pitchFamily="49" charset="-122"/>
              </a:rPr>
              <a:t>读</a:t>
            </a:r>
            <a:r>
              <a:rPr lang="en-US" altLang="zh-CN" sz="3201">
                <a:latin typeface="黑体" panose="02010609060101010101" pitchFamily="49" charset="-122"/>
                <a:ea typeface="黑体" panose="02010609060101010101" pitchFamily="49" charset="-122"/>
              </a:rPr>
              <a:t>8259A</a:t>
            </a:r>
            <a:r>
              <a:rPr lang="zh-CN" altLang="en-US" sz="3201">
                <a:latin typeface="黑体" panose="02010609060101010101" pitchFamily="49" charset="-122"/>
                <a:ea typeface="黑体" panose="02010609060101010101" pitchFamily="49" charset="-122"/>
              </a:rPr>
              <a:t>状态</a:t>
            </a:r>
          </a:p>
        </p:txBody>
      </p:sp>
      <p:sp>
        <p:nvSpPr>
          <p:cNvPr id="66563" name="Rectangle 3"/>
          <p:cNvSpPr>
            <a:spLocks noGrp="1" noChangeArrowheads="1"/>
          </p:cNvSpPr>
          <p:nvPr>
            <p:ph type="body" idx="1"/>
          </p:nvPr>
        </p:nvSpPr>
        <p:spPr>
          <a:xfrm>
            <a:off x="1846073" y="1484657"/>
            <a:ext cx="8499855" cy="4465083"/>
          </a:xfrm>
        </p:spPr>
        <p:txBody>
          <a:bodyPr/>
          <a:lstStyle/>
          <a:p>
            <a:pPr eaLnBrk="1" hangingPunct="1">
              <a:lnSpc>
                <a:spcPct val="120000"/>
              </a:lnSpc>
              <a:buFontTx/>
              <a:buNone/>
            </a:pPr>
            <a:r>
              <a:rPr lang="zh-CN" altLang="en-US" sz="2400">
                <a:latin typeface="黑体" panose="02010609060101010101" pitchFamily="49" charset="-122"/>
                <a:ea typeface="黑体" panose="02010609060101010101" pitchFamily="49" charset="-122"/>
              </a:rPr>
              <a:t>读</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的状态时指读</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内部的</a:t>
            </a:r>
            <a:r>
              <a:rPr lang="en-US" altLang="zh-CN" sz="2400">
                <a:latin typeface="黑体" panose="02010609060101010101" pitchFamily="49" charset="-122"/>
                <a:ea typeface="黑体" panose="02010609060101010101" pitchFamily="49" charset="-122"/>
              </a:rPr>
              <a:t>IRR</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ISR</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IMR</a:t>
            </a:r>
            <a:r>
              <a:rPr lang="zh-CN" altLang="en-US" sz="2400">
                <a:latin typeface="黑体" panose="02010609060101010101" pitchFamily="49" charset="-122"/>
                <a:ea typeface="黑体" panose="02010609060101010101" pitchFamily="49" charset="-122"/>
              </a:rPr>
              <a:t>的内容</a:t>
            </a:r>
          </a:p>
          <a:p>
            <a:pPr eaLnBrk="1" hangingPunct="1">
              <a:lnSpc>
                <a:spcPct val="120000"/>
              </a:lnSpc>
            </a:pPr>
            <a:r>
              <a:rPr lang="zh-CN" altLang="en-US" sz="2400" b="1">
                <a:latin typeface="黑体" panose="02010609060101010101" pitchFamily="49" charset="-122"/>
                <a:ea typeface="黑体" panose="02010609060101010101" pitchFamily="49" charset="-122"/>
              </a:rPr>
              <a:t>读</a:t>
            </a:r>
            <a:r>
              <a:rPr lang="en-US" altLang="zh-CN" sz="2400" b="1">
                <a:latin typeface="黑体" panose="02010609060101010101" pitchFamily="49" charset="-122"/>
                <a:ea typeface="黑体" panose="02010609060101010101" pitchFamily="49" charset="-122"/>
              </a:rPr>
              <a:t>IRR</a:t>
            </a:r>
            <a:r>
              <a:rPr lang="zh-CN" altLang="en-US" sz="2400">
                <a:latin typeface="黑体" panose="02010609060101010101" pitchFamily="49" charset="-122"/>
                <a:ea typeface="黑体" panose="02010609060101010101" pitchFamily="49" charset="-122"/>
              </a:rPr>
              <a:t>：先发出</a:t>
            </a:r>
            <a:r>
              <a:rPr lang="en-US" altLang="zh-CN" sz="2400">
                <a:latin typeface="黑体" panose="02010609060101010101" pitchFamily="49" charset="-122"/>
                <a:ea typeface="黑体" panose="02010609060101010101" pitchFamily="49" charset="-122"/>
              </a:rPr>
              <a:t>OCW3</a:t>
            </a:r>
            <a:r>
              <a:rPr lang="zh-CN" altLang="en-US" sz="2400">
                <a:latin typeface="黑体" panose="02010609060101010101" pitchFamily="49" charset="-122"/>
                <a:ea typeface="黑体" panose="02010609060101010101" pitchFamily="49" charset="-122"/>
              </a:rPr>
              <a:t>命令（使</a:t>
            </a:r>
            <a:r>
              <a:rPr lang="en-US" altLang="zh-CN" sz="2400">
                <a:latin typeface="黑体" panose="02010609060101010101" pitchFamily="49" charset="-122"/>
                <a:ea typeface="黑体" panose="02010609060101010101" pitchFamily="49" charset="-122"/>
              </a:rPr>
              <a:t>RR=1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RIS=0</a:t>
            </a:r>
            <a:r>
              <a:rPr lang="zh-CN" altLang="en-US" sz="2400">
                <a:latin typeface="黑体" panose="02010609060101010101" pitchFamily="49" charset="-122"/>
                <a:ea typeface="黑体" panose="02010609060101010101" pitchFamily="49" charset="-122"/>
              </a:rPr>
              <a:t>，地址</a:t>
            </a:r>
            <a:r>
              <a:rPr lang="en-US" altLang="zh-CN" sz="2400">
                <a:latin typeface="黑体" panose="02010609060101010101" pitchFamily="49" charset="-122"/>
                <a:ea typeface="黑体" panose="02010609060101010101" pitchFamily="49" charset="-122"/>
              </a:rPr>
              <a:t>A0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），在下一个读信号时可以读出</a:t>
            </a:r>
            <a:r>
              <a:rPr lang="en-US" altLang="zh-CN" sz="2400">
                <a:latin typeface="黑体" panose="02010609060101010101" pitchFamily="49" charset="-122"/>
                <a:ea typeface="黑体" panose="02010609060101010101" pitchFamily="49" charset="-122"/>
              </a:rPr>
              <a:t>IRR</a:t>
            </a:r>
            <a:r>
              <a:rPr lang="zh-CN" altLang="en-US" sz="2400">
                <a:latin typeface="黑体" panose="02010609060101010101" pitchFamily="49" charset="-122"/>
                <a:ea typeface="黑体" panose="02010609060101010101" pitchFamily="49" charset="-122"/>
              </a:rPr>
              <a:t>，其中包含尚未被相应的中断情况。</a:t>
            </a:r>
          </a:p>
          <a:p>
            <a:pPr eaLnBrk="1" hangingPunct="1">
              <a:lnSpc>
                <a:spcPct val="120000"/>
              </a:lnSpc>
            </a:pPr>
            <a:r>
              <a:rPr lang="zh-CN" altLang="en-US" sz="2400" b="1">
                <a:latin typeface="黑体" panose="02010609060101010101" pitchFamily="49" charset="-122"/>
                <a:ea typeface="黑体" panose="02010609060101010101" pitchFamily="49" charset="-122"/>
              </a:rPr>
              <a:t>读</a:t>
            </a:r>
            <a:r>
              <a:rPr lang="en-US" altLang="zh-CN" sz="2400" b="1">
                <a:latin typeface="黑体" panose="02010609060101010101" pitchFamily="49" charset="-122"/>
                <a:ea typeface="黑体" panose="02010609060101010101" pitchFamily="49" charset="-122"/>
              </a:rPr>
              <a:t>ISR</a:t>
            </a:r>
            <a:r>
              <a:rPr lang="zh-CN" altLang="en-US" sz="2400">
                <a:latin typeface="黑体" panose="02010609060101010101" pitchFamily="49" charset="-122"/>
                <a:ea typeface="黑体" panose="02010609060101010101" pitchFamily="49" charset="-122"/>
              </a:rPr>
              <a:t>：先发出</a:t>
            </a:r>
            <a:r>
              <a:rPr lang="en-US" altLang="zh-CN" sz="2400">
                <a:latin typeface="黑体" panose="02010609060101010101" pitchFamily="49" charset="-122"/>
                <a:ea typeface="黑体" panose="02010609060101010101" pitchFamily="49" charset="-122"/>
              </a:rPr>
              <a:t>OCW3</a:t>
            </a:r>
            <a:r>
              <a:rPr lang="zh-CN" altLang="en-US" sz="2400">
                <a:latin typeface="黑体" panose="02010609060101010101" pitchFamily="49" charset="-122"/>
                <a:ea typeface="黑体" panose="02010609060101010101" pitchFamily="49" charset="-122"/>
              </a:rPr>
              <a:t>命令（使</a:t>
            </a:r>
            <a:r>
              <a:rPr lang="en-US" altLang="zh-CN" sz="2400">
                <a:latin typeface="黑体" panose="02010609060101010101" pitchFamily="49" charset="-122"/>
                <a:ea typeface="黑体" panose="02010609060101010101" pitchFamily="49" charset="-122"/>
              </a:rPr>
              <a:t>RR=1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RIS=1</a:t>
            </a:r>
            <a:r>
              <a:rPr lang="zh-CN" altLang="en-US" sz="2400">
                <a:latin typeface="黑体" panose="02010609060101010101" pitchFamily="49" charset="-122"/>
                <a:ea typeface="黑体" panose="02010609060101010101" pitchFamily="49" charset="-122"/>
              </a:rPr>
              <a:t>，地址</a:t>
            </a:r>
            <a:r>
              <a:rPr lang="en-US" altLang="zh-CN" sz="2400">
                <a:latin typeface="黑体" panose="02010609060101010101" pitchFamily="49" charset="-122"/>
                <a:ea typeface="黑体" panose="02010609060101010101" pitchFamily="49" charset="-122"/>
              </a:rPr>
              <a:t>A0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），在下一个读信号时可以读出</a:t>
            </a:r>
            <a:r>
              <a:rPr lang="en-US" altLang="zh-CN" sz="2400">
                <a:latin typeface="黑体" panose="02010609060101010101" pitchFamily="49" charset="-122"/>
                <a:ea typeface="黑体" panose="02010609060101010101" pitchFamily="49" charset="-122"/>
              </a:rPr>
              <a:t>ISR</a:t>
            </a:r>
            <a:r>
              <a:rPr lang="zh-CN" altLang="en-US" sz="2400">
                <a:latin typeface="黑体" panose="02010609060101010101" pitchFamily="49" charset="-122"/>
                <a:ea typeface="黑体" panose="02010609060101010101" pitchFamily="49" charset="-122"/>
              </a:rPr>
              <a:t>，其中包含正在服务的中断情况，也可以看出中断嵌套情况。</a:t>
            </a:r>
          </a:p>
          <a:p>
            <a:pPr eaLnBrk="1" hangingPunct="1">
              <a:lnSpc>
                <a:spcPct val="120000"/>
              </a:lnSpc>
            </a:pPr>
            <a:r>
              <a:rPr lang="zh-CN" altLang="en-US" sz="2400" b="1">
                <a:latin typeface="黑体" panose="02010609060101010101" pitchFamily="49" charset="-122"/>
                <a:ea typeface="黑体" panose="02010609060101010101" pitchFamily="49" charset="-122"/>
              </a:rPr>
              <a:t>读</a:t>
            </a:r>
            <a:r>
              <a:rPr lang="en-US" altLang="zh-CN" sz="2400" b="1">
                <a:latin typeface="黑体" panose="02010609060101010101" pitchFamily="49" charset="-122"/>
                <a:ea typeface="黑体" panose="02010609060101010101" pitchFamily="49" charset="-122"/>
              </a:rPr>
              <a:t>IMR</a:t>
            </a:r>
            <a:r>
              <a:rPr lang="zh-CN" altLang="en-US" sz="2400">
                <a:latin typeface="黑体" panose="02010609060101010101" pitchFamily="49" charset="-122"/>
                <a:ea typeface="黑体" panose="02010609060101010101" pitchFamily="49" charset="-122"/>
              </a:rPr>
              <a:t>：不必先发</a:t>
            </a:r>
            <a:r>
              <a:rPr lang="en-US" altLang="zh-CN" sz="2400">
                <a:latin typeface="黑体" panose="02010609060101010101" pitchFamily="49" charset="-122"/>
                <a:ea typeface="黑体" panose="02010609060101010101" pitchFamily="49" charset="-122"/>
              </a:rPr>
              <a:t>OCW3</a:t>
            </a:r>
            <a:r>
              <a:rPr lang="zh-CN" altLang="en-US" sz="2400">
                <a:latin typeface="黑体" panose="02010609060101010101" pitchFamily="49" charset="-122"/>
                <a:ea typeface="黑体" panose="02010609060101010101" pitchFamily="49" charset="-122"/>
              </a:rPr>
              <a:t>，只要读奇地址端口（</a:t>
            </a:r>
            <a:r>
              <a:rPr lang="en-US" altLang="zh-CN" sz="2400">
                <a:latin typeface="黑体" panose="02010609060101010101" pitchFamily="49" charset="-122"/>
                <a:ea typeface="黑体" panose="02010609060101010101" pitchFamily="49" charset="-122"/>
              </a:rPr>
              <a:t>A0=1</a:t>
            </a:r>
            <a:r>
              <a:rPr lang="zh-CN" altLang="en-US" sz="2400">
                <a:latin typeface="黑体" panose="02010609060101010101" pitchFamily="49" charset="-122"/>
                <a:ea typeface="黑体" panose="02010609060101010101" pitchFamily="49" charset="-122"/>
              </a:rPr>
              <a:t>），则可以读出</a:t>
            </a:r>
            <a:r>
              <a:rPr lang="en-US" altLang="zh-CN" sz="2400">
                <a:latin typeface="黑体" panose="02010609060101010101" pitchFamily="49" charset="-122"/>
                <a:ea typeface="黑体" panose="02010609060101010101" pitchFamily="49" charset="-122"/>
              </a:rPr>
              <a:t>IMR</a:t>
            </a:r>
            <a:r>
              <a:rPr lang="zh-CN" altLang="en-US" sz="2400">
                <a:latin typeface="黑体" panose="02010609060101010101" pitchFamily="49" charset="-122"/>
                <a:ea typeface="黑体" panose="02010609060101010101" pitchFamily="49" charset="-122"/>
              </a:rPr>
              <a:t>，其中 包含设置的中断屏蔽情况。</a:t>
            </a:r>
          </a:p>
        </p:txBody>
      </p:sp>
    </p:spTree>
    <p:extLst>
      <p:ext uri="{BB962C8B-B14F-4D97-AF65-F5344CB8AC3E}">
        <p14:creationId xmlns:p14="http://schemas.microsoft.com/office/powerpoint/2010/main" val="2549802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ph idx="1"/>
          </p:nvPr>
        </p:nvSpPr>
        <p:spPr>
          <a:xfrm>
            <a:off x="1522148" y="714541"/>
            <a:ext cx="9146117" cy="5787777"/>
          </a:xfrm>
        </p:spPr>
        <p:txBody>
          <a:bodyPr/>
          <a:lstStyle/>
          <a:p>
            <a:pPr eaLnBrk="1" hangingPunct="1"/>
            <a:r>
              <a:rPr lang="zh-CN" altLang="en-US" sz="2400" b="1">
                <a:latin typeface="黑体" panose="02010609060101010101" pitchFamily="49" charset="-122"/>
                <a:ea typeface="黑体" panose="02010609060101010101" pitchFamily="49" charset="-122"/>
              </a:rPr>
              <a:t>例</a:t>
            </a:r>
            <a:r>
              <a:rPr lang="en-US" altLang="zh-CN" sz="2400" b="1">
                <a:latin typeface="黑体" panose="02010609060101010101" pitchFamily="49" charset="-122"/>
                <a:ea typeface="黑体" panose="02010609060101010101" pitchFamily="49" charset="-122"/>
              </a:rPr>
              <a:t>8.1</a:t>
            </a:r>
            <a:r>
              <a:rPr lang="zh-CN" altLang="en-US" sz="2400" b="1">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假设</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的端口地址为</a:t>
            </a:r>
            <a:r>
              <a:rPr lang="en-US" altLang="zh-CN" sz="2400">
                <a:latin typeface="黑体" panose="02010609060101010101" pitchFamily="49" charset="-122"/>
                <a:ea typeface="黑体" panose="02010609060101010101" pitchFamily="49" charset="-122"/>
              </a:rPr>
              <a:t>80H</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82H</a:t>
            </a:r>
            <a:r>
              <a:rPr lang="zh-CN" altLang="en-US" sz="2400">
                <a:latin typeface="黑体" panose="02010609060101010101" pitchFamily="49" charset="-122"/>
                <a:ea typeface="黑体" panose="02010609060101010101" pitchFamily="49" charset="-122"/>
              </a:rPr>
              <a:t>，请写出设置特殊屏蔽方式、撤销特殊屏蔽方式、设置中断查询方式并读入查询字、设置查询字并读入</a:t>
            </a:r>
            <a:r>
              <a:rPr lang="en-US" altLang="zh-CN" sz="2400">
                <a:latin typeface="黑体" panose="02010609060101010101" pitchFamily="49" charset="-122"/>
                <a:ea typeface="黑体" panose="02010609060101010101" pitchFamily="49" charset="-122"/>
              </a:rPr>
              <a:t>ISR</a:t>
            </a:r>
            <a:r>
              <a:rPr lang="zh-CN" altLang="en-US" sz="2400">
                <a:latin typeface="黑体" panose="02010609060101010101" pitchFamily="49" charset="-122"/>
                <a:ea typeface="黑体" panose="02010609060101010101" pitchFamily="49" charset="-122"/>
              </a:rPr>
              <a:t>寄存器内容和设置查询字并读入</a:t>
            </a:r>
            <a:r>
              <a:rPr lang="en-US" altLang="zh-CN" sz="2400">
                <a:latin typeface="黑体" panose="02010609060101010101" pitchFamily="49" charset="-122"/>
                <a:ea typeface="黑体" panose="02010609060101010101" pitchFamily="49" charset="-122"/>
              </a:rPr>
              <a:t>IRR</a:t>
            </a:r>
            <a:r>
              <a:rPr lang="zh-CN" altLang="en-US" sz="2400">
                <a:latin typeface="黑体" panose="02010609060101010101" pitchFamily="49" charset="-122"/>
                <a:ea typeface="黑体" panose="02010609060101010101" pitchFamily="49" charset="-122"/>
              </a:rPr>
              <a:t>寄存器内容的相应程序段。</a:t>
            </a:r>
          </a:p>
          <a:p>
            <a:pPr eaLnBrk="1" hangingPunct="1"/>
            <a:r>
              <a:rPr lang="zh-CN" altLang="en-US" sz="2400" b="1">
                <a:latin typeface="黑体" panose="02010609060101010101" pitchFamily="49" charset="-122"/>
                <a:ea typeface="黑体" panose="02010609060101010101" pitchFamily="49" charset="-122"/>
              </a:rPr>
              <a:t>解</a:t>
            </a:r>
            <a:r>
              <a:rPr lang="zh-CN" altLang="en-US" sz="2400">
                <a:latin typeface="黑体" panose="02010609060101010101" pitchFamily="49" charset="-122"/>
                <a:ea typeface="黑体" panose="02010609060101010101" pitchFamily="49" charset="-122"/>
              </a:rPr>
              <a:t> ：设置特殊屏蔽方式</a:t>
            </a:r>
          </a:p>
          <a:p>
            <a:pPr eaLnBrk="1" hangingPunct="1"/>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MOV	AL,	68</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OCW</a:t>
            </a:r>
            <a:r>
              <a:rPr lang="en-US" altLang="zh-CN" sz="2400" baseline="-250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01101000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ESMM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SMM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	OUT	80H,	AL</a:t>
            </a:r>
            <a:endParaRPr lang="zh-CN" altLang="en-US" sz="2400">
              <a:latin typeface="黑体" panose="02010609060101010101" pitchFamily="49" charset="-122"/>
              <a:ea typeface="黑体" panose="02010609060101010101" pitchFamily="49" charset="-122"/>
            </a:endParaRPr>
          </a:p>
          <a:p>
            <a:pPr eaLnBrk="1" hangingPunct="1"/>
            <a:r>
              <a:rPr lang="zh-CN" altLang="en-US" sz="2400">
                <a:latin typeface="黑体" panose="02010609060101010101" pitchFamily="49" charset="-122"/>
                <a:ea typeface="黑体" panose="02010609060101010101" pitchFamily="49" charset="-122"/>
              </a:rPr>
              <a:t>撤销特殊屏蔽方式</a:t>
            </a:r>
          </a:p>
          <a:p>
            <a:pPr eaLnBrk="1" hangingPunct="1"/>
            <a:r>
              <a:rPr lang="en-US" altLang="zh-CN" sz="2400">
                <a:latin typeface="黑体" panose="02010609060101010101" pitchFamily="49" charset="-122"/>
                <a:ea typeface="黑体" panose="02010609060101010101" pitchFamily="49" charset="-122"/>
              </a:rPr>
              <a:t>	MOV	AL,	48H</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	OUT	80H,	AL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OCW</a:t>
            </a:r>
            <a:r>
              <a:rPr lang="en-US" altLang="zh-CN" sz="2400" baseline="-250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01001000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ESMM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SMM</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0</a:t>
            </a:r>
            <a:endParaRPr lang="zh-CN" altLang="en-US" sz="2400">
              <a:latin typeface="黑体" panose="02010609060101010101" pitchFamily="49" charset="-122"/>
              <a:ea typeface="黑体" panose="02010609060101010101" pitchFamily="49" charset="-122"/>
            </a:endParaRPr>
          </a:p>
          <a:p>
            <a:pPr eaLnBrk="1" hangingPunct="1"/>
            <a:r>
              <a:rPr lang="zh-CN" altLang="en-US" sz="2400">
                <a:latin typeface="黑体" panose="02010609060101010101" pitchFamily="49" charset="-122"/>
                <a:ea typeface="黑体" panose="02010609060101010101" pitchFamily="49" charset="-122"/>
              </a:rPr>
              <a:t>设置中断查询方式并读入查询字</a:t>
            </a:r>
          </a:p>
          <a:p>
            <a:pPr eaLnBrk="1" hangingPunct="1"/>
            <a:r>
              <a:rPr lang="en-US" altLang="zh-CN" sz="2400">
                <a:latin typeface="黑体" panose="02010609060101010101" pitchFamily="49" charset="-122"/>
                <a:ea typeface="黑体" panose="02010609060101010101" pitchFamily="49" charset="-122"/>
              </a:rPr>
              <a:t>	MOV	AL,	0CH</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	OUT	80H,	AL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OCW</a:t>
            </a:r>
            <a:r>
              <a:rPr lang="en-US" altLang="zh-CN" sz="2400" baseline="-250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00001100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P</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、设置查询方式</a:t>
            </a:r>
          </a:p>
          <a:p>
            <a:pPr eaLnBrk="1" hangingPunct="1"/>
            <a:endParaRPr lang="zh-CN" altLang="en-US" smtClean="0"/>
          </a:p>
        </p:txBody>
      </p:sp>
    </p:spTree>
    <p:extLst>
      <p:ext uri="{BB962C8B-B14F-4D97-AF65-F5344CB8AC3E}">
        <p14:creationId xmlns:p14="http://schemas.microsoft.com/office/powerpoint/2010/main" val="1554278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a:xfrm>
            <a:off x="2022327" y="857448"/>
            <a:ext cx="7774199" cy="4115753"/>
          </a:xfrm>
        </p:spPr>
        <p:txBody>
          <a:bodyPr/>
          <a:lstStyle/>
          <a:p>
            <a:pPr eaLnBrk="1" hangingPunct="1"/>
            <a:r>
              <a:rPr lang="en-US" altLang="zh-CN" sz="2400">
                <a:latin typeface="黑体" panose="02010609060101010101" pitchFamily="49" charset="-122"/>
                <a:ea typeface="黑体" panose="02010609060101010101" pitchFamily="49" charset="-122"/>
              </a:rPr>
              <a:t>	IN		Al,	80H		</a:t>
            </a:r>
            <a:r>
              <a:rPr lang="zh-CN" altLang="en-US" sz="2400">
                <a:latin typeface="黑体" panose="02010609060101010101" pitchFamily="49" charset="-122"/>
                <a:ea typeface="黑体" panose="02010609060101010101" pitchFamily="49" charset="-122"/>
              </a:rPr>
              <a:t>；读入查询字</a:t>
            </a:r>
          </a:p>
          <a:p>
            <a:pPr eaLnBrk="1" hangingPunct="1">
              <a:buFontTx/>
              <a:buNone/>
            </a:pPr>
            <a:r>
              <a:rPr lang="zh-CN" altLang="en-US" sz="2400">
                <a:latin typeface="黑体" panose="02010609060101010101" pitchFamily="49" charset="-122"/>
                <a:ea typeface="黑体" panose="02010609060101010101" pitchFamily="49" charset="-122"/>
              </a:rPr>
              <a:t>                  ；设置查询字并读入</a:t>
            </a:r>
            <a:r>
              <a:rPr lang="en-US" altLang="zh-CN" sz="2400">
                <a:latin typeface="黑体" panose="02010609060101010101" pitchFamily="49" charset="-122"/>
                <a:ea typeface="黑体" panose="02010609060101010101" pitchFamily="49" charset="-122"/>
              </a:rPr>
              <a:t>ISR</a:t>
            </a:r>
            <a:r>
              <a:rPr lang="zh-CN" altLang="en-US" sz="2400">
                <a:latin typeface="黑体" panose="02010609060101010101" pitchFamily="49" charset="-122"/>
                <a:ea typeface="黑体" panose="02010609060101010101" pitchFamily="49" charset="-122"/>
              </a:rPr>
              <a:t>寄存器内容</a:t>
            </a:r>
          </a:p>
          <a:p>
            <a:pPr eaLnBrk="1" hangingPunct="1"/>
            <a:r>
              <a:rPr lang="en-US" altLang="zh-CN" sz="2400">
                <a:latin typeface="黑体" panose="02010609060101010101" pitchFamily="49" charset="-122"/>
                <a:ea typeface="黑体" panose="02010609060101010101" pitchFamily="49" charset="-122"/>
              </a:rPr>
              <a:t>	MOV	AL,	0BH</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	OUT	80H,	AL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OCW</a:t>
            </a:r>
            <a:r>
              <a:rPr lang="en-US" altLang="zh-CN" sz="2400" baseline="-250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00001011</a:t>
            </a:r>
            <a:r>
              <a:rPr lang="zh-CN" altLang="en-US" sz="2400">
                <a:latin typeface="黑体" panose="02010609060101010101" pitchFamily="49" charset="-122"/>
                <a:ea typeface="黑体" panose="02010609060101010101" pitchFamily="49" charset="-122"/>
              </a:rPr>
              <a:t>，</a:t>
            </a:r>
            <a:endParaRPr lang="en-US" altLang="zh-CN" sz="2400">
              <a:latin typeface="黑体" panose="02010609060101010101" pitchFamily="49" charset="-122"/>
              <a:ea typeface="黑体" panose="02010609060101010101" pitchFamily="49" charset="-122"/>
            </a:endParaRPr>
          </a:p>
          <a:p>
            <a:pPr eaLnBrk="1" hangingPunct="1">
              <a:buFontTx/>
              <a:buNone/>
            </a:pP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RR=1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RIS=1,</a:t>
            </a:r>
            <a:r>
              <a:rPr lang="zh-CN" altLang="en-US" sz="2400">
                <a:latin typeface="黑体" panose="02010609060101010101" pitchFamily="49" charset="-122"/>
                <a:ea typeface="黑体" panose="02010609060101010101" pitchFamily="49" charset="-122"/>
              </a:rPr>
              <a:t>读中断服务寄存器</a:t>
            </a:r>
            <a:r>
              <a:rPr lang="en-US" altLang="zh-CN" sz="2400">
                <a:latin typeface="黑体" panose="02010609060101010101" pitchFamily="49" charset="-122"/>
                <a:ea typeface="黑体" panose="02010609060101010101" pitchFamily="49" charset="-122"/>
              </a:rPr>
              <a:t>ISR</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	IN		Al,	80H</a:t>
            </a:r>
            <a:r>
              <a:rPr lang="zh-CN" altLang="en-US" sz="2400">
                <a:latin typeface="黑体" panose="02010609060101010101" pitchFamily="49" charset="-122"/>
                <a:ea typeface="黑体" panose="02010609060101010101" pitchFamily="49" charset="-122"/>
              </a:rPr>
              <a:t>；读入</a:t>
            </a:r>
            <a:r>
              <a:rPr lang="en-US" altLang="zh-CN" sz="2400">
                <a:latin typeface="黑体" panose="02010609060101010101" pitchFamily="49" charset="-122"/>
                <a:ea typeface="黑体" panose="02010609060101010101" pitchFamily="49" charset="-122"/>
              </a:rPr>
              <a:t>ISR</a:t>
            </a:r>
            <a:r>
              <a:rPr lang="zh-CN" altLang="en-US" sz="2400">
                <a:latin typeface="黑体" panose="02010609060101010101" pitchFamily="49" charset="-122"/>
                <a:ea typeface="黑体" panose="02010609060101010101" pitchFamily="49" charset="-122"/>
              </a:rPr>
              <a:t>内容到</a:t>
            </a:r>
            <a:r>
              <a:rPr lang="en-US" altLang="zh-CN" sz="2400">
                <a:latin typeface="黑体" panose="02010609060101010101" pitchFamily="49" charset="-122"/>
                <a:ea typeface="黑体" panose="02010609060101010101" pitchFamily="49" charset="-122"/>
              </a:rPr>
              <a:t>AL</a:t>
            </a:r>
            <a:endParaRPr lang="zh-CN" altLang="en-US" sz="2400">
              <a:latin typeface="黑体" panose="02010609060101010101" pitchFamily="49" charset="-122"/>
              <a:ea typeface="黑体" panose="02010609060101010101" pitchFamily="49" charset="-122"/>
            </a:endParaRPr>
          </a:p>
          <a:p>
            <a:pPr eaLnBrk="1" hangingPunct="1"/>
            <a:r>
              <a:rPr lang="zh-CN" altLang="en-US" sz="2400">
                <a:latin typeface="黑体" panose="02010609060101010101" pitchFamily="49" charset="-122"/>
                <a:ea typeface="黑体" panose="02010609060101010101" pitchFamily="49" charset="-122"/>
              </a:rPr>
              <a:t>设置查询字并读入</a:t>
            </a:r>
            <a:r>
              <a:rPr lang="en-US" altLang="zh-CN" sz="2400">
                <a:latin typeface="黑体" panose="02010609060101010101" pitchFamily="49" charset="-122"/>
                <a:ea typeface="黑体" panose="02010609060101010101" pitchFamily="49" charset="-122"/>
              </a:rPr>
              <a:t>IRR</a:t>
            </a:r>
            <a:r>
              <a:rPr lang="zh-CN" altLang="en-US" sz="2400">
                <a:latin typeface="黑体" panose="02010609060101010101" pitchFamily="49" charset="-122"/>
                <a:ea typeface="黑体" panose="02010609060101010101" pitchFamily="49" charset="-122"/>
              </a:rPr>
              <a:t>寄存器内容</a:t>
            </a:r>
          </a:p>
          <a:p>
            <a:pPr eaLnBrk="1" hangingPunct="1"/>
            <a:r>
              <a:rPr lang="en-US" altLang="zh-CN" sz="2400">
                <a:latin typeface="黑体" panose="02010609060101010101" pitchFamily="49" charset="-122"/>
                <a:ea typeface="黑体" panose="02010609060101010101" pitchFamily="49" charset="-122"/>
              </a:rPr>
              <a:t>	MOV	AL,	0AH</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	OUT	80H,	AL		</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OCW</a:t>
            </a:r>
            <a:r>
              <a:rPr lang="en-US" altLang="zh-CN" sz="2400" baseline="-250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为</a:t>
            </a:r>
            <a:r>
              <a:rPr lang="en-US" altLang="zh-CN" sz="2400">
                <a:latin typeface="黑体" panose="02010609060101010101" pitchFamily="49" charset="-122"/>
                <a:ea typeface="黑体" panose="02010609060101010101" pitchFamily="49" charset="-122"/>
              </a:rPr>
              <a:t>00001010</a:t>
            </a:r>
          </a:p>
          <a:p>
            <a:pPr eaLnBrk="1" hangingPunct="1">
              <a:buFontTx/>
              <a:buNone/>
            </a:pPr>
            <a:r>
              <a:rPr 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;RR=1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RIS=0,</a:t>
            </a:r>
            <a:r>
              <a:rPr lang="zh-CN" altLang="en-US" sz="2400">
                <a:latin typeface="黑体" panose="02010609060101010101" pitchFamily="49" charset="-122"/>
                <a:ea typeface="黑体" panose="02010609060101010101" pitchFamily="49" charset="-122"/>
              </a:rPr>
              <a:t>读中断请求寄存器</a:t>
            </a:r>
            <a:r>
              <a:rPr lang="en-US" altLang="zh-CN" sz="2400">
                <a:latin typeface="黑体" panose="02010609060101010101" pitchFamily="49" charset="-122"/>
                <a:ea typeface="黑体" panose="02010609060101010101" pitchFamily="49" charset="-122"/>
              </a:rPr>
              <a:t>IRR</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	IN		Al,	80H	</a:t>
            </a:r>
            <a:r>
              <a:rPr lang="zh-CN" altLang="en-US" sz="2400">
                <a:latin typeface="黑体" panose="02010609060101010101" pitchFamily="49" charset="-122"/>
                <a:ea typeface="黑体" panose="02010609060101010101" pitchFamily="49" charset="-122"/>
              </a:rPr>
              <a:t>；读入</a:t>
            </a:r>
            <a:r>
              <a:rPr lang="en-US" altLang="zh-CN" sz="2400">
                <a:latin typeface="黑体" panose="02010609060101010101" pitchFamily="49" charset="-122"/>
                <a:ea typeface="黑体" panose="02010609060101010101" pitchFamily="49" charset="-122"/>
              </a:rPr>
              <a:t>IRR</a:t>
            </a:r>
            <a:r>
              <a:rPr lang="zh-CN" altLang="en-US" sz="2400">
                <a:latin typeface="黑体" panose="02010609060101010101" pitchFamily="49" charset="-122"/>
                <a:ea typeface="黑体" panose="02010609060101010101" pitchFamily="49" charset="-122"/>
              </a:rPr>
              <a:t>内容到</a:t>
            </a:r>
            <a:r>
              <a:rPr lang="en-US" altLang="zh-CN" sz="2400">
                <a:latin typeface="黑体" panose="02010609060101010101" pitchFamily="49" charset="-122"/>
                <a:ea typeface="黑体" panose="02010609060101010101" pitchFamily="49" charset="-122"/>
              </a:rPr>
              <a:t>AL</a:t>
            </a:r>
            <a:endParaRPr lang="zh-CN" altLang="en-US" sz="2400">
              <a:latin typeface="黑体" panose="02010609060101010101" pitchFamily="49" charset="-122"/>
              <a:ea typeface="黑体" panose="02010609060101010101" pitchFamily="49" charset="-122"/>
            </a:endParaRPr>
          </a:p>
          <a:p>
            <a:pPr eaLnBrk="1" hangingPunct="1"/>
            <a:endParaRPr lang="zh-CN" altLang="en-US" smtClean="0"/>
          </a:p>
        </p:txBody>
      </p:sp>
    </p:spTree>
    <p:extLst>
      <p:ext uri="{BB962C8B-B14F-4D97-AF65-F5344CB8AC3E}">
        <p14:creationId xmlns:p14="http://schemas.microsoft.com/office/powerpoint/2010/main" val="680636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p:cNvSpPr>
          <p:nvPr>
            <p:ph type="title"/>
          </p:nvPr>
        </p:nvSpPr>
        <p:spPr/>
        <p:txBody>
          <a:bodyPr/>
          <a:lstStyle/>
          <a:p>
            <a:pPr eaLnBrk="1" hangingPunct="1"/>
            <a:r>
              <a:rPr lang="en-US" altLang="zh-CN" sz="3201">
                <a:latin typeface="黑体" panose="02010609060101010101" pitchFamily="49" charset="-122"/>
                <a:ea typeface="黑体" panose="02010609060101010101" pitchFamily="49" charset="-122"/>
              </a:rPr>
              <a:t>3</a:t>
            </a:r>
            <a:r>
              <a:rPr lang="zh-CN" altLang="en-US" sz="3201">
                <a:latin typeface="黑体" panose="02010609060101010101" pitchFamily="49" charset="-122"/>
                <a:ea typeface="黑体" panose="02010609060101010101" pitchFamily="49" charset="-122"/>
              </a:rPr>
              <a:t>、</a:t>
            </a:r>
            <a:r>
              <a:rPr lang="en-US" altLang="zh-CN" sz="3201">
                <a:latin typeface="黑体" panose="02010609060101010101" pitchFamily="49" charset="-122"/>
                <a:ea typeface="黑体" panose="02010609060101010101" pitchFamily="49" charset="-122"/>
              </a:rPr>
              <a:t>8259</a:t>
            </a:r>
            <a:r>
              <a:rPr lang="zh-CN" altLang="en-US" sz="3201">
                <a:latin typeface="黑体" panose="02010609060101010101" pitchFamily="49" charset="-122"/>
                <a:ea typeface="黑体" panose="02010609060101010101" pitchFamily="49" charset="-122"/>
              </a:rPr>
              <a:t>级联方式</a:t>
            </a:r>
          </a:p>
        </p:txBody>
      </p:sp>
      <p:sp>
        <p:nvSpPr>
          <p:cNvPr id="12292" name="Rectangle 2"/>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290" name="Object 1"/>
          <p:cNvGraphicFramePr>
            <a:graphicFrameLocks noChangeAspect="1"/>
          </p:cNvGraphicFramePr>
          <p:nvPr/>
        </p:nvGraphicFramePr>
        <p:xfrm>
          <a:off x="3451407" y="1857806"/>
          <a:ext cx="6002139" cy="3960141"/>
        </p:xfrm>
        <a:graphic>
          <a:graphicData uri="http://schemas.openxmlformats.org/presentationml/2006/ole">
            <mc:AlternateContent xmlns:mc="http://schemas.openxmlformats.org/markup-compatibility/2006">
              <mc:Choice xmlns:v="urn:schemas-microsoft-com:vml" Requires="v">
                <p:oleObj spid="_x0000_s27657" name="Visio" r:id="rId3" imgW="3634515" imgH="2402998" progId="Visio.Drawing.11">
                  <p:embed/>
                </p:oleObj>
              </mc:Choice>
              <mc:Fallback>
                <p:oleObj name="Visio" r:id="rId3" imgW="3634515" imgH="240299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1407" y="1857806"/>
                        <a:ext cx="6002139" cy="39601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3925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a:xfrm>
            <a:off x="2208107" y="857449"/>
            <a:ext cx="7774199" cy="5239963"/>
          </a:xfrm>
        </p:spPr>
        <p:txBody>
          <a:bodyPr/>
          <a:lstStyle/>
          <a:p>
            <a:pPr eaLnBrk="1" hangingPunct="1"/>
            <a:r>
              <a:rPr lang="zh-CN" altLang="en-US" sz="2400" b="1">
                <a:latin typeface="黑体" panose="02010609060101010101" pitchFamily="49" charset="-122"/>
                <a:ea typeface="黑体" panose="02010609060101010101" pitchFamily="49" charset="-122"/>
              </a:rPr>
              <a:t>例</a:t>
            </a:r>
            <a:r>
              <a:rPr lang="en-US" altLang="zh-CN" sz="2400" b="1">
                <a:latin typeface="黑体" panose="02010609060101010101" pitchFamily="49" charset="-122"/>
                <a:ea typeface="黑体" panose="02010609060101010101" pitchFamily="49" charset="-122"/>
              </a:rPr>
              <a:t>8.2</a:t>
            </a:r>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假设</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引脚和</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5</a:t>
            </a:r>
            <a:r>
              <a:rPr lang="zh-CN" altLang="en-US" sz="2400">
                <a:latin typeface="黑体" panose="02010609060101010101" pitchFamily="49" charset="-122"/>
                <a:ea typeface="黑体" panose="02010609060101010101" pitchFamily="49" charset="-122"/>
              </a:rPr>
              <a:t>引脚下面分别连接了从片</a:t>
            </a:r>
            <a:r>
              <a:rPr lang="en-US" altLang="zh-CN" sz="2400">
                <a:latin typeface="黑体" panose="02010609060101010101" pitchFamily="49" charset="-122"/>
                <a:ea typeface="黑体" panose="02010609060101010101" pitchFamily="49" charset="-122"/>
              </a:rPr>
              <a:t>A</a:t>
            </a:r>
            <a:r>
              <a:rPr lang="zh-CN" altLang="en-US" sz="2400">
                <a:latin typeface="黑体" panose="02010609060101010101" pitchFamily="49" charset="-122"/>
                <a:ea typeface="黑体" panose="02010609060101010101" pitchFamily="49" charset="-122"/>
              </a:rPr>
              <a:t>和从片</a:t>
            </a:r>
            <a:r>
              <a:rPr lang="en-US" altLang="zh-CN" sz="2400">
                <a:latin typeface="黑体" panose="02010609060101010101" pitchFamily="49" charset="-122"/>
                <a:ea typeface="黑体" panose="02010609060101010101" pitchFamily="49" charset="-122"/>
              </a:rPr>
              <a:t>B</a:t>
            </a:r>
            <a:r>
              <a:rPr lang="zh-CN" altLang="en-US" sz="2400">
                <a:latin typeface="黑体" panose="02010609060101010101" pitchFamily="49" charset="-122"/>
                <a:ea typeface="黑体" panose="02010609060101010101" pitchFamily="49" charset="-122"/>
              </a:rPr>
              <a:t>，从片</a:t>
            </a:r>
            <a:r>
              <a:rPr lang="en-US" altLang="zh-CN" sz="2400">
                <a:latin typeface="黑体" panose="02010609060101010101" pitchFamily="49" charset="-122"/>
                <a:ea typeface="黑体" panose="02010609060101010101" pitchFamily="49" charset="-122"/>
              </a:rPr>
              <a:t>A</a:t>
            </a:r>
            <a:r>
              <a:rPr lang="zh-CN" altLang="en-US" sz="2400">
                <a:latin typeface="黑体" panose="02010609060101010101" pitchFamily="49" charset="-122"/>
                <a:ea typeface="黑体" panose="02010609060101010101" pitchFamily="49" charset="-122"/>
              </a:rPr>
              <a:t>和</a:t>
            </a:r>
            <a:r>
              <a:rPr lang="en-US" altLang="zh-CN" sz="2400">
                <a:latin typeface="黑体" panose="02010609060101010101" pitchFamily="49" charset="-122"/>
                <a:ea typeface="黑体" panose="02010609060101010101" pitchFamily="49" charset="-122"/>
              </a:rPr>
              <a:t>B</a:t>
            </a:r>
            <a:r>
              <a:rPr lang="zh-CN" altLang="en-US" sz="2400">
                <a:latin typeface="黑体" panose="02010609060101010101" pitchFamily="49" charset="-122"/>
                <a:ea typeface="黑体" panose="02010609060101010101" pitchFamily="49" charset="-122"/>
              </a:rPr>
              <a:t>的优先级都是全嵌套方式，而在主片中当前的优先级设置为</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5</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6</a:t>
            </a:r>
            <a:r>
              <a:rPr lang="zh-CN" altLang="en-US" sz="2400" baseline="-250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7</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，请分析该中断系统的优先级顺序。</a:t>
            </a:r>
          </a:p>
          <a:p>
            <a:pPr eaLnBrk="1" hangingPunct="1"/>
            <a:r>
              <a:rPr lang="en-US" altLang="zh-CN" sz="2400">
                <a:latin typeface="黑体" panose="02010609060101010101" pitchFamily="49" charset="-122"/>
                <a:ea typeface="黑体" panose="02010609060101010101" pitchFamily="49" charset="-122"/>
              </a:rPr>
              <a:t>	 </a:t>
            </a:r>
            <a:r>
              <a:rPr lang="zh-CN" altLang="en-US" sz="2400" b="1">
                <a:latin typeface="黑体" panose="02010609060101010101" pitchFamily="49" charset="-122"/>
                <a:ea typeface="黑体" panose="02010609060101010101" pitchFamily="49" charset="-122"/>
              </a:rPr>
              <a:t>解</a:t>
            </a:r>
            <a:r>
              <a:rPr lang="zh-CN" altLang="en-US" sz="2400">
                <a:latin typeface="黑体" panose="02010609060101010101" pitchFamily="49" charset="-122"/>
                <a:ea typeface="黑体" panose="02010609060101010101" pitchFamily="49" charset="-122"/>
              </a:rPr>
              <a:t>： 由于在主片中，</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的优先级高于</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5</a:t>
            </a:r>
            <a:r>
              <a:rPr lang="zh-CN" altLang="en-US" sz="2400">
                <a:latin typeface="黑体" panose="02010609060101010101" pitchFamily="49" charset="-122"/>
                <a:ea typeface="黑体" panose="02010609060101010101" pitchFamily="49" charset="-122"/>
              </a:rPr>
              <a:t>，因此连接在</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引脚下的从片</a:t>
            </a:r>
            <a:r>
              <a:rPr lang="en-US" altLang="zh-CN" sz="2400">
                <a:latin typeface="黑体" panose="02010609060101010101" pitchFamily="49" charset="-122"/>
                <a:ea typeface="黑体" panose="02010609060101010101" pitchFamily="49" charset="-122"/>
              </a:rPr>
              <a:t>A</a:t>
            </a:r>
            <a:r>
              <a:rPr lang="zh-CN" altLang="en-US" sz="2400">
                <a:latin typeface="黑体" panose="02010609060101010101" pitchFamily="49" charset="-122"/>
                <a:ea typeface="黑体" panose="02010609060101010101" pitchFamily="49" charset="-122"/>
              </a:rPr>
              <a:t>的所有中断优先级整体比连接在</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5</a:t>
            </a:r>
            <a:r>
              <a:rPr lang="zh-CN" altLang="en-US" sz="2400">
                <a:latin typeface="黑体" panose="02010609060101010101" pitchFamily="49" charset="-122"/>
                <a:ea typeface="黑体" panose="02010609060101010101" pitchFamily="49" charset="-122"/>
              </a:rPr>
              <a:t>引脚下的从片</a:t>
            </a:r>
            <a:r>
              <a:rPr lang="en-US" altLang="zh-CN" sz="2400">
                <a:latin typeface="黑体" panose="02010609060101010101" pitchFamily="49" charset="-122"/>
                <a:ea typeface="黑体" panose="02010609060101010101" pitchFamily="49" charset="-122"/>
              </a:rPr>
              <a:t>B</a:t>
            </a:r>
            <a:r>
              <a:rPr lang="zh-CN" altLang="en-US" sz="2400">
                <a:latin typeface="黑体" panose="02010609060101010101" pitchFamily="49" charset="-122"/>
                <a:ea typeface="黑体" panose="02010609060101010101" pitchFamily="49" charset="-122"/>
              </a:rPr>
              <a:t>的中断优先级高。优先级从高到低的顺序是：</a:t>
            </a:r>
          </a:p>
          <a:p>
            <a:pPr eaLnBrk="1" hangingPunct="1"/>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主片的</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a:t>
            </a:r>
          </a:p>
          <a:p>
            <a:pPr eaLnBrk="1" hangingPunct="1"/>
            <a:r>
              <a:rPr lang="zh-CN" altLang="en-US" sz="2400">
                <a:latin typeface="黑体" panose="02010609060101010101" pitchFamily="49" charset="-122"/>
                <a:ea typeface="黑体" panose="02010609060101010101" pitchFamily="49" charset="-122"/>
              </a:rPr>
              <a:t>从片</a:t>
            </a:r>
            <a:r>
              <a:rPr lang="en-US" altLang="zh-CN" sz="2400">
                <a:latin typeface="黑体" panose="02010609060101010101" pitchFamily="49" charset="-122"/>
                <a:ea typeface="黑体" panose="02010609060101010101" pitchFamily="49" charset="-122"/>
              </a:rPr>
              <a:t>A</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7</a:t>
            </a:r>
            <a:endParaRPr lang="zh-CN" altLang="en-US" sz="2400">
              <a:latin typeface="黑体" panose="02010609060101010101" pitchFamily="49" charset="-122"/>
              <a:ea typeface="黑体" panose="02010609060101010101" pitchFamily="49" charset="-122"/>
            </a:endParaRPr>
          </a:p>
          <a:p>
            <a:pPr eaLnBrk="1" hangingPunct="1"/>
            <a:r>
              <a:rPr lang="zh-CN" altLang="en-US" sz="2400">
                <a:latin typeface="黑体" panose="02010609060101010101" pitchFamily="49" charset="-122"/>
                <a:ea typeface="黑体" panose="02010609060101010101" pitchFamily="49" charset="-122"/>
              </a:rPr>
              <a:t>主片的</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4</a:t>
            </a:r>
            <a:endParaRPr lang="zh-CN" altLang="en-US" sz="2400">
              <a:latin typeface="黑体" panose="02010609060101010101" pitchFamily="49" charset="-122"/>
              <a:ea typeface="黑体" panose="02010609060101010101" pitchFamily="49" charset="-122"/>
            </a:endParaRPr>
          </a:p>
          <a:p>
            <a:pPr eaLnBrk="1" hangingPunct="1"/>
            <a:r>
              <a:rPr lang="zh-CN" altLang="en-US" sz="2400">
                <a:latin typeface="黑体" panose="02010609060101010101" pitchFamily="49" charset="-122"/>
                <a:ea typeface="黑体" panose="02010609060101010101" pitchFamily="49" charset="-122"/>
              </a:rPr>
              <a:t>从片</a:t>
            </a:r>
            <a:r>
              <a:rPr lang="en-US" altLang="zh-CN" sz="2400">
                <a:latin typeface="黑体" panose="02010609060101010101" pitchFamily="49" charset="-122"/>
                <a:ea typeface="黑体" panose="02010609060101010101" pitchFamily="49" charset="-122"/>
              </a:rPr>
              <a:t>B</a:t>
            </a:r>
            <a:r>
              <a:rPr lang="zh-CN" altLang="en-US" sz="2400">
                <a:latin typeface="黑体" panose="02010609060101010101" pitchFamily="49" charset="-122"/>
                <a:ea typeface="黑体" panose="02010609060101010101" pitchFamily="49" charset="-122"/>
              </a:rPr>
              <a:t>的</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7</a:t>
            </a:r>
            <a:r>
              <a:rPr lang="zh-CN" altLang="en-US" sz="2400">
                <a:latin typeface="黑体" panose="02010609060101010101" pitchFamily="49" charset="-122"/>
                <a:ea typeface="黑体" panose="02010609060101010101" pitchFamily="49" charset="-122"/>
              </a:rPr>
              <a:t>，</a:t>
            </a:r>
          </a:p>
          <a:p>
            <a:pPr eaLnBrk="1" hangingPunct="1"/>
            <a:r>
              <a:rPr lang="zh-CN" altLang="en-US" sz="2400">
                <a:latin typeface="黑体" panose="02010609060101010101" pitchFamily="49" charset="-122"/>
                <a:ea typeface="黑体" panose="02010609060101010101" pitchFamily="49" charset="-122"/>
              </a:rPr>
              <a:t>主片的</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6</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7</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IR</a:t>
            </a:r>
            <a:r>
              <a:rPr lang="en-US" altLang="zh-CN" sz="2400" baseline="-25000">
                <a:latin typeface="黑体" panose="02010609060101010101" pitchFamily="49" charset="-122"/>
                <a:ea typeface="黑体" panose="02010609060101010101" pitchFamily="49" charset="-122"/>
              </a:rPr>
              <a:t>1</a:t>
            </a:r>
            <a:r>
              <a:rPr lang="en-US" altLang="zh-CN" sz="2400">
                <a:latin typeface="黑体" panose="02010609060101010101" pitchFamily="49" charset="-122"/>
                <a:ea typeface="黑体" panose="02010609060101010101" pitchFamily="49" charset="-122"/>
              </a:rPr>
              <a:t>	</a:t>
            </a:r>
            <a:endParaRPr lang="zh-CN" altLang="en-US" sz="2400">
              <a:latin typeface="黑体" panose="02010609060101010101" pitchFamily="49" charset="-122"/>
              <a:ea typeface="黑体" panose="02010609060101010101" pitchFamily="49" charset="-122"/>
            </a:endParaRPr>
          </a:p>
          <a:p>
            <a:pPr eaLnBrk="1" hangingPunct="1"/>
            <a:endParaRPr lang="zh-CN" altLang="en-US" smtClean="0"/>
          </a:p>
        </p:txBody>
      </p:sp>
    </p:spTree>
    <p:extLst>
      <p:ext uri="{BB962C8B-B14F-4D97-AF65-F5344CB8AC3E}">
        <p14:creationId xmlns:p14="http://schemas.microsoft.com/office/powerpoint/2010/main" val="3883149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5"/>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3314" name="Object 4"/>
          <p:cNvGraphicFramePr>
            <a:graphicFrameLocks noChangeAspect="1"/>
          </p:cNvGraphicFramePr>
          <p:nvPr>
            <p:extLst>
              <p:ext uri="{D42A27DB-BD31-4B8C-83A1-F6EECF244321}">
                <p14:modId xmlns:p14="http://schemas.microsoft.com/office/powerpoint/2010/main" val="926400620"/>
              </p:ext>
            </p:extLst>
          </p:nvPr>
        </p:nvGraphicFramePr>
        <p:xfrm>
          <a:off x="3214886" y="1341562"/>
          <a:ext cx="6226028" cy="4358696"/>
        </p:xfrm>
        <a:graphic>
          <a:graphicData uri="http://schemas.openxmlformats.org/presentationml/2006/ole">
            <mc:AlternateContent xmlns:mc="http://schemas.openxmlformats.org/markup-compatibility/2006">
              <mc:Choice xmlns:v="urn:schemas-microsoft-com:vml" Requires="v">
                <p:oleObj spid="_x0000_s28682" name="Visio" r:id="rId3" imgW="3417734" imgH="3224814" progId="Visio.Drawing.11">
                  <p:embed/>
                </p:oleObj>
              </mc:Choice>
              <mc:Fallback>
                <p:oleObj name="Visio" r:id="rId3" imgW="3417734" imgH="322481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886" y="1341562"/>
                        <a:ext cx="6226028" cy="43586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7" name="Rectangle 7"/>
          <p:cNvSpPr>
            <a:spLocks noChangeArrowheads="1"/>
          </p:cNvSpPr>
          <p:nvPr/>
        </p:nvSpPr>
        <p:spPr bwMode="auto">
          <a:xfrm>
            <a:off x="5414902" y="5950074"/>
            <a:ext cx="28007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dirty="0" smtClean="0">
                <a:latin typeface="黑体" panose="02010609060101010101" pitchFamily="49" charset="-122"/>
                <a:ea typeface="黑体" panose="02010609060101010101" pitchFamily="49" charset="-122"/>
              </a:rPr>
              <a:t>PC/XT</a:t>
            </a:r>
            <a:r>
              <a:rPr lang="zh-CN" altLang="en-US" dirty="0">
                <a:latin typeface="黑体" panose="02010609060101010101" pitchFamily="49" charset="-122"/>
                <a:ea typeface="黑体" panose="02010609060101010101" pitchFamily="49" charset="-122"/>
              </a:rPr>
              <a:t>机的中断系统</a:t>
            </a:r>
          </a:p>
        </p:txBody>
      </p:sp>
      <p:sp>
        <p:nvSpPr>
          <p:cNvPr id="6" name="TextBox 37"/>
          <p:cNvSpPr txBox="1"/>
          <p:nvPr/>
        </p:nvSpPr>
        <p:spPr>
          <a:xfrm>
            <a:off x="2615170" y="367865"/>
            <a:ext cx="4200116"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8259A</a:t>
            </a:r>
            <a:r>
              <a:rPr lang="zh-CN" altLang="en-US" sz="2700" b="1" dirty="0">
                <a:solidFill>
                  <a:schemeClr val="tx1">
                    <a:lumMod val="65000"/>
                    <a:lumOff val="35000"/>
                  </a:schemeClr>
                </a:solidFill>
                <a:latin typeface="微软雅黑"/>
                <a:ea typeface="微软雅黑"/>
              </a:rPr>
              <a:t>的应用实例</a:t>
            </a:r>
          </a:p>
        </p:txBody>
      </p:sp>
      <p:pic>
        <p:nvPicPr>
          <p:cNvPr id="7" name="Picture 3" descr="C:\Users\Administrator\Desktop\微立体创业计划\005.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68027" y="26144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20426" y="27081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885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2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2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00" fill="hold"/>
                                            <p:tgtEl>
                                              <p:spTgt spid="7"/>
                                            </p:tgtEl>
                                            <p:attrNameLst>
                                              <p:attrName>ppt_x</p:attrName>
                                            </p:attrNameLst>
                                          </p:cBhvr>
                                          <p:tavLst>
                                            <p:tav tm="0">
                                              <p:val>
                                                <p:strVal val="0-#ppt_w/2"/>
                                              </p:val>
                                            </p:tav>
                                            <p:tav tm="100000">
                                              <p:val>
                                                <p:strVal val="#ppt_x"/>
                                              </p:val>
                                            </p:tav>
                                          </p:tavLst>
                                        </p:anim>
                                        <p:anim calcmode="lin" valueType="num">
                                          <p:cBhvr additive="base">
                                            <p:cTn id="8" dur="12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00" fill="hold"/>
                                            <p:tgtEl>
                                              <p:spTgt spid="8"/>
                                            </p:tgtEl>
                                            <p:attrNameLst>
                                              <p:attrName>ppt_x</p:attrName>
                                            </p:attrNameLst>
                                          </p:cBhvr>
                                          <p:tavLst>
                                            <p:tav tm="0">
                                              <p:val>
                                                <p:strVal val="#ppt_x"/>
                                              </p:val>
                                            </p:tav>
                                            <p:tav tm="100000">
                                              <p:val>
                                                <p:strVal val="#ppt_x"/>
                                              </p:val>
                                            </p:tav>
                                          </p:tavLst>
                                        </p:anim>
                                        <p:anim calcmode="lin" valueType="num">
                                          <p:cBhvr additive="base">
                                            <p:cTn id="12" dur="12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4338" name="Object 1"/>
          <p:cNvGraphicFramePr>
            <a:graphicFrameLocks noChangeAspect="1"/>
          </p:cNvGraphicFramePr>
          <p:nvPr>
            <p:extLst>
              <p:ext uri="{D42A27DB-BD31-4B8C-83A1-F6EECF244321}">
                <p14:modId xmlns:p14="http://schemas.microsoft.com/office/powerpoint/2010/main" val="2164735494"/>
              </p:ext>
            </p:extLst>
          </p:nvPr>
        </p:nvGraphicFramePr>
        <p:xfrm>
          <a:off x="3574926" y="443450"/>
          <a:ext cx="5525781" cy="5218794"/>
        </p:xfrm>
        <a:graphic>
          <a:graphicData uri="http://schemas.openxmlformats.org/presentationml/2006/ole">
            <mc:AlternateContent xmlns:mc="http://schemas.openxmlformats.org/markup-compatibility/2006">
              <mc:Choice xmlns:v="urn:schemas-microsoft-com:vml" Requires="v">
                <p:oleObj spid="_x0000_s29705" name="Visio" r:id="rId3" imgW="3417734" imgH="3224814" progId="Visio.Drawing.11">
                  <p:embed/>
                </p:oleObj>
              </mc:Choice>
              <mc:Fallback>
                <p:oleObj name="Visio" r:id="rId3" imgW="3417734" imgH="322481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4926" y="443450"/>
                        <a:ext cx="5525781" cy="5218794"/>
                      </a:xfrm>
                      <a:prstGeom prst="rect">
                        <a:avLst/>
                      </a:prstGeom>
                      <a:noFill/>
                    </p:spPr>
                  </p:pic>
                </p:oleObj>
              </mc:Fallback>
            </mc:AlternateContent>
          </a:graphicData>
        </a:graphic>
      </p:graphicFrame>
      <p:sp>
        <p:nvSpPr>
          <p:cNvPr id="14340" name="Rectangle 7"/>
          <p:cNvSpPr>
            <a:spLocks noChangeArrowheads="1"/>
          </p:cNvSpPr>
          <p:nvPr/>
        </p:nvSpPr>
        <p:spPr bwMode="auto">
          <a:xfrm>
            <a:off x="5117231" y="5662244"/>
            <a:ext cx="28007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dirty="0" smtClean="0">
                <a:latin typeface="黑体" panose="02010609060101010101" pitchFamily="49" charset="-122"/>
                <a:ea typeface="黑体" panose="02010609060101010101" pitchFamily="49" charset="-122"/>
              </a:rPr>
              <a:t>PC/AT</a:t>
            </a:r>
            <a:r>
              <a:rPr lang="zh-CN" altLang="en-US" dirty="0">
                <a:latin typeface="黑体" panose="02010609060101010101" pitchFamily="49" charset="-122"/>
                <a:ea typeface="黑体" panose="02010609060101010101" pitchFamily="49" charset="-122"/>
              </a:rPr>
              <a:t>机的中断系统</a:t>
            </a:r>
          </a:p>
        </p:txBody>
      </p:sp>
    </p:spTree>
    <p:extLst>
      <p:ext uri="{BB962C8B-B14F-4D97-AF65-F5344CB8AC3E}">
        <p14:creationId xmlns:p14="http://schemas.microsoft.com/office/powerpoint/2010/main" val="1655575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内容占位符 2"/>
          <p:cNvSpPr>
            <a:spLocks noGrp="1"/>
          </p:cNvSpPr>
          <p:nvPr>
            <p:ph idx="1"/>
          </p:nvPr>
        </p:nvSpPr>
        <p:spPr>
          <a:xfrm>
            <a:off x="2093781" y="1357627"/>
            <a:ext cx="8145760" cy="4115753"/>
          </a:xfrm>
        </p:spPr>
        <p:txBody>
          <a:bodyPr/>
          <a:lstStyle/>
          <a:p>
            <a:pPr>
              <a:lnSpc>
                <a:spcPct val="150000"/>
              </a:lnSpc>
              <a:buFontTx/>
              <a:buNone/>
            </a:pP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）带参数返回</a:t>
            </a:r>
          </a:p>
          <a:p>
            <a:pPr>
              <a:lnSpc>
                <a:spcPct val="150000"/>
              </a:lnSpc>
              <a:buFontTx/>
              <a:buNone/>
            </a:pPr>
            <a:r>
              <a:rPr lang="zh-CN" altLang="en-US" sz="2400">
                <a:latin typeface="黑体" panose="02010609060101010101" pitchFamily="49" charset="-122"/>
                <a:ea typeface="黑体" panose="02010609060101010101" pitchFamily="49" charset="-122"/>
              </a:rPr>
              <a:t>指令格式：</a:t>
            </a:r>
            <a:r>
              <a:rPr lang="en-US" altLang="zh-CN" sz="2400">
                <a:latin typeface="黑体" panose="02010609060101010101" pitchFamily="49" charset="-122"/>
                <a:ea typeface="黑体" panose="02010609060101010101" pitchFamily="49" charset="-122"/>
              </a:rPr>
              <a:t>RET n</a:t>
            </a:r>
            <a:endParaRPr lang="zh-CN" altLang="en-US" sz="2400">
              <a:latin typeface="黑体" panose="02010609060101010101" pitchFamily="49" charset="-122"/>
              <a:ea typeface="黑体" panose="02010609060101010101" pitchFamily="49" charset="-122"/>
            </a:endParaRPr>
          </a:p>
          <a:p>
            <a:pPr>
              <a:lnSpc>
                <a:spcPct val="150000"/>
              </a:lnSpc>
              <a:buFontTx/>
              <a:buNone/>
            </a:pPr>
            <a:r>
              <a:rPr lang="zh-CN" altLang="en-US" sz="2400">
                <a:latin typeface="黑体" panose="02010609060101010101" pitchFamily="49" charset="-122"/>
                <a:ea typeface="黑体" panose="02010609060101010101" pitchFamily="49" charset="-122"/>
              </a:rPr>
              <a:t>注意：</a:t>
            </a:r>
            <a:r>
              <a:rPr lang="en-US" altLang="zh-CN" sz="2400">
                <a:latin typeface="黑体" panose="02010609060101010101" pitchFamily="49" charset="-122"/>
                <a:ea typeface="黑体" panose="02010609060101010101" pitchFamily="49" charset="-122"/>
              </a:rPr>
              <a:t>n</a:t>
            </a:r>
            <a:r>
              <a:rPr lang="zh-CN" altLang="en-US" sz="2400">
                <a:latin typeface="黑体" panose="02010609060101010101" pitchFamily="49" charset="-122"/>
                <a:ea typeface="黑体" panose="02010609060101010101" pitchFamily="49" charset="-122"/>
              </a:rPr>
              <a:t>为常数或表达式，</a:t>
            </a:r>
            <a:r>
              <a:rPr lang="en-US" altLang="zh-CN" sz="2400">
                <a:latin typeface="黑体" panose="02010609060101010101" pitchFamily="49" charset="-122"/>
                <a:ea typeface="黑体" panose="02010609060101010101" pitchFamily="49" charset="-122"/>
              </a:rPr>
              <a:t>n</a:t>
            </a:r>
            <a:r>
              <a:rPr lang="zh-CN" altLang="en-US" sz="2400">
                <a:latin typeface="黑体" panose="02010609060101010101" pitchFamily="49" charset="-122"/>
                <a:ea typeface="黑体" panose="02010609060101010101" pitchFamily="49" charset="-122"/>
              </a:rPr>
              <a:t>只能是</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位偶数，不能为奇数。</a:t>
            </a:r>
          </a:p>
          <a:p>
            <a:pPr>
              <a:lnSpc>
                <a:spcPct val="150000"/>
              </a:lnSpc>
              <a:buFontTx/>
              <a:buNone/>
            </a:pPr>
            <a:r>
              <a:rPr lang="zh-CN" altLang="en-US" sz="2400">
                <a:latin typeface="黑体" panose="02010609060101010101" pitchFamily="49" charset="-122"/>
                <a:ea typeface="黑体" panose="02010609060101010101" pitchFamily="49" charset="-122"/>
              </a:rPr>
              <a:t>该指令也分为段内（近子程序）返回和段间（远子程序）返回，其操作与返回指令</a:t>
            </a:r>
            <a:r>
              <a:rPr lang="en-US" altLang="zh-CN" sz="2400">
                <a:latin typeface="黑体" panose="02010609060101010101" pitchFamily="49" charset="-122"/>
                <a:ea typeface="黑体" panose="02010609060101010101" pitchFamily="49" charset="-122"/>
              </a:rPr>
              <a:t>RET</a:t>
            </a:r>
            <a:r>
              <a:rPr lang="zh-CN" altLang="en-US" sz="2400">
                <a:latin typeface="黑体" panose="02010609060101010101" pitchFamily="49" charset="-122"/>
                <a:ea typeface="黑体" panose="02010609060101010101" pitchFamily="49" charset="-122"/>
              </a:rPr>
              <a:t>基本相同，不同之处是最后将修改堆栈指针</a:t>
            </a:r>
            <a:r>
              <a:rPr lang="en-US" altLang="zh-CN" sz="2400">
                <a:latin typeface="黑体" panose="02010609060101010101" pitchFamily="49" charset="-122"/>
                <a:ea typeface="黑体" panose="02010609060101010101" pitchFamily="49" charset="-122"/>
              </a:rPr>
              <a:t>SP</a:t>
            </a:r>
            <a:r>
              <a:rPr lang="zh-CN" altLang="en-US" sz="2400">
                <a:latin typeface="黑体" panose="02010609060101010101" pitchFamily="49" charset="-122"/>
                <a:ea typeface="黑体" panose="02010609060101010101" pitchFamily="49" charset="-122"/>
              </a:rPr>
              <a:t>，即</a:t>
            </a:r>
            <a:r>
              <a:rPr lang="en-US" altLang="zh-CN" sz="2400">
                <a:latin typeface="黑体" panose="02010609060101010101" pitchFamily="49" charset="-122"/>
                <a:ea typeface="黑体" panose="02010609060101010101" pitchFamily="49" charset="-122"/>
              </a:rPr>
              <a:t>SP←SP+n</a:t>
            </a:r>
            <a:r>
              <a:rPr lang="zh-CN" altLang="en-US" sz="240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4190712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2093780" y="214363"/>
            <a:ext cx="6073594" cy="4115753"/>
          </a:xfrm>
        </p:spPr>
        <p:txBody>
          <a:bodyPr/>
          <a:lstStyle/>
          <a:p>
            <a:pPr eaLnBrk="1" hangingPunct="1">
              <a:buFontTx/>
              <a:buNone/>
            </a:pP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、中断处理程序设计</a:t>
            </a:r>
            <a:endParaRPr lang="en-US" altLang="zh-CN" sz="2400">
              <a:latin typeface="黑体" panose="02010609060101010101" pitchFamily="49" charset="-122"/>
              <a:ea typeface="黑体" panose="02010609060101010101" pitchFamily="49" charset="-122"/>
            </a:endParaRPr>
          </a:p>
          <a:p>
            <a:pPr eaLnBrk="1" hangingPunct="1">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）保护现场：将中断服务程序需要用到寄存器等内容放入堆栈，以保护原被中断程序的现场。</a:t>
            </a:r>
          </a:p>
          <a:p>
            <a:pPr eaLnBrk="1" hangingPunct="1"/>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）开中断：若允许中断嵌套，则用</a:t>
            </a:r>
            <a:r>
              <a:rPr lang="en-US" altLang="zh-CN" sz="2400">
                <a:latin typeface="黑体" panose="02010609060101010101" pitchFamily="49" charset="-122"/>
                <a:ea typeface="黑体" panose="02010609060101010101" pitchFamily="49" charset="-122"/>
              </a:rPr>
              <a:t>STI</a:t>
            </a:r>
            <a:r>
              <a:rPr lang="zh-CN" altLang="en-US" sz="2400">
                <a:latin typeface="黑体" panose="02010609060101010101" pitchFamily="49" charset="-122"/>
                <a:ea typeface="黑体" panose="02010609060101010101" pitchFamily="49" charset="-122"/>
              </a:rPr>
              <a:t>指令开放中断。</a:t>
            </a:r>
          </a:p>
          <a:p>
            <a:pPr eaLnBrk="1" hangingPunct="1"/>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）中断处理：中断服务程序的主要内容，完成中断源要求的相应功能。</a:t>
            </a:r>
          </a:p>
          <a:p>
            <a:pPr eaLnBrk="1" hangingPunct="1"/>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）关中断：禁止在中断返回以前有其它的中断响应，用</a:t>
            </a:r>
            <a:r>
              <a:rPr lang="en-US" altLang="zh-CN" sz="2400">
                <a:latin typeface="黑体" panose="02010609060101010101" pitchFamily="49" charset="-122"/>
                <a:ea typeface="黑体" panose="02010609060101010101" pitchFamily="49" charset="-122"/>
              </a:rPr>
              <a:t>CLI</a:t>
            </a:r>
            <a:r>
              <a:rPr lang="zh-CN" altLang="en-US" sz="2400">
                <a:latin typeface="黑体" panose="02010609060101010101" pitchFamily="49" charset="-122"/>
                <a:ea typeface="黑体" panose="02010609060101010101" pitchFamily="49" charset="-122"/>
              </a:rPr>
              <a:t>指令使</a:t>
            </a:r>
            <a:r>
              <a:rPr lang="en-US" altLang="zh-CN" sz="2400">
                <a:latin typeface="黑体" panose="02010609060101010101" pitchFamily="49" charset="-122"/>
                <a:ea typeface="黑体" panose="02010609060101010101" pitchFamily="49" charset="-122"/>
              </a:rPr>
              <a:t>IF</a:t>
            </a:r>
            <a:r>
              <a:rPr lang="zh-CN" altLang="en-US" sz="2400">
                <a:latin typeface="黑体" panose="02010609060101010101" pitchFamily="49" charset="-122"/>
                <a:ea typeface="黑体" panose="02010609060101010101" pitchFamily="49" charset="-122"/>
              </a:rPr>
              <a:t>清</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a:t>
            </a:r>
          </a:p>
          <a:p>
            <a:pPr eaLnBrk="1" hangingPunct="1"/>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5</a:t>
            </a:r>
            <a:r>
              <a:rPr lang="zh-CN" altLang="en-US" sz="2400">
                <a:latin typeface="黑体" panose="02010609060101010101" pitchFamily="49" charset="-122"/>
                <a:ea typeface="黑体" panose="02010609060101010101" pitchFamily="49" charset="-122"/>
              </a:rPr>
              <a:t>）中断结束命令：如果采用非自动结束方式，则必须在中断返回之前给</a:t>
            </a:r>
            <a:r>
              <a:rPr lang="en-US" altLang="zh-CN" sz="2400">
                <a:latin typeface="黑体" panose="02010609060101010101" pitchFamily="49" charset="-122"/>
                <a:ea typeface="黑体" panose="02010609060101010101" pitchFamily="49" charset="-122"/>
              </a:rPr>
              <a:t>8259A</a:t>
            </a:r>
            <a:r>
              <a:rPr lang="zh-CN" altLang="en-US" sz="2400">
                <a:latin typeface="黑体" panose="02010609060101010101" pitchFamily="49" charset="-122"/>
                <a:ea typeface="黑体" panose="02010609060101010101" pitchFamily="49" charset="-122"/>
              </a:rPr>
              <a:t>发送中断结束命令</a:t>
            </a:r>
            <a:r>
              <a:rPr lang="en-US" altLang="zh-CN" sz="2400">
                <a:latin typeface="黑体" panose="02010609060101010101" pitchFamily="49" charset="-122"/>
                <a:ea typeface="黑体" panose="02010609060101010101" pitchFamily="49" charset="-122"/>
              </a:rPr>
              <a:t>EOI</a:t>
            </a:r>
            <a:r>
              <a:rPr lang="zh-CN" altLang="en-US" sz="2400">
                <a:latin typeface="黑体" panose="02010609060101010101" pitchFamily="49" charset="-122"/>
                <a:ea typeface="黑体" panose="02010609060101010101" pitchFamily="49" charset="-122"/>
              </a:rPr>
              <a:t>。</a:t>
            </a:r>
          </a:p>
          <a:p>
            <a:pPr eaLnBrk="1" hangingPunct="1"/>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6</a:t>
            </a:r>
            <a:r>
              <a:rPr lang="zh-CN" altLang="en-US" sz="2400">
                <a:latin typeface="黑体" panose="02010609060101010101" pitchFamily="49" charset="-122"/>
                <a:ea typeface="黑体" panose="02010609060101010101" pitchFamily="49" charset="-122"/>
              </a:rPr>
              <a:t>）恢复现场：用</a:t>
            </a:r>
            <a:r>
              <a:rPr lang="en-US" altLang="zh-CN" sz="2400">
                <a:latin typeface="黑体" panose="02010609060101010101" pitchFamily="49" charset="-122"/>
                <a:ea typeface="黑体" panose="02010609060101010101" pitchFamily="49" charset="-122"/>
              </a:rPr>
              <a:t>POP</a:t>
            </a:r>
            <a:r>
              <a:rPr lang="zh-CN" altLang="en-US" sz="2400">
                <a:latin typeface="黑体" panose="02010609060101010101" pitchFamily="49" charset="-122"/>
                <a:ea typeface="黑体" panose="02010609060101010101" pitchFamily="49" charset="-122"/>
              </a:rPr>
              <a:t>指令将保护现场时压入堆栈的寄存器内容恢复。</a:t>
            </a:r>
          </a:p>
          <a:p>
            <a:pPr eaLnBrk="1" hangingPunct="1"/>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7</a:t>
            </a:r>
            <a:r>
              <a:rPr lang="zh-CN" altLang="en-US" sz="2400">
                <a:latin typeface="黑体" panose="02010609060101010101" pitchFamily="49" charset="-122"/>
                <a:ea typeface="黑体" panose="02010609060101010101" pitchFamily="49" charset="-122"/>
              </a:rPr>
              <a:t>）中断返回</a:t>
            </a:r>
          </a:p>
        </p:txBody>
      </p:sp>
      <p:sp>
        <p:nvSpPr>
          <p:cNvPr id="15364" name="Rectangle 2"/>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5362" name="Object 1"/>
          <p:cNvGraphicFramePr>
            <a:graphicFrameLocks noChangeAspect="1"/>
          </p:cNvGraphicFramePr>
          <p:nvPr/>
        </p:nvGraphicFramePr>
        <p:xfrm>
          <a:off x="8453190" y="0"/>
          <a:ext cx="2215075" cy="6645226"/>
        </p:xfrm>
        <a:graphic>
          <a:graphicData uri="http://schemas.openxmlformats.org/presentationml/2006/ole">
            <mc:AlternateContent xmlns:mc="http://schemas.openxmlformats.org/markup-compatibility/2006">
              <mc:Choice xmlns:v="urn:schemas-microsoft-com:vml" Requires="v">
                <p:oleObj spid="_x0000_s30729" name="Visio" r:id="rId3" imgW="754604" imgH="2569098" progId="Visio.Drawing.11">
                  <p:embed/>
                </p:oleObj>
              </mc:Choice>
              <mc:Fallback>
                <p:oleObj name="Visio" r:id="rId3" imgW="754604" imgH="256909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3190" y="0"/>
                        <a:ext cx="2215075" cy="6645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9024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159102" y="2784683"/>
            <a:ext cx="6543783"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en-US" altLang="zh-CN" sz="6000" kern="0" dirty="0">
                <a:solidFill>
                  <a:srgbClr val="EA5E66"/>
                </a:solidFill>
                <a:latin typeface="Arial"/>
                <a:ea typeface="微软雅黑"/>
              </a:rPr>
              <a:t>DMA</a:t>
            </a:r>
            <a:r>
              <a:rPr lang="zh-CN" altLang="en-US" sz="6000" kern="0" dirty="0">
                <a:solidFill>
                  <a:srgbClr val="EA5E66"/>
                </a:solidFill>
                <a:latin typeface="Arial"/>
                <a:ea typeface="微软雅黑"/>
              </a:rPr>
              <a:t>控制器</a:t>
            </a:r>
            <a:r>
              <a:rPr lang="en-US" altLang="zh-CN" sz="6000" kern="0" dirty="0" smtClean="0">
                <a:solidFill>
                  <a:srgbClr val="EA5E66"/>
                </a:solidFill>
                <a:latin typeface="Arial"/>
                <a:ea typeface="微软雅黑"/>
              </a:rPr>
              <a:t>8237A</a:t>
            </a:r>
            <a:endParaRPr lang="zh-CN" altLang="en-US" sz="6000" kern="0" dirty="0">
              <a:solidFill>
                <a:srgbClr val="EA5E6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03</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1" name="组合 50"/>
          <p:cNvGrpSpPr/>
          <p:nvPr/>
        </p:nvGrpSpPr>
        <p:grpSpPr>
          <a:xfrm>
            <a:off x="2350790" y="2367417"/>
            <a:ext cx="1477153" cy="1477701"/>
            <a:chOff x="5699322" y="3963624"/>
            <a:chExt cx="132182" cy="132201"/>
          </a:xfrm>
          <a:solidFill>
            <a:srgbClr val="EA5E66"/>
          </a:solidFill>
        </p:grpSpPr>
        <p:sp>
          <p:nvSpPr>
            <p:cNvPr id="52" name="Freeform 412"/>
            <p:cNvSpPr>
              <a:spLocks noEditPoints="1"/>
            </p:cNvSpPr>
            <p:nvPr/>
          </p:nvSpPr>
          <p:spPr bwMode="auto">
            <a:xfrm>
              <a:off x="5781489" y="3963624"/>
              <a:ext cx="50015" cy="50022"/>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sp>
          <p:nvSpPr>
            <p:cNvPr id="53" name="Freeform 413"/>
            <p:cNvSpPr>
              <a:spLocks noEditPoints="1"/>
            </p:cNvSpPr>
            <p:nvPr/>
          </p:nvSpPr>
          <p:spPr bwMode="auto">
            <a:xfrm>
              <a:off x="5699322" y="3996972"/>
              <a:ext cx="98839" cy="98853"/>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979601805"/>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1846073" y="908261"/>
            <a:ext cx="8498267" cy="4970025"/>
          </a:xfrm>
        </p:spPr>
        <p:txBody>
          <a:bodyPr/>
          <a:lstStyle/>
          <a:p>
            <a:pPr eaLnBrk="1" hangingPunct="1">
              <a:lnSpc>
                <a:spcPct val="130000"/>
              </a:lnSpc>
            </a:pPr>
            <a:r>
              <a:rPr lang="en-US" altLang="zh-CN" sz="2400">
                <a:latin typeface="黑体" panose="02010609060101010101" pitchFamily="49" charset="-122"/>
                <a:ea typeface="黑体" panose="02010609060101010101" pitchFamily="49" charset="-122"/>
              </a:rPr>
              <a:t>DMA </a:t>
            </a: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Direct Memory Access </a:t>
            </a:r>
            <a:r>
              <a:rPr lang="zh-CN" altLang="en-US" sz="2400">
                <a:latin typeface="黑体" panose="02010609060101010101" pitchFamily="49" charset="-122"/>
                <a:ea typeface="黑体" panose="02010609060101010101" pitchFamily="49" charset="-122"/>
              </a:rPr>
              <a:t>）</a:t>
            </a:r>
          </a:p>
          <a:p>
            <a:pPr lvl="1" eaLnBrk="1" hangingPunct="1">
              <a:lnSpc>
                <a:spcPct val="130000"/>
              </a:lnSpc>
            </a:pPr>
            <a:r>
              <a:rPr lang="zh-CN" altLang="en-US" sz="2400">
                <a:latin typeface="黑体" panose="02010609060101010101" pitchFamily="49" charset="-122"/>
                <a:ea typeface="黑体" panose="02010609060101010101" pitchFamily="49" charset="-122"/>
              </a:rPr>
              <a:t>直接存储器传送方式，数据交换不通过</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，而利用专门的接口电路直接与系统存储器交换数据 </a:t>
            </a:r>
          </a:p>
          <a:p>
            <a:pPr eaLnBrk="1" hangingPunct="1">
              <a:lnSpc>
                <a:spcPct val="130000"/>
              </a:lnSpc>
            </a:pP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传送一般有三种形式</a:t>
            </a:r>
          </a:p>
          <a:p>
            <a:pPr lvl="1" eaLnBrk="1" hangingPunct="1">
              <a:lnSpc>
                <a:spcPct val="130000"/>
              </a:lnSpc>
            </a:pPr>
            <a:r>
              <a:rPr lang="zh-CN" altLang="en-US" sz="2400">
                <a:latin typeface="黑体" panose="02010609060101010101" pitchFamily="49" charset="-122"/>
                <a:ea typeface="黑体" panose="02010609060101010101" pitchFamily="49" charset="-122"/>
              </a:rPr>
              <a:t>存储器与</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设备之间的数据传送</a:t>
            </a:r>
          </a:p>
          <a:p>
            <a:pPr lvl="1" eaLnBrk="1" hangingPunct="1">
              <a:lnSpc>
                <a:spcPct val="130000"/>
              </a:lnSpc>
            </a:pPr>
            <a:r>
              <a:rPr lang="zh-CN" altLang="en-US" sz="2400">
                <a:latin typeface="黑体" panose="02010609060101010101" pitchFamily="49" charset="-122"/>
                <a:ea typeface="黑体" panose="02010609060101010101" pitchFamily="49" charset="-122"/>
              </a:rPr>
              <a:t>存储器与存储器之间的数据传送</a:t>
            </a:r>
          </a:p>
          <a:p>
            <a:pPr lvl="1" eaLnBrk="1" hangingPunct="1">
              <a:lnSpc>
                <a:spcPct val="130000"/>
              </a:lnSpc>
            </a:pP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设备与</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设备之间的传送</a:t>
            </a:r>
          </a:p>
        </p:txBody>
      </p:sp>
      <p:sp>
        <p:nvSpPr>
          <p:cNvPr id="3" name="TextBox 37"/>
          <p:cNvSpPr txBox="1"/>
          <p:nvPr/>
        </p:nvSpPr>
        <p:spPr>
          <a:xfrm>
            <a:off x="2615170" y="367865"/>
            <a:ext cx="4200116"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DMA</a:t>
            </a:r>
            <a:r>
              <a:rPr lang="zh-CN" altLang="en-US" sz="2700" b="1" dirty="0" smtClean="0">
                <a:solidFill>
                  <a:schemeClr val="tx1">
                    <a:lumMod val="65000"/>
                    <a:lumOff val="35000"/>
                  </a:schemeClr>
                </a:solidFill>
                <a:latin typeface="微软雅黑"/>
                <a:ea typeface="微软雅黑"/>
              </a:rPr>
              <a:t>方式简介</a:t>
            </a:r>
            <a:endParaRPr lang="zh-CN" altLang="en-US" sz="2700" b="1" dirty="0">
              <a:solidFill>
                <a:schemeClr val="tx1">
                  <a:lumMod val="65000"/>
                  <a:lumOff val="35000"/>
                </a:schemeClr>
              </a:solidFill>
              <a:latin typeface="微软雅黑"/>
              <a:ea typeface="微软雅黑"/>
            </a:endParaRPr>
          </a:p>
        </p:txBody>
      </p:sp>
      <p:pic>
        <p:nvPicPr>
          <p:cNvPr id="4"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68027" y="26144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5"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0426" y="27081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005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00" fill="hold"/>
                                            <p:tgtEl>
                                              <p:spTgt spid="4"/>
                                            </p:tgtEl>
                                            <p:attrNameLst>
                                              <p:attrName>ppt_x</p:attrName>
                                            </p:attrNameLst>
                                          </p:cBhvr>
                                          <p:tavLst>
                                            <p:tav tm="0">
                                              <p:val>
                                                <p:strVal val="0-#ppt_w/2"/>
                                              </p:val>
                                            </p:tav>
                                            <p:tav tm="100000">
                                              <p:val>
                                                <p:strVal val="#ppt_x"/>
                                              </p:val>
                                            </p:tav>
                                          </p:tavLst>
                                        </p:anim>
                                        <p:anim calcmode="lin" valueType="num">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00" fill="hold"/>
                                            <p:tgtEl>
                                              <p:spTgt spid="5"/>
                                            </p:tgtEl>
                                            <p:attrNameLst>
                                              <p:attrName>ppt_x</p:attrName>
                                            </p:attrNameLst>
                                          </p:cBhvr>
                                          <p:tavLst>
                                            <p:tav tm="0">
                                              <p:val>
                                                <p:strVal val="#ppt_x"/>
                                              </p:val>
                                            </p:tav>
                                            <p:tav tm="100000">
                                              <p:val>
                                                <p:strVal val="#ppt_x"/>
                                              </p:val>
                                            </p:tav>
                                          </p:tavLst>
                                        </p:anim>
                                        <p:anim calcmode="lin" valueType="num">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1701578" y="836808"/>
            <a:ext cx="8787259" cy="5260604"/>
          </a:xfrm>
        </p:spPr>
        <p:txBody>
          <a:bodyPr/>
          <a:lstStyle/>
          <a:p>
            <a:pPr eaLnBrk="1" hangingPunct="1">
              <a:lnSpc>
                <a:spcPct val="120000"/>
              </a:lnSpc>
              <a:buFontTx/>
              <a:buNone/>
            </a:pP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控制器必须有以下功能：</a:t>
            </a:r>
          </a:p>
          <a:p>
            <a:pPr lvl="1" eaLnBrk="1" hangingPunct="1">
              <a:lnSpc>
                <a:spcPct val="120000"/>
              </a:lnSpc>
            </a:pPr>
            <a:r>
              <a:rPr lang="zh-CN" altLang="en-US" sz="2400">
                <a:latin typeface="黑体" panose="02010609060101010101" pitchFamily="49" charset="-122"/>
                <a:ea typeface="黑体" panose="02010609060101010101" pitchFamily="49" charset="-122"/>
              </a:rPr>
              <a:t>能接收外设发出的</a:t>
            </a:r>
            <a:r>
              <a:rPr lang="en-US" altLang="zh-CN" sz="2400">
                <a:latin typeface="黑体" panose="02010609060101010101" pitchFamily="49" charset="-122"/>
                <a:ea typeface="黑体" panose="02010609060101010101" pitchFamily="49" charset="-122"/>
              </a:rPr>
              <a:t>DMA </a:t>
            </a:r>
            <a:r>
              <a:rPr lang="zh-CN" altLang="en-US" sz="2400">
                <a:latin typeface="黑体" panose="02010609060101010101" pitchFamily="49" charset="-122"/>
                <a:ea typeface="黑体" panose="02010609060101010101" pitchFamily="49" charset="-122"/>
              </a:rPr>
              <a:t>请求信号，然后向</a:t>
            </a:r>
            <a:r>
              <a:rPr lang="en-US" altLang="zh-CN" sz="2400">
                <a:latin typeface="黑体" panose="02010609060101010101" pitchFamily="49" charset="-122"/>
                <a:ea typeface="黑体" panose="02010609060101010101" pitchFamily="49" charset="-122"/>
              </a:rPr>
              <a:t>CPU </a:t>
            </a:r>
            <a:r>
              <a:rPr lang="zh-CN" altLang="en-US" sz="2400">
                <a:latin typeface="黑体" panose="02010609060101010101" pitchFamily="49" charset="-122"/>
                <a:ea typeface="黑体" panose="02010609060101010101" pitchFamily="49" charset="-122"/>
              </a:rPr>
              <a:t>发出总线接管请求信号。</a:t>
            </a:r>
          </a:p>
          <a:p>
            <a:pPr lvl="1" eaLnBrk="1" hangingPunct="1">
              <a:lnSpc>
                <a:spcPct val="120000"/>
              </a:lnSpc>
            </a:pPr>
            <a:r>
              <a:rPr lang="zh-CN" altLang="en-US" sz="2400">
                <a:latin typeface="黑体" panose="02010609060101010101" pitchFamily="49" charset="-122"/>
                <a:ea typeface="黑体" panose="02010609060101010101" pitchFamily="49" charset="-122"/>
              </a:rPr>
              <a:t>当</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发出总线请求允许信号并放弃对总线的控制后，</a:t>
            </a:r>
            <a:r>
              <a:rPr lang="en-US" altLang="zh-CN" sz="2400">
                <a:latin typeface="黑体" panose="02010609060101010101" pitchFamily="49" charset="-122"/>
                <a:ea typeface="黑体" panose="02010609060101010101" pitchFamily="49" charset="-122"/>
              </a:rPr>
              <a:t>DMAC</a:t>
            </a:r>
            <a:r>
              <a:rPr lang="zh-CN" altLang="en-US" sz="2400">
                <a:latin typeface="黑体" panose="02010609060101010101" pitchFamily="49" charset="-122"/>
                <a:ea typeface="黑体" panose="02010609060101010101" pitchFamily="49" charset="-122"/>
              </a:rPr>
              <a:t>能接替对总线的控制，进入</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方式。</a:t>
            </a:r>
          </a:p>
          <a:p>
            <a:pPr lvl="1" eaLnBrk="1" hangingPunct="1">
              <a:lnSpc>
                <a:spcPct val="120000"/>
              </a:lnSpc>
            </a:pPr>
            <a:r>
              <a:rPr lang="en-US" altLang="zh-CN" sz="2400">
                <a:latin typeface="黑体" panose="02010609060101010101" pitchFamily="49" charset="-122"/>
                <a:ea typeface="黑体" panose="02010609060101010101" pitchFamily="49" charset="-122"/>
              </a:rPr>
              <a:t>DMAC</a:t>
            </a:r>
            <a:r>
              <a:rPr lang="zh-CN" altLang="en-US" sz="2400">
                <a:latin typeface="黑体" panose="02010609060101010101" pitchFamily="49" charset="-122"/>
                <a:ea typeface="黑体" panose="02010609060101010101" pitchFamily="49" charset="-122"/>
              </a:rPr>
              <a:t>得到总线控制权后，要往地址总线发送地址信号，能修改地址指针，并能发出读／写控制信号。</a:t>
            </a:r>
          </a:p>
          <a:p>
            <a:pPr lvl="1" eaLnBrk="1" hangingPunct="1">
              <a:lnSpc>
                <a:spcPct val="120000"/>
              </a:lnSpc>
            </a:pPr>
            <a:r>
              <a:rPr lang="zh-CN" altLang="en-US" sz="2400">
                <a:latin typeface="黑体" panose="02010609060101010101" pitchFamily="49" charset="-122"/>
                <a:ea typeface="黑体" panose="02010609060101010101" pitchFamily="49" charset="-122"/>
              </a:rPr>
              <a:t>能决定本次</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传送的字节数，判断</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传送是否结束。</a:t>
            </a:r>
          </a:p>
          <a:p>
            <a:pPr lvl="1" eaLnBrk="1" hangingPunct="1">
              <a:lnSpc>
                <a:spcPct val="120000"/>
              </a:lnSpc>
            </a:pP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过程结束时，能发出</a:t>
            </a:r>
            <a:r>
              <a:rPr lang="en-US" altLang="zh-CN" sz="2400">
                <a:latin typeface="黑体" panose="02010609060101010101" pitchFamily="49" charset="-122"/>
                <a:ea typeface="黑体" panose="02010609060101010101" pitchFamily="49" charset="-122"/>
              </a:rPr>
              <a:t>DMA </a:t>
            </a:r>
            <a:r>
              <a:rPr lang="zh-CN" altLang="en-US" sz="2400">
                <a:latin typeface="黑体" panose="02010609060101010101" pitchFamily="49" charset="-122"/>
                <a:ea typeface="黑体" panose="02010609060101010101" pitchFamily="49" charset="-122"/>
              </a:rPr>
              <a:t>结束信号，将总线控制权交还给</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1058370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1846073" y="620857"/>
            <a:ext cx="8426813" cy="5546421"/>
          </a:xfrm>
        </p:spPr>
        <p:txBody>
          <a:bodyPr/>
          <a:lstStyle/>
          <a:p>
            <a:pPr eaLnBrk="1" hangingPunct="1">
              <a:lnSpc>
                <a:spcPct val="12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I/O</a:t>
            </a:r>
            <a:r>
              <a:rPr lang="zh-CN" altLang="en-US" sz="2400" b="1">
                <a:latin typeface="黑体" panose="02010609060101010101" pitchFamily="49" charset="-122"/>
                <a:ea typeface="黑体" panose="02010609060101010101" pitchFamily="49" charset="-122"/>
              </a:rPr>
              <a:t>接口到存储器的传送。</a:t>
            </a:r>
            <a:endParaRPr lang="zh-CN" altLang="en-US" sz="2400">
              <a:latin typeface="黑体" panose="02010609060101010101" pitchFamily="49" charset="-122"/>
              <a:ea typeface="黑体" panose="02010609060101010101" pitchFamily="49" charset="-122"/>
            </a:endParaRPr>
          </a:p>
          <a:p>
            <a:pPr eaLnBrk="1" hangingPunct="1">
              <a:lnSpc>
                <a:spcPct val="110000"/>
              </a:lnSpc>
              <a:buFontTx/>
              <a:buNone/>
            </a:pPr>
            <a:r>
              <a:rPr lang="zh-CN" altLang="en-US" sz="2400">
                <a:latin typeface="黑体" panose="02010609060101010101" pitchFamily="49" charset="-122"/>
                <a:ea typeface="黑体" panose="02010609060101010101" pitchFamily="49" charset="-122"/>
              </a:rPr>
              <a:t>  当进行由</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接口到存储器的数据传送时，来自</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接口的数据利用</a:t>
            </a:r>
            <a:r>
              <a:rPr lang="en-US" altLang="zh-CN" sz="2400">
                <a:latin typeface="黑体" panose="02010609060101010101" pitchFamily="49" charset="-122"/>
                <a:ea typeface="黑体" panose="02010609060101010101" pitchFamily="49" charset="-122"/>
              </a:rPr>
              <a:t>DMAC</a:t>
            </a:r>
            <a:r>
              <a:rPr lang="zh-CN" altLang="en-US" sz="2400">
                <a:latin typeface="黑体" panose="02010609060101010101" pitchFamily="49" charset="-122"/>
                <a:ea typeface="黑体" panose="02010609060101010101" pitchFamily="49" charset="-122"/>
              </a:rPr>
              <a:t>送出的控制信号，将数据输送到系统数据总线</a:t>
            </a:r>
            <a:r>
              <a:rPr lang="en-US" altLang="zh-CN" sz="2400">
                <a:latin typeface="黑体" panose="02010609060101010101" pitchFamily="49" charset="-122"/>
                <a:ea typeface="黑体" panose="02010609060101010101" pitchFamily="49" charset="-122"/>
              </a:rPr>
              <a:t>D0~D7</a:t>
            </a:r>
            <a:r>
              <a:rPr lang="zh-CN" altLang="en-US" sz="2400">
                <a:latin typeface="黑体" panose="02010609060101010101" pitchFamily="49" charset="-122"/>
                <a:ea typeface="黑体" panose="02010609060101010101" pitchFamily="49" charset="-122"/>
              </a:rPr>
              <a:t>上，同时，</a:t>
            </a:r>
            <a:r>
              <a:rPr lang="en-US" altLang="zh-CN" sz="2400">
                <a:latin typeface="黑体" panose="02010609060101010101" pitchFamily="49" charset="-122"/>
                <a:ea typeface="黑体" panose="02010609060101010101" pitchFamily="49" charset="-122"/>
              </a:rPr>
              <a:t>DMAC</a:t>
            </a:r>
            <a:r>
              <a:rPr lang="zh-CN" altLang="en-US" sz="2400">
                <a:latin typeface="黑体" panose="02010609060101010101" pitchFamily="49" charset="-122"/>
                <a:ea typeface="黑体" panose="02010609060101010101" pitchFamily="49" charset="-122"/>
              </a:rPr>
              <a:t>送出存储器单元地址及控制信号，将存在于</a:t>
            </a:r>
            <a:r>
              <a:rPr lang="en-US" altLang="zh-CN" sz="2400">
                <a:latin typeface="黑体" panose="02010609060101010101" pitchFamily="49" charset="-122"/>
                <a:ea typeface="黑体" panose="02010609060101010101" pitchFamily="49" charset="-122"/>
              </a:rPr>
              <a:t>D0~D7</a:t>
            </a:r>
            <a:r>
              <a:rPr lang="zh-CN" altLang="en-US" sz="2400">
                <a:latin typeface="黑体" panose="02010609060101010101" pitchFamily="49" charset="-122"/>
                <a:ea typeface="黑体" panose="02010609060101010101" pitchFamily="49" charset="-122"/>
              </a:rPr>
              <a:t>上的数据写入所选中的存储单元中。这样就完成了由</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接口到存储器一个字节的传送。同时</a:t>
            </a:r>
            <a:r>
              <a:rPr lang="en-US" altLang="zh-CN" sz="2400">
                <a:latin typeface="黑体" panose="02010609060101010101" pitchFamily="49" charset="-122"/>
                <a:ea typeface="黑体" panose="02010609060101010101" pitchFamily="49" charset="-122"/>
              </a:rPr>
              <a:t>DMAC</a:t>
            </a:r>
            <a:r>
              <a:rPr lang="zh-CN" altLang="en-US" sz="2400">
                <a:latin typeface="黑体" panose="02010609060101010101" pitchFamily="49" charset="-122"/>
                <a:ea typeface="黑体" panose="02010609060101010101" pitchFamily="49" charset="-122"/>
              </a:rPr>
              <a:t>修改内部地址及字节数寄存器的内容。</a:t>
            </a:r>
          </a:p>
          <a:p>
            <a:pPr eaLnBrk="1" hangingPunct="1">
              <a:lnSpc>
                <a:spcPct val="110000"/>
              </a:lnSpc>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）存储器到</a:t>
            </a:r>
            <a:r>
              <a:rPr lang="en-US" altLang="zh-CN" sz="2400" b="1">
                <a:latin typeface="黑体" panose="02010609060101010101" pitchFamily="49" charset="-122"/>
                <a:ea typeface="黑体" panose="02010609060101010101" pitchFamily="49" charset="-122"/>
              </a:rPr>
              <a:t>I/O</a:t>
            </a:r>
            <a:r>
              <a:rPr lang="zh-CN" altLang="en-US" sz="2400" b="1">
                <a:latin typeface="黑体" panose="02010609060101010101" pitchFamily="49" charset="-122"/>
                <a:ea typeface="黑体" panose="02010609060101010101" pitchFamily="49" charset="-122"/>
              </a:rPr>
              <a:t>接口</a:t>
            </a:r>
            <a:endParaRPr lang="zh-CN" altLang="en-US" sz="2400">
              <a:latin typeface="黑体" panose="02010609060101010101" pitchFamily="49" charset="-122"/>
              <a:ea typeface="黑体" panose="02010609060101010101" pitchFamily="49" charset="-122"/>
            </a:endParaRPr>
          </a:p>
          <a:p>
            <a:pPr eaLnBrk="1" hangingPunct="1">
              <a:lnSpc>
                <a:spcPct val="110000"/>
              </a:lnSpc>
              <a:buFontTx/>
              <a:buNone/>
            </a:pPr>
            <a:r>
              <a:rPr lang="zh-CN" altLang="en-US" sz="2400">
                <a:latin typeface="黑体" panose="02010609060101010101" pitchFamily="49" charset="-122"/>
                <a:ea typeface="黑体" panose="02010609060101010101" pitchFamily="49" charset="-122"/>
              </a:rPr>
              <a:t>  与前一种情况类似，在进行这种传送时，</a:t>
            </a:r>
            <a:r>
              <a:rPr lang="en-US" altLang="zh-CN" sz="2400">
                <a:latin typeface="黑体" panose="02010609060101010101" pitchFamily="49" charset="-122"/>
                <a:ea typeface="黑体" panose="02010609060101010101" pitchFamily="49" charset="-122"/>
              </a:rPr>
              <a:t>DMAC</a:t>
            </a:r>
            <a:r>
              <a:rPr lang="zh-CN" altLang="en-US" sz="2400">
                <a:latin typeface="黑体" panose="02010609060101010101" pitchFamily="49" charset="-122"/>
                <a:ea typeface="黑体" panose="02010609060101010101" pitchFamily="49" charset="-122"/>
              </a:rPr>
              <a:t>送出存储器地址及控制信号，将选中的存储单元的内容读出放在数据总线</a:t>
            </a:r>
            <a:r>
              <a:rPr lang="en-US" altLang="zh-CN" sz="2400">
                <a:latin typeface="黑体" panose="02010609060101010101" pitchFamily="49" charset="-122"/>
                <a:ea typeface="黑体" panose="02010609060101010101" pitchFamily="49" charset="-122"/>
              </a:rPr>
              <a:t>D0~D7</a:t>
            </a:r>
            <a:r>
              <a:rPr lang="zh-CN" altLang="en-US" sz="2400">
                <a:latin typeface="黑体" panose="02010609060101010101" pitchFamily="49" charset="-122"/>
                <a:ea typeface="黑体" panose="02010609060101010101" pitchFamily="49" charset="-122"/>
              </a:rPr>
              <a:t>上，接着，</a:t>
            </a:r>
            <a:r>
              <a:rPr lang="en-US" altLang="zh-CN" sz="2400">
                <a:latin typeface="黑体" panose="02010609060101010101" pitchFamily="49" charset="-122"/>
                <a:ea typeface="黑体" panose="02010609060101010101" pitchFamily="49" charset="-122"/>
              </a:rPr>
              <a:t>DMAC</a:t>
            </a:r>
            <a:r>
              <a:rPr lang="zh-CN" altLang="en-US" sz="2400">
                <a:latin typeface="黑体" panose="02010609060101010101" pitchFamily="49" charset="-122"/>
                <a:ea typeface="黑体" panose="02010609060101010101" pitchFamily="49" charset="-122"/>
              </a:rPr>
              <a:t>送出控制信号，将数据写到规定的</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预选中</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端口中去，而后</a:t>
            </a:r>
            <a:r>
              <a:rPr lang="en-US" altLang="zh-CN" sz="2400">
                <a:latin typeface="黑体" panose="02010609060101010101" pitchFamily="49" charset="-122"/>
                <a:ea typeface="黑体" panose="02010609060101010101" pitchFamily="49" charset="-122"/>
              </a:rPr>
              <a:t>MDAC</a:t>
            </a:r>
            <a:r>
              <a:rPr lang="zh-CN" altLang="en-US" sz="2400">
                <a:latin typeface="黑体" panose="02010609060101010101" pitchFamily="49" charset="-122"/>
                <a:ea typeface="黑体" panose="02010609060101010101" pitchFamily="49" charset="-122"/>
              </a:rPr>
              <a:t>自动修改内部的地址及字节数寄存器的内容。</a:t>
            </a:r>
          </a:p>
        </p:txBody>
      </p:sp>
    </p:spTree>
    <p:extLst>
      <p:ext uri="{BB962C8B-B14F-4D97-AF65-F5344CB8AC3E}">
        <p14:creationId xmlns:p14="http://schemas.microsoft.com/office/powerpoint/2010/main" val="250985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1701577" y="836807"/>
            <a:ext cx="8426812" cy="5405101"/>
          </a:xfrm>
        </p:spPr>
        <p:txBody>
          <a:bodyPr/>
          <a:lstStyle/>
          <a:p>
            <a:pPr marL="990798" lvl="1" indent="-533507">
              <a:lnSpc>
                <a:spcPct val="120000"/>
              </a:lnSpc>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）存储器到存储器</a:t>
            </a:r>
          </a:p>
          <a:p>
            <a:pPr marL="609722" indent="-609722">
              <a:lnSpc>
                <a:spcPct val="125000"/>
              </a:lnSpc>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具有存储器到存储器的传送功能，利用</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编程命令寄存器，可以</a:t>
            </a:r>
            <a:r>
              <a:rPr lang="zh-CN" altLang="en-US" sz="2400" u="sng">
                <a:latin typeface="黑体" panose="02010609060101010101" pitchFamily="49" charset="-122"/>
                <a:ea typeface="黑体" panose="02010609060101010101" pitchFamily="49" charset="-122"/>
              </a:rPr>
              <a:t>选择通道</a:t>
            </a:r>
            <a:r>
              <a:rPr lang="en-US" altLang="zh-CN" sz="2400" u="sng">
                <a:latin typeface="黑体" panose="02010609060101010101" pitchFamily="49" charset="-122"/>
                <a:ea typeface="黑体" panose="02010609060101010101" pitchFamily="49" charset="-122"/>
              </a:rPr>
              <a:t>0</a:t>
            </a:r>
            <a:r>
              <a:rPr lang="zh-CN" altLang="en-US" sz="2400" u="sng">
                <a:latin typeface="黑体" panose="02010609060101010101" pitchFamily="49" charset="-122"/>
                <a:ea typeface="黑体" panose="02010609060101010101" pitchFamily="49" charset="-122"/>
              </a:rPr>
              <a:t>和通道</a:t>
            </a:r>
            <a:r>
              <a:rPr lang="en-US" altLang="zh-CN" sz="2400" u="sng">
                <a:latin typeface="黑体" panose="02010609060101010101" pitchFamily="49" charset="-122"/>
                <a:ea typeface="黑体" panose="02010609060101010101" pitchFamily="49" charset="-122"/>
              </a:rPr>
              <a:t>1</a:t>
            </a:r>
            <a:r>
              <a:rPr lang="zh-CN" altLang="en-US" sz="2400" u="sng">
                <a:latin typeface="黑体" panose="02010609060101010101" pitchFamily="49" charset="-122"/>
                <a:ea typeface="黑体" panose="02010609060101010101" pitchFamily="49" charset="-122"/>
              </a:rPr>
              <a:t>两个通道</a:t>
            </a:r>
            <a:r>
              <a:rPr lang="zh-CN" altLang="en-US" sz="2400">
                <a:latin typeface="黑体" panose="02010609060101010101" pitchFamily="49" charset="-122"/>
                <a:ea typeface="黑体" panose="02010609060101010101" pitchFamily="49" charset="-122"/>
              </a:rPr>
              <a:t>实现由存储器到存储器的传送。在进行传送时．采用数据块传送方式，由通道</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送出内存源区域的地址和控制信号，将选中内存单元的数据读到</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的暂存寄存器中，通道</a:t>
            </a:r>
            <a:r>
              <a:rPr lang="en-US" altLang="zh-CN" sz="2400">
                <a:latin typeface="黑体" panose="02010609060101010101" pitchFamily="49" charset="-122"/>
                <a:ea typeface="黑体" panose="02010609060101010101" pitchFamily="49" charset="-122"/>
              </a:rPr>
              <a:t>0</a:t>
            </a:r>
            <a:r>
              <a:rPr lang="zh-CN" altLang="en-US" sz="2400">
                <a:latin typeface="黑体" panose="02010609060101010101" pitchFamily="49" charset="-122"/>
                <a:ea typeface="黑体" panose="02010609060101010101" pitchFamily="49" charset="-122"/>
              </a:rPr>
              <a:t>修改地址及字节数寄存器的值；接着由通道</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输出内存目的区域的地址及控制信号，将存放在暂存寄存器中的数据，通过系统数据总线，写入到内存的目的区域中去，而后通道</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修改地址和字节数寄存器的内容，通道</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的字节计数器减到零或外部输入时可结束一次</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传输过程。</a:t>
            </a:r>
          </a:p>
        </p:txBody>
      </p:sp>
    </p:spTree>
    <p:extLst>
      <p:ext uri="{BB962C8B-B14F-4D97-AF65-F5344CB8AC3E}">
        <p14:creationId xmlns:p14="http://schemas.microsoft.com/office/powerpoint/2010/main" val="2005815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1697743" y="1125538"/>
            <a:ext cx="8571309" cy="4754075"/>
          </a:xfrm>
        </p:spPr>
        <p:txBody>
          <a:bodyPr/>
          <a:lstStyle/>
          <a:p>
            <a:pPr eaLnBrk="1" hangingPunct="1"/>
            <a:r>
              <a:rPr lang="en-US" altLang="zh-CN" sz="2400" dirty="0">
                <a:latin typeface="黑体" panose="02010609060101010101" pitchFamily="49" charset="-122"/>
                <a:ea typeface="黑体" panose="02010609060101010101" pitchFamily="49" charset="-122"/>
              </a:rPr>
              <a:t>Intel 8237</a:t>
            </a:r>
            <a:r>
              <a:rPr lang="zh-CN" altLang="en-US" sz="2400" dirty="0">
                <a:latin typeface="黑体" panose="02010609060101010101" pitchFamily="49" charset="-122"/>
                <a:ea typeface="黑体" panose="02010609060101010101" pitchFamily="49" charset="-122"/>
              </a:rPr>
              <a:t>是可编程</a:t>
            </a:r>
            <a:r>
              <a:rPr lang="en-US" altLang="zh-CN" sz="2400" dirty="0">
                <a:latin typeface="黑体" panose="02010609060101010101" pitchFamily="49" charset="-122"/>
                <a:ea typeface="黑体" panose="02010609060101010101" pitchFamily="49" charset="-122"/>
              </a:rPr>
              <a:t>DMA</a:t>
            </a:r>
            <a:r>
              <a:rPr lang="zh-CN" altLang="en-US" sz="2400" dirty="0">
                <a:latin typeface="黑体" panose="02010609060101010101" pitchFamily="49" charset="-122"/>
                <a:ea typeface="黑体" panose="02010609060101010101" pitchFamily="49" charset="-122"/>
              </a:rPr>
              <a:t>控制器芯片。</a:t>
            </a:r>
          </a:p>
          <a:p>
            <a:pPr eaLnBrk="1" hangingPunct="1"/>
            <a:r>
              <a:rPr lang="en-US" altLang="zh-CN" sz="2400" dirty="0">
                <a:latin typeface="黑体" panose="02010609060101010101" pitchFamily="49" charset="-122"/>
                <a:ea typeface="黑体" panose="02010609060101010101" pitchFamily="49" charset="-122"/>
              </a:rPr>
              <a:t>5MHz</a:t>
            </a:r>
            <a:r>
              <a:rPr lang="zh-CN" altLang="en-US" sz="2400" dirty="0">
                <a:latin typeface="黑体" panose="02010609060101010101" pitchFamily="49" charset="-122"/>
                <a:ea typeface="黑体" panose="02010609060101010101" pitchFamily="49" charset="-122"/>
              </a:rPr>
              <a:t>时钟频率下，其传送速率可达每秒</a:t>
            </a:r>
            <a:r>
              <a:rPr lang="en-US" altLang="zh-CN" sz="2400" dirty="0">
                <a:latin typeface="黑体" panose="02010609060101010101" pitchFamily="49" charset="-122"/>
                <a:ea typeface="黑体" panose="02010609060101010101" pitchFamily="49" charset="-122"/>
              </a:rPr>
              <a:t>1.6MB</a:t>
            </a:r>
            <a:r>
              <a:rPr lang="zh-CN" altLang="en-US" sz="2400" dirty="0">
                <a:latin typeface="黑体" panose="02010609060101010101" pitchFamily="49" charset="-122"/>
                <a:ea typeface="黑体" panose="02010609060101010101" pitchFamily="49" charset="-122"/>
              </a:rPr>
              <a:t>，</a:t>
            </a:r>
          </a:p>
          <a:p>
            <a:pPr eaLnBrk="1" hangingPunct="1"/>
            <a:r>
              <a:rPr lang="zh-CN" altLang="en-US" sz="2400" dirty="0">
                <a:latin typeface="黑体" panose="02010609060101010101" pitchFamily="49" charset="-122"/>
                <a:ea typeface="黑体" panose="02010609060101010101" pitchFamily="49" charset="-122"/>
              </a:rPr>
              <a:t>具有下面的特点：</a:t>
            </a:r>
          </a:p>
          <a:p>
            <a:pPr lvl="1" eaLnBrk="1" hangingPunct="1"/>
            <a:r>
              <a:rPr lang="zh-CN" altLang="en-US" sz="2400" dirty="0">
                <a:latin typeface="黑体" panose="02010609060101010101" pitchFamily="49" charset="-122"/>
                <a:ea typeface="黑体" panose="02010609060101010101" pitchFamily="49" charset="-122"/>
              </a:rPr>
              <a:t>每个</a:t>
            </a:r>
            <a:r>
              <a:rPr lang="en-US" altLang="zh-CN" sz="2400" dirty="0">
                <a:latin typeface="黑体" panose="02010609060101010101" pitchFamily="49" charset="-122"/>
                <a:ea typeface="黑体" panose="02010609060101010101" pitchFamily="49" charset="-122"/>
              </a:rPr>
              <a:t>8237A</a:t>
            </a:r>
            <a:r>
              <a:rPr lang="zh-CN" altLang="en-US" sz="2400" dirty="0">
                <a:latin typeface="黑体" panose="02010609060101010101" pitchFamily="49" charset="-122"/>
                <a:ea typeface="黑体" panose="02010609060101010101" pitchFamily="49" charset="-122"/>
              </a:rPr>
              <a:t>芯片有</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个独立的</a:t>
            </a:r>
            <a:r>
              <a:rPr lang="en-US" altLang="zh-CN" sz="2400" dirty="0">
                <a:latin typeface="黑体" panose="02010609060101010101" pitchFamily="49" charset="-122"/>
                <a:ea typeface="黑体" panose="02010609060101010101" pitchFamily="49" charset="-122"/>
              </a:rPr>
              <a:t>DMA</a:t>
            </a:r>
            <a:r>
              <a:rPr lang="zh-CN" altLang="en-US" sz="2400" dirty="0">
                <a:latin typeface="黑体" panose="02010609060101010101" pitchFamily="49" charset="-122"/>
                <a:ea typeface="黑体" panose="02010609060101010101" pitchFamily="49" charset="-122"/>
              </a:rPr>
              <a:t>通道，即有</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个</a:t>
            </a:r>
            <a:r>
              <a:rPr lang="en-US" altLang="zh-CN" sz="2400" dirty="0">
                <a:latin typeface="黑体" panose="02010609060101010101" pitchFamily="49" charset="-122"/>
                <a:ea typeface="黑体" panose="02010609060101010101" pitchFamily="49" charset="-122"/>
              </a:rPr>
              <a:t>DMAC</a:t>
            </a:r>
            <a:r>
              <a:rPr lang="zh-CN" altLang="en-US" sz="2400" dirty="0">
                <a:latin typeface="黑体" panose="02010609060101010101" pitchFamily="49" charset="-122"/>
                <a:ea typeface="黑体" panose="02010609060101010101" pitchFamily="49" charset="-122"/>
              </a:rPr>
              <a:t>。</a:t>
            </a:r>
          </a:p>
          <a:p>
            <a:pPr lvl="1" eaLnBrk="1" hangingPunct="1"/>
            <a:r>
              <a:rPr lang="zh-CN" altLang="en-US" sz="2400" dirty="0">
                <a:latin typeface="黑体" panose="02010609060101010101" pitchFamily="49" charset="-122"/>
                <a:ea typeface="黑体" panose="02010609060101010101" pitchFamily="49" charset="-122"/>
              </a:rPr>
              <a:t>每个</a:t>
            </a:r>
            <a:r>
              <a:rPr lang="en-US" altLang="zh-CN" sz="2400" dirty="0">
                <a:latin typeface="黑体" panose="02010609060101010101" pitchFamily="49" charset="-122"/>
                <a:ea typeface="黑体" panose="02010609060101010101" pitchFamily="49" charset="-122"/>
              </a:rPr>
              <a:t>DMA</a:t>
            </a:r>
            <a:r>
              <a:rPr lang="zh-CN" altLang="en-US" sz="2400" dirty="0">
                <a:latin typeface="黑体" panose="02010609060101010101" pitchFamily="49" charset="-122"/>
                <a:ea typeface="黑体" panose="02010609060101010101" pitchFamily="49" charset="-122"/>
              </a:rPr>
              <a:t>通道具有不同的优先权，可以编程决定，并且都可以分别允许和禁止。</a:t>
            </a:r>
          </a:p>
          <a:p>
            <a:pPr lvl="1" eaLnBrk="1" hangingPunct="1"/>
            <a:r>
              <a:rPr lang="zh-CN" altLang="en-US" sz="2400" dirty="0">
                <a:latin typeface="黑体" panose="02010609060101010101" pitchFamily="49" charset="-122"/>
                <a:ea typeface="黑体" panose="02010609060101010101" pitchFamily="49" charset="-122"/>
              </a:rPr>
              <a:t>每个通道有</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种工作方式，一次传送的最大长度可达</a:t>
            </a:r>
            <a:r>
              <a:rPr lang="en-US" altLang="zh-CN" sz="2400" dirty="0">
                <a:latin typeface="黑体" panose="02010609060101010101" pitchFamily="49" charset="-122"/>
                <a:ea typeface="黑体" panose="02010609060101010101" pitchFamily="49" charset="-122"/>
              </a:rPr>
              <a:t>64KB</a:t>
            </a:r>
            <a:r>
              <a:rPr lang="zh-CN" altLang="en-US" sz="2400" dirty="0">
                <a:latin typeface="黑体" panose="02010609060101010101" pitchFamily="49" charset="-122"/>
                <a:ea typeface="黑体" panose="02010609060101010101" pitchFamily="49" charset="-122"/>
              </a:rPr>
              <a:t>。</a:t>
            </a:r>
          </a:p>
          <a:p>
            <a:pPr lvl="1" eaLnBrk="1" hangingPunct="1"/>
            <a:r>
              <a:rPr lang="zh-CN" altLang="en-US" sz="2400" dirty="0">
                <a:latin typeface="黑体" panose="02010609060101010101" pitchFamily="49" charset="-122"/>
                <a:ea typeface="黑体" panose="02010609060101010101" pitchFamily="49" charset="-122"/>
              </a:rPr>
              <a:t>有</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种</a:t>
            </a:r>
            <a:r>
              <a:rPr lang="en-US" altLang="zh-CN" sz="2400" dirty="0">
                <a:latin typeface="黑体" panose="02010609060101010101" pitchFamily="49" charset="-122"/>
                <a:ea typeface="黑体" panose="02010609060101010101" pitchFamily="49" charset="-122"/>
              </a:rPr>
              <a:t>DMA</a:t>
            </a:r>
            <a:r>
              <a:rPr lang="zh-CN" altLang="en-US" sz="2400" dirty="0">
                <a:latin typeface="黑体" panose="02010609060101010101" pitchFamily="49" charset="-122"/>
                <a:ea typeface="黑体" panose="02010609060101010101" pitchFamily="49" charset="-122"/>
              </a:rPr>
              <a:t>工作方式：单字节传送模式、块传送模式、请求传送模式和级联传送模式。</a:t>
            </a:r>
          </a:p>
          <a:p>
            <a:pPr lvl="1" eaLnBrk="1" hangingPunct="1"/>
            <a:r>
              <a:rPr lang="zh-CN" altLang="en-US" sz="2400" dirty="0">
                <a:latin typeface="黑体" panose="02010609060101010101" pitchFamily="49" charset="-122"/>
                <a:ea typeface="黑体" panose="02010609060101010101" pitchFamily="49" charset="-122"/>
              </a:rPr>
              <a:t>多个</a:t>
            </a:r>
            <a:r>
              <a:rPr lang="en-US" altLang="zh-CN" sz="2400" dirty="0">
                <a:latin typeface="黑体" panose="02010609060101010101" pitchFamily="49" charset="-122"/>
                <a:ea typeface="黑体" panose="02010609060101010101" pitchFamily="49" charset="-122"/>
              </a:rPr>
              <a:t>8237A</a:t>
            </a:r>
            <a:r>
              <a:rPr lang="zh-CN" altLang="en-US" sz="2400" dirty="0">
                <a:latin typeface="黑体" panose="02010609060101010101" pitchFamily="49" charset="-122"/>
                <a:ea typeface="黑体" panose="02010609060101010101" pitchFamily="49" charset="-122"/>
              </a:rPr>
              <a:t>芯片可以级联，任意扩展通道数 </a:t>
            </a:r>
          </a:p>
        </p:txBody>
      </p:sp>
      <p:sp>
        <p:nvSpPr>
          <p:cNvPr id="4" name="TextBox 37"/>
          <p:cNvSpPr txBox="1"/>
          <p:nvPr/>
        </p:nvSpPr>
        <p:spPr>
          <a:xfrm>
            <a:off x="2615170" y="367865"/>
            <a:ext cx="4128108"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8237A</a:t>
            </a:r>
            <a:r>
              <a:rPr lang="zh-CN" altLang="en-US" sz="2700" b="1" dirty="0">
                <a:solidFill>
                  <a:schemeClr val="tx1">
                    <a:lumMod val="65000"/>
                    <a:lumOff val="35000"/>
                  </a:schemeClr>
                </a:solidFill>
                <a:latin typeface="微软雅黑"/>
                <a:ea typeface="微软雅黑"/>
              </a:rPr>
              <a:t>的结构和外部</a:t>
            </a:r>
            <a:r>
              <a:rPr lang="zh-CN" altLang="en-US" sz="2700" b="1" dirty="0" smtClean="0">
                <a:solidFill>
                  <a:schemeClr val="tx1">
                    <a:lumMod val="65000"/>
                    <a:lumOff val="35000"/>
                  </a:schemeClr>
                </a:solidFill>
                <a:latin typeface="微软雅黑"/>
                <a:ea typeface="微软雅黑"/>
              </a:rPr>
              <a:t>引脚</a:t>
            </a:r>
            <a:endParaRPr lang="zh-CN" altLang="en-US" sz="2700" b="1" dirty="0">
              <a:solidFill>
                <a:schemeClr val="tx1">
                  <a:lumMod val="65000"/>
                  <a:lumOff val="35000"/>
                </a:schemeClr>
              </a:solidFill>
              <a:latin typeface="微软雅黑"/>
              <a:ea typeface="微软雅黑"/>
            </a:endParaRPr>
          </a:p>
        </p:txBody>
      </p:sp>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668027" y="26144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0426" y="270814"/>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260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171380" y="477466"/>
            <a:ext cx="7774199" cy="587511"/>
          </a:xfrm>
        </p:spPr>
        <p:txBody>
          <a:bodyPr/>
          <a:lstStyle/>
          <a:p>
            <a:pPr algn="l" eaLnBrk="1" hangingPunct="1"/>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内部结构</a:t>
            </a:r>
          </a:p>
        </p:txBody>
      </p:sp>
      <p:graphicFrame>
        <p:nvGraphicFramePr>
          <p:cNvPr id="16386" name="Object 3"/>
          <p:cNvGraphicFramePr>
            <a:graphicFrameLocks noGrp="1" noChangeAspect="1"/>
          </p:cNvGraphicFramePr>
          <p:nvPr>
            <p:ph idx="1"/>
          </p:nvPr>
        </p:nvGraphicFramePr>
        <p:xfrm>
          <a:off x="1846073" y="1125799"/>
          <a:ext cx="8066367" cy="5043067"/>
        </p:xfrm>
        <a:graphic>
          <a:graphicData uri="http://schemas.openxmlformats.org/presentationml/2006/ole">
            <mc:AlternateContent xmlns:mc="http://schemas.openxmlformats.org/markup-compatibility/2006">
              <mc:Choice xmlns:v="urn:schemas-microsoft-com:vml" Requires="v">
                <p:oleObj spid="_x0000_s31753" name="Visio" r:id="rId3" imgW="5110179" imgH="3807516" progId="Visio.Drawing.11">
                  <p:embed/>
                </p:oleObj>
              </mc:Choice>
              <mc:Fallback>
                <p:oleObj name="Visio" r:id="rId3" imgW="5110179" imgH="380751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073" y="1125799"/>
                        <a:ext cx="8066367" cy="504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10456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1846073" y="692310"/>
            <a:ext cx="8426813" cy="5762372"/>
          </a:xfrm>
        </p:spPr>
        <p:txBody>
          <a:bodyPr/>
          <a:lstStyle/>
          <a:p>
            <a:pPr eaLnBrk="1" hangingPunct="1">
              <a:lnSpc>
                <a:spcPct val="120000"/>
              </a:lnSpc>
              <a:buFontTx/>
              <a:buNone/>
            </a:pPr>
            <a:r>
              <a:rPr lang="en-US" altLang="zh-CN" sz="2400" b="1">
                <a:latin typeface="黑体" panose="02010609060101010101" pitchFamily="49" charset="-122"/>
                <a:ea typeface="黑体" panose="02010609060101010101" pitchFamily="49" charset="-122"/>
              </a:rPr>
              <a:t>①</a:t>
            </a:r>
            <a:r>
              <a:rPr lang="zh-CN" altLang="en-US" sz="2400" b="1">
                <a:latin typeface="黑体" panose="02010609060101010101" pitchFamily="49" charset="-122"/>
                <a:ea typeface="黑体" panose="02010609060101010101" pitchFamily="49" charset="-122"/>
              </a:rPr>
              <a:t>四个独立的</a:t>
            </a:r>
            <a:r>
              <a:rPr lang="en-US" altLang="zh-CN" sz="2400" b="1">
                <a:latin typeface="黑体" panose="02010609060101010101" pitchFamily="49" charset="-122"/>
                <a:ea typeface="黑体" panose="02010609060101010101" pitchFamily="49" charset="-122"/>
              </a:rPr>
              <a:t>DMA</a:t>
            </a:r>
            <a:r>
              <a:rPr lang="zh-CN" altLang="en-US" sz="2400" b="1">
                <a:latin typeface="黑体" panose="02010609060101010101" pitchFamily="49" charset="-122"/>
                <a:ea typeface="黑体" panose="02010609060101010101" pitchFamily="49" charset="-122"/>
              </a:rPr>
              <a:t>通道，</a:t>
            </a:r>
            <a:r>
              <a:rPr lang="zh-CN" altLang="en-US" sz="2400">
                <a:latin typeface="黑体" panose="02010609060101010101" pitchFamily="49" charset="-122"/>
                <a:ea typeface="黑体" panose="02010609060101010101" pitchFamily="49" charset="-122"/>
              </a:rPr>
              <a:t>每个通道都有：</a:t>
            </a:r>
          </a:p>
          <a:p>
            <a:pPr eaLnBrk="1" hangingPunct="1">
              <a:lnSpc>
                <a:spcPct val="120000"/>
              </a:lnSpc>
            </a:pPr>
            <a:r>
              <a:rPr lang="zh-CN" altLang="en-US" sz="2400">
                <a:latin typeface="黑体" panose="02010609060101010101" pitchFamily="49" charset="-122"/>
                <a:ea typeface="黑体" panose="02010609060101010101" pitchFamily="49" charset="-122"/>
              </a:rPr>
              <a:t>一个</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位的基地址寄存器</a:t>
            </a:r>
          </a:p>
          <a:p>
            <a:pPr eaLnBrk="1" hangingPunct="1">
              <a:lnSpc>
                <a:spcPct val="120000"/>
              </a:lnSpc>
            </a:pPr>
            <a:r>
              <a:rPr lang="zh-CN" altLang="en-US" sz="2400">
                <a:latin typeface="黑体" panose="02010609060101010101" pitchFamily="49" charset="-122"/>
                <a:ea typeface="黑体" panose="02010609060101010101" pitchFamily="49" charset="-122"/>
              </a:rPr>
              <a:t>一个</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位的基字节数计数器</a:t>
            </a:r>
          </a:p>
          <a:p>
            <a:pPr eaLnBrk="1" hangingPunct="1">
              <a:lnSpc>
                <a:spcPct val="120000"/>
              </a:lnSpc>
            </a:pPr>
            <a:r>
              <a:rPr lang="zh-CN" altLang="en-US" sz="2400">
                <a:latin typeface="黑体" panose="02010609060101010101" pitchFamily="49" charset="-122"/>
                <a:ea typeface="黑体" panose="02010609060101010101" pitchFamily="49" charset="-122"/>
              </a:rPr>
              <a:t>一个</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位的当前地址寄存器</a:t>
            </a:r>
          </a:p>
          <a:p>
            <a:pPr eaLnBrk="1" hangingPunct="1">
              <a:lnSpc>
                <a:spcPct val="120000"/>
              </a:lnSpc>
            </a:pPr>
            <a:r>
              <a:rPr lang="zh-CN" altLang="en-US" sz="2400">
                <a:latin typeface="黑体" panose="02010609060101010101" pitchFamily="49" charset="-122"/>
                <a:ea typeface="黑体" panose="02010609060101010101" pitchFamily="49" charset="-122"/>
              </a:rPr>
              <a:t>一个</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位的当前字节数计数器</a:t>
            </a:r>
          </a:p>
          <a:p>
            <a:pPr eaLnBrk="1" hangingPunct="1">
              <a:lnSpc>
                <a:spcPct val="120000"/>
              </a:lnSpc>
            </a:pPr>
            <a:r>
              <a:rPr lang="zh-CN" altLang="en-US" sz="2400">
                <a:latin typeface="黑体" panose="02010609060101010101" pitchFamily="49" charset="-122"/>
                <a:ea typeface="黑体" panose="02010609060101010101" pitchFamily="49" charset="-122"/>
              </a:rPr>
              <a:t>一个</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位的方式寄存器，方式寄存器接收并保存来自于</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的方式控制字，使本通道能够工作于不同的方式下；</a:t>
            </a:r>
            <a:endParaRPr lang="zh-CN" altLang="en-US" sz="2400" b="1">
              <a:latin typeface="黑体" panose="02010609060101010101" pitchFamily="49" charset="-122"/>
              <a:ea typeface="黑体" panose="02010609060101010101" pitchFamily="49" charset="-122"/>
            </a:endParaRPr>
          </a:p>
          <a:p>
            <a:pPr eaLnBrk="1" hangingPunct="1">
              <a:lnSpc>
                <a:spcPct val="120000"/>
              </a:lnSpc>
              <a:buFontTx/>
              <a:buNone/>
            </a:pPr>
            <a:r>
              <a:rPr lang="zh-CN" altLang="en-US" sz="2400" b="1">
                <a:latin typeface="黑体" panose="02010609060101010101" pitchFamily="49" charset="-122"/>
                <a:ea typeface="黑体" panose="02010609060101010101" pitchFamily="49" charset="-122"/>
              </a:rPr>
              <a:t>②时序及控制逻辑电路</a:t>
            </a:r>
            <a:endParaRPr lang="zh-CN" altLang="en-US" sz="2400">
              <a:latin typeface="黑体" panose="02010609060101010101" pitchFamily="49" charset="-122"/>
              <a:ea typeface="黑体" panose="02010609060101010101" pitchFamily="49" charset="-122"/>
            </a:endParaRPr>
          </a:p>
          <a:p>
            <a:pPr eaLnBrk="1" hangingPunct="1">
              <a:lnSpc>
                <a:spcPct val="120000"/>
              </a:lnSpc>
            </a:pPr>
            <a:r>
              <a:rPr lang="zh-CN" altLang="en-US" sz="2400">
                <a:latin typeface="黑体" panose="02010609060101010101" pitchFamily="49" charset="-122"/>
                <a:ea typeface="黑体" panose="02010609060101010101" pitchFamily="49" charset="-122"/>
              </a:rPr>
              <a:t>对在</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请求服务之前，</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编程对给定的命令字和方式控制字进行译码，以确定</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的工作方式，并控制产生所需要的时钟信号；</a:t>
            </a:r>
          </a:p>
        </p:txBody>
      </p:sp>
    </p:spTree>
    <p:extLst>
      <p:ext uri="{BB962C8B-B14F-4D97-AF65-F5344CB8AC3E}">
        <p14:creationId xmlns:p14="http://schemas.microsoft.com/office/powerpoint/2010/main" val="1703433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1917528" y="692310"/>
            <a:ext cx="8499854" cy="5762372"/>
          </a:xfrm>
        </p:spPr>
        <p:txBody>
          <a:bodyPr/>
          <a:lstStyle/>
          <a:p>
            <a:pPr eaLnBrk="1" hangingPunct="1">
              <a:lnSpc>
                <a:spcPct val="120000"/>
              </a:lnSpc>
              <a:buFontTx/>
              <a:buNone/>
            </a:pPr>
            <a:r>
              <a:rPr lang="en-US" altLang="zh-CN" sz="2400" b="1">
                <a:latin typeface="黑体" panose="02010609060101010101" pitchFamily="49" charset="-122"/>
                <a:ea typeface="黑体" panose="02010609060101010101" pitchFamily="49" charset="-122"/>
              </a:rPr>
              <a:t>③</a:t>
            </a:r>
            <a:r>
              <a:rPr lang="zh-CN" altLang="en-US" sz="2400" b="1">
                <a:latin typeface="黑体" panose="02010609060101010101" pitchFamily="49" charset="-122"/>
                <a:ea typeface="黑体" panose="02010609060101010101" pitchFamily="49" charset="-122"/>
              </a:rPr>
              <a:t>优先级编码逻辑</a:t>
            </a:r>
            <a:endParaRPr lang="zh-CN" altLang="en-US" sz="2400">
              <a:latin typeface="黑体" panose="02010609060101010101" pitchFamily="49" charset="-122"/>
              <a:ea typeface="黑体" panose="02010609060101010101" pitchFamily="49" charset="-122"/>
            </a:endParaRPr>
          </a:p>
          <a:p>
            <a:pPr eaLnBrk="1" hangingPunct="1">
              <a:lnSpc>
                <a:spcPct val="120000"/>
              </a:lnSpc>
              <a:buFontTx/>
              <a:buNone/>
            </a:pPr>
            <a:r>
              <a:rPr lang="zh-CN" altLang="en-US" sz="2400">
                <a:latin typeface="黑体" panose="02010609060101010101" pitchFamily="49" charset="-122"/>
                <a:ea typeface="黑体" panose="02010609060101010101" pitchFamily="49" charset="-122"/>
              </a:rPr>
              <a:t>  对通道进行优先级编码，确定在同时接收到不同通道的</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请求时，能够确定相应的先后次序。通道的优先级可以通过编程确定为是固定的或者是循环的。</a:t>
            </a:r>
            <a:endParaRPr lang="zh-CN" altLang="en-US" sz="2400" b="1">
              <a:latin typeface="黑体" panose="02010609060101010101" pitchFamily="49" charset="-122"/>
              <a:ea typeface="黑体" panose="02010609060101010101" pitchFamily="49" charset="-122"/>
            </a:endParaRPr>
          </a:p>
          <a:p>
            <a:pPr eaLnBrk="1" hangingPunct="1">
              <a:lnSpc>
                <a:spcPct val="120000"/>
              </a:lnSpc>
              <a:buFontTx/>
              <a:buNone/>
            </a:pPr>
            <a:r>
              <a:rPr lang="zh-CN" altLang="en-US" sz="2400" b="1">
                <a:latin typeface="黑体" panose="02010609060101010101" pitchFamily="49" charset="-122"/>
                <a:ea typeface="黑体" panose="02010609060101010101" pitchFamily="49" charset="-122"/>
              </a:rPr>
              <a:t>④共用寄存器</a:t>
            </a:r>
            <a:endParaRPr lang="zh-CN" altLang="en-US" sz="2400">
              <a:latin typeface="黑体" panose="02010609060101010101" pitchFamily="49" charset="-122"/>
              <a:ea typeface="黑体" panose="02010609060101010101" pitchFamily="49" charset="-122"/>
            </a:endParaRPr>
          </a:p>
          <a:p>
            <a:pPr eaLnBrk="1" hangingPunct="1">
              <a:lnSpc>
                <a:spcPct val="120000"/>
              </a:lnSpc>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个</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位的地址暂存寄存器</a:t>
            </a:r>
          </a:p>
          <a:p>
            <a:pPr eaLnBrk="1" hangingPunct="1">
              <a:lnSpc>
                <a:spcPct val="120000"/>
              </a:lnSpc>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个</a:t>
            </a:r>
            <a:r>
              <a:rPr lang="en-US" altLang="zh-CN" sz="2400">
                <a:latin typeface="黑体" panose="02010609060101010101" pitchFamily="49" charset="-122"/>
                <a:ea typeface="黑体" panose="02010609060101010101" pitchFamily="49" charset="-122"/>
              </a:rPr>
              <a:t>16</a:t>
            </a:r>
            <a:r>
              <a:rPr lang="zh-CN" altLang="en-US" sz="2400">
                <a:latin typeface="黑体" panose="02010609060101010101" pitchFamily="49" charset="-122"/>
                <a:ea typeface="黑体" panose="02010609060101010101" pitchFamily="49" charset="-122"/>
              </a:rPr>
              <a:t>位的字节数暂存寄存器</a:t>
            </a:r>
          </a:p>
          <a:p>
            <a:pPr eaLnBrk="1" hangingPunct="1">
              <a:lnSpc>
                <a:spcPct val="120000"/>
              </a:lnSpc>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个</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位的状态寄存器</a:t>
            </a:r>
          </a:p>
          <a:p>
            <a:pPr eaLnBrk="1" hangingPunct="1">
              <a:lnSpc>
                <a:spcPct val="120000"/>
              </a:lnSpc>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个</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位的命令寄存器</a:t>
            </a:r>
          </a:p>
          <a:p>
            <a:pPr eaLnBrk="1" hangingPunct="1">
              <a:lnSpc>
                <a:spcPct val="120000"/>
              </a:lnSpc>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个</a:t>
            </a:r>
            <a:r>
              <a:rPr lang="en-US" altLang="zh-CN" sz="2400">
                <a:latin typeface="黑体" panose="02010609060101010101" pitchFamily="49" charset="-122"/>
                <a:ea typeface="黑体" panose="02010609060101010101" pitchFamily="49" charset="-122"/>
              </a:rPr>
              <a:t>8</a:t>
            </a:r>
            <a:r>
              <a:rPr lang="zh-CN" altLang="en-US" sz="2400">
                <a:latin typeface="黑体" panose="02010609060101010101" pitchFamily="49" charset="-122"/>
                <a:ea typeface="黑体" panose="02010609060101010101" pitchFamily="49" charset="-122"/>
              </a:rPr>
              <a:t>位的暂存寄存器</a:t>
            </a:r>
          </a:p>
          <a:p>
            <a:pPr eaLnBrk="1" hangingPunct="1">
              <a:lnSpc>
                <a:spcPct val="120000"/>
              </a:lnSpc>
            </a:pP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个</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位的屏蔽寄存器和</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个</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位的请求寄存器等</a:t>
            </a:r>
          </a:p>
        </p:txBody>
      </p:sp>
    </p:spTree>
    <p:extLst>
      <p:ext uri="{BB962C8B-B14F-4D97-AF65-F5344CB8AC3E}">
        <p14:creationId xmlns:p14="http://schemas.microsoft.com/office/powerpoint/2010/main" val="2976736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FFFFFF"/>
      </a:dk2>
      <a:lt2>
        <a:srgbClr val="FFFFFF"/>
      </a:lt2>
      <a:accent1>
        <a:srgbClr val="0E647C"/>
      </a:accent1>
      <a:accent2>
        <a:srgbClr val="2DB2A4"/>
      </a:accent2>
      <a:accent3>
        <a:srgbClr val="74AF47"/>
      </a:accent3>
      <a:accent4>
        <a:srgbClr val="755DA1"/>
      </a:accent4>
      <a:accent5>
        <a:srgbClr val="4BACC6"/>
      </a:accent5>
      <a:accent6>
        <a:srgbClr val="F87A08"/>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11483</TotalTime>
  <Words>10631</Words>
  <Application>Microsoft Office PowerPoint</Application>
  <PresentationFormat>自定义</PresentationFormat>
  <Paragraphs>904</Paragraphs>
  <Slides>125</Slides>
  <Notes>5</Notes>
  <HiddenSlides>0</HiddenSlides>
  <MMClips>1</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125</vt:i4>
      </vt:variant>
    </vt:vector>
  </HeadingPairs>
  <TitlesOfParts>
    <vt:vector size="139" baseType="lpstr">
      <vt:lpstr>黑体</vt:lpstr>
      <vt:lpstr>华文楷体</vt:lpstr>
      <vt:lpstr>隶书</vt:lpstr>
      <vt:lpstr>宋体</vt:lpstr>
      <vt:lpstr>微软雅黑</vt:lpstr>
      <vt:lpstr>Arial</vt:lpstr>
      <vt:lpstr>Calibri</vt:lpstr>
      <vt:lpstr>Times New Roman</vt:lpstr>
      <vt:lpstr>Wingdings</vt:lpstr>
      <vt:lpstr>Office 主题​​</vt:lpstr>
      <vt:lpstr>Visio.Drawing.11</vt:lpstr>
      <vt:lpstr>Visio.Drawing.4</vt:lpstr>
      <vt:lpstr>Visio</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中断响应周期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写完ICW后，8259A建立了基本的工作环境</vt:lpstr>
      <vt:lpstr>2、8259A操作命令字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(4)读8259A状态</vt:lpstr>
      <vt:lpstr>PowerPoint 演示文稿</vt:lpstr>
      <vt:lpstr>PowerPoint 演示文稿</vt:lpstr>
      <vt:lpstr>3、8259级联方式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(1)内部结构</vt:lpstr>
      <vt:lpstr>PowerPoint 演示文稿</vt:lpstr>
      <vt:lpstr>PowerPoint 演示文稿</vt:lpstr>
      <vt:lpstr>PowerPoint 演示文稿</vt:lpstr>
      <vt:lpstr>(2)外部引脚</vt:lpstr>
      <vt:lpstr>PowerPoint 演示文稿</vt:lpstr>
      <vt:lpstr>PowerPoint 演示文稿</vt:lpstr>
      <vt:lpstr>PowerPoint 演示文稿</vt:lpstr>
      <vt:lpstr>(2)8237A的典型时序 </vt:lpstr>
      <vt:lpstr>PowerPoint 演示文稿</vt:lpstr>
      <vt:lpstr>PowerPoint 演示文稿</vt:lpstr>
      <vt:lpstr>PowerPoint 演示文稿</vt:lpstr>
      <vt:lpstr>PowerPoint 演示文稿</vt:lpstr>
      <vt:lpstr>PowerPoint 演示文稿</vt:lpstr>
      <vt:lpstr>(1)模式寄存器的格式 </vt:lpstr>
      <vt:lpstr> </vt:lpstr>
      <vt:lpstr>PowerPoint 演示文稿</vt:lpstr>
      <vt:lpstr>(3)状态寄存器的格式 </vt:lpstr>
      <vt:lpstr>(4)请求寄存器</vt:lpstr>
      <vt:lpstr>(5)屏蔽寄存器的格式 </vt:lpstr>
      <vt:lpstr>8237A综合屏蔽命令的格式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vector>
  </TitlesOfParts>
  <Manager>hl81829782</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hl81829782</dc:creator>
  <cp:keywords>hl81829782</cp:keywords>
  <cp:lastModifiedBy>ying zhu</cp:lastModifiedBy>
  <cp:revision>894</cp:revision>
  <dcterms:created xsi:type="dcterms:W3CDTF">2015-04-24T01:01:13Z</dcterms:created>
  <dcterms:modified xsi:type="dcterms:W3CDTF">2017-08-26T10:27:33Z</dcterms:modified>
  <cp:category>hl81829782</cp:category>
  <cp:contentStatus>hl81829782</cp:contentStatus>
</cp:coreProperties>
</file>