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a" ContentType="audio/x-ms-wma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69" r:id="rId2"/>
    <p:sldId id="558" r:id="rId3"/>
    <p:sldId id="559" r:id="rId4"/>
    <p:sldId id="575" r:id="rId5"/>
    <p:sldId id="576" r:id="rId6"/>
    <p:sldId id="577" r:id="rId7"/>
    <p:sldId id="578" r:id="rId8"/>
    <p:sldId id="632" r:id="rId9"/>
    <p:sldId id="579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33" r:id="rId38"/>
    <p:sldId id="608" r:id="rId39"/>
    <p:sldId id="60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619" r:id="rId50"/>
    <p:sldId id="620" r:id="rId51"/>
    <p:sldId id="621" r:id="rId52"/>
    <p:sldId id="622" r:id="rId53"/>
    <p:sldId id="623" r:id="rId54"/>
    <p:sldId id="624" r:id="rId55"/>
    <p:sldId id="625" r:id="rId56"/>
    <p:sldId id="626" r:id="rId57"/>
    <p:sldId id="627" r:id="rId58"/>
    <p:sldId id="628" r:id="rId59"/>
    <p:sldId id="629" r:id="rId60"/>
    <p:sldId id="634" r:id="rId61"/>
    <p:sldId id="630" r:id="rId62"/>
    <p:sldId id="631" r:id="rId63"/>
  </p:sldIdLst>
  <p:sldSz cx="12190413" cy="6859588"/>
  <p:notesSz cx="6858000" cy="9144000"/>
  <p:custDataLst>
    <p:tags r:id="rId6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89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798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69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59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3044952" algn="l" defTabSz="1217981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653942" algn="l" defTabSz="1217981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262933" algn="l" defTabSz="1217981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871923" algn="l" defTabSz="1217981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D079"/>
    <a:srgbClr val="F6C370"/>
    <a:srgbClr val="F69F1E"/>
    <a:srgbClr val="0099A9"/>
    <a:srgbClr val="EA5E66"/>
    <a:srgbClr val="005DA2"/>
    <a:srgbClr val="EA6103"/>
    <a:srgbClr val="D43E01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>
      <p:cViewPr varScale="1">
        <p:scale>
          <a:sx n="67" d="100"/>
          <a:sy n="67" d="100"/>
        </p:scale>
        <p:origin x="480" y="52"/>
      </p:cViewPr>
      <p:guideLst>
        <p:guide orient="horz" pos="2161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2017/8/26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981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608990" algn="l" defTabSz="1217981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1217981" algn="l" defTabSz="1217981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826971" algn="l" defTabSz="1217981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2435962" algn="l" defTabSz="1217981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3044952" algn="l" defTabSz="1217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942" algn="l" defTabSz="1217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933" algn="l" defTabSz="1217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923" algn="l" defTabSz="1217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99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76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38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89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86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76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348" y="152437"/>
            <a:ext cx="11276132" cy="56369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152794"/>
            <a:ext cx="10971372" cy="5249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22182" y="6462623"/>
            <a:ext cx="3860298" cy="3207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NUIST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72992" y="6462623"/>
            <a:ext cx="2844430" cy="3207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1DB04-34C6-4E19-863E-1EA91390CD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19049" y="838394"/>
            <a:ext cx="11276132" cy="22865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71B8C-7E6A-463F-B563-583D95B4CF71}" type="datetime1">
              <a:rPr lang="zh-CN" altLang="en-US"/>
              <a:pPr>
                <a:defRPr/>
              </a:pPr>
              <a:t>2017/8/26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44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281" y="609741"/>
            <a:ext cx="10361851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281" y="1981659"/>
            <a:ext cx="5079339" cy="41157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981659"/>
            <a:ext cx="5079339" cy="41157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281" y="6249847"/>
            <a:ext cx="2539669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058" y="6249847"/>
            <a:ext cx="3860297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6463" y="6249847"/>
            <a:ext cx="2539669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38CF947-4EA7-4F28-B25D-2407018290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79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281" y="6249847"/>
            <a:ext cx="2539669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058" y="6249847"/>
            <a:ext cx="3860297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6463" y="6249847"/>
            <a:ext cx="2539669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74F85E0-A055-4ACF-86DE-9A8AEE7171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08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281" y="609741"/>
            <a:ext cx="10361851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281" y="1981659"/>
            <a:ext cx="5079339" cy="4115753"/>
          </a:xfrm>
          <a:prstGeom prst="rect">
            <a:avLst/>
          </a:prstGeo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981659"/>
            <a:ext cx="5079339" cy="4115753"/>
          </a:xfrm>
          <a:prstGeom prst="rect">
            <a:avLst/>
          </a:prstGeo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281" y="6249847"/>
            <a:ext cx="2539669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058" y="6249847"/>
            <a:ext cx="3860297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6463" y="6249847"/>
            <a:ext cx="2539669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672B6A7-2263-4DC0-BFB4-1BDBE3742C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3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281" y="609741"/>
            <a:ext cx="10361851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281" y="1981659"/>
            <a:ext cx="5079339" cy="41157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6793" y="1981659"/>
            <a:ext cx="5079339" cy="19816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6793" y="4115753"/>
            <a:ext cx="5079339" cy="19816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281" y="6249847"/>
            <a:ext cx="2539669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058" y="6249847"/>
            <a:ext cx="3860297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6463" y="6249847"/>
            <a:ext cx="2539669" cy="4573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B7F826B-2006-4F20-ABC9-139FE403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81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8" r:id="rId3"/>
    <p:sldLayoutId id="2147483660" r:id="rId4"/>
    <p:sldLayoutId id="2147483662" r:id="rId5"/>
    <p:sldLayoutId id="2147483663" r:id="rId6"/>
    <p:sldLayoutId id="2147483664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899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7981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6971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596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6743" indent="-45674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89609" indent="-380619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522476" indent="-304495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2131466" indent="-304495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740457" indent="-30449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3349447" indent="-304495" algn="l" defTabSz="12179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438" indent="-304495" algn="l" defTabSz="12179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428" indent="-304495" algn="l" defTabSz="12179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418" indent="-304495" algn="l" defTabSz="12179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9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algn="l" defTabSz="12179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81" algn="l" defTabSz="12179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971" algn="l" defTabSz="12179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algn="l" defTabSz="12179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952" algn="l" defTabSz="12179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942" algn="l" defTabSz="12179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933" algn="l" defTabSz="12179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923" algn="l" defTabSz="12179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3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7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8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1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6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5598" y="105072"/>
            <a:ext cx="6480720" cy="1440782"/>
            <a:chOff x="1126654" y="1094174"/>
            <a:chExt cx="9721080" cy="2161173"/>
          </a:xfrm>
        </p:grpSpPr>
        <p:sp>
          <p:nvSpPr>
            <p:cNvPr id="131" name="椭圆 130"/>
            <p:cNvSpPr/>
            <p:nvPr/>
          </p:nvSpPr>
          <p:spPr>
            <a:xfrm>
              <a:off x="2421482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477" tIns="51238" rIns="102477" bIns="5123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162268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477" tIns="51238" rIns="102477" bIns="5123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5916856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477" tIns="51238" rIns="102477" bIns="5123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7673627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477" tIns="51238" rIns="102477" bIns="51238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2583952" y="1311581"/>
              <a:ext cx="1806925" cy="1800729"/>
              <a:chOff x="3768359" y="1725446"/>
              <a:chExt cx="1930605" cy="1930605"/>
            </a:xfrm>
          </p:grpSpPr>
          <p:sp>
            <p:nvSpPr>
              <p:cNvPr id="136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5E66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310734" y="1311581"/>
              <a:ext cx="1806925" cy="1800729"/>
              <a:chOff x="3768359" y="1725446"/>
              <a:chExt cx="1930605" cy="1930605"/>
            </a:xfrm>
          </p:grpSpPr>
          <p:sp>
            <p:nvSpPr>
              <p:cNvPr id="139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AB3F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6059267" y="1311581"/>
              <a:ext cx="1806925" cy="1800729"/>
              <a:chOff x="3768359" y="1725446"/>
              <a:chExt cx="1930605" cy="1930605"/>
            </a:xfrm>
          </p:grpSpPr>
          <p:sp>
            <p:nvSpPr>
              <p:cNvPr id="142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7800281" y="1311581"/>
              <a:ext cx="1806925" cy="1800729"/>
              <a:chOff x="3768359" y="1725446"/>
              <a:chExt cx="1930605" cy="1930605"/>
            </a:xfrm>
          </p:grpSpPr>
          <p:sp>
            <p:nvSpPr>
              <p:cNvPr id="14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" name="矩形 146"/>
            <p:cNvSpPr/>
            <p:nvPr/>
          </p:nvSpPr>
          <p:spPr>
            <a:xfrm>
              <a:off x="2865534" y="1521469"/>
              <a:ext cx="1349180" cy="1401710"/>
            </a:xfrm>
            <a:prstGeom prst="rect">
              <a:avLst/>
            </a:prstGeom>
            <a:effectLst/>
          </p:spPr>
          <p:txBody>
            <a:bodyPr wrap="none" lIns="102477" tIns="51238" rIns="102477" bIns="51238">
              <a:spAutoFit/>
            </a:bodyPr>
            <a:lstStyle/>
            <a:p>
              <a:r>
                <a:rPr lang="zh-CN" altLang="en-US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汇</a:t>
              </a:r>
              <a:endPara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583038" y="1521469"/>
              <a:ext cx="1349180" cy="1401710"/>
            </a:xfrm>
            <a:prstGeom prst="rect">
              <a:avLst/>
            </a:prstGeom>
            <a:effectLst/>
          </p:spPr>
          <p:txBody>
            <a:bodyPr wrap="none" lIns="102477" tIns="51238" rIns="102477" bIns="51238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编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6364053" y="1521469"/>
              <a:ext cx="1349180" cy="1401710"/>
            </a:xfrm>
            <a:prstGeom prst="rect">
              <a:avLst/>
            </a:prstGeom>
            <a:effectLst/>
          </p:spPr>
          <p:txBody>
            <a:bodyPr wrap="none" lIns="102477" tIns="51238" rIns="102477" bIns="51238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语</a:t>
              </a:r>
            </a:p>
          </p:txBody>
        </p:sp>
        <p:sp>
          <p:nvSpPr>
            <p:cNvPr id="150" name="矩形 149"/>
            <p:cNvSpPr/>
            <p:nvPr/>
          </p:nvSpPr>
          <p:spPr>
            <a:xfrm>
              <a:off x="8105589" y="1478863"/>
              <a:ext cx="1349180" cy="1401710"/>
            </a:xfrm>
            <a:prstGeom prst="rect">
              <a:avLst/>
            </a:prstGeom>
            <a:effectLst/>
          </p:spPr>
          <p:txBody>
            <a:bodyPr wrap="none" lIns="102477" tIns="51238" rIns="102477" bIns="51238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言</a:t>
              </a: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1989846" y="2144439"/>
              <a:ext cx="431636" cy="430156"/>
              <a:chOff x="3768359" y="1725446"/>
              <a:chExt cx="1930605" cy="1930605"/>
            </a:xfrm>
          </p:grpSpPr>
          <p:sp>
            <p:nvSpPr>
              <p:cNvPr id="152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1567640" y="1952220"/>
              <a:ext cx="302034" cy="300998"/>
              <a:chOff x="3768359" y="1725446"/>
              <a:chExt cx="1930605" cy="1930605"/>
            </a:xfrm>
            <a:solidFill>
              <a:srgbClr val="EA5E66"/>
            </a:solidFill>
          </p:grpSpPr>
          <p:sp>
            <p:nvSpPr>
              <p:cNvPr id="15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pFill/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4111234" y="1255401"/>
              <a:ext cx="216448" cy="215705"/>
              <a:chOff x="3768359" y="1725446"/>
              <a:chExt cx="1930605" cy="1930605"/>
            </a:xfrm>
          </p:grpSpPr>
          <p:sp>
            <p:nvSpPr>
              <p:cNvPr id="158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5930365" y="1197546"/>
              <a:ext cx="308857" cy="307798"/>
              <a:chOff x="3768359" y="1725446"/>
              <a:chExt cx="1930605" cy="1930605"/>
            </a:xfrm>
          </p:grpSpPr>
          <p:sp>
            <p:nvSpPr>
              <p:cNvPr id="161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5908250" y="2948141"/>
              <a:ext cx="266543" cy="265629"/>
              <a:chOff x="3768359" y="1725446"/>
              <a:chExt cx="1930605" cy="1930605"/>
            </a:xfrm>
          </p:grpSpPr>
          <p:sp>
            <p:nvSpPr>
              <p:cNvPr id="164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4222998" y="2925738"/>
              <a:ext cx="274210" cy="273270"/>
              <a:chOff x="3768359" y="1725446"/>
              <a:chExt cx="1930605" cy="1930605"/>
            </a:xfrm>
          </p:grpSpPr>
          <p:sp>
            <p:nvSpPr>
              <p:cNvPr id="167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7717128" y="1094174"/>
              <a:ext cx="270006" cy="269080"/>
              <a:chOff x="3768359" y="1725446"/>
              <a:chExt cx="1930605" cy="1930605"/>
            </a:xfrm>
          </p:grpSpPr>
          <p:sp>
            <p:nvSpPr>
              <p:cNvPr id="170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823398" y="3017601"/>
              <a:ext cx="238564" cy="237746"/>
              <a:chOff x="3768359" y="1725446"/>
              <a:chExt cx="1930605" cy="1930605"/>
            </a:xfrm>
          </p:grpSpPr>
          <p:sp>
            <p:nvSpPr>
              <p:cNvPr id="173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9656300" y="2067768"/>
              <a:ext cx="431636" cy="430156"/>
              <a:chOff x="3768359" y="1725446"/>
              <a:chExt cx="1930605" cy="1930605"/>
            </a:xfrm>
          </p:grpSpPr>
          <p:sp>
            <p:nvSpPr>
              <p:cNvPr id="176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10185717" y="1886048"/>
              <a:ext cx="302034" cy="300998"/>
              <a:chOff x="3768359" y="1725446"/>
              <a:chExt cx="1930605" cy="1930605"/>
            </a:xfrm>
          </p:grpSpPr>
          <p:sp>
            <p:nvSpPr>
              <p:cNvPr id="179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DA93E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0631286" y="2145366"/>
              <a:ext cx="216448" cy="215705"/>
              <a:chOff x="3768359" y="1725446"/>
              <a:chExt cx="1930605" cy="1930605"/>
            </a:xfrm>
          </p:grpSpPr>
          <p:sp>
            <p:nvSpPr>
              <p:cNvPr id="182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94A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126654" y="2104863"/>
              <a:ext cx="216448" cy="215705"/>
              <a:chOff x="3768359" y="1725446"/>
              <a:chExt cx="1930605" cy="1930605"/>
            </a:xfrm>
          </p:grpSpPr>
          <p:sp>
            <p:nvSpPr>
              <p:cNvPr id="18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94A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87" name="圆角矩形 186"/>
          <p:cNvSpPr/>
          <p:nvPr/>
        </p:nvSpPr>
        <p:spPr>
          <a:xfrm>
            <a:off x="2659635" y="4142453"/>
            <a:ext cx="7252089" cy="67223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577820" y="4081747"/>
            <a:ext cx="5540934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模</a:t>
            </a:r>
            <a:r>
              <a:rPr lang="en-US" altLang="zh-CN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数和数</a:t>
            </a:r>
            <a:r>
              <a:rPr lang="en-US" altLang="zh-CN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模转换 </a:t>
            </a:r>
            <a:endParaRPr lang="zh-CN" altLang="en-US" sz="3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2638222" y="4095400"/>
            <a:ext cx="959980" cy="766336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0" name="圆角矩形 189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pic>
        <p:nvPicPr>
          <p:cNvPr id="192" name="Picture 2" descr="C:\Users\Administrator\Desktop\手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397217" y="4220104"/>
            <a:ext cx="3945966" cy="3835979"/>
          </a:xfrm>
          <a:prstGeom prst="rect">
            <a:avLst/>
          </a:prstGeom>
          <a:noFill/>
        </p:spPr>
      </p:pic>
      <p:sp>
        <p:nvSpPr>
          <p:cNvPr id="193" name="TextBox 7"/>
          <p:cNvSpPr>
            <a:spLocks noChangeArrowheads="1"/>
          </p:cNvSpPr>
          <p:nvPr/>
        </p:nvSpPr>
        <p:spPr bwMode="auto">
          <a:xfrm>
            <a:off x="5287651" y="4967377"/>
            <a:ext cx="41071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600" b="1" dirty="0" smtClean="0">
                <a:solidFill>
                  <a:srgbClr val="006CB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主编：王让定 朱莹</a:t>
            </a:r>
            <a:endParaRPr lang="zh-CN" altLang="en-US" sz="3600" b="1" dirty="0">
              <a:solidFill>
                <a:srgbClr val="006C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7"/>
          <p:cNvSpPr>
            <a:spLocks noChangeArrowheads="1"/>
          </p:cNvSpPr>
          <p:nvPr/>
        </p:nvSpPr>
        <p:spPr bwMode="auto">
          <a:xfrm>
            <a:off x="4915367" y="5653593"/>
            <a:ext cx="36020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宁波大学信息学院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9551590" y="6238106"/>
            <a:ext cx="458374" cy="413425"/>
            <a:chOff x="4634991" y="2138335"/>
            <a:chExt cx="428348" cy="386204"/>
          </a:xfrm>
        </p:grpSpPr>
        <p:sp>
          <p:nvSpPr>
            <p:cNvPr id="196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97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0030513" y="6238106"/>
            <a:ext cx="458374" cy="413425"/>
            <a:chOff x="5076056" y="2138335"/>
            <a:chExt cx="428348" cy="386204"/>
          </a:xfrm>
        </p:grpSpPr>
        <p:sp>
          <p:nvSpPr>
            <p:cNvPr id="199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00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10509436" y="6238106"/>
            <a:ext cx="458374" cy="413425"/>
            <a:chOff x="5557128" y="2138335"/>
            <a:chExt cx="428348" cy="386204"/>
          </a:xfrm>
        </p:grpSpPr>
        <p:sp>
          <p:nvSpPr>
            <p:cNvPr id="202" name="Freeform 5"/>
            <p:cNvSpPr>
              <a:spLocks/>
            </p:cNvSpPr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03" name="KSO_Shape"/>
            <p:cNvSpPr>
              <a:spLocks/>
            </p:cNvSpPr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10988359" y="6238106"/>
            <a:ext cx="458374" cy="413425"/>
            <a:chOff x="6068610" y="2138335"/>
            <a:chExt cx="428348" cy="386204"/>
          </a:xfrm>
        </p:grpSpPr>
        <p:sp>
          <p:nvSpPr>
            <p:cNvPr id="205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06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11467280" y="6238106"/>
            <a:ext cx="458374" cy="413425"/>
            <a:chOff x="6623914" y="2138335"/>
            <a:chExt cx="428348" cy="386204"/>
          </a:xfrm>
        </p:grpSpPr>
        <p:sp>
          <p:nvSpPr>
            <p:cNvPr id="208" name="Freeform 5"/>
            <p:cNvSpPr>
              <a:spLocks/>
            </p:cNvSpPr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09" name="KSO_Shape"/>
            <p:cNvSpPr>
              <a:spLocks/>
            </p:cNvSpPr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9" name="05_He'S A Pirat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50735" y="-890686"/>
            <a:ext cx="609600" cy="609600"/>
          </a:xfrm>
          <a:prstGeom prst="rect">
            <a:avLst/>
          </a:prstGeom>
        </p:spPr>
      </p:pic>
      <p:grpSp>
        <p:nvGrpSpPr>
          <p:cNvPr id="310" name="组合 309"/>
          <p:cNvGrpSpPr/>
          <p:nvPr/>
        </p:nvGrpSpPr>
        <p:grpSpPr>
          <a:xfrm>
            <a:off x="5710219" y="2007007"/>
            <a:ext cx="6480720" cy="1440782"/>
            <a:chOff x="1126654" y="1094174"/>
            <a:chExt cx="9721080" cy="2161173"/>
          </a:xfrm>
        </p:grpSpPr>
        <p:sp>
          <p:nvSpPr>
            <p:cNvPr id="311" name="椭圆 310"/>
            <p:cNvSpPr/>
            <p:nvPr/>
          </p:nvSpPr>
          <p:spPr>
            <a:xfrm>
              <a:off x="2421482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477" tIns="51238" rIns="102477" bIns="5123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4162268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477" tIns="51238" rIns="102477" bIns="5123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5916856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477" tIns="51238" rIns="102477" bIns="5123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7673627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477" tIns="51238" rIns="102477" bIns="51238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5" name="组合 314"/>
            <p:cNvGrpSpPr/>
            <p:nvPr/>
          </p:nvGrpSpPr>
          <p:grpSpPr>
            <a:xfrm>
              <a:off x="2583952" y="1311581"/>
              <a:ext cx="1806925" cy="1800729"/>
              <a:chOff x="3768359" y="1725446"/>
              <a:chExt cx="1930605" cy="1930605"/>
            </a:xfrm>
          </p:grpSpPr>
          <p:sp>
            <p:nvSpPr>
              <p:cNvPr id="36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5E66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6" name="组合 315"/>
            <p:cNvGrpSpPr/>
            <p:nvPr/>
          </p:nvGrpSpPr>
          <p:grpSpPr>
            <a:xfrm>
              <a:off x="4310734" y="1311581"/>
              <a:ext cx="1806925" cy="1800729"/>
              <a:chOff x="3768359" y="1725446"/>
              <a:chExt cx="1930605" cy="1930605"/>
            </a:xfrm>
          </p:grpSpPr>
          <p:sp>
            <p:nvSpPr>
              <p:cNvPr id="363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4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AB3F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7" name="组合 316"/>
            <p:cNvGrpSpPr/>
            <p:nvPr/>
          </p:nvGrpSpPr>
          <p:grpSpPr>
            <a:xfrm>
              <a:off x="6059267" y="1311581"/>
              <a:ext cx="1806925" cy="1800729"/>
              <a:chOff x="3768359" y="1725446"/>
              <a:chExt cx="1930605" cy="1930605"/>
            </a:xfrm>
          </p:grpSpPr>
          <p:sp>
            <p:nvSpPr>
              <p:cNvPr id="361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2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8" name="组合 317"/>
            <p:cNvGrpSpPr/>
            <p:nvPr/>
          </p:nvGrpSpPr>
          <p:grpSpPr>
            <a:xfrm>
              <a:off x="7800281" y="1311581"/>
              <a:ext cx="1806925" cy="1800729"/>
              <a:chOff x="3768359" y="1725446"/>
              <a:chExt cx="1930605" cy="1930605"/>
            </a:xfrm>
          </p:grpSpPr>
          <p:sp>
            <p:nvSpPr>
              <p:cNvPr id="359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9" name="矩形 318"/>
            <p:cNvSpPr/>
            <p:nvPr/>
          </p:nvSpPr>
          <p:spPr>
            <a:xfrm>
              <a:off x="2865533" y="1521469"/>
              <a:ext cx="1349180" cy="1401710"/>
            </a:xfrm>
            <a:prstGeom prst="rect">
              <a:avLst/>
            </a:prstGeom>
            <a:effectLst/>
          </p:spPr>
          <p:txBody>
            <a:bodyPr wrap="none" lIns="102477" tIns="51238" rIns="102477" bIns="51238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接</a:t>
              </a:r>
            </a:p>
          </p:txBody>
        </p:sp>
        <p:sp>
          <p:nvSpPr>
            <p:cNvPr id="320" name="矩形 319"/>
            <p:cNvSpPr/>
            <p:nvPr/>
          </p:nvSpPr>
          <p:spPr>
            <a:xfrm>
              <a:off x="4583038" y="1521469"/>
              <a:ext cx="1349180" cy="1401710"/>
            </a:xfrm>
            <a:prstGeom prst="rect">
              <a:avLst/>
            </a:prstGeom>
            <a:effectLst/>
          </p:spPr>
          <p:txBody>
            <a:bodyPr wrap="none" lIns="102477" tIns="51238" rIns="102477" bIns="51238">
              <a:spAutoFit/>
            </a:bodyPr>
            <a:lstStyle/>
            <a:p>
              <a:r>
                <a:rPr lang="zh-CN" altLang="en-US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口</a:t>
              </a:r>
              <a:endPara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>
              <a:off x="6364052" y="1521469"/>
              <a:ext cx="1349180" cy="1401710"/>
            </a:xfrm>
            <a:prstGeom prst="rect">
              <a:avLst/>
            </a:prstGeom>
            <a:effectLst/>
          </p:spPr>
          <p:txBody>
            <a:bodyPr wrap="none" lIns="102477" tIns="51238" rIns="102477" bIns="51238">
              <a:spAutoFit/>
            </a:bodyPr>
            <a:lstStyle/>
            <a:p>
              <a:r>
                <a:rPr lang="zh-CN" altLang="en-US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技</a:t>
              </a:r>
              <a:endPara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8105589" y="1478863"/>
              <a:ext cx="1349180" cy="1401710"/>
            </a:xfrm>
            <a:prstGeom prst="rect">
              <a:avLst/>
            </a:prstGeom>
            <a:effectLst/>
          </p:spPr>
          <p:txBody>
            <a:bodyPr wrap="none" lIns="102477" tIns="51238" rIns="102477" bIns="51238">
              <a:spAutoFit/>
            </a:bodyPr>
            <a:lstStyle/>
            <a:p>
              <a:r>
                <a:rPr lang="zh-CN" altLang="en-US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术</a:t>
              </a:r>
              <a:endPara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23" name="组合 322"/>
            <p:cNvGrpSpPr/>
            <p:nvPr/>
          </p:nvGrpSpPr>
          <p:grpSpPr>
            <a:xfrm>
              <a:off x="1989846" y="2144439"/>
              <a:ext cx="431636" cy="430156"/>
              <a:chOff x="3768359" y="1725446"/>
              <a:chExt cx="1930605" cy="1930605"/>
            </a:xfrm>
          </p:grpSpPr>
          <p:sp>
            <p:nvSpPr>
              <p:cNvPr id="357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8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4" name="组合 323"/>
            <p:cNvGrpSpPr/>
            <p:nvPr/>
          </p:nvGrpSpPr>
          <p:grpSpPr>
            <a:xfrm>
              <a:off x="1567640" y="1952220"/>
              <a:ext cx="302034" cy="300998"/>
              <a:chOff x="3768359" y="1725446"/>
              <a:chExt cx="1930605" cy="1930605"/>
            </a:xfrm>
            <a:solidFill>
              <a:srgbClr val="EA5E66"/>
            </a:solidFill>
          </p:grpSpPr>
          <p:sp>
            <p:nvSpPr>
              <p:cNvPr id="35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pFill/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5" name="组合 324"/>
            <p:cNvGrpSpPr/>
            <p:nvPr/>
          </p:nvGrpSpPr>
          <p:grpSpPr>
            <a:xfrm>
              <a:off x="4111234" y="1255401"/>
              <a:ext cx="216448" cy="215705"/>
              <a:chOff x="3768359" y="1725446"/>
              <a:chExt cx="1930605" cy="1930605"/>
            </a:xfrm>
          </p:grpSpPr>
          <p:sp>
            <p:nvSpPr>
              <p:cNvPr id="353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5930365" y="1197546"/>
              <a:ext cx="308857" cy="307798"/>
              <a:chOff x="3768359" y="1725446"/>
              <a:chExt cx="1930605" cy="1930605"/>
            </a:xfrm>
          </p:grpSpPr>
          <p:sp>
            <p:nvSpPr>
              <p:cNvPr id="351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2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5908250" y="2948141"/>
              <a:ext cx="266543" cy="265629"/>
              <a:chOff x="3768359" y="1725446"/>
              <a:chExt cx="1930605" cy="1930605"/>
            </a:xfrm>
          </p:grpSpPr>
          <p:sp>
            <p:nvSpPr>
              <p:cNvPr id="349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0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组合 327"/>
            <p:cNvGrpSpPr/>
            <p:nvPr/>
          </p:nvGrpSpPr>
          <p:grpSpPr>
            <a:xfrm>
              <a:off x="4222998" y="2925738"/>
              <a:ext cx="274210" cy="273270"/>
              <a:chOff x="3768359" y="1725446"/>
              <a:chExt cx="1930605" cy="1930605"/>
            </a:xfrm>
          </p:grpSpPr>
          <p:sp>
            <p:nvSpPr>
              <p:cNvPr id="347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8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9" name="组合 328"/>
            <p:cNvGrpSpPr/>
            <p:nvPr/>
          </p:nvGrpSpPr>
          <p:grpSpPr>
            <a:xfrm>
              <a:off x="7717128" y="1094174"/>
              <a:ext cx="270006" cy="269080"/>
              <a:chOff x="3768359" y="1725446"/>
              <a:chExt cx="1930605" cy="1930605"/>
            </a:xfrm>
          </p:grpSpPr>
          <p:sp>
            <p:nvSpPr>
              <p:cNvPr id="34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0" name="组合 329"/>
            <p:cNvGrpSpPr/>
            <p:nvPr/>
          </p:nvGrpSpPr>
          <p:grpSpPr>
            <a:xfrm>
              <a:off x="7823398" y="3017601"/>
              <a:ext cx="238564" cy="237746"/>
              <a:chOff x="3768359" y="1725446"/>
              <a:chExt cx="1930605" cy="1930605"/>
            </a:xfrm>
          </p:grpSpPr>
          <p:sp>
            <p:nvSpPr>
              <p:cNvPr id="343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4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9656300" y="2067768"/>
              <a:ext cx="431636" cy="430156"/>
              <a:chOff x="3768359" y="1725446"/>
              <a:chExt cx="1930605" cy="1930605"/>
            </a:xfrm>
          </p:grpSpPr>
          <p:sp>
            <p:nvSpPr>
              <p:cNvPr id="341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2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10185717" y="1886048"/>
              <a:ext cx="302034" cy="300998"/>
              <a:chOff x="3768359" y="1725446"/>
              <a:chExt cx="1930605" cy="1930605"/>
            </a:xfrm>
          </p:grpSpPr>
          <p:sp>
            <p:nvSpPr>
              <p:cNvPr id="339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0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DA93E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631286" y="2145366"/>
              <a:ext cx="216448" cy="215705"/>
              <a:chOff x="3768359" y="1725446"/>
              <a:chExt cx="1930605" cy="1930605"/>
            </a:xfrm>
          </p:grpSpPr>
          <p:sp>
            <p:nvSpPr>
              <p:cNvPr id="337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8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94A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1126654" y="2104863"/>
              <a:ext cx="216448" cy="215705"/>
              <a:chOff x="3768359" y="1725446"/>
              <a:chExt cx="1930605" cy="1930605"/>
            </a:xfrm>
          </p:grpSpPr>
          <p:sp>
            <p:nvSpPr>
              <p:cNvPr id="33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94A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67" name="六边形 366"/>
          <p:cNvSpPr/>
          <p:nvPr/>
        </p:nvSpPr>
        <p:spPr>
          <a:xfrm>
            <a:off x="5007148" y="1733312"/>
            <a:ext cx="1087757" cy="96089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endParaRPr lang="zh-CN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8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>
        <p14:shred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5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1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650"/>
                            </p:stCondLst>
                            <p:childTnLst>
                              <p:par>
                                <p:cTn id="6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>
                <p:cTn id="7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187" grpId="0" animBg="1"/>
      <p:bldP spid="188" grpId="0"/>
      <p:bldP spid="193" grpId="0"/>
      <p:bldP spid="194" grpId="0"/>
      <p:bldP spid="233" grpId="0"/>
      <p:bldP spid="3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xfrm>
            <a:off x="1807964" y="857449"/>
            <a:ext cx="8574484" cy="5239963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2R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倒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形电阻网络</a:t>
            </a:r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转换器原理图和等效图</a:t>
            </a:r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1522148" y="-230885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3022683" y="1643444"/>
          <a:ext cx="6195859" cy="200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Visio" r:id="rId3" imgW="5495849" imgH="2570683" progId="Visio.Drawing.11">
                  <p:embed/>
                </p:oleObj>
              </mc:Choice>
              <mc:Fallback>
                <p:oleObj name="Visio" r:id="rId3" imgW="5495849" imgH="25706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83" y="1643444"/>
                        <a:ext cx="6195859" cy="200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1522148" y="-230885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308499" y="4287243"/>
          <a:ext cx="4687385" cy="1400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Visio" r:id="rId5" imgW="4690872" imgH="1396289" progId="Visio.Drawing.11">
                  <p:embed/>
                </p:oleObj>
              </mc:Choice>
              <mc:Fallback>
                <p:oleObj name="Visio" r:id="rId5" imgW="4690872" imgH="1396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499" y="4287243"/>
                        <a:ext cx="4687385" cy="1400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56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内容占位符 2"/>
          <p:cNvSpPr>
            <a:spLocks noGrp="1"/>
          </p:cNvSpPr>
          <p:nvPr>
            <p:ph idx="1"/>
          </p:nvPr>
        </p:nvSpPr>
        <p:spPr>
          <a:xfrm>
            <a:off x="2165235" y="714540"/>
            <a:ext cx="7774199" cy="4115753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流入求和运算放大器的电流为：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1522148" y="-230885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2093780" y="1571990"/>
          <a:ext cx="8342656" cy="7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3" imgW="3111500" imgH="266700" progId="">
                  <p:embed/>
                </p:oleObj>
              </mc:Choice>
              <mc:Fallback>
                <p:oleObj r:id="rId3" imgW="31115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780" y="1571990"/>
                        <a:ext cx="8342656" cy="714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2148" y="-230885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022326" y="2858162"/>
          <a:ext cx="8445867" cy="1357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5" imgW="5029200" imgH="635000" progId="">
                  <p:embed/>
                </p:oleObj>
              </mc:Choice>
              <mc:Fallback>
                <p:oleObj r:id="rId5" imgW="5029200" imgH="635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326" y="2858162"/>
                        <a:ext cx="8445867" cy="1357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7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3780" y="500179"/>
            <a:ext cx="7774199" cy="803461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主要性能指标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06519" y="1268707"/>
            <a:ext cx="7778962" cy="4970025"/>
          </a:xfrm>
        </p:spPr>
        <p:txBody>
          <a:bodyPr/>
          <a:lstStyle/>
          <a:p>
            <a:pPr marL="457291" indent="-457291">
              <a:lnSpc>
                <a:spcPct val="110000"/>
              </a:lnSpc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分辨率 </a:t>
            </a:r>
          </a:p>
          <a:p>
            <a:pPr marL="457291" indent="-457291">
              <a:lnSpc>
                <a:spcPct val="11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分辨率是当输入数字量发生单位数码变化（即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1LSB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）时， 所对应的输出模拟量的变化量，即等于模拟量输出的满量程值的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1/2N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为数字量位数）。分辨率也可以用相对值（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1/2N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）百分率表示。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在实际应用中，又常用数字量的位数来表示分辨率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  <a:p>
            <a:pPr marL="457291" indent="-457291">
              <a:lnSpc>
                <a:spcPct val="110000"/>
              </a:lnSpc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转换精度</a:t>
            </a:r>
          </a:p>
          <a:p>
            <a:pPr marL="457291" indent="-457291">
              <a:lnSpc>
                <a:spcPct val="11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转换精度是指一个实际的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转换器与理想的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转换器相比较的转换误差。理想的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转换器特性下图所示。精度反映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转换的总误差。包括绝对精度和相对精度。</a:t>
            </a:r>
          </a:p>
        </p:txBody>
      </p:sp>
    </p:spTree>
    <p:extLst>
      <p:ext uri="{BB962C8B-B14F-4D97-AF65-F5344CB8AC3E}">
        <p14:creationId xmlns:p14="http://schemas.microsoft.com/office/powerpoint/2010/main" val="319776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7527" y="836807"/>
            <a:ext cx="7774199" cy="3888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理想的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转换特性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357722" y="1197253"/>
          <a:ext cx="5335235" cy="530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VISIO" r:id="rId3" imgW="2169720" imgH="2158920" progId="Visio.Drawing.11">
                  <p:embed/>
                </p:oleObj>
              </mc:Choice>
              <mc:Fallback>
                <p:oleObj name="VISIO" r:id="rId3" imgW="2169720" imgH="2158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722" y="1197253"/>
                        <a:ext cx="5335235" cy="5306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6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7973" y="981303"/>
            <a:ext cx="7563013" cy="5136752"/>
          </a:xfrm>
        </p:spPr>
        <p:txBody>
          <a:bodyPr/>
          <a:lstStyle/>
          <a:p>
            <a:pPr marL="457291" indent="-457291"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①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绝对精度 </a:t>
            </a:r>
          </a:p>
          <a:p>
            <a:pPr marL="457291" indent="-457291"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对应于给定的满刻度数字量，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实际输出与理论值之间的误差。该误差是由于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的增益变化、零点漂移和噪声等引起的，一般应低于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－（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1/2LSB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。。 </a:t>
            </a:r>
          </a:p>
          <a:p>
            <a:pPr marL="457291" indent="-457291"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② 相对精度 </a:t>
            </a:r>
          </a:p>
          <a:p>
            <a:pPr marL="457291" indent="-457291"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在满刻度已经校准的情况下，在整个刻度范围内对应于任一数码的模拟量输出与理论值之差。</a:t>
            </a:r>
          </a:p>
          <a:p>
            <a:pPr marL="457291" indent="-457291"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129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7018" y="836807"/>
            <a:ext cx="8612593" cy="525742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）线性误差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相邻两个数字输入量之间的差应该是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1LSB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，即理想的转换特性应是线性的。在满刻度范围内，偏离理想的转换特性的最大值称线性误差。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）建立时间。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当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转换器的输入数据发生变化后，输出模拟量达到稳定数值，即进入规定的精度范围内所需要的时间。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）温度系数。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转换器的各项性能指标一般在环境温度为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25℃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下测定。 环境温度的变化会对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转换精度产生影响，这一影响分别用失调温度系数、增益温度系数和微分非线性温度系数来表示。 这些系数的含义是当环境温度变化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1℃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时该项误差的相对变化率，单位是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×10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-6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/℃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 </a:t>
            </a:r>
          </a:p>
        </p:txBody>
      </p:sp>
    </p:spTree>
    <p:extLst>
      <p:ext uri="{BB962C8B-B14F-4D97-AF65-F5344CB8AC3E}">
        <p14:creationId xmlns:p14="http://schemas.microsoft.com/office/powerpoint/2010/main" val="33984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510" y="1341562"/>
            <a:ext cx="7774199" cy="360128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芯片类型很多，按生产工艺分有双极型、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型等；按字长分有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位等；按输出形式分有电压型和电流型。另外，不同生产厂家的产品，其型号各不相同。例如，美国国家半导体公司的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芯片为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DAC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系列，如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DAC0832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等；美国模拟器件公司的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芯片为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系列，如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AD558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等。使用时可参阅各公司提供的使用手册。</a:t>
            </a:r>
          </a:p>
        </p:txBody>
      </p:sp>
      <p:sp>
        <p:nvSpPr>
          <p:cNvPr id="4" name="TextBox 16"/>
          <p:cNvSpPr txBox="1"/>
          <p:nvPr/>
        </p:nvSpPr>
        <p:spPr>
          <a:xfrm>
            <a:off x="2577852" y="511881"/>
            <a:ext cx="488550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8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位数模转换器</a:t>
            </a:r>
            <a:r>
              <a:rPr lang="en-US" altLang="zh-CN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DAC0832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5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40545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09" y="41483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8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107" y="981303"/>
            <a:ext cx="7774199" cy="5116109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DAC0832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典型的电流输出型通用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芯片，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条引线，双列直插式，内部具有两级数据寄存器。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DAC0832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具有以下特性：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输出差动电流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数字量输入具有双重缓冲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内部具有数据寄存器，可以直接和处理机系统相连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分辨率为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位，建立时间为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1us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，满量程误差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电源为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+5V~+15V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，基准电压范围−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10V~+10V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，功耗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20mW</a:t>
            </a:r>
          </a:p>
        </p:txBody>
      </p:sp>
    </p:spTree>
    <p:extLst>
      <p:ext uri="{BB962C8B-B14F-4D97-AF65-F5344CB8AC3E}">
        <p14:creationId xmlns:p14="http://schemas.microsoft.com/office/powerpoint/2010/main" val="267455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569" y="692311"/>
            <a:ext cx="7774199" cy="732007"/>
          </a:xfrm>
        </p:spPr>
        <p:txBody>
          <a:bodyPr/>
          <a:lstStyle/>
          <a:p>
            <a:pPr algn="l" eaLnBrk="1" hangingPunct="1"/>
            <a:r>
              <a:rPr lang="en-US" altLang="zh-CN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DAC0832</a:t>
            </a:r>
            <a:r>
              <a:rPr lang="zh-CN" altLang="en-US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的内部结构和引脚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2148" y="-230885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>
            <p:ph idx="1"/>
          </p:nvPr>
        </p:nvGraphicFramePr>
        <p:xfrm>
          <a:off x="2133477" y="1629152"/>
          <a:ext cx="7958392" cy="4249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3" imgW="4160558" imgH="2075215" progId="Visio.Drawing.11">
                  <p:embed/>
                </p:oleObj>
              </mc:Choice>
              <mc:Fallback>
                <p:oleObj r:id="rId3" imgW="4160558" imgH="20752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477" y="1629152"/>
                        <a:ext cx="7958392" cy="4249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0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5342557" y="2781945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214814" y="981302"/>
          <a:ext cx="5487670" cy="467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r:id="rId3" imgW="1897811" imgH="1615765" progId="Visio.Drawing.11">
                  <p:embed/>
                </p:oleObj>
              </mc:Choice>
              <mc:Fallback>
                <p:oleObj r:id="rId3" imgW="1897811" imgH="16157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814" y="981302"/>
                        <a:ext cx="5487670" cy="4674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3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六边形 213"/>
          <p:cNvSpPr/>
          <p:nvPr/>
        </p:nvSpPr>
        <p:spPr>
          <a:xfrm>
            <a:off x="975099" y="549474"/>
            <a:ext cx="5468138" cy="1087095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5" name="组合 214"/>
          <p:cNvGrpSpPr/>
          <p:nvPr/>
        </p:nvGrpSpPr>
        <p:grpSpPr>
          <a:xfrm>
            <a:off x="539930" y="333450"/>
            <a:ext cx="1556037" cy="155660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6" name="同心圆 2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218" name="矩形 217"/>
          <p:cNvSpPr/>
          <p:nvPr/>
        </p:nvSpPr>
        <p:spPr>
          <a:xfrm>
            <a:off x="2238688" y="671292"/>
            <a:ext cx="4133962" cy="78482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1245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300" b="1" kern="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本章主要</a:t>
            </a:r>
            <a:r>
              <a:rPr lang="zh-CN" altLang="en-US" sz="4300" b="1" kern="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4300" b="1" kern="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765795" y="559400"/>
            <a:ext cx="1100988" cy="110138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21" name="同心圆 2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788454" y="2362219"/>
            <a:ext cx="1602304" cy="1850640"/>
            <a:chOff x="789153" y="2729597"/>
            <a:chExt cx="1202093" cy="1388087"/>
          </a:xfrm>
        </p:grpSpPr>
        <p:grpSp>
          <p:nvGrpSpPr>
            <p:cNvPr id="88" name="组合 87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90" name="Freeform 14"/>
              <p:cNvSpPr>
                <a:spLocks/>
              </p:cNvSpPr>
              <p:nvPr/>
            </p:nvSpPr>
            <p:spPr bwMode="auto">
              <a:xfrm>
                <a:off x="3345550" y="1141029"/>
                <a:ext cx="529701" cy="237166"/>
              </a:xfrm>
              <a:custGeom>
                <a:avLst/>
                <a:gdLst>
                  <a:gd name="T0" fmla="*/ 0 w 516"/>
                  <a:gd name="T1" fmla="*/ 231 h 231"/>
                  <a:gd name="T2" fmla="*/ 398 w 516"/>
                  <a:gd name="T3" fmla="*/ 0 h 231"/>
                  <a:gd name="T4" fmla="*/ 516 w 516"/>
                  <a:gd name="T5" fmla="*/ 0 h 231"/>
                  <a:gd name="T6" fmla="*/ 516 w 516"/>
                  <a:gd name="T7" fmla="*/ 231 h 231"/>
                  <a:gd name="T8" fmla="*/ 0 w 516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Freeform 15"/>
              <p:cNvSpPr>
                <a:spLocks/>
              </p:cNvSpPr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68589" tIns="34295" rIns="68589" bIns="3429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EA6103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913109" y="2889012"/>
              <a:ext cx="418935" cy="27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164295" y="2362219"/>
            <a:ext cx="1602304" cy="1850640"/>
            <a:chOff x="789153" y="2729597"/>
            <a:chExt cx="1202093" cy="1388087"/>
          </a:xfrm>
        </p:grpSpPr>
        <p:grpSp>
          <p:nvGrpSpPr>
            <p:cNvPr id="95" name="组合 94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97" name="Freeform 14"/>
              <p:cNvSpPr>
                <a:spLocks/>
              </p:cNvSpPr>
              <p:nvPr/>
            </p:nvSpPr>
            <p:spPr bwMode="auto">
              <a:xfrm>
                <a:off x="3345550" y="1141029"/>
                <a:ext cx="529701" cy="237166"/>
              </a:xfrm>
              <a:custGeom>
                <a:avLst/>
                <a:gdLst>
                  <a:gd name="T0" fmla="*/ 0 w 516"/>
                  <a:gd name="T1" fmla="*/ 231 h 231"/>
                  <a:gd name="T2" fmla="*/ 398 w 516"/>
                  <a:gd name="T3" fmla="*/ 0 h 231"/>
                  <a:gd name="T4" fmla="*/ 516 w 516"/>
                  <a:gd name="T5" fmla="*/ 0 h 231"/>
                  <a:gd name="T6" fmla="*/ 516 w 516"/>
                  <a:gd name="T7" fmla="*/ 231 h 231"/>
                  <a:gd name="T8" fmla="*/ 0 w 516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Freeform 15"/>
              <p:cNvSpPr>
                <a:spLocks/>
              </p:cNvSpPr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68589" tIns="34295" rIns="68589" bIns="3429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F69F1E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905132" y="2922828"/>
              <a:ext cx="363966" cy="27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585279" y="2362219"/>
            <a:ext cx="1602304" cy="1850640"/>
            <a:chOff x="789153" y="2729597"/>
            <a:chExt cx="1202093" cy="1388087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3345550" y="1141029"/>
                <a:ext cx="529701" cy="237166"/>
              </a:xfrm>
              <a:custGeom>
                <a:avLst/>
                <a:gdLst>
                  <a:gd name="T0" fmla="*/ 0 w 516"/>
                  <a:gd name="T1" fmla="*/ 231 h 231"/>
                  <a:gd name="T2" fmla="*/ 398 w 516"/>
                  <a:gd name="T3" fmla="*/ 0 h 231"/>
                  <a:gd name="T4" fmla="*/ 516 w 516"/>
                  <a:gd name="T5" fmla="*/ 0 h 231"/>
                  <a:gd name="T6" fmla="*/ 516 w 516"/>
                  <a:gd name="T7" fmla="*/ 231 h 231"/>
                  <a:gd name="T8" fmla="*/ 0 w 516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68589" tIns="34295" rIns="68589" bIns="3429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EA5E66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898499" y="2922828"/>
              <a:ext cx="367789" cy="27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962723" y="2362219"/>
            <a:ext cx="1602304" cy="1850640"/>
            <a:chOff x="789153" y="2729597"/>
            <a:chExt cx="1202093" cy="1388087"/>
          </a:xfrm>
        </p:grpSpPr>
        <p:grpSp>
          <p:nvGrpSpPr>
            <p:cNvPr id="107" name="组合 106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109" name="Freeform 14"/>
              <p:cNvSpPr>
                <a:spLocks/>
              </p:cNvSpPr>
              <p:nvPr/>
            </p:nvSpPr>
            <p:spPr bwMode="auto">
              <a:xfrm>
                <a:off x="3345550" y="1141029"/>
                <a:ext cx="529701" cy="237166"/>
              </a:xfrm>
              <a:custGeom>
                <a:avLst/>
                <a:gdLst>
                  <a:gd name="T0" fmla="*/ 0 w 516"/>
                  <a:gd name="T1" fmla="*/ 231 h 231"/>
                  <a:gd name="T2" fmla="*/ 398 w 516"/>
                  <a:gd name="T3" fmla="*/ 0 h 231"/>
                  <a:gd name="T4" fmla="*/ 516 w 516"/>
                  <a:gd name="T5" fmla="*/ 0 h 231"/>
                  <a:gd name="T6" fmla="*/ 516 w 516"/>
                  <a:gd name="T7" fmla="*/ 231 h 231"/>
                  <a:gd name="T8" fmla="*/ 0 w 516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Freeform 15"/>
              <p:cNvSpPr>
                <a:spLocks/>
              </p:cNvSpPr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68589" tIns="34295" rIns="68589" bIns="3429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99A9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938290" y="2889012"/>
              <a:ext cx="360220" cy="27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Freeform 21"/>
          <p:cNvSpPr>
            <a:spLocks noEditPoints="1"/>
          </p:cNvSpPr>
          <p:nvPr/>
        </p:nvSpPr>
        <p:spPr bwMode="auto">
          <a:xfrm>
            <a:off x="2261165" y="3022954"/>
            <a:ext cx="615868" cy="637704"/>
          </a:xfrm>
          <a:custGeom>
            <a:avLst/>
            <a:gdLst>
              <a:gd name="T0" fmla="*/ 24 w 60"/>
              <a:gd name="T1" fmla="*/ 7 h 62"/>
              <a:gd name="T2" fmla="*/ 38 w 60"/>
              <a:gd name="T3" fmla="*/ 7 h 62"/>
              <a:gd name="T4" fmla="*/ 47 w 60"/>
              <a:gd name="T5" fmla="*/ 7 h 62"/>
              <a:gd name="T6" fmla="*/ 47 w 60"/>
              <a:gd name="T7" fmla="*/ 18 h 62"/>
              <a:gd name="T8" fmla="*/ 47 w 60"/>
              <a:gd name="T9" fmla="*/ 7 h 62"/>
              <a:gd name="T10" fmla="*/ 20 w 60"/>
              <a:gd name="T11" fmla="*/ 37 h 62"/>
              <a:gd name="T12" fmla="*/ 21 w 60"/>
              <a:gd name="T13" fmla="*/ 58 h 62"/>
              <a:gd name="T14" fmla="*/ 15 w 60"/>
              <a:gd name="T15" fmla="*/ 40 h 62"/>
              <a:gd name="T16" fmla="*/ 12 w 60"/>
              <a:gd name="T17" fmla="*/ 58 h 62"/>
              <a:gd name="T18" fmla="*/ 7 w 60"/>
              <a:gd name="T19" fmla="*/ 37 h 62"/>
              <a:gd name="T20" fmla="*/ 2 w 60"/>
              <a:gd name="T21" fmla="*/ 36 h 62"/>
              <a:gd name="T22" fmla="*/ 7 w 60"/>
              <a:gd name="T23" fmla="*/ 19 h 62"/>
              <a:gd name="T24" fmla="*/ 14 w 60"/>
              <a:gd name="T25" fmla="*/ 24 h 62"/>
              <a:gd name="T26" fmla="*/ 21 w 60"/>
              <a:gd name="T27" fmla="*/ 19 h 62"/>
              <a:gd name="T28" fmla="*/ 29 w 60"/>
              <a:gd name="T29" fmla="*/ 16 h 62"/>
              <a:gd name="T30" fmla="*/ 30 w 60"/>
              <a:gd name="T31" fmla="*/ 19 h 62"/>
              <a:gd name="T32" fmla="*/ 30 w 60"/>
              <a:gd name="T33" fmla="*/ 32 h 62"/>
              <a:gd name="T34" fmla="*/ 31 w 60"/>
              <a:gd name="T35" fmla="*/ 32 h 62"/>
              <a:gd name="T36" fmla="*/ 31 w 60"/>
              <a:gd name="T37" fmla="*/ 32 h 62"/>
              <a:gd name="T38" fmla="*/ 32 w 60"/>
              <a:gd name="T39" fmla="*/ 19 h 62"/>
              <a:gd name="T40" fmla="*/ 32 w 60"/>
              <a:gd name="T41" fmla="*/ 16 h 62"/>
              <a:gd name="T42" fmla="*/ 40 w 60"/>
              <a:gd name="T43" fmla="*/ 19 h 62"/>
              <a:gd name="T44" fmla="*/ 47 w 60"/>
              <a:gd name="T45" fmla="*/ 24 h 62"/>
              <a:gd name="T46" fmla="*/ 54 w 60"/>
              <a:gd name="T47" fmla="*/ 19 h 62"/>
              <a:gd name="T48" fmla="*/ 58 w 60"/>
              <a:gd name="T49" fmla="*/ 35 h 62"/>
              <a:gd name="T50" fmla="*/ 53 w 60"/>
              <a:gd name="T51" fmla="*/ 37 h 62"/>
              <a:gd name="T52" fmla="*/ 54 w 60"/>
              <a:gd name="T53" fmla="*/ 58 h 62"/>
              <a:gd name="T54" fmla="*/ 48 w 60"/>
              <a:gd name="T55" fmla="*/ 40 h 62"/>
              <a:gd name="T56" fmla="*/ 45 w 60"/>
              <a:gd name="T57" fmla="*/ 58 h 62"/>
              <a:gd name="T58" fmla="*/ 40 w 60"/>
              <a:gd name="T59" fmla="*/ 37 h 62"/>
              <a:gd name="T60" fmla="*/ 38 w 60"/>
              <a:gd name="T61" fmla="*/ 38 h 62"/>
              <a:gd name="T62" fmla="*/ 33 w 60"/>
              <a:gd name="T63" fmla="*/ 62 h 62"/>
              <a:gd name="T64" fmla="*/ 29 w 60"/>
              <a:gd name="T65" fmla="*/ 41 h 62"/>
              <a:gd name="T66" fmla="*/ 22 w 60"/>
              <a:gd name="T67" fmla="*/ 62 h 62"/>
              <a:gd name="T68" fmla="*/ 20 w 60"/>
              <a:gd name="T69" fmla="*/ 36 h 62"/>
              <a:gd name="T70" fmla="*/ 9 w 60"/>
              <a:gd name="T71" fmla="*/ 13 h 62"/>
              <a:gd name="T72" fmla="*/ 20 w 60"/>
              <a:gd name="T73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" h="62">
                <a:moveTo>
                  <a:pt x="31" y="0"/>
                </a:moveTo>
                <a:cubicBezTo>
                  <a:pt x="27" y="0"/>
                  <a:pt x="24" y="4"/>
                  <a:pt x="24" y="7"/>
                </a:cubicBezTo>
                <a:cubicBezTo>
                  <a:pt x="24" y="11"/>
                  <a:pt x="27" y="14"/>
                  <a:pt x="31" y="14"/>
                </a:cubicBezTo>
                <a:cubicBezTo>
                  <a:pt x="35" y="14"/>
                  <a:pt x="38" y="11"/>
                  <a:pt x="38" y="7"/>
                </a:cubicBezTo>
                <a:cubicBezTo>
                  <a:pt x="38" y="4"/>
                  <a:pt x="35" y="0"/>
                  <a:pt x="31" y="0"/>
                </a:cubicBezTo>
                <a:close/>
                <a:moveTo>
                  <a:pt x="47" y="7"/>
                </a:moveTo>
                <a:cubicBezTo>
                  <a:pt x="44" y="7"/>
                  <a:pt x="41" y="10"/>
                  <a:pt x="41" y="13"/>
                </a:cubicBezTo>
                <a:cubicBezTo>
                  <a:pt x="41" y="16"/>
                  <a:pt x="44" y="18"/>
                  <a:pt x="47" y="18"/>
                </a:cubicBezTo>
                <a:cubicBezTo>
                  <a:pt x="50" y="18"/>
                  <a:pt x="53" y="16"/>
                  <a:pt x="53" y="13"/>
                </a:cubicBezTo>
                <a:cubicBezTo>
                  <a:pt x="53" y="10"/>
                  <a:pt x="50" y="7"/>
                  <a:pt x="47" y="7"/>
                </a:cubicBezTo>
                <a:close/>
                <a:moveTo>
                  <a:pt x="20" y="36"/>
                </a:move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1" y="58"/>
                  <a:pt x="21" y="58"/>
                  <a:pt x="21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40"/>
                  <a:pt x="15" y="40"/>
                  <a:pt x="15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58"/>
                  <a:pt x="12" y="58"/>
                  <a:pt x="1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19"/>
                  <a:pt x="7" y="19"/>
                  <a:pt x="7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4" y="24"/>
                  <a:pt x="14" y="24"/>
                  <a:pt x="14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16"/>
                  <a:pt x="22" y="16"/>
                  <a:pt x="22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9" y="17"/>
                  <a:pt x="29" y="17"/>
                </a:cubicBezTo>
                <a:cubicBezTo>
                  <a:pt x="30" y="19"/>
                  <a:pt x="30" y="19"/>
                  <a:pt x="30" y="19"/>
                </a:cubicBezTo>
                <a:cubicBezTo>
                  <a:pt x="28" y="30"/>
                  <a:pt x="28" y="30"/>
                  <a:pt x="28" y="30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3"/>
                  <a:pt x="30" y="33"/>
                  <a:pt x="30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3" y="30"/>
                  <a:pt x="33" y="30"/>
                  <a:pt x="33" y="3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40" y="19"/>
                  <a:pt x="40" y="19"/>
                  <a:pt x="40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7" y="24"/>
                  <a:pt x="47" y="24"/>
                  <a:pt x="47" y="24"/>
                </a:cubicBezTo>
                <a:cubicBezTo>
                  <a:pt x="51" y="19"/>
                  <a:pt x="51" y="19"/>
                  <a:pt x="51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60" y="33"/>
                  <a:pt x="60" y="33"/>
                  <a:pt x="60" y="33"/>
                </a:cubicBezTo>
                <a:cubicBezTo>
                  <a:pt x="58" y="35"/>
                  <a:pt x="58" y="35"/>
                  <a:pt x="58" y="35"/>
                </a:cubicBezTo>
                <a:cubicBezTo>
                  <a:pt x="54" y="28"/>
                  <a:pt x="54" y="28"/>
                  <a:pt x="54" y="28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58"/>
                  <a:pt x="54" y="58"/>
                  <a:pt x="54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8" y="40"/>
                  <a:pt x="48" y="40"/>
                  <a:pt x="48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58"/>
                  <a:pt x="45" y="58"/>
                  <a:pt x="45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6"/>
                  <a:pt x="40" y="36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62"/>
                  <a:pt x="39" y="62"/>
                  <a:pt x="39" y="62"/>
                </a:cubicBezTo>
                <a:cubicBezTo>
                  <a:pt x="33" y="62"/>
                  <a:pt x="33" y="62"/>
                  <a:pt x="33" y="62"/>
                </a:cubicBezTo>
                <a:cubicBezTo>
                  <a:pt x="32" y="41"/>
                  <a:pt x="32" y="41"/>
                  <a:pt x="32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62"/>
                  <a:pt x="28" y="62"/>
                  <a:pt x="28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38"/>
                  <a:pt x="23" y="38"/>
                  <a:pt x="23" y="38"/>
                </a:cubicBezTo>
                <a:cubicBezTo>
                  <a:pt x="20" y="36"/>
                  <a:pt x="20" y="36"/>
                  <a:pt x="20" y="36"/>
                </a:cubicBezTo>
                <a:close/>
                <a:moveTo>
                  <a:pt x="14" y="7"/>
                </a:moveTo>
                <a:cubicBezTo>
                  <a:pt x="11" y="7"/>
                  <a:pt x="9" y="10"/>
                  <a:pt x="9" y="13"/>
                </a:cubicBezTo>
                <a:cubicBezTo>
                  <a:pt x="9" y="16"/>
                  <a:pt x="11" y="18"/>
                  <a:pt x="14" y="18"/>
                </a:cubicBezTo>
                <a:cubicBezTo>
                  <a:pt x="17" y="18"/>
                  <a:pt x="20" y="16"/>
                  <a:pt x="20" y="13"/>
                </a:cubicBezTo>
                <a:cubicBezTo>
                  <a:pt x="20" y="10"/>
                  <a:pt x="17" y="7"/>
                  <a:pt x="14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637005" y="2994764"/>
            <a:ext cx="600979" cy="649377"/>
            <a:chOff x="2782033" y="2877344"/>
            <a:chExt cx="571561" cy="617451"/>
          </a:xfrm>
          <a:solidFill>
            <a:srgbClr val="777777"/>
          </a:solidFill>
        </p:grpSpPr>
        <p:sp>
          <p:nvSpPr>
            <p:cNvPr id="114" name="Freeform 884"/>
            <p:cNvSpPr>
              <a:spLocks noEditPoints="1"/>
            </p:cNvSpPr>
            <p:nvPr/>
          </p:nvSpPr>
          <p:spPr bwMode="auto">
            <a:xfrm>
              <a:off x="2946844" y="2877344"/>
              <a:ext cx="406750" cy="411147"/>
            </a:xfrm>
            <a:custGeom>
              <a:avLst/>
              <a:gdLst>
                <a:gd name="T0" fmla="*/ 90 w 174"/>
                <a:gd name="T1" fmla="*/ 14 h 176"/>
                <a:gd name="T2" fmla="*/ 90 w 174"/>
                <a:gd name="T3" fmla="*/ 0 h 176"/>
                <a:gd name="T4" fmla="*/ 80 w 174"/>
                <a:gd name="T5" fmla="*/ 0 h 176"/>
                <a:gd name="T6" fmla="*/ 80 w 174"/>
                <a:gd name="T7" fmla="*/ 14 h 176"/>
                <a:gd name="T8" fmla="*/ 0 w 174"/>
                <a:gd name="T9" fmla="*/ 14 h 176"/>
                <a:gd name="T10" fmla="*/ 0 w 174"/>
                <a:gd name="T11" fmla="*/ 40 h 176"/>
                <a:gd name="T12" fmla="*/ 9 w 174"/>
                <a:gd name="T13" fmla="*/ 40 h 176"/>
                <a:gd name="T14" fmla="*/ 9 w 174"/>
                <a:gd name="T15" fmla="*/ 138 h 176"/>
                <a:gd name="T16" fmla="*/ 70 w 174"/>
                <a:gd name="T17" fmla="*/ 138 h 176"/>
                <a:gd name="T18" fmla="*/ 33 w 174"/>
                <a:gd name="T19" fmla="*/ 168 h 176"/>
                <a:gd name="T20" fmla="*/ 39 w 174"/>
                <a:gd name="T21" fmla="*/ 176 h 176"/>
                <a:gd name="T22" fmla="*/ 86 w 174"/>
                <a:gd name="T23" fmla="*/ 138 h 176"/>
                <a:gd name="T24" fmla="*/ 86 w 174"/>
                <a:gd name="T25" fmla="*/ 138 h 176"/>
                <a:gd name="T26" fmla="*/ 133 w 174"/>
                <a:gd name="T27" fmla="*/ 176 h 176"/>
                <a:gd name="T28" fmla="*/ 140 w 174"/>
                <a:gd name="T29" fmla="*/ 168 h 176"/>
                <a:gd name="T30" fmla="*/ 102 w 174"/>
                <a:gd name="T31" fmla="*/ 138 h 176"/>
                <a:gd name="T32" fmla="*/ 164 w 174"/>
                <a:gd name="T33" fmla="*/ 138 h 176"/>
                <a:gd name="T34" fmla="*/ 164 w 174"/>
                <a:gd name="T35" fmla="*/ 40 h 176"/>
                <a:gd name="T36" fmla="*/ 174 w 174"/>
                <a:gd name="T37" fmla="*/ 40 h 176"/>
                <a:gd name="T38" fmla="*/ 174 w 174"/>
                <a:gd name="T39" fmla="*/ 14 h 176"/>
                <a:gd name="T40" fmla="*/ 90 w 174"/>
                <a:gd name="T41" fmla="*/ 14 h 176"/>
                <a:gd name="T42" fmla="*/ 154 w 174"/>
                <a:gd name="T43" fmla="*/ 128 h 176"/>
                <a:gd name="T44" fmla="*/ 19 w 174"/>
                <a:gd name="T45" fmla="*/ 128 h 176"/>
                <a:gd name="T46" fmla="*/ 19 w 174"/>
                <a:gd name="T47" fmla="*/ 40 h 176"/>
                <a:gd name="T48" fmla="*/ 154 w 174"/>
                <a:gd name="T49" fmla="*/ 40 h 176"/>
                <a:gd name="T50" fmla="*/ 154 w 174"/>
                <a:gd name="T51" fmla="*/ 128 h 176"/>
                <a:gd name="T52" fmla="*/ 51 w 174"/>
                <a:gd name="T53" fmla="*/ 105 h 176"/>
                <a:gd name="T54" fmla="*/ 51 w 174"/>
                <a:gd name="T55" fmla="*/ 79 h 176"/>
                <a:gd name="T56" fmla="*/ 77 w 174"/>
                <a:gd name="T57" fmla="*/ 79 h 176"/>
                <a:gd name="T58" fmla="*/ 51 w 174"/>
                <a:gd name="T59" fmla="*/ 53 h 176"/>
                <a:gd name="T60" fmla="*/ 25 w 174"/>
                <a:gd name="T61" fmla="*/ 79 h 176"/>
                <a:gd name="T62" fmla="*/ 51 w 174"/>
                <a:gd name="T63" fmla="*/ 105 h 176"/>
                <a:gd name="T64" fmla="*/ 59 w 174"/>
                <a:gd name="T65" fmla="*/ 112 h 176"/>
                <a:gd name="T66" fmla="*/ 85 w 174"/>
                <a:gd name="T67" fmla="*/ 86 h 176"/>
                <a:gd name="T68" fmla="*/ 59 w 174"/>
                <a:gd name="T69" fmla="*/ 86 h 176"/>
                <a:gd name="T70" fmla="*/ 59 w 174"/>
                <a:gd name="T71" fmla="*/ 112 h 176"/>
                <a:gd name="T72" fmla="*/ 138 w 174"/>
                <a:gd name="T73" fmla="*/ 59 h 176"/>
                <a:gd name="T74" fmla="*/ 105 w 174"/>
                <a:gd name="T75" fmla="*/ 59 h 176"/>
                <a:gd name="T76" fmla="*/ 105 w 174"/>
                <a:gd name="T77" fmla="*/ 69 h 176"/>
                <a:gd name="T78" fmla="*/ 138 w 174"/>
                <a:gd name="T79" fmla="*/ 69 h 176"/>
                <a:gd name="T80" fmla="*/ 138 w 174"/>
                <a:gd name="T81" fmla="*/ 59 h 176"/>
                <a:gd name="T82" fmla="*/ 138 w 174"/>
                <a:gd name="T83" fmla="*/ 77 h 176"/>
                <a:gd name="T84" fmla="*/ 105 w 174"/>
                <a:gd name="T85" fmla="*/ 77 h 176"/>
                <a:gd name="T86" fmla="*/ 105 w 174"/>
                <a:gd name="T87" fmla="*/ 87 h 176"/>
                <a:gd name="T88" fmla="*/ 138 w 174"/>
                <a:gd name="T89" fmla="*/ 87 h 176"/>
                <a:gd name="T90" fmla="*/ 138 w 174"/>
                <a:gd name="T91" fmla="*/ 77 h 176"/>
                <a:gd name="T92" fmla="*/ 138 w 174"/>
                <a:gd name="T93" fmla="*/ 96 h 176"/>
                <a:gd name="T94" fmla="*/ 105 w 174"/>
                <a:gd name="T95" fmla="*/ 96 h 176"/>
                <a:gd name="T96" fmla="*/ 105 w 174"/>
                <a:gd name="T97" fmla="*/ 106 h 176"/>
                <a:gd name="T98" fmla="*/ 138 w 174"/>
                <a:gd name="T99" fmla="*/ 106 h 176"/>
                <a:gd name="T100" fmla="*/ 138 w 174"/>
                <a:gd name="T101" fmla="*/ 9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4" h="176">
                  <a:moveTo>
                    <a:pt x="90" y="1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133" y="176"/>
                    <a:pt x="133" y="176"/>
                    <a:pt x="133" y="176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102" y="138"/>
                    <a:pt x="102" y="138"/>
                    <a:pt x="102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14"/>
                    <a:pt x="174" y="14"/>
                    <a:pt x="174" y="14"/>
                  </a:cubicBezTo>
                  <a:lnTo>
                    <a:pt x="90" y="14"/>
                  </a:lnTo>
                  <a:close/>
                  <a:moveTo>
                    <a:pt x="154" y="128"/>
                  </a:moveTo>
                  <a:cubicBezTo>
                    <a:pt x="19" y="128"/>
                    <a:pt x="19" y="128"/>
                    <a:pt x="19" y="128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54" y="40"/>
                    <a:pt x="154" y="40"/>
                    <a:pt x="154" y="40"/>
                  </a:cubicBezTo>
                  <a:lnTo>
                    <a:pt x="154" y="128"/>
                  </a:lnTo>
                  <a:close/>
                  <a:moveTo>
                    <a:pt x="51" y="105"/>
                  </a:moveTo>
                  <a:cubicBezTo>
                    <a:pt x="51" y="79"/>
                    <a:pt x="51" y="79"/>
                    <a:pt x="5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65"/>
                    <a:pt x="66" y="53"/>
                    <a:pt x="51" y="53"/>
                  </a:cubicBezTo>
                  <a:cubicBezTo>
                    <a:pt x="37" y="53"/>
                    <a:pt x="25" y="65"/>
                    <a:pt x="25" y="79"/>
                  </a:cubicBezTo>
                  <a:cubicBezTo>
                    <a:pt x="25" y="94"/>
                    <a:pt x="37" y="105"/>
                    <a:pt x="51" y="105"/>
                  </a:cubicBezTo>
                  <a:close/>
                  <a:moveTo>
                    <a:pt x="59" y="112"/>
                  </a:moveTo>
                  <a:cubicBezTo>
                    <a:pt x="73" y="112"/>
                    <a:pt x="85" y="101"/>
                    <a:pt x="85" y="86"/>
                  </a:cubicBezTo>
                  <a:cubicBezTo>
                    <a:pt x="59" y="86"/>
                    <a:pt x="59" y="86"/>
                    <a:pt x="59" y="86"/>
                  </a:cubicBezTo>
                  <a:lnTo>
                    <a:pt x="59" y="112"/>
                  </a:lnTo>
                  <a:close/>
                  <a:moveTo>
                    <a:pt x="138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38" y="69"/>
                    <a:pt x="138" y="69"/>
                    <a:pt x="138" y="69"/>
                  </a:cubicBezTo>
                  <a:lnTo>
                    <a:pt x="138" y="59"/>
                  </a:lnTo>
                  <a:close/>
                  <a:moveTo>
                    <a:pt x="138" y="77"/>
                  </a:moveTo>
                  <a:cubicBezTo>
                    <a:pt x="105" y="77"/>
                    <a:pt x="105" y="77"/>
                    <a:pt x="105" y="7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38" y="87"/>
                    <a:pt x="138" y="87"/>
                    <a:pt x="138" y="87"/>
                  </a:cubicBezTo>
                  <a:lnTo>
                    <a:pt x="138" y="77"/>
                  </a:lnTo>
                  <a:close/>
                  <a:moveTo>
                    <a:pt x="138" y="96"/>
                  </a:moveTo>
                  <a:cubicBezTo>
                    <a:pt x="105" y="96"/>
                    <a:pt x="105" y="96"/>
                    <a:pt x="105" y="96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38" y="106"/>
                    <a:pt x="138" y="106"/>
                    <a:pt x="138" y="106"/>
                  </a:cubicBezTo>
                  <a:lnTo>
                    <a:pt x="138" y="9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Freeform 40"/>
            <p:cNvSpPr>
              <a:spLocks noEditPoints="1"/>
            </p:cNvSpPr>
            <p:nvPr/>
          </p:nvSpPr>
          <p:spPr bwMode="auto">
            <a:xfrm>
              <a:off x="2782033" y="2992399"/>
              <a:ext cx="317694" cy="502396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057989" y="3051105"/>
            <a:ext cx="625377" cy="625609"/>
            <a:chOff x="5699322" y="3963624"/>
            <a:chExt cx="132182" cy="132201"/>
          </a:xfrm>
          <a:solidFill>
            <a:schemeClr val="tx1"/>
          </a:solidFill>
        </p:grpSpPr>
        <p:sp>
          <p:nvSpPr>
            <p:cNvPr id="117" name="Freeform 412"/>
            <p:cNvSpPr>
              <a:spLocks noEditPoints="1"/>
            </p:cNvSpPr>
            <p:nvPr/>
          </p:nvSpPr>
          <p:spPr bwMode="auto">
            <a:xfrm>
              <a:off x="5781489" y="3963624"/>
              <a:ext cx="50015" cy="50022"/>
            </a:xfrm>
            <a:custGeom>
              <a:avLst/>
              <a:gdLst>
                <a:gd name="T0" fmla="*/ 105 w 108"/>
                <a:gd name="T1" fmla="*/ 44 h 108"/>
                <a:gd name="T2" fmla="*/ 89 w 108"/>
                <a:gd name="T3" fmla="*/ 41 h 108"/>
                <a:gd name="T4" fmla="*/ 88 w 108"/>
                <a:gd name="T5" fmla="*/ 38 h 108"/>
                <a:gd name="T6" fmla="*/ 97 w 108"/>
                <a:gd name="T7" fmla="*/ 25 h 108"/>
                <a:gd name="T8" fmla="*/ 96 w 108"/>
                <a:gd name="T9" fmla="*/ 20 h 108"/>
                <a:gd name="T10" fmla="*/ 87 w 108"/>
                <a:gd name="T11" fmla="*/ 11 h 108"/>
                <a:gd name="T12" fmla="*/ 83 w 108"/>
                <a:gd name="T13" fmla="*/ 11 h 108"/>
                <a:gd name="T14" fmla="*/ 69 w 108"/>
                <a:gd name="T15" fmla="*/ 20 h 108"/>
                <a:gd name="T16" fmla="*/ 66 w 108"/>
                <a:gd name="T17" fmla="*/ 19 h 108"/>
                <a:gd name="T18" fmla="*/ 64 w 108"/>
                <a:gd name="T19" fmla="*/ 3 h 108"/>
                <a:gd name="T20" fmla="*/ 60 w 108"/>
                <a:gd name="T21" fmla="*/ 0 h 108"/>
                <a:gd name="T22" fmla="*/ 48 w 108"/>
                <a:gd name="T23" fmla="*/ 0 h 108"/>
                <a:gd name="T24" fmla="*/ 44 w 108"/>
                <a:gd name="T25" fmla="*/ 3 h 108"/>
                <a:gd name="T26" fmla="*/ 41 w 108"/>
                <a:gd name="T27" fmla="*/ 19 h 108"/>
                <a:gd name="T28" fmla="*/ 38 w 108"/>
                <a:gd name="T29" fmla="*/ 20 h 108"/>
                <a:gd name="T30" fmla="*/ 25 w 108"/>
                <a:gd name="T31" fmla="*/ 11 h 108"/>
                <a:gd name="T32" fmla="*/ 20 w 108"/>
                <a:gd name="T33" fmla="*/ 11 h 108"/>
                <a:gd name="T34" fmla="*/ 11 w 108"/>
                <a:gd name="T35" fmla="*/ 20 h 108"/>
                <a:gd name="T36" fmla="*/ 11 w 108"/>
                <a:gd name="T37" fmla="*/ 25 h 108"/>
                <a:gd name="T38" fmla="*/ 20 w 108"/>
                <a:gd name="T39" fmla="*/ 38 h 108"/>
                <a:gd name="T40" fmla="*/ 19 w 108"/>
                <a:gd name="T41" fmla="*/ 41 h 108"/>
                <a:gd name="T42" fmla="*/ 3 w 108"/>
                <a:gd name="T43" fmla="*/ 44 h 108"/>
                <a:gd name="T44" fmla="*/ 0 w 108"/>
                <a:gd name="T45" fmla="*/ 48 h 108"/>
                <a:gd name="T46" fmla="*/ 0 w 108"/>
                <a:gd name="T47" fmla="*/ 60 h 108"/>
                <a:gd name="T48" fmla="*/ 3 w 108"/>
                <a:gd name="T49" fmla="*/ 64 h 108"/>
                <a:gd name="T50" fmla="*/ 19 w 108"/>
                <a:gd name="T51" fmla="*/ 67 h 108"/>
                <a:gd name="T52" fmla="*/ 20 w 108"/>
                <a:gd name="T53" fmla="*/ 69 h 108"/>
                <a:gd name="T54" fmla="*/ 11 w 108"/>
                <a:gd name="T55" fmla="*/ 83 h 108"/>
                <a:gd name="T56" fmla="*/ 11 w 108"/>
                <a:gd name="T57" fmla="*/ 88 h 108"/>
                <a:gd name="T58" fmla="*/ 20 w 108"/>
                <a:gd name="T59" fmla="*/ 96 h 108"/>
                <a:gd name="T60" fmla="*/ 25 w 108"/>
                <a:gd name="T61" fmla="*/ 97 h 108"/>
                <a:gd name="T62" fmla="*/ 38 w 108"/>
                <a:gd name="T63" fmla="*/ 88 h 108"/>
                <a:gd name="T64" fmla="*/ 41 w 108"/>
                <a:gd name="T65" fmla="*/ 89 h 108"/>
                <a:gd name="T66" fmla="*/ 44 w 108"/>
                <a:gd name="T67" fmla="*/ 105 h 108"/>
                <a:gd name="T68" fmla="*/ 48 w 108"/>
                <a:gd name="T69" fmla="*/ 108 h 108"/>
                <a:gd name="T70" fmla="*/ 60 w 108"/>
                <a:gd name="T71" fmla="*/ 108 h 108"/>
                <a:gd name="T72" fmla="*/ 64 w 108"/>
                <a:gd name="T73" fmla="*/ 105 h 108"/>
                <a:gd name="T74" fmla="*/ 66 w 108"/>
                <a:gd name="T75" fmla="*/ 89 h 108"/>
                <a:gd name="T76" fmla="*/ 69 w 108"/>
                <a:gd name="T77" fmla="*/ 88 h 108"/>
                <a:gd name="T78" fmla="*/ 83 w 108"/>
                <a:gd name="T79" fmla="*/ 97 h 108"/>
                <a:gd name="T80" fmla="*/ 87 w 108"/>
                <a:gd name="T81" fmla="*/ 96 h 108"/>
                <a:gd name="T82" fmla="*/ 96 w 108"/>
                <a:gd name="T83" fmla="*/ 88 h 108"/>
                <a:gd name="T84" fmla="*/ 97 w 108"/>
                <a:gd name="T85" fmla="*/ 83 h 108"/>
                <a:gd name="T86" fmla="*/ 88 w 108"/>
                <a:gd name="T87" fmla="*/ 69 h 108"/>
                <a:gd name="T88" fmla="*/ 89 w 108"/>
                <a:gd name="T89" fmla="*/ 67 h 108"/>
                <a:gd name="T90" fmla="*/ 105 w 108"/>
                <a:gd name="T91" fmla="*/ 64 h 108"/>
                <a:gd name="T92" fmla="*/ 108 w 108"/>
                <a:gd name="T93" fmla="*/ 60 h 108"/>
                <a:gd name="T94" fmla="*/ 108 w 108"/>
                <a:gd name="T95" fmla="*/ 48 h 108"/>
                <a:gd name="T96" fmla="*/ 105 w 108"/>
                <a:gd name="T97" fmla="*/ 44 h 108"/>
                <a:gd name="T98" fmla="*/ 54 w 108"/>
                <a:gd name="T99" fmla="*/ 71 h 108"/>
                <a:gd name="T100" fmla="*/ 37 w 108"/>
                <a:gd name="T101" fmla="*/ 54 h 108"/>
                <a:gd name="T102" fmla="*/ 54 w 108"/>
                <a:gd name="T103" fmla="*/ 37 h 108"/>
                <a:gd name="T104" fmla="*/ 71 w 108"/>
                <a:gd name="T105" fmla="*/ 54 h 108"/>
                <a:gd name="T106" fmla="*/ 54 w 108"/>
                <a:gd name="T107" fmla="*/ 7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108">
                  <a:moveTo>
                    <a:pt x="105" y="44"/>
                  </a:move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0"/>
                    <a:pt x="88" y="3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8" y="23"/>
                    <a:pt x="97" y="21"/>
                    <a:pt x="96" y="20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0"/>
                    <a:pt x="84" y="10"/>
                    <a:pt x="83" y="11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1"/>
                    <a:pt x="67" y="21"/>
                    <a:pt x="66" y="1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3" y="1"/>
                    <a:pt x="62" y="0"/>
                    <a:pt x="6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4" y="1"/>
                    <a:pt x="44" y="3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21"/>
                    <a:pt x="40" y="21"/>
                    <a:pt x="38" y="2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0"/>
                    <a:pt x="21" y="10"/>
                    <a:pt x="20" y="1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1"/>
                    <a:pt x="10" y="23"/>
                    <a:pt x="11" y="25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40"/>
                    <a:pt x="21" y="41"/>
                    <a:pt x="19" y="4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5"/>
                    <a:pt x="0" y="46"/>
                    <a:pt x="0" y="4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1" y="63"/>
                    <a:pt x="3" y="64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1" y="67"/>
                    <a:pt x="21" y="68"/>
                    <a:pt x="20" y="69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0" y="84"/>
                    <a:pt x="10" y="86"/>
                    <a:pt x="11" y="88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1" y="97"/>
                    <a:pt x="23" y="98"/>
                    <a:pt x="25" y="97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0" y="87"/>
                    <a:pt x="41" y="87"/>
                    <a:pt x="41" y="89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4" y="106"/>
                    <a:pt x="46" y="108"/>
                    <a:pt x="48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2" y="108"/>
                    <a:pt x="63" y="106"/>
                    <a:pt x="64" y="10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7" y="87"/>
                    <a:pt x="68" y="87"/>
                    <a:pt x="69" y="88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4" y="98"/>
                    <a:pt x="86" y="97"/>
                    <a:pt x="87" y="96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86"/>
                    <a:pt x="98" y="84"/>
                    <a:pt x="97" y="83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87" y="68"/>
                    <a:pt x="87" y="67"/>
                    <a:pt x="89" y="67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6" y="63"/>
                    <a:pt x="108" y="62"/>
                    <a:pt x="108" y="6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46"/>
                    <a:pt x="106" y="45"/>
                    <a:pt x="105" y="44"/>
                  </a:cubicBezTo>
                  <a:close/>
                  <a:moveTo>
                    <a:pt x="54" y="71"/>
                  </a:moveTo>
                  <a:cubicBezTo>
                    <a:pt x="45" y="71"/>
                    <a:pt x="37" y="63"/>
                    <a:pt x="37" y="54"/>
                  </a:cubicBezTo>
                  <a:cubicBezTo>
                    <a:pt x="37" y="45"/>
                    <a:pt x="45" y="37"/>
                    <a:pt x="54" y="37"/>
                  </a:cubicBezTo>
                  <a:cubicBezTo>
                    <a:pt x="63" y="37"/>
                    <a:pt x="71" y="45"/>
                    <a:pt x="71" y="54"/>
                  </a:cubicBezTo>
                  <a:cubicBezTo>
                    <a:pt x="71" y="63"/>
                    <a:pt x="63" y="71"/>
                    <a:pt x="54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Freeform 413"/>
            <p:cNvSpPr>
              <a:spLocks noEditPoints="1"/>
            </p:cNvSpPr>
            <p:nvPr/>
          </p:nvSpPr>
          <p:spPr bwMode="auto">
            <a:xfrm>
              <a:off x="5699322" y="3996972"/>
              <a:ext cx="98839" cy="98853"/>
            </a:xfrm>
            <a:custGeom>
              <a:avLst/>
              <a:gdLst>
                <a:gd name="T0" fmla="*/ 210 w 216"/>
                <a:gd name="T1" fmla="*/ 89 h 216"/>
                <a:gd name="T2" fmla="*/ 178 w 216"/>
                <a:gd name="T3" fmla="*/ 83 h 216"/>
                <a:gd name="T4" fmla="*/ 176 w 216"/>
                <a:gd name="T5" fmla="*/ 77 h 216"/>
                <a:gd name="T6" fmla="*/ 194 w 216"/>
                <a:gd name="T7" fmla="*/ 49 h 216"/>
                <a:gd name="T8" fmla="*/ 193 w 216"/>
                <a:gd name="T9" fmla="*/ 41 h 216"/>
                <a:gd name="T10" fmla="*/ 175 w 216"/>
                <a:gd name="T11" fmla="*/ 23 h 216"/>
                <a:gd name="T12" fmla="*/ 167 w 216"/>
                <a:gd name="T13" fmla="*/ 22 h 216"/>
                <a:gd name="T14" fmla="*/ 139 w 216"/>
                <a:gd name="T15" fmla="*/ 40 h 216"/>
                <a:gd name="T16" fmla="*/ 133 w 216"/>
                <a:gd name="T17" fmla="*/ 38 h 216"/>
                <a:gd name="T18" fmla="*/ 127 w 216"/>
                <a:gd name="T19" fmla="*/ 6 h 216"/>
                <a:gd name="T20" fmla="*/ 121 w 216"/>
                <a:gd name="T21" fmla="*/ 0 h 216"/>
                <a:gd name="T22" fmla="*/ 95 w 216"/>
                <a:gd name="T23" fmla="*/ 0 h 216"/>
                <a:gd name="T24" fmla="*/ 89 w 216"/>
                <a:gd name="T25" fmla="*/ 6 h 216"/>
                <a:gd name="T26" fmla="*/ 83 w 216"/>
                <a:gd name="T27" fmla="*/ 38 h 216"/>
                <a:gd name="T28" fmla="*/ 77 w 216"/>
                <a:gd name="T29" fmla="*/ 40 h 216"/>
                <a:gd name="T30" fmla="*/ 49 w 216"/>
                <a:gd name="T31" fmla="*/ 22 h 216"/>
                <a:gd name="T32" fmla="*/ 41 w 216"/>
                <a:gd name="T33" fmla="*/ 23 h 216"/>
                <a:gd name="T34" fmla="*/ 23 w 216"/>
                <a:gd name="T35" fmla="*/ 41 h 216"/>
                <a:gd name="T36" fmla="*/ 22 w 216"/>
                <a:gd name="T37" fmla="*/ 49 h 216"/>
                <a:gd name="T38" fmla="*/ 40 w 216"/>
                <a:gd name="T39" fmla="*/ 77 h 216"/>
                <a:gd name="T40" fmla="*/ 38 w 216"/>
                <a:gd name="T41" fmla="*/ 83 h 216"/>
                <a:gd name="T42" fmla="*/ 6 w 216"/>
                <a:gd name="T43" fmla="*/ 89 h 216"/>
                <a:gd name="T44" fmla="*/ 0 w 216"/>
                <a:gd name="T45" fmla="*/ 95 h 216"/>
                <a:gd name="T46" fmla="*/ 0 w 216"/>
                <a:gd name="T47" fmla="*/ 121 h 216"/>
                <a:gd name="T48" fmla="*/ 6 w 216"/>
                <a:gd name="T49" fmla="*/ 127 h 216"/>
                <a:gd name="T50" fmla="*/ 38 w 216"/>
                <a:gd name="T51" fmla="*/ 133 h 216"/>
                <a:gd name="T52" fmla="*/ 40 w 216"/>
                <a:gd name="T53" fmla="*/ 139 h 216"/>
                <a:gd name="T54" fmla="*/ 22 w 216"/>
                <a:gd name="T55" fmla="*/ 167 h 216"/>
                <a:gd name="T56" fmla="*/ 23 w 216"/>
                <a:gd name="T57" fmla="*/ 175 h 216"/>
                <a:gd name="T58" fmla="*/ 41 w 216"/>
                <a:gd name="T59" fmla="*/ 193 h 216"/>
                <a:gd name="T60" fmla="*/ 49 w 216"/>
                <a:gd name="T61" fmla="*/ 194 h 216"/>
                <a:gd name="T62" fmla="*/ 77 w 216"/>
                <a:gd name="T63" fmla="*/ 176 h 216"/>
                <a:gd name="T64" fmla="*/ 83 w 216"/>
                <a:gd name="T65" fmla="*/ 178 h 216"/>
                <a:gd name="T66" fmla="*/ 89 w 216"/>
                <a:gd name="T67" fmla="*/ 210 h 216"/>
                <a:gd name="T68" fmla="*/ 95 w 216"/>
                <a:gd name="T69" fmla="*/ 216 h 216"/>
                <a:gd name="T70" fmla="*/ 121 w 216"/>
                <a:gd name="T71" fmla="*/ 216 h 216"/>
                <a:gd name="T72" fmla="*/ 127 w 216"/>
                <a:gd name="T73" fmla="*/ 210 h 216"/>
                <a:gd name="T74" fmla="*/ 133 w 216"/>
                <a:gd name="T75" fmla="*/ 178 h 216"/>
                <a:gd name="T76" fmla="*/ 139 w 216"/>
                <a:gd name="T77" fmla="*/ 176 h 216"/>
                <a:gd name="T78" fmla="*/ 167 w 216"/>
                <a:gd name="T79" fmla="*/ 194 h 216"/>
                <a:gd name="T80" fmla="*/ 175 w 216"/>
                <a:gd name="T81" fmla="*/ 193 h 216"/>
                <a:gd name="T82" fmla="*/ 193 w 216"/>
                <a:gd name="T83" fmla="*/ 175 h 216"/>
                <a:gd name="T84" fmla="*/ 194 w 216"/>
                <a:gd name="T85" fmla="*/ 167 h 216"/>
                <a:gd name="T86" fmla="*/ 176 w 216"/>
                <a:gd name="T87" fmla="*/ 139 h 216"/>
                <a:gd name="T88" fmla="*/ 178 w 216"/>
                <a:gd name="T89" fmla="*/ 133 h 216"/>
                <a:gd name="T90" fmla="*/ 210 w 216"/>
                <a:gd name="T91" fmla="*/ 127 h 216"/>
                <a:gd name="T92" fmla="*/ 216 w 216"/>
                <a:gd name="T93" fmla="*/ 121 h 216"/>
                <a:gd name="T94" fmla="*/ 216 w 216"/>
                <a:gd name="T95" fmla="*/ 95 h 216"/>
                <a:gd name="T96" fmla="*/ 210 w 216"/>
                <a:gd name="T97" fmla="*/ 89 h 216"/>
                <a:gd name="T98" fmla="*/ 108 w 216"/>
                <a:gd name="T99" fmla="*/ 147 h 216"/>
                <a:gd name="T100" fmla="*/ 69 w 216"/>
                <a:gd name="T101" fmla="*/ 108 h 216"/>
                <a:gd name="T102" fmla="*/ 108 w 216"/>
                <a:gd name="T103" fmla="*/ 69 h 216"/>
                <a:gd name="T104" fmla="*/ 147 w 216"/>
                <a:gd name="T105" fmla="*/ 108 h 216"/>
                <a:gd name="T106" fmla="*/ 108 w 216"/>
                <a:gd name="T107" fmla="*/ 1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6" h="216">
                  <a:moveTo>
                    <a:pt x="210" y="89"/>
                  </a:moveTo>
                  <a:cubicBezTo>
                    <a:pt x="178" y="83"/>
                    <a:pt x="178" y="83"/>
                    <a:pt x="178" y="83"/>
                  </a:cubicBezTo>
                  <a:cubicBezTo>
                    <a:pt x="175" y="82"/>
                    <a:pt x="174" y="80"/>
                    <a:pt x="176" y="77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6" y="47"/>
                    <a:pt x="195" y="43"/>
                    <a:pt x="193" y="41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3" y="21"/>
                    <a:pt x="169" y="20"/>
                    <a:pt x="167" y="22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2"/>
                    <a:pt x="134" y="41"/>
                    <a:pt x="133" y="3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3"/>
                    <a:pt x="124" y="0"/>
                    <a:pt x="12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2" y="0"/>
                    <a:pt x="89" y="3"/>
                    <a:pt x="89" y="6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0" y="42"/>
                    <a:pt x="77" y="4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20"/>
                    <a:pt x="43" y="21"/>
                    <a:pt x="41" y="23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43"/>
                    <a:pt x="20" y="47"/>
                    <a:pt x="22" y="49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2" y="80"/>
                    <a:pt x="41" y="82"/>
                    <a:pt x="38" y="8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3" y="89"/>
                    <a:pt x="0" y="92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4"/>
                    <a:pt x="3" y="127"/>
                    <a:pt x="6" y="127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41" y="134"/>
                    <a:pt x="42" y="137"/>
                    <a:pt x="40" y="139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0" y="169"/>
                    <a:pt x="21" y="173"/>
                    <a:pt x="23" y="175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3" y="195"/>
                    <a:pt x="47" y="196"/>
                    <a:pt x="49" y="194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80" y="174"/>
                    <a:pt x="82" y="175"/>
                    <a:pt x="83" y="178"/>
                  </a:cubicBezTo>
                  <a:cubicBezTo>
                    <a:pt x="89" y="210"/>
                    <a:pt x="89" y="210"/>
                    <a:pt x="89" y="210"/>
                  </a:cubicBezTo>
                  <a:cubicBezTo>
                    <a:pt x="89" y="213"/>
                    <a:pt x="92" y="216"/>
                    <a:pt x="95" y="216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4" y="216"/>
                    <a:pt x="127" y="213"/>
                    <a:pt x="127" y="210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34" y="175"/>
                    <a:pt x="137" y="174"/>
                    <a:pt x="139" y="176"/>
                  </a:cubicBezTo>
                  <a:cubicBezTo>
                    <a:pt x="167" y="194"/>
                    <a:pt x="167" y="194"/>
                    <a:pt x="167" y="194"/>
                  </a:cubicBezTo>
                  <a:cubicBezTo>
                    <a:pt x="169" y="196"/>
                    <a:pt x="173" y="195"/>
                    <a:pt x="175" y="193"/>
                  </a:cubicBezTo>
                  <a:cubicBezTo>
                    <a:pt x="193" y="175"/>
                    <a:pt x="193" y="175"/>
                    <a:pt x="193" y="175"/>
                  </a:cubicBezTo>
                  <a:cubicBezTo>
                    <a:pt x="195" y="173"/>
                    <a:pt x="196" y="169"/>
                    <a:pt x="194" y="167"/>
                  </a:cubicBezTo>
                  <a:cubicBezTo>
                    <a:pt x="176" y="139"/>
                    <a:pt x="176" y="139"/>
                    <a:pt x="176" y="139"/>
                  </a:cubicBezTo>
                  <a:cubicBezTo>
                    <a:pt x="174" y="137"/>
                    <a:pt x="175" y="134"/>
                    <a:pt x="178" y="133"/>
                  </a:cubicBezTo>
                  <a:cubicBezTo>
                    <a:pt x="210" y="127"/>
                    <a:pt x="210" y="127"/>
                    <a:pt x="210" y="127"/>
                  </a:cubicBezTo>
                  <a:cubicBezTo>
                    <a:pt x="213" y="127"/>
                    <a:pt x="216" y="124"/>
                    <a:pt x="216" y="121"/>
                  </a:cubicBezTo>
                  <a:cubicBezTo>
                    <a:pt x="216" y="95"/>
                    <a:pt x="216" y="95"/>
                    <a:pt x="216" y="95"/>
                  </a:cubicBezTo>
                  <a:cubicBezTo>
                    <a:pt x="216" y="92"/>
                    <a:pt x="213" y="89"/>
                    <a:pt x="210" y="89"/>
                  </a:cubicBezTo>
                  <a:close/>
                  <a:moveTo>
                    <a:pt x="108" y="147"/>
                  </a:moveTo>
                  <a:cubicBezTo>
                    <a:pt x="86" y="147"/>
                    <a:pt x="69" y="130"/>
                    <a:pt x="69" y="108"/>
                  </a:cubicBezTo>
                  <a:cubicBezTo>
                    <a:pt x="69" y="87"/>
                    <a:pt x="86" y="69"/>
                    <a:pt x="108" y="69"/>
                  </a:cubicBezTo>
                  <a:cubicBezTo>
                    <a:pt x="130" y="69"/>
                    <a:pt x="147" y="87"/>
                    <a:pt x="147" y="108"/>
                  </a:cubicBezTo>
                  <a:cubicBezTo>
                    <a:pt x="147" y="130"/>
                    <a:pt x="130" y="147"/>
                    <a:pt x="108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499156" y="3027818"/>
            <a:ext cx="647261" cy="632839"/>
            <a:chOff x="5710238" y="3049588"/>
            <a:chExt cx="771526" cy="754062"/>
          </a:xfrm>
          <a:solidFill>
            <a:schemeClr val="tx1"/>
          </a:solidFill>
        </p:grpSpPr>
        <p:sp>
          <p:nvSpPr>
            <p:cNvPr id="120" name="Freeform 355"/>
            <p:cNvSpPr>
              <a:spLocks/>
            </p:cNvSpPr>
            <p:nvPr/>
          </p:nvSpPr>
          <p:spPr bwMode="auto">
            <a:xfrm>
              <a:off x="6026151" y="3049588"/>
              <a:ext cx="106363" cy="125413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90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Freeform 356"/>
            <p:cNvSpPr>
              <a:spLocks/>
            </p:cNvSpPr>
            <p:nvPr/>
          </p:nvSpPr>
          <p:spPr bwMode="auto">
            <a:xfrm>
              <a:off x="5797551" y="3160713"/>
              <a:ext cx="479425" cy="49847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90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Freeform 357"/>
            <p:cNvSpPr>
              <a:spLocks noEditPoints="1"/>
            </p:cNvSpPr>
            <p:nvPr/>
          </p:nvSpPr>
          <p:spPr bwMode="auto">
            <a:xfrm>
              <a:off x="5710238" y="3370263"/>
              <a:ext cx="169863" cy="155575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90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" name="Freeform 358"/>
            <p:cNvSpPr>
              <a:spLocks/>
            </p:cNvSpPr>
            <p:nvPr/>
          </p:nvSpPr>
          <p:spPr bwMode="auto">
            <a:xfrm>
              <a:off x="5721351" y="3340100"/>
              <a:ext cx="760413" cy="463550"/>
            </a:xfrm>
            <a:custGeom>
              <a:avLst/>
              <a:gdLst>
                <a:gd name="T0" fmla="*/ 479 w 479"/>
                <a:gd name="T1" fmla="*/ 0 h 292"/>
                <a:gd name="T2" fmla="*/ 395 w 479"/>
                <a:gd name="T3" fmla="*/ 33 h 292"/>
                <a:gd name="T4" fmla="*/ 412 w 479"/>
                <a:gd name="T5" fmla="*/ 45 h 292"/>
                <a:gd name="T6" fmla="*/ 307 w 479"/>
                <a:gd name="T7" fmla="*/ 158 h 292"/>
                <a:gd name="T8" fmla="*/ 213 w 479"/>
                <a:gd name="T9" fmla="*/ 148 h 292"/>
                <a:gd name="T10" fmla="*/ 139 w 479"/>
                <a:gd name="T11" fmla="*/ 225 h 292"/>
                <a:gd name="T12" fmla="*/ 62 w 479"/>
                <a:gd name="T13" fmla="*/ 187 h 292"/>
                <a:gd name="T14" fmla="*/ 0 w 479"/>
                <a:gd name="T15" fmla="*/ 266 h 292"/>
                <a:gd name="T16" fmla="*/ 33 w 479"/>
                <a:gd name="T17" fmla="*/ 292 h 292"/>
                <a:gd name="T18" fmla="*/ 74 w 479"/>
                <a:gd name="T19" fmla="*/ 242 h 292"/>
                <a:gd name="T20" fmla="*/ 148 w 479"/>
                <a:gd name="T21" fmla="*/ 278 h 292"/>
                <a:gd name="T22" fmla="*/ 230 w 479"/>
                <a:gd name="T23" fmla="*/ 194 h 292"/>
                <a:gd name="T24" fmla="*/ 323 w 479"/>
                <a:gd name="T25" fmla="*/ 204 h 292"/>
                <a:gd name="T26" fmla="*/ 448 w 479"/>
                <a:gd name="T27" fmla="*/ 72 h 292"/>
                <a:gd name="T28" fmla="*/ 472 w 479"/>
                <a:gd name="T29" fmla="*/ 88 h 292"/>
                <a:gd name="T30" fmla="*/ 479 w 479"/>
                <a:gd name="T3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292">
                  <a:moveTo>
                    <a:pt x="479" y="0"/>
                  </a:moveTo>
                  <a:lnTo>
                    <a:pt x="395" y="33"/>
                  </a:lnTo>
                  <a:lnTo>
                    <a:pt x="412" y="45"/>
                  </a:lnTo>
                  <a:lnTo>
                    <a:pt x="307" y="158"/>
                  </a:lnTo>
                  <a:lnTo>
                    <a:pt x="213" y="148"/>
                  </a:lnTo>
                  <a:lnTo>
                    <a:pt x="139" y="225"/>
                  </a:lnTo>
                  <a:lnTo>
                    <a:pt x="62" y="187"/>
                  </a:lnTo>
                  <a:lnTo>
                    <a:pt x="0" y="266"/>
                  </a:lnTo>
                  <a:lnTo>
                    <a:pt x="33" y="292"/>
                  </a:lnTo>
                  <a:lnTo>
                    <a:pt x="74" y="242"/>
                  </a:lnTo>
                  <a:lnTo>
                    <a:pt x="148" y="278"/>
                  </a:lnTo>
                  <a:lnTo>
                    <a:pt x="230" y="194"/>
                  </a:lnTo>
                  <a:lnTo>
                    <a:pt x="323" y="204"/>
                  </a:lnTo>
                  <a:lnTo>
                    <a:pt x="448" y="72"/>
                  </a:lnTo>
                  <a:lnTo>
                    <a:pt x="472" y="88"/>
                  </a:lnTo>
                  <a:lnTo>
                    <a:pt x="4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90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4" name="Rectangle 4"/>
          <p:cNvSpPr txBox="1">
            <a:spLocks noChangeArrowheads="1"/>
          </p:cNvSpPr>
          <p:nvPr/>
        </p:nvSpPr>
        <p:spPr bwMode="auto">
          <a:xfrm>
            <a:off x="1763643" y="4370643"/>
            <a:ext cx="1656184" cy="50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5" tIns="45702" rIns="91405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8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accent6"/>
                </a:solidFill>
                <a:latin typeface="Arial"/>
                <a:ea typeface="微软雅黑"/>
              </a:rPr>
              <a:t>模拟输入输出系统</a:t>
            </a:r>
            <a:endParaRPr lang="zh-CN" altLang="en-US" sz="2800" kern="0" dirty="0">
              <a:solidFill>
                <a:schemeClr val="accent6"/>
              </a:solidFill>
              <a:latin typeface="Arial"/>
              <a:ea typeface="微软雅黑"/>
            </a:endParaRPr>
          </a:p>
        </p:txBody>
      </p:sp>
      <p:sp>
        <p:nvSpPr>
          <p:cNvPr id="125" name="Rectangle 4"/>
          <p:cNvSpPr txBox="1">
            <a:spLocks noChangeArrowheads="1"/>
          </p:cNvSpPr>
          <p:nvPr/>
        </p:nvSpPr>
        <p:spPr bwMode="auto">
          <a:xfrm>
            <a:off x="4075902" y="4400698"/>
            <a:ext cx="2163320" cy="50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5" tIns="45702" rIns="91405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8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rgbClr val="F69F1E"/>
                </a:solidFill>
                <a:latin typeface="Arial"/>
                <a:ea typeface="微软雅黑"/>
              </a:rPr>
              <a:t>数</a:t>
            </a:r>
            <a:r>
              <a:rPr lang="en-US" altLang="zh-CN" sz="2800" kern="0" dirty="0">
                <a:solidFill>
                  <a:srgbClr val="F69F1E"/>
                </a:solidFill>
                <a:latin typeface="Arial"/>
                <a:ea typeface="微软雅黑"/>
              </a:rPr>
              <a:t>/</a:t>
            </a:r>
            <a:r>
              <a:rPr lang="zh-CN" altLang="en-US" sz="2800" kern="0" dirty="0">
                <a:solidFill>
                  <a:srgbClr val="F69F1E"/>
                </a:solidFill>
                <a:latin typeface="Arial"/>
                <a:ea typeface="微软雅黑"/>
              </a:rPr>
              <a:t>模转换芯片及接口</a:t>
            </a:r>
            <a:endParaRPr lang="zh-CN" altLang="en-US" sz="2800" kern="0" dirty="0">
              <a:solidFill>
                <a:srgbClr val="F69F1E"/>
              </a:solidFill>
              <a:latin typeface="Arial"/>
              <a:ea typeface="微软雅黑"/>
            </a:endParaRPr>
          </a:p>
        </p:txBody>
      </p:sp>
      <p:sp>
        <p:nvSpPr>
          <p:cNvPr id="126" name="Rectangle 4"/>
          <p:cNvSpPr txBox="1">
            <a:spLocks noChangeArrowheads="1"/>
          </p:cNvSpPr>
          <p:nvPr/>
        </p:nvSpPr>
        <p:spPr bwMode="auto">
          <a:xfrm>
            <a:off x="6496886" y="4400698"/>
            <a:ext cx="2118600" cy="50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5" tIns="45702" rIns="91405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8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rgbClr val="EA5E66"/>
                </a:solidFill>
                <a:latin typeface="Arial"/>
                <a:ea typeface="微软雅黑"/>
              </a:rPr>
              <a:t>模</a:t>
            </a:r>
            <a:r>
              <a:rPr lang="en-US" altLang="zh-CN" sz="2800" kern="0" dirty="0">
                <a:solidFill>
                  <a:srgbClr val="EA5E66"/>
                </a:solidFill>
                <a:latin typeface="Arial"/>
                <a:ea typeface="微软雅黑"/>
              </a:rPr>
              <a:t>/</a:t>
            </a:r>
            <a:r>
              <a:rPr lang="zh-CN" altLang="en-US" sz="2800" kern="0" dirty="0">
                <a:solidFill>
                  <a:srgbClr val="EA5E66"/>
                </a:solidFill>
                <a:latin typeface="Arial"/>
                <a:ea typeface="微软雅黑"/>
              </a:rPr>
              <a:t>数转换芯片及接口</a:t>
            </a:r>
            <a:endParaRPr lang="zh-CN" altLang="en-US" sz="2800" kern="0" dirty="0">
              <a:solidFill>
                <a:srgbClr val="EA5E66"/>
              </a:solidFill>
              <a:latin typeface="Arial"/>
              <a:ea typeface="微软雅黑"/>
            </a:endParaRPr>
          </a:p>
        </p:txBody>
      </p:sp>
      <p:sp>
        <p:nvSpPr>
          <p:cNvPr id="127" name="Rectangle 4"/>
          <p:cNvSpPr txBox="1">
            <a:spLocks noChangeArrowheads="1"/>
          </p:cNvSpPr>
          <p:nvPr/>
        </p:nvSpPr>
        <p:spPr bwMode="auto">
          <a:xfrm>
            <a:off x="8874330" y="4400698"/>
            <a:ext cx="2128792" cy="50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5" tIns="45702" rIns="91405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8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0099A9"/>
                </a:solidFill>
                <a:latin typeface="Arial"/>
                <a:ea typeface="微软雅黑"/>
              </a:rPr>
              <a:t>A/D</a:t>
            </a:r>
            <a:r>
              <a:rPr lang="zh-CN" altLang="en-US" sz="2800" kern="0" dirty="0">
                <a:solidFill>
                  <a:srgbClr val="0099A9"/>
                </a:solidFill>
                <a:latin typeface="Arial"/>
                <a:ea typeface="微软雅黑"/>
              </a:rPr>
              <a:t>、</a:t>
            </a:r>
            <a:r>
              <a:rPr lang="en-US" altLang="zh-CN" sz="2800" kern="0" dirty="0">
                <a:solidFill>
                  <a:srgbClr val="0099A9"/>
                </a:solidFill>
                <a:latin typeface="Arial"/>
                <a:ea typeface="微软雅黑"/>
              </a:rPr>
              <a:t>D/A</a:t>
            </a:r>
            <a:r>
              <a:rPr lang="zh-CN" altLang="en-US" sz="2800" kern="0" dirty="0">
                <a:solidFill>
                  <a:srgbClr val="0099A9"/>
                </a:solidFill>
                <a:latin typeface="Arial"/>
                <a:ea typeface="微软雅黑"/>
              </a:rPr>
              <a:t>器件的选择</a:t>
            </a:r>
            <a:endParaRPr lang="zh-CN" altLang="en-US" sz="2800" kern="0" dirty="0">
              <a:solidFill>
                <a:srgbClr val="0099A9"/>
              </a:solidFill>
              <a:latin typeface="Arial"/>
              <a:ea typeface="微软雅黑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3" name="同心圆 1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0" name="同心圆 1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24" name="椭圆 2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6" name="同心圆 2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9" name="同心圆 2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2" name="同心圆 2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33" name="椭圆 2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5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8" name="同心圆 2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1" name="同心圆 2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42" name="椭圆 2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4" name="同心圆 2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7" name="同心圆 2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0" name="同心圆 2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3" name="同心圆 2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23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>
        <p:checker/>
      </p:transition>
    </mc:Choice>
    <mc:Fallback xmlns="">
      <p:transition spd="slow" advClick="0">
        <p:checker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7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7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7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9300"/>
                                </p:stCondLst>
                                <p:childTnLst>
                                  <p:par>
                                    <p:cTn id="7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7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8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7" dur="500" tmFilter="0, 0; .2, .5; .8, .5; 1, 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8" dur="250" autoRev="1" fill="hold"/>
                                            <p:tgtEl>
                                              <p:spTgt spid="13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0" dur="500" tmFilter="0, 0; .2, .5; .8, .5; 1, 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1" dur="250" autoRev="1" fill="hold"/>
                                            <p:tgtEl>
                                              <p:spTgt spid="23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2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3" dur="500" tmFilter="0, 0; .2, .5; .8, .5; 1, 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4" dur="250" autoRev="1" fill="hold"/>
                                            <p:tgtEl>
                                              <p:spTgt spid="24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6" dur="500" tmFilter="0, 0; .2, .5; .8, .5; 1, 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7" dur="250" autoRev="1" fill="hold"/>
                                            <p:tgtEl>
                                              <p:spTgt spid="2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12310"/>
                                </p:stCondLst>
                                <p:childTnLst>
                                  <p:par>
                                    <p:cTn id="1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4" grpId="0" animBg="1"/>
          <p:bldP spid="218" grpId="0"/>
          <p:bldP spid="112" grpId="0" animBg="1"/>
          <p:bldP spid="124" grpId="0"/>
          <p:bldP spid="125" grpId="0"/>
          <p:bldP spid="126" grpId="0"/>
          <p:bldP spid="127" grpId="0"/>
          <p:bldP spid="25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7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7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7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9300"/>
                                </p:stCondLst>
                                <p:childTnLst>
                                  <p:par>
                                    <p:cTn id="7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7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8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7" dur="500" tmFilter="0, 0; .2, .5; .8, .5; 1, 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8" dur="250" autoRev="1" fill="hold"/>
                                            <p:tgtEl>
                                              <p:spTgt spid="13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0" dur="500" tmFilter="0, 0; .2, .5; .8, .5; 1, 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1" dur="250" autoRev="1" fill="hold"/>
                                            <p:tgtEl>
                                              <p:spTgt spid="23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2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3" dur="500" tmFilter="0, 0; .2, .5; .8, .5; 1, 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4" dur="250" autoRev="1" fill="hold"/>
                                            <p:tgtEl>
                                              <p:spTgt spid="24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6" dur="500" tmFilter="0, 0; .2, .5; .8, .5; 1, 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7" dur="250" autoRev="1" fill="hold"/>
                                            <p:tgtEl>
                                              <p:spTgt spid="2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12310"/>
                                </p:stCondLst>
                                <p:childTnLst>
                                  <p:par>
                                    <p:cTn id="1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4" grpId="0" animBg="1"/>
          <p:bldP spid="218" grpId="0"/>
          <p:bldP spid="112" grpId="0" animBg="1"/>
          <p:bldP spid="124" grpId="0"/>
          <p:bldP spid="125" grpId="0"/>
          <p:bldP spid="126" grpId="0"/>
          <p:bldP spid="127" grpId="0"/>
          <p:bldP spid="25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519" y="1052758"/>
            <a:ext cx="7774199" cy="47540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——D/A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转换器的数字量输入引脚。其中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为最低位，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为最高位。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CS#——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片选信号输入端，低电平有效。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WR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输入寄存器的写信号，低电平有效。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ILE——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输入寄存器选通信号，高电平有效。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ILE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信号和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CS#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WR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共同控制选通输入寄存器。当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WR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均为低电平，而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ILE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为高电平时，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ILE=0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，输入数据被送至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位输入寄存器的输出端；当上述三个控制信号任一个无效时，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ILE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变高，输入寄存器将数据锁存，输出端呈保持状态。</a:t>
            </a:r>
          </a:p>
        </p:txBody>
      </p:sp>
    </p:spTree>
    <p:extLst>
      <p:ext uri="{BB962C8B-B14F-4D97-AF65-F5344CB8AC3E}">
        <p14:creationId xmlns:p14="http://schemas.microsoft.com/office/powerpoint/2010/main" val="189226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519" y="1268707"/>
            <a:ext cx="7774199" cy="4177679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XFER#——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从输入寄存器向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寄存器传送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转换数据的控制信号，低电平有效。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WR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#——DAC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寄存器的写信号，低电平有效。当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XFER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WR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同时有效时，输入寄存器的数据装入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寄存器，并同时启动一次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转换。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CC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芯片电源，其值可在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+15 V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之间选取，典型值取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+15 V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AGND——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模拟信号地。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DGND——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数字信号地。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FB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内部反馈电阻引脚，用来外接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转换器输出增益调整电位器。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1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701577" y="765352"/>
            <a:ext cx="8765028" cy="530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REF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——D/A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转换器的基准电压，其范围可在−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+10 V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内选定。该端连至片内的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R–2RT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型电阻网络，由外部提供一个准确的参考电压。该电压精度直接影响着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转换精度。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OUT1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——D/A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转换器输出电流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，当输入全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时，输出电流最大，约为         ；当输入为全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时，输出电流最小，即为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OUT2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——D/A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转换器输出电流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，它与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OUT1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有如下关系：</a:t>
            </a:r>
          </a:p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OUT1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OUT2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常数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转换没有形式上的启动信号。实际上将数据写入第二级寄存器的控制信号就是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转换器的启动信号。另外，它也没有转换结束信号，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转换的过程很快，一般还不到一条指令的执行时间。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493922" y="2421499"/>
          <a:ext cx="1295700" cy="759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711000" imgH="431640" progId="Equation.3">
                  <p:embed/>
                </p:oleObj>
              </mc:Choice>
              <mc:Fallback>
                <p:oleObj name="Equation" r:id="rId3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22" y="2421499"/>
                        <a:ext cx="1295700" cy="759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456801"/>
      </p:ext>
    </p:extLst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2023" y="692311"/>
            <a:ext cx="7774199" cy="792346"/>
          </a:xfrm>
        </p:spPr>
        <p:txBody>
          <a:bodyPr/>
          <a:lstStyle/>
          <a:p>
            <a:pPr algn="l" eaLnBrk="1" hangingPunct="1"/>
            <a:r>
              <a:rPr lang="en-US" altLang="zh-CN" sz="3201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1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3201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DAC0832</a:t>
            </a:r>
            <a:r>
              <a:rPr lang="zh-CN" altLang="en-US" sz="3201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的接口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520" y="1557699"/>
            <a:ext cx="7777375" cy="43936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数据输入连接方式</a:t>
            </a:r>
          </a:p>
          <a:p>
            <a:pPr lvl="1" eaLnBrk="1" hangingPunct="1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单缓冲方式</a:t>
            </a:r>
          </a:p>
          <a:p>
            <a:pPr lvl="1" eaLnBrk="1" hangingPunct="1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双缓冲方式</a:t>
            </a:r>
          </a:p>
          <a:p>
            <a:pPr lvl="1" eaLnBrk="1" hangingPunct="1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直通方式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输出方式</a:t>
            </a:r>
          </a:p>
          <a:p>
            <a:pPr lvl="1" eaLnBrk="1" hangingPunct="1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单极性输出</a:t>
            </a:r>
          </a:p>
          <a:p>
            <a:pPr lvl="1" eaLnBrk="1" hangingPunct="1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双极性输出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9990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477" y="765353"/>
            <a:ext cx="7778962" cy="1008296"/>
          </a:xfrm>
        </p:spPr>
        <p:txBody>
          <a:bodyPr/>
          <a:lstStyle/>
          <a:p>
            <a:pPr algn="l" eaLnBrk="1" hangingPunct="1"/>
            <a:r>
              <a:rPr lang="en-US" altLang="zh-CN" sz="280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80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数据输入连接方式</a:t>
            </a:r>
            <a:r>
              <a:rPr lang="zh-CN" altLang="en-US" sz="360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sz="360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1">
                <a:latin typeface="黑体" panose="02010609060101010101" pitchFamily="49" charset="-122"/>
                <a:ea typeface="黑体" panose="02010609060101010101" pitchFamily="49" charset="-122"/>
              </a:rPr>
              <a:t>①单缓冲方式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ph idx="1"/>
          </p:nvPr>
        </p:nvGraphicFramePr>
        <p:xfrm>
          <a:off x="2998865" y="2565994"/>
          <a:ext cx="4393630" cy="373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Visio" r:id="rId3" imgW="1399555" imgH="1190300" progId="Visio.Drawing.11">
                  <p:embed/>
                </p:oleObj>
              </mc:Choice>
              <mc:Fallback>
                <p:oleObj name="Visio" r:id="rId3" imgW="1399555" imgH="11903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865" y="2565994"/>
                        <a:ext cx="4393630" cy="3736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09873" y="1840766"/>
            <a:ext cx="6842121" cy="83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MOV	DX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kumimoji="0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280H	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；设</a:t>
            </a:r>
            <a:r>
              <a:rPr kumimoji="0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DAC0832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的地址为</a:t>
            </a:r>
            <a:r>
              <a:rPr kumimoji="0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280H</a:t>
            </a:r>
          </a:p>
          <a:p>
            <a:r>
              <a:rPr kumimoji="0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OUT	DX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kumimoji="0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AL	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r>
              <a:rPr kumimoji="0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AL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内数据送</a:t>
            </a:r>
            <a:r>
              <a:rPr kumimoji="0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DAC</a:t>
            </a:r>
            <a:r>
              <a:rPr kumimoji="0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33154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6519" y="692311"/>
            <a:ext cx="7774199" cy="658966"/>
          </a:xfrm>
        </p:spPr>
        <p:txBody>
          <a:bodyPr/>
          <a:lstStyle/>
          <a:p>
            <a:pPr algn="l" eaLnBrk="1" hangingPunct="1"/>
            <a:r>
              <a:rPr lang="en-US" altLang="zh-CN" sz="2801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801">
                <a:latin typeface="黑体" panose="02010609060101010101" pitchFamily="49" charset="-122"/>
                <a:ea typeface="黑体" panose="02010609060101010101" pitchFamily="49" charset="-122"/>
              </a:rPr>
              <a:t>双缓冲方式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477" y="1484657"/>
            <a:ext cx="8139409" cy="152752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	DX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200H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DAC0832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的输入锁存器的地址为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200H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OUT 	DX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AL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AL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中数据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送输入寄存器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	DX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201H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DAC0832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锁存器的地址为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201H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OUT 	DX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AL 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；数据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写入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锁存器并转换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141773" y="2997895"/>
          <a:ext cx="4222140" cy="352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Visio" r:id="rId3" imgW="1426608" imgH="1190300" progId="Visio.Drawing.11">
                  <p:embed/>
                </p:oleObj>
              </mc:Choice>
              <mc:Fallback>
                <p:oleObj name="Visio" r:id="rId3" imgW="1426608" imgH="11903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773" y="2997895"/>
                        <a:ext cx="4222140" cy="3521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79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6519" y="692311"/>
            <a:ext cx="7774199" cy="576396"/>
          </a:xfrm>
        </p:spPr>
        <p:txBody>
          <a:bodyPr/>
          <a:lstStyle/>
          <a:p>
            <a:pPr algn="l" eaLnBrk="1" hangingPunct="1"/>
            <a:r>
              <a:rPr lang="en-US" altLang="zh-CN" sz="2801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sz="2801">
                <a:latin typeface="黑体" panose="02010609060101010101" pitchFamily="49" charset="-122"/>
                <a:ea typeface="黑体" panose="02010609060101010101" pitchFamily="49" charset="-122"/>
              </a:rPr>
              <a:t>直通方式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2023" y="1268707"/>
            <a:ext cx="8364886" cy="10495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	DX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PA8255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8255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口地址为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PA8255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OUT 	DX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AL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AL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中数据送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口锁存并转换 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502220" y="2421499"/>
          <a:ext cx="4106225" cy="3723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Visio" r:id="rId3" imgW="1309738" imgH="1187772" progId="Visio.Drawing.11">
                  <p:embed/>
                </p:oleObj>
              </mc:Choice>
              <mc:Fallback>
                <p:oleObj name="Visio" r:id="rId3" imgW="1309738" imgH="11877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220" y="2421499"/>
                        <a:ext cx="4106225" cy="372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45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785216" y="2896271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133477" y="752649"/>
            <a:ext cx="3817233" cy="57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94" bIns="76194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80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输出方式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5879256" y="3447261"/>
          <a:ext cx="4393630" cy="3412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Visio" r:id="rId3" imgW="1692812" imgH="1305899" progId="Visio.Drawing.11">
                  <p:embed/>
                </p:oleObj>
              </mc:Choice>
              <mc:Fallback>
                <p:oleObj name="Visio" r:id="rId3" imgW="1692812" imgH="1305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256" y="3447261"/>
                        <a:ext cx="4393630" cy="3412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349427" y="1413202"/>
            <a:ext cx="7634467" cy="120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DAC0832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以电流形式输出转换结果，若要得到电压形式的输出，需要外加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I/V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转换电路，常采用运算放大器实现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I/V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转换。给出了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DAC0832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的电压输出电路。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422470" y="2637449"/>
            <a:ext cx="2186493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单极性输出 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565378" y="2924852"/>
            <a:ext cx="5264197" cy="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8000"/>
              </a:lnSpc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对于单极性输出电路，输出电压为： </a:t>
            </a:r>
          </a:p>
        </p:txBody>
      </p:sp>
      <p:graphicFrame>
        <p:nvGraphicFramePr>
          <p:cNvPr id="12291" name="Object 9"/>
          <p:cNvGraphicFramePr>
            <a:graphicFrameLocks noChangeAspect="1"/>
          </p:cNvGraphicFramePr>
          <p:nvPr/>
        </p:nvGraphicFramePr>
        <p:xfrm>
          <a:off x="7608444" y="2853399"/>
          <a:ext cx="2519945" cy="76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r:id="rId5" imgW="1206500" imgH="368300" progId="Equation.3">
                  <p:embed/>
                </p:oleObj>
              </mc:Choice>
              <mc:Fallback>
                <p:oleObj r:id="rId5" imgW="1206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444" y="2853399"/>
                        <a:ext cx="2519945" cy="765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2422469" y="3358340"/>
            <a:ext cx="3601283" cy="293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式中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为输入数字量的十进制数。因为转换结果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OUT1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接运算放大器的反向端，所以式中有一个负号。若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REF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=+5V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，当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D=0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255(00H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FFH)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OUT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=−(0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4.98) V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98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107" y="609742"/>
            <a:ext cx="7774199" cy="732007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双极性输出方式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439061" y="2205549"/>
          <a:ext cx="5906867" cy="352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Visio" r:id="rId3" imgW="2734904" imgH="1300841" progId="Visio.Drawing.11">
                  <p:embed/>
                </p:oleObj>
              </mc:Choice>
              <mc:Fallback>
                <p:oleObj name="Visio" r:id="rId3" imgW="2734904" imgH="13008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061" y="2205549"/>
                        <a:ext cx="5906867" cy="3529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46073" y="1268708"/>
            <a:ext cx="6338767" cy="67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8000"/>
              </a:lnSpc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对于双极性输出电路，输出电压的表达式为： </a:t>
            </a: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7967302" y="1341749"/>
          <a:ext cx="2303995" cy="6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r:id="rId5" imgW="1308100" imgH="368300" progId="Equation.3">
                  <p:embed/>
                </p:oleObj>
              </mc:Choice>
              <mc:Fallback>
                <p:oleObj r:id="rId5" imgW="1308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302" y="1341749"/>
                        <a:ext cx="2303995" cy="6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1990569" y="1989599"/>
            <a:ext cx="2664442" cy="341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若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baseline="-25000">
                <a:latin typeface="隶书" panose="02010509060101010101" pitchFamily="49" charset="-122"/>
                <a:ea typeface="隶书" panose="02010509060101010101" pitchFamily="49" charset="-122"/>
              </a:rPr>
              <a:t>REF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=+5 V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</a:p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D=0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时，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baseline="-25000">
                <a:latin typeface="隶书" panose="02010509060101010101" pitchFamily="49" charset="-122"/>
                <a:ea typeface="隶书" panose="02010509060101010101" pitchFamily="49" charset="-122"/>
              </a:rPr>
              <a:t>OUT1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=0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baseline="-25000">
                <a:latin typeface="隶书" panose="02010509060101010101" pitchFamily="49" charset="-122"/>
                <a:ea typeface="隶书" panose="02010509060101010101" pitchFamily="49" charset="-122"/>
              </a:rPr>
              <a:t>OUT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=−5V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D=128(80H)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时，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baseline="-25000">
                <a:latin typeface="隶书" panose="02010509060101010101" pitchFamily="49" charset="-122"/>
                <a:ea typeface="隶书" panose="02010509060101010101" pitchFamily="49" charset="-122"/>
              </a:rPr>
              <a:t>OUT1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=−2.5V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baseline="-25000">
                <a:latin typeface="隶书" panose="02010509060101010101" pitchFamily="49" charset="-122"/>
                <a:ea typeface="隶书" panose="02010509060101010101" pitchFamily="49" charset="-122"/>
              </a:rPr>
              <a:t>OUT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=0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D=255(FFH)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时，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baseline="-25000">
                <a:latin typeface="隶书" panose="02010509060101010101" pitchFamily="49" charset="-122"/>
                <a:ea typeface="隶书" panose="02010509060101010101" pitchFamily="49" charset="-122"/>
              </a:rPr>
              <a:t>OUT1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=−5.98V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</a:p>
          <a:p>
            <a:pPr eaLnBrk="1" hangingPunct="1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en-US" altLang="zh-CN" baseline="-25000">
                <a:latin typeface="隶书" panose="02010509060101010101" pitchFamily="49" charset="-122"/>
                <a:ea typeface="隶书" panose="02010509060101010101" pitchFamily="49" charset="-122"/>
              </a:rPr>
              <a:t>OUT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 = 4.96V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436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6519" y="765353"/>
            <a:ext cx="7774199" cy="732007"/>
          </a:xfrm>
        </p:spPr>
        <p:txBody>
          <a:bodyPr/>
          <a:lstStyle/>
          <a:p>
            <a:pPr algn="l" eaLnBrk="1" hangingPunct="1"/>
            <a:r>
              <a:rPr lang="en-US" altLang="zh-CN" sz="280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(3)DAC0832</a:t>
            </a:r>
            <a:r>
              <a:rPr lang="zh-CN" altLang="en-US" sz="280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的应用</a:t>
            </a:r>
            <a:r>
              <a:rPr lang="zh-CN" altLang="en-US" sz="400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3011" name="内容占位符 6"/>
          <p:cNvSpPr>
            <a:spLocks noGrp="1"/>
          </p:cNvSpPr>
          <p:nvPr>
            <p:ph idx="1"/>
          </p:nvPr>
        </p:nvSpPr>
        <p:spPr>
          <a:xfrm>
            <a:off x="2165235" y="1571989"/>
            <a:ext cx="7774199" cy="4115753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在许多实际应用过程中，需要一个锯齿电压来控制检测过程，或者用来扫描电压控制电子束的移动，可以用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DAC0832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的输出端接运算放大器来完成，工作在单缓冲方式下，其硬件电路可以是图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9.7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）与图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9.8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）的结合。软件设计如下：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MOV	DX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PORTAD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；设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端口地址为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PORTD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MOV	AL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		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；初值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P1:	OUT	DX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AL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INC		AL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JMP		P1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6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98" name="Rectangle 4"/>
          <p:cNvSpPr txBox="1">
            <a:spLocks noChangeArrowheads="1"/>
          </p:cNvSpPr>
          <p:nvPr/>
        </p:nvSpPr>
        <p:spPr bwMode="auto">
          <a:xfrm>
            <a:off x="4845870" y="2637706"/>
            <a:ext cx="6289896" cy="111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5" tIns="45702" rIns="91405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defTabSz="12188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kern="0" dirty="0">
                <a:solidFill>
                  <a:schemeClr val="accent6"/>
                </a:solidFill>
                <a:latin typeface="Arial"/>
                <a:ea typeface="微软雅黑"/>
              </a:rPr>
              <a:t>模拟输入输出系统</a:t>
            </a:r>
          </a:p>
        </p:txBody>
      </p:sp>
      <p:pic>
        <p:nvPicPr>
          <p:cNvPr id="100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1777816"/>
            <a:ext cx="2952903" cy="29535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60" y="1401516"/>
            <a:ext cx="3348111" cy="3348867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 21"/>
          <p:cNvSpPr>
            <a:spLocks noEditPoints="1"/>
          </p:cNvSpPr>
          <p:nvPr/>
        </p:nvSpPr>
        <p:spPr bwMode="auto">
          <a:xfrm>
            <a:off x="2514525" y="2395355"/>
            <a:ext cx="1314580" cy="1361190"/>
          </a:xfrm>
          <a:custGeom>
            <a:avLst/>
            <a:gdLst>
              <a:gd name="T0" fmla="*/ 24 w 60"/>
              <a:gd name="T1" fmla="*/ 7 h 62"/>
              <a:gd name="T2" fmla="*/ 38 w 60"/>
              <a:gd name="T3" fmla="*/ 7 h 62"/>
              <a:gd name="T4" fmla="*/ 47 w 60"/>
              <a:gd name="T5" fmla="*/ 7 h 62"/>
              <a:gd name="T6" fmla="*/ 47 w 60"/>
              <a:gd name="T7" fmla="*/ 18 h 62"/>
              <a:gd name="T8" fmla="*/ 47 w 60"/>
              <a:gd name="T9" fmla="*/ 7 h 62"/>
              <a:gd name="T10" fmla="*/ 20 w 60"/>
              <a:gd name="T11" fmla="*/ 37 h 62"/>
              <a:gd name="T12" fmla="*/ 21 w 60"/>
              <a:gd name="T13" fmla="*/ 58 h 62"/>
              <a:gd name="T14" fmla="*/ 15 w 60"/>
              <a:gd name="T15" fmla="*/ 40 h 62"/>
              <a:gd name="T16" fmla="*/ 12 w 60"/>
              <a:gd name="T17" fmla="*/ 58 h 62"/>
              <a:gd name="T18" fmla="*/ 7 w 60"/>
              <a:gd name="T19" fmla="*/ 37 h 62"/>
              <a:gd name="T20" fmla="*/ 2 w 60"/>
              <a:gd name="T21" fmla="*/ 36 h 62"/>
              <a:gd name="T22" fmla="*/ 7 w 60"/>
              <a:gd name="T23" fmla="*/ 19 h 62"/>
              <a:gd name="T24" fmla="*/ 14 w 60"/>
              <a:gd name="T25" fmla="*/ 24 h 62"/>
              <a:gd name="T26" fmla="*/ 21 w 60"/>
              <a:gd name="T27" fmla="*/ 19 h 62"/>
              <a:gd name="T28" fmla="*/ 29 w 60"/>
              <a:gd name="T29" fmla="*/ 16 h 62"/>
              <a:gd name="T30" fmla="*/ 30 w 60"/>
              <a:gd name="T31" fmla="*/ 19 h 62"/>
              <a:gd name="T32" fmla="*/ 30 w 60"/>
              <a:gd name="T33" fmla="*/ 32 h 62"/>
              <a:gd name="T34" fmla="*/ 31 w 60"/>
              <a:gd name="T35" fmla="*/ 32 h 62"/>
              <a:gd name="T36" fmla="*/ 31 w 60"/>
              <a:gd name="T37" fmla="*/ 32 h 62"/>
              <a:gd name="T38" fmla="*/ 32 w 60"/>
              <a:gd name="T39" fmla="*/ 19 h 62"/>
              <a:gd name="T40" fmla="*/ 32 w 60"/>
              <a:gd name="T41" fmla="*/ 16 h 62"/>
              <a:gd name="T42" fmla="*/ 40 w 60"/>
              <a:gd name="T43" fmla="*/ 19 h 62"/>
              <a:gd name="T44" fmla="*/ 47 w 60"/>
              <a:gd name="T45" fmla="*/ 24 h 62"/>
              <a:gd name="T46" fmla="*/ 54 w 60"/>
              <a:gd name="T47" fmla="*/ 19 h 62"/>
              <a:gd name="T48" fmla="*/ 58 w 60"/>
              <a:gd name="T49" fmla="*/ 35 h 62"/>
              <a:gd name="T50" fmla="*/ 53 w 60"/>
              <a:gd name="T51" fmla="*/ 37 h 62"/>
              <a:gd name="T52" fmla="*/ 54 w 60"/>
              <a:gd name="T53" fmla="*/ 58 h 62"/>
              <a:gd name="T54" fmla="*/ 48 w 60"/>
              <a:gd name="T55" fmla="*/ 40 h 62"/>
              <a:gd name="T56" fmla="*/ 45 w 60"/>
              <a:gd name="T57" fmla="*/ 58 h 62"/>
              <a:gd name="T58" fmla="*/ 40 w 60"/>
              <a:gd name="T59" fmla="*/ 37 h 62"/>
              <a:gd name="T60" fmla="*/ 38 w 60"/>
              <a:gd name="T61" fmla="*/ 38 h 62"/>
              <a:gd name="T62" fmla="*/ 33 w 60"/>
              <a:gd name="T63" fmla="*/ 62 h 62"/>
              <a:gd name="T64" fmla="*/ 29 w 60"/>
              <a:gd name="T65" fmla="*/ 41 h 62"/>
              <a:gd name="T66" fmla="*/ 22 w 60"/>
              <a:gd name="T67" fmla="*/ 62 h 62"/>
              <a:gd name="T68" fmla="*/ 20 w 60"/>
              <a:gd name="T69" fmla="*/ 36 h 62"/>
              <a:gd name="T70" fmla="*/ 9 w 60"/>
              <a:gd name="T71" fmla="*/ 13 h 62"/>
              <a:gd name="T72" fmla="*/ 20 w 60"/>
              <a:gd name="T73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" h="62">
                <a:moveTo>
                  <a:pt x="31" y="0"/>
                </a:moveTo>
                <a:cubicBezTo>
                  <a:pt x="27" y="0"/>
                  <a:pt x="24" y="4"/>
                  <a:pt x="24" y="7"/>
                </a:cubicBezTo>
                <a:cubicBezTo>
                  <a:pt x="24" y="11"/>
                  <a:pt x="27" y="14"/>
                  <a:pt x="31" y="14"/>
                </a:cubicBezTo>
                <a:cubicBezTo>
                  <a:pt x="35" y="14"/>
                  <a:pt x="38" y="11"/>
                  <a:pt x="38" y="7"/>
                </a:cubicBezTo>
                <a:cubicBezTo>
                  <a:pt x="38" y="4"/>
                  <a:pt x="35" y="0"/>
                  <a:pt x="31" y="0"/>
                </a:cubicBezTo>
                <a:close/>
                <a:moveTo>
                  <a:pt x="47" y="7"/>
                </a:moveTo>
                <a:cubicBezTo>
                  <a:pt x="44" y="7"/>
                  <a:pt x="41" y="10"/>
                  <a:pt x="41" y="13"/>
                </a:cubicBezTo>
                <a:cubicBezTo>
                  <a:pt x="41" y="16"/>
                  <a:pt x="44" y="18"/>
                  <a:pt x="47" y="18"/>
                </a:cubicBezTo>
                <a:cubicBezTo>
                  <a:pt x="50" y="18"/>
                  <a:pt x="53" y="16"/>
                  <a:pt x="53" y="13"/>
                </a:cubicBezTo>
                <a:cubicBezTo>
                  <a:pt x="53" y="10"/>
                  <a:pt x="50" y="7"/>
                  <a:pt x="47" y="7"/>
                </a:cubicBezTo>
                <a:close/>
                <a:moveTo>
                  <a:pt x="20" y="36"/>
                </a:move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1" y="58"/>
                  <a:pt x="21" y="58"/>
                  <a:pt x="21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40"/>
                  <a:pt x="15" y="40"/>
                  <a:pt x="15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58"/>
                  <a:pt x="12" y="58"/>
                  <a:pt x="1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19"/>
                  <a:pt x="7" y="19"/>
                  <a:pt x="7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4" y="24"/>
                  <a:pt x="14" y="24"/>
                  <a:pt x="14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16"/>
                  <a:pt x="22" y="16"/>
                  <a:pt x="22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9" y="17"/>
                  <a:pt x="29" y="17"/>
                </a:cubicBezTo>
                <a:cubicBezTo>
                  <a:pt x="30" y="19"/>
                  <a:pt x="30" y="19"/>
                  <a:pt x="30" y="19"/>
                </a:cubicBezTo>
                <a:cubicBezTo>
                  <a:pt x="28" y="30"/>
                  <a:pt x="28" y="30"/>
                  <a:pt x="28" y="30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3"/>
                  <a:pt x="30" y="33"/>
                  <a:pt x="30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3" y="30"/>
                  <a:pt x="33" y="30"/>
                  <a:pt x="33" y="3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40" y="19"/>
                  <a:pt x="40" y="19"/>
                  <a:pt x="40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7" y="24"/>
                  <a:pt x="47" y="24"/>
                  <a:pt x="47" y="24"/>
                </a:cubicBezTo>
                <a:cubicBezTo>
                  <a:pt x="51" y="19"/>
                  <a:pt x="51" y="19"/>
                  <a:pt x="51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60" y="33"/>
                  <a:pt x="60" y="33"/>
                  <a:pt x="60" y="33"/>
                </a:cubicBezTo>
                <a:cubicBezTo>
                  <a:pt x="58" y="35"/>
                  <a:pt x="58" y="35"/>
                  <a:pt x="58" y="35"/>
                </a:cubicBezTo>
                <a:cubicBezTo>
                  <a:pt x="54" y="28"/>
                  <a:pt x="54" y="28"/>
                  <a:pt x="54" y="28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58"/>
                  <a:pt x="54" y="58"/>
                  <a:pt x="54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8" y="40"/>
                  <a:pt x="48" y="40"/>
                  <a:pt x="48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58"/>
                  <a:pt x="45" y="58"/>
                  <a:pt x="45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6"/>
                  <a:pt x="40" y="36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62"/>
                  <a:pt x="39" y="62"/>
                  <a:pt x="39" y="62"/>
                </a:cubicBezTo>
                <a:cubicBezTo>
                  <a:pt x="33" y="62"/>
                  <a:pt x="33" y="62"/>
                  <a:pt x="33" y="62"/>
                </a:cubicBezTo>
                <a:cubicBezTo>
                  <a:pt x="32" y="41"/>
                  <a:pt x="32" y="41"/>
                  <a:pt x="32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62"/>
                  <a:pt x="28" y="62"/>
                  <a:pt x="28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38"/>
                  <a:pt x="23" y="38"/>
                  <a:pt x="23" y="38"/>
                </a:cubicBezTo>
                <a:cubicBezTo>
                  <a:pt x="20" y="36"/>
                  <a:pt x="20" y="36"/>
                  <a:pt x="20" y="36"/>
                </a:cubicBezTo>
                <a:close/>
                <a:moveTo>
                  <a:pt x="14" y="7"/>
                </a:moveTo>
                <a:cubicBezTo>
                  <a:pt x="11" y="7"/>
                  <a:pt x="9" y="10"/>
                  <a:pt x="9" y="13"/>
                </a:cubicBezTo>
                <a:cubicBezTo>
                  <a:pt x="9" y="16"/>
                  <a:pt x="11" y="18"/>
                  <a:pt x="14" y="18"/>
                </a:cubicBezTo>
                <a:cubicBezTo>
                  <a:pt x="17" y="18"/>
                  <a:pt x="20" y="16"/>
                  <a:pt x="20" y="13"/>
                </a:cubicBezTo>
                <a:cubicBezTo>
                  <a:pt x="20" y="10"/>
                  <a:pt x="17" y="7"/>
                  <a:pt x="14" y="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13797" y="4932670"/>
            <a:ext cx="12036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PART 01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7" name="同心圆 10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0" name="同心圆 10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3" name="同心圆 1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6" name="同心圆 1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9" name="同心圆 1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2" name="同心圆 1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5" name="同心圆 1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8" name="同心圆 1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1" name="同心圆 1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4" name="同心圆 1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7" name="同心圆 1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0" name="同心圆 1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3" name="同心圆 1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8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1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8" grpId="0"/>
      <p:bldP spid="97" grpId="0" animBg="1"/>
      <p:bldP spid="104" grpId="0"/>
      <p:bldP spid="1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3109" y="1152794"/>
            <a:ext cx="7264425" cy="524949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AD567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内部含基准电压输入双缓冲结构，可以直接连接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位或者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位数据总线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电平兼容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分辨率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位，非线性误差小于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1LSB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电流型输出，最大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2mA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建立时间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500ns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电源电压范围：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12V~15V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；低功耗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300mW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" name="TextBox 16"/>
          <p:cNvSpPr txBox="1"/>
          <p:nvPr/>
        </p:nvSpPr>
        <p:spPr>
          <a:xfrm>
            <a:off x="2577852" y="511881"/>
            <a:ext cx="488550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12</a:t>
            </a:r>
            <a:r>
              <a:rPr lang="zh-CN" altLang="en-US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位数模转换器</a:t>
            </a:r>
            <a:r>
              <a:rPr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AD567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5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40545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09" y="41483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1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107" y="609742"/>
            <a:ext cx="7774199" cy="516057"/>
          </a:xfrm>
        </p:spPr>
        <p:txBody>
          <a:bodyPr/>
          <a:lstStyle/>
          <a:p>
            <a:pPr eaLnBrk="1" hangingPunct="1"/>
            <a:r>
              <a:rPr lang="en-US" altLang="zh-CN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AD567</a:t>
            </a:r>
            <a:r>
              <a:rPr lang="zh-CN" altLang="en-US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的内部结构和引脚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ph idx="1"/>
          </p:nvPr>
        </p:nvGraphicFramePr>
        <p:xfrm>
          <a:off x="2062023" y="1052757"/>
          <a:ext cx="8139409" cy="5557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Visio" r:id="rId3" imgW="3196973" imgH="2183361" progId="Visio.Drawing.11">
                  <p:embed/>
                </p:oleObj>
              </mc:Choice>
              <mc:Fallback>
                <p:oleObj name="Visio" r:id="rId3" imgW="3196973" imgH="21833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023" y="1052757"/>
                        <a:ext cx="8139409" cy="5557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>
            <p:ph idx="1"/>
          </p:nvPr>
        </p:nvGraphicFramePr>
        <p:xfrm>
          <a:off x="2854369" y="1025763"/>
          <a:ext cx="5197090" cy="58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Visio" r:id="rId3" imgW="1662873" imgH="1864744" progId="Visio.Drawing.11">
                  <p:embed/>
                </p:oleObj>
              </mc:Choice>
              <mc:Fallback>
                <p:oleObj name="Visio" r:id="rId3" imgW="1662873" imgH="18647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69" y="1025763"/>
                        <a:ext cx="5197090" cy="583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2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477" y="908261"/>
            <a:ext cx="7778962" cy="504306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各个引脚的功能如下：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CS#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：片选信号，低有效，和地址信号以及一起决定数据锁存是否有效。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WR#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：写信号，低有效，必须和、地址同时有效。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11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位数字量输入端，根据需要，可以输入低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位，中间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位或者高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OUT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：模拟电流输出端，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寄存器全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时最大，全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时为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BIP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OFF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：双极性偏移，和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IOUT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20V SPANR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10V SPANR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引脚配合，进行各种电压范围的输出。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20V SPANR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20V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量程。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10V SPANR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10V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量程。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：地址信号，用来锁存内部缓冲器，和、配合决定数据锁存器是否有效。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AD567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地址控制表如下表所示。</a:t>
            </a:r>
          </a:p>
        </p:txBody>
      </p:sp>
    </p:spTree>
    <p:extLst>
      <p:ext uri="{BB962C8B-B14F-4D97-AF65-F5344CB8AC3E}">
        <p14:creationId xmlns:p14="http://schemas.microsoft.com/office/powerpoint/2010/main" val="22792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917527" y="945726"/>
            <a:ext cx="2583356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AD567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地址控制表</a:t>
            </a:r>
            <a:r>
              <a:rPr lang="zh-CN" altLang="en-US" sz="700"/>
              <a:t>：</a:t>
            </a:r>
            <a:endParaRPr lang="zh-CN" altLang="en-US"/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2887714" y="2194434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2422469" y="1557699"/>
          <a:ext cx="431900" cy="389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190335" imgH="177646" progId="">
                  <p:embed/>
                </p:oleObj>
              </mc:Choice>
              <mc:Fallback>
                <p:oleObj name="Equation" r:id="rId3" imgW="190335" imgH="1776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469" y="1557699"/>
                        <a:ext cx="431900" cy="389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2887714" y="2194434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3286269" y="1557699"/>
          <a:ext cx="431900" cy="30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5" imgW="241091" imgH="177646" progId="">
                  <p:embed/>
                </p:oleObj>
              </mc:Choice>
              <mc:Fallback>
                <p:oleObj name="Equation" r:id="rId5" imgW="241091" imgH="1776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269" y="1557699"/>
                        <a:ext cx="431900" cy="304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140" name="Group 380"/>
          <p:cNvGraphicFramePr>
            <a:graphicFrameLocks noGrp="1"/>
          </p:cNvGraphicFramePr>
          <p:nvPr/>
        </p:nvGraphicFramePr>
        <p:xfrm>
          <a:off x="2062023" y="1484657"/>
          <a:ext cx="7705922" cy="4755983"/>
        </p:xfrm>
        <a:graphic>
          <a:graphicData uri="http://schemas.openxmlformats.org/drawingml/2006/table">
            <a:tbl>
              <a:tblPr/>
              <a:tblGrid>
                <a:gridCol w="1019411"/>
                <a:gridCol w="954309"/>
                <a:gridCol w="716128"/>
                <a:gridCol w="717716"/>
                <a:gridCol w="716129"/>
                <a:gridCol w="716128"/>
                <a:gridCol w="2866101"/>
              </a:tblGrid>
              <a:tr h="4573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锁存第一级缓冲器低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锁存第一级缓冲器中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锁存第一级缓冲器高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锁存第二级缓冲器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所有锁存器均透明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1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107" y="609742"/>
            <a:ext cx="7774199" cy="803461"/>
          </a:xfrm>
        </p:spPr>
        <p:txBody>
          <a:bodyPr/>
          <a:lstStyle/>
          <a:p>
            <a:pPr eaLnBrk="1" hangingPunct="1"/>
            <a:r>
              <a:rPr lang="en-US" altLang="zh-CN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AD567</a:t>
            </a:r>
            <a:r>
              <a:rPr lang="zh-CN" altLang="en-US" sz="320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的接口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2023" y="1341749"/>
            <a:ext cx="7774199" cy="411575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位数据接口的连接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522148" y="-230885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1990569" y="2205549"/>
          <a:ext cx="8282317" cy="3691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Visio" r:id="rId3" imgW="4358099" imgH="2171802" progId="Visio.Drawing.11">
                  <p:embed/>
                </p:oleObj>
              </mc:Choice>
              <mc:Fallback>
                <p:oleObj name="Visio" r:id="rId3" imgW="4358099" imgH="2171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569" y="2205549"/>
                        <a:ext cx="8282317" cy="3691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23753" y="2350045"/>
            <a:ext cx="4033183" cy="146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>
                <a:latin typeface="Arial" panose="020B0604020202020204" pitchFamily="34" charset="0"/>
              </a:rPr>
              <a:t>MOV	DX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280H		</a:t>
            </a:r>
          </a:p>
          <a:p>
            <a:r>
              <a:rPr kumimoji="0" lang="en-US" altLang="zh-CN" sz="1800">
                <a:latin typeface="Arial" panose="020B0604020202020204" pitchFamily="34" charset="0"/>
              </a:rPr>
              <a:t>OUT	DX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AL			</a:t>
            </a:r>
          </a:p>
          <a:p>
            <a:r>
              <a:rPr kumimoji="0" lang="en-US" altLang="zh-CN" sz="1800">
                <a:latin typeface="Arial" panose="020B0604020202020204" pitchFamily="34" charset="0"/>
              </a:rPr>
              <a:t>INC	DX</a:t>
            </a:r>
          </a:p>
          <a:p>
            <a:r>
              <a:rPr kumimoji="0" lang="en-US" altLang="zh-CN" sz="1800">
                <a:latin typeface="Arial" panose="020B0604020202020204" pitchFamily="34" charset="0"/>
              </a:rPr>
              <a:t>MOV	AL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AH</a:t>
            </a:r>
          </a:p>
          <a:p>
            <a:r>
              <a:rPr kumimoji="0" lang="en-US" altLang="zh-CN" sz="1800">
                <a:latin typeface="Arial" panose="020B0604020202020204" pitchFamily="34" charset="0"/>
              </a:rPr>
              <a:t>OUT	DX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AL	 </a:t>
            </a:r>
          </a:p>
        </p:txBody>
      </p:sp>
    </p:spTree>
    <p:extLst>
      <p:ext uri="{BB962C8B-B14F-4D97-AF65-F5344CB8AC3E}">
        <p14:creationId xmlns:p14="http://schemas.microsoft.com/office/powerpoint/2010/main" val="30865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0569" y="836807"/>
            <a:ext cx="7774199" cy="4115753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AD567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双极性输出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4150069" y="1845103"/>
          <a:ext cx="3783888" cy="417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Visio" r:id="rId3" imgW="1643756" imgH="1823562" progId="Visio.Drawing.11">
                  <p:embed/>
                </p:oleObj>
              </mc:Choice>
              <mc:Fallback>
                <p:oleObj name="Visio" r:id="rId3" imgW="1643756" imgH="18235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069" y="1845103"/>
                        <a:ext cx="3783888" cy="4177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522148" y="2009597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5913063" y="4419816"/>
            <a:ext cx="364286" cy="2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700">
                <a:cs typeface="Times New Roman" panose="02020603050405020304" pitchFamily="18" charset="0"/>
              </a:rPr>
              <a:t>输出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98" name="Rectangle 4"/>
          <p:cNvSpPr txBox="1">
            <a:spLocks noChangeArrowheads="1"/>
          </p:cNvSpPr>
          <p:nvPr/>
        </p:nvSpPr>
        <p:spPr bwMode="auto">
          <a:xfrm>
            <a:off x="5456079" y="2784683"/>
            <a:ext cx="6007269" cy="50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5" tIns="45702" rIns="91405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defTabSz="12188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kern="0" dirty="0">
                <a:solidFill>
                  <a:srgbClr val="EA5E66"/>
                </a:solidFill>
                <a:latin typeface="Arial"/>
                <a:ea typeface="微软雅黑"/>
              </a:rPr>
              <a:t>模</a:t>
            </a:r>
            <a:r>
              <a:rPr lang="en-US" altLang="zh-CN" sz="6000" kern="0" dirty="0">
                <a:solidFill>
                  <a:srgbClr val="EA5E66"/>
                </a:solidFill>
                <a:latin typeface="Arial"/>
                <a:ea typeface="微软雅黑"/>
              </a:rPr>
              <a:t>/</a:t>
            </a:r>
            <a:r>
              <a:rPr lang="zh-CN" altLang="en-US" sz="6000" kern="0" dirty="0">
                <a:solidFill>
                  <a:srgbClr val="EA5E66"/>
                </a:solidFill>
                <a:latin typeface="Arial"/>
                <a:ea typeface="微软雅黑"/>
              </a:rPr>
              <a:t>数 </a:t>
            </a:r>
            <a:r>
              <a:rPr lang="en-US" altLang="zh-CN" sz="6000" kern="0" dirty="0">
                <a:solidFill>
                  <a:srgbClr val="EA5E66"/>
                </a:solidFill>
                <a:latin typeface="Arial"/>
                <a:ea typeface="微软雅黑"/>
              </a:rPr>
              <a:t>(A/D) </a:t>
            </a:r>
            <a:r>
              <a:rPr lang="zh-CN" altLang="en-US" sz="6000" kern="0" dirty="0">
                <a:solidFill>
                  <a:srgbClr val="EA5E66"/>
                </a:solidFill>
                <a:latin typeface="Arial"/>
                <a:ea typeface="微软雅黑"/>
              </a:rPr>
              <a:t>转换芯片及接口</a:t>
            </a:r>
          </a:p>
        </p:txBody>
      </p:sp>
      <p:pic>
        <p:nvPicPr>
          <p:cNvPr id="100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1777816"/>
            <a:ext cx="2952903" cy="29535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60" y="1401516"/>
            <a:ext cx="3348111" cy="3348867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2313797" y="4932670"/>
            <a:ext cx="12036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7" name="同心圆 10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0" name="同心圆 10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3" name="同心圆 1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6" name="同心圆 1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9" name="同心圆 1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2" name="同心圆 1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5" name="同心圆 1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8" name="同心圆 1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1" name="同心圆 1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4" name="同心圆 1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7" name="同心圆 1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0" name="同心圆 1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3" name="同心圆 1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350790" y="2367417"/>
            <a:ext cx="1477153" cy="1477701"/>
            <a:chOff x="5699322" y="3963624"/>
            <a:chExt cx="132182" cy="132201"/>
          </a:xfrm>
          <a:solidFill>
            <a:srgbClr val="EA5E66"/>
          </a:solidFill>
        </p:grpSpPr>
        <p:sp>
          <p:nvSpPr>
            <p:cNvPr id="52" name="Freeform 412"/>
            <p:cNvSpPr>
              <a:spLocks noEditPoints="1"/>
            </p:cNvSpPr>
            <p:nvPr/>
          </p:nvSpPr>
          <p:spPr bwMode="auto">
            <a:xfrm>
              <a:off x="5781489" y="3963624"/>
              <a:ext cx="50015" cy="50022"/>
            </a:xfrm>
            <a:custGeom>
              <a:avLst/>
              <a:gdLst>
                <a:gd name="T0" fmla="*/ 105 w 108"/>
                <a:gd name="T1" fmla="*/ 44 h 108"/>
                <a:gd name="T2" fmla="*/ 89 w 108"/>
                <a:gd name="T3" fmla="*/ 41 h 108"/>
                <a:gd name="T4" fmla="*/ 88 w 108"/>
                <a:gd name="T5" fmla="*/ 38 h 108"/>
                <a:gd name="T6" fmla="*/ 97 w 108"/>
                <a:gd name="T7" fmla="*/ 25 h 108"/>
                <a:gd name="T8" fmla="*/ 96 w 108"/>
                <a:gd name="T9" fmla="*/ 20 h 108"/>
                <a:gd name="T10" fmla="*/ 87 w 108"/>
                <a:gd name="T11" fmla="*/ 11 h 108"/>
                <a:gd name="T12" fmla="*/ 83 w 108"/>
                <a:gd name="T13" fmla="*/ 11 h 108"/>
                <a:gd name="T14" fmla="*/ 69 w 108"/>
                <a:gd name="T15" fmla="*/ 20 h 108"/>
                <a:gd name="T16" fmla="*/ 66 w 108"/>
                <a:gd name="T17" fmla="*/ 19 h 108"/>
                <a:gd name="T18" fmla="*/ 64 w 108"/>
                <a:gd name="T19" fmla="*/ 3 h 108"/>
                <a:gd name="T20" fmla="*/ 60 w 108"/>
                <a:gd name="T21" fmla="*/ 0 h 108"/>
                <a:gd name="T22" fmla="*/ 48 w 108"/>
                <a:gd name="T23" fmla="*/ 0 h 108"/>
                <a:gd name="T24" fmla="*/ 44 w 108"/>
                <a:gd name="T25" fmla="*/ 3 h 108"/>
                <a:gd name="T26" fmla="*/ 41 w 108"/>
                <a:gd name="T27" fmla="*/ 19 h 108"/>
                <a:gd name="T28" fmla="*/ 38 w 108"/>
                <a:gd name="T29" fmla="*/ 20 h 108"/>
                <a:gd name="T30" fmla="*/ 25 w 108"/>
                <a:gd name="T31" fmla="*/ 11 h 108"/>
                <a:gd name="T32" fmla="*/ 20 w 108"/>
                <a:gd name="T33" fmla="*/ 11 h 108"/>
                <a:gd name="T34" fmla="*/ 11 w 108"/>
                <a:gd name="T35" fmla="*/ 20 h 108"/>
                <a:gd name="T36" fmla="*/ 11 w 108"/>
                <a:gd name="T37" fmla="*/ 25 h 108"/>
                <a:gd name="T38" fmla="*/ 20 w 108"/>
                <a:gd name="T39" fmla="*/ 38 h 108"/>
                <a:gd name="T40" fmla="*/ 19 w 108"/>
                <a:gd name="T41" fmla="*/ 41 h 108"/>
                <a:gd name="T42" fmla="*/ 3 w 108"/>
                <a:gd name="T43" fmla="*/ 44 h 108"/>
                <a:gd name="T44" fmla="*/ 0 w 108"/>
                <a:gd name="T45" fmla="*/ 48 h 108"/>
                <a:gd name="T46" fmla="*/ 0 w 108"/>
                <a:gd name="T47" fmla="*/ 60 h 108"/>
                <a:gd name="T48" fmla="*/ 3 w 108"/>
                <a:gd name="T49" fmla="*/ 64 h 108"/>
                <a:gd name="T50" fmla="*/ 19 w 108"/>
                <a:gd name="T51" fmla="*/ 67 h 108"/>
                <a:gd name="T52" fmla="*/ 20 w 108"/>
                <a:gd name="T53" fmla="*/ 69 h 108"/>
                <a:gd name="T54" fmla="*/ 11 w 108"/>
                <a:gd name="T55" fmla="*/ 83 h 108"/>
                <a:gd name="T56" fmla="*/ 11 w 108"/>
                <a:gd name="T57" fmla="*/ 88 h 108"/>
                <a:gd name="T58" fmla="*/ 20 w 108"/>
                <a:gd name="T59" fmla="*/ 96 h 108"/>
                <a:gd name="T60" fmla="*/ 25 w 108"/>
                <a:gd name="T61" fmla="*/ 97 h 108"/>
                <a:gd name="T62" fmla="*/ 38 w 108"/>
                <a:gd name="T63" fmla="*/ 88 h 108"/>
                <a:gd name="T64" fmla="*/ 41 w 108"/>
                <a:gd name="T65" fmla="*/ 89 h 108"/>
                <a:gd name="T66" fmla="*/ 44 w 108"/>
                <a:gd name="T67" fmla="*/ 105 h 108"/>
                <a:gd name="T68" fmla="*/ 48 w 108"/>
                <a:gd name="T69" fmla="*/ 108 h 108"/>
                <a:gd name="T70" fmla="*/ 60 w 108"/>
                <a:gd name="T71" fmla="*/ 108 h 108"/>
                <a:gd name="T72" fmla="*/ 64 w 108"/>
                <a:gd name="T73" fmla="*/ 105 h 108"/>
                <a:gd name="T74" fmla="*/ 66 w 108"/>
                <a:gd name="T75" fmla="*/ 89 h 108"/>
                <a:gd name="T76" fmla="*/ 69 w 108"/>
                <a:gd name="T77" fmla="*/ 88 h 108"/>
                <a:gd name="T78" fmla="*/ 83 w 108"/>
                <a:gd name="T79" fmla="*/ 97 h 108"/>
                <a:gd name="T80" fmla="*/ 87 w 108"/>
                <a:gd name="T81" fmla="*/ 96 h 108"/>
                <a:gd name="T82" fmla="*/ 96 w 108"/>
                <a:gd name="T83" fmla="*/ 88 h 108"/>
                <a:gd name="T84" fmla="*/ 97 w 108"/>
                <a:gd name="T85" fmla="*/ 83 h 108"/>
                <a:gd name="T86" fmla="*/ 88 w 108"/>
                <a:gd name="T87" fmla="*/ 69 h 108"/>
                <a:gd name="T88" fmla="*/ 89 w 108"/>
                <a:gd name="T89" fmla="*/ 67 h 108"/>
                <a:gd name="T90" fmla="*/ 105 w 108"/>
                <a:gd name="T91" fmla="*/ 64 h 108"/>
                <a:gd name="T92" fmla="*/ 108 w 108"/>
                <a:gd name="T93" fmla="*/ 60 h 108"/>
                <a:gd name="T94" fmla="*/ 108 w 108"/>
                <a:gd name="T95" fmla="*/ 48 h 108"/>
                <a:gd name="T96" fmla="*/ 105 w 108"/>
                <a:gd name="T97" fmla="*/ 44 h 108"/>
                <a:gd name="T98" fmla="*/ 54 w 108"/>
                <a:gd name="T99" fmla="*/ 71 h 108"/>
                <a:gd name="T100" fmla="*/ 37 w 108"/>
                <a:gd name="T101" fmla="*/ 54 h 108"/>
                <a:gd name="T102" fmla="*/ 54 w 108"/>
                <a:gd name="T103" fmla="*/ 37 h 108"/>
                <a:gd name="T104" fmla="*/ 71 w 108"/>
                <a:gd name="T105" fmla="*/ 54 h 108"/>
                <a:gd name="T106" fmla="*/ 54 w 108"/>
                <a:gd name="T107" fmla="*/ 7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108">
                  <a:moveTo>
                    <a:pt x="105" y="44"/>
                  </a:move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0"/>
                    <a:pt x="88" y="3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8" y="23"/>
                    <a:pt x="97" y="21"/>
                    <a:pt x="96" y="20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0"/>
                    <a:pt x="84" y="10"/>
                    <a:pt x="83" y="11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1"/>
                    <a:pt x="67" y="21"/>
                    <a:pt x="66" y="1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3" y="1"/>
                    <a:pt x="62" y="0"/>
                    <a:pt x="6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4" y="1"/>
                    <a:pt x="44" y="3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21"/>
                    <a:pt x="40" y="21"/>
                    <a:pt x="38" y="2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0"/>
                    <a:pt x="21" y="10"/>
                    <a:pt x="20" y="1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1"/>
                    <a:pt x="10" y="23"/>
                    <a:pt x="11" y="25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40"/>
                    <a:pt x="21" y="41"/>
                    <a:pt x="19" y="4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5"/>
                    <a:pt x="0" y="46"/>
                    <a:pt x="0" y="4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1" y="63"/>
                    <a:pt x="3" y="64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1" y="67"/>
                    <a:pt x="21" y="68"/>
                    <a:pt x="20" y="69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0" y="84"/>
                    <a:pt x="10" y="86"/>
                    <a:pt x="11" y="88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1" y="97"/>
                    <a:pt x="23" y="98"/>
                    <a:pt x="25" y="97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0" y="87"/>
                    <a:pt x="41" y="87"/>
                    <a:pt x="41" y="89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4" y="106"/>
                    <a:pt x="46" y="108"/>
                    <a:pt x="48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2" y="108"/>
                    <a:pt x="63" y="106"/>
                    <a:pt x="64" y="10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7" y="87"/>
                    <a:pt x="68" y="87"/>
                    <a:pt x="69" y="88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4" y="98"/>
                    <a:pt x="86" y="97"/>
                    <a:pt x="87" y="96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86"/>
                    <a:pt x="98" y="84"/>
                    <a:pt x="97" y="83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87" y="68"/>
                    <a:pt x="87" y="67"/>
                    <a:pt x="89" y="67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6" y="63"/>
                    <a:pt x="108" y="62"/>
                    <a:pt x="108" y="6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46"/>
                    <a:pt x="106" y="45"/>
                    <a:pt x="105" y="44"/>
                  </a:cubicBezTo>
                  <a:close/>
                  <a:moveTo>
                    <a:pt x="54" y="71"/>
                  </a:moveTo>
                  <a:cubicBezTo>
                    <a:pt x="45" y="71"/>
                    <a:pt x="37" y="63"/>
                    <a:pt x="37" y="54"/>
                  </a:cubicBezTo>
                  <a:cubicBezTo>
                    <a:pt x="37" y="45"/>
                    <a:pt x="45" y="37"/>
                    <a:pt x="54" y="37"/>
                  </a:cubicBezTo>
                  <a:cubicBezTo>
                    <a:pt x="63" y="37"/>
                    <a:pt x="71" y="45"/>
                    <a:pt x="71" y="54"/>
                  </a:cubicBezTo>
                  <a:cubicBezTo>
                    <a:pt x="71" y="63"/>
                    <a:pt x="63" y="71"/>
                    <a:pt x="54" y="7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EA5E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413"/>
            <p:cNvSpPr>
              <a:spLocks noEditPoints="1"/>
            </p:cNvSpPr>
            <p:nvPr/>
          </p:nvSpPr>
          <p:spPr bwMode="auto">
            <a:xfrm>
              <a:off x="5699322" y="3996972"/>
              <a:ext cx="98839" cy="98853"/>
            </a:xfrm>
            <a:custGeom>
              <a:avLst/>
              <a:gdLst>
                <a:gd name="T0" fmla="*/ 210 w 216"/>
                <a:gd name="T1" fmla="*/ 89 h 216"/>
                <a:gd name="T2" fmla="*/ 178 w 216"/>
                <a:gd name="T3" fmla="*/ 83 h 216"/>
                <a:gd name="T4" fmla="*/ 176 w 216"/>
                <a:gd name="T5" fmla="*/ 77 h 216"/>
                <a:gd name="T6" fmla="*/ 194 w 216"/>
                <a:gd name="T7" fmla="*/ 49 h 216"/>
                <a:gd name="T8" fmla="*/ 193 w 216"/>
                <a:gd name="T9" fmla="*/ 41 h 216"/>
                <a:gd name="T10" fmla="*/ 175 w 216"/>
                <a:gd name="T11" fmla="*/ 23 h 216"/>
                <a:gd name="T12" fmla="*/ 167 w 216"/>
                <a:gd name="T13" fmla="*/ 22 h 216"/>
                <a:gd name="T14" fmla="*/ 139 w 216"/>
                <a:gd name="T15" fmla="*/ 40 h 216"/>
                <a:gd name="T16" fmla="*/ 133 w 216"/>
                <a:gd name="T17" fmla="*/ 38 h 216"/>
                <a:gd name="T18" fmla="*/ 127 w 216"/>
                <a:gd name="T19" fmla="*/ 6 h 216"/>
                <a:gd name="T20" fmla="*/ 121 w 216"/>
                <a:gd name="T21" fmla="*/ 0 h 216"/>
                <a:gd name="T22" fmla="*/ 95 w 216"/>
                <a:gd name="T23" fmla="*/ 0 h 216"/>
                <a:gd name="T24" fmla="*/ 89 w 216"/>
                <a:gd name="T25" fmla="*/ 6 h 216"/>
                <a:gd name="T26" fmla="*/ 83 w 216"/>
                <a:gd name="T27" fmla="*/ 38 h 216"/>
                <a:gd name="T28" fmla="*/ 77 w 216"/>
                <a:gd name="T29" fmla="*/ 40 h 216"/>
                <a:gd name="T30" fmla="*/ 49 w 216"/>
                <a:gd name="T31" fmla="*/ 22 h 216"/>
                <a:gd name="T32" fmla="*/ 41 w 216"/>
                <a:gd name="T33" fmla="*/ 23 h 216"/>
                <a:gd name="T34" fmla="*/ 23 w 216"/>
                <a:gd name="T35" fmla="*/ 41 h 216"/>
                <a:gd name="T36" fmla="*/ 22 w 216"/>
                <a:gd name="T37" fmla="*/ 49 h 216"/>
                <a:gd name="T38" fmla="*/ 40 w 216"/>
                <a:gd name="T39" fmla="*/ 77 h 216"/>
                <a:gd name="T40" fmla="*/ 38 w 216"/>
                <a:gd name="T41" fmla="*/ 83 h 216"/>
                <a:gd name="T42" fmla="*/ 6 w 216"/>
                <a:gd name="T43" fmla="*/ 89 h 216"/>
                <a:gd name="T44" fmla="*/ 0 w 216"/>
                <a:gd name="T45" fmla="*/ 95 h 216"/>
                <a:gd name="T46" fmla="*/ 0 w 216"/>
                <a:gd name="T47" fmla="*/ 121 h 216"/>
                <a:gd name="T48" fmla="*/ 6 w 216"/>
                <a:gd name="T49" fmla="*/ 127 h 216"/>
                <a:gd name="T50" fmla="*/ 38 w 216"/>
                <a:gd name="T51" fmla="*/ 133 h 216"/>
                <a:gd name="T52" fmla="*/ 40 w 216"/>
                <a:gd name="T53" fmla="*/ 139 h 216"/>
                <a:gd name="T54" fmla="*/ 22 w 216"/>
                <a:gd name="T55" fmla="*/ 167 h 216"/>
                <a:gd name="T56" fmla="*/ 23 w 216"/>
                <a:gd name="T57" fmla="*/ 175 h 216"/>
                <a:gd name="T58" fmla="*/ 41 w 216"/>
                <a:gd name="T59" fmla="*/ 193 h 216"/>
                <a:gd name="T60" fmla="*/ 49 w 216"/>
                <a:gd name="T61" fmla="*/ 194 h 216"/>
                <a:gd name="T62" fmla="*/ 77 w 216"/>
                <a:gd name="T63" fmla="*/ 176 h 216"/>
                <a:gd name="T64" fmla="*/ 83 w 216"/>
                <a:gd name="T65" fmla="*/ 178 h 216"/>
                <a:gd name="T66" fmla="*/ 89 w 216"/>
                <a:gd name="T67" fmla="*/ 210 h 216"/>
                <a:gd name="T68" fmla="*/ 95 w 216"/>
                <a:gd name="T69" fmla="*/ 216 h 216"/>
                <a:gd name="T70" fmla="*/ 121 w 216"/>
                <a:gd name="T71" fmla="*/ 216 h 216"/>
                <a:gd name="T72" fmla="*/ 127 w 216"/>
                <a:gd name="T73" fmla="*/ 210 h 216"/>
                <a:gd name="T74" fmla="*/ 133 w 216"/>
                <a:gd name="T75" fmla="*/ 178 h 216"/>
                <a:gd name="T76" fmla="*/ 139 w 216"/>
                <a:gd name="T77" fmla="*/ 176 h 216"/>
                <a:gd name="T78" fmla="*/ 167 w 216"/>
                <a:gd name="T79" fmla="*/ 194 h 216"/>
                <a:gd name="T80" fmla="*/ 175 w 216"/>
                <a:gd name="T81" fmla="*/ 193 h 216"/>
                <a:gd name="T82" fmla="*/ 193 w 216"/>
                <a:gd name="T83" fmla="*/ 175 h 216"/>
                <a:gd name="T84" fmla="*/ 194 w 216"/>
                <a:gd name="T85" fmla="*/ 167 h 216"/>
                <a:gd name="T86" fmla="*/ 176 w 216"/>
                <a:gd name="T87" fmla="*/ 139 h 216"/>
                <a:gd name="T88" fmla="*/ 178 w 216"/>
                <a:gd name="T89" fmla="*/ 133 h 216"/>
                <a:gd name="T90" fmla="*/ 210 w 216"/>
                <a:gd name="T91" fmla="*/ 127 h 216"/>
                <a:gd name="T92" fmla="*/ 216 w 216"/>
                <a:gd name="T93" fmla="*/ 121 h 216"/>
                <a:gd name="T94" fmla="*/ 216 w 216"/>
                <a:gd name="T95" fmla="*/ 95 h 216"/>
                <a:gd name="T96" fmla="*/ 210 w 216"/>
                <a:gd name="T97" fmla="*/ 89 h 216"/>
                <a:gd name="T98" fmla="*/ 108 w 216"/>
                <a:gd name="T99" fmla="*/ 147 h 216"/>
                <a:gd name="T100" fmla="*/ 69 w 216"/>
                <a:gd name="T101" fmla="*/ 108 h 216"/>
                <a:gd name="T102" fmla="*/ 108 w 216"/>
                <a:gd name="T103" fmla="*/ 69 h 216"/>
                <a:gd name="T104" fmla="*/ 147 w 216"/>
                <a:gd name="T105" fmla="*/ 108 h 216"/>
                <a:gd name="T106" fmla="*/ 108 w 216"/>
                <a:gd name="T107" fmla="*/ 1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6" h="216">
                  <a:moveTo>
                    <a:pt x="210" y="89"/>
                  </a:moveTo>
                  <a:cubicBezTo>
                    <a:pt x="178" y="83"/>
                    <a:pt x="178" y="83"/>
                    <a:pt x="178" y="83"/>
                  </a:cubicBezTo>
                  <a:cubicBezTo>
                    <a:pt x="175" y="82"/>
                    <a:pt x="174" y="80"/>
                    <a:pt x="176" y="77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6" y="47"/>
                    <a:pt x="195" y="43"/>
                    <a:pt x="193" y="41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3" y="21"/>
                    <a:pt x="169" y="20"/>
                    <a:pt x="167" y="22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2"/>
                    <a:pt x="134" y="41"/>
                    <a:pt x="133" y="3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3"/>
                    <a:pt x="124" y="0"/>
                    <a:pt x="12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2" y="0"/>
                    <a:pt x="89" y="3"/>
                    <a:pt x="89" y="6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0" y="42"/>
                    <a:pt x="77" y="4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20"/>
                    <a:pt x="43" y="21"/>
                    <a:pt x="41" y="23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43"/>
                    <a:pt x="20" y="47"/>
                    <a:pt x="22" y="49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2" y="80"/>
                    <a:pt x="41" y="82"/>
                    <a:pt x="38" y="8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3" y="89"/>
                    <a:pt x="0" y="92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4"/>
                    <a:pt x="3" y="127"/>
                    <a:pt x="6" y="127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41" y="134"/>
                    <a:pt x="42" y="137"/>
                    <a:pt x="40" y="139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0" y="169"/>
                    <a:pt x="21" y="173"/>
                    <a:pt x="23" y="175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3" y="195"/>
                    <a:pt x="47" y="196"/>
                    <a:pt x="49" y="194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80" y="174"/>
                    <a:pt x="82" y="175"/>
                    <a:pt x="83" y="178"/>
                  </a:cubicBezTo>
                  <a:cubicBezTo>
                    <a:pt x="89" y="210"/>
                    <a:pt x="89" y="210"/>
                    <a:pt x="89" y="210"/>
                  </a:cubicBezTo>
                  <a:cubicBezTo>
                    <a:pt x="89" y="213"/>
                    <a:pt x="92" y="216"/>
                    <a:pt x="95" y="216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4" y="216"/>
                    <a:pt x="127" y="213"/>
                    <a:pt x="127" y="210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34" y="175"/>
                    <a:pt x="137" y="174"/>
                    <a:pt x="139" y="176"/>
                  </a:cubicBezTo>
                  <a:cubicBezTo>
                    <a:pt x="167" y="194"/>
                    <a:pt x="167" y="194"/>
                    <a:pt x="167" y="194"/>
                  </a:cubicBezTo>
                  <a:cubicBezTo>
                    <a:pt x="169" y="196"/>
                    <a:pt x="173" y="195"/>
                    <a:pt x="175" y="193"/>
                  </a:cubicBezTo>
                  <a:cubicBezTo>
                    <a:pt x="193" y="175"/>
                    <a:pt x="193" y="175"/>
                    <a:pt x="193" y="175"/>
                  </a:cubicBezTo>
                  <a:cubicBezTo>
                    <a:pt x="195" y="173"/>
                    <a:pt x="196" y="169"/>
                    <a:pt x="194" y="167"/>
                  </a:cubicBezTo>
                  <a:cubicBezTo>
                    <a:pt x="176" y="139"/>
                    <a:pt x="176" y="139"/>
                    <a:pt x="176" y="139"/>
                  </a:cubicBezTo>
                  <a:cubicBezTo>
                    <a:pt x="174" y="137"/>
                    <a:pt x="175" y="134"/>
                    <a:pt x="178" y="133"/>
                  </a:cubicBezTo>
                  <a:cubicBezTo>
                    <a:pt x="210" y="127"/>
                    <a:pt x="210" y="127"/>
                    <a:pt x="210" y="127"/>
                  </a:cubicBezTo>
                  <a:cubicBezTo>
                    <a:pt x="213" y="127"/>
                    <a:pt x="216" y="124"/>
                    <a:pt x="216" y="121"/>
                  </a:cubicBezTo>
                  <a:cubicBezTo>
                    <a:pt x="216" y="95"/>
                    <a:pt x="216" y="95"/>
                    <a:pt x="216" y="95"/>
                  </a:cubicBezTo>
                  <a:cubicBezTo>
                    <a:pt x="216" y="92"/>
                    <a:pt x="213" y="89"/>
                    <a:pt x="210" y="89"/>
                  </a:cubicBezTo>
                  <a:close/>
                  <a:moveTo>
                    <a:pt x="108" y="147"/>
                  </a:moveTo>
                  <a:cubicBezTo>
                    <a:pt x="86" y="147"/>
                    <a:pt x="69" y="130"/>
                    <a:pt x="69" y="108"/>
                  </a:cubicBezTo>
                  <a:cubicBezTo>
                    <a:pt x="69" y="87"/>
                    <a:pt x="86" y="69"/>
                    <a:pt x="108" y="69"/>
                  </a:cubicBezTo>
                  <a:cubicBezTo>
                    <a:pt x="130" y="69"/>
                    <a:pt x="147" y="87"/>
                    <a:pt x="147" y="108"/>
                  </a:cubicBezTo>
                  <a:cubicBezTo>
                    <a:pt x="147" y="130"/>
                    <a:pt x="130" y="147"/>
                    <a:pt x="108" y="147"/>
                  </a:cubicBezTo>
                  <a:close/>
                </a:path>
              </a:pathLst>
            </a:cu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EA5E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66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1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8" grpId="0"/>
      <p:bldP spid="104" grpId="0"/>
      <p:bldP spid="1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0710" y="1125538"/>
            <a:ext cx="8765028" cy="5236787"/>
          </a:xfrm>
        </p:spPr>
        <p:txBody>
          <a:bodyPr/>
          <a:lstStyle/>
          <a:p>
            <a:pPr marL="457291" indent="-457291" algn="just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A/D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转换器的主要性能指标</a:t>
            </a:r>
          </a:p>
          <a:p>
            <a:pPr marL="457291" indent="-457291" algn="just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 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1)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精度 </a:t>
            </a:r>
          </a:p>
          <a:p>
            <a:pPr marL="1027318" lvl="1" indent="-455704">
              <a:lnSpc>
                <a:spcPct val="80000"/>
              </a:lnSpc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量化间隔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分辨率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 =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0000" dirty="0" err="1">
                <a:latin typeface="黑体" pitchFamily="2" charset="-122"/>
                <a:ea typeface="黑体" pitchFamily="2" charset="-122"/>
              </a:rPr>
              <a:t>max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电平数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即满量程值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 </a:t>
            </a:r>
          </a:p>
          <a:p>
            <a:pPr marL="1370287" lvl="2">
              <a:lnSpc>
                <a:spcPct val="80000"/>
              </a:lnSpc>
              <a:buNone/>
              <a:defRPr/>
            </a:pP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例：某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位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ADC</a:t>
            </a: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的满量程电压为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5V</a:t>
            </a: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，则其分辨率为  </a:t>
            </a:r>
          </a:p>
          <a:p>
            <a:pPr marL="1370287" lvl="2">
              <a:lnSpc>
                <a:spcPct val="80000"/>
              </a:lnSpc>
              <a:buNone/>
              <a:defRPr/>
            </a:pP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5V/255=19.6mV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marL="1027318" lvl="1" indent="-455704">
              <a:lnSpc>
                <a:spcPct val="80000"/>
              </a:lnSpc>
              <a:defRPr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量化误差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用数字（离散）量表示连续量时，由于数字量字长有限而无法精确地表示连续量所造成的误差。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字长越长，精度越高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marL="1027318" lvl="1" indent="-455704">
              <a:lnSpc>
                <a:spcPct val="80000"/>
              </a:lnSpc>
              <a:buNone/>
              <a:defRPr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绝对量化误差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=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量化间隔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/2 = 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满量程电压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/(2</a:t>
            </a:r>
            <a:r>
              <a:rPr lang="en-US" altLang="zh-CN" sz="2400" baseline="40000" dirty="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-1))/2</a:t>
            </a:r>
          </a:p>
          <a:p>
            <a:pPr marL="1027318" lvl="1" indent="-455704">
              <a:lnSpc>
                <a:spcPct val="80000"/>
              </a:lnSpc>
              <a:buNone/>
              <a:defRPr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相对量化误差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= 1/2 * 1/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量化电平数目 *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100%</a:t>
            </a:r>
            <a:endParaRPr lang="en-US" altLang="zh-CN" sz="2400" i="1" dirty="0">
              <a:latin typeface="黑体" pitchFamily="2" charset="-122"/>
              <a:ea typeface="黑体" pitchFamily="2" charset="-122"/>
            </a:endParaRPr>
          </a:p>
          <a:p>
            <a:pPr marL="1370287" lvl="2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例：满量程电压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=10V</a:t>
            </a: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A/D</a:t>
            </a: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变换器位数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=10</a:t>
            </a: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位，则</a:t>
            </a:r>
          </a:p>
          <a:p>
            <a:pPr marL="1370287" lvl="2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      绝对量化误差 ≈ 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10/2</a:t>
            </a:r>
            <a:r>
              <a:rPr lang="en-US" altLang="zh-CN" sz="2400" i="1" baseline="40000" dirty="0"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 = 4.88mV</a:t>
            </a:r>
          </a:p>
          <a:p>
            <a:pPr marL="1370287" lvl="2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400" i="1" dirty="0">
                <a:latin typeface="黑体" pitchFamily="2" charset="-122"/>
                <a:ea typeface="黑体" pitchFamily="2" charset="-122"/>
              </a:rPr>
              <a:t>相对量化误差 ≈ 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1/2</a:t>
            </a:r>
            <a:r>
              <a:rPr lang="en-US" altLang="zh-CN" sz="2400" i="1" baseline="40000" dirty="0"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2400" i="1" dirty="0">
                <a:latin typeface="黑体" pitchFamily="2" charset="-122"/>
                <a:ea typeface="黑体" pitchFamily="2" charset="-122"/>
              </a:rPr>
              <a:t> *100% = 0.049%</a:t>
            </a:r>
          </a:p>
        </p:txBody>
      </p:sp>
      <p:sp>
        <p:nvSpPr>
          <p:cNvPr id="4" name="TextBox 16"/>
          <p:cNvSpPr txBox="1"/>
          <p:nvPr/>
        </p:nvSpPr>
        <p:spPr>
          <a:xfrm>
            <a:off x="2577852" y="511881"/>
            <a:ext cx="488550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模</a:t>
            </a:r>
            <a:r>
              <a:rPr lang="en-US" altLang="zh-CN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/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数转换原理</a:t>
            </a:r>
          </a:p>
        </p:txBody>
      </p:sp>
      <p:pic>
        <p:nvPicPr>
          <p:cNvPr id="5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40545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09" y="41483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9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0569" y="1125799"/>
            <a:ext cx="8231505" cy="4752487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转换时间。 </a:t>
            </a:r>
          </a:p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 转换时间是指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转换器完成一次转换所需要的时间。 其倒数为转换速率。 </a:t>
            </a:r>
          </a:p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温度系数。 </a:t>
            </a:r>
          </a:p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 温度系数表示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转换器受环境温度影响的程度。一般用环境温度变化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1℃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所产生的相对转换误差来表示，以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×10-6/℃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为单位。 </a:t>
            </a:r>
          </a:p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输入动态范围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允许转换的电压的范围。如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5V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10V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4686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106" y="1629594"/>
            <a:ext cx="7774199" cy="43968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数和数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模用途： 控制和测量仪表</a:t>
            </a:r>
            <a:r>
              <a:rPr lang="zh-CN" altLang="en-US" sz="280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CN" sz="2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522148" y="2265243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493923" y="2492952"/>
          <a:ext cx="7202567" cy="369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Visio" r:id="rId3" imgW="3634515" imgH="1870524" progId="Visio.Drawing.11">
                  <p:embed/>
                </p:oleObj>
              </mc:Choice>
              <mc:Fallback>
                <p:oleObj name="Visio" r:id="rId3" imgW="3634515" imgH="18705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23" y="2492952"/>
                        <a:ext cx="7202567" cy="3696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6"/>
          <p:cNvSpPr txBox="1"/>
          <p:nvPr/>
        </p:nvSpPr>
        <p:spPr>
          <a:xfrm>
            <a:off x="2759186" y="757004"/>
            <a:ext cx="348003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微机与控制系统接口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8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43" y="650581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42" y="659953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5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6520" y="981302"/>
            <a:ext cx="7489970" cy="4320588"/>
          </a:xfrm>
        </p:spPr>
        <p:txBody>
          <a:bodyPr/>
          <a:lstStyle/>
          <a:p>
            <a:pPr marL="609722" indent="-609722"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、数模转换方法</a:t>
            </a:r>
          </a:p>
          <a:p>
            <a:pPr marL="609722" indent="-609722">
              <a:lnSpc>
                <a:spcPct val="120000"/>
              </a:lnSpc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常用的方法有：计数式、逐次比较式、双积分式、并行式转换</a:t>
            </a:r>
          </a:p>
          <a:p>
            <a:pPr marL="609722" indent="-609722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    计数式最简单，但转换速度很低；并行转换速度最快，但需要的器件多，价格高；逐次比较式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转换器的速度较高，比较简单，而且价格适中；双积分式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转换器精度高，抗干扰能力强，但速度低，一般应用在要求精度高而且速度不高的场合，例如仪器仪表等。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9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46073" y="836807"/>
            <a:ext cx="8571309" cy="27374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1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801">
                <a:latin typeface="黑体" panose="02010609060101010101" pitchFamily="49" charset="-122"/>
                <a:ea typeface="黑体" panose="02010609060101010101" pitchFamily="49" charset="-122"/>
              </a:rPr>
              <a:t>计数式</a:t>
            </a:r>
            <a:r>
              <a:rPr lang="en-US" altLang="zh-CN" sz="2801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801"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  <a:r>
              <a:rPr lang="en-US" altLang="zh-CN" sz="280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计数式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转换的转换原理：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	由计数器对固定频率信号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进行计数，计数输出值送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的输出模拟量</a:t>
            </a:r>
            <a:r>
              <a:rPr lang="en-US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Vo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与输入模拟量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在比较器中进行比较，随着计数的进行，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Vo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不断增加，当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Vo&gt;Vi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，计数器停止计数，此时的计数值即是模拟量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对应的数字量。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9155" name="Picture 7" descr="wx18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3923" y="3501249"/>
            <a:ext cx="7274021" cy="2592987"/>
          </a:xfrm>
        </p:spPr>
      </p:pic>
    </p:spTree>
    <p:extLst>
      <p:ext uri="{BB962C8B-B14F-4D97-AF65-F5344CB8AC3E}">
        <p14:creationId xmlns:p14="http://schemas.microsoft.com/office/powerpoint/2010/main" val="791460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2148" y="620857"/>
            <a:ext cx="9146117" cy="244849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1">
                <a:latin typeface="黑体" panose="02010609060101010101" pitchFamily="49" charset="-122"/>
                <a:ea typeface="黑体" panose="02010609060101010101" pitchFamily="49" charset="-122"/>
              </a:rPr>
              <a:t>）逐次逼近型</a:t>
            </a:r>
            <a:r>
              <a:rPr lang="en-US" altLang="zh-CN" sz="2801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801">
                <a:latin typeface="黑体" panose="02010609060101010101" pitchFamily="49" charset="-122"/>
                <a:ea typeface="黑体" panose="02010609060101010101" pitchFamily="49" charset="-122"/>
              </a:rPr>
              <a:t>转换：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逐次逼近型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转换转换原理：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		数字量由逐次逼近寄存器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SAR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产生。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SAR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使用对分搜索法产生数字量，以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位数字量为例，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SAR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首先产生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位数字量的一半，即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10000000B,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试探模拟量的大小，若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Vo&gt;Vi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，清除最高位，若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Vo&lt;Vi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，保留最高位。在最高位确定后，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SAR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又以对分搜索法确定次高位，即以低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位的一半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y1000000B(y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为已确定位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试探模拟量的大小。重复这一过程，直到最低位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bit0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被确定，转换结束。</a:t>
            </a:r>
          </a:p>
        </p:txBody>
      </p:sp>
      <p:pic>
        <p:nvPicPr>
          <p:cNvPr id="50179" name="Picture 10" descr="wx18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5377" y="3142391"/>
            <a:ext cx="7131112" cy="2951845"/>
          </a:xfrm>
        </p:spPr>
      </p:pic>
    </p:spTree>
    <p:extLst>
      <p:ext uri="{BB962C8B-B14F-4D97-AF65-F5344CB8AC3E}">
        <p14:creationId xmlns:p14="http://schemas.microsoft.com/office/powerpoint/2010/main" val="443818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107" y="609742"/>
            <a:ext cx="7774199" cy="1163907"/>
          </a:xfrm>
        </p:spPr>
        <p:txBody>
          <a:bodyPr/>
          <a:lstStyle/>
          <a:p>
            <a:pPr algn="l" eaLnBrk="1" hangingPunct="1"/>
            <a:r>
              <a:rPr lang="en-US" altLang="zh-CN" sz="280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sz="280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双积分式</a:t>
            </a:r>
            <a:r>
              <a:rPr lang="en-US" altLang="zh-CN" sz="280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80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  <a:r>
              <a:rPr lang="zh-CN" altLang="en-US" sz="2801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908713" y="2548528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1204" name="Picture 4" descr="wx1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148" y="1981660"/>
            <a:ext cx="9146117" cy="368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781327" y="5517840"/>
            <a:ext cx="6630935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(a)</a:t>
            </a:r>
            <a:r>
              <a:rPr lang="zh-CN" altLang="en-US"/>
              <a:t>电路工作原理	</a:t>
            </a:r>
            <a:r>
              <a:rPr lang="zh-CN" altLang="en-US">
                <a:cs typeface="Times New Roman" panose="02020603050405020304" pitchFamily="18" charset="0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(b) </a:t>
            </a:r>
            <a:r>
              <a:rPr lang="zh-CN" altLang="en-US"/>
              <a:t>双积分原理</a:t>
            </a:r>
            <a:r>
              <a:rPr lang="zh-CN" altLang="en-US">
                <a:latin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2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06151" y="837506"/>
            <a:ext cx="4896770" cy="563693"/>
          </a:xfrm>
        </p:spPr>
        <p:txBody>
          <a:bodyPr/>
          <a:lstStyle/>
          <a:p>
            <a:pPr algn="l" eaLnBrk="1" hangingPunct="1"/>
            <a:r>
              <a:rPr lang="en-US" altLang="zh-CN" sz="280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4) </a:t>
            </a:r>
            <a:r>
              <a:rPr lang="zh-CN" altLang="en-US" sz="280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并行式</a:t>
            </a:r>
            <a:r>
              <a:rPr lang="zh-CN" altLang="en-US" sz="2801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651835" y="2477074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77973" y="1700607"/>
            <a:ext cx="7489971" cy="4115753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采用直接比较法</a:t>
            </a: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把参考电压经电阻分压器直接给出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−1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个量化电平，直接比较，由编码器编成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位数字码，而达到转换的目的 </a:t>
            </a: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快速、并行</a:t>
            </a:r>
          </a:p>
        </p:txBody>
      </p:sp>
    </p:spTree>
    <p:extLst>
      <p:ext uri="{BB962C8B-B14F-4D97-AF65-F5344CB8AC3E}">
        <p14:creationId xmlns:p14="http://schemas.microsoft.com/office/powerpoint/2010/main" val="27462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2782838" y="837506"/>
            <a:ext cx="7573917" cy="524949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ADC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的连接问题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）和主机的连接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与主机的连接信号主要有数据输出、启动转换及转换结束等。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）模拟量的连接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4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0569" y="1341749"/>
            <a:ext cx="8383940" cy="4641336"/>
          </a:xfrm>
        </p:spPr>
        <p:txBody>
          <a:bodyPr/>
          <a:lstStyle/>
          <a:p>
            <a:pPr marL="457291" indent="-457291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ADC0809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的内部结构和引脚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2148" y="-230885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807965" y="2072168"/>
          <a:ext cx="8609417" cy="392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Visio" r:id="rId3" imgW="5002530" imgH="1942719" progId="Visio.Drawing.11">
                  <p:embed/>
                </p:oleObj>
              </mc:Choice>
              <mc:Fallback>
                <p:oleObj name="Visio" r:id="rId3" imgW="5002530" imgH="1942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965" y="2072168"/>
                        <a:ext cx="8609417" cy="39299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6"/>
          <p:cNvSpPr txBox="1"/>
          <p:nvPr/>
        </p:nvSpPr>
        <p:spPr>
          <a:xfrm>
            <a:off x="2577852" y="511881"/>
            <a:ext cx="488550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8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位模数转换器</a:t>
            </a:r>
            <a:r>
              <a:rPr lang="en-US" altLang="zh-CN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ADC0809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8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40545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09" y="41483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1522148" y="785995"/>
            <a:ext cx="9146117" cy="4115753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各引线信号意义如下：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：模拟通道选择线，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接低位，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接高位，选择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位模拟通道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路模拟通道输入，由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三条模拟通道选择线选择。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：数据线，三态输出，由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输出允许信号控制。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：输出允许，该引线上的高电平，打开三态缓冲器，将转换结果放到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ALE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：地址锁存允许，其上升沿将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三条引线的信号锁存。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：转换启动信号，在模拟通道选通之后，由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上的正脉冲启动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转换过程。</a:t>
            </a:r>
          </a:p>
          <a:p>
            <a:pPr eaLnBrk="1" hangingPunct="1">
              <a:buFontTx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13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208107" y="928903"/>
            <a:ext cx="7774199" cy="516850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EOC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of Conversion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）：转换结束信号，在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信号之后，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开始转换，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EOC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变为低电平，表示转换在进行中。当转换结束，数据已锁存在输出锁存器之后，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EOC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变为高电平，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EOC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可作为被查询的状态信号，亦可用来申请中断。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REF</a:t>
            </a:r>
            <a:r>
              <a:rPr lang="zh-CN" altLang="en-US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REF</a:t>
            </a:r>
            <a:r>
              <a:rPr lang="zh-CN" altLang="en-US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−</a:t>
            </a:r>
            <a:r>
              <a:rPr lang="zh-CN" altLang="en-US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：基准电压输入。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：时钟输入。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398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6510" y="714541"/>
            <a:ext cx="8680871" cy="2138858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9.1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利用查询方式进行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转换，硬件连接见图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9.16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EOC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作为状态信号，经过三态门接入数据总线最高位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，状态端口的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地址为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238H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个模拟信号的选择地址接系统地址线的低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位，端口地址分别为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220H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227H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，下面的程序实现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个模拟通道的顺序转换，转换的结果放在数据段的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BUF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522148" y="-230885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3502219" y="2421499"/>
          <a:ext cx="5833825" cy="417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Visio" r:id="rId3" imgW="2497556" imgH="2036696" progId="Visio.Drawing.11">
                  <p:embed/>
                </p:oleObj>
              </mc:Choice>
              <mc:Fallback>
                <p:oleObj name="Visio" r:id="rId3" imgW="2497556" imgH="20366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219" y="2421499"/>
                        <a:ext cx="5833825" cy="4177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8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7018" y="914612"/>
            <a:ext cx="8536376" cy="5411452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在测量和工业实时控制中，经常要对一些现场物理量进行测量，或者将其采集下来进行处理。这些物理量可能是电信号，也可能是非电信号</a:t>
            </a: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在数学计算机中，任何物理量都是以数字的形式表示和进行处理的，而电信号、非电信号一般都是模拟量信号，所以就需要将模拟信号转换成数字量信号，这一转换过程称为模数转换，即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另一方面，为满足测控系统各执行机构对模拟量信号的要求，需要将计算机处理后的用于控制的数字量信号转换成模拟量信号，这一转换过程称为数模转换，即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转换是微型机算计与外界联系的重要桥梁，是微型机算计在测量、控制和各类智能仪器仪表中不可缺少的重要环节</a:t>
            </a:r>
          </a:p>
        </p:txBody>
      </p:sp>
    </p:spTree>
    <p:extLst>
      <p:ext uri="{BB962C8B-B14F-4D97-AF65-F5344CB8AC3E}">
        <p14:creationId xmlns:p14="http://schemas.microsoft.com/office/powerpoint/2010/main" val="25892069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519" y="836807"/>
            <a:ext cx="7774199" cy="576237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MOV	BX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OFFSET BUF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MOV	CX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存放通道数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	DX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220H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P1:		OUT	DX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；启动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内容无关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PUSH	DX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MOV	DX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238H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P2:	      IN	AL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DX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；读入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EOC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TEST	AL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80H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JZ	P2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；转换没有结束，则继续查询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POP	DX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IN	AL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DX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；读入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转换结果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	[BX]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INC		BX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INC		DX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LOOP	P1</a:t>
            </a:r>
          </a:p>
        </p:txBody>
      </p:sp>
    </p:spTree>
    <p:extLst>
      <p:ext uri="{BB962C8B-B14F-4D97-AF65-F5344CB8AC3E}">
        <p14:creationId xmlns:p14="http://schemas.microsoft.com/office/powerpoint/2010/main" val="25236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519" y="1643444"/>
            <a:ext cx="7774199" cy="37299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AD574A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的主要特征如下：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带有基准源和时钟的</a:t>
            </a:r>
            <a:r>
              <a:rPr lang="en-US" altLang="zh-CN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逐次逼近式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内部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具有三态缓冲器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，可直接与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数据总线连接；在外部控制下可进行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位转换。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12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位数据输出分为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三段，分别对应高、中、低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位数据。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转换时间为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25us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；分辨率：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位；精度：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±1LSB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；功耗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390mW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" name="TextBox 16"/>
          <p:cNvSpPr txBox="1"/>
          <p:nvPr/>
        </p:nvSpPr>
        <p:spPr>
          <a:xfrm>
            <a:off x="2577852" y="1045036"/>
            <a:ext cx="488550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12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位模数转换器</a:t>
            </a:r>
            <a:r>
              <a:rPr lang="en-US" altLang="zh-CN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AD574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5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938613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09" y="947985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7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62558" y="621482"/>
            <a:ext cx="11276132" cy="563693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AD574A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的内部结构和引脚信号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>
            <p:ph idx="1"/>
          </p:nvPr>
        </p:nvGraphicFramePr>
        <p:xfrm>
          <a:off x="2422469" y="1557699"/>
          <a:ext cx="7634467" cy="446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Visio" r:id="rId3" imgW="2750053" imgH="1903036" progId="Visio.Drawing.11">
                  <p:embed/>
                </p:oleObj>
              </mc:Choice>
              <mc:Fallback>
                <p:oleObj name="Visio" r:id="rId3" imgW="2750053" imgH="19030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469" y="1557699"/>
                        <a:ext cx="7634467" cy="4465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4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208107" y="3029652"/>
          <a:ext cx="3814058" cy="201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Microsoft Graph 图表" r:id="rId3" imgW="12230397" imgH="6857802" progId="MSGraph.Chart.8">
                  <p:embed followColorScheme="full"/>
                </p:oleObj>
              </mc:Choice>
              <mc:Fallback>
                <p:oleObj name="Microsoft Graph 图表" r:id="rId3" imgW="12230397" imgH="68578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107" y="3029652"/>
                        <a:ext cx="3814058" cy="201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709873" y="908261"/>
          <a:ext cx="4850936" cy="56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Visio" r:id="rId5" imgW="1586764" imgH="1838734" progId="Visio.Drawing.11">
                  <p:embed/>
                </p:oleObj>
              </mc:Choice>
              <mc:Fallback>
                <p:oleObj name="Visio" r:id="rId5" imgW="1586764" imgH="18387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73" y="908261"/>
                        <a:ext cx="4850936" cy="56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820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148" y="620857"/>
            <a:ext cx="8966688" cy="576237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1">
                <a:latin typeface="黑体" panose="02010609060101010101" pitchFamily="49" charset="-122"/>
                <a:ea typeface="黑体" panose="02010609060101010101" pitchFamily="49" charset="-122"/>
              </a:rPr>
              <a:t>主要引脚信号：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位输出数据线，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为最高有效位。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CS#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：片选信号。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CE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：芯片允许信号。只有当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CE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为高电平，为低电平时，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AD574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才能正常工作，进行转换或将转换后的数据读出。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12/8#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：输出数据的输出格式。高电平时，输出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位数据；低电平时，输出两个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位数据。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：控制数据转换长度。启动转换时，若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为高电平，则转换长度为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位；若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为低电平，则转换长度为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位。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R/C#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：读／启动转换信号。低电平时启动转换，高电平时，将转换后的数据读出。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：状态信号，转换开始的时候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为高，并在转换过程中一直持续为高，当转换结束以后，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为低。可以用这个信号来检查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转换是不是完成。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10V</a:t>
            </a: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：在此引脚的模拟量输出范围是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+10V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；如果是双极性的，则是−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5V~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5V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20V</a:t>
            </a: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：在此引脚的模拟量输出范围是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+20V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；如果是双极性的，则是−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10V~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10V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REF</a:t>
            </a:r>
            <a:r>
              <a:rPr lang="zh-CN" altLang="en-US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zh-CN" altLang="en-US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：参考电压输入端。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REF</a:t>
            </a:r>
            <a:r>
              <a:rPr lang="zh-CN" altLang="en-US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OUT</a:t>
            </a:r>
            <a:r>
              <a:rPr lang="zh-CN" altLang="en-US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：参考电压输出端。</a:t>
            </a:r>
          </a:p>
        </p:txBody>
      </p:sp>
    </p:spTree>
    <p:extLst>
      <p:ext uri="{BB962C8B-B14F-4D97-AF65-F5344CB8AC3E}">
        <p14:creationId xmlns:p14="http://schemas.microsoft.com/office/powerpoint/2010/main" val="20842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6519" y="765353"/>
            <a:ext cx="7774199" cy="51605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AD574A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的工作过程</a:t>
            </a:r>
          </a:p>
        </p:txBody>
      </p:sp>
      <p:sp>
        <p:nvSpPr>
          <p:cNvPr id="235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148" y="1341749"/>
            <a:ext cx="8966688" cy="2232542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AD574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个控制信号，它们的组合决定了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AD574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的工作过程。这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个控制信号是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  、   、   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，组合信号关系如下表所示。从表中可看出，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AD574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的工作过程分为进行转换和转换后将数据输出（读出）两个过程。</a:t>
            </a:r>
          </a:p>
          <a:p>
            <a:pPr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AD574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控制信号组合关系表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3911889" y="2675558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3214814" y="3574290"/>
          <a:ext cx="527172" cy="39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3" imgW="190417" imgH="190417" progId="">
                  <p:embed/>
                </p:oleObj>
              </mc:Choice>
              <mc:Fallback>
                <p:oleObj name="Equation" r:id="rId3" imgW="190417" imgH="1904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814" y="3574290"/>
                        <a:ext cx="527172" cy="392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3911889" y="2675558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4078615" y="3574291"/>
          <a:ext cx="670080" cy="35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5" imgW="266469" imgH="190335" progId="">
                  <p:embed/>
                </p:oleObj>
              </mc:Choice>
              <mc:Fallback>
                <p:oleObj name="Equation" r:id="rId5" imgW="266469" imgH="1903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615" y="3574291"/>
                        <a:ext cx="670080" cy="358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911889" y="2675558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086911" y="3645744"/>
          <a:ext cx="647850" cy="28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7" imgW="342603" imgH="215713" progId="">
                  <p:embed/>
                </p:oleObj>
              </mc:Choice>
              <mc:Fallback>
                <p:oleObj name="Equation" r:id="rId7" imgW="342603" imgH="2157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911" y="3645744"/>
                        <a:ext cx="647850" cy="287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803" name="Group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06856"/>
              </p:ext>
            </p:extLst>
          </p:nvPr>
        </p:nvGraphicFramePr>
        <p:xfrm>
          <a:off x="2206519" y="3565409"/>
          <a:ext cx="7921872" cy="2472312"/>
        </p:xfrm>
        <a:graphic>
          <a:graphicData uri="http://schemas.openxmlformats.org/drawingml/2006/table">
            <a:tbl>
              <a:tblPr/>
              <a:tblGrid>
                <a:gridCol w="830455"/>
                <a:gridCol w="830454"/>
                <a:gridCol w="1035290"/>
                <a:gridCol w="1160732"/>
                <a:gridCol w="1036877"/>
                <a:gridCol w="3028064"/>
              </a:tblGrid>
              <a:tr h="4906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CE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功    能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进行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位转换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进行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位转换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位并行数据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允许高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位数据输出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允许低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位和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输出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16" name="Rectangle 255"/>
          <p:cNvSpPr>
            <a:spLocks noChangeArrowheads="1"/>
          </p:cNvSpPr>
          <p:nvPr/>
        </p:nvSpPr>
        <p:spPr bwMode="auto">
          <a:xfrm>
            <a:off x="1522148" y="3103637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7" name="Object 254"/>
          <p:cNvGraphicFramePr>
            <a:graphicFrameLocks noChangeAspect="1"/>
          </p:cNvGraphicFramePr>
          <p:nvPr/>
        </p:nvGraphicFramePr>
        <p:xfrm>
          <a:off x="4510515" y="1773649"/>
          <a:ext cx="504942" cy="3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9" imgW="190417" imgH="190417" progId="">
                  <p:embed/>
                </p:oleObj>
              </mc:Choice>
              <mc:Fallback>
                <p:oleObj name="Equation" r:id="rId9" imgW="190417" imgH="1904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515" y="1773649"/>
                        <a:ext cx="504942" cy="3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7" name="Rectangle 257"/>
          <p:cNvSpPr>
            <a:spLocks noChangeArrowheads="1"/>
          </p:cNvSpPr>
          <p:nvPr/>
        </p:nvSpPr>
        <p:spPr bwMode="auto">
          <a:xfrm>
            <a:off x="1522148" y="3103637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8" name="Object 256"/>
          <p:cNvGraphicFramePr>
            <a:graphicFrameLocks noChangeAspect="1"/>
          </p:cNvGraphicFramePr>
          <p:nvPr/>
        </p:nvGraphicFramePr>
        <p:xfrm>
          <a:off x="5158364" y="1773649"/>
          <a:ext cx="611329" cy="408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10" imgW="279400" imgH="190500" progId="">
                  <p:embed/>
                </p:oleObj>
              </mc:Choice>
              <mc:Fallback>
                <p:oleObj name="Equation" r:id="rId10" imgW="279400" imgH="190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364" y="1773649"/>
                        <a:ext cx="611329" cy="408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8" name="Rectangle 259"/>
          <p:cNvSpPr>
            <a:spLocks noChangeArrowheads="1"/>
          </p:cNvSpPr>
          <p:nvPr/>
        </p:nvSpPr>
        <p:spPr bwMode="auto">
          <a:xfrm>
            <a:off x="1522148" y="3103637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9" name="Object 258"/>
          <p:cNvGraphicFramePr>
            <a:graphicFrameLocks noChangeAspect="1"/>
          </p:cNvGraphicFramePr>
          <p:nvPr/>
        </p:nvGraphicFramePr>
        <p:xfrm>
          <a:off x="5879257" y="1773649"/>
          <a:ext cx="684371" cy="36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12" imgW="266469" imgH="190335" progId="">
                  <p:embed/>
                </p:oleObj>
              </mc:Choice>
              <mc:Fallback>
                <p:oleObj name="Equation" r:id="rId12" imgW="266469" imgH="1903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257" y="1773649"/>
                        <a:ext cx="684371" cy="360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14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7973" y="1484657"/>
            <a:ext cx="7488383" cy="411575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AD574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进行转换时，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CE =l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，由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信号决定转换位数，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为低电平，则进行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位转换，否则，进行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位转换。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读取转换数据操作时，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CE=l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脚），则输出数据作为两个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位字输出，在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的时候，输出高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位数据，在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的时候，输出低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位数据和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CE=l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的时候，作为一个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位字输出。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311156" y="1557699"/>
          <a:ext cx="419197" cy="419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3" imgW="190417" imgH="190417" progId="">
                  <p:embed/>
                </p:oleObj>
              </mc:Choice>
              <mc:Fallback>
                <p:oleObj name="Equation" r:id="rId3" imgW="190417" imgH="1904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156" y="1557699"/>
                        <a:ext cx="419197" cy="419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7103503" y="1557699"/>
          <a:ext cx="576395" cy="39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5" imgW="279400" imgH="190500" progId="">
                  <p:embed/>
                </p:oleObj>
              </mc:Choice>
              <mc:Fallback>
                <p:oleObj name="Equation" r:id="rId5" imgW="279400" imgH="190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503" y="1557699"/>
                        <a:ext cx="576395" cy="392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0"/>
          <p:cNvGraphicFramePr>
            <a:graphicFrameLocks noChangeAspect="1"/>
          </p:cNvGraphicFramePr>
          <p:nvPr/>
        </p:nvGraphicFramePr>
        <p:xfrm>
          <a:off x="8327748" y="4222140"/>
          <a:ext cx="792346" cy="4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7" imgW="266469" imgH="190335" progId="">
                  <p:embed/>
                </p:oleObj>
              </mc:Choice>
              <mc:Fallback>
                <p:oleObj name="Equation" r:id="rId7" imgW="266469" imgH="1903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7748" y="4222140"/>
                        <a:ext cx="792346" cy="4176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2"/>
          <p:cNvGraphicFramePr>
            <a:graphicFrameLocks noChangeAspect="1"/>
          </p:cNvGraphicFramePr>
          <p:nvPr/>
        </p:nvGraphicFramePr>
        <p:xfrm>
          <a:off x="8400790" y="2997894"/>
          <a:ext cx="792346" cy="41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9" imgW="266469" imgH="190335" progId="">
                  <p:embed/>
                </p:oleObj>
              </mc:Choice>
              <mc:Fallback>
                <p:oleObj name="Equation" r:id="rId9" imgW="266469" imgH="1903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790" y="2997894"/>
                        <a:ext cx="792346" cy="417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3"/>
          <p:cNvGraphicFramePr>
            <a:graphicFrameLocks noChangeAspect="1"/>
          </p:cNvGraphicFramePr>
          <p:nvPr/>
        </p:nvGraphicFramePr>
        <p:xfrm>
          <a:off x="7390907" y="2997894"/>
          <a:ext cx="576396" cy="392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10" imgW="279400" imgH="190500" progId="">
                  <p:embed/>
                </p:oleObj>
              </mc:Choice>
              <mc:Fallback>
                <p:oleObj name="Equation" r:id="rId10" imgW="279400" imgH="190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0907" y="2997894"/>
                        <a:ext cx="576396" cy="392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4"/>
          <p:cNvGraphicFramePr>
            <a:graphicFrameLocks noChangeAspect="1"/>
          </p:cNvGraphicFramePr>
          <p:nvPr/>
        </p:nvGraphicFramePr>
        <p:xfrm>
          <a:off x="6527106" y="2997894"/>
          <a:ext cx="419197" cy="419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11" imgW="190417" imgH="190417" progId="">
                  <p:embed/>
                </p:oleObj>
              </mc:Choice>
              <mc:Fallback>
                <p:oleObj name="Equation" r:id="rId11" imgW="190417" imgH="1904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106" y="2997894"/>
                        <a:ext cx="419197" cy="419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5"/>
          <p:cNvGraphicFramePr>
            <a:graphicFrameLocks noChangeAspect="1"/>
          </p:cNvGraphicFramePr>
          <p:nvPr/>
        </p:nvGraphicFramePr>
        <p:xfrm>
          <a:off x="7247998" y="4293594"/>
          <a:ext cx="576396" cy="392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12" imgW="279400" imgH="190500" progId="">
                  <p:embed/>
                </p:oleObj>
              </mc:Choice>
              <mc:Fallback>
                <p:oleObj name="Equation" r:id="rId12" imgW="279400" imgH="190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7998" y="4293594"/>
                        <a:ext cx="576396" cy="392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6"/>
          <p:cNvGraphicFramePr>
            <a:graphicFrameLocks noChangeAspect="1"/>
          </p:cNvGraphicFramePr>
          <p:nvPr/>
        </p:nvGraphicFramePr>
        <p:xfrm>
          <a:off x="6382611" y="4293594"/>
          <a:ext cx="419197" cy="419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13" imgW="190417" imgH="190417" progId="">
                  <p:embed/>
                </p:oleObj>
              </mc:Choice>
              <mc:Fallback>
                <p:oleObj name="Equation" r:id="rId13" imgW="190417" imgH="1904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611" y="4293594"/>
                        <a:ext cx="419197" cy="419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149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519" y="1197252"/>
            <a:ext cx="7774199" cy="4115753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输入方式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22148" y="2370042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2206519" y="2205549"/>
          <a:ext cx="7418517" cy="3124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Visio" r:id="rId3" imgW="3934986" imgH="1654500" progId="Visio.Drawing.11">
                  <p:embed/>
                </p:oleObj>
              </mc:Choice>
              <mc:Fallback>
                <p:oleObj name="Visio" r:id="rId3" imgW="3934986" imgH="1654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519" y="2205549"/>
                        <a:ext cx="7418517" cy="3124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422469" y="5446386"/>
            <a:ext cx="7399462" cy="3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0"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kumimoji="0"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kumimoji="0"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）单极性输入		             （</a:t>
            </a:r>
            <a:r>
              <a:rPr kumimoji="0"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kumimoji="0"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）双极性输入</a:t>
            </a:r>
          </a:p>
        </p:txBody>
      </p:sp>
    </p:spTree>
    <p:extLst>
      <p:ext uri="{BB962C8B-B14F-4D97-AF65-F5344CB8AC3E}">
        <p14:creationId xmlns:p14="http://schemas.microsoft.com/office/powerpoint/2010/main" val="2606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519" y="1197252"/>
            <a:ext cx="7774199" cy="4115753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2148" y="-230885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1630123" y="2205549"/>
          <a:ext cx="8787259" cy="280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Visio" r:id="rId3" imgW="4502383" imgH="1438837" progId="Visio.Drawing.11">
                  <p:embed/>
                </p:oleObj>
              </mc:Choice>
              <mc:Fallback>
                <p:oleObj name="Visio" r:id="rId3" imgW="4502383" imgH="14388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123" y="2205549"/>
                        <a:ext cx="8787259" cy="28057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6382611" y="1557699"/>
            <a:ext cx="3842639" cy="146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>
                <a:latin typeface="Arial" panose="020B0604020202020204" pitchFamily="34" charset="0"/>
              </a:rPr>
              <a:t>MOV	DX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PORT0 		</a:t>
            </a:r>
          </a:p>
          <a:p>
            <a:r>
              <a:rPr kumimoji="0" lang="en-US" altLang="zh-CN" sz="1800">
                <a:latin typeface="Arial" panose="020B0604020202020204" pitchFamily="34" charset="0"/>
              </a:rPr>
              <a:t>IN	AL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DX </a:t>
            </a:r>
          </a:p>
          <a:p>
            <a:r>
              <a:rPr kumimoji="0" lang="en-US" altLang="zh-CN" sz="1800">
                <a:latin typeface="Arial" panose="020B0604020202020204" pitchFamily="34" charset="0"/>
              </a:rPr>
              <a:t>MOV	AH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AL </a:t>
            </a:r>
            <a:br>
              <a:rPr kumimoji="0" lang="en-US" altLang="zh-CN" sz="1800">
                <a:latin typeface="Arial" panose="020B0604020202020204" pitchFamily="34" charset="0"/>
              </a:rPr>
            </a:br>
            <a:r>
              <a:rPr kumimoji="0" lang="en-US" altLang="zh-CN" sz="1800">
                <a:latin typeface="Arial" panose="020B0604020202020204" pitchFamily="34" charset="0"/>
              </a:rPr>
              <a:t>MOV	DX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PORT1 		</a:t>
            </a:r>
          </a:p>
          <a:p>
            <a:r>
              <a:rPr kumimoji="0" lang="en-US" altLang="zh-CN" sz="1800">
                <a:latin typeface="Arial" panose="020B0604020202020204" pitchFamily="34" charset="0"/>
              </a:rPr>
              <a:t>IN	AL</a:t>
            </a:r>
            <a:r>
              <a:rPr kumimoji="0" lang="zh-CN" altLang="en-US" sz="1800">
                <a:latin typeface="Arial" panose="020B0604020202020204" pitchFamily="34" charset="0"/>
              </a:rPr>
              <a:t>，</a:t>
            </a:r>
            <a:r>
              <a:rPr kumimoji="0" lang="en-US" altLang="zh-CN" sz="1800">
                <a:latin typeface="Arial" panose="020B0604020202020204" pitchFamily="34" charset="0"/>
              </a:rPr>
              <a:t>DX </a:t>
            </a:r>
          </a:p>
        </p:txBody>
      </p:sp>
    </p:spTree>
    <p:extLst>
      <p:ext uri="{BB962C8B-B14F-4D97-AF65-F5344CB8AC3E}">
        <p14:creationId xmlns:p14="http://schemas.microsoft.com/office/powerpoint/2010/main" val="9190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454" y="1197252"/>
            <a:ext cx="8437928" cy="51129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AD574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完成一批并行数据采集的程序，通过对状态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的检测判断转换过程。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MOV 	DX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PORT0	; PORT0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为采集高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位数据口地址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OUT 	DX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AL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；启动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 / D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MOV 	DX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STSADD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STSADD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为三态门地址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LOOP :IN 	AL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DX 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TEST	AL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01H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	JNZ 	LOOP 		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MOV	DX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PORT0	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，读高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	 AL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	MOV	AH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	MOV	DX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PORT1	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PORT1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位数据口地址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IN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AL, DX	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title"/>
          </p:nvPr>
        </p:nvSpPr>
        <p:spPr>
          <a:xfrm>
            <a:off x="2134766" y="549474"/>
            <a:ext cx="7774199" cy="431900"/>
          </a:xfrm>
        </p:spPr>
        <p:txBody>
          <a:bodyPr/>
          <a:lstStyle/>
          <a:p>
            <a:pPr eaLnBrk="1" hangingPunct="1"/>
            <a:r>
              <a:rPr lang="en-US" altLang="zh-CN" sz="320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1" dirty="0">
                <a:latin typeface="黑体" panose="02010609060101010101" pitchFamily="49" charset="-122"/>
                <a:ea typeface="黑体" panose="02010609060101010101" pitchFamily="49" charset="-122"/>
              </a:rPr>
              <a:t>AD574A</a:t>
            </a:r>
            <a:r>
              <a:rPr lang="zh-CN" altLang="en-US" sz="3201" dirty="0">
                <a:latin typeface="黑体" panose="02010609060101010101" pitchFamily="49" charset="-122"/>
                <a:ea typeface="黑体" panose="02010609060101010101" pitchFamily="49" charset="-122"/>
              </a:rPr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188369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107" y="609742"/>
            <a:ext cx="7774199" cy="443016"/>
          </a:xfrm>
        </p:spPr>
        <p:txBody>
          <a:bodyPr/>
          <a:lstStyle/>
          <a:p>
            <a:pPr algn="l" eaLnBrk="1" hangingPunct="1"/>
            <a:r>
              <a:rPr lang="zh-CN" altLang="en-US" sz="2801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模拟输入</a:t>
            </a:r>
            <a:r>
              <a:rPr lang="zh-CN" altLang="en-US" sz="2801" b="1" dirty="0">
                <a:latin typeface="黑体" panose="02010609060101010101" pitchFamily="49" charset="-122"/>
                <a:ea typeface="黑体" panose="02010609060101010101" pitchFamily="49" charset="-122"/>
              </a:rPr>
              <a:t>通道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6073" y="1125799"/>
            <a:ext cx="8571309" cy="5041479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AutoNum type="arabicPeriod"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传感器（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Transducer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	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能够把生产过程的非电物理量转换成电量（电流或电压）的器件，如温度传感器。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信号放大器（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Amplifier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它把传感器输出的信号放大到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所需的量程范围。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低通滤波器（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Low-pass Filter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滤波器用于降低噪声、滤去高频干扰，以增加信噪比。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多路开关（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Multiplexer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把多个现场信号分时地接到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转换器上转换，达到共用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转换器以节省硬件的目的。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采样保持器（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Sample &amp; hold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对高速变化的信号进行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转换时，为了保证转换精度，需要使用采样保持器。周期性地采样连续信号，并在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转换期间保持不变。</a:t>
            </a:r>
          </a:p>
        </p:txBody>
      </p:sp>
    </p:spTree>
    <p:extLst>
      <p:ext uri="{BB962C8B-B14F-4D97-AF65-F5344CB8AC3E}">
        <p14:creationId xmlns:p14="http://schemas.microsoft.com/office/powerpoint/2010/main" val="355394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98" name="Rectangle 4"/>
          <p:cNvSpPr txBox="1">
            <a:spLocks noChangeArrowheads="1"/>
          </p:cNvSpPr>
          <p:nvPr/>
        </p:nvSpPr>
        <p:spPr bwMode="auto">
          <a:xfrm>
            <a:off x="4727054" y="2905101"/>
            <a:ext cx="7463359" cy="50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5" tIns="45702" rIns="91405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defTabSz="12188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kern="0" dirty="0">
                <a:solidFill>
                  <a:srgbClr val="0099A9"/>
                </a:solidFill>
                <a:latin typeface="Arial"/>
                <a:ea typeface="微软雅黑"/>
              </a:rPr>
              <a:t>A/D</a:t>
            </a:r>
            <a:r>
              <a:rPr lang="zh-CN" altLang="en-US" sz="6000" kern="0" dirty="0">
                <a:solidFill>
                  <a:srgbClr val="0099A9"/>
                </a:solidFill>
                <a:latin typeface="Arial"/>
                <a:ea typeface="微软雅黑"/>
              </a:rPr>
              <a:t>、</a:t>
            </a:r>
            <a:r>
              <a:rPr lang="en-US" altLang="zh-CN" sz="6000" kern="0" dirty="0">
                <a:solidFill>
                  <a:srgbClr val="0099A9"/>
                </a:solidFill>
                <a:latin typeface="Arial"/>
                <a:ea typeface="微软雅黑"/>
              </a:rPr>
              <a:t>D/A</a:t>
            </a:r>
            <a:r>
              <a:rPr lang="zh-CN" altLang="en-US" sz="6000" kern="0" dirty="0">
                <a:solidFill>
                  <a:srgbClr val="0099A9"/>
                </a:solidFill>
                <a:latin typeface="Arial"/>
                <a:ea typeface="微软雅黑"/>
              </a:rPr>
              <a:t>器件的选择</a:t>
            </a:r>
            <a:endParaRPr lang="zh-CN" altLang="en-US" sz="6000" kern="0" dirty="0">
              <a:solidFill>
                <a:srgbClr val="0099A9"/>
              </a:solidFill>
              <a:latin typeface="Arial"/>
              <a:ea typeface="微软雅黑"/>
            </a:endParaRPr>
          </a:p>
        </p:txBody>
      </p:sp>
      <p:pic>
        <p:nvPicPr>
          <p:cNvPr id="100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1777816"/>
            <a:ext cx="2952903" cy="29535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60" y="1401516"/>
            <a:ext cx="3348111" cy="3348867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2313797" y="4932670"/>
            <a:ext cx="12036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7" name="同心圆 10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0" name="同心圆 10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3" name="同心圆 1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6" name="同心圆 1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9" name="同心圆 1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2" name="同心圆 1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5" name="同心圆 1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8" name="同心圆 1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1" name="同心圆 1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4" name="同心圆 1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7" name="同心圆 1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0" name="同心圆 1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3" name="同心圆 1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524837" y="2227653"/>
            <a:ext cx="1449872" cy="1417567"/>
            <a:chOff x="5710238" y="3049588"/>
            <a:chExt cx="771526" cy="754062"/>
          </a:xfrm>
          <a:solidFill>
            <a:srgbClr val="0099A9"/>
          </a:solidFill>
        </p:grpSpPr>
        <p:sp>
          <p:nvSpPr>
            <p:cNvPr id="55" name="Freeform 355"/>
            <p:cNvSpPr>
              <a:spLocks/>
            </p:cNvSpPr>
            <p:nvPr/>
          </p:nvSpPr>
          <p:spPr bwMode="auto">
            <a:xfrm>
              <a:off x="6026151" y="3049588"/>
              <a:ext cx="106363" cy="125413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90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Freeform 356"/>
            <p:cNvSpPr>
              <a:spLocks/>
            </p:cNvSpPr>
            <p:nvPr/>
          </p:nvSpPr>
          <p:spPr bwMode="auto">
            <a:xfrm>
              <a:off x="5797551" y="3160713"/>
              <a:ext cx="479425" cy="49847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90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 357"/>
            <p:cNvSpPr>
              <a:spLocks noEditPoints="1"/>
            </p:cNvSpPr>
            <p:nvPr/>
          </p:nvSpPr>
          <p:spPr bwMode="auto">
            <a:xfrm>
              <a:off x="5710238" y="3370263"/>
              <a:ext cx="169863" cy="155575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90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Freeform 358"/>
            <p:cNvSpPr>
              <a:spLocks/>
            </p:cNvSpPr>
            <p:nvPr/>
          </p:nvSpPr>
          <p:spPr bwMode="auto">
            <a:xfrm>
              <a:off x="5721351" y="3340100"/>
              <a:ext cx="760413" cy="463550"/>
            </a:xfrm>
            <a:custGeom>
              <a:avLst/>
              <a:gdLst>
                <a:gd name="T0" fmla="*/ 479 w 479"/>
                <a:gd name="T1" fmla="*/ 0 h 292"/>
                <a:gd name="T2" fmla="*/ 395 w 479"/>
                <a:gd name="T3" fmla="*/ 33 h 292"/>
                <a:gd name="T4" fmla="*/ 412 w 479"/>
                <a:gd name="T5" fmla="*/ 45 h 292"/>
                <a:gd name="T6" fmla="*/ 307 w 479"/>
                <a:gd name="T7" fmla="*/ 158 h 292"/>
                <a:gd name="T8" fmla="*/ 213 w 479"/>
                <a:gd name="T9" fmla="*/ 148 h 292"/>
                <a:gd name="T10" fmla="*/ 139 w 479"/>
                <a:gd name="T11" fmla="*/ 225 h 292"/>
                <a:gd name="T12" fmla="*/ 62 w 479"/>
                <a:gd name="T13" fmla="*/ 187 h 292"/>
                <a:gd name="T14" fmla="*/ 0 w 479"/>
                <a:gd name="T15" fmla="*/ 266 h 292"/>
                <a:gd name="T16" fmla="*/ 33 w 479"/>
                <a:gd name="T17" fmla="*/ 292 h 292"/>
                <a:gd name="T18" fmla="*/ 74 w 479"/>
                <a:gd name="T19" fmla="*/ 242 h 292"/>
                <a:gd name="T20" fmla="*/ 148 w 479"/>
                <a:gd name="T21" fmla="*/ 278 h 292"/>
                <a:gd name="T22" fmla="*/ 230 w 479"/>
                <a:gd name="T23" fmla="*/ 194 h 292"/>
                <a:gd name="T24" fmla="*/ 323 w 479"/>
                <a:gd name="T25" fmla="*/ 204 h 292"/>
                <a:gd name="T26" fmla="*/ 448 w 479"/>
                <a:gd name="T27" fmla="*/ 72 h 292"/>
                <a:gd name="T28" fmla="*/ 472 w 479"/>
                <a:gd name="T29" fmla="*/ 88 h 292"/>
                <a:gd name="T30" fmla="*/ 479 w 479"/>
                <a:gd name="T3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292">
                  <a:moveTo>
                    <a:pt x="479" y="0"/>
                  </a:moveTo>
                  <a:lnTo>
                    <a:pt x="395" y="33"/>
                  </a:lnTo>
                  <a:lnTo>
                    <a:pt x="412" y="45"/>
                  </a:lnTo>
                  <a:lnTo>
                    <a:pt x="307" y="158"/>
                  </a:lnTo>
                  <a:lnTo>
                    <a:pt x="213" y="148"/>
                  </a:lnTo>
                  <a:lnTo>
                    <a:pt x="139" y="225"/>
                  </a:lnTo>
                  <a:lnTo>
                    <a:pt x="62" y="187"/>
                  </a:lnTo>
                  <a:lnTo>
                    <a:pt x="0" y="266"/>
                  </a:lnTo>
                  <a:lnTo>
                    <a:pt x="33" y="292"/>
                  </a:lnTo>
                  <a:lnTo>
                    <a:pt x="74" y="242"/>
                  </a:lnTo>
                  <a:lnTo>
                    <a:pt x="148" y="278"/>
                  </a:lnTo>
                  <a:lnTo>
                    <a:pt x="230" y="194"/>
                  </a:lnTo>
                  <a:lnTo>
                    <a:pt x="323" y="204"/>
                  </a:lnTo>
                  <a:lnTo>
                    <a:pt x="448" y="72"/>
                  </a:lnTo>
                  <a:lnTo>
                    <a:pt x="472" y="88"/>
                  </a:lnTo>
                  <a:lnTo>
                    <a:pt x="479" y="0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90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35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1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8" grpId="0"/>
      <p:bldP spid="104" grpId="0"/>
      <p:bldP spid="14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0790" y="837506"/>
            <a:ext cx="7705920" cy="44650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1" dirty="0">
                <a:latin typeface="黑体" panose="02010609060101010101" pitchFamily="49" charset="-122"/>
                <a:ea typeface="黑体" panose="02010609060101010101" pitchFamily="49" charset="-122"/>
              </a:rPr>
              <a:t>考虑因素：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精度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速度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数字接口方式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模拟信号类型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电源电压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基准电压和功耗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封装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跟踪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保持（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Track/Hold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满幅度输出（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Rail -to Rail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382387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519" y="1197252"/>
            <a:ext cx="7774199" cy="4115753"/>
          </a:xfrm>
        </p:spPr>
        <p:txBody>
          <a:bodyPr/>
          <a:lstStyle/>
          <a:p>
            <a:pPr eaLnBrk="1" hangingPunct="1"/>
            <a:r>
              <a:rPr lang="zh-CN" altLang="en-US" sz="2801">
                <a:latin typeface="黑体" panose="02010609060101010101" pitchFamily="49" charset="-122"/>
                <a:ea typeface="黑体" panose="02010609060101010101" pitchFamily="49" charset="-122"/>
              </a:rPr>
              <a:t>生产</a:t>
            </a:r>
            <a:r>
              <a:rPr lang="en-US" altLang="zh-CN" sz="2801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lang="zh-CN" altLang="en-US" sz="280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1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801">
                <a:latin typeface="黑体" panose="02010609060101010101" pitchFamily="49" charset="-122"/>
                <a:ea typeface="黑体" panose="02010609060101010101" pitchFamily="49" charset="-122"/>
              </a:rPr>
              <a:t>的主要厂家</a:t>
            </a:r>
          </a:p>
          <a:p>
            <a:pPr lvl="1"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美国模拟技术公司（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ADI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http://www.analog.com/ </a:t>
            </a:r>
          </a:p>
          <a:p>
            <a:pPr lvl="1"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得州仪器公司（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http://www.ti.com/</a:t>
            </a:r>
          </a:p>
          <a:p>
            <a:pPr lvl="1"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美国国家半导体公司（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www.national.com</a:t>
            </a:r>
          </a:p>
          <a:p>
            <a:pPr lvl="1"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飞利浦公司（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Philips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http://www.semiconductors.philips.com/</a:t>
            </a:r>
          </a:p>
          <a:p>
            <a:pPr lvl="1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MAXIM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公司，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http://www.maxim-ic.com</a:t>
            </a:r>
          </a:p>
          <a:p>
            <a:pPr lvl="1"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摩托罗拉公司（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Motorola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http://www.motorola.com</a:t>
            </a:r>
          </a:p>
        </p:txBody>
      </p:sp>
    </p:spTree>
    <p:extLst>
      <p:ext uri="{BB962C8B-B14F-4D97-AF65-F5344CB8AC3E}">
        <p14:creationId xmlns:p14="http://schemas.microsoft.com/office/powerpoint/2010/main" val="39446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477" y="836807"/>
            <a:ext cx="7774199" cy="874914"/>
          </a:xfrm>
        </p:spPr>
        <p:txBody>
          <a:bodyPr/>
          <a:lstStyle/>
          <a:p>
            <a:pPr algn="l" eaLnBrk="1" hangingPunct="1"/>
            <a:r>
              <a:rPr lang="zh-CN" altLang="en-US" sz="2801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模拟输出</a:t>
            </a:r>
            <a:r>
              <a:rPr lang="zh-CN" altLang="en-US" sz="2801" b="1" dirty="0">
                <a:latin typeface="黑体" panose="02010609060101010101" pitchFamily="49" charset="-122"/>
                <a:ea typeface="黑体" panose="02010609060101010101" pitchFamily="49" charset="-122"/>
              </a:rPr>
              <a:t>通道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519" y="1845102"/>
            <a:ext cx="7774199" cy="4115753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模拟输出通道用来将数字信号变成模拟的电流或电压。</a:t>
            </a: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由数模（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）转换器来完成。</a:t>
            </a: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一般要还经过低通滤波，使其输出波形平滑。</a:t>
            </a: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如果需要，可以采用功率放大器作为模拟量输出的驱动电路。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68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98" name="Rectangle 4"/>
          <p:cNvSpPr txBox="1">
            <a:spLocks noChangeArrowheads="1"/>
          </p:cNvSpPr>
          <p:nvPr/>
        </p:nvSpPr>
        <p:spPr bwMode="auto">
          <a:xfrm>
            <a:off x="5072962" y="2637706"/>
            <a:ext cx="5964474" cy="50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5" tIns="45702" rIns="91405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defTabSz="12188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kern="0" dirty="0">
                <a:solidFill>
                  <a:schemeClr val="accent6"/>
                </a:solidFill>
                <a:latin typeface="Arial"/>
                <a:ea typeface="微软雅黑"/>
              </a:rPr>
              <a:t>数</a:t>
            </a:r>
            <a:r>
              <a:rPr lang="en-US" altLang="zh-CN" sz="6000" kern="0" dirty="0">
                <a:solidFill>
                  <a:schemeClr val="accent6"/>
                </a:solidFill>
                <a:latin typeface="Arial"/>
                <a:ea typeface="微软雅黑"/>
              </a:rPr>
              <a:t>/</a:t>
            </a:r>
            <a:r>
              <a:rPr lang="zh-CN" altLang="en-US" sz="6000" kern="0" dirty="0">
                <a:solidFill>
                  <a:schemeClr val="accent6"/>
                </a:solidFill>
                <a:latin typeface="Arial"/>
                <a:ea typeface="微软雅黑"/>
              </a:rPr>
              <a:t>模 </a:t>
            </a:r>
            <a:r>
              <a:rPr lang="en-US" altLang="zh-CN" sz="6000" kern="0" dirty="0">
                <a:solidFill>
                  <a:schemeClr val="accent6"/>
                </a:solidFill>
                <a:latin typeface="Arial"/>
                <a:ea typeface="微软雅黑"/>
              </a:rPr>
              <a:t>(D/A) </a:t>
            </a:r>
            <a:r>
              <a:rPr lang="zh-CN" altLang="en-US" sz="6000" kern="0" dirty="0">
                <a:solidFill>
                  <a:schemeClr val="accent6"/>
                </a:solidFill>
                <a:latin typeface="Arial"/>
                <a:ea typeface="微软雅黑"/>
              </a:rPr>
              <a:t>转换芯片及接口</a:t>
            </a:r>
          </a:p>
        </p:txBody>
      </p:sp>
      <p:pic>
        <p:nvPicPr>
          <p:cNvPr id="100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1777816"/>
            <a:ext cx="2952903" cy="29535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60" y="1401516"/>
            <a:ext cx="3348111" cy="3348867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2313797" y="4932670"/>
            <a:ext cx="120363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7" name="同心圆 10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0" name="同心圆 10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3" name="同心圆 1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6" name="同心圆 1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9" name="同心圆 1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2" name="同心圆 1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5" name="同心圆 1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8" name="同心圆 1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1" name="同心圆 1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4" name="同心圆 1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7" name="同心圆 1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0" name="同心圆 1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3" name="同心圆 1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2588145" y="2356669"/>
            <a:ext cx="1331343" cy="1438559"/>
            <a:chOff x="2782033" y="2877344"/>
            <a:chExt cx="571561" cy="617451"/>
          </a:xfrm>
          <a:solidFill>
            <a:schemeClr val="accent6"/>
          </a:solidFill>
        </p:grpSpPr>
        <p:sp>
          <p:nvSpPr>
            <p:cNvPr id="57" name="Freeform 884"/>
            <p:cNvSpPr>
              <a:spLocks noEditPoints="1"/>
            </p:cNvSpPr>
            <p:nvPr/>
          </p:nvSpPr>
          <p:spPr bwMode="auto">
            <a:xfrm>
              <a:off x="2946844" y="2877344"/>
              <a:ext cx="406750" cy="411147"/>
            </a:xfrm>
            <a:custGeom>
              <a:avLst/>
              <a:gdLst>
                <a:gd name="T0" fmla="*/ 90 w 174"/>
                <a:gd name="T1" fmla="*/ 14 h 176"/>
                <a:gd name="T2" fmla="*/ 90 w 174"/>
                <a:gd name="T3" fmla="*/ 0 h 176"/>
                <a:gd name="T4" fmla="*/ 80 w 174"/>
                <a:gd name="T5" fmla="*/ 0 h 176"/>
                <a:gd name="T6" fmla="*/ 80 w 174"/>
                <a:gd name="T7" fmla="*/ 14 h 176"/>
                <a:gd name="T8" fmla="*/ 0 w 174"/>
                <a:gd name="T9" fmla="*/ 14 h 176"/>
                <a:gd name="T10" fmla="*/ 0 w 174"/>
                <a:gd name="T11" fmla="*/ 40 h 176"/>
                <a:gd name="T12" fmla="*/ 9 w 174"/>
                <a:gd name="T13" fmla="*/ 40 h 176"/>
                <a:gd name="T14" fmla="*/ 9 w 174"/>
                <a:gd name="T15" fmla="*/ 138 h 176"/>
                <a:gd name="T16" fmla="*/ 70 w 174"/>
                <a:gd name="T17" fmla="*/ 138 h 176"/>
                <a:gd name="T18" fmla="*/ 33 w 174"/>
                <a:gd name="T19" fmla="*/ 168 h 176"/>
                <a:gd name="T20" fmla="*/ 39 w 174"/>
                <a:gd name="T21" fmla="*/ 176 h 176"/>
                <a:gd name="T22" fmla="*/ 86 w 174"/>
                <a:gd name="T23" fmla="*/ 138 h 176"/>
                <a:gd name="T24" fmla="*/ 86 w 174"/>
                <a:gd name="T25" fmla="*/ 138 h 176"/>
                <a:gd name="T26" fmla="*/ 133 w 174"/>
                <a:gd name="T27" fmla="*/ 176 h 176"/>
                <a:gd name="T28" fmla="*/ 140 w 174"/>
                <a:gd name="T29" fmla="*/ 168 h 176"/>
                <a:gd name="T30" fmla="*/ 102 w 174"/>
                <a:gd name="T31" fmla="*/ 138 h 176"/>
                <a:gd name="T32" fmla="*/ 164 w 174"/>
                <a:gd name="T33" fmla="*/ 138 h 176"/>
                <a:gd name="T34" fmla="*/ 164 w 174"/>
                <a:gd name="T35" fmla="*/ 40 h 176"/>
                <a:gd name="T36" fmla="*/ 174 w 174"/>
                <a:gd name="T37" fmla="*/ 40 h 176"/>
                <a:gd name="T38" fmla="*/ 174 w 174"/>
                <a:gd name="T39" fmla="*/ 14 h 176"/>
                <a:gd name="T40" fmla="*/ 90 w 174"/>
                <a:gd name="T41" fmla="*/ 14 h 176"/>
                <a:gd name="T42" fmla="*/ 154 w 174"/>
                <a:gd name="T43" fmla="*/ 128 h 176"/>
                <a:gd name="T44" fmla="*/ 19 w 174"/>
                <a:gd name="T45" fmla="*/ 128 h 176"/>
                <a:gd name="T46" fmla="*/ 19 w 174"/>
                <a:gd name="T47" fmla="*/ 40 h 176"/>
                <a:gd name="T48" fmla="*/ 154 w 174"/>
                <a:gd name="T49" fmla="*/ 40 h 176"/>
                <a:gd name="T50" fmla="*/ 154 w 174"/>
                <a:gd name="T51" fmla="*/ 128 h 176"/>
                <a:gd name="T52" fmla="*/ 51 w 174"/>
                <a:gd name="T53" fmla="*/ 105 h 176"/>
                <a:gd name="T54" fmla="*/ 51 w 174"/>
                <a:gd name="T55" fmla="*/ 79 h 176"/>
                <a:gd name="T56" fmla="*/ 77 w 174"/>
                <a:gd name="T57" fmla="*/ 79 h 176"/>
                <a:gd name="T58" fmla="*/ 51 w 174"/>
                <a:gd name="T59" fmla="*/ 53 h 176"/>
                <a:gd name="T60" fmla="*/ 25 w 174"/>
                <a:gd name="T61" fmla="*/ 79 h 176"/>
                <a:gd name="T62" fmla="*/ 51 w 174"/>
                <a:gd name="T63" fmla="*/ 105 h 176"/>
                <a:gd name="T64" fmla="*/ 59 w 174"/>
                <a:gd name="T65" fmla="*/ 112 h 176"/>
                <a:gd name="T66" fmla="*/ 85 w 174"/>
                <a:gd name="T67" fmla="*/ 86 h 176"/>
                <a:gd name="T68" fmla="*/ 59 w 174"/>
                <a:gd name="T69" fmla="*/ 86 h 176"/>
                <a:gd name="T70" fmla="*/ 59 w 174"/>
                <a:gd name="T71" fmla="*/ 112 h 176"/>
                <a:gd name="T72" fmla="*/ 138 w 174"/>
                <a:gd name="T73" fmla="*/ 59 h 176"/>
                <a:gd name="T74" fmla="*/ 105 w 174"/>
                <a:gd name="T75" fmla="*/ 59 h 176"/>
                <a:gd name="T76" fmla="*/ 105 w 174"/>
                <a:gd name="T77" fmla="*/ 69 h 176"/>
                <a:gd name="T78" fmla="*/ 138 w 174"/>
                <a:gd name="T79" fmla="*/ 69 h 176"/>
                <a:gd name="T80" fmla="*/ 138 w 174"/>
                <a:gd name="T81" fmla="*/ 59 h 176"/>
                <a:gd name="T82" fmla="*/ 138 w 174"/>
                <a:gd name="T83" fmla="*/ 77 h 176"/>
                <a:gd name="T84" fmla="*/ 105 w 174"/>
                <a:gd name="T85" fmla="*/ 77 h 176"/>
                <a:gd name="T86" fmla="*/ 105 w 174"/>
                <a:gd name="T87" fmla="*/ 87 h 176"/>
                <a:gd name="T88" fmla="*/ 138 w 174"/>
                <a:gd name="T89" fmla="*/ 87 h 176"/>
                <a:gd name="T90" fmla="*/ 138 w 174"/>
                <a:gd name="T91" fmla="*/ 77 h 176"/>
                <a:gd name="T92" fmla="*/ 138 w 174"/>
                <a:gd name="T93" fmla="*/ 96 h 176"/>
                <a:gd name="T94" fmla="*/ 105 w 174"/>
                <a:gd name="T95" fmla="*/ 96 h 176"/>
                <a:gd name="T96" fmla="*/ 105 w 174"/>
                <a:gd name="T97" fmla="*/ 106 h 176"/>
                <a:gd name="T98" fmla="*/ 138 w 174"/>
                <a:gd name="T99" fmla="*/ 106 h 176"/>
                <a:gd name="T100" fmla="*/ 138 w 174"/>
                <a:gd name="T101" fmla="*/ 9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4" h="176">
                  <a:moveTo>
                    <a:pt x="90" y="1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133" y="176"/>
                    <a:pt x="133" y="176"/>
                    <a:pt x="133" y="176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102" y="138"/>
                    <a:pt x="102" y="138"/>
                    <a:pt x="102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14"/>
                    <a:pt x="174" y="14"/>
                    <a:pt x="174" y="14"/>
                  </a:cubicBezTo>
                  <a:lnTo>
                    <a:pt x="90" y="14"/>
                  </a:lnTo>
                  <a:close/>
                  <a:moveTo>
                    <a:pt x="154" y="128"/>
                  </a:moveTo>
                  <a:cubicBezTo>
                    <a:pt x="19" y="128"/>
                    <a:pt x="19" y="128"/>
                    <a:pt x="19" y="128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54" y="40"/>
                    <a:pt x="154" y="40"/>
                    <a:pt x="154" y="40"/>
                  </a:cubicBezTo>
                  <a:lnTo>
                    <a:pt x="154" y="128"/>
                  </a:lnTo>
                  <a:close/>
                  <a:moveTo>
                    <a:pt x="51" y="105"/>
                  </a:moveTo>
                  <a:cubicBezTo>
                    <a:pt x="51" y="79"/>
                    <a:pt x="51" y="79"/>
                    <a:pt x="5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65"/>
                    <a:pt x="66" y="53"/>
                    <a:pt x="51" y="53"/>
                  </a:cubicBezTo>
                  <a:cubicBezTo>
                    <a:pt x="37" y="53"/>
                    <a:pt x="25" y="65"/>
                    <a:pt x="25" y="79"/>
                  </a:cubicBezTo>
                  <a:cubicBezTo>
                    <a:pt x="25" y="94"/>
                    <a:pt x="37" y="105"/>
                    <a:pt x="51" y="105"/>
                  </a:cubicBezTo>
                  <a:close/>
                  <a:moveTo>
                    <a:pt x="59" y="112"/>
                  </a:moveTo>
                  <a:cubicBezTo>
                    <a:pt x="73" y="112"/>
                    <a:pt x="85" y="101"/>
                    <a:pt x="85" y="86"/>
                  </a:cubicBezTo>
                  <a:cubicBezTo>
                    <a:pt x="59" y="86"/>
                    <a:pt x="59" y="86"/>
                    <a:pt x="59" y="86"/>
                  </a:cubicBezTo>
                  <a:lnTo>
                    <a:pt x="59" y="112"/>
                  </a:lnTo>
                  <a:close/>
                  <a:moveTo>
                    <a:pt x="138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38" y="69"/>
                    <a:pt x="138" y="69"/>
                    <a:pt x="138" y="69"/>
                  </a:cubicBezTo>
                  <a:lnTo>
                    <a:pt x="138" y="59"/>
                  </a:lnTo>
                  <a:close/>
                  <a:moveTo>
                    <a:pt x="138" y="77"/>
                  </a:moveTo>
                  <a:cubicBezTo>
                    <a:pt x="105" y="77"/>
                    <a:pt x="105" y="77"/>
                    <a:pt x="105" y="7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38" y="87"/>
                    <a:pt x="138" y="87"/>
                    <a:pt x="138" y="87"/>
                  </a:cubicBezTo>
                  <a:lnTo>
                    <a:pt x="138" y="77"/>
                  </a:lnTo>
                  <a:close/>
                  <a:moveTo>
                    <a:pt x="138" y="96"/>
                  </a:moveTo>
                  <a:cubicBezTo>
                    <a:pt x="105" y="96"/>
                    <a:pt x="105" y="96"/>
                    <a:pt x="105" y="96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38" y="106"/>
                    <a:pt x="138" y="106"/>
                    <a:pt x="138" y="106"/>
                  </a:cubicBezTo>
                  <a:lnTo>
                    <a:pt x="138" y="96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9" tIns="34295" rIns="68589" bIns="3429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69F1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Freeform 40"/>
            <p:cNvSpPr>
              <a:spLocks noEditPoints="1"/>
            </p:cNvSpPr>
            <p:nvPr/>
          </p:nvSpPr>
          <p:spPr bwMode="auto">
            <a:xfrm>
              <a:off x="2782033" y="2992399"/>
              <a:ext cx="317694" cy="502396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69F1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53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1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8" grpId="0"/>
      <p:bldP spid="104" grpId="0"/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148" y="1189630"/>
            <a:ext cx="8717392" cy="5239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转换器的工作原理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转换器的一般组成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buFontTx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buFontTx/>
              <a:buNone/>
            </a:pP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2148" y="-230885"/>
            <a:ext cx="184774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30230" y="2929616"/>
          <a:ext cx="8738034" cy="1981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3" imgW="6164546" imgH="1402622" progId="Visio.Drawing.11">
                  <p:embed/>
                </p:oleObj>
              </mc:Choice>
              <mc:Fallback>
                <p:oleObj name="Visio" r:id="rId3" imgW="6164546" imgH="14026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230" y="2929616"/>
                        <a:ext cx="8738034" cy="1981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6"/>
          <p:cNvSpPr txBox="1"/>
          <p:nvPr/>
        </p:nvSpPr>
        <p:spPr>
          <a:xfrm>
            <a:off x="2577852" y="511881"/>
            <a:ext cx="488550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数模转换原理</a:t>
            </a:r>
          </a:p>
        </p:txBody>
      </p:sp>
      <p:pic>
        <p:nvPicPr>
          <p:cNvPr id="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40545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09" y="41483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10444</TotalTime>
  <Words>3239</Words>
  <Application>Microsoft Office PowerPoint</Application>
  <PresentationFormat>自定义</PresentationFormat>
  <Paragraphs>393</Paragraphs>
  <Slides>62</Slides>
  <Notes>6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62</vt:i4>
      </vt:variant>
    </vt:vector>
  </HeadingPairs>
  <TitlesOfParts>
    <vt:vector size="79" baseType="lpstr">
      <vt:lpstr>黑体</vt:lpstr>
      <vt:lpstr>华文楷体</vt:lpstr>
      <vt:lpstr>隶书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Office 主题​​</vt:lpstr>
      <vt:lpstr>Visio</vt:lpstr>
      <vt:lpstr>VISIO</vt:lpstr>
      <vt:lpstr>Microsoft Visio 绘图</vt:lpstr>
      <vt:lpstr>Equation</vt:lpstr>
      <vt:lpstr>Microsoft 公式 3.0</vt:lpstr>
      <vt:lpstr>Microsoft Graph 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模拟输入通道</vt:lpstr>
      <vt:lpstr>模拟输出通道</vt:lpstr>
      <vt:lpstr>PowerPoint 演示文稿</vt:lpstr>
      <vt:lpstr>PowerPoint 演示文稿</vt:lpstr>
      <vt:lpstr>PowerPoint 演示文稿</vt:lpstr>
      <vt:lpstr>PowerPoint 演示文稿</vt:lpstr>
      <vt:lpstr>2、 主要性能指标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1．DAC0832的内部结构和引脚</vt:lpstr>
      <vt:lpstr>PowerPoint 演示文稿</vt:lpstr>
      <vt:lpstr>PowerPoint 演示文稿</vt:lpstr>
      <vt:lpstr>PowerPoint 演示文稿</vt:lpstr>
      <vt:lpstr>PowerPoint 演示文稿</vt:lpstr>
      <vt:lpstr>2．DAC0832的接口</vt:lpstr>
      <vt:lpstr>(1)数据输入连接方式 ①单缓冲方式</vt:lpstr>
      <vt:lpstr>②双缓冲方式</vt:lpstr>
      <vt:lpstr>③直通方式</vt:lpstr>
      <vt:lpstr>PowerPoint 演示文稿</vt:lpstr>
      <vt:lpstr>②双极性输出方式 </vt:lpstr>
      <vt:lpstr>(3)DAC0832的应用 </vt:lpstr>
      <vt:lpstr>PowerPoint 演示文稿</vt:lpstr>
      <vt:lpstr>1．AD567的内部结构和引脚</vt:lpstr>
      <vt:lpstr>PowerPoint 演示文稿</vt:lpstr>
      <vt:lpstr>PowerPoint 演示文稿</vt:lpstr>
      <vt:lpstr>PowerPoint 演示文稿</vt:lpstr>
      <vt:lpstr>2．AD567的接口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3) 双积分式A/D转换 </vt:lpstr>
      <vt:lpstr>4) 并行式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1、AD574A的内部结构和引脚信号</vt:lpstr>
      <vt:lpstr>PowerPoint 演示文稿</vt:lpstr>
      <vt:lpstr>PowerPoint 演示文稿</vt:lpstr>
      <vt:lpstr>2、AD574A的工作过程</vt:lpstr>
      <vt:lpstr>PowerPoint 演示文稿</vt:lpstr>
      <vt:lpstr>PowerPoint 演示文稿</vt:lpstr>
      <vt:lpstr>PowerPoint 演示文稿</vt:lpstr>
      <vt:lpstr>3、AD574A的应用</vt:lpstr>
      <vt:lpstr>PowerPoint 演示文稿</vt:lpstr>
      <vt:lpstr>PowerPoint 演示文稿</vt:lpstr>
      <vt:lpstr>PowerPoint 演示文稿</vt:lpstr>
    </vt:vector>
  </TitlesOfParts>
  <Manager>hl81829782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keywords>hl81829782</cp:keywords>
  <cp:lastModifiedBy>ying zhu</cp:lastModifiedBy>
  <cp:revision>890</cp:revision>
  <dcterms:created xsi:type="dcterms:W3CDTF">2015-04-24T01:01:13Z</dcterms:created>
  <dcterms:modified xsi:type="dcterms:W3CDTF">2017-08-26T01:27:52Z</dcterms:modified>
  <cp:category>hl81829782</cp:category>
  <cp:contentStatus>hl81829782</cp:contentStatus>
</cp:coreProperties>
</file>