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62" r:id="rId7"/>
    <p:sldId id="263" r:id="rId8"/>
    <p:sldId id="264" r:id="rId9"/>
    <p:sldId id="265" r:id="rId10"/>
    <p:sldId id="266"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3379A2E-C540-47E7-80A9-9EB2BDB1E44B}" type="datetimeFigureOut">
              <a:rPr lang="es-ES" smtClean="0"/>
              <a:t>11/04/2019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693F98B-5E2E-46BC-AA40-93CAEE174C55}" type="slidenum">
              <a:rPr lang="es-ES" smtClean="0"/>
              <a:t>‹Nº›</a:t>
            </a:fld>
            <a:endParaRPr lang="es-ES"/>
          </a:p>
        </p:txBody>
      </p:sp>
    </p:spTree>
    <p:extLst>
      <p:ext uri="{BB962C8B-B14F-4D97-AF65-F5344CB8AC3E}">
        <p14:creationId xmlns:p14="http://schemas.microsoft.com/office/powerpoint/2010/main" val="2399177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3379A2E-C540-47E7-80A9-9EB2BDB1E44B}" type="datetimeFigureOut">
              <a:rPr lang="es-ES" smtClean="0"/>
              <a:t>11/04/2019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2693F98B-5E2E-46BC-AA40-93CAEE174C55}" type="slidenum">
              <a:rPr lang="es-ES" smtClean="0"/>
              <a:t>‹Nº›</a:t>
            </a:fld>
            <a:endParaRPr lang="es-ES"/>
          </a:p>
        </p:txBody>
      </p:sp>
    </p:spTree>
    <p:extLst>
      <p:ext uri="{BB962C8B-B14F-4D97-AF65-F5344CB8AC3E}">
        <p14:creationId xmlns:p14="http://schemas.microsoft.com/office/powerpoint/2010/main" val="2971235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3379A2E-C540-47E7-80A9-9EB2BDB1E44B}" type="datetimeFigureOut">
              <a:rPr lang="es-ES" smtClean="0"/>
              <a:t>11/04/2019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2693F98B-5E2E-46BC-AA40-93CAEE174C55}" type="slidenum">
              <a:rPr lang="es-ES" smtClean="0"/>
              <a:t>‹Nº›</a:t>
            </a:fld>
            <a:endParaRPr lang="es-ES"/>
          </a:p>
        </p:txBody>
      </p:sp>
    </p:spTree>
    <p:extLst>
      <p:ext uri="{BB962C8B-B14F-4D97-AF65-F5344CB8AC3E}">
        <p14:creationId xmlns:p14="http://schemas.microsoft.com/office/powerpoint/2010/main" val="2643019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3379A2E-C540-47E7-80A9-9EB2BDB1E44B}" type="datetimeFigureOut">
              <a:rPr lang="es-ES" smtClean="0"/>
              <a:t>11/04/2019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693F98B-5E2E-46BC-AA40-93CAEE174C55}" type="slidenum">
              <a:rPr lang="es-ES" smtClean="0"/>
              <a:t>‹Nº›</a:t>
            </a:fld>
            <a:endParaRPr lang="es-ES"/>
          </a:p>
        </p:txBody>
      </p:sp>
    </p:spTree>
    <p:extLst>
      <p:ext uri="{BB962C8B-B14F-4D97-AF65-F5344CB8AC3E}">
        <p14:creationId xmlns:p14="http://schemas.microsoft.com/office/powerpoint/2010/main" val="489700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3379A2E-C540-47E7-80A9-9EB2BDB1E44B}" type="datetimeFigureOut">
              <a:rPr lang="es-ES" smtClean="0"/>
              <a:t>11/04/2019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693F98B-5E2E-46BC-AA40-93CAEE174C55}" type="slidenum">
              <a:rPr lang="es-ES" smtClean="0"/>
              <a:t>‹Nº›</a:t>
            </a:fld>
            <a:endParaRPr lang="es-ES"/>
          </a:p>
        </p:txBody>
      </p:sp>
    </p:spTree>
    <p:extLst>
      <p:ext uri="{BB962C8B-B14F-4D97-AF65-F5344CB8AC3E}">
        <p14:creationId xmlns:p14="http://schemas.microsoft.com/office/powerpoint/2010/main" val="3557633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8" name="Date Placeholder 7"/>
          <p:cNvSpPr>
            <a:spLocks noGrp="1"/>
          </p:cNvSpPr>
          <p:nvPr>
            <p:ph type="dt" sz="half" idx="10"/>
          </p:nvPr>
        </p:nvSpPr>
        <p:spPr/>
        <p:txBody>
          <a:bodyPr/>
          <a:lstStyle/>
          <a:p>
            <a:fld id="{B3379A2E-C540-47E7-80A9-9EB2BDB1E44B}" type="datetimeFigureOut">
              <a:rPr lang="es-ES" smtClean="0"/>
              <a:t>11/04/2019</a:t>
            </a:fld>
            <a:endParaRPr lang="es-ES"/>
          </a:p>
        </p:txBody>
      </p:sp>
      <p:sp>
        <p:nvSpPr>
          <p:cNvPr id="9" name="Footer Placeholder 8"/>
          <p:cNvSpPr>
            <a:spLocks noGrp="1"/>
          </p:cNvSpPr>
          <p:nvPr>
            <p:ph type="ftr" sz="quarter" idx="11"/>
          </p:nvPr>
        </p:nvSpPr>
        <p:spPr/>
        <p:txBody>
          <a:bodyPr/>
          <a:lstStyle/>
          <a:p>
            <a:endParaRPr lang="es-ES"/>
          </a:p>
        </p:txBody>
      </p:sp>
      <p:sp>
        <p:nvSpPr>
          <p:cNvPr id="10" name="Slide Number Placeholder 9"/>
          <p:cNvSpPr>
            <a:spLocks noGrp="1"/>
          </p:cNvSpPr>
          <p:nvPr>
            <p:ph type="sldNum" sz="quarter" idx="12"/>
          </p:nvPr>
        </p:nvSpPr>
        <p:spPr/>
        <p:txBody>
          <a:bodyPr/>
          <a:lstStyle/>
          <a:p>
            <a:fld id="{2693F98B-5E2E-46BC-AA40-93CAEE174C55}" type="slidenum">
              <a:rPr lang="es-ES" smtClean="0"/>
              <a:t>‹Nº›</a:t>
            </a:fld>
            <a:endParaRPr lang="es-ES"/>
          </a:p>
        </p:txBody>
      </p:sp>
    </p:spTree>
    <p:extLst>
      <p:ext uri="{BB962C8B-B14F-4D97-AF65-F5344CB8AC3E}">
        <p14:creationId xmlns:p14="http://schemas.microsoft.com/office/powerpoint/2010/main" val="3937751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Date Placeholder 1"/>
          <p:cNvSpPr>
            <a:spLocks noGrp="1"/>
          </p:cNvSpPr>
          <p:nvPr>
            <p:ph type="dt" sz="half" idx="10"/>
          </p:nvPr>
        </p:nvSpPr>
        <p:spPr/>
        <p:txBody>
          <a:bodyPr/>
          <a:lstStyle/>
          <a:p>
            <a:fld id="{B3379A2E-C540-47E7-80A9-9EB2BDB1E44B}" type="datetimeFigureOut">
              <a:rPr lang="es-ES" smtClean="0"/>
              <a:t>11/04/2019</a:t>
            </a:fld>
            <a:endParaRPr lang="es-ES"/>
          </a:p>
        </p:txBody>
      </p:sp>
      <p:sp>
        <p:nvSpPr>
          <p:cNvPr id="11" name="Footer Placeholder 10"/>
          <p:cNvSpPr>
            <a:spLocks noGrp="1"/>
          </p:cNvSpPr>
          <p:nvPr>
            <p:ph type="ftr" sz="quarter" idx="11"/>
          </p:nvPr>
        </p:nvSpPr>
        <p:spPr/>
        <p:txBody>
          <a:bodyPr/>
          <a:lstStyle/>
          <a:p>
            <a:endParaRPr lang="es-ES"/>
          </a:p>
        </p:txBody>
      </p:sp>
      <p:sp>
        <p:nvSpPr>
          <p:cNvPr id="12" name="Slide Number Placeholder 11"/>
          <p:cNvSpPr>
            <a:spLocks noGrp="1"/>
          </p:cNvSpPr>
          <p:nvPr>
            <p:ph type="sldNum" sz="quarter" idx="12"/>
          </p:nvPr>
        </p:nvSpPr>
        <p:spPr/>
        <p:txBody>
          <a:bodyPr/>
          <a:lstStyle/>
          <a:p>
            <a:fld id="{2693F98B-5E2E-46BC-AA40-93CAEE174C55}" type="slidenum">
              <a:rPr lang="es-ES" smtClean="0"/>
              <a:t>‹Nº›</a:t>
            </a:fld>
            <a:endParaRPr lang="es-ES"/>
          </a:p>
        </p:txBody>
      </p:sp>
    </p:spTree>
    <p:extLst>
      <p:ext uri="{BB962C8B-B14F-4D97-AF65-F5344CB8AC3E}">
        <p14:creationId xmlns:p14="http://schemas.microsoft.com/office/powerpoint/2010/main" val="3392942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2" name="Date Placeholder 1"/>
          <p:cNvSpPr>
            <a:spLocks noGrp="1"/>
          </p:cNvSpPr>
          <p:nvPr>
            <p:ph type="dt" sz="half" idx="10"/>
          </p:nvPr>
        </p:nvSpPr>
        <p:spPr/>
        <p:txBody>
          <a:bodyPr/>
          <a:lstStyle/>
          <a:p>
            <a:fld id="{B3379A2E-C540-47E7-80A9-9EB2BDB1E44B}" type="datetimeFigureOut">
              <a:rPr lang="es-ES" smtClean="0"/>
              <a:t>11/04/2019</a:t>
            </a:fld>
            <a:endParaRPr lang="es-ES"/>
          </a:p>
        </p:txBody>
      </p:sp>
      <p:sp>
        <p:nvSpPr>
          <p:cNvPr id="7" name="Footer Placeholder 6"/>
          <p:cNvSpPr>
            <a:spLocks noGrp="1"/>
          </p:cNvSpPr>
          <p:nvPr>
            <p:ph type="ftr" sz="quarter" idx="11"/>
          </p:nvPr>
        </p:nvSpPr>
        <p:spPr/>
        <p:txBody>
          <a:bodyPr/>
          <a:lstStyle/>
          <a:p>
            <a:endParaRPr lang="es-ES"/>
          </a:p>
        </p:txBody>
      </p:sp>
      <p:sp>
        <p:nvSpPr>
          <p:cNvPr id="8" name="Slide Number Placeholder 7"/>
          <p:cNvSpPr>
            <a:spLocks noGrp="1"/>
          </p:cNvSpPr>
          <p:nvPr>
            <p:ph type="sldNum" sz="quarter" idx="12"/>
          </p:nvPr>
        </p:nvSpPr>
        <p:spPr/>
        <p:txBody>
          <a:bodyPr/>
          <a:lstStyle/>
          <a:p>
            <a:fld id="{2693F98B-5E2E-46BC-AA40-93CAEE174C55}" type="slidenum">
              <a:rPr lang="es-ES" smtClean="0"/>
              <a:t>‹Nº›</a:t>
            </a:fld>
            <a:endParaRPr lang="es-ES"/>
          </a:p>
        </p:txBody>
      </p:sp>
    </p:spTree>
    <p:extLst>
      <p:ext uri="{BB962C8B-B14F-4D97-AF65-F5344CB8AC3E}">
        <p14:creationId xmlns:p14="http://schemas.microsoft.com/office/powerpoint/2010/main" val="115569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3379A2E-C540-47E7-80A9-9EB2BDB1E44B}" type="datetimeFigureOut">
              <a:rPr lang="es-ES" smtClean="0"/>
              <a:t>11/04/2019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693F98B-5E2E-46BC-AA40-93CAEE174C55}" type="slidenum">
              <a:rPr lang="es-ES" smtClean="0"/>
              <a:t>‹Nº›</a:t>
            </a:fld>
            <a:endParaRPr lang="es-ES"/>
          </a:p>
        </p:txBody>
      </p:sp>
    </p:spTree>
    <p:extLst>
      <p:ext uri="{BB962C8B-B14F-4D97-AF65-F5344CB8AC3E}">
        <p14:creationId xmlns:p14="http://schemas.microsoft.com/office/powerpoint/2010/main" val="179020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B3379A2E-C540-47E7-80A9-9EB2BDB1E44B}" type="datetimeFigureOut">
              <a:rPr lang="es-ES" smtClean="0"/>
              <a:t>11/04/2019</a:t>
            </a:fld>
            <a:endParaRPr lang="es-ES"/>
          </a:p>
        </p:txBody>
      </p:sp>
      <p:sp>
        <p:nvSpPr>
          <p:cNvPr id="9" name="Footer Placeholder 8"/>
          <p:cNvSpPr>
            <a:spLocks noGrp="1"/>
          </p:cNvSpPr>
          <p:nvPr>
            <p:ph type="ftr" sz="quarter" idx="11"/>
          </p:nvPr>
        </p:nvSpPr>
        <p:spPr/>
        <p:txBody>
          <a:bodyPr/>
          <a:lstStyle/>
          <a:p>
            <a:endParaRPr lang="es-ES"/>
          </a:p>
        </p:txBody>
      </p:sp>
      <p:sp>
        <p:nvSpPr>
          <p:cNvPr id="10" name="Slide Number Placeholder 9"/>
          <p:cNvSpPr>
            <a:spLocks noGrp="1"/>
          </p:cNvSpPr>
          <p:nvPr>
            <p:ph type="sldNum" sz="quarter" idx="12"/>
          </p:nvPr>
        </p:nvSpPr>
        <p:spPr/>
        <p:txBody>
          <a:bodyPr/>
          <a:lstStyle/>
          <a:p>
            <a:fld id="{2693F98B-5E2E-46BC-AA40-93CAEE174C55}" type="slidenum">
              <a:rPr lang="es-ES" smtClean="0"/>
              <a:t>‹Nº›</a:t>
            </a:fld>
            <a:endParaRPr lang="es-ES"/>
          </a:p>
        </p:txBody>
      </p:sp>
    </p:spTree>
    <p:extLst>
      <p:ext uri="{BB962C8B-B14F-4D97-AF65-F5344CB8AC3E}">
        <p14:creationId xmlns:p14="http://schemas.microsoft.com/office/powerpoint/2010/main" val="1214911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B3379A2E-C540-47E7-80A9-9EB2BDB1E44B}" type="datetimeFigureOut">
              <a:rPr lang="es-ES" smtClean="0"/>
              <a:t>11/04/2019</a:t>
            </a:fld>
            <a:endParaRPr lang="es-ES"/>
          </a:p>
        </p:txBody>
      </p:sp>
      <p:sp>
        <p:nvSpPr>
          <p:cNvPr id="9" name="Footer Placeholder 8"/>
          <p:cNvSpPr>
            <a:spLocks noGrp="1"/>
          </p:cNvSpPr>
          <p:nvPr>
            <p:ph type="ftr" sz="quarter" idx="11"/>
          </p:nvPr>
        </p:nvSpPr>
        <p:spPr>
          <a:xfrm>
            <a:off x="3499101" y="6356350"/>
            <a:ext cx="5911517" cy="365125"/>
          </a:xfrm>
        </p:spPr>
        <p:txBody>
          <a:bodyPr/>
          <a:lstStyle/>
          <a:p>
            <a:endParaRPr lang="es-ES"/>
          </a:p>
        </p:txBody>
      </p:sp>
      <p:sp>
        <p:nvSpPr>
          <p:cNvPr id="10" name="Slide Number Placeholder 9"/>
          <p:cNvSpPr>
            <a:spLocks noGrp="1"/>
          </p:cNvSpPr>
          <p:nvPr>
            <p:ph type="sldNum" sz="quarter" idx="12"/>
          </p:nvPr>
        </p:nvSpPr>
        <p:spPr/>
        <p:txBody>
          <a:bodyPr/>
          <a:lstStyle/>
          <a:p>
            <a:fld id="{2693F98B-5E2E-46BC-AA40-93CAEE174C55}" type="slidenum">
              <a:rPr lang="es-ES" smtClean="0"/>
              <a:t>‹Nº›</a:t>
            </a:fld>
            <a:endParaRPr lang="es-ES"/>
          </a:p>
        </p:txBody>
      </p:sp>
    </p:spTree>
    <p:extLst>
      <p:ext uri="{BB962C8B-B14F-4D97-AF65-F5344CB8AC3E}">
        <p14:creationId xmlns:p14="http://schemas.microsoft.com/office/powerpoint/2010/main" val="3300966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B3379A2E-C540-47E7-80A9-9EB2BDB1E44B}" type="datetimeFigureOut">
              <a:rPr lang="es-ES" smtClean="0"/>
              <a:t>11/04/2019</a:t>
            </a:fld>
            <a:endParaRPr lang="es-E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E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2693F98B-5E2E-46BC-AA40-93CAEE174C55}" type="slidenum">
              <a:rPr lang="es-ES" smtClean="0"/>
              <a:t>‹Nº›</a:t>
            </a:fld>
            <a:endParaRPr lang="es-ES"/>
          </a:p>
        </p:txBody>
      </p:sp>
    </p:spTree>
    <p:extLst>
      <p:ext uri="{BB962C8B-B14F-4D97-AF65-F5344CB8AC3E}">
        <p14:creationId xmlns:p14="http://schemas.microsoft.com/office/powerpoint/2010/main" val="37732904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b="1" dirty="0" smtClean="0"/>
              <a:t>INTERNET OF THINGS</a:t>
            </a:r>
            <a:endParaRPr lang="es-ES" b="1" dirty="0"/>
          </a:p>
        </p:txBody>
      </p:sp>
      <p:sp>
        <p:nvSpPr>
          <p:cNvPr id="3" name="Subtítulo 2"/>
          <p:cNvSpPr>
            <a:spLocks noGrp="1"/>
          </p:cNvSpPr>
          <p:nvPr>
            <p:ph type="subTitle" idx="1"/>
          </p:nvPr>
        </p:nvSpPr>
        <p:spPr/>
        <p:txBody>
          <a:bodyPr/>
          <a:lstStyle/>
          <a:p>
            <a:r>
              <a:rPr lang="es-PE" b="1" dirty="0" smtClean="0"/>
              <a:t>UNIVERSIDAD AUTÓNOMA DEL PERÚ.</a:t>
            </a:r>
          </a:p>
          <a:p>
            <a:r>
              <a:rPr lang="es-PE" dirty="0" smtClean="0"/>
              <a:t>Marko A. Caballero Moreno</a:t>
            </a:r>
            <a:endParaRPr lang="es-ES" dirty="0"/>
          </a:p>
        </p:txBody>
      </p:sp>
    </p:spTree>
    <p:extLst>
      <p:ext uri="{BB962C8B-B14F-4D97-AF65-F5344CB8AC3E}">
        <p14:creationId xmlns:p14="http://schemas.microsoft.com/office/powerpoint/2010/main" val="2250719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i1.wp.com/shvetsgroup.com/files/images/HTTP_reque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9947" y="2386785"/>
            <a:ext cx="7114521" cy="3597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171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HTTP://</a:t>
            </a:r>
            <a:endParaRPr lang="es-ES" dirty="0"/>
          </a:p>
        </p:txBody>
      </p:sp>
      <p:sp>
        <p:nvSpPr>
          <p:cNvPr id="3" name="Marcador de contenido 2"/>
          <p:cNvSpPr>
            <a:spLocks noGrp="1"/>
          </p:cNvSpPr>
          <p:nvPr>
            <p:ph idx="1"/>
          </p:nvPr>
        </p:nvSpPr>
        <p:spPr>
          <a:xfrm>
            <a:off x="3869268" y="864108"/>
            <a:ext cx="7315200" cy="1783558"/>
          </a:xfrm>
        </p:spPr>
        <p:txBody>
          <a:bodyPr/>
          <a:lstStyle/>
          <a:p>
            <a:r>
              <a:rPr lang="es-PE" dirty="0"/>
              <a:t>Hypertext Transfer Protocol o HTTP (en español protocolo de transferencia de hipertexto) es el protocolo de comunicación que permite las transferencias de información en la </a:t>
            </a:r>
            <a:r>
              <a:rPr lang="es-PE" dirty="0" smtClean="0"/>
              <a:t>WWW </a:t>
            </a:r>
            <a:r>
              <a:rPr lang="es-ES" dirty="0"/>
              <a:t>World Wide Web</a:t>
            </a:r>
            <a:r>
              <a:rPr lang="es-PE" dirty="0" smtClean="0"/>
              <a:t>. </a:t>
            </a:r>
            <a:r>
              <a:rPr lang="es-PE" dirty="0"/>
              <a:t>Se trata de un protocolo de capa 7 de aplicación.</a:t>
            </a:r>
            <a:endParaRPr lang="es-ES" dirty="0"/>
          </a:p>
        </p:txBody>
      </p:sp>
      <p:pic>
        <p:nvPicPr>
          <p:cNvPr id="1026" name="Picture 2" descr="https://i2.wp.com/www.dmxzone.com/downloads/images/http_http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0985" y="2827858"/>
            <a:ext cx="6671765" cy="3197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28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Arquitectura</a:t>
            </a:r>
            <a:endParaRPr lang="es-ES" dirty="0"/>
          </a:p>
        </p:txBody>
      </p:sp>
      <p:sp>
        <p:nvSpPr>
          <p:cNvPr id="3" name="Marcador de contenido 2"/>
          <p:cNvSpPr>
            <a:spLocks noGrp="1"/>
          </p:cNvSpPr>
          <p:nvPr>
            <p:ph idx="1"/>
          </p:nvPr>
        </p:nvSpPr>
        <p:spPr>
          <a:xfrm>
            <a:off x="3869268" y="864108"/>
            <a:ext cx="7315200" cy="2015570"/>
          </a:xfrm>
        </p:spPr>
        <p:txBody>
          <a:bodyPr>
            <a:normAutofit fontScale="92500" lnSpcReduction="10000"/>
          </a:bodyPr>
          <a:lstStyle/>
          <a:p>
            <a:r>
              <a:rPr lang="es-PE" dirty="0"/>
              <a:t>HTTP define la sintaxis y la semántica que utilizan los elementos de software de la arquitectura web (clientes, servidores, </a:t>
            </a:r>
            <a:r>
              <a:rPr lang="es-PE" dirty="0" err="1"/>
              <a:t>proxies</a:t>
            </a:r>
            <a:r>
              <a:rPr lang="es-PE" dirty="0"/>
              <a:t>) para comunicarse. Es un protocolo orientado a transacciones y sigue el esquema petición-respuesta entre un cliente y un servidor. Al cliente que efectúa la petición (un navegador web) se lo conoce como “</a:t>
            </a:r>
            <a:r>
              <a:rPr lang="es-PE" dirty="0" err="1"/>
              <a:t>user</a:t>
            </a:r>
            <a:r>
              <a:rPr lang="es-PE" dirty="0"/>
              <a:t> </a:t>
            </a:r>
            <a:r>
              <a:rPr lang="es-PE" dirty="0" err="1"/>
              <a:t>agent</a:t>
            </a:r>
            <a:r>
              <a:rPr lang="es-PE" dirty="0"/>
              <a:t>” (agente del usuario). A la información transmitida se la llama recurso y se la identifica mediante un localizador uniforme de recursos (URL)</a:t>
            </a:r>
            <a:endParaRPr lang="es-ES" dirty="0"/>
          </a:p>
        </p:txBody>
      </p:sp>
      <p:pic>
        <p:nvPicPr>
          <p:cNvPr id="2050" name="Picture 2" descr="https://aprendiendoarduino.files.wordpress.com/2016/07/b9759-tcp3wayhandshake.png?w=568&amp;h=2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1768" y="3424428"/>
            <a:ext cx="5410200" cy="1933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574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a:xfrm>
            <a:off x="3869268" y="864108"/>
            <a:ext cx="7315200" cy="4185564"/>
          </a:xfrm>
        </p:spPr>
        <p:txBody>
          <a:bodyPr>
            <a:normAutofit/>
          </a:bodyPr>
          <a:lstStyle/>
          <a:p>
            <a:pPr fontAlgn="base"/>
            <a:r>
              <a:rPr lang="es-PE" dirty="0"/>
              <a:t>HTTP es un protocolo sin estado, es decir, que no guarda ninguna información sobre conexiones anteriores. El desarrollo de aplicaciones web necesita frecuentemente mantener estado. Para esto se usan las cookies, que es información que un servidor puede almacenar en el sistema cliente. Esto le permite a las aplicaciones web instituir la noción de “sesión”, y también permite rastrear usuarios ya que las cookies pueden guardarse en el cliente por tiempo indeterminado.</a:t>
            </a:r>
          </a:p>
          <a:p>
            <a:r>
              <a:rPr lang="es-PE" dirty="0"/>
              <a:t>Los mensajes HTTP, son en texto plano lo que lo hace más legible y fácil de depurar. Esto tiene el inconveniente de hacer los mensajes más largos</a:t>
            </a:r>
            <a:r>
              <a:rPr lang="es-PE" dirty="0"/>
              <a:t/>
            </a:r>
            <a:br>
              <a:rPr lang="es-PE" dirty="0"/>
            </a:br>
            <a:endParaRPr lang="es-ES" dirty="0"/>
          </a:p>
        </p:txBody>
      </p:sp>
    </p:spTree>
    <p:extLst>
      <p:ext uri="{BB962C8B-B14F-4D97-AF65-F5344CB8AC3E}">
        <p14:creationId xmlns:p14="http://schemas.microsoft.com/office/powerpoint/2010/main" val="3556488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a:xfrm>
            <a:off x="3869268" y="864108"/>
            <a:ext cx="7785920" cy="2834435"/>
          </a:xfrm>
        </p:spPr>
        <p:txBody>
          <a:bodyPr>
            <a:normAutofit/>
          </a:bodyPr>
          <a:lstStyle/>
          <a:p>
            <a:r>
              <a:rPr lang="es-PE" dirty="0"/>
              <a:t>Una transacción HTTP está formada por un encabezado seguido, opcionalmente, por una línea en blanco y algún dato. El encabezado especificará cosas como la acción requerida del servidor, o el tipo de dato retornado, o el código de estado. El uso de campos de encabezados enviados en las transacciones HTTP le dan gran flexibilidad al protocolo. Estos campos permiten que se envíe información descriptiva en la transacción, permitiendo así la autenticación, cifrado e identificación de usuario. Ejemplos de encabezados: HTTP_ACCEPT y HTTP_USER_AGENT.</a:t>
            </a:r>
            <a:endParaRPr lang="es-ES" dirty="0"/>
          </a:p>
        </p:txBody>
      </p:sp>
      <p:pic>
        <p:nvPicPr>
          <p:cNvPr id="3074" name="Picture 2" descr="https://i1.wp.com/powercps.readthedocs.io/zh_CN/latest/_images/http_header_struc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4554" y="3847509"/>
            <a:ext cx="3514725"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14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smtClean="0"/>
              <a:t>Metodos</a:t>
            </a:r>
            <a:r>
              <a:rPr lang="es-PE" dirty="0" smtClean="0"/>
              <a:t> HTTP</a:t>
            </a:r>
            <a:endParaRPr lang="es-ES" dirty="0"/>
          </a:p>
        </p:txBody>
      </p:sp>
      <p:sp>
        <p:nvSpPr>
          <p:cNvPr id="3" name="Marcador de contenido 2"/>
          <p:cNvSpPr>
            <a:spLocks noGrp="1"/>
          </p:cNvSpPr>
          <p:nvPr>
            <p:ph idx="1"/>
          </p:nvPr>
        </p:nvSpPr>
        <p:spPr/>
        <p:txBody>
          <a:bodyPr/>
          <a:lstStyle/>
          <a:p>
            <a:r>
              <a:rPr lang="es-ES" b="1" dirty="0" smtClean="0"/>
              <a:t>GET</a:t>
            </a:r>
            <a:r>
              <a:rPr lang="es-PE" dirty="0" smtClean="0"/>
              <a:t>: </a:t>
            </a:r>
            <a:r>
              <a:rPr lang="es-PE" dirty="0"/>
              <a:t>Pide una representación del recurso especificado. Por seguridad no debería ser usado por aplicaciones que causen efectos ya que transmite información a través de la URI agregando parámetros a la URL. La petición puede ser simple, es decir en una línea o compuesta de la manera que muestra el ejemplo</a:t>
            </a:r>
            <a:r>
              <a:rPr lang="es-PE" dirty="0" smtClean="0"/>
              <a:t>.</a:t>
            </a:r>
          </a:p>
          <a:p>
            <a:pPr fontAlgn="base"/>
            <a:r>
              <a:rPr lang="es-PE" dirty="0"/>
              <a:t>Ejemplo:</a:t>
            </a:r>
          </a:p>
          <a:p>
            <a:pPr fontAlgn="base"/>
            <a:r>
              <a:rPr lang="es-PE" dirty="0"/>
              <a:t>GET /</a:t>
            </a:r>
            <a:r>
              <a:rPr lang="es-PE" dirty="0" err="1"/>
              <a:t>images</a:t>
            </a:r>
            <a:r>
              <a:rPr lang="es-PE" dirty="0"/>
              <a:t>/logo.png HTTP/1.1 obtiene un recurso llamado logo.png</a:t>
            </a:r>
          </a:p>
          <a:p>
            <a:pPr fontAlgn="base"/>
            <a:r>
              <a:rPr lang="es-PE" dirty="0"/>
              <a:t>Ejemplo con parámetros:</a:t>
            </a:r>
          </a:p>
          <a:p>
            <a:pPr fontAlgn="base"/>
            <a:r>
              <a:rPr lang="es-PE" dirty="0"/>
              <a:t>/</a:t>
            </a:r>
            <a:r>
              <a:rPr lang="es-PE" dirty="0" err="1"/>
              <a:t>index.php?page</a:t>
            </a:r>
            <a:r>
              <a:rPr lang="es-PE" dirty="0"/>
              <a:t>=</a:t>
            </a:r>
            <a:r>
              <a:rPr lang="es-PE" dirty="0" err="1"/>
              <a:t>main&amp;lang</a:t>
            </a:r>
            <a:r>
              <a:rPr lang="es-PE" dirty="0"/>
              <a:t>=es</a:t>
            </a:r>
          </a:p>
          <a:p>
            <a:endParaRPr lang="es-ES" b="1" dirty="0"/>
          </a:p>
        </p:txBody>
      </p:sp>
    </p:spTree>
    <p:extLst>
      <p:ext uri="{BB962C8B-B14F-4D97-AF65-F5344CB8AC3E}">
        <p14:creationId xmlns:p14="http://schemas.microsoft.com/office/powerpoint/2010/main" val="2554253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b="1" dirty="0" smtClean="0"/>
              <a:t>POST</a:t>
            </a:r>
            <a:r>
              <a:rPr lang="es-ES" dirty="0" smtClean="0"/>
              <a:t>: </a:t>
            </a:r>
            <a:r>
              <a:rPr lang="es-PE" dirty="0"/>
              <a:t>POST: Envía los datos para que sean procesados por el recurso identificado. Los datos se incluirán en el cuerpo de la petición. Esto puede resultar en la creación de un nuevo recurso o de las actualizaciones de los recursos existentes o ambas cosas.</a:t>
            </a:r>
            <a:endParaRPr lang="es-ES" b="1" dirty="0"/>
          </a:p>
        </p:txBody>
      </p:sp>
    </p:spTree>
    <p:extLst>
      <p:ext uri="{BB962C8B-B14F-4D97-AF65-F5344CB8AC3E}">
        <p14:creationId xmlns:p14="http://schemas.microsoft.com/office/powerpoint/2010/main" val="1611543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HTTP </a:t>
            </a:r>
            <a:r>
              <a:rPr lang="es-ES" b="1" dirty="0" err="1" smtClean="0"/>
              <a:t>request</a:t>
            </a:r>
            <a:r>
              <a:rPr lang="es-ES" b="1" dirty="0" smtClean="0"/>
              <a:t/>
            </a:r>
            <a:br>
              <a:rPr lang="es-ES" b="1" dirty="0" smtClean="0"/>
            </a:br>
            <a:r>
              <a:rPr lang="es-ES" b="1" dirty="0" smtClean="0"/>
              <a:t>(petición)</a:t>
            </a:r>
            <a:r>
              <a:rPr lang="es-ES" b="1" dirty="0"/>
              <a:t/>
            </a:r>
            <a:br>
              <a:rPr lang="es-ES" b="1" dirty="0"/>
            </a:br>
            <a:endParaRPr lang="es-ES" dirty="0"/>
          </a:p>
        </p:txBody>
      </p:sp>
      <p:sp>
        <p:nvSpPr>
          <p:cNvPr id="3" name="Marcador de contenido 2"/>
          <p:cNvSpPr>
            <a:spLocks noGrp="1"/>
          </p:cNvSpPr>
          <p:nvPr>
            <p:ph idx="1"/>
          </p:nvPr>
        </p:nvSpPr>
        <p:spPr>
          <a:xfrm>
            <a:off x="3869268" y="864108"/>
            <a:ext cx="7315200" cy="1960979"/>
          </a:xfrm>
        </p:spPr>
        <p:txBody>
          <a:bodyPr/>
          <a:lstStyle/>
          <a:p>
            <a:r>
              <a:rPr lang="es-PE" dirty="0"/>
              <a:t>Un cliente HTTP debe formar una petición HTTP al servidor de una forma determinada para que sea entendida por el servidor. Cuando Arduino trabaja como cliente hay que programar esta petición correctamente.</a:t>
            </a:r>
            <a:endParaRPr lang="es-ES" dirty="0"/>
          </a:p>
        </p:txBody>
      </p:sp>
      <p:sp>
        <p:nvSpPr>
          <p:cNvPr id="4" name="AutoShape 2" descr="https://i1.wp.com/www.ntu.edu.sg/home/ehchua/programming/webprogramming/images/HTTP_RequestMessageExampl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4100" name="Picture 4" descr="https://i1.wp.com/www.ntu.edu.sg/home/ehchua/programming/webprogramming/images/HTTP_RequestMessage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3551" y="3007553"/>
            <a:ext cx="6248400" cy="210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154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HTTP </a:t>
            </a:r>
            <a:r>
              <a:rPr lang="es-ES" b="1" dirty="0" smtClean="0"/>
              <a:t>response</a:t>
            </a:r>
            <a:br>
              <a:rPr lang="es-ES" b="1" dirty="0" smtClean="0"/>
            </a:br>
            <a:r>
              <a:rPr lang="es-ES" b="1" dirty="0" smtClean="0"/>
              <a:t>(respuesta)</a:t>
            </a:r>
            <a:r>
              <a:rPr lang="es-ES" b="1" dirty="0"/>
              <a:t/>
            </a:r>
            <a:br>
              <a:rPr lang="es-ES" b="1" dirty="0"/>
            </a:br>
            <a:endParaRPr lang="es-ES" dirty="0"/>
          </a:p>
        </p:txBody>
      </p:sp>
      <p:sp>
        <p:nvSpPr>
          <p:cNvPr id="3" name="Marcador de contenido 2"/>
          <p:cNvSpPr>
            <a:spLocks noGrp="1"/>
          </p:cNvSpPr>
          <p:nvPr>
            <p:ph idx="1"/>
          </p:nvPr>
        </p:nvSpPr>
        <p:spPr>
          <a:xfrm>
            <a:off x="3869268" y="864108"/>
            <a:ext cx="7315200" cy="1278591"/>
          </a:xfrm>
        </p:spPr>
        <p:txBody>
          <a:bodyPr/>
          <a:lstStyle/>
          <a:p>
            <a:r>
              <a:rPr lang="es-PE" dirty="0"/>
              <a:t>Después de recibir e interpretar el servidor un HTTP </a:t>
            </a:r>
            <a:r>
              <a:rPr lang="es-PE" dirty="0" err="1"/>
              <a:t>request</a:t>
            </a:r>
            <a:r>
              <a:rPr lang="es-PE" dirty="0"/>
              <a:t>, el servidor debe responder con un mensaje de respuesta</a:t>
            </a:r>
            <a:endParaRPr lang="es-ES" dirty="0"/>
          </a:p>
        </p:txBody>
      </p:sp>
      <p:sp>
        <p:nvSpPr>
          <p:cNvPr id="4" name="AutoShape 2" descr="https://www3.ntu.edu.sg/home/ehchua/programming/webprogramming/images/HTTP_ResponseMessageExampl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5" name="AutoShape 4" descr="https://www3.ntu.edu.sg/home/ehchua/programming/webprogramming/images/HTTP_ResponseMessageExampl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6" name="AutoShape 6" descr="https://www3.ntu.edu.sg/home/ehchua/programming/webprogramming/images/HTTP_ResponseMessageExample.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5130" name="Picture 10" descr="https://www3.ntu.edu.sg/home/ehchua/programming/webprogramming/images/HTTP_ResponseMessage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8073" y="2613331"/>
            <a:ext cx="8204603" cy="3111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206750"/>
      </p:ext>
    </p:extLst>
  </p:cSld>
  <p:clrMapOvr>
    <a:masterClrMapping/>
  </p:clrMapOvr>
</p:sld>
</file>

<file path=ppt/theme/theme1.xml><?xml version="1.0" encoding="utf-8"?>
<a:theme xmlns:a="http://schemas.openxmlformats.org/drawingml/2006/main" name="Marco">
  <a:themeElements>
    <a:clrScheme name="Marco">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arco">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rc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docProps/app.xml><?xml version="1.0" encoding="utf-8"?>
<Properties xmlns="http://schemas.openxmlformats.org/officeDocument/2006/extended-properties" xmlns:vt="http://schemas.openxmlformats.org/officeDocument/2006/docPropsVTypes">
  <Template>Marco</Template>
  <TotalTime>85</TotalTime>
  <Words>519</Words>
  <Application>Microsoft Office PowerPoint</Application>
  <PresentationFormat>Panorámica</PresentationFormat>
  <Paragraphs>21</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Corbel</vt:lpstr>
      <vt:lpstr>Wingdings 2</vt:lpstr>
      <vt:lpstr>Marco</vt:lpstr>
      <vt:lpstr>INTERNET OF THINGS</vt:lpstr>
      <vt:lpstr>HTTP://</vt:lpstr>
      <vt:lpstr>Arquitectura</vt:lpstr>
      <vt:lpstr>Presentación de PowerPoint</vt:lpstr>
      <vt:lpstr>Presentación de PowerPoint</vt:lpstr>
      <vt:lpstr>Metodos HTTP</vt:lpstr>
      <vt:lpstr>Presentación de PowerPoint</vt:lpstr>
      <vt:lpstr>HTTP request (petición) </vt:lpstr>
      <vt:lpstr>HTTP response (respuesta) </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marko</dc:creator>
  <cp:lastModifiedBy>marko</cp:lastModifiedBy>
  <cp:revision>7</cp:revision>
  <dcterms:created xsi:type="dcterms:W3CDTF">2019-04-12T01:37:54Z</dcterms:created>
  <dcterms:modified xsi:type="dcterms:W3CDTF">2019-04-12T03:03:49Z</dcterms:modified>
</cp:coreProperties>
</file>