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73" r:id="rId4"/>
    <p:sldId id="277" r:id="rId5"/>
    <p:sldId id="258" r:id="rId6"/>
    <p:sldId id="259" r:id="rId7"/>
    <p:sldId id="276" r:id="rId8"/>
    <p:sldId id="274" r:id="rId9"/>
    <p:sldId id="275" r:id="rId10"/>
    <p:sldId id="264" r:id="rId11"/>
    <p:sldId id="265" r:id="rId12"/>
    <p:sldId id="266" r:id="rId13"/>
    <p:sldId id="267" r:id="rId14"/>
    <p:sldId id="271" r:id="rId15"/>
    <p:sldId id="270" r:id="rId16"/>
    <p:sldId id="272" r:id="rId17"/>
    <p:sldId id="278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549F5-3934-4678-AC54-B47CF8E0DBE7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A2D8F-B1AD-431A-8395-0FE21914F1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13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47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A2D8F-B1AD-431A-8395-0FE21914F19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65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8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3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4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81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9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17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02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05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10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3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E57E-4C07-4A86-994B-EF432F53CEB1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509A-1A0D-4D75-B861-8A62C9C698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1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UJ0dFpj1-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/>
              <a:t>CURSO DE GNU/LINUX</a:t>
            </a:r>
            <a:endParaRPr lang="es-PE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264712" y="3838101"/>
            <a:ext cx="513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Clase 1: Introducción,  generalidades e Instalaciones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16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Directorios en LINUX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•  /</a:t>
            </a:r>
            <a:r>
              <a:rPr lang="es-ES" dirty="0" err="1" smtClean="0"/>
              <a:t>bin</a:t>
            </a:r>
            <a:r>
              <a:rPr lang="es-ES" dirty="0" smtClean="0"/>
              <a:t>: aquí se almacenan todos los archivos  binarios ejecutables de comandos que pueden  ser utilizados por todos los usuarios del sistema</a:t>
            </a:r>
          </a:p>
          <a:p>
            <a:r>
              <a:rPr lang="es-ES" dirty="0" smtClean="0"/>
              <a:t>  /</a:t>
            </a:r>
            <a:r>
              <a:rPr lang="es-ES" dirty="0" err="1" smtClean="0"/>
              <a:t>boot</a:t>
            </a:r>
            <a:r>
              <a:rPr lang="es-ES" dirty="0" smtClean="0"/>
              <a:t>: aquí se almacena el núcleo del sistema  operativo GNU/Linux, y sus componentes </a:t>
            </a:r>
            <a:r>
              <a:rPr lang="es-ES" dirty="0" err="1" smtClean="0"/>
              <a:t>direc</a:t>
            </a:r>
            <a:r>
              <a:rPr lang="es-ES" dirty="0" smtClean="0"/>
              <a:t> </a:t>
            </a:r>
            <a:r>
              <a:rPr lang="es-ES" dirty="0" err="1" smtClean="0"/>
              <a:t>tamente</a:t>
            </a:r>
            <a:r>
              <a:rPr lang="es-ES" dirty="0" smtClean="0"/>
              <a:t> relacionados.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dev</a:t>
            </a:r>
            <a:r>
              <a:rPr lang="es-ES" dirty="0" smtClean="0"/>
              <a:t>: este directorio almacena los llamados  archivos de dispositivos, que no son más que  archivos que representan los diferentes </a:t>
            </a:r>
            <a:r>
              <a:rPr lang="es-ES" dirty="0" err="1" smtClean="0"/>
              <a:t>com</a:t>
            </a:r>
            <a:r>
              <a:rPr lang="es-ES" dirty="0" smtClean="0"/>
              <a:t> ponentes de nuestro equipo.  Ejemplo: </a:t>
            </a:r>
            <a:r>
              <a:rPr lang="es-ES" dirty="0" err="1" smtClean="0"/>
              <a:t>dev</a:t>
            </a:r>
            <a:r>
              <a:rPr lang="es-ES" dirty="0" smtClean="0"/>
              <a:t>/mouse es un archivo que </a:t>
            </a:r>
            <a:r>
              <a:rPr lang="es-ES" dirty="0" err="1" smtClean="0"/>
              <a:t>repre</a:t>
            </a:r>
            <a:r>
              <a:rPr lang="es-ES" dirty="0" smtClean="0"/>
              <a:t> </a:t>
            </a:r>
            <a:r>
              <a:rPr lang="es-ES" dirty="0" err="1" smtClean="0"/>
              <a:t>senta</a:t>
            </a:r>
            <a:r>
              <a:rPr lang="es-ES" dirty="0" smtClean="0"/>
              <a:t> a nuestro mouse.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etc</a:t>
            </a:r>
            <a:r>
              <a:rPr lang="es-ES" dirty="0" smtClean="0"/>
              <a:t>:  en este directorio se almacenan los archivos  de </a:t>
            </a:r>
            <a:r>
              <a:rPr lang="es-ES" dirty="0" err="1" smtClean="0"/>
              <a:t>confi</a:t>
            </a:r>
            <a:r>
              <a:rPr lang="es-ES" dirty="0" smtClean="0"/>
              <a:t> </a:t>
            </a:r>
            <a:r>
              <a:rPr lang="es-ES" dirty="0" err="1" smtClean="0"/>
              <a:t>guración</a:t>
            </a:r>
            <a:r>
              <a:rPr lang="es-ES" dirty="0" smtClean="0"/>
              <a:t> de nuestro sistema operativo.  Además, se encuentran los archivos de </a:t>
            </a:r>
            <a:r>
              <a:rPr lang="es-ES" dirty="0" err="1" smtClean="0"/>
              <a:t>configu</a:t>
            </a:r>
            <a:r>
              <a:rPr lang="es-ES" dirty="0" smtClean="0"/>
              <a:t> ración de las aplicaciones y servicios instalados.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7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Directorios en LINUX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/home: aquí están todos los directorios  personales de los usuarios del sistema.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lib</a:t>
            </a:r>
            <a:r>
              <a:rPr lang="es-ES" dirty="0" smtClean="0"/>
              <a:t>: en este directorio se encuentran las libre rías de programación necesarias para que el  sistema operativo funcione.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proc</a:t>
            </a:r>
            <a:r>
              <a:rPr lang="es-ES" dirty="0" smtClean="0"/>
              <a:t>: encontraremos archivos de tipo informa </a:t>
            </a:r>
            <a:r>
              <a:rPr lang="es-ES" dirty="0" err="1" smtClean="0"/>
              <a:t>tivo</a:t>
            </a:r>
            <a:r>
              <a:rPr lang="es-ES" dirty="0" smtClean="0"/>
              <a:t>, con la descripción de nuestro hardware,  sistema operativo y procesos, entre otras cosas.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root</a:t>
            </a:r>
            <a:r>
              <a:rPr lang="es-ES" dirty="0" smtClean="0"/>
              <a:t>: éste es el directorio principal del usuario  administrador, que está fuera del directorio  /home por razones de seguridad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0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/</a:t>
            </a:r>
            <a:r>
              <a:rPr lang="es-ES" dirty="0" err="1" smtClean="0"/>
              <a:t>sbin</a:t>
            </a:r>
            <a:r>
              <a:rPr lang="es-ES" dirty="0" smtClean="0"/>
              <a:t>: en este directorio se encuentran archivos  binarios de comandos que usualmente solo  deberían ser ejecutados por el administrador  del equipo.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sys</a:t>
            </a:r>
            <a:r>
              <a:rPr lang="es-ES" dirty="0" smtClean="0"/>
              <a:t>: directorio de uso interno, creado y ges </a:t>
            </a:r>
            <a:r>
              <a:rPr lang="es-ES" dirty="0" err="1" smtClean="0"/>
              <a:t>tionado</a:t>
            </a:r>
            <a:r>
              <a:rPr lang="es-ES" dirty="0" smtClean="0"/>
              <a:t> dinámicamente por el núcleo Linux,  que contiene información de nuestro equipo. </a:t>
            </a:r>
          </a:p>
          <a:p>
            <a:r>
              <a:rPr lang="es-ES" dirty="0" smtClean="0"/>
              <a:t> /</a:t>
            </a:r>
            <a:r>
              <a:rPr lang="es-ES" dirty="0" err="1" smtClean="0"/>
              <a:t>usr</a:t>
            </a:r>
            <a:r>
              <a:rPr lang="es-ES" dirty="0" smtClean="0"/>
              <a:t>: aquí generalmente va todo lo que no es  esencial para el funcionamiento del sistema  operativo básico, como aplicaciones, </a:t>
            </a:r>
            <a:r>
              <a:rPr lang="es-ES" dirty="0" err="1" smtClean="0"/>
              <a:t>documen</a:t>
            </a:r>
            <a:r>
              <a:rPr lang="es-ES" dirty="0" smtClean="0"/>
              <a:t> </a:t>
            </a:r>
            <a:r>
              <a:rPr lang="es-ES" dirty="0" err="1" smtClean="0"/>
              <a:t>tación</a:t>
            </a:r>
            <a:r>
              <a:rPr lang="es-ES" dirty="0" smtClean="0"/>
              <a:t>, más librerías, etc. </a:t>
            </a:r>
          </a:p>
          <a:p>
            <a:r>
              <a:rPr lang="es-ES" dirty="0" smtClean="0"/>
              <a:t>/</a:t>
            </a:r>
            <a:r>
              <a:rPr lang="es-ES" dirty="0" err="1" smtClean="0"/>
              <a:t>var</a:t>
            </a:r>
            <a:r>
              <a:rPr lang="es-ES" dirty="0" smtClean="0"/>
              <a:t>: encontraremos recursos varios, como la  cola de impresión, la cola de mensajes del ser </a:t>
            </a:r>
            <a:r>
              <a:rPr lang="es-ES" dirty="0" err="1" smtClean="0"/>
              <a:t>vidor</a:t>
            </a:r>
            <a:r>
              <a:rPr lang="es-ES" dirty="0" smtClean="0"/>
              <a:t> de correo electrónico o los archivos log.</a:t>
            </a:r>
          </a:p>
          <a:p>
            <a:r>
              <a:rPr lang="es-ES" dirty="0" smtClean="0"/>
              <a:t>El directorio /</a:t>
            </a:r>
            <a:r>
              <a:rPr lang="es-ES" dirty="0" err="1" smtClean="0"/>
              <a:t>mnt</a:t>
            </a:r>
            <a:r>
              <a:rPr lang="es-ES" dirty="0" smtClean="0"/>
              <a:t> es un directorio denominado punto de montaje y se utiliza para acceder a unidades de almacenamiento como disquetera,     CD-ROM, DVD-ROM, otras particiones, otros discos rígidos, etc.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3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7289"/>
            <a:ext cx="10515600" cy="2805966"/>
          </a:xfrm>
        </p:spPr>
        <p:txBody>
          <a:bodyPr/>
          <a:lstStyle/>
          <a:p>
            <a:r>
              <a:rPr lang="es-ES" dirty="0" smtClean="0"/>
              <a:t>En GNU/Linux no existe el concepto de unidades A: A:, C: C:, D: D:, etc. como conocemos en Windows. Para acceder a una unidad, sólo tenemos que ubicarnos en el directorio de punto de montaje que la representa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83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Movernos en directorios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comando en cuestión es “cd”, este comando nos sirve para ir de un directorio a otro. Supongamos que acabamos de abrir la Terminal y vemos lo siguiente</a:t>
            </a:r>
            <a:r>
              <a:rPr lang="es-ES" dirty="0" smtClean="0"/>
              <a:t>:</a:t>
            </a:r>
          </a:p>
          <a:p>
            <a:r>
              <a:rPr lang="es-ES" dirty="0" smtClean="0"/>
              <a:t> cd /    </a:t>
            </a:r>
            <a:r>
              <a:rPr lang="es-ES" dirty="0"/>
              <a:t>Si queremos acceder a la </a:t>
            </a:r>
            <a:r>
              <a:rPr lang="es-ES" dirty="0" smtClean="0"/>
              <a:t>raíz del </a:t>
            </a:r>
            <a:r>
              <a:rPr lang="es-ES" dirty="0"/>
              <a:t>sistema de </a:t>
            </a:r>
            <a:r>
              <a:rPr lang="es-ES" dirty="0" smtClean="0"/>
              <a:t>archivo</a:t>
            </a:r>
          </a:p>
          <a:p>
            <a:r>
              <a:rPr lang="es-ES" dirty="0"/>
              <a:t>cd </a:t>
            </a:r>
            <a:r>
              <a:rPr lang="es-ES" dirty="0" smtClean="0"/>
              <a:t>.. </a:t>
            </a:r>
            <a:r>
              <a:rPr lang="es-ES" dirty="0"/>
              <a:t>Si tecleamos solamente el comando “cd” iremos a nuestro directorio personal. Si queremos subir un nivel, es decir, si estamos en el directorio “Descargas” y queremos ir al directorio en el que esta tendríamos que teclear lo siguiente</a:t>
            </a:r>
            <a:r>
              <a:rPr lang="es-ES" dirty="0" smtClean="0"/>
              <a:t>:</a:t>
            </a:r>
          </a:p>
          <a:p>
            <a:r>
              <a:rPr lang="es-ES" dirty="0"/>
              <a:t>cd /</a:t>
            </a:r>
            <a:r>
              <a:rPr lang="es-ES" dirty="0" smtClean="0"/>
              <a:t>home/</a:t>
            </a:r>
            <a:r>
              <a:rPr lang="es-ES" dirty="0" err="1" smtClean="0"/>
              <a:t>liher</a:t>
            </a:r>
            <a:r>
              <a:rPr lang="es-ES" dirty="0" smtClean="0"/>
              <a:t>/Descargas    </a:t>
            </a:r>
            <a:r>
              <a:rPr lang="es-ES" dirty="0"/>
              <a:t>Si queremos ir a un directorio y sabemos la ruta de acceso podremos hacerlo así:</a:t>
            </a:r>
          </a:p>
        </p:txBody>
      </p:sp>
    </p:spTree>
    <p:extLst>
      <p:ext uri="{BB962C8B-B14F-4D97-AF65-F5344CB8AC3E}">
        <p14:creationId xmlns:p14="http://schemas.microsoft.com/office/powerpoint/2010/main" val="41235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Comandos para navegar en los directorios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comando “</a:t>
            </a:r>
            <a:r>
              <a:rPr lang="es-ES" dirty="0" err="1"/>
              <a:t>ls</a:t>
            </a:r>
            <a:r>
              <a:rPr lang="es-ES" dirty="0"/>
              <a:t>” tiene varias opciones, alunas de ellas </a:t>
            </a:r>
            <a:r>
              <a:rPr lang="es-ES" dirty="0" smtClean="0"/>
              <a:t>son:</a:t>
            </a:r>
          </a:p>
          <a:p>
            <a:endParaRPr lang="es-ES" dirty="0"/>
          </a:p>
          <a:p>
            <a:r>
              <a:rPr lang="es-ES" dirty="0" err="1" smtClean="0"/>
              <a:t>ls</a:t>
            </a:r>
            <a:r>
              <a:rPr lang="es-ES" dirty="0" smtClean="0"/>
              <a:t> </a:t>
            </a:r>
            <a:r>
              <a:rPr lang="es-ES" dirty="0"/>
              <a:t>-a : nos muestra también los archivos o directorios ocultos.</a:t>
            </a:r>
          </a:p>
          <a:p>
            <a:pPr fontAlgn="base"/>
            <a:r>
              <a:rPr lang="es-ES" dirty="0" err="1" smtClean="0"/>
              <a:t>ls</a:t>
            </a:r>
            <a:r>
              <a:rPr lang="es-ES" dirty="0" smtClean="0"/>
              <a:t> </a:t>
            </a:r>
            <a:r>
              <a:rPr lang="es-ES" dirty="0"/>
              <a:t>-l : esto mostrara toda la información completa de cada archivo.</a:t>
            </a:r>
          </a:p>
          <a:p>
            <a:pPr fontAlgn="base"/>
            <a:r>
              <a:rPr lang="es-ES" dirty="0" err="1"/>
              <a:t>ls</a:t>
            </a:r>
            <a:r>
              <a:rPr lang="es-ES" dirty="0"/>
              <a:t> -R : con este veremos también los subdirectorios que tenga cada directorio.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comando-l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57" y="5067049"/>
            <a:ext cx="9862085" cy="143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1"/>
                </a:solidFill>
              </a:rPr>
              <a:t>Crear y borrar directorios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mkdir</a:t>
            </a:r>
            <a:r>
              <a:rPr lang="es-ES" dirty="0"/>
              <a:t> </a:t>
            </a:r>
            <a:r>
              <a:rPr lang="es-ES" dirty="0" smtClean="0"/>
              <a:t>fotos   </a:t>
            </a:r>
            <a:r>
              <a:rPr lang="es-ES" dirty="0"/>
              <a:t>Ahora vamos a ver como crear un </a:t>
            </a:r>
            <a:r>
              <a:rPr lang="es-ES" dirty="0" smtClean="0"/>
              <a:t>directorio</a:t>
            </a:r>
          </a:p>
          <a:p>
            <a:r>
              <a:rPr lang="es-ES" dirty="0" err="1"/>
              <a:t>rm</a:t>
            </a:r>
            <a:r>
              <a:rPr lang="es-ES" dirty="0"/>
              <a:t> </a:t>
            </a:r>
            <a:r>
              <a:rPr lang="es-ES" dirty="0" smtClean="0"/>
              <a:t>fotos	</a:t>
            </a:r>
            <a:r>
              <a:rPr lang="es-ES" dirty="0"/>
              <a:t>Este comando solo borrara el directorio “fotos” si esta vacío, si tiene otros </a:t>
            </a:r>
            <a:r>
              <a:rPr lang="es-ES" b="1" dirty="0" err="1"/>
              <a:t>directorios</a:t>
            </a:r>
            <a:r>
              <a:rPr lang="es-ES" dirty="0" err="1"/>
              <a:t>dentro</a:t>
            </a:r>
            <a:r>
              <a:rPr lang="es-ES" dirty="0"/>
              <a:t> o archivos y queremos borrarlo </a:t>
            </a:r>
            <a:r>
              <a:rPr lang="es-ES" dirty="0" smtClean="0"/>
              <a:t>todo</a:t>
            </a:r>
          </a:p>
          <a:p>
            <a:r>
              <a:rPr lang="es-ES" dirty="0" err="1"/>
              <a:t>rm</a:t>
            </a:r>
            <a:r>
              <a:rPr lang="es-ES" dirty="0"/>
              <a:t> -r </a:t>
            </a:r>
            <a:r>
              <a:rPr lang="es-ES" dirty="0" smtClean="0"/>
              <a:t>fotos		</a:t>
            </a:r>
            <a:r>
              <a:rPr lang="es-ES" dirty="0"/>
              <a:t>Este comando solo borrara el directorio “fotos” si esta vacío, si tiene otros </a:t>
            </a:r>
            <a:r>
              <a:rPr lang="es-ES" b="1" dirty="0" err="1"/>
              <a:t>directorios</a:t>
            </a:r>
            <a:r>
              <a:rPr lang="es-ES" dirty="0" err="1"/>
              <a:t>dentro</a:t>
            </a:r>
            <a:r>
              <a:rPr lang="es-ES" dirty="0"/>
              <a:t> o archivos y queremos borrarlo todo </a:t>
            </a:r>
            <a:endParaRPr lang="es-ES" dirty="0" smtClean="0"/>
          </a:p>
          <a:p>
            <a:r>
              <a:rPr lang="es-ES" dirty="0" err="1"/>
              <a:t>r</a:t>
            </a:r>
            <a:r>
              <a:rPr lang="es-ES" dirty="0" err="1" smtClean="0"/>
              <a:t>m</a:t>
            </a:r>
            <a:r>
              <a:rPr lang="es-ES" dirty="0" smtClean="0"/>
              <a:t> –</a:t>
            </a:r>
            <a:r>
              <a:rPr lang="es-ES" dirty="0" err="1" smtClean="0"/>
              <a:t>rf</a:t>
            </a:r>
            <a:r>
              <a:rPr lang="es-ES" dirty="0" smtClean="0"/>
              <a:t> fotos	Borra directorios con </a:t>
            </a:r>
            <a:r>
              <a:rPr lang="es-ES" dirty="0" err="1" smtClean="0"/>
              <a:t>con</a:t>
            </a:r>
            <a:r>
              <a:rPr lang="es-ES" dirty="0" smtClean="0"/>
              <a:t> 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34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</a:t>
            </a:r>
            <a:r>
              <a:rPr lang="es-PE">
                <a:hlinkClick r:id="rId2"/>
              </a:rPr>
              <a:t>://</a:t>
            </a:r>
            <a:r>
              <a:rPr lang="es-PE" smtClean="0">
                <a:hlinkClick r:id="rId2"/>
              </a:rPr>
              <a:t>www.youtube.com/watch?v=UUJ0dFpj1-M</a:t>
            </a:r>
            <a:endParaRPr lang="es-PE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014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/>
                </a:solidFill>
              </a:rPr>
              <a:t>Que es el software Libre?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s aquel que puede utilizar y distribuir libremente. También puede ser modificado y vuelto a distribuir.</a:t>
            </a:r>
          </a:p>
          <a:p>
            <a:r>
              <a:rPr lang="es-ES" dirty="0" smtClean="0"/>
              <a:t>Para que un programa sea considerado de software libre, éste debe cumplir cuatro libertades: libertad de uso, libertad de distribución, libertad de modificación y libertad de distribución de versiones </a:t>
            </a:r>
            <a:r>
              <a:rPr lang="es-ES" dirty="0" err="1" smtClean="0"/>
              <a:t>modifi</a:t>
            </a:r>
            <a:r>
              <a:rPr lang="es-ES" dirty="0" smtClean="0"/>
              <a:t> </a:t>
            </a:r>
            <a:r>
              <a:rPr lang="es-ES" dirty="0" err="1" smtClean="0"/>
              <a:t>cadas</a:t>
            </a:r>
            <a:r>
              <a:rPr lang="es-ES" dirty="0" smtClean="0"/>
              <a:t>. Estos suelen estar licenciados bajo la GPL </a:t>
            </a:r>
            <a:r>
              <a:rPr lang="es-ES" dirty="0" err="1" smtClean="0"/>
              <a:t>GPL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08" y="4423433"/>
            <a:ext cx="3006051" cy="17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Cuatro Libertades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Para que un programa sea considerado software libre, debe cumplir 4 Libertades:</a:t>
            </a:r>
          </a:p>
          <a:p>
            <a:r>
              <a:rPr lang="es-ES" dirty="0" smtClean="0"/>
              <a:t>Libertad de Uso.</a:t>
            </a:r>
          </a:p>
          <a:p>
            <a:r>
              <a:rPr lang="es-ES" dirty="0" smtClean="0"/>
              <a:t>Libertad de distribución.</a:t>
            </a:r>
          </a:p>
          <a:p>
            <a:r>
              <a:rPr lang="es-ES" dirty="0" smtClean="0"/>
              <a:t>Libertad de modificación.</a:t>
            </a:r>
          </a:p>
          <a:p>
            <a:r>
              <a:rPr lang="es-ES" dirty="0" smtClean="0"/>
              <a:t>Libertad de distribución de</a:t>
            </a:r>
          </a:p>
          <a:p>
            <a:pPr marL="0" indent="0">
              <a:buNone/>
            </a:pPr>
            <a:r>
              <a:rPr lang="es-ES" dirty="0" smtClean="0"/>
              <a:t> versiones modificadas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LIBRE NO SIGNIFICA GRATIS!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para 4 libertades de software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258" y="2422409"/>
            <a:ext cx="5556422" cy="375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Inicios del Software Libre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Richard </a:t>
            </a:r>
            <a:r>
              <a:rPr lang="es-ES" dirty="0" err="1" smtClean="0"/>
              <a:t>Stallman</a:t>
            </a:r>
            <a:r>
              <a:rPr lang="es-ES" smtClean="0"/>
              <a:t>(1983- </a:t>
            </a:r>
            <a:r>
              <a:rPr lang="es-ES" dirty="0" smtClean="0"/>
              <a:t>Dunda GNU Ver 7)</a:t>
            </a:r>
          </a:p>
          <a:p>
            <a:r>
              <a:rPr lang="es-ES" dirty="0" err="1" smtClean="0"/>
              <a:t>Linus</a:t>
            </a:r>
            <a:r>
              <a:rPr lang="es-ES" dirty="0" smtClean="0"/>
              <a:t> </a:t>
            </a:r>
            <a:r>
              <a:rPr lang="es-ES" dirty="0" err="1" smtClean="0"/>
              <a:t>Trovals</a:t>
            </a:r>
            <a:r>
              <a:rPr lang="es-ES" dirty="0" smtClean="0"/>
              <a:t>(1991-Crea Linux)</a:t>
            </a:r>
          </a:p>
          <a:p>
            <a:r>
              <a:rPr lang="es-ES" dirty="0" smtClean="0"/>
              <a:t>1992 – GNU/Linux (Ver 7)</a:t>
            </a:r>
          </a:p>
          <a:p>
            <a:endParaRPr lang="es-ES" dirty="0"/>
          </a:p>
          <a:p>
            <a:r>
              <a:rPr lang="es-ES" dirty="0" smtClean="0"/>
              <a:t>GNU: Proyecto Iniciado por </a:t>
            </a:r>
            <a:r>
              <a:rPr lang="es-ES" dirty="0" err="1" smtClean="0"/>
              <a:t>Stallman</a:t>
            </a:r>
            <a:r>
              <a:rPr lang="es-ES" dirty="0" smtClean="0"/>
              <a:t>, objetivo es crear un sistema totalmente libre, Poya la </a:t>
            </a:r>
            <a:r>
              <a:rPr lang="es-ES" dirty="0" err="1" smtClean="0"/>
              <a:t>licincia</a:t>
            </a:r>
            <a:r>
              <a:rPr lang="es-ES" dirty="0" smtClean="0"/>
              <a:t> GPL.</a:t>
            </a:r>
          </a:p>
          <a:p>
            <a:r>
              <a:rPr lang="es-ES" dirty="0" err="1" smtClean="0"/>
              <a:t>Kernel</a:t>
            </a:r>
            <a:r>
              <a:rPr lang="es-ES" dirty="0" smtClean="0"/>
              <a:t> Linux Es liberado en 1991 con licencia GPL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GNU/Linux 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700" y="1825625"/>
            <a:ext cx="11506200" cy="4351338"/>
          </a:xfrm>
        </p:spPr>
        <p:txBody>
          <a:bodyPr>
            <a:normAutofit/>
          </a:bodyPr>
          <a:lstStyle/>
          <a:p>
            <a:pPr algn="just"/>
            <a:r>
              <a:rPr lang="es-PE" sz="2400" dirty="0" smtClean="0"/>
              <a:t>Linux (GNU/LINUX). es </a:t>
            </a:r>
            <a:r>
              <a:rPr lang="es-PE" sz="2400" dirty="0"/>
              <a:t>el resultado de la contribución de un gran número de compañías y grupos de personas. De hecho, el </a:t>
            </a:r>
            <a:r>
              <a:rPr lang="es-PE" sz="2400" i="1" dirty="0"/>
              <a:t>sistema GNU/Linux</a:t>
            </a:r>
            <a:r>
              <a:rPr lang="es-PE" sz="2400" dirty="0"/>
              <a:t> es un componente central, el cual se transforma en muchos productos diferentes: las llamadas </a:t>
            </a:r>
            <a:r>
              <a:rPr lang="es-PE" sz="2400" b="1" dirty="0"/>
              <a:t>distribuciones</a:t>
            </a:r>
            <a:r>
              <a:rPr lang="es-PE" sz="2400" dirty="0"/>
              <a:t>.</a:t>
            </a:r>
          </a:p>
          <a:p>
            <a:pPr algn="just"/>
            <a:r>
              <a:rPr lang="es-PE" sz="2400" dirty="0"/>
              <a:t>Las distribuciones cambian la apariencia y funcionamiento de Linux completamente. Las hay desde grandes sistemas completos totalmente equipados (respaldadas por compañías) hasta las más ligeras que entran en un llavero USB o funcionan en computadores viejos (usualmente desarrolladas por voluntarios).</a:t>
            </a:r>
          </a:p>
          <a:p>
            <a:pPr algn="just"/>
            <a:r>
              <a:rPr lang="es-PE" sz="2400" dirty="0" smtClean="0"/>
              <a:t>Cuando se obtiene una distribución de GNU/Linux, también </a:t>
            </a:r>
            <a:r>
              <a:rPr lang="es-PE" sz="2400" b="1" dirty="0" smtClean="0"/>
              <a:t>se obtiene la libertad para estudiarla, copiarla, cambiarla, y redistribuirla. Eso es lo que la hace realmente libre.</a:t>
            </a:r>
            <a:endParaRPr lang="es-PE" sz="24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Labotec - Curso de Linux                  Marko A. Caballero Moreno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27C4-B448-4F11-AD9E-188514901A4E}" type="slidenum">
              <a:rPr lang="es-PE" smtClean="0"/>
              <a:t>5</a:t>
            </a:fld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257" y="180404"/>
            <a:ext cx="2263162" cy="16950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642" y="-585"/>
            <a:ext cx="2015358" cy="5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rgbClr val="0070C0"/>
                </a:solidFill>
              </a:rPr>
              <a:t>Distribuciones Populares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err="1"/>
              <a:t>Arch</a:t>
            </a:r>
            <a:r>
              <a:rPr lang="es-PE" b="1" dirty="0"/>
              <a:t> </a:t>
            </a:r>
            <a:r>
              <a:rPr lang="es-PE" b="1" dirty="0" smtClean="0"/>
              <a:t>Linux</a:t>
            </a:r>
          </a:p>
          <a:p>
            <a:r>
              <a:rPr lang="es-PE" b="1" dirty="0" err="1" smtClean="0"/>
              <a:t>CentOS</a:t>
            </a:r>
            <a:endParaRPr lang="es-PE" b="1" dirty="0" smtClean="0"/>
          </a:p>
          <a:p>
            <a:r>
              <a:rPr lang="es-PE" b="1" dirty="0" err="1" smtClean="0"/>
              <a:t>Debian</a:t>
            </a:r>
            <a:endParaRPr lang="es-PE" b="1" dirty="0" smtClean="0"/>
          </a:p>
          <a:p>
            <a:r>
              <a:rPr lang="es-PE" b="1" dirty="0" err="1" smtClean="0"/>
              <a:t>Mandriva</a:t>
            </a:r>
            <a:endParaRPr lang="es-PE" b="1" dirty="0" smtClean="0"/>
          </a:p>
          <a:p>
            <a:r>
              <a:rPr lang="es-PE" b="1" dirty="0"/>
              <a:t>Red </a:t>
            </a:r>
            <a:r>
              <a:rPr lang="es-PE" b="1" dirty="0" err="1"/>
              <a:t>Hat</a:t>
            </a:r>
            <a:endParaRPr lang="es-PE" b="1" dirty="0" smtClean="0"/>
          </a:p>
          <a:p>
            <a:r>
              <a:rPr lang="es-PE" b="1" dirty="0" err="1" smtClean="0"/>
              <a:t>Fedora</a:t>
            </a:r>
            <a:endParaRPr lang="es-PE" b="1" dirty="0" smtClean="0"/>
          </a:p>
          <a:p>
            <a:r>
              <a:rPr lang="es-PE" b="1" dirty="0" smtClean="0"/>
              <a:t>Ubuntu</a:t>
            </a:r>
          </a:p>
          <a:p>
            <a:r>
              <a:rPr lang="es-PE" b="1" dirty="0" smtClean="0"/>
              <a:t>Etc….</a:t>
            </a:r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Labotec - Curso de Linux                  Marko A. Caballero Moreno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027C4-B448-4F11-AD9E-188514901A4E}" type="slidenum">
              <a:rPr lang="es-PE" smtClean="0"/>
              <a:t>6</a:t>
            </a:fld>
            <a:endParaRPr lang="es-PE"/>
          </a:p>
        </p:txBody>
      </p:sp>
      <p:pic>
        <p:nvPicPr>
          <p:cNvPr id="5122" name="Picture 2" descr="Resultado de imagen para distribuciones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55726"/>
            <a:ext cx="6428317" cy="48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642" y="-585"/>
            <a:ext cx="2015358" cy="5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 descr="https://ubunturoot.files.wordpress.com/2008/02/44218-linuxdistrotimeline-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7042" y="-647106"/>
            <a:ext cx="15846974" cy="114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2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2155"/>
            <a:ext cx="10515600" cy="1325563"/>
          </a:xfrm>
        </p:spPr>
        <p:txBody>
          <a:bodyPr/>
          <a:lstStyle/>
          <a:p>
            <a:r>
              <a:rPr lang="es-ES" dirty="0" smtClean="0"/>
              <a:t>Entonces que distribuciones es la mejor?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5429"/>
            <a:ext cx="10515600" cy="4351338"/>
          </a:xfrm>
        </p:spPr>
        <p:txBody>
          <a:bodyPr/>
          <a:lstStyle/>
          <a:p>
            <a:r>
              <a:rPr lang="es-ES" dirty="0"/>
              <a:t>Linux” es en realidad un </a:t>
            </a:r>
            <a:r>
              <a:rPr lang="es-ES" dirty="0" err="1"/>
              <a:t>kernel</a:t>
            </a:r>
            <a:r>
              <a:rPr lang="es-ES" dirty="0"/>
              <a:t>, la parte central del sistema </a:t>
            </a:r>
            <a:r>
              <a:rPr lang="es-ES" dirty="0" smtClean="0"/>
              <a:t>operativo</a:t>
            </a:r>
          </a:p>
          <a:p>
            <a:r>
              <a:rPr lang="es-ES" dirty="0"/>
              <a:t> El escritorio gráfico, las utilidades de línea de comandos y otras partes del sistema son proyectos </a:t>
            </a:r>
            <a:r>
              <a:rPr lang="es-ES" dirty="0" smtClean="0"/>
              <a:t>independientes.</a:t>
            </a:r>
          </a:p>
          <a:p>
            <a:r>
              <a:rPr lang="es-ES" dirty="0"/>
              <a:t>Las distribuciones de Linux utilizan software open </a:t>
            </a:r>
            <a:r>
              <a:rPr lang="es-ES" dirty="0" err="1"/>
              <a:t>source</a:t>
            </a:r>
            <a:r>
              <a:rPr lang="es-ES" dirty="0"/>
              <a:t> de diferentes proyectos y lo combinan en un sistema operativo completo listo para instalar y disfrutar.</a:t>
            </a:r>
          </a:p>
          <a:p>
            <a:endParaRPr lang="es-ES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58" y="3434576"/>
            <a:ext cx="4743716" cy="315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Entendiendo GNU/LINUX (Video)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443001" y="2671127"/>
            <a:ext cx="824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https://www.youtube.com/watch?v=UUJ0dFpj1-M</a:t>
            </a:r>
          </a:p>
        </p:txBody>
      </p:sp>
    </p:spTree>
    <p:extLst>
      <p:ext uri="{BB962C8B-B14F-4D97-AF65-F5344CB8AC3E}">
        <p14:creationId xmlns:p14="http://schemas.microsoft.com/office/powerpoint/2010/main" val="37200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862</Words>
  <Application>Microsoft Office PowerPoint</Application>
  <PresentationFormat>Panorámica</PresentationFormat>
  <Paragraphs>78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CURSO DE GNU/LINUX</vt:lpstr>
      <vt:lpstr>Que es el software Libre?</vt:lpstr>
      <vt:lpstr>Las Cuatro Libertades</vt:lpstr>
      <vt:lpstr>Inicios del Software Libre</vt:lpstr>
      <vt:lpstr>GNU/Linux </vt:lpstr>
      <vt:lpstr>Distribuciones Populares</vt:lpstr>
      <vt:lpstr>Presentación de PowerPoint</vt:lpstr>
      <vt:lpstr>Entonces que distribuciones es la mejor?</vt:lpstr>
      <vt:lpstr>Entendiendo GNU/LINUX (Video)</vt:lpstr>
      <vt:lpstr>Directorios en LINUX</vt:lpstr>
      <vt:lpstr>Directorios en LINUX</vt:lpstr>
      <vt:lpstr>Presentación de PowerPoint</vt:lpstr>
      <vt:lpstr>Presentación de PowerPoint</vt:lpstr>
      <vt:lpstr>Movernos en directorios</vt:lpstr>
      <vt:lpstr>Comandos para navegar en los directorios</vt:lpstr>
      <vt:lpstr>Crear y borrar directorios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GNU/LINUX</dc:title>
  <dc:creator>marko antonio caballero moreno</dc:creator>
  <cp:lastModifiedBy>AUTONOMA</cp:lastModifiedBy>
  <cp:revision>22</cp:revision>
  <dcterms:created xsi:type="dcterms:W3CDTF">2017-09-17T05:11:10Z</dcterms:created>
  <dcterms:modified xsi:type="dcterms:W3CDTF">2019-05-11T15:27:15Z</dcterms:modified>
</cp:coreProperties>
</file>