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wikipedia.org/wiki/%D0%97%D0%B0%D1%85%D0%B0%D1%80%D1%8C%D0%B8%D0%BD%D0%B0-%D0%AE%D1%80%D1%8C%D0%B5%D0%B2%D0%B0,_%D0%90%D0%BD%D0%B0%D1%81%D1%82%D0%B0%D1%81%D0%B8%D1%8F_%D0%A0%D0%BE%D0%BC%D0%B0%D0%BD%D0%BE%D0%B2%D0%BD%D0%B0" TargetMode="External"/><Relationship Id="rId3" Type="http://schemas.openxmlformats.org/officeDocument/2006/relationships/hyperlink" Target="https://ru.wikipedia.org/wiki/%D0%A5%D0%BB%D0%BE%D0%BF%D0%BE%D0%B2%D0%B0,_%D0%9C%D0%B0%D1%80%D0%B8%D1%8F_%D0%98%D0%B2%D0%B0%D0%BD%D0%BE%D0%B2%D0%BD%D0%B0"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0" Type="http://schemas.openxmlformats.org/officeDocument/2006/relationships/hyperlink" Target="https://ru.wikipedia.org/wiki/%D0%A2%D1%80%D0%BE%D0%B8%D1%86%D0%B5-%D0%A1%D0%B5%D1%80%D0%B3%D0%B8%D0%B5%D0%B2%D0%B0_%D0%BB%D0%B0%D0%B2%D1%80%D0%B0" TargetMode="External"/><Relationship Id="rId11" Type="http://schemas.openxmlformats.org/officeDocument/2006/relationships/hyperlink" Target="https://ru.wikipedia.org/wiki/%D0%A8%D0%B5%D1%81%D1%82%D0%BE%D0%B2%D0%B0,_%D0%9A%D1%81%D0%B5%D0%BD%D0%B8%D1%8F_%D0%98%D0%B2%D0%B0%D0%BD%D0%BE%D0%B2%D0%BD%D0%B0" TargetMode="External"/><Relationship Id="rId22" Type="http://schemas.openxmlformats.org/officeDocument/2006/relationships/hyperlink" Target="https://ru.wikipedia.org/wiki/%D0%A1%D1%83%D0%B7%D0%B4%D0%B0%D0%BB%D1%8C" TargetMode="External"/><Relationship Id="rId10" Type="http://schemas.openxmlformats.org/officeDocument/2006/relationships/hyperlink" Target="https://ru.wikipedia.org/wiki/%D0%9A%D0%BE%D1%81%D1%82%D1%80%D0%BE%D0%BC%D0%B0" TargetMode="External"/><Relationship Id="rId21" Type="http://schemas.openxmlformats.org/officeDocument/2006/relationships/hyperlink" Target="https://ru.wikipedia.org/wiki/%D0%A0%D0%BE%D1%81%D1%82%D0%BE%D0%B2" TargetMode="External"/><Relationship Id="rId13" Type="http://schemas.openxmlformats.org/officeDocument/2006/relationships/hyperlink" Target="https://ru.wikipedia.org/wiki/%D0%9C%D0%B8%D1%85%D0%B0%D0%B8%D0%BB_%D0%A4%D1%91%D0%B4%D0%BE%D1%80%D0%BE%D0%B2%D0%B8%D1%87#cite_note-5" TargetMode="External"/><Relationship Id="rId24" Type="http://schemas.openxmlformats.org/officeDocument/2006/relationships/hyperlink" Target="https://ru.wikipedia.org/wiki/%D0%A3%D1%81%D0%BF%D0%B5%D0%BD%D1%81%D0%BA%D0%B8%D0%B9_%D1%81%D0%BE%D0%B1%D0%BE%D1%80_(%D0%9C%D0%BE%D1%81%D0%BA%D0%B2%D0%B0)" TargetMode="External"/><Relationship Id="rId12" Type="http://schemas.openxmlformats.org/officeDocument/2006/relationships/hyperlink" Target="https://ru.wikipedia.org/wiki/%D0%9C%D0%B8%D1%85%D0%B0%D0%B8%D0%BB_%D0%A4%D1%91%D0%B4%D0%BE%D1%80%D0%BE%D0%B2%D0%B8%D1%87#cite_note-.D0.BF.D0.B0.D0.BB.D0.B8.D1.86-4" TargetMode="External"/><Relationship Id="rId23" Type="http://schemas.openxmlformats.org/officeDocument/2006/relationships/hyperlink" Target="https://ru.wikipedia.org/wiki/%D0%9C%D0%BE%D1%81%D0%BA%D0%B2%D0%B0" TargetMode="External"/><Relationship Id="rId1" Type="http://schemas.openxmlformats.org/officeDocument/2006/relationships/notesMaster" Target="../notesMasters/notesMaster1.xml"/><Relationship Id="rId2" Type="http://schemas.openxmlformats.org/officeDocument/2006/relationships/hyperlink" Target="https://ru.wikipedia.org/wiki/%D0%A1%D1%82%D0%B0%D0%BD%D0%B8%D1%81%D0%BB%D0%B0%D0%B2%D1%81%D0%BA%D0%B8%D0%B9,_%D0%90%D0%BB%D0%B5%D0%BA%D1%81%D0%B0%D0%BD%D0%B4%D1%80_%D0%9B%D0%B0%D0%B7%D0%B0%D1%80%D0%B5%D0%B2%D0%B8%D1%87" TargetMode="External"/><Relationship Id="rId3" Type="http://schemas.openxmlformats.org/officeDocument/2006/relationships/hyperlink" Target="https://ru.wikipedia.org/wiki/23_%D0%BC%D0%B0%D1%80%D1%82%D0%B0" TargetMode="External"/><Relationship Id="rId4" Type="http://schemas.openxmlformats.org/officeDocument/2006/relationships/hyperlink" Target="https://ru.wikipedia.org/wiki/1613_%D0%B3%D0%BE%D0%B4" TargetMode="External"/><Relationship Id="rId9" Type="http://schemas.openxmlformats.org/officeDocument/2006/relationships/hyperlink" Target="https://ru.wikipedia.org/wiki/%D0%A8%D0%B5%D1%80%D0%B5%D0%BC%D0%B5%D1%82%D0%B5%D0%B2,_%D0%A4%D1%91%D0%B4%D0%BE%D1%80_%D0%98%D0%B2%D0%B0%D0%BD%D0%BE%D0%B2%D0%B8%D1%87" TargetMode="External"/><Relationship Id="rId15" Type="http://schemas.openxmlformats.org/officeDocument/2006/relationships/hyperlink" Target="https://ru.wikipedia.org/wiki/%D0%A4%D0%B5%D0%BE%D0%B4%D0%BE%D1%80%D0%BE%D0%B2%D1%81%D0%BA%D0%B0%D1%8F_%D0%B8%D0%BA%D0%BE%D0%BD%D0%B0_%D0%91%D0%BE%D0%B6%D0%B8%D0%B5%D0%B9_%D0%9C%D0%B0%D1%82%D0%B5%D1%80%D0%B8" TargetMode="External"/><Relationship Id="rId14" Type="http://schemas.openxmlformats.org/officeDocument/2006/relationships/hyperlink" Target="https://ru.wikipedia.org/wiki/%D0%9C%D0%BE%D1%81%D0%BA%D0%B2%D0%B0" TargetMode="External"/><Relationship Id="rId17" Type="http://schemas.openxmlformats.org/officeDocument/2006/relationships/hyperlink" Target="https://ru.wikipedia.org/wiki/%D0%9D%D0%B8%D0%B6%D0%BD%D0%B8%D0%B9_%D0%9D%D0%BE%D0%B2%D0%B3%D0%BE%D1%80%D0%BE%D0%B4" TargetMode="External"/><Relationship Id="rId16" Type="http://schemas.openxmlformats.org/officeDocument/2006/relationships/hyperlink" Target="https://ru.wikipedia.org/wiki/%D0%94%D0%BE%D0%BC_%D0%A0%D0%BE%D0%BC%D0%B0%D0%BD%D0%BE%D0%B2%D1%8B%D1%85" TargetMode="External"/><Relationship Id="rId5" Type="http://schemas.openxmlformats.org/officeDocument/2006/relationships/hyperlink" Target="https://ru.wikipedia.org/wiki/%D0%97%D0%B5%D0%BC%D1%81%D0%BA%D0%B8%D0%B9_%D1%81%D0%BE%D0%B1%D0%BE%D1%80_1613_%D0%B3%D0%BE%D0%B4%D0%B0" TargetMode="External"/><Relationship Id="rId19" Type="http://schemas.openxmlformats.org/officeDocument/2006/relationships/hyperlink" Target="https://ru.wikipedia.org/wiki/%D0%AF%D1%80%D0%BE%D1%81%D0%BB%D0%B0%D0%B2%D0%BB%D1%8C" TargetMode="External"/><Relationship Id="rId6" Type="http://schemas.openxmlformats.org/officeDocument/2006/relationships/hyperlink" Target="https://ru.wikipedia.org/wiki/%D0%A6%D0%B0%D1%80%D1%8C" TargetMode="External"/><Relationship Id="rId18" Type="http://schemas.openxmlformats.org/officeDocument/2006/relationships/hyperlink" Target="https://ru.wikipedia.org/wiki/%D0%92%D0%BB%D0%B0%D0%B4%D0%B8%D0%BC%D0%B8%D1%80_(%D0%B3%D0%BE%D1%80%D0%BE%D0%B4)" TargetMode="External"/><Relationship Id="rId7" Type="http://schemas.openxmlformats.org/officeDocument/2006/relationships/hyperlink" Target="https://ru.wikipedia.org/wiki/%D0%A4%D0%B5%D0%BE%D0%B4%D0%BE%D1%80%D0%B8%D1%82_(%D0%B0%D1%80%D1%85%D0%B8%D0%B5%D0%BF%D0%B8%D1%81%D0%BA%D0%BE%D0%BF_%D0%A0%D1%8F%D0%B7%D0%B0%D0%BD%D1%81%D0%BA%D0%B8%D0%B9)" TargetMode="External"/><Relationship Id="rId8" Type="http://schemas.openxmlformats.org/officeDocument/2006/relationships/hyperlink" Target="https://ru.wikipedia.org/wiki/%D0%90%D0%B2%D1%80%D0%B0%D0%B0%D0%BC%D0%B8%D0%B9_%D0%9F%D0%B0%D0%BB%D0%B8%D1%86%D1%8B%D0%BD"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wikipedia.org/wiki/1619_%D0%B3%D0%BE%D0%B4" TargetMode="External"/><Relationship Id="rId3" Type="http://schemas.openxmlformats.org/officeDocument/2006/relationships/hyperlink" Target="https://ru.wikipedia.org/wiki/%D0%9C%D0%B8%D1%85%D0%B0%D0%B8%D0%BB_%D0%A4%D1%91%D0%B4%D0%BE%D1%80%D0%BE%D0%B2%D0%B8%D1%87#cite_note-7"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wikipedia.org/wiki/%D0%9A%D1%80%D0%B8%D1%81%D1%82%D0%B8%D0%B0%D0%BD_IV_(%D0%BA%D0%BE%D1%80%D0%BE%D0%BB%D1%8C_%D0%94%D0%B0%D0%BD%D0%B8%D0%B8)" TargetMode="External"/><Relationship Id="rId3" Type="http://schemas.openxmlformats.org/officeDocument/2006/relationships/hyperlink" Target="https://ru.wikipedia.org/wiki/%D0%98%D0%BE%D0%B0%D0%BD%D0%BD_%D0%A8%D0%BB%D0%B5%D0%B7%D0%B2%D0%B8%D0%B3-%D0%93%D0%BE%D0%BB%D1%8C%D1%88%D1%82%D0%B5%D0%B9%D0%BD%D1%81%D0%BA%D0%B8%D0%B9" TargetMode="External"/><Relationship Id="rId4" Type="http://schemas.openxmlformats.org/officeDocument/2006/relationships/hyperlink" Target="https://ru.wikipedia.org/wiki/%D0%93%D0%BE%D0%B4%D1%83%D0%BD%D0%BE%D0%B2%D0%B0,_%D0%9A%D1%81%D0%B5%D0%BD%D0%B8%D1%8F_%D0%91%D0%BE%D1%80%D0%B8%D1%81%D0%BE%D0%B2%D0%BD%D0%B0" TargetMode="External"/><Relationship Id="rId5" Type="http://schemas.openxmlformats.org/officeDocument/2006/relationships/hyperlink" Target="https://ru.wikipedia.org/wiki/1623_%D0%B3%D0%BE%D0%B4"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 Марфа нашла Михаилу Фёдоровичу новую невесту — родовитую княжну Марию Владимировну Долгорукую из рода потомков черниговских князей — Рюриковичей</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Но через несколько дней молодая царица заболела и через пять месяцев умерла. Летопись называет смерть Марии Божьей Карой за оскорбление ни в чём не повинной Хлоповой.</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Уже в 1627 году, в возрасте 30 лет, Михаил Федорович так «скорбел ножками», что иногда, по его собственным словам, его «до возка и из возка в креслах носят».</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100000"/>
              <a:buFont typeface="Arial"/>
              <a:buNone/>
            </a:pPr>
            <a:r>
              <a:rPr lang="ru">
                <a:solidFill>
                  <a:schemeClr val="dk1"/>
                </a:solidFill>
              </a:rPr>
              <a:t>Но приглянулась ему одна из прислужниц — дочь мещовского дворянина Евдокия Стрешнева, дальняя родственница боярышни, приехавшей на смотрины. Скромная свадьба состоялась 5 февраля 1626 года в Москве. </a:t>
            </a:r>
          </a:p>
          <a:p>
            <a:pPr indent="-69850" lvl="0" marL="0" rtl="0">
              <a:lnSpc>
                <a:spcPct val="115000"/>
              </a:lnSpc>
              <a:spcBef>
                <a:spcPts val="0"/>
              </a:spcBef>
              <a:buClr>
                <a:schemeClr val="dk1"/>
              </a:buClr>
              <a:buSzPct val="100000"/>
              <a:buFont typeface="Arial"/>
              <a:buNone/>
            </a:pPr>
            <a:r>
              <a:t/>
            </a:r>
            <a:endParaRPr>
              <a:solidFill>
                <a:schemeClr val="dk1"/>
              </a:solidFill>
            </a:endParaRPr>
          </a:p>
          <a:p>
            <a:pPr indent="-69850" lvl="0" marL="0" rtl="0">
              <a:lnSpc>
                <a:spcPct val="115000"/>
              </a:lnSpc>
              <a:spcBef>
                <a:spcPts val="0"/>
              </a:spcBef>
              <a:buClr>
                <a:schemeClr val="dk1"/>
              </a:buClr>
              <a:buSzPct val="100000"/>
              <a:buFont typeface="Arial"/>
              <a:buNone/>
            </a:pPr>
            <a:r>
              <a:rPr lang="ru" sz="1050">
                <a:solidFill>
                  <a:srgbClr val="252525"/>
                </a:solidFill>
                <a:highlight>
                  <a:srgbClr val="FFFFFF"/>
                </a:highlight>
              </a:rPr>
              <a:t>Молодых обвенчал сам патриарх Филарет, отец жениха. Причём царь ввел Евдокию в кремлёвские палаты всего за три дня до объявления венчания, боясь, как бы враги не испортили девушку. До того отец и братья сами стерегли её дома. Евдокия отказалась менять имя на Анастасию, объяснив, что ни </a:t>
            </a:r>
            <a:r>
              <a:rPr lang="ru" sz="1050">
                <a:solidFill>
                  <a:srgbClr val="0B0080"/>
                </a:solidFill>
                <a:highlight>
                  <a:srgbClr val="FFFFFF"/>
                </a:highlight>
                <a:hlinkClick r:id="rId2"/>
              </a:rPr>
              <a:t>Анастасии Романовне</a:t>
            </a:r>
            <a:r>
              <a:rPr lang="ru" sz="1050">
                <a:solidFill>
                  <a:srgbClr val="252525"/>
                </a:solidFill>
                <a:highlight>
                  <a:srgbClr val="FFFFFF"/>
                </a:highlight>
              </a:rPr>
              <a:t>, ни </a:t>
            </a:r>
            <a:r>
              <a:rPr lang="ru" sz="1050">
                <a:solidFill>
                  <a:srgbClr val="0B0080"/>
                </a:solidFill>
                <a:highlight>
                  <a:srgbClr val="FFFFFF"/>
                </a:highlight>
                <a:hlinkClick r:id="rId3"/>
              </a:rPr>
              <a:t>Марии Хлоповой</a:t>
            </a:r>
            <a:r>
              <a:rPr lang="ru" sz="1050">
                <a:solidFill>
                  <a:srgbClr val="252525"/>
                </a:solidFill>
                <a:highlight>
                  <a:srgbClr val="FFFFFF"/>
                </a:highlight>
              </a:rPr>
              <a:t> «имя это счастья не прибавило». Она далека была от борьбы политических «партий» при дворе и интриг. Семейная же жизнь Михаила Фёдоровича оказалась счастливой.</a:t>
            </a:r>
          </a:p>
          <a:p>
            <a:pPr indent="-69850" lvl="0" marL="0" rtl="0">
              <a:lnSpc>
                <a:spcPct val="115000"/>
              </a:lnSpc>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100000"/>
              <a:buFont typeface="Arial"/>
              <a:buNone/>
            </a:pPr>
            <a:r>
              <a:rPr lang="ru">
                <a:solidFill>
                  <a:schemeClr val="dk1"/>
                </a:solidFill>
              </a:rPr>
              <a:t>Всего у пары родилось 10 детей, из которых до взрослого возраста</a:t>
            </a:r>
          </a:p>
          <a:p>
            <a:pPr indent="-69850" lvl="0" marL="0" rtl="0">
              <a:lnSpc>
                <a:spcPct val="115000"/>
              </a:lnSpc>
              <a:spcBef>
                <a:spcPts val="0"/>
              </a:spcBef>
              <a:buClr>
                <a:schemeClr val="dk1"/>
              </a:buClr>
              <a:buSzPct val="100000"/>
              <a:buFont typeface="Arial"/>
              <a:buNone/>
            </a:pPr>
            <a:r>
              <a:rPr lang="ru">
                <a:solidFill>
                  <a:schemeClr val="dk1"/>
                </a:solidFill>
              </a:rPr>
              <a:t> дожили 4 — сын и наследник Алексей (продолжил династию) </a:t>
            </a:r>
          </a:p>
          <a:p>
            <a:pPr indent="-69850" lvl="0" marL="0" rtl="0">
              <a:lnSpc>
                <a:spcPct val="115000"/>
              </a:lnSpc>
              <a:spcBef>
                <a:spcPts val="0"/>
              </a:spcBef>
              <a:buClr>
                <a:schemeClr val="dk1"/>
              </a:buClr>
              <a:buSzPct val="100000"/>
              <a:buFont typeface="Arial"/>
              <a:buNone/>
            </a:pPr>
            <a:r>
              <a:rPr lang="ru">
                <a:solidFill>
                  <a:schemeClr val="dk1"/>
                </a:solidFill>
              </a:rPr>
              <a:t>и три дочери Ирина, Анна и Татьяна (остались незамужними)</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Times New Roman"/>
              <a:buAutoNum type="arabicParenR"/>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Times New Roman"/>
              <a:buAutoNum type="arabicParenR"/>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Times New Roman"/>
              <a:buAutoNum type="arabicParenR"/>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120650" lvl="0" rtl="0" algn="just">
              <a:lnSpc>
                <a:spcPct val="115000"/>
              </a:lnSpc>
              <a:spcBef>
                <a:spcPts val="0"/>
              </a:spcBef>
              <a:buClr>
                <a:schemeClr val="dk1"/>
              </a:buClr>
              <a:buSzPct val="100000"/>
              <a:buFont typeface="Arial"/>
              <a:buNone/>
            </a:pPr>
            <a:r>
              <a:rPr b="1" lang="ru" sz="1050">
                <a:solidFill>
                  <a:schemeClr val="dk1"/>
                </a:solidFill>
                <a:highlight>
                  <a:srgbClr val="F5F5F5"/>
                </a:highlight>
                <a:latin typeface="Verdana"/>
                <a:ea typeface="Verdana"/>
                <a:cs typeface="Verdana"/>
                <a:sym typeface="Verdana"/>
              </a:rPr>
              <a:t>Торжественное венчание на царство прошло в Успенском соборе города Москвы 11 июня 1613 года</a:t>
            </a:r>
            <a:r>
              <a:rPr lang="ru" sz="1050">
                <a:solidFill>
                  <a:schemeClr val="dk1"/>
                </a:solidFill>
                <a:highlight>
                  <a:srgbClr val="F5F5F5"/>
                </a:highlight>
                <a:latin typeface="Verdana"/>
                <a:ea typeface="Verdana"/>
                <a:cs typeface="Verdana"/>
                <a:sym typeface="Verdana"/>
              </a:rPr>
              <a:t>. На голову юного государя возложили шапку Мономаха, и он стал полновластным правителем земли русской.</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Сусанин послал к Романовым своего зятя, чтобы тот предупредил об опасности, а сам повёл польский отряд совсем в другую сторону. </a:t>
            </a:r>
            <a:br>
              <a:rPr lang="ru" sz="1050">
                <a:solidFill>
                  <a:schemeClr val="dk1"/>
                </a:solidFill>
                <a:highlight>
                  <a:srgbClr val="F5F5F5"/>
                </a:highlight>
                <a:latin typeface="Verdana"/>
                <a:ea typeface="Verdana"/>
                <a:cs typeface="Verdana"/>
                <a:sym typeface="Verdana"/>
              </a:rPr>
            </a:br>
            <a:r>
              <a:rPr lang="ru" sz="1050">
                <a:solidFill>
                  <a:schemeClr val="dk1"/>
                </a:solidFill>
                <a:highlight>
                  <a:srgbClr val="F5F5F5"/>
                </a:highlight>
                <a:latin typeface="Verdana"/>
                <a:ea typeface="Verdana"/>
                <a:cs typeface="Verdana"/>
                <a:sym typeface="Verdana"/>
              </a:rPr>
              <a:t>Он завёл врагов в лесную чащу и был ими изрублен. </a:t>
            </a:r>
            <a:br>
              <a:rPr lang="ru" sz="1050">
                <a:solidFill>
                  <a:schemeClr val="dk1"/>
                </a:solidFill>
                <a:highlight>
                  <a:srgbClr val="F5F5F5"/>
                </a:highlight>
                <a:latin typeface="Verdana"/>
                <a:ea typeface="Verdana"/>
                <a:cs typeface="Verdana"/>
                <a:sym typeface="Verdana"/>
              </a:rPr>
            </a:br>
            <a:r>
              <a:rPr lang="ru" sz="1050">
                <a:solidFill>
                  <a:schemeClr val="dk1"/>
                </a:solidFill>
                <a:highlight>
                  <a:srgbClr val="F5F5F5"/>
                </a:highlight>
                <a:latin typeface="Verdana"/>
                <a:ea typeface="Verdana"/>
                <a:cs typeface="Verdana"/>
                <a:sym typeface="Verdana"/>
              </a:rPr>
              <a:t>Но своим подвигом простой крестьянин спас для России будущего государя и основателя новой династии.</a:t>
            </a:r>
          </a:p>
          <a:p>
            <a:pPr indent="-69850" lvl="0" marL="0" rtl="0">
              <a:lnSpc>
                <a:spcPct val="115000"/>
              </a:lnSpc>
              <a:spcBef>
                <a:spcPts val="0"/>
              </a:spcBef>
              <a:buClr>
                <a:schemeClr val="dk1"/>
              </a:buClr>
              <a:buSzPct val="100000"/>
              <a:buFont typeface="Arial"/>
              <a:buNone/>
            </a:pPr>
            <a:r>
              <a:t/>
            </a:r>
            <a:endParaRPr sz="1050">
              <a:solidFill>
                <a:schemeClr val="dk1"/>
              </a:solidFill>
              <a:highlight>
                <a:srgbClr val="F5F5F5"/>
              </a:highlight>
              <a:latin typeface="Verdana"/>
              <a:ea typeface="Verdana"/>
              <a:cs typeface="Verdana"/>
              <a:sym typeface="Verdana"/>
            </a:endParaRPr>
          </a:p>
          <a:p>
            <a:pPr indent="-69850" lvl="0" marL="0" rtl="0">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a:t>
            </a:r>
          </a:p>
          <a:p>
            <a:pPr indent="-69850" lvl="0" marL="0" rtl="0">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Оповещённые об опасности Ксения Ивановна с сыном Михаилом укрылись в Ипатьевском монастыре, находящемся в городе Костроме. Именно туда и прибыли представители Земского собора. 14 марта 1613 года они торжественно объявили Михаилу Федоровичу об избрании его на царство. А Ипатьевский монастырь с тех времён стал считаться колыбелью дома Романовых. В нём в 1913 году торжественно отметили 300-летие великой династии.</a:t>
            </a:r>
          </a:p>
          <a:p>
            <a:pPr indent="-69850" lvl="0" marL="0" rtl="0">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a:t>
            </a:r>
          </a:p>
          <a:p>
            <a:pPr lvl="0" rtl="0">
              <a:lnSpc>
                <a:spcPct val="152727"/>
              </a:lnSpc>
              <a:spcBef>
                <a:spcPts val="600"/>
              </a:spcBef>
              <a:spcAft>
                <a:spcPts val="600"/>
              </a:spcAft>
              <a:buClr>
                <a:schemeClr val="dk1"/>
              </a:buClr>
              <a:buSzPct val="100000"/>
              <a:buFont typeface="Arial"/>
              <a:buNone/>
            </a:pPr>
            <a:r>
              <a:rPr lang="ru" sz="1050">
                <a:solidFill>
                  <a:srgbClr val="252525"/>
                </a:solidFill>
                <a:highlight>
                  <a:srgbClr val="FFFFFF"/>
                </a:highlight>
              </a:rPr>
              <a:t>По версии известного советского историка, профессора </a:t>
            </a:r>
            <a:r>
              <a:rPr lang="ru" sz="1050">
                <a:solidFill>
                  <a:srgbClr val="0B0080"/>
                </a:solidFill>
                <a:highlight>
                  <a:srgbClr val="FFFFFF"/>
                </a:highlight>
                <a:hlinkClick r:id="rId2"/>
              </a:rPr>
              <a:t>А. Л. Станиславского</a:t>
            </a:r>
            <a:r>
              <a:rPr lang="ru" sz="1050">
                <a:solidFill>
                  <a:srgbClr val="252525"/>
                </a:solidFill>
                <a:highlight>
                  <a:srgbClr val="FFFFFF"/>
                </a:highlight>
              </a:rPr>
              <a:t>, известного специалиста по истории русского общества XVI—XVII вв., важную роль в воцарении Михаила сыграло великорусское казачество, вольные великорусские люди, вольности которых царь и его потомки отбирали всеми возможными способами.</a:t>
            </a:r>
          </a:p>
          <a:p>
            <a:pPr lvl="0" rtl="0">
              <a:lnSpc>
                <a:spcPct val="152727"/>
              </a:lnSpc>
              <a:spcBef>
                <a:spcPts val="600"/>
              </a:spcBef>
              <a:spcAft>
                <a:spcPts val="600"/>
              </a:spcAft>
              <a:buClr>
                <a:schemeClr val="dk1"/>
              </a:buClr>
              <a:buSzPct val="100000"/>
              <a:buFont typeface="Arial"/>
              <a:buNone/>
            </a:pPr>
            <a:r>
              <a:rPr lang="ru" sz="1050">
                <a:solidFill>
                  <a:srgbClr val="252525"/>
                </a:solidFill>
                <a:highlight>
                  <a:srgbClr val="FFFFFF"/>
                </a:highlight>
              </a:rPr>
              <a:t>13 </a:t>
            </a:r>
            <a:r>
              <a:rPr lang="ru" sz="1050">
                <a:solidFill>
                  <a:srgbClr val="0B0080"/>
                </a:solidFill>
                <a:highlight>
                  <a:srgbClr val="FFFFFF"/>
                </a:highlight>
                <a:hlinkClick r:id="rId3"/>
              </a:rPr>
              <a:t>(23) марта</a:t>
            </a:r>
            <a:r>
              <a:rPr lang="ru" sz="1050">
                <a:solidFill>
                  <a:srgbClr val="252525"/>
                </a:solidFill>
                <a:highlight>
                  <a:srgbClr val="FFFFFF"/>
                </a:highlight>
              </a:rPr>
              <a:t> </a:t>
            </a:r>
            <a:r>
              <a:rPr lang="ru" sz="1050">
                <a:solidFill>
                  <a:srgbClr val="0B0080"/>
                </a:solidFill>
                <a:highlight>
                  <a:srgbClr val="FFFFFF"/>
                </a:highlight>
                <a:hlinkClick r:id="rId4"/>
              </a:rPr>
              <a:t>1613 года</a:t>
            </a:r>
            <a:r>
              <a:rPr lang="ru" sz="1050">
                <a:solidFill>
                  <a:srgbClr val="252525"/>
                </a:solidFill>
                <a:highlight>
                  <a:srgbClr val="FFFFFF"/>
                </a:highlight>
              </a:rPr>
              <a:t> послы от </a:t>
            </a:r>
            <a:r>
              <a:rPr lang="ru" sz="1050">
                <a:solidFill>
                  <a:srgbClr val="0B0080"/>
                </a:solidFill>
                <a:highlight>
                  <a:srgbClr val="FFFFFF"/>
                </a:highlight>
                <a:hlinkClick r:id="rId5"/>
              </a:rPr>
              <a:t>Земского собора</a:t>
            </a:r>
            <a:r>
              <a:rPr lang="ru" sz="1050">
                <a:solidFill>
                  <a:srgbClr val="252525"/>
                </a:solidFill>
                <a:highlight>
                  <a:srgbClr val="FFFFFF"/>
                </a:highlight>
              </a:rPr>
              <a:t>, избравшего 16-летнего Михаила </a:t>
            </a:r>
            <a:r>
              <a:rPr lang="ru" sz="1050">
                <a:solidFill>
                  <a:srgbClr val="0B0080"/>
                </a:solidFill>
                <a:highlight>
                  <a:srgbClr val="FFFFFF"/>
                </a:highlight>
                <a:hlinkClick r:id="rId6"/>
              </a:rPr>
              <a:t>царём</a:t>
            </a:r>
            <a:r>
              <a:rPr lang="ru" sz="1050">
                <a:solidFill>
                  <a:srgbClr val="252525"/>
                </a:solidFill>
                <a:highlight>
                  <a:srgbClr val="FFFFFF"/>
                </a:highlight>
              </a:rPr>
              <a:t>, во главе с архиепископом Рязанским </a:t>
            </a:r>
            <a:r>
              <a:rPr lang="ru" sz="1050">
                <a:solidFill>
                  <a:srgbClr val="0B0080"/>
                </a:solidFill>
                <a:highlight>
                  <a:srgbClr val="FFFFFF"/>
                </a:highlight>
                <a:hlinkClick r:id="rId7"/>
              </a:rPr>
              <a:t>Феодоритом</a:t>
            </a:r>
            <a:r>
              <a:rPr lang="ru" sz="1050">
                <a:solidFill>
                  <a:srgbClr val="252525"/>
                </a:solidFill>
                <a:highlight>
                  <a:srgbClr val="FFFFFF"/>
                </a:highlight>
              </a:rPr>
              <a:t>, келарём Троице-Сергиева монастыря </a:t>
            </a:r>
            <a:r>
              <a:rPr lang="ru" sz="1050">
                <a:solidFill>
                  <a:srgbClr val="0B0080"/>
                </a:solidFill>
                <a:highlight>
                  <a:srgbClr val="FFFFFF"/>
                </a:highlight>
                <a:hlinkClick r:id="rId8"/>
              </a:rPr>
              <a:t>Авраамием Палицыным</a:t>
            </a:r>
            <a:r>
              <a:rPr lang="ru" sz="1050">
                <a:solidFill>
                  <a:srgbClr val="252525"/>
                </a:solidFill>
                <a:highlight>
                  <a:srgbClr val="FFFFFF"/>
                </a:highlight>
              </a:rPr>
              <a:t> и боярином </a:t>
            </a:r>
            <a:r>
              <a:rPr lang="ru" sz="1050">
                <a:solidFill>
                  <a:srgbClr val="0B0080"/>
                </a:solidFill>
                <a:highlight>
                  <a:srgbClr val="FFFFFF"/>
                </a:highlight>
                <a:hlinkClick r:id="rId9"/>
              </a:rPr>
              <a:t>Фёдором Ивановичем Шереметевым</a:t>
            </a:r>
            <a:r>
              <a:rPr lang="ru" sz="1050">
                <a:solidFill>
                  <a:srgbClr val="252525"/>
                </a:solidFill>
                <a:highlight>
                  <a:srgbClr val="FFFFFF"/>
                </a:highlight>
              </a:rPr>
              <a:t> прибыли в </a:t>
            </a:r>
            <a:r>
              <a:rPr lang="ru" sz="1050">
                <a:solidFill>
                  <a:srgbClr val="0B0080"/>
                </a:solidFill>
                <a:highlight>
                  <a:srgbClr val="FFFFFF"/>
                </a:highlight>
                <a:hlinkClick r:id="rId10"/>
              </a:rPr>
              <a:t>Кострому</a:t>
            </a:r>
            <a:r>
              <a:rPr lang="ru" sz="1050">
                <a:solidFill>
                  <a:srgbClr val="252525"/>
                </a:solidFill>
                <a:highlight>
                  <a:srgbClr val="FFFFFF"/>
                </a:highlight>
              </a:rPr>
              <a:t>; </a:t>
            </a:r>
          </a:p>
          <a:p>
            <a:pPr lvl="0" rtl="0">
              <a:lnSpc>
                <a:spcPct val="152727"/>
              </a:lnSpc>
              <a:spcBef>
                <a:spcPts val="600"/>
              </a:spcBef>
              <a:spcAft>
                <a:spcPts val="600"/>
              </a:spcAft>
              <a:buClr>
                <a:schemeClr val="dk1"/>
              </a:buClr>
              <a:buSzPct val="100000"/>
              <a:buFont typeface="Arial"/>
              <a:buNone/>
            </a:pPr>
            <a:r>
              <a:rPr lang="ru" sz="1050">
                <a:solidFill>
                  <a:srgbClr val="252525"/>
                </a:solidFill>
                <a:highlight>
                  <a:srgbClr val="FFFFFF"/>
                </a:highlight>
              </a:rPr>
              <a:t>Его мать, </a:t>
            </a:r>
            <a:r>
              <a:rPr lang="ru" sz="1050">
                <a:solidFill>
                  <a:srgbClr val="0B0080"/>
                </a:solidFill>
                <a:highlight>
                  <a:srgbClr val="FFFFFF"/>
                </a:highlight>
                <a:hlinkClick r:id="rId11"/>
              </a:rPr>
              <a:t>Инокиня Марфа</a:t>
            </a:r>
            <a:r>
              <a:rPr lang="ru" sz="1050">
                <a:solidFill>
                  <a:srgbClr val="252525"/>
                </a:solidFill>
                <a:highlight>
                  <a:srgbClr val="FFFFFF"/>
                </a:highlight>
              </a:rPr>
              <a:t> была в отчаянии, она слёзно умоляла сына не принимать столь тяжкое бремя.</a:t>
            </a:r>
            <a:r>
              <a:rPr baseline="30000" lang="ru" sz="1050">
                <a:solidFill>
                  <a:srgbClr val="0B0080"/>
                </a:solidFill>
                <a:highlight>
                  <a:srgbClr val="FFFFFF"/>
                </a:highlight>
                <a:hlinkClick r:id="rId12"/>
              </a:rPr>
              <a:t>[4]</a:t>
            </a:r>
            <a:r>
              <a:rPr lang="ru" sz="1050">
                <a:solidFill>
                  <a:srgbClr val="252525"/>
                </a:solidFill>
                <a:highlight>
                  <a:srgbClr val="FFFFFF"/>
                </a:highlight>
              </a:rPr>
              <a:t> Михаил и сам долго колебался</a:t>
            </a:r>
            <a:r>
              <a:rPr baseline="30000" lang="ru" sz="1050">
                <a:solidFill>
                  <a:srgbClr val="0B0080"/>
                </a:solidFill>
                <a:highlight>
                  <a:srgbClr val="FFFFFF"/>
                </a:highlight>
                <a:hlinkClick r:id="rId13"/>
              </a:rPr>
              <a:t>[5]</a:t>
            </a:r>
            <a:r>
              <a:rPr lang="ru" sz="1050">
                <a:solidFill>
                  <a:srgbClr val="252525"/>
                </a:solidFill>
                <a:highlight>
                  <a:srgbClr val="FFFFFF"/>
                </a:highlight>
              </a:rPr>
              <a:t>. После обращения к матери и Михаилу рязанского архиепископа Феодорита Марфа дала своё согласие на возведение её сына на престол. Через несколько дней Михаил выехал в </a:t>
            </a:r>
            <a:r>
              <a:rPr lang="ru" sz="1050">
                <a:solidFill>
                  <a:srgbClr val="0B0080"/>
                </a:solidFill>
                <a:highlight>
                  <a:srgbClr val="FFFFFF"/>
                </a:highlight>
                <a:hlinkClick r:id="rId14"/>
              </a:rPr>
              <a:t>Москву</a:t>
            </a:r>
            <a:r>
              <a:rPr lang="ru" sz="1050">
                <a:solidFill>
                  <a:srgbClr val="252525"/>
                </a:solidFill>
                <a:highlight>
                  <a:srgbClr val="FFFFFF"/>
                </a:highlight>
              </a:rPr>
              <a:t>. Мать благословила его на царство </a:t>
            </a:r>
            <a:r>
              <a:rPr lang="ru" sz="1050">
                <a:solidFill>
                  <a:srgbClr val="0B0080"/>
                </a:solidFill>
                <a:highlight>
                  <a:srgbClr val="FFFFFF"/>
                </a:highlight>
                <a:hlinkClick r:id="rId15"/>
              </a:rPr>
              <a:t>Феодоровской иконой Божией Матери</a:t>
            </a:r>
            <a:r>
              <a:rPr lang="ru" sz="1050">
                <a:solidFill>
                  <a:srgbClr val="252525"/>
                </a:solidFill>
                <a:highlight>
                  <a:srgbClr val="FFFFFF"/>
                </a:highlight>
              </a:rPr>
              <a:t>, и с этого момента икона стала одной из святынь </a:t>
            </a:r>
            <a:r>
              <a:rPr lang="ru" sz="1050">
                <a:solidFill>
                  <a:srgbClr val="0B0080"/>
                </a:solidFill>
                <a:highlight>
                  <a:srgbClr val="FFFFFF"/>
                </a:highlight>
                <a:hlinkClick r:id="rId16"/>
              </a:rPr>
              <a:t>дома Романовых</a:t>
            </a:r>
            <a:r>
              <a:rPr lang="ru" sz="1050">
                <a:solidFill>
                  <a:srgbClr val="252525"/>
                </a:solidFill>
                <a:highlight>
                  <a:srgbClr val="FFFFFF"/>
                </a:highlight>
              </a:rPr>
              <a:t>. </a:t>
            </a:r>
          </a:p>
          <a:p>
            <a:pPr lvl="0" rtl="0">
              <a:lnSpc>
                <a:spcPct val="152727"/>
              </a:lnSpc>
              <a:spcBef>
                <a:spcPts val="600"/>
              </a:spcBef>
              <a:spcAft>
                <a:spcPts val="600"/>
              </a:spcAft>
              <a:buClr>
                <a:schemeClr val="dk1"/>
              </a:buClr>
              <a:buSzPct val="100000"/>
              <a:buFont typeface="Arial"/>
              <a:buNone/>
            </a:pPr>
            <a:r>
              <a:rPr lang="ru" sz="1050">
                <a:solidFill>
                  <a:srgbClr val="252525"/>
                </a:solidFill>
                <a:highlight>
                  <a:srgbClr val="FFFFFF"/>
                </a:highlight>
              </a:rPr>
              <a:t>По дороге он останавливался во всех крупных городах: Костроме, </a:t>
            </a:r>
            <a:r>
              <a:rPr lang="ru" sz="1050">
                <a:solidFill>
                  <a:srgbClr val="0B0080"/>
                </a:solidFill>
                <a:highlight>
                  <a:srgbClr val="FFFFFF"/>
                </a:highlight>
                <a:hlinkClick r:id="rId17"/>
              </a:rPr>
              <a:t>Нижнем Новгороде</a:t>
            </a:r>
            <a:r>
              <a:rPr lang="ru" sz="1050">
                <a:solidFill>
                  <a:srgbClr val="252525"/>
                </a:solidFill>
                <a:highlight>
                  <a:srgbClr val="FFFFFF"/>
                </a:highlight>
              </a:rPr>
              <a:t>, </a:t>
            </a:r>
            <a:r>
              <a:rPr lang="ru" sz="1050">
                <a:solidFill>
                  <a:srgbClr val="0B0080"/>
                </a:solidFill>
                <a:highlight>
                  <a:srgbClr val="FFFFFF"/>
                </a:highlight>
                <a:hlinkClick r:id="rId18"/>
              </a:rPr>
              <a:t>Владимире</a:t>
            </a:r>
            <a:r>
              <a:rPr lang="ru" sz="1050">
                <a:solidFill>
                  <a:srgbClr val="252525"/>
                </a:solidFill>
                <a:highlight>
                  <a:srgbClr val="FFFFFF"/>
                </a:highlight>
              </a:rPr>
              <a:t>, </a:t>
            </a:r>
            <a:r>
              <a:rPr lang="ru" sz="1050">
                <a:solidFill>
                  <a:srgbClr val="0B0080"/>
                </a:solidFill>
                <a:highlight>
                  <a:srgbClr val="FFFFFF"/>
                </a:highlight>
                <a:hlinkClick r:id="rId19"/>
              </a:rPr>
              <a:t>Ярославле</a:t>
            </a:r>
            <a:r>
              <a:rPr lang="ru" sz="1050">
                <a:solidFill>
                  <a:srgbClr val="252525"/>
                </a:solidFill>
                <a:highlight>
                  <a:srgbClr val="FFFFFF"/>
                </a:highlight>
              </a:rPr>
              <a:t>, </a:t>
            </a:r>
            <a:r>
              <a:rPr lang="ru" sz="1050">
                <a:solidFill>
                  <a:srgbClr val="0B0080"/>
                </a:solidFill>
                <a:highlight>
                  <a:srgbClr val="FFFFFF"/>
                </a:highlight>
                <a:hlinkClick r:id="rId20"/>
              </a:rPr>
              <a:t>Троицком монастыре</a:t>
            </a:r>
            <a:r>
              <a:rPr lang="ru" sz="1050">
                <a:solidFill>
                  <a:srgbClr val="252525"/>
                </a:solidFill>
                <a:highlight>
                  <a:srgbClr val="FFFFFF"/>
                </a:highlight>
              </a:rPr>
              <a:t>, </a:t>
            </a:r>
            <a:r>
              <a:rPr lang="ru" sz="1050">
                <a:solidFill>
                  <a:srgbClr val="0B0080"/>
                </a:solidFill>
                <a:highlight>
                  <a:srgbClr val="FFFFFF"/>
                </a:highlight>
                <a:hlinkClick r:id="rId21"/>
              </a:rPr>
              <a:t>Ростове</a:t>
            </a:r>
            <a:r>
              <a:rPr lang="ru" sz="1050">
                <a:solidFill>
                  <a:srgbClr val="252525"/>
                </a:solidFill>
                <a:highlight>
                  <a:srgbClr val="FFFFFF"/>
                </a:highlight>
              </a:rPr>
              <a:t>, </a:t>
            </a:r>
            <a:r>
              <a:rPr lang="ru" sz="1050">
                <a:solidFill>
                  <a:srgbClr val="0B0080"/>
                </a:solidFill>
                <a:highlight>
                  <a:srgbClr val="FFFFFF"/>
                </a:highlight>
                <a:hlinkClick r:id="rId22"/>
              </a:rPr>
              <a:t>Суздале</a:t>
            </a:r>
            <a:r>
              <a:rPr lang="ru" sz="1050">
                <a:solidFill>
                  <a:srgbClr val="252525"/>
                </a:solidFill>
                <a:highlight>
                  <a:srgbClr val="FFFFFF"/>
                </a:highlight>
              </a:rPr>
              <a:t>. Прибыв в </a:t>
            </a:r>
            <a:r>
              <a:rPr lang="ru" sz="1050">
                <a:solidFill>
                  <a:srgbClr val="0B0080"/>
                </a:solidFill>
                <a:highlight>
                  <a:srgbClr val="FFFFFF"/>
                </a:highlight>
                <a:hlinkClick r:id="rId23"/>
              </a:rPr>
              <a:t>Москву</a:t>
            </a:r>
            <a:r>
              <a:rPr lang="ru" sz="1050">
                <a:solidFill>
                  <a:srgbClr val="252525"/>
                </a:solidFill>
                <a:highlight>
                  <a:srgbClr val="FFFFFF"/>
                </a:highlight>
              </a:rPr>
              <a:t>, он отправился через Красную площадь в Кремль. У Спасских ворот его встречали крестным ходом с главными государственными и церковными реликвиями. Затем он молился у гробниц русских царей в Архангельском соборе и у святынь первопрестольного </a:t>
            </a:r>
            <a:r>
              <a:rPr lang="ru" sz="1050">
                <a:solidFill>
                  <a:srgbClr val="0B0080"/>
                </a:solidFill>
                <a:highlight>
                  <a:srgbClr val="FFFFFF"/>
                </a:highlight>
                <a:hlinkClick r:id="rId24"/>
              </a:rPr>
              <a:t>Успенского собора</a:t>
            </a:r>
            <a:r>
              <a:rPr lang="ru" sz="1050">
                <a:solidFill>
                  <a:srgbClr val="252525"/>
                </a:solidFill>
                <a:highlight>
                  <a:srgbClr val="FFFFFF"/>
                </a:highlight>
              </a:rPr>
              <a:t>.</a:t>
            </a:r>
          </a:p>
          <a:p>
            <a:pPr indent="-69850" lvl="0" marL="0" rtl="0">
              <a:lnSpc>
                <a:spcPct val="115000"/>
              </a:lnSpc>
              <a:spcBef>
                <a:spcPts val="0"/>
              </a:spcBef>
              <a:buClr>
                <a:schemeClr val="dk1"/>
              </a:buClr>
              <a:buSzPct val="100000"/>
              <a:buFont typeface="Arial"/>
              <a:buNone/>
            </a:pPr>
            <a:r>
              <a:t/>
            </a:r>
            <a:endParaRPr sz="1050">
              <a:solidFill>
                <a:schemeClr val="dk1"/>
              </a:solidFill>
              <a:highlight>
                <a:srgbClr val="F5F5F5"/>
              </a:highlight>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120650" lvl="0" rtl="0" algn="just">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Но с учётом юных лет молодой царь правил не самостоятельно. Реальная власть оказалась в руках у Ксении Ивановны (инокиня Марфа) и её родни.</a:t>
            </a:r>
          </a:p>
          <a:p>
            <a:pPr indent="120650" lvl="0" rtl="0" algn="just">
              <a:lnSpc>
                <a:spcPct val="115000"/>
              </a:lnSpc>
              <a:spcBef>
                <a:spcPts val="0"/>
              </a:spcBef>
              <a:buClr>
                <a:schemeClr val="dk1"/>
              </a:buClr>
              <a:buSzPct val="100000"/>
              <a:buFont typeface="Arial"/>
              <a:buNone/>
            </a:pPr>
            <a:r>
              <a:t/>
            </a:r>
            <a:endParaRPr sz="1050">
              <a:solidFill>
                <a:schemeClr val="dk1"/>
              </a:solidFill>
              <a:highlight>
                <a:srgbClr val="F5F5F5"/>
              </a:highlight>
              <a:latin typeface="Verdana"/>
              <a:ea typeface="Verdana"/>
              <a:cs typeface="Verdana"/>
              <a:sym typeface="Verdana"/>
            </a:endParaRPr>
          </a:p>
          <a:p>
            <a:pPr indent="120650" lvl="0" rtl="0" algn="just">
              <a:lnSpc>
                <a:spcPct val="115000"/>
              </a:lnSpc>
              <a:spcBef>
                <a:spcPts val="0"/>
              </a:spcBef>
              <a:buClr>
                <a:schemeClr val="dk1"/>
              </a:buClr>
              <a:buSzPct val="100000"/>
              <a:buFont typeface="Arial"/>
              <a:buNone/>
            </a:pPr>
            <a:r>
              <a:rPr lang="ru" sz="1050">
                <a:solidFill>
                  <a:srgbClr val="252525"/>
                </a:solidFill>
                <a:highlight>
                  <a:srgbClr val="FFFFFF"/>
                </a:highlight>
              </a:rPr>
              <a:t>Царь Михаил Фёдорович был молод и неопытен, и до </a:t>
            </a:r>
            <a:r>
              <a:rPr lang="ru" sz="1050">
                <a:solidFill>
                  <a:srgbClr val="0B0080"/>
                </a:solidFill>
                <a:highlight>
                  <a:srgbClr val="FFFFFF"/>
                </a:highlight>
                <a:hlinkClick r:id="rId2"/>
              </a:rPr>
              <a:t>1619 года</a:t>
            </a:r>
            <a:r>
              <a:rPr lang="ru" sz="1050">
                <a:solidFill>
                  <a:srgbClr val="252525"/>
                </a:solidFill>
                <a:highlight>
                  <a:srgbClr val="FFFFFF"/>
                </a:highlight>
              </a:rPr>
              <a:t> страной правили великая старица Марфа и её родня</a:t>
            </a:r>
          </a:p>
          <a:p>
            <a:pPr indent="-69850" lvl="0" marL="0" rtl="0">
              <a:lnSpc>
                <a:spcPct val="115000"/>
              </a:lnSpc>
              <a:spcBef>
                <a:spcPts val="0"/>
              </a:spcBef>
              <a:buClr>
                <a:schemeClr val="dk1"/>
              </a:buClr>
              <a:buSzPct val="91666"/>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69850" lvl="0" marL="0" rtl="0">
              <a:lnSpc>
                <a:spcPct val="115000"/>
              </a:lnSpc>
              <a:spcBef>
                <a:spcPts val="0"/>
              </a:spcBef>
              <a:buClr>
                <a:schemeClr val="dk1"/>
              </a:buClr>
              <a:buSzPct val="100000"/>
              <a:buFont typeface="Arial"/>
              <a:buNone/>
            </a:pPr>
            <a:r>
              <a:rPr lang="ru" sz="1050">
                <a:solidFill>
                  <a:srgbClr val="252525"/>
                </a:solidFill>
                <a:highlight>
                  <a:srgbClr val="FFFFFF"/>
                </a:highlight>
              </a:rPr>
              <a:t>Об этом периоде историк Н. И. Костомаров говорит следующее: «Близ молодого царя не было людей, отличавшихся умом и энергией: все только одна рядовая посредственность. Прежняя печальная история русского общества приносила горькие плоды. Мучительства Ивана Грозного, коварное правление Бориса, наконец, смуты и полное расстройство всех государственных связей выработали поколение жалкое, мелкое, поколение тупых и узких людей, которые мало способны были стать выше повседневных интересов. При новом шестнадцатилетнем царе не явилось ни Сильвестра, ни Адашева прежних времен. Сам Михаил был от природы доброго, но, кажется, меланхолического нрава, не одарен блестящими способностями, но не лишен ума; зато не получил никакого воспитания и, как говорят, вступивши на престол, едва умел читать»</a:t>
            </a:r>
            <a:r>
              <a:rPr baseline="30000" lang="ru">
                <a:solidFill>
                  <a:srgbClr val="0B0080"/>
                </a:solidFill>
                <a:highlight>
                  <a:srgbClr val="FFFFFF"/>
                </a:highlight>
                <a:hlinkClick r:id="rId3"/>
              </a:rPr>
              <a:t>[7]</a:t>
            </a:r>
            <a:r>
              <a:rPr lang="ru" sz="1050">
                <a:solidFill>
                  <a:srgbClr val="252525"/>
                </a:solidFill>
                <a:highlight>
                  <a:srgbClr val="FFFFFF"/>
                </a:highlight>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69850" lvl="0" marL="0" rtl="0" algn="just">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В 1619 году из польского плена вернулся отец молодого государя патриарх Филарет (Фёдор Романов). </a:t>
            </a:r>
          </a:p>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 и был посвящён в патриархи. </a:t>
            </a:r>
          </a:p>
          <a:p>
            <a:pPr indent="97541" lvl="0" rtl="0">
              <a:lnSpc>
                <a:spcPct val="115000"/>
              </a:lnSpc>
              <a:spcBef>
                <a:spcPts val="0"/>
              </a:spcBef>
              <a:buClr>
                <a:schemeClr val="dk1"/>
              </a:buClr>
              <a:buSzPct val="100000"/>
              <a:buFont typeface="Arial"/>
              <a:buNone/>
            </a:pPr>
            <a:r>
              <a:t/>
            </a:r>
            <a:endParaRPr sz="1050">
              <a:solidFill>
                <a:srgbClr val="252525"/>
              </a:solidFill>
              <a:highlight>
                <a:srgbClr val="FFFFFF"/>
              </a:highlight>
            </a:endParaRPr>
          </a:p>
          <a:p>
            <a:pPr indent="120650" lvl="0" rtl="0" algn="just">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Когда он въезжал в Москву, сын встретил отца, стоя на коленях у городских ворот. Филарет представлял собой сильного и волевого человека. Он прожил тяжёлую, полную испытаний жизнь, поэтому опыта ему было не занимать. </a:t>
            </a:r>
          </a:p>
          <a:p>
            <a:pPr indent="120650" lvl="0" rtl="0" algn="just">
              <a:lnSpc>
                <a:spcPct val="115000"/>
              </a:lnSpc>
              <a:spcBef>
                <a:spcPts val="0"/>
              </a:spcBef>
              <a:buClr>
                <a:schemeClr val="dk1"/>
              </a:buClr>
              <a:buSzPct val="100000"/>
              <a:buFont typeface="Arial"/>
              <a:buNone/>
            </a:pPr>
            <a:r>
              <a:rPr lang="ru" sz="1050">
                <a:solidFill>
                  <a:schemeClr val="dk1"/>
                </a:solidFill>
                <a:highlight>
                  <a:srgbClr val="F5F5F5"/>
                </a:highlight>
                <a:latin typeface="Verdana"/>
                <a:ea typeface="Verdana"/>
                <a:cs typeface="Verdana"/>
                <a:sym typeface="Verdana"/>
              </a:rPr>
              <a:t>До самой своей смерти в 1633 году он правил вместе с сыном и носил титул Великий государь.</a:t>
            </a:r>
          </a:p>
          <a:p>
            <a:pPr indent="97541" lvl="0" rtl="0">
              <a:lnSpc>
                <a:spcPct val="115000"/>
              </a:lnSpc>
              <a:spcBef>
                <a:spcPts val="0"/>
              </a:spcBef>
              <a:buClr>
                <a:schemeClr val="dk1"/>
              </a:buClr>
              <a:buSzPct val="91666"/>
              <a:buFont typeface="Arial"/>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97541" lvl="0" rtl="0">
              <a:lnSpc>
                <a:spcPct val="115000"/>
              </a:lnSpc>
              <a:spcBef>
                <a:spcPts val="0"/>
              </a:spcBef>
              <a:buClr>
                <a:schemeClr val="dk1"/>
              </a:buClr>
              <a:buSzPct val="91666"/>
              <a:buFont typeface="Arial"/>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120650" lvl="0" rtl="0" algn="just">
              <a:lnSpc>
                <a:spcPct val="115000"/>
              </a:lnSpc>
              <a:spcBef>
                <a:spcPts val="0"/>
              </a:spcBef>
              <a:buClr>
                <a:schemeClr val="dk1"/>
              </a:buClr>
              <a:buSzPct val="100000"/>
              <a:buFont typeface="Arial"/>
              <a:buNone/>
            </a:pPr>
            <a:r>
              <a:t/>
            </a:r>
            <a:endParaRPr sz="1050">
              <a:solidFill>
                <a:schemeClr val="dk1"/>
              </a:solidFill>
              <a:highlight>
                <a:srgbClr val="F5F5F5"/>
              </a:highlight>
              <a:latin typeface="Verdana"/>
              <a:ea typeface="Verdana"/>
              <a:cs typeface="Verdana"/>
              <a:sym typeface="Verdana"/>
            </a:endParaRPr>
          </a:p>
          <a:p>
            <a:pPr indent="97541" lvl="0" rtl="0">
              <a:lnSpc>
                <a:spcPct val="115000"/>
              </a:lnSpc>
              <a:spcBef>
                <a:spcPts val="0"/>
              </a:spcBef>
              <a:buClr>
                <a:schemeClr val="dk1"/>
              </a:buClr>
              <a:buSzPct val="91666"/>
              <a:buFont typeface="Arial"/>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97541" lvl="0" rtl="0">
              <a:lnSpc>
                <a:spcPct val="115000"/>
              </a:lnSpc>
              <a:spcBef>
                <a:spcPts val="0"/>
              </a:spcBef>
              <a:buClr>
                <a:schemeClr val="dk1"/>
              </a:buClr>
              <a:buSzPct val="91666"/>
              <a:buFont typeface="Arial"/>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100000"/>
              <a:buFont typeface="Arial"/>
              <a:buNone/>
            </a:pPr>
            <a:r>
              <a:t/>
            </a:r>
            <a:endParaRPr sz="1050">
              <a:solidFill>
                <a:srgbClr val="252525"/>
              </a:solidFill>
              <a:highlight>
                <a:srgbClr val="FFFFFF"/>
              </a:highlight>
            </a:endParaRPr>
          </a:p>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С его появлением влияние матери на Михаила заметно уменьшилось. Филарет не согласился с женой и осудил сына за малодушное поведение. Невесту и её родственников перевели в Верхотурье, а через год — в Нижний Новгород. Но Филарет не настаивал на браке с бывшей невестой.</a:t>
            </a:r>
          </a:p>
          <a:p>
            <a:pPr indent="97541" lvl="0" rtl="0">
              <a:lnSpc>
                <a:spcPct val="115000"/>
              </a:lnSpc>
              <a:spcBef>
                <a:spcPts val="0"/>
              </a:spcBef>
              <a:buClr>
                <a:schemeClr val="dk1"/>
              </a:buClr>
              <a:buSzPct val="100000"/>
              <a:buFont typeface="Arial"/>
              <a:buNone/>
            </a:pPr>
            <a:r>
              <a:t/>
            </a:r>
            <a:endParaRPr sz="1050">
              <a:solidFill>
                <a:srgbClr val="252525"/>
              </a:solidFill>
              <a:highlight>
                <a:srgbClr val="FFFFFF"/>
              </a:highlight>
            </a:endParaRPr>
          </a:p>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Принимая во внимание печальное состояние государства, патриарх решил сосватать Михаилу литовскую принцессу, но тот отказался. Тогда отец предложил посвататься к Доротее-Августе, племяннице датского короля </a:t>
            </a:r>
            <a:r>
              <a:rPr lang="ru" sz="1050">
                <a:solidFill>
                  <a:srgbClr val="0B0080"/>
                </a:solidFill>
                <a:highlight>
                  <a:srgbClr val="FFFFFF"/>
                </a:highlight>
                <a:hlinkClick r:id="rId2"/>
              </a:rPr>
              <a:t>Христиана</a:t>
            </a:r>
            <a:r>
              <a:rPr lang="ru" sz="1050">
                <a:solidFill>
                  <a:srgbClr val="252525"/>
                </a:solidFill>
                <a:highlight>
                  <a:srgbClr val="FFFFFF"/>
                </a:highlight>
              </a:rPr>
              <a:t>. Летопись сообщает об отказе короля, мотивированном тем, что его брат, принц </a:t>
            </a:r>
            <a:r>
              <a:rPr lang="ru" sz="1050">
                <a:solidFill>
                  <a:srgbClr val="0B0080"/>
                </a:solidFill>
                <a:highlight>
                  <a:srgbClr val="FFFFFF"/>
                </a:highlight>
                <a:hlinkClick r:id="rId3"/>
              </a:rPr>
              <a:t>Иоанн</a:t>
            </a:r>
            <a:r>
              <a:rPr lang="ru" sz="1050">
                <a:solidFill>
                  <a:srgbClr val="252525"/>
                </a:solidFill>
                <a:highlight>
                  <a:srgbClr val="FFFFFF"/>
                </a:highlight>
              </a:rPr>
              <a:t>, приезжал сватать царевну </a:t>
            </a:r>
            <a:r>
              <a:rPr lang="ru" sz="1050">
                <a:solidFill>
                  <a:srgbClr val="0B0080"/>
                </a:solidFill>
                <a:highlight>
                  <a:srgbClr val="FFFFFF"/>
                </a:highlight>
                <a:hlinkClick r:id="rId4"/>
              </a:rPr>
              <a:t>Ксению</a:t>
            </a:r>
            <a:r>
              <a:rPr lang="ru" sz="1050">
                <a:solidFill>
                  <a:srgbClr val="252525"/>
                </a:solidFill>
                <a:highlight>
                  <a:srgbClr val="FFFFFF"/>
                </a:highlight>
              </a:rPr>
              <a:t> и, по слухам, был уморен отравою. В начале </a:t>
            </a:r>
            <a:r>
              <a:rPr lang="ru" sz="1050">
                <a:solidFill>
                  <a:srgbClr val="0B0080"/>
                </a:solidFill>
                <a:highlight>
                  <a:srgbClr val="FFFFFF"/>
                </a:highlight>
                <a:hlinkClick r:id="rId5"/>
              </a:rPr>
              <a:t>1623 года</a:t>
            </a:r>
            <a:r>
              <a:rPr lang="ru" sz="1050">
                <a:solidFill>
                  <a:srgbClr val="252525"/>
                </a:solidFill>
                <a:highlight>
                  <a:srgbClr val="FFFFFF"/>
                </a:highlight>
              </a:rPr>
              <a:t> было отправлено посольство к шведскому королю сватать его родственницу, княжну Екатерину. Но она не захотела исполнить непременного русского условия — креститься в православную веру.</a:t>
            </a:r>
          </a:p>
          <a:p>
            <a:pPr indent="97541" lvl="0" rtl="0">
              <a:lnSpc>
                <a:spcPct val="115000"/>
              </a:lnSpc>
              <a:spcBef>
                <a:spcPts val="0"/>
              </a:spcBef>
              <a:buClr>
                <a:schemeClr val="dk1"/>
              </a:buClr>
              <a:buSzPct val="100000"/>
              <a:buFont typeface="Arial"/>
              <a:buNone/>
            </a:pPr>
            <a:r>
              <a:t/>
            </a:r>
            <a:endParaRPr sz="1050">
              <a:solidFill>
                <a:srgbClr val="252525"/>
              </a:solidFill>
              <a:highlight>
                <a:srgbClr val="FFFFFF"/>
              </a:highlight>
            </a:endParaRPr>
          </a:p>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a:t>
            </a:r>
          </a:p>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После неудач при иностранных дворах Михаил Фёдорович вновь вспомнил о Марии. Он заявил родителям: «Сочетался я по закону Божию, обручена мне царица, кроме нея не хочу взять иную».</a:t>
            </a:r>
          </a:p>
          <a:p>
            <a:pPr indent="97541" lvl="0" rtl="0">
              <a:lnSpc>
                <a:spcPct val="115000"/>
              </a:lnSpc>
              <a:spcBef>
                <a:spcPts val="0"/>
              </a:spcBef>
              <a:buClr>
                <a:schemeClr val="dk1"/>
              </a:buClr>
              <a:buSzPct val="100000"/>
              <a:buFont typeface="Arial"/>
              <a:buNone/>
            </a:pPr>
            <a:r>
              <a:rPr lang="ru" sz="1050">
                <a:solidFill>
                  <a:srgbClr val="252525"/>
                </a:solidFill>
                <a:highlight>
                  <a:srgbClr val="FFFFFF"/>
                </a:highlight>
              </a:rPr>
              <a:t> Но инокиня Марфа пригрозила сыну: «Если Хлопова будет царицей, не останусь я в царстве твоём». Через неделю после опалы Салтыковых Иван Хлопов получил царскую грамоту: «Мы дочь твою Марью взять за себя не изволим».</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56" name="Shape 56"/>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57" name="Shape 57"/>
          <p:cNvSpPr txBox="1"/>
          <p:nvPr>
            <p:ph type="ctrTitle"/>
          </p:nvPr>
        </p:nvSpPr>
        <p:spPr>
          <a:xfrm>
            <a:off x="685800" y="1867781"/>
            <a:ext cx="7772400" cy="1648800"/>
          </a:xfrm>
          <a:prstGeom prst="rect">
            <a:avLst/>
          </a:prstGeom>
        </p:spPr>
        <p:txBody>
          <a:bodyPr anchorCtr="0" anchor="b" bIns="91425" lIns="91425" rIns="91425" tIns="91425"/>
          <a:lstStyle>
            <a:lvl1pPr lvl="0" rtl="0">
              <a:spcBef>
                <a:spcPts val="0"/>
              </a:spcBef>
              <a:buSzPct val="100000"/>
              <a:defRPr sz="7200"/>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58" name="Shape 58"/>
          <p:cNvSpPr txBox="1"/>
          <p:nvPr>
            <p:ph idx="1" type="subTitle"/>
          </p:nvPr>
        </p:nvSpPr>
        <p:spPr>
          <a:xfrm>
            <a:off x="685800" y="3627026"/>
            <a:ext cx="7772400" cy="774300"/>
          </a:xfrm>
          <a:prstGeom prst="rect">
            <a:avLst/>
          </a:prstGeom>
        </p:spPr>
        <p:txBody>
          <a:bodyPr anchorCtr="0" anchor="t" bIns="91425" lIns="91425" rIns="91425" tIns="91425"/>
          <a:lstStyle>
            <a:lvl1pPr lvl="0" rtl="0">
              <a:spcBef>
                <a:spcPts val="0"/>
              </a:spcBef>
              <a:buClr>
                <a:schemeClr val="dk2"/>
              </a:buClr>
              <a:buNone/>
              <a:defRPr>
                <a:solidFill>
                  <a:schemeClr val="dk2"/>
                </a:solidFill>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
        <p:nvSpPr>
          <p:cNvPr id="59" name="Shape 5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0" name="Shape 60"/>
        <p:cNvGrpSpPr/>
        <p:nvPr/>
      </p:nvGrpSpPr>
      <p:grpSpPr>
        <a:xfrm>
          <a:off x="0" y="0"/>
          <a:ext cx="0" cy="0"/>
          <a:chOff x="0" y="0"/>
          <a:chExt cx="0" cy="0"/>
        </a:xfrm>
      </p:grpSpPr>
      <p:sp>
        <p:nvSpPr>
          <p:cNvPr id="61" name="Shape 61"/>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62" name="Shape 62"/>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3" name="Shape 6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6" name="Shape 66"/>
        <p:cNvGrpSpPr/>
        <p:nvPr/>
      </p:nvGrpSpPr>
      <p:grpSpPr>
        <a:xfrm>
          <a:off x="0" y="0"/>
          <a:ext cx="0" cy="0"/>
          <a:chOff x="0" y="0"/>
          <a:chExt cx="0" cy="0"/>
        </a:xfrm>
      </p:grpSpPr>
      <p:sp>
        <p:nvSpPr>
          <p:cNvPr id="67" name="Shape 67"/>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68" name="Shape 68"/>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9" name="Shape 69"/>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75" name="Shape 75"/>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76" name="Shape 76"/>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8" name="Shape 78"/>
        <p:cNvGrpSpPr/>
        <p:nvPr/>
      </p:nvGrpSpPr>
      <p:grpSpPr>
        <a:xfrm>
          <a:off x="0" y="0"/>
          <a:ext cx="0" cy="0"/>
          <a:chOff x="0" y="0"/>
          <a:chExt cx="0" cy="0"/>
        </a:xfrm>
      </p:grpSpPr>
      <p:sp>
        <p:nvSpPr>
          <p:cNvPr id="79" name="Shape 79"/>
          <p:cNvSpPr txBox="1"/>
          <p:nvPr>
            <p:ph idx="1" type="body"/>
          </p:nvPr>
        </p:nvSpPr>
        <p:spPr>
          <a:xfrm>
            <a:off x="457200" y="4406309"/>
            <a:ext cx="8229600" cy="519599"/>
          </a:xfrm>
          <a:prstGeom prst="rect">
            <a:avLst/>
          </a:prstGeom>
        </p:spPr>
        <p:txBody>
          <a:bodyPr anchorCtr="0" anchor="t" bIns="91425" lIns="91425" rIns="91425" tIns="91425"/>
          <a:lstStyle>
            <a:lvl1pPr lvl="0" rtl="0">
              <a:spcBef>
                <a:spcPts val="0"/>
              </a:spcBef>
              <a:buClr>
                <a:schemeClr val="dk2"/>
              </a:buClr>
              <a:buSzPct val="100000"/>
              <a:buNone/>
              <a:defRPr sz="1800">
                <a:solidFill>
                  <a:schemeClr val="dk2"/>
                </a:solidFill>
              </a:defRPr>
            </a:lvl1pPr>
          </a:lstStyle>
          <a:p/>
        </p:txBody>
      </p:sp>
      <p:sp>
        <p:nvSpPr>
          <p:cNvPr id="80" name="Shape 80"/>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81" name="Shape 81"/>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82" name="Shape 8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83" name="Shape 83"/>
        <p:cNvGrpSpPr/>
        <p:nvPr/>
      </p:nvGrpSpPr>
      <p:grpSpPr>
        <a:xfrm>
          <a:off x="0" y="0"/>
          <a:ext cx="0" cy="0"/>
          <a:chOff x="0" y="0"/>
          <a:chExt cx="0" cy="0"/>
        </a:xfrm>
      </p:grpSpPr>
      <p:sp>
        <p:nvSpPr>
          <p:cNvPr id="84" name="Shape 8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lt1"/>
              </a:buClr>
              <a:buSzPct val="100000"/>
              <a:buNone/>
              <a:defRPr b="1" sz="3600">
                <a:solidFill>
                  <a:schemeClr val="lt1"/>
                </a:solidFill>
              </a:defRPr>
            </a:lvl1pPr>
            <a:lvl2pPr lvl="1" rtl="0">
              <a:spcBef>
                <a:spcPts val="0"/>
              </a:spcBef>
              <a:buClr>
                <a:schemeClr val="lt1"/>
              </a:buClr>
              <a:buSzPct val="100000"/>
              <a:buNone/>
              <a:defRPr b="1" sz="3600">
                <a:solidFill>
                  <a:schemeClr val="lt1"/>
                </a:solidFill>
              </a:defRPr>
            </a:lvl2pPr>
            <a:lvl3pPr lvl="2" rtl="0">
              <a:spcBef>
                <a:spcPts val="0"/>
              </a:spcBef>
              <a:buClr>
                <a:schemeClr val="lt1"/>
              </a:buClr>
              <a:buSzPct val="100000"/>
              <a:buNone/>
              <a:defRPr b="1" sz="3600">
                <a:solidFill>
                  <a:schemeClr val="lt1"/>
                </a:solidFill>
              </a:defRPr>
            </a:lvl3pPr>
            <a:lvl4pPr lvl="3" rtl="0">
              <a:spcBef>
                <a:spcPts val="0"/>
              </a:spcBef>
              <a:buClr>
                <a:schemeClr val="lt1"/>
              </a:buClr>
              <a:buSzPct val="100000"/>
              <a:buNone/>
              <a:defRPr b="1" sz="3600">
                <a:solidFill>
                  <a:schemeClr val="lt1"/>
                </a:solidFill>
              </a:defRPr>
            </a:lvl4pPr>
            <a:lvl5pPr lvl="4" rtl="0">
              <a:spcBef>
                <a:spcPts val="0"/>
              </a:spcBef>
              <a:buClr>
                <a:schemeClr val="lt1"/>
              </a:buClr>
              <a:buSzPct val="100000"/>
              <a:buNone/>
              <a:defRPr b="1" sz="3600">
                <a:solidFill>
                  <a:schemeClr val="lt1"/>
                </a:solidFill>
              </a:defRPr>
            </a:lvl5pPr>
            <a:lvl6pPr lvl="5" rtl="0">
              <a:spcBef>
                <a:spcPts val="0"/>
              </a:spcBef>
              <a:buClr>
                <a:schemeClr val="lt1"/>
              </a:buClr>
              <a:buSzPct val="100000"/>
              <a:buNone/>
              <a:defRPr b="1" sz="3600">
                <a:solidFill>
                  <a:schemeClr val="lt1"/>
                </a:solidFill>
              </a:defRPr>
            </a:lvl6pPr>
            <a:lvl7pPr lvl="6" rtl="0">
              <a:spcBef>
                <a:spcPts val="0"/>
              </a:spcBef>
              <a:buClr>
                <a:schemeClr val="lt1"/>
              </a:buClr>
              <a:buSzPct val="100000"/>
              <a:buNone/>
              <a:defRPr b="1" sz="3600">
                <a:solidFill>
                  <a:schemeClr val="lt1"/>
                </a:solidFill>
              </a:defRPr>
            </a:lvl7pPr>
            <a:lvl8pPr lvl="7" rtl="0">
              <a:spcBef>
                <a:spcPts val="0"/>
              </a:spcBef>
              <a:buClr>
                <a:schemeClr val="lt1"/>
              </a:buClr>
              <a:buSzPct val="100000"/>
              <a:buNone/>
              <a:defRPr b="1" sz="3600">
                <a:solidFill>
                  <a:schemeClr val="lt1"/>
                </a:solidFill>
              </a:defRPr>
            </a:lvl8pPr>
            <a:lvl9pPr lvl="8" rtl="0">
              <a:spcBef>
                <a:spcPts val="0"/>
              </a:spcBef>
              <a:buClr>
                <a:schemeClr val="lt1"/>
              </a:buClr>
              <a:buSzPct val="100000"/>
              <a:buNone/>
              <a:defRPr b="1" sz="3600">
                <a:solidFill>
                  <a:schemeClr val="lt1"/>
                </a:solidFill>
              </a:defRPr>
            </a:lvl9pPr>
          </a:lstStyle>
          <a:p/>
        </p:txBody>
      </p:sp>
      <p:sp>
        <p:nvSpPr>
          <p:cNvPr id="52" name="Shape 52"/>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53" name="Shape 53"/>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ru"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0" Type="http://schemas.openxmlformats.org/officeDocument/2006/relationships/hyperlink" Target="https://ru.wikipedia.org/wiki/%D0%A1%D0%BE%D1%84%D1%8C%D1%8F_%D0%9C%D0%B8%D1%85%D0%B0%D0%B9%D0%BB%D0%BE%D0%B2%D0%BD%D0%B0_(%D1%86%D0%B0%D1%80%D0%B5%D0%B2%D0%BD%D0%B0)" TargetMode="External"/><Relationship Id="rId22" Type="http://schemas.openxmlformats.org/officeDocument/2006/relationships/hyperlink" Target="https://ru.wikipedia.org/wiki/5_%D1%8F%D0%BD%D0%B2%D0%B0%D1%80%D1%8F" TargetMode="External"/><Relationship Id="rId21" Type="http://schemas.openxmlformats.org/officeDocument/2006/relationships/hyperlink" Target="https://ru.wikipedia.org/wiki/%D0%A2%D0%B0%D1%82%D1%8C%D1%8F%D0%BD%D0%B0_%D0%9C%D0%B8%D1%85%D0%B0%D0%B9%D0%BB%D0%BE%D0%B2%D0%BD%D0%B0_(%D1%86%D0%B0%D1%80%D0%B5%D0%B2%D0%BD%D0%B0)" TargetMode="External"/><Relationship Id="rId24" Type="http://schemas.openxmlformats.org/officeDocument/2006/relationships/hyperlink" Target="https://ru.wikipedia.org/wiki/%D0%9C%D0%BE%D1%81%D0%BA%D0%B2%D0%B0" TargetMode="External"/><Relationship Id="rId23" Type="http://schemas.openxmlformats.org/officeDocument/2006/relationships/hyperlink" Target="https://ru.wikipedia.org/wiki/1636" TargetMode="External"/><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ru.wikipedia.org/wiki/%D0%98%D1%80%D0%B8%D0%BD%D0%B0_%D0%9C%D0%B8%D1%85%D0%B0%D0%B9%D0%BB%D0%BE%D0%B2%D0%BD%D0%B0_(%D1%86%D0%B0%D1%80%D0%B5%D0%B2%D0%BD%D0%B0)" TargetMode="External"/><Relationship Id="rId4" Type="http://schemas.openxmlformats.org/officeDocument/2006/relationships/hyperlink" Target="https://ru.wikipedia.org/wiki/%D0%9F%D0%B5%D0%BB%D0%B0%D0%B3%D0%B5%D1%8F_%D0%9C%D0%B8%D1%85%D0%B0%D0%B9%D0%BB%D0%BE%D0%B2%D0%BD%D0%B0" TargetMode="External"/><Relationship Id="rId9" Type="http://schemas.openxmlformats.org/officeDocument/2006/relationships/hyperlink" Target="https://ru.wikipedia.org/wiki/1676" TargetMode="External"/><Relationship Id="rId26" Type="http://schemas.openxmlformats.org/officeDocument/2006/relationships/hyperlink" Target="https://ru.wikipedia.org/wiki/1706" TargetMode="External"/><Relationship Id="rId25" Type="http://schemas.openxmlformats.org/officeDocument/2006/relationships/hyperlink" Target="https://ru.wikipedia.org/wiki/24_%D0%B0%D0%B2%D0%B3%D1%83%D1%81%D1%82%D0%B0" TargetMode="External"/><Relationship Id="rId28" Type="http://schemas.openxmlformats.org/officeDocument/2006/relationships/hyperlink" Target="https://ru.wikipedia.org/wiki/%D0%95%D0%B2%D0%B4%D0%BE%D0%BA%D0%B8%D1%8F_%D0%9C%D0%B8%D1%85%D0%B0%D0%B9%D0%BB%D0%BE%D0%B2%D0%BD%D0%B0_(%D1%86%D0%B0%D1%80%D0%B5%D0%B2%D0%BD%D0%B0)" TargetMode="External"/><Relationship Id="rId27" Type="http://schemas.openxmlformats.org/officeDocument/2006/relationships/hyperlink" Target="https://ru.wikipedia.org/wiki/%D0%9C%D0%BE%D1%81%D0%BA%D0%B2%D0%B0" TargetMode="External"/><Relationship Id="rId5" Type="http://schemas.openxmlformats.org/officeDocument/2006/relationships/hyperlink" Target="https://ru.wikipedia.org/wiki/%D0%90%D0%BB%D0%B5%D0%BA%D1%81%D0%B5%D0%B9_%D0%9C%D0%B8%D1%85%D0%B0%D0%B9%D0%BB%D0%BE%D0%B2%D0%B8%D1%87" TargetMode="External"/><Relationship Id="rId6" Type="http://schemas.openxmlformats.org/officeDocument/2006/relationships/hyperlink" Target="https://ru.wikipedia.org/wiki/19_%D0%BC%D0%B0%D1%80%D1%82%D0%B0" TargetMode="External"/><Relationship Id="rId29" Type="http://schemas.openxmlformats.org/officeDocument/2006/relationships/hyperlink" Target="https://ru.wikipedia.org/wiki/%D0%92%D0%B0%D1%81%D0%B8%D0%BB%D0%B8%D0%B9_%D0%9C%D0%B8%D1%85%D0%B0%D0%B9%D0%BB%D0%BE%D0%B2%D0%B8%D1%87_(%D1%86%D0%B0%D1%80%D0%B5%D0%B2%D0%B8%D1%87)" TargetMode="External"/><Relationship Id="rId7" Type="http://schemas.openxmlformats.org/officeDocument/2006/relationships/hyperlink" Target="https://ru.wikipedia.org/wiki/1629" TargetMode="External"/><Relationship Id="rId8" Type="http://schemas.openxmlformats.org/officeDocument/2006/relationships/hyperlink" Target="https://ru.wikipedia.org/wiki/29_%D1%8F%D0%BD%D0%B2%D0%B0%D1%80%D1%8F" TargetMode="External"/><Relationship Id="rId30" Type="http://schemas.openxmlformats.org/officeDocument/2006/relationships/hyperlink" Target="https://ru.wikipedia.org/wiki/%D0%90%D1%80%D1%85%D0%B0%D0%BD%D0%B3%D0%B5%D0%BB%D1%8C%D1%81%D0%BA%D0%B8%D0%B9_%D1%81%D0%BE%D0%B1%D0%BE%D1%80_(%D0%9C%D0%BE%D1%81%D0%BA%D0%B2%D0%B0)" TargetMode="External"/><Relationship Id="rId11" Type="http://schemas.openxmlformats.org/officeDocument/2006/relationships/hyperlink" Target="https://ru.wikipedia.org/wiki/1630" TargetMode="External"/><Relationship Id="rId10" Type="http://schemas.openxmlformats.org/officeDocument/2006/relationships/hyperlink" Target="https://ru.wikipedia.org/wiki/%D0%90%D0%BD%D0%BD%D0%B0_%D0%9C%D0%B8%D1%85%D0%B0%D0%B9%D0%BB%D0%BE%D0%B2%D0%BD%D0%B0_(%D1%86%D0%B0%D1%80%D0%B5%D0%B2%D0%BD%D0%B0)" TargetMode="External"/><Relationship Id="rId13" Type="http://schemas.openxmlformats.org/officeDocument/2006/relationships/hyperlink" Target="https://ru.wikipedia.org/wiki/1692" TargetMode="External"/><Relationship Id="rId12" Type="http://schemas.openxmlformats.org/officeDocument/2006/relationships/hyperlink" Target="https://ru.wikipedia.org/wiki/27_%D0%BE%D0%BA%D1%82%D1%8F%D0%B1%D1%80%D1%8F" TargetMode="External"/><Relationship Id="rId15" Type="http://schemas.openxmlformats.org/officeDocument/2006/relationships/hyperlink" Target="https://ru.wikipedia.org/wiki/%D0%98%D0%BE%D0%B0%D0%BD%D0%BD_%D0%9C%D0%B8%D1%85%D0%B0%D0%B9%D0%BB%D0%BE%D0%B2%D0%B8%D1%87_(%D1%86%D0%B0%D1%80%D0%B5%D0%B2%D0%B8%D1%87)" TargetMode="External"/><Relationship Id="rId14" Type="http://schemas.openxmlformats.org/officeDocument/2006/relationships/hyperlink" Target="https://ru.wikipedia.org/wiki/%D0%9C%D0%B0%D1%80%D1%84%D0%B0_%D0%9C%D0%B8%D1%85%D0%B0%D0%B9%D0%BB%D0%BE%D0%B2%D0%BD%D0%B0_(%D1%86%D0%B0%D1%80%D0%B5%D0%B2%D0%BD%D0%B0)" TargetMode="External"/><Relationship Id="rId17" Type="http://schemas.openxmlformats.org/officeDocument/2006/relationships/hyperlink" Target="https://ru.wikipedia.org/wiki/1633_%D0%B3%D0%BE%D0%B4" TargetMode="External"/><Relationship Id="rId16" Type="http://schemas.openxmlformats.org/officeDocument/2006/relationships/hyperlink" Target="https://ru.wikipedia.org/wiki/12_%D0%B8%D1%8E%D0%BD%D1%8F" TargetMode="External"/><Relationship Id="rId19" Type="http://schemas.openxmlformats.org/officeDocument/2006/relationships/hyperlink" Target="https://ru.wikipedia.org/wiki/1639_%D0%B3%D0%BE%D0%B4" TargetMode="External"/><Relationship Id="rId18" Type="http://schemas.openxmlformats.org/officeDocument/2006/relationships/hyperlink" Target="https://ru.wikipedia.org/wiki/20_%D1%8F%D0%BD%D0%B2%D0%B0%D1%80%D1%8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178775" y="647225"/>
            <a:ext cx="6339900" cy="2736000"/>
          </a:xfrm>
          <a:prstGeom prst="rect">
            <a:avLst/>
          </a:prstGeom>
        </p:spPr>
        <p:txBody>
          <a:bodyPr anchorCtr="0" anchor="b" bIns="91425" lIns="91425" rIns="91425" tIns="91425">
            <a:noAutofit/>
          </a:bodyPr>
          <a:lstStyle/>
          <a:p>
            <a:pPr lvl="0" rtl="0">
              <a:spcBef>
                <a:spcPts val="0"/>
              </a:spcBef>
              <a:buClr>
                <a:srgbClr val="000000"/>
              </a:buClr>
              <a:buSzPct val="25000"/>
              <a:buFont typeface="Arial"/>
              <a:buNone/>
            </a:pPr>
            <a:r>
              <a:rPr lang="ru" sz="6000"/>
              <a:t>Михаил Федорович Романов</a:t>
            </a:r>
          </a:p>
        </p:txBody>
      </p:sp>
      <p:sp>
        <p:nvSpPr>
          <p:cNvPr id="90" name="Shape 90"/>
          <p:cNvSpPr txBox="1"/>
          <p:nvPr>
            <p:ph idx="1" type="subTitle"/>
          </p:nvPr>
        </p:nvSpPr>
        <p:spPr>
          <a:xfrm>
            <a:off x="4930325" y="4442125"/>
            <a:ext cx="4077600" cy="618600"/>
          </a:xfrm>
          <a:prstGeom prst="rect">
            <a:avLst/>
          </a:prstGeom>
        </p:spPr>
        <p:txBody>
          <a:bodyPr anchorCtr="0" anchor="t" bIns="91425" lIns="91425" rIns="91425" tIns="91425">
            <a:noAutofit/>
          </a:bodyPr>
          <a:lstStyle/>
          <a:p>
            <a:pPr lvl="0" rtl="0" algn="r">
              <a:spcBef>
                <a:spcPts val="0"/>
              </a:spcBef>
              <a:buNone/>
            </a:pPr>
            <a:r>
              <a:rPr lang="ru" sz="2000"/>
              <a:t>Бакаев Никита, 13ПИ</a:t>
            </a:r>
          </a:p>
        </p:txBody>
      </p:sp>
      <p:pic>
        <p:nvPicPr>
          <p:cNvPr id="91" name="Shape 91"/>
          <p:cNvPicPr preferRelativeResize="0"/>
          <p:nvPr/>
        </p:nvPicPr>
        <p:blipFill rotWithShape="1">
          <a:blip r:embed="rId3">
            <a:alphaModFix/>
          </a:blip>
          <a:srcRect b="0" l="2112" r="2303" t="1806"/>
          <a:stretch/>
        </p:blipFill>
        <p:spPr>
          <a:xfrm>
            <a:off x="5494200" y="321475"/>
            <a:ext cx="2199124" cy="3185450"/>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1 свадьба</a:t>
            </a:r>
          </a:p>
        </p:txBody>
      </p:sp>
      <p:sp>
        <p:nvSpPr>
          <p:cNvPr id="147" name="Shape 1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00000"/>
              </a:lnSpc>
              <a:spcBef>
                <a:spcPts val="0"/>
              </a:spcBef>
              <a:buNone/>
            </a:pPr>
            <a:r>
              <a:t/>
            </a:r>
            <a:endParaRPr/>
          </a:p>
          <a:p>
            <a:pPr lvl="0" rtl="0">
              <a:lnSpc>
                <a:spcPct val="100000"/>
              </a:lnSpc>
              <a:spcBef>
                <a:spcPts val="0"/>
              </a:spcBef>
              <a:buNone/>
            </a:pPr>
            <a:r>
              <a:rPr lang="ru"/>
              <a:t> Мария Владимировна Долгорукая.</a:t>
            </a:r>
          </a:p>
          <a:p>
            <a:pPr lvl="0" rtl="0">
              <a:lnSpc>
                <a:spcPct val="100000"/>
              </a:lnSpc>
              <a:spcBef>
                <a:spcPts val="0"/>
              </a:spcBef>
              <a:buNone/>
            </a:pPr>
            <a:r>
              <a:t/>
            </a:r>
            <a:endParaRPr/>
          </a:p>
          <a:p>
            <a:pPr lvl="0" rtl="0">
              <a:lnSpc>
                <a:spcPct val="100000"/>
              </a:lnSpc>
              <a:spcBef>
                <a:spcPts val="0"/>
              </a:spcBef>
              <a:buNone/>
            </a:pPr>
            <a:r>
              <a:rPr lang="ru"/>
              <a:t>Свадьба состоялась 18 сентября 1624 года в Москве. </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Но...</a:t>
            </a:r>
          </a:p>
        </p:txBody>
      </p:sp>
      <p:sp>
        <p:nvSpPr>
          <p:cNvPr id="153" name="Shape 153"/>
          <p:cNvSpPr txBox="1"/>
          <p:nvPr>
            <p:ph idx="1" type="body"/>
          </p:nvPr>
        </p:nvSpPr>
        <p:spPr>
          <a:xfrm>
            <a:off x="457200" y="2223775"/>
            <a:ext cx="8229600" cy="2702099"/>
          </a:xfrm>
          <a:prstGeom prst="rect">
            <a:avLst/>
          </a:prstGeom>
        </p:spPr>
        <p:txBody>
          <a:bodyPr anchorCtr="0" anchor="t" bIns="91425" lIns="91425" rIns="91425" tIns="91425">
            <a:noAutofit/>
          </a:bodyPr>
          <a:lstStyle/>
          <a:p>
            <a:pPr lvl="0" rtl="0">
              <a:lnSpc>
                <a:spcPct val="100000"/>
              </a:lnSpc>
              <a:spcBef>
                <a:spcPts val="0"/>
              </a:spcBef>
              <a:buNone/>
            </a:pPr>
            <a:r>
              <a:rPr lang="ru"/>
              <a:t>Но через несколько дней молодая царица заболела и через пять месяцев умерла.</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2 свадьба</a:t>
            </a:r>
          </a:p>
        </p:txBody>
      </p:sp>
      <p:sp>
        <p:nvSpPr>
          <p:cNvPr id="159" name="Shape 159"/>
          <p:cNvSpPr txBox="1"/>
          <p:nvPr>
            <p:ph idx="1" type="body"/>
          </p:nvPr>
        </p:nvSpPr>
        <p:spPr>
          <a:xfrm>
            <a:off x="457200" y="2223775"/>
            <a:ext cx="8229600" cy="2702099"/>
          </a:xfrm>
          <a:prstGeom prst="rect">
            <a:avLst/>
          </a:prstGeom>
        </p:spPr>
        <p:txBody>
          <a:bodyPr anchorCtr="0" anchor="t" bIns="91425" lIns="91425" rIns="91425" tIns="91425">
            <a:noAutofit/>
          </a:bodyPr>
          <a:lstStyle/>
          <a:p>
            <a:pPr lvl="0" rtl="0">
              <a:lnSpc>
                <a:spcPct val="100000"/>
              </a:lnSpc>
              <a:spcBef>
                <a:spcPts val="0"/>
              </a:spcBef>
              <a:buNone/>
            </a:pPr>
            <a:r>
              <a:rPr lang="ru"/>
              <a:t>В 1626 году царю Михаилу Романову 30 лет; бездетный вдовец; проблемы со здоровьем</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2 свадьба</a:t>
            </a:r>
          </a:p>
        </p:txBody>
      </p:sp>
      <p:sp>
        <p:nvSpPr>
          <p:cNvPr id="165" name="Shape 165"/>
          <p:cNvSpPr txBox="1"/>
          <p:nvPr>
            <p:ph idx="1" type="body"/>
          </p:nvPr>
        </p:nvSpPr>
        <p:spPr>
          <a:xfrm>
            <a:off x="353200" y="1367875"/>
            <a:ext cx="8229600" cy="2702099"/>
          </a:xfrm>
          <a:prstGeom prst="rect">
            <a:avLst/>
          </a:prstGeom>
        </p:spPr>
        <p:txBody>
          <a:bodyPr anchorCtr="0" anchor="t" bIns="91425" lIns="91425" rIns="91425" tIns="91425">
            <a:noAutofit/>
          </a:bodyPr>
          <a:lstStyle/>
          <a:p>
            <a:pPr lvl="0" rtl="0">
              <a:lnSpc>
                <a:spcPct val="100000"/>
              </a:lnSpc>
              <a:spcBef>
                <a:spcPts val="0"/>
              </a:spcBef>
              <a:buNone/>
            </a:pPr>
            <a:r>
              <a:rPr lang="ru"/>
              <a:t>Для новых смотрин привезли 60 красавиц из знатных семей. </a:t>
            </a:r>
          </a:p>
          <a:p>
            <a:pPr lvl="0" rtl="0">
              <a:lnSpc>
                <a:spcPct val="100000"/>
              </a:lnSpc>
              <a:spcBef>
                <a:spcPts val="0"/>
              </a:spcBef>
              <a:buNone/>
            </a:pPr>
            <a:r>
              <a:rPr lang="ru"/>
              <a:t>Но приглянулась ему одна из прислужниц — дочь мещовского дворянина -  Евдокия Стрешнева</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Дети Михаила Фёдоровича</a:t>
            </a:r>
          </a:p>
        </p:txBody>
      </p:sp>
      <p:sp>
        <p:nvSpPr>
          <p:cNvPr id="171" name="Shape 171"/>
          <p:cNvSpPr txBox="1"/>
          <p:nvPr>
            <p:ph idx="1" type="body"/>
          </p:nvPr>
        </p:nvSpPr>
        <p:spPr>
          <a:xfrm>
            <a:off x="175975" y="1367875"/>
            <a:ext cx="8406899" cy="3727499"/>
          </a:xfrm>
          <a:prstGeom prst="rect">
            <a:avLst/>
          </a:prstGeom>
        </p:spPr>
        <p:txBody>
          <a:bodyPr anchorCtr="0" anchor="t" bIns="91425" lIns="91425" rIns="91425" tIns="91425">
            <a:noAutofit/>
          </a:bodyPr>
          <a:lstStyle/>
          <a:p>
            <a:pPr lvl="0" rtl="0">
              <a:lnSpc>
                <a:spcPct val="152727"/>
              </a:lnSpc>
              <a:spcBef>
                <a:spcPts val="0"/>
              </a:spcBef>
              <a:spcAft>
                <a:spcPts val="600"/>
              </a:spcAft>
              <a:buClr>
                <a:schemeClr val="dk1"/>
              </a:buClr>
              <a:buSzPct val="91666"/>
              <a:buFont typeface="Arial"/>
              <a:buNone/>
            </a:pPr>
            <a:r>
              <a:rPr lang="ru" sz="1200">
                <a:solidFill>
                  <a:srgbClr val="252525"/>
                </a:solidFill>
                <a:highlight>
                  <a:srgbClr val="FFFFFF"/>
                </a:highlight>
              </a:rPr>
              <a:t>В браке Михаила Фёдоровича и Евдокии Лукьяновны родились. </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3"/>
              </a:rPr>
              <a:t>Ирина Михайловна</a:t>
            </a:r>
            <a:r>
              <a:rPr lang="ru" sz="1200">
                <a:solidFill>
                  <a:srgbClr val="252525"/>
                </a:solidFill>
                <a:highlight>
                  <a:srgbClr val="FFFFFF"/>
                </a:highlight>
              </a:rPr>
              <a:t> (22 апреля 1627 — 8 апреля 1679)</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4"/>
              </a:rPr>
              <a:t>Пелагея Михайловна</a:t>
            </a:r>
            <a:r>
              <a:rPr lang="ru" sz="1200">
                <a:solidFill>
                  <a:srgbClr val="252525"/>
                </a:solidFill>
                <a:highlight>
                  <a:srgbClr val="FFFFFF"/>
                </a:highlight>
              </a:rPr>
              <a:t> (1628—1629) — умерла в младенчестве</a:t>
            </a:r>
          </a:p>
          <a:p>
            <a:pPr indent="-304800" lvl="0" marL="901700" rtl="0">
              <a:lnSpc>
                <a:spcPct val="160000"/>
              </a:lnSpc>
              <a:spcBef>
                <a:spcPts val="300"/>
              </a:spcBef>
              <a:spcAft>
                <a:spcPts val="100"/>
              </a:spcAft>
              <a:buClr>
                <a:srgbClr val="252525"/>
              </a:buClr>
              <a:buSzPct val="100000"/>
              <a:buAutoNum type="arabicPeriod"/>
            </a:pPr>
            <a:r>
              <a:rPr b="1" lang="ru" sz="1200">
                <a:solidFill>
                  <a:srgbClr val="FF0000"/>
                </a:solidFill>
                <a:highlight>
                  <a:srgbClr val="FFFFFF"/>
                </a:highlight>
                <a:hlinkClick r:id="rId5"/>
              </a:rPr>
              <a:t>Алексей Михайлович</a:t>
            </a:r>
            <a:r>
              <a:rPr lang="ru" sz="1200">
                <a:solidFill>
                  <a:srgbClr val="252525"/>
                </a:solidFill>
                <a:highlight>
                  <a:srgbClr val="FFFFFF"/>
                </a:highlight>
              </a:rPr>
              <a:t> (</a:t>
            </a:r>
            <a:r>
              <a:rPr lang="ru" sz="1200">
                <a:solidFill>
                  <a:srgbClr val="0B0080"/>
                </a:solidFill>
                <a:highlight>
                  <a:srgbClr val="FFFFFF"/>
                </a:highlight>
                <a:hlinkClick r:id="rId6"/>
              </a:rPr>
              <a:t>19 марта</a:t>
            </a:r>
            <a:r>
              <a:rPr lang="ru" sz="1200">
                <a:solidFill>
                  <a:srgbClr val="252525"/>
                </a:solidFill>
                <a:highlight>
                  <a:srgbClr val="FFFFFF"/>
                </a:highlight>
              </a:rPr>
              <a:t> </a:t>
            </a:r>
            <a:r>
              <a:rPr lang="ru" sz="1200">
                <a:solidFill>
                  <a:srgbClr val="0B0080"/>
                </a:solidFill>
                <a:highlight>
                  <a:srgbClr val="FFFFFF"/>
                </a:highlight>
                <a:hlinkClick r:id="rId7"/>
              </a:rPr>
              <a:t>1629</a:t>
            </a:r>
            <a:r>
              <a:rPr lang="ru" sz="1200">
                <a:solidFill>
                  <a:srgbClr val="252525"/>
                </a:solidFill>
                <a:highlight>
                  <a:srgbClr val="FFFFFF"/>
                </a:highlight>
              </a:rPr>
              <a:t> — </a:t>
            </a:r>
            <a:r>
              <a:rPr lang="ru" sz="1200">
                <a:solidFill>
                  <a:srgbClr val="0B0080"/>
                </a:solidFill>
                <a:highlight>
                  <a:srgbClr val="FFFFFF"/>
                </a:highlight>
                <a:hlinkClick r:id="rId8"/>
              </a:rPr>
              <a:t>29 января</a:t>
            </a:r>
            <a:r>
              <a:rPr lang="ru" sz="1200">
                <a:solidFill>
                  <a:srgbClr val="252525"/>
                </a:solidFill>
                <a:highlight>
                  <a:srgbClr val="FFFFFF"/>
                </a:highlight>
              </a:rPr>
              <a:t> </a:t>
            </a:r>
            <a:r>
              <a:rPr lang="ru" sz="1200">
                <a:solidFill>
                  <a:srgbClr val="0B0080"/>
                </a:solidFill>
                <a:highlight>
                  <a:srgbClr val="FFFFFF"/>
                </a:highlight>
                <a:hlinkClick r:id="rId9"/>
              </a:rPr>
              <a:t>1676</a:t>
            </a:r>
            <a:r>
              <a:rPr lang="ru" sz="1200">
                <a:solidFill>
                  <a:srgbClr val="252525"/>
                </a:solidFill>
                <a:highlight>
                  <a:srgbClr val="FFFFFF"/>
                </a:highlight>
              </a:rPr>
              <a:t>) — русский царь</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10"/>
              </a:rPr>
              <a:t>Анна Михайловна</a:t>
            </a:r>
            <a:r>
              <a:rPr lang="ru" sz="1200">
                <a:solidFill>
                  <a:srgbClr val="252525"/>
                </a:solidFill>
                <a:highlight>
                  <a:srgbClr val="FFFFFF"/>
                </a:highlight>
              </a:rPr>
              <a:t> (14 июля </a:t>
            </a:r>
            <a:r>
              <a:rPr lang="ru" sz="1200">
                <a:solidFill>
                  <a:srgbClr val="0B0080"/>
                </a:solidFill>
                <a:highlight>
                  <a:srgbClr val="FFFFFF"/>
                </a:highlight>
                <a:hlinkClick r:id="rId11"/>
              </a:rPr>
              <a:t>1630</a:t>
            </a:r>
            <a:r>
              <a:rPr lang="ru" sz="1200">
                <a:solidFill>
                  <a:srgbClr val="252525"/>
                </a:solidFill>
                <a:highlight>
                  <a:srgbClr val="FFFFFF"/>
                </a:highlight>
              </a:rPr>
              <a:t> — </a:t>
            </a:r>
            <a:r>
              <a:rPr lang="ru" sz="1200">
                <a:solidFill>
                  <a:srgbClr val="0B0080"/>
                </a:solidFill>
                <a:highlight>
                  <a:srgbClr val="FFFFFF"/>
                </a:highlight>
                <a:hlinkClick r:id="rId12"/>
              </a:rPr>
              <a:t>27 октября</a:t>
            </a:r>
            <a:r>
              <a:rPr lang="ru" sz="1200">
                <a:solidFill>
                  <a:srgbClr val="252525"/>
                </a:solidFill>
                <a:highlight>
                  <a:srgbClr val="FFFFFF"/>
                </a:highlight>
              </a:rPr>
              <a:t> </a:t>
            </a:r>
            <a:r>
              <a:rPr lang="ru" sz="1200">
                <a:solidFill>
                  <a:srgbClr val="0B0080"/>
                </a:solidFill>
                <a:highlight>
                  <a:srgbClr val="FFFFFF"/>
                </a:highlight>
                <a:hlinkClick r:id="rId13"/>
              </a:rPr>
              <a:t>1692</a:t>
            </a:r>
            <a:r>
              <a:rPr lang="ru" sz="1200">
                <a:solidFill>
                  <a:srgbClr val="252525"/>
                </a:solidFill>
                <a:highlight>
                  <a:srgbClr val="FFFFFF"/>
                </a:highlight>
              </a:rPr>
              <a:t>)</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14"/>
              </a:rPr>
              <a:t>Марфа Михайловна</a:t>
            </a:r>
            <a:r>
              <a:rPr lang="ru" sz="1200">
                <a:solidFill>
                  <a:srgbClr val="252525"/>
                </a:solidFill>
                <a:highlight>
                  <a:srgbClr val="FFFFFF"/>
                </a:highlight>
              </a:rPr>
              <a:t> (1631—1632) — умерла в младенчестве</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15"/>
              </a:rPr>
              <a:t>Иоанн Михайлович</a:t>
            </a:r>
            <a:r>
              <a:rPr lang="ru" sz="1200">
                <a:solidFill>
                  <a:srgbClr val="252525"/>
                </a:solidFill>
                <a:highlight>
                  <a:srgbClr val="FFFFFF"/>
                </a:highlight>
              </a:rPr>
              <a:t> (2 </a:t>
            </a:r>
            <a:r>
              <a:rPr lang="ru" sz="1200">
                <a:solidFill>
                  <a:srgbClr val="0B0080"/>
                </a:solidFill>
                <a:highlight>
                  <a:srgbClr val="FFFFFF"/>
                </a:highlight>
                <a:hlinkClick r:id="rId16"/>
              </a:rPr>
              <a:t>[12] июня</a:t>
            </a:r>
            <a:r>
              <a:rPr lang="ru" sz="1200">
                <a:solidFill>
                  <a:srgbClr val="252525"/>
                </a:solidFill>
                <a:highlight>
                  <a:srgbClr val="FFFFFF"/>
                </a:highlight>
              </a:rPr>
              <a:t> </a:t>
            </a:r>
            <a:r>
              <a:rPr lang="ru" sz="1200">
                <a:solidFill>
                  <a:srgbClr val="0B0080"/>
                </a:solidFill>
                <a:highlight>
                  <a:srgbClr val="FFFFFF"/>
                </a:highlight>
                <a:hlinkClick r:id="rId17"/>
              </a:rPr>
              <a:t>1633</a:t>
            </a:r>
            <a:r>
              <a:rPr lang="ru" sz="1200">
                <a:solidFill>
                  <a:srgbClr val="252525"/>
                </a:solidFill>
                <a:highlight>
                  <a:srgbClr val="FFFFFF"/>
                </a:highlight>
              </a:rPr>
              <a:t>—10 </a:t>
            </a:r>
            <a:r>
              <a:rPr lang="ru" sz="1200">
                <a:solidFill>
                  <a:srgbClr val="0B0080"/>
                </a:solidFill>
                <a:highlight>
                  <a:srgbClr val="FFFFFF"/>
                </a:highlight>
                <a:hlinkClick r:id="rId18"/>
              </a:rPr>
              <a:t>[20] января</a:t>
            </a:r>
            <a:r>
              <a:rPr lang="ru" sz="1200">
                <a:solidFill>
                  <a:srgbClr val="252525"/>
                </a:solidFill>
                <a:highlight>
                  <a:srgbClr val="FFFFFF"/>
                </a:highlight>
              </a:rPr>
              <a:t> </a:t>
            </a:r>
            <a:r>
              <a:rPr lang="ru" sz="1200">
                <a:solidFill>
                  <a:srgbClr val="0B0080"/>
                </a:solidFill>
                <a:highlight>
                  <a:srgbClr val="FFFFFF"/>
                </a:highlight>
                <a:hlinkClick r:id="rId19"/>
              </a:rPr>
              <a:t>1639</a:t>
            </a:r>
            <a:r>
              <a:rPr lang="ru" sz="1200">
                <a:solidFill>
                  <a:srgbClr val="252525"/>
                </a:solidFill>
                <a:highlight>
                  <a:srgbClr val="FFFFFF"/>
                </a:highlight>
              </a:rPr>
              <a:t>) — умер в 5 лет.</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20"/>
              </a:rPr>
              <a:t>Софья Михайловна</a:t>
            </a:r>
            <a:r>
              <a:rPr lang="ru" sz="1200">
                <a:solidFill>
                  <a:srgbClr val="252525"/>
                </a:solidFill>
                <a:highlight>
                  <a:srgbClr val="FFFFFF"/>
                </a:highlight>
              </a:rPr>
              <a:t> (1634—1636) — умерла в младенчестве</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21"/>
              </a:rPr>
              <a:t>Татьяна Михайловна</a:t>
            </a:r>
            <a:r>
              <a:rPr lang="ru" sz="1200">
                <a:solidFill>
                  <a:srgbClr val="252525"/>
                </a:solidFill>
                <a:highlight>
                  <a:srgbClr val="FFFFFF"/>
                </a:highlight>
              </a:rPr>
              <a:t> (</a:t>
            </a:r>
            <a:r>
              <a:rPr lang="ru" sz="1200">
                <a:solidFill>
                  <a:srgbClr val="0B0080"/>
                </a:solidFill>
                <a:highlight>
                  <a:srgbClr val="FFFFFF"/>
                </a:highlight>
                <a:hlinkClick r:id="rId22"/>
              </a:rPr>
              <a:t>5 января</a:t>
            </a:r>
            <a:r>
              <a:rPr lang="ru" sz="1200">
                <a:solidFill>
                  <a:srgbClr val="252525"/>
                </a:solidFill>
                <a:highlight>
                  <a:srgbClr val="FFFFFF"/>
                </a:highlight>
              </a:rPr>
              <a:t> </a:t>
            </a:r>
            <a:r>
              <a:rPr lang="ru" sz="1200">
                <a:solidFill>
                  <a:srgbClr val="0B0080"/>
                </a:solidFill>
                <a:highlight>
                  <a:srgbClr val="FFFFFF"/>
                </a:highlight>
                <a:hlinkClick r:id="rId23"/>
              </a:rPr>
              <a:t>1636</a:t>
            </a:r>
            <a:r>
              <a:rPr lang="ru" sz="1200">
                <a:solidFill>
                  <a:srgbClr val="252525"/>
                </a:solidFill>
                <a:highlight>
                  <a:srgbClr val="FFFFFF"/>
                </a:highlight>
              </a:rPr>
              <a:t>, </a:t>
            </a:r>
            <a:r>
              <a:rPr lang="ru" sz="1200">
                <a:solidFill>
                  <a:srgbClr val="0B0080"/>
                </a:solidFill>
                <a:highlight>
                  <a:srgbClr val="FFFFFF"/>
                </a:highlight>
                <a:hlinkClick r:id="rId24"/>
              </a:rPr>
              <a:t>Москва</a:t>
            </a:r>
            <a:r>
              <a:rPr lang="ru" sz="1200">
                <a:solidFill>
                  <a:srgbClr val="252525"/>
                </a:solidFill>
                <a:highlight>
                  <a:srgbClr val="FFFFFF"/>
                </a:highlight>
              </a:rPr>
              <a:t> — </a:t>
            </a:r>
            <a:r>
              <a:rPr lang="ru" sz="1200">
                <a:solidFill>
                  <a:srgbClr val="0B0080"/>
                </a:solidFill>
                <a:highlight>
                  <a:srgbClr val="FFFFFF"/>
                </a:highlight>
                <a:hlinkClick r:id="rId25"/>
              </a:rPr>
              <a:t>24 августа</a:t>
            </a:r>
            <a:r>
              <a:rPr lang="ru" sz="1200">
                <a:solidFill>
                  <a:srgbClr val="252525"/>
                </a:solidFill>
                <a:highlight>
                  <a:srgbClr val="FFFFFF"/>
                </a:highlight>
              </a:rPr>
              <a:t> </a:t>
            </a:r>
            <a:r>
              <a:rPr lang="ru" sz="1200">
                <a:solidFill>
                  <a:srgbClr val="0B0080"/>
                </a:solidFill>
                <a:highlight>
                  <a:srgbClr val="FFFFFF"/>
                </a:highlight>
                <a:hlinkClick r:id="rId26"/>
              </a:rPr>
              <a:t>1706</a:t>
            </a:r>
            <a:r>
              <a:rPr lang="ru" sz="1200">
                <a:solidFill>
                  <a:srgbClr val="252525"/>
                </a:solidFill>
                <a:highlight>
                  <a:srgbClr val="FFFFFF"/>
                </a:highlight>
              </a:rPr>
              <a:t>, </a:t>
            </a:r>
            <a:r>
              <a:rPr lang="ru" sz="1200">
                <a:solidFill>
                  <a:srgbClr val="0B0080"/>
                </a:solidFill>
                <a:highlight>
                  <a:srgbClr val="FFFFFF"/>
                </a:highlight>
                <a:hlinkClick r:id="rId27"/>
              </a:rPr>
              <a:t>Москва</a:t>
            </a:r>
            <a:r>
              <a:rPr lang="ru" sz="1200">
                <a:solidFill>
                  <a:srgbClr val="252525"/>
                </a:solidFill>
                <a:highlight>
                  <a:srgbClr val="FFFFFF"/>
                </a:highlight>
              </a:rPr>
              <a:t>)</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28"/>
              </a:rPr>
              <a:t>Евдокия Михайловна</a:t>
            </a:r>
            <a:r>
              <a:rPr lang="ru" sz="1200">
                <a:solidFill>
                  <a:srgbClr val="252525"/>
                </a:solidFill>
                <a:highlight>
                  <a:srgbClr val="FFFFFF"/>
                </a:highlight>
              </a:rPr>
              <a:t> (1637) — умерла в младенчестве</a:t>
            </a:r>
          </a:p>
          <a:p>
            <a:pPr indent="-304800" lvl="0" marL="901700" rtl="0">
              <a:lnSpc>
                <a:spcPct val="160000"/>
              </a:lnSpc>
              <a:spcBef>
                <a:spcPts val="300"/>
              </a:spcBef>
              <a:spcAft>
                <a:spcPts val="100"/>
              </a:spcAft>
              <a:buClr>
                <a:srgbClr val="252525"/>
              </a:buClr>
              <a:buSzPct val="100000"/>
              <a:buAutoNum type="arabicPeriod"/>
            </a:pPr>
            <a:r>
              <a:rPr lang="ru" sz="1200">
                <a:solidFill>
                  <a:srgbClr val="0B0080"/>
                </a:solidFill>
                <a:highlight>
                  <a:srgbClr val="FFFFFF"/>
                </a:highlight>
                <a:hlinkClick r:id="rId29"/>
              </a:rPr>
              <a:t>Василий Михайлович</a:t>
            </a:r>
            <a:r>
              <a:rPr lang="ru" sz="1200">
                <a:solidFill>
                  <a:srgbClr val="252525"/>
                </a:solidFill>
                <a:highlight>
                  <a:srgbClr val="FFFFFF"/>
                </a:highlight>
              </a:rPr>
              <a:t> (14 марта 1639 — 25 марта 1639) — младший сын; погребён в </a:t>
            </a:r>
            <a:r>
              <a:rPr lang="ru" sz="1200">
                <a:solidFill>
                  <a:srgbClr val="0B0080"/>
                </a:solidFill>
                <a:highlight>
                  <a:srgbClr val="FFFFFF"/>
                </a:highlight>
                <a:hlinkClick r:id="rId30"/>
              </a:rPr>
              <a:t>Архангельском соборе</a:t>
            </a:r>
            <a:r>
              <a:rPr lang="ru" sz="1200">
                <a:solidFill>
                  <a:srgbClr val="252525"/>
                </a:solidFill>
                <a:highlight>
                  <a:srgbClr val="FFFFFF"/>
                </a:highlight>
              </a:rPr>
              <a:t> Москвы.</a:t>
            </a:r>
          </a:p>
          <a:p>
            <a:pPr lvl="0" rtl="0">
              <a:lnSpc>
                <a:spcPct val="100000"/>
              </a:lnSpc>
              <a:spcBef>
                <a:spcPts val="0"/>
              </a:spcBef>
              <a:buNone/>
            </a:pPr>
            <a:r>
              <a:t/>
            </a:r>
            <a:endParaRPr sz="1200"/>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a:t>Итоги правления 1/2</a:t>
            </a:r>
          </a:p>
        </p:txBody>
      </p:sp>
      <p:sp>
        <p:nvSpPr>
          <p:cNvPr id="177" name="Shape 177"/>
          <p:cNvSpPr txBox="1"/>
          <p:nvPr>
            <p:ph idx="1" type="body"/>
          </p:nvPr>
        </p:nvSpPr>
        <p:spPr>
          <a:xfrm>
            <a:off x="173300" y="1200150"/>
            <a:ext cx="8764499" cy="3856799"/>
          </a:xfrm>
          <a:prstGeom prst="rect">
            <a:avLst/>
          </a:prstGeom>
        </p:spPr>
        <p:txBody>
          <a:bodyPr anchorCtr="0" anchor="t" bIns="91425" lIns="91425" rIns="91425" tIns="91425">
            <a:noAutofit/>
          </a:bodyPr>
          <a:lstStyle/>
          <a:p>
            <a:pPr indent="-342900" lvl="0" marL="457200" rtl="0">
              <a:spcBef>
                <a:spcPts val="0"/>
              </a:spcBef>
              <a:buSzPct val="100000"/>
              <a:buChar char="-"/>
            </a:pPr>
            <a:r>
              <a:rPr lang="ru" sz="1800"/>
              <a:t>Заключение «вечного мира» со Швецией (Столбовский мир 1617 г.). Границы, установленные Столбовским миром, сохранялись до начала Северной войны 1700—1721 г. Несмотря на потерю выхода к Балтийскому морю, возвращены большие территории, ранее завоёванные Швецией. Также Россия должна была выплатить большую по тому времени контрибуцию в 20000 рублей.</a:t>
            </a:r>
          </a:p>
          <a:p>
            <a:pPr indent="-342900" lvl="0" marL="457200" rtl="0">
              <a:spcBef>
                <a:spcPts val="0"/>
              </a:spcBef>
              <a:buSzPct val="100000"/>
              <a:buChar char="-"/>
            </a:pPr>
            <a:r>
              <a:rPr lang="ru" sz="1800"/>
              <a:t>Деулинское перемирие (1618 г.), а затем «вечный мир» с Речью Посполитой (Поляновский мир 1634 г.). Польша и Литва сохранили за собой Смоленск и Северскую землю, но зато польский король и великий князь литовский Владислав IV отказался от притязаний на русский престол.</a:t>
            </a:r>
          </a:p>
          <a:p>
            <a:pPr indent="-342900" lvl="0" marL="457200" rtl="0">
              <a:spcBef>
                <a:spcPts val="0"/>
              </a:spcBef>
              <a:buSzPct val="100000"/>
              <a:buChar char="-"/>
            </a:pPr>
            <a:r>
              <a:rPr lang="ru" sz="1800"/>
              <a:t>Установление прочной централизованной власти на всей территории страны посредством назначения воевод и старост на местах.</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a:t>Итоги правления 2/2</a:t>
            </a:r>
          </a:p>
        </p:txBody>
      </p:sp>
      <p:sp>
        <p:nvSpPr>
          <p:cNvPr id="183" name="Shape 183"/>
          <p:cNvSpPr txBox="1"/>
          <p:nvPr>
            <p:ph idx="1" type="body"/>
          </p:nvPr>
        </p:nvSpPr>
        <p:spPr>
          <a:xfrm>
            <a:off x="80475" y="1200150"/>
            <a:ext cx="8937599" cy="3943499"/>
          </a:xfrm>
          <a:prstGeom prst="rect">
            <a:avLst/>
          </a:prstGeom>
        </p:spPr>
        <p:txBody>
          <a:bodyPr anchorCtr="0" anchor="t" bIns="91425" lIns="91425" rIns="91425" tIns="91425">
            <a:noAutofit/>
          </a:bodyPr>
          <a:lstStyle/>
          <a:p>
            <a:pPr indent="-323850" lvl="0" marL="457200" rtl="0">
              <a:spcBef>
                <a:spcPts val="0"/>
              </a:spcBef>
              <a:buSzPct val="100000"/>
              <a:buChar char="-"/>
            </a:pPr>
            <a:r>
              <a:rPr lang="ru" sz="1500"/>
              <a:t>Для определения размера налогов по всей стране была произведена точная опись всех поместных земель. Был учрежден особый «приказ» (канцелярия) для приёма и разбора жалоб от населения «на обиды сильных людей».</a:t>
            </a:r>
          </a:p>
          <a:p>
            <a:pPr indent="-323850" lvl="0" marL="457200" rtl="0">
              <a:spcBef>
                <a:spcPts val="0"/>
              </a:spcBef>
              <a:buSzPct val="100000"/>
              <a:buChar char="-"/>
            </a:pPr>
            <a:r>
              <a:rPr lang="ru" sz="1500"/>
              <a:t>Преодоление тяжелейших последствий Смутного времени, восстановление нормального хозяйства и торговли.</a:t>
            </a:r>
          </a:p>
          <a:p>
            <a:pPr indent="-323850" lvl="0" marL="457200" rtl="0">
              <a:spcBef>
                <a:spcPts val="0"/>
              </a:spcBef>
              <a:buSzPct val="100000"/>
              <a:buChar char="-"/>
            </a:pPr>
            <a:r>
              <a:rPr lang="ru" sz="1500"/>
              <a:t>Присоединение к России земель по Яику, Прибайкалья, Якутии, выход к Тихому океану.</a:t>
            </a:r>
          </a:p>
          <a:p>
            <a:pPr indent="-323850" lvl="0" marL="457200" rtl="0">
              <a:spcBef>
                <a:spcPts val="0"/>
              </a:spcBef>
              <a:buSzPct val="100000"/>
              <a:buChar char="-"/>
            </a:pPr>
            <a:r>
              <a:rPr lang="ru" sz="1500"/>
              <a:t>Реорганизация армии (1631—1634 г.). Создание полков «нового строя»: рейтарского, драгунского, солдатского.</a:t>
            </a:r>
          </a:p>
          <a:p>
            <a:pPr indent="-323850" lvl="0" marL="457200" rtl="0">
              <a:spcBef>
                <a:spcPts val="0"/>
              </a:spcBef>
              <a:buSzPct val="100000"/>
              <a:buChar char="-"/>
            </a:pPr>
            <a:r>
              <a:rPr lang="ru" sz="1500"/>
              <a:t>Основание первого железоделательного завода под Тулой (1632 г.).</a:t>
            </a:r>
          </a:p>
          <a:p>
            <a:pPr indent="-323850" lvl="0" marL="457200" rtl="0">
              <a:spcBef>
                <a:spcPts val="0"/>
              </a:spcBef>
              <a:buSzPct val="100000"/>
              <a:buChar char="-"/>
            </a:pPr>
            <a:r>
              <a:rPr lang="ru" sz="1500"/>
              <a:t>Основание Немецкой слободы в Москве — поселения иностранных инженеров и военных специалистов. Менее чем через 100 лет многие жители «Кукуя» сыграют важную роль в реформах Петра I Великого.</a:t>
            </a:r>
          </a:p>
          <a:p>
            <a:pPr indent="-323850" lvl="0" marL="457200" rtl="0">
              <a:spcBef>
                <a:spcPts val="0"/>
              </a:spcBef>
              <a:buSzPct val="100000"/>
              <a:buChar char="-"/>
            </a:pPr>
            <a:r>
              <a:rPr lang="ru" sz="1500"/>
              <a:t>Начало светской живописи в России: по государеву указу 26 июля 1643 г. на службу в Оружейную палату был принят житель Ругодива живописного дела мастер Иоанн Детерс, который обучал живописи русских учеников</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272275" y="162325"/>
            <a:ext cx="5521125" cy="4924424"/>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На престол</a:t>
            </a:r>
          </a:p>
        </p:txBody>
      </p:sp>
      <p:sp>
        <p:nvSpPr>
          <p:cNvPr id="97" name="Shape 97"/>
          <p:cNvSpPr txBox="1"/>
          <p:nvPr>
            <p:ph idx="1" type="body"/>
          </p:nvPr>
        </p:nvSpPr>
        <p:spPr>
          <a:xfrm>
            <a:off x="457200" y="1417800"/>
            <a:ext cx="8229600" cy="3725699"/>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ru"/>
              <a:t>родился в 1596</a:t>
            </a:r>
          </a:p>
          <a:p>
            <a:pPr indent="-228600" lvl="0" marL="457200" rtl="0">
              <a:lnSpc>
                <a:spcPct val="150000"/>
              </a:lnSpc>
              <a:spcBef>
                <a:spcPts val="0"/>
              </a:spcBef>
              <a:buChar char="●"/>
            </a:pPr>
            <a:r>
              <a:rPr lang="ru"/>
              <a:t>1613, 11 июня года венчание в Успенском соборе города Москвы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a:t>Сусанин</a:t>
            </a:r>
          </a:p>
        </p:txBody>
      </p:sp>
      <p:sp>
        <p:nvSpPr>
          <p:cNvPr id="103" name="Shape 103"/>
          <p:cNvSpPr txBox="1"/>
          <p:nvPr>
            <p:ph idx="1" type="body"/>
          </p:nvPr>
        </p:nvSpPr>
        <p:spPr>
          <a:xfrm>
            <a:off x="81525" y="1245900"/>
            <a:ext cx="4957500" cy="3725699"/>
          </a:xfrm>
          <a:prstGeom prst="rect">
            <a:avLst/>
          </a:prstGeom>
        </p:spPr>
        <p:txBody>
          <a:bodyPr anchorCtr="0" anchor="t" bIns="91425" lIns="91425" rIns="91425" tIns="91425">
            <a:noAutofit/>
          </a:bodyPr>
          <a:lstStyle/>
          <a:p>
            <a:pPr lvl="0" rtl="0">
              <a:spcBef>
                <a:spcPts val="0"/>
              </a:spcBef>
              <a:buNone/>
            </a:pPr>
            <a:r>
              <a:rPr lang="ru" sz="2000"/>
              <a:t>21 февраля 1613 года в Москве состоялся Земский собор, </a:t>
            </a:r>
            <a:br>
              <a:rPr lang="ru" sz="2000"/>
            </a:br>
          </a:p>
          <a:p>
            <a:pPr lvl="0" rtl="0">
              <a:spcBef>
                <a:spcPts val="0"/>
              </a:spcBef>
              <a:buNone/>
            </a:pPr>
            <a:r>
              <a:rPr lang="ru" sz="2000"/>
              <a:t>На котором молодого Михаила избрали на царство. Узнав об этом, поляки послали под Галич отряд, чтобы он пленил нового царя. </a:t>
            </a:r>
          </a:p>
          <a:p>
            <a:pPr lvl="0" rtl="0">
              <a:spcBef>
                <a:spcPts val="0"/>
              </a:spcBef>
              <a:buNone/>
            </a:pPr>
            <a:r>
              <a:t/>
            </a:r>
            <a:endParaRPr sz="2000"/>
          </a:p>
          <a:p>
            <a:pPr lvl="0" rtl="0">
              <a:spcBef>
                <a:spcPts val="0"/>
              </a:spcBef>
              <a:buNone/>
            </a:pPr>
            <a:r>
              <a:rPr lang="ru" sz="2000"/>
              <a:t>Проводником у отряда стал крестьянин Иван Сусанин.</a:t>
            </a:r>
          </a:p>
        </p:txBody>
      </p:sp>
      <p:pic>
        <p:nvPicPr>
          <p:cNvPr id="104" name="Shape 104"/>
          <p:cNvPicPr preferRelativeResize="0"/>
          <p:nvPr/>
        </p:nvPicPr>
        <p:blipFill>
          <a:blip r:embed="rId3">
            <a:alphaModFix/>
          </a:blip>
          <a:stretch>
            <a:fillRect/>
          </a:stretch>
        </p:blipFill>
        <p:spPr>
          <a:xfrm>
            <a:off x="4944100" y="1518450"/>
            <a:ext cx="3947800" cy="3180600"/>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Власть у матери</a:t>
            </a:r>
          </a:p>
        </p:txBody>
      </p:sp>
      <p:sp>
        <p:nvSpPr>
          <p:cNvPr id="110" name="Shape 110"/>
          <p:cNvSpPr txBox="1"/>
          <p:nvPr>
            <p:ph idx="1" type="body"/>
          </p:nvPr>
        </p:nvSpPr>
        <p:spPr>
          <a:xfrm>
            <a:off x="457200" y="1583850"/>
            <a:ext cx="8229600" cy="31581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ru"/>
              <a:t>1613 - 1619 власть у Ксении Ивановны (матери)</a:t>
            </a:r>
          </a:p>
          <a:p>
            <a:pPr lvl="0" rtl="0">
              <a:lnSpc>
                <a:spcPct val="150000"/>
              </a:lnSpc>
              <a:spcBef>
                <a:spcPts val="0"/>
              </a:spcBef>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Правление вместе с отцом</a:t>
            </a:r>
          </a:p>
        </p:txBody>
      </p:sp>
      <p:sp>
        <p:nvSpPr>
          <p:cNvPr id="116" name="Shape 116"/>
          <p:cNvSpPr txBox="1"/>
          <p:nvPr>
            <p:ph idx="1" type="body"/>
          </p:nvPr>
        </p:nvSpPr>
        <p:spPr>
          <a:xfrm>
            <a:off x="457200" y="1200150"/>
            <a:ext cx="3926399" cy="3725699"/>
          </a:xfrm>
          <a:prstGeom prst="rect">
            <a:avLst/>
          </a:prstGeom>
        </p:spPr>
        <p:txBody>
          <a:bodyPr anchorCtr="0" anchor="t" bIns="91425" lIns="91425" rIns="91425" tIns="91425">
            <a:noAutofit/>
          </a:bodyPr>
          <a:lstStyle/>
          <a:p>
            <a:pPr lvl="0" rtl="0">
              <a:lnSpc>
                <a:spcPct val="150000"/>
              </a:lnSpc>
              <a:spcBef>
                <a:spcPts val="0"/>
              </a:spcBef>
              <a:buNone/>
            </a:pPr>
            <a:r>
              <a:t/>
            </a:r>
            <a:endParaRPr/>
          </a:p>
          <a:p>
            <a:pPr indent="-228600" lvl="0" marL="457200" rtl="0">
              <a:lnSpc>
                <a:spcPct val="150000"/>
              </a:lnSpc>
              <a:spcBef>
                <a:spcPts val="0"/>
              </a:spcBef>
              <a:buChar char="●"/>
            </a:pPr>
            <a:r>
              <a:rPr lang="ru"/>
              <a:t>1619 - 1633 вместе с Филаретом (отцом)</a:t>
            </a:r>
          </a:p>
        </p:txBody>
      </p:sp>
      <p:pic>
        <p:nvPicPr>
          <p:cNvPr id="117" name="Shape 117"/>
          <p:cNvPicPr preferRelativeResize="0"/>
          <p:nvPr/>
        </p:nvPicPr>
        <p:blipFill>
          <a:blip r:embed="rId3">
            <a:alphaModFix/>
          </a:blip>
          <a:stretch>
            <a:fillRect/>
          </a:stretch>
        </p:blipFill>
        <p:spPr>
          <a:xfrm>
            <a:off x="5625075" y="1229700"/>
            <a:ext cx="2603903" cy="3666575"/>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Царствование Михаила Фёдоровича Романова (1613-1645)</a:t>
            </a:r>
          </a:p>
        </p:txBody>
      </p:sp>
      <p:sp>
        <p:nvSpPr>
          <p:cNvPr id="123" name="Shape 12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ru"/>
              <a:t>1613, 11 июня года венчание </a:t>
            </a:r>
          </a:p>
          <a:p>
            <a:pPr indent="-228600" lvl="0" marL="457200" rtl="0">
              <a:lnSpc>
                <a:spcPct val="150000"/>
              </a:lnSpc>
              <a:spcBef>
                <a:spcPts val="0"/>
              </a:spcBef>
              <a:buChar char="●"/>
            </a:pPr>
            <a:r>
              <a:rPr lang="ru"/>
              <a:t>1613 - 1619 власть у Ксении Ивановны (матери)</a:t>
            </a:r>
          </a:p>
          <a:p>
            <a:pPr indent="-228600" lvl="0" marL="457200" rtl="0">
              <a:lnSpc>
                <a:spcPct val="150000"/>
              </a:lnSpc>
              <a:spcBef>
                <a:spcPts val="0"/>
              </a:spcBef>
              <a:buChar char="●"/>
            </a:pPr>
            <a:r>
              <a:rPr lang="ru"/>
              <a:t>1619 - 1633 вместе с Филаретом (отцом)</a:t>
            </a:r>
          </a:p>
          <a:p>
            <a:pPr indent="-228600" lvl="0" marL="457200" rtl="0">
              <a:lnSpc>
                <a:spcPct val="150000"/>
              </a:lnSpc>
              <a:spcBef>
                <a:spcPts val="0"/>
              </a:spcBef>
              <a:buChar char="●"/>
            </a:pPr>
            <a:r>
              <a:rPr lang="ru"/>
              <a:t>1645 - смерть </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Что есть</a:t>
            </a:r>
          </a:p>
        </p:txBody>
      </p:sp>
      <p:sp>
        <p:nvSpPr>
          <p:cNvPr id="129" name="Shape 129"/>
          <p:cNvSpPr txBox="1"/>
          <p:nvPr>
            <p:ph idx="1" type="body"/>
          </p:nvPr>
        </p:nvSpPr>
        <p:spPr>
          <a:xfrm>
            <a:off x="363175" y="1771325"/>
            <a:ext cx="8649599" cy="3339899"/>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ru"/>
              <a:t>После Смутного времени страна была бедна и беззащитна перед многочисленными врагами</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Задачи перед Романовыми</a:t>
            </a:r>
          </a:p>
        </p:txBody>
      </p:sp>
      <p:sp>
        <p:nvSpPr>
          <p:cNvPr id="135" name="Shape 13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ru"/>
              <a:t>умение договариваться со своими подданными и иностранными государствами - дипломатия</a:t>
            </a:r>
          </a:p>
          <a:p>
            <a:pPr indent="-228600" lvl="0" marL="457200" rtl="0">
              <a:lnSpc>
                <a:spcPct val="100000"/>
              </a:lnSpc>
              <a:spcBef>
                <a:spcPts val="0"/>
              </a:spcBef>
              <a:buChar char="●"/>
            </a:pPr>
            <a:r>
              <a:rPr lang="ru"/>
              <a:t>положение новой династии - наследники</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ru" sz="3000"/>
              <a:t>Брачные планы</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00000"/>
              </a:lnSpc>
              <a:spcBef>
                <a:spcPts val="0"/>
              </a:spcBef>
              <a:buChar char="●"/>
            </a:pPr>
            <a:r>
              <a:rPr lang="ru"/>
              <a:t>1616 год; Михаилу 20 лет; смотрины невест; Марией Хлоповой</a:t>
            </a:r>
          </a:p>
          <a:p>
            <a:pPr indent="-228600" lvl="0" marL="457200" rtl="0">
              <a:lnSpc>
                <a:spcPct val="100000"/>
              </a:lnSpc>
              <a:spcBef>
                <a:spcPts val="0"/>
              </a:spcBef>
              <a:buChar char="●"/>
            </a:pPr>
            <a:r>
              <a:rPr lang="ru"/>
              <a:t>Варианты: литовскую принцессу; племянницу датского короля Христиана</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