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5" r:id="rId5"/>
    <p:sldId id="264" r:id="rId6"/>
    <p:sldId id="257" r:id="rId7"/>
    <p:sldId id="267" r:id="rId8"/>
    <p:sldId id="260" r:id="rId9"/>
    <p:sldId id="261" r:id="rId10"/>
    <p:sldId id="262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E5B81-1BF7-40B6-8031-3932A99E7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C5F3E2-A92F-47B8-9474-6E71E287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4CC1-E39B-4171-A25E-14EF289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5C632-2060-4AD5-85CD-7CD4A2AC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61BCD-B706-459C-8864-B6864156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2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B72AF-8ABF-4FBC-AD43-ABF7E1CA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796D4B-22B8-43C8-A295-2F30F6C2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C7F86-B6E5-4E18-9584-7F6AEEA3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FF981-F187-44BA-B925-0B1D249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971A-42D3-45D7-8087-EFD1E270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7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5525F1-B980-4724-8E75-2EB8E9A4C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BE657B-A426-4068-8781-7C705125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459F2-2E90-4154-A1F4-3BD2339C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D1660-99E3-4DF9-801E-FAEE2F72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BB55A-0562-406B-9D0A-99A43C2E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00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2F3C3-358E-46F4-A756-AC156048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09431-A615-4BDB-96F3-8920E8F2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DB5A-F337-43E7-BFC8-9DD8CFD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733458-6530-4BEB-A271-A7529929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186F2A-F6E1-47E7-BC5E-567C5184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47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D5362-ACAF-4053-8221-51A4ED8D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8D9A0-B744-4740-9721-64AAABD6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962CE-6DE8-404D-8C7C-43ECA0FE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CDBA0-ED17-4725-825E-D42C658D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E3DB1-16E1-4DCD-BF37-D81C4423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57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E8279-FC60-47E5-918D-583888FB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BCB7D-DED9-48E8-979D-93A332939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F87D05-FCDB-440A-9A0D-347B6852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9839C-FE18-4DCB-861E-20E890CE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CA8A10-93BF-4D26-A79D-047138F1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B419E1-1B1E-492F-8534-0646E423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73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9BF47-A76C-4332-B42E-47B700E7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56A40D-783D-43B5-927B-7A61BFD3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4543D9-6191-4A85-9C1C-1F5FC0E0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E6BA45-B534-4AC8-92BE-4DACCEEBE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0DD75A-B617-4B74-9AF9-5F2CA0C7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3A46C7-F3DD-4319-A738-C2D49F5F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AB1015-C9EB-4C03-A947-9CAE7C7D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30009A-C430-4C6A-B149-1CB71504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8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3DC2A-A53D-448F-B49A-92C90DCE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ACA64D-92C5-46A2-83E7-2C987D53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F8E40A-4140-480E-BF22-241E19FE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CE4C43-417B-4BB9-8CAD-C368F86F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25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890075-72AD-4BE5-83AA-A5DF9D3C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41B7B4-FDEF-455F-92BD-B1DE367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406395-DDAD-4BD4-92DB-D7FEDCA9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E778D-802D-4E18-943D-69684D5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88A39-EE20-47CC-BE77-34D0662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FB2277-173E-44D4-800B-50B0CD9B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632396-7E52-472A-ADC8-C2F2653A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73A2CD-6B57-438E-94D5-0B9FB433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C94DFC-2BCE-4B43-97DC-1F78146F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7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D12E6-57D6-46A2-8E7F-E6B42334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9692FB-1781-4776-8619-4EE98FB1C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F175B6-3C8D-43C0-B7B3-2F5A034AA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56AB62-CCFB-494A-AB78-750092D1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6F6CE5-8ADE-4863-B6F4-4B4D96D9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E4B6C7-50E9-413A-9CFE-FDD35B6D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80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2709CC-1258-452D-BEFB-2091355B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1F98F-C4CE-4834-9155-62FCBEB6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0DBC84-4C1A-433C-BDA0-252A32175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F49D-455E-495C-80A2-5F56E5C1764D}" type="datetimeFigureOut">
              <a:rPr lang="fr-FR" smtClean="0"/>
              <a:t>07/09/2018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3B5DB-D313-45C1-8E52-F67FD90C2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E9E07-39F6-436A-BE28-F43787CA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071F-F2AD-4DFC-9362-EB9AD87A9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86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4.svg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3" Type="http://schemas.openxmlformats.org/officeDocument/2006/relationships/image" Target="../media/image9.svg"/><Relationship Id="rId21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43.png"/><Relationship Id="rId17" Type="http://schemas.openxmlformats.org/officeDocument/2006/relationships/image" Target="../media/image57.svg"/><Relationship Id="rId25" Type="http://schemas.openxmlformats.org/officeDocument/2006/relationships/image" Target="../media/image63.svg"/><Relationship Id="rId2" Type="http://schemas.openxmlformats.org/officeDocument/2006/relationships/image" Target="../media/image8.png"/><Relationship Id="rId16" Type="http://schemas.openxmlformats.org/officeDocument/2006/relationships/image" Target="../media/image5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24" Type="http://schemas.openxmlformats.org/officeDocument/2006/relationships/image" Target="../media/image62.png"/><Relationship Id="rId5" Type="http://schemas.openxmlformats.org/officeDocument/2006/relationships/image" Target="../media/image2.svg"/><Relationship Id="rId15" Type="http://schemas.openxmlformats.org/officeDocument/2006/relationships/image" Target="../media/image48.svg"/><Relationship Id="rId23" Type="http://schemas.openxmlformats.org/officeDocument/2006/relationships/image" Target="../media/image61.svg"/><Relationship Id="rId10" Type="http://schemas.openxmlformats.org/officeDocument/2006/relationships/image" Target="../media/image19.png"/><Relationship Id="rId19" Type="http://schemas.openxmlformats.org/officeDocument/2006/relationships/image" Target="../media/image59.svg"/><Relationship Id="rId4" Type="http://schemas.openxmlformats.org/officeDocument/2006/relationships/image" Target="../media/image1.png"/><Relationship Id="rId9" Type="http://schemas.openxmlformats.org/officeDocument/2006/relationships/image" Target="../media/image18.svg"/><Relationship Id="rId14" Type="http://schemas.openxmlformats.org/officeDocument/2006/relationships/image" Target="../media/image47.png"/><Relationship Id="rId22" Type="http://schemas.openxmlformats.org/officeDocument/2006/relationships/image" Target="../media/image60.png"/><Relationship Id="rId27" Type="http://schemas.openxmlformats.org/officeDocument/2006/relationships/image" Target="../media/image6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9.svg"/><Relationship Id="rId18" Type="http://schemas.openxmlformats.org/officeDocument/2006/relationships/image" Target="../media/image62.png"/><Relationship Id="rId26" Type="http://schemas.openxmlformats.org/officeDocument/2006/relationships/image" Target="../media/image67.svg"/><Relationship Id="rId3" Type="http://schemas.openxmlformats.org/officeDocument/2006/relationships/image" Target="../media/image2.svg"/><Relationship Id="rId21" Type="http://schemas.openxmlformats.org/officeDocument/2006/relationships/image" Target="../media/image65.svg"/><Relationship Id="rId7" Type="http://schemas.openxmlformats.org/officeDocument/2006/relationships/image" Target="../media/image18.svg"/><Relationship Id="rId12" Type="http://schemas.openxmlformats.org/officeDocument/2006/relationships/image" Target="../media/image58.png"/><Relationship Id="rId17" Type="http://schemas.openxmlformats.org/officeDocument/2006/relationships/image" Target="../media/image61.svg"/><Relationship Id="rId25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57.svg"/><Relationship Id="rId24" Type="http://schemas.openxmlformats.org/officeDocument/2006/relationships/image" Target="../media/image7.svg"/><Relationship Id="rId5" Type="http://schemas.openxmlformats.org/officeDocument/2006/relationships/image" Target="../media/image4.svg"/><Relationship Id="rId15" Type="http://schemas.openxmlformats.org/officeDocument/2006/relationships/image" Target="../media/image11.svg"/><Relationship Id="rId23" Type="http://schemas.openxmlformats.org/officeDocument/2006/relationships/image" Target="../media/image6.png"/><Relationship Id="rId10" Type="http://schemas.openxmlformats.org/officeDocument/2006/relationships/image" Target="../media/image56.png"/><Relationship Id="rId19" Type="http://schemas.openxmlformats.org/officeDocument/2006/relationships/image" Target="../media/image63.svg"/><Relationship Id="rId4" Type="http://schemas.openxmlformats.org/officeDocument/2006/relationships/image" Target="../media/image3.png"/><Relationship Id="rId9" Type="http://schemas.openxmlformats.org/officeDocument/2006/relationships/image" Target="../media/image20.svg"/><Relationship Id="rId14" Type="http://schemas.openxmlformats.org/officeDocument/2006/relationships/image" Target="../media/image10.png"/><Relationship Id="rId2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svg"/><Relationship Id="rId18" Type="http://schemas.openxmlformats.org/officeDocument/2006/relationships/image" Target="../media/image76.png"/><Relationship Id="rId3" Type="http://schemas.openxmlformats.org/officeDocument/2006/relationships/image" Target="../media/image4.svg"/><Relationship Id="rId21" Type="http://schemas.openxmlformats.org/officeDocument/2006/relationships/image" Target="../media/image79.svg"/><Relationship Id="rId7" Type="http://schemas.openxmlformats.org/officeDocument/2006/relationships/image" Target="../media/image59.svg"/><Relationship Id="rId12" Type="http://schemas.openxmlformats.org/officeDocument/2006/relationships/image" Target="../media/image10.png"/><Relationship Id="rId17" Type="http://schemas.openxmlformats.org/officeDocument/2006/relationships/image" Target="../media/image75.svg"/><Relationship Id="rId25" Type="http://schemas.openxmlformats.org/officeDocument/2006/relationships/image" Target="../media/image83.svg"/><Relationship Id="rId2" Type="http://schemas.openxmlformats.org/officeDocument/2006/relationships/image" Target="../media/image3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1.svg"/><Relationship Id="rId24" Type="http://schemas.openxmlformats.org/officeDocument/2006/relationships/image" Target="../media/image82.png"/><Relationship Id="rId5" Type="http://schemas.openxmlformats.org/officeDocument/2006/relationships/image" Target="../media/image69.svg"/><Relationship Id="rId15" Type="http://schemas.openxmlformats.org/officeDocument/2006/relationships/image" Target="../media/image73.svg"/><Relationship Id="rId23" Type="http://schemas.openxmlformats.org/officeDocument/2006/relationships/image" Target="../media/image81.svg"/><Relationship Id="rId10" Type="http://schemas.openxmlformats.org/officeDocument/2006/relationships/image" Target="../media/image70.png"/><Relationship Id="rId19" Type="http://schemas.openxmlformats.org/officeDocument/2006/relationships/image" Target="../media/image77.svg"/><Relationship Id="rId4" Type="http://schemas.openxmlformats.org/officeDocument/2006/relationships/image" Target="../media/image68.png"/><Relationship Id="rId9" Type="http://schemas.openxmlformats.org/officeDocument/2006/relationships/image" Target="../media/image61.sv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svg"/><Relationship Id="rId18" Type="http://schemas.openxmlformats.org/officeDocument/2006/relationships/image" Target="../media/image76.png"/><Relationship Id="rId26" Type="http://schemas.openxmlformats.org/officeDocument/2006/relationships/image" Target="../media/image7.svg"/><Relationship Id="rId3" Type="http://schemas.openxmlformats.org/officeDocument/2006/relationships/image" Target="../media/image4.svg"/><Relationship Id="rId21" Type="http://schemas.openxmlformats.org/officeDocument/2006/relationships/image" Target="../media/image79.svg"/><Relationship Id="rId7" Type="http://schemas.openxmlformats.org/officeDocument/2006/relationships/image" Target="../media/image59.svg"/><Relationship Id="rId12" Type="http://schemas.openxmlformats.org/officeDocument/2006/relationships/image" Target="../media/image10.png"/><Relationship Id="rId17" Type="http://schemas.openxmlformats.org/officeDocument/2006/relationships/image" Target="../media/image75.svg"/><Relationship Id="rId25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1.svg"/><Relationship Id="rId24" Type="http://schemas.openxmlformats.org/officeDocument/2006/relationships/image" Target="../media/image5.png"/><Relationship Id="rId5" Type="http://schemas.openxmlformats.org/officeDocument/2006/relationships/image" Target="../media/image69.svg"/><Relationship Id="rId15" Type="http://schemas.openxmlformats.org/officeDocument/2006/relationships/image" Target="../media/image73.svg"/><Relationship Id="rId23" Type="http://schemas.openxmlformats.org/officeDocument/2006/relationships/image" Target="../media/image81.svg"/><Relationship Id="rId10" Type="http://schemas.openxmlformats.org/officeDocument/2006/relationships/image" Target="../media/image70.png"/><Relationship Id="rId19" Type="http://schemas.openxmlformats.org/officeDocument/2006/relationships/image" Target="../media/image77.svg"/><Relationship Id="rId4" Type="http://schemas.openxmlformats.org/officeDocument/2006/relationships/image" Target="../media/image68.png"/><Relationship Id="rId9" Type="http://schemas.openxmlformats.org/officeDocument/2006/relationships/image" Target="../media/image61.sv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4.png"/><Relationship Id="rId17" Type="http://schemas.openxmlformats.org/officeDocument/2006/relationships/image" Target="../media/image7.svg"/><Relationship Id="rId2" Type="http://schemas.openxmlformats.org/officeDocument/2006/relationships/image" Target="../media/image8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4.png"/><Relationship Id="rId17" Type="http://schemas.openxmlformats.org/officeDocument/2006/relationships/image" Target="../media/image16.svg"/><Relationship Id="rId2" Type="http://schemas.openxmlformats.org/officeDocument/2006/relationships/image" Target="../media/image8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2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8.svg"/><Relationship Id="rId18" Type="http://schemas.openxmlformats.org/officeDocument/2006/relationships/image" Target="../media/image5.png"/><Relationship Id="rId26" Type="http://schemas.openxmlformats.org/officeDocument/2006/relationships/image" Target="../media/image36.svg"/><Relationship Id="rId3" Type="http://schemas.openxmlformats.org/officeDocument/2006/relationships/image" Target="../media/image2.svg"/><Relationship Id="rId21" Type="http://schemas.openxmlformats.org/officeDocument/2006/relationships/image" Target="../media/image31.png"/><Relationship Id="rId7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26.svg"/><Relationship Id="rId25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7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24" Type="http://schemas.openxmlformats.org/officeDocument/2006/relationships/image" Target="../media/image34.svg"/><Relationship Id="rId32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30.sv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10" Type="http://schemas.openxmlformats.org/officeDocument/2006/relationships/image" Target="../media/image8.png"/><Relationship Id="rId19" Type="http://schemas.openxmlformats.org/officeDocument/2006/relationships/image" Target="../media/image6.png"/><Relationship Id="rId31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svg"/><Relationship Id="rId14" Type="http://schemas.openxmlformats.org/officeDocument/2006/relationships/image" Target="../media/image29.pn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10" Type="http://schemas.openxmlformats.org/officeDocument/2006/relationships/image" Target="../media/image10.png"/><Relationship Id="rId19" Type="http://schemas.openxmlformats.org/officeDocument/2006/relationships/image" Target="../media/image50.svg"/><Relationship Id="rId4" Type="http://schemas.openxmlformats.org/officeDocument/2006/relationships/image" Target="../media/image3.png"/><Relationship Id="rId9" Type="http://schemas.openxmlformats.org/officeDocument/2006/relationships/image" Target="../media/image42.sv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18" Type="http://schemas.openxmlformats.org/officeDocument/2006/relationships/image" Target="../media/image47.png"/><Relationship Id="rId26" Type="http://schemas.openxmlformats.org/officeDocument/2006/relationships/image" Target="../media/image32.svg"/><Relationship Id="rId3" Type="http://schemas.openxmlformats.org/officeDocument/2006/relationships/image" Target="../media/image2.svg"/><Relationship Id="rId21" Type="http://schemas.openxmlformats.org/officeDocument/2006/relationships/image" Target="../media/image50.svg"/><Relationship Id="rId7" Type="http://schemas.openxmlformats.org/officeDocument/2006/relationships/image" Target="../media/image18.svg"/><Relationship Id="rId12" Type="http://schemas.openxmlformats.org/officeDocument/2006/relationships/image" Target="../media/image43.png"/><Relationship Id="rId17" Type="http://schemas.openxmlformats.org/officeDocument/2006/relationships/image" Target="../media/image46.svg"/><Relationship Id="rId25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24" Type="http://schemas.openxmlformats.org/officeDocument/2006/relationships/image" Target="../media/image7.svg"/><Relationship Id="rId5" Type="http://schemas.openxmlformats.org/officeDocument/2006/relationships/image" Target="../media/image4.svg"/><Relationship Id="rId15" Type="http://schemas.openxmlformats.org/officeDocument/2006/relationships/image" Target="../media/image52.svg"/><Relationship Id="rId23" Type="http://schemas.openxmlformats.org/officeDocument/2006/relationships/image" Target="../media/image6.png"/><Relationship Id="rId28" Type="http://schemas.openxmlformats.org/officeDocument/2006/relationships/image" Target="../media/image53.svg"/><Relationship Id="rId10" Type="http://schemas.openxmlformats.org/officeDocument/2006/relationships/image" Target="../media/image10.png"/><Relationship Id="rId19" Type="http://schemas.openxmlformats.org/officeDocument/2006/relationships/image" Target="../media/image48.svg"/><Relationship Id="rId4" Type="http://schemas.openxmlformats.org/officeDocument/2006/relationships/image" Target="../media/image3.png"/><Relationship Id="rId9" Type="http://schemas.openxmlformats.org/officeDocument/2006/relationships/image" Target="../media/image42.svg"/><Relationship Id="rId14" Type="http://schemas.openxmlformats.org/officeDocument/2006/relationships/image" Target="../media/image51.png"/><Relationship Id="rId22" Type="http://schemas.openxmlformats.org/officeDocument/2006/relationships/image" Target="../media/image5.png"/><Relationship Id="rId27" Type="http://schemas.openxmlformats.org/officeDocument/2006/relationships/image" Target="../media/image35.png"/><Relationship Id="rId30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4232" y="1959617"/>
            <a:ext cx="2723538" cy="2723538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410" y="1959617"/>
            <a:ext cx="2723538" cy="272353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1570241" y="4643308"/>
            <a:ext cx="18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5621421" y="4647883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070C0"/>
                </a:solidFill>
              </a:rPr>
              <a:t>Bob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331B387-431E-40CB-BFCF-B1F9C3A8DE56}"/>
              </a:ext>
            </a:extLst>
          </p:cNvPr>
          <p:cNvSpPr txBox="1"/>
          <p:nvPr/>
        </p:nvSpPr>
        <p:spPr>
          <a:xfrm>
            <a:off x="9041609" y="4643308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Chuck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211A40C-99BB-4B49-A3CC-33D8A591165B}"/>
              </a:ext>
            </a:extLst>
          </p:cNvPr>
          <p:cNvGrpSpPr/>
          <p:nvPr/>
        </p:nvGrpSpPr>
        <p:grpSpPr>
          <a:xfrm>
            <a:off x="8350054" y="1585082"/>
            <a:ext cx="2723538" cy="3098073"/>
            <a:chOff x="4786913" y="1492631"/>
            <a:chExt cx="914400" cy="1040146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C266D937-B06E-4DCC-A895-F459CA4B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580">
              <a:off x="5050022" y="1492631"/>
              <a:ext cx="427488" cy="224776"/>
            </a:xfrm>
            <a:prstGeom prst="rect">
              <a:avLst/>
            </a:prstGeom>
          </p:spPr>
        </p:pic>
        <p:pic>
          <p:nvPicPr>
            <p:cNvPr id="40" name="Graphique 39" descr="Homme">
              <a:extLst>
                <a:ext uri="{FF2B5EF4-FFF2-40B4-BE49-F238E27FC236}">
                  <a16:creationId xmlns:a16="http://schemas.microsoft.com/office/drawing/2014/main" id="{C1D99E52-BACB-47BE-A0FA-54AC1950D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86913" y="16183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9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que 28" descr="Enveloppe ouverte">
            <a:extLst>
              <a:ext uri="{FF2B5EF4-FFF2-40B4-BE49-F238E27FC236}">
                <a16:creationId xmlns:a16="http://schemas.microsoft.com/office/drawing/2014/main" id="{62926892-D41C-4C86-B07D-7C4BA90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291" y="5679238"/>
            <a:ext cx="756321" cy="756321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7162" y="2836875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6595" y="2734146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4098" y="3278979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2062964" y="364854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6647721" y="375127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pic>
        <p:nvPicPr>
          <p:cNvPr id="14" name="Graphique 13" descr="Clé">
            <a:extLst>
              <a:ext uri="{FF2B5EF4-FFF2-40B4-BE49-F238E27FC236}">
                <a16:creationId xmlns:a16="http://schemas.microsoft.com/office/drawing/2014/main" id="{09A12CD1-1321-4542-8A13-5C0EA1B04B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4098" y="2794407"/>
            <a:ext cx="690897" cy="6908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258085" y="3382897"/>
            <a:ext cx="8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Clé privée</a:t>
            </a:r>
          </a:p>
          <a:p>
            <a:pPr algn="ctr"/>
            <a:r>
              <a:rPr lang="fr-FR" sz="1200" b="1" dirty="0">
                <a:solidFill>
                  <a:srgbClr val="00B050"/>
                </a:solidFill>
              </a:rPr>
              <a:t>d’Alice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8E9EA0-E17B-4CCF-AB7A-79710D3AA5BC}"/>
              </a:ext>
            </a:extLst>
          </p:cNvPr>
          <p:cNvSpPr txBox="1"/>
          <p:nvPr/>
        </p:nvSpPr>
        <p:spPr>
          <a:xfrm>
            <a:off x="173222" y="292123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Clé publique</a:t>
            </a:r>
          </a:p>
          <a:p>
            <a:pPr algn="ctr"/>
            <a:r>
              <a:rPr lang="fr-FR" sz="1200" b="1" dirty="0">
                <a:solidFill>
                  <a:srgbClr val="00B050"/>
                </a:solidFill>
              </a:rPr>
              <a:t>d’Alice</a:t>
            </a:r>
          </a:p>
        </p:txBody>
      </p:sp>
      <p:pic>
        <p:nvPicPr>
          <p:cNvPr id="22" name="Graphique 21" descr="Clé">
            <a:extLst>
              <a:ext uri="{FF2B5EF4-FFF2-40B4-BE49-F238E27FC236}">
                <a16:creationId xmlns:a16="http://schemas.microsoft.com/office/drawing/2014/main" id="{65473B42-F8E9-4CF6-9384-30B43391D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6407" y="2977810"/>
            <a:ext cx="690897" cy="690897"/>
          </a:xfrm>
          <a:prstGeom prst="rect">
            <a:avLst/>
          </a:prstGeom>
        </p:spPr>
      </p:pic>
      <p:pic>
        <p:nvPicPr>
          <p:cNvPr id="24" name="Graphique 23" descr="Verrou">
            <a:extLst>
              <a:ext uri="{FF2B5EF4-FFF2-40B4-BE49-F238E27FC236}">
                <a16:creationId xmlns:a16="http://schemas.microsoft.com/office/drawing/2014/main" id="{3609DBDD-D7D2-4D62-A6C3-E3A950BE57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22320" y="5458886"/>
            <a:ext cx="577942" cy="577942"/>
          </a:xfrm>
          <a:prstGeom prst="rect">
            <a:avLst/>
          </a:prstGeom>
        </p:spPr>
      </p:pic>
      <p:pic>
        <p:nvPicPr>
          <p:cNvPr id="28" name="Graphique 27" descr="Enveloppe ouverte">
            <a:extLst>
              <a:ext uri="{FF2B5EF4-FFF2-40B4-BE49-F238E27FC236}">
                <a16:creationId xmlns:a16="http://schemas.microsoft.com/office/drawing/2014/main" id="{4744CB84-C21D-4DEC-B188-5F1AA942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291" y="4447195"/>
            <a:ext cx="756321" cy="756321"/>
          </a:xfrm>
          <a:prstGeom prst="rect">
            <a:avLst/>
          </a:prstGeom>
        </p:spPr>
      </p:pic>
      <p:pic>
        <p:nvPicPr>
          <p:cNvPr id="30" name="Graphique 29" descr="Enveloppe ouverte">
            <a:extLst>
              <a:ext uri="{FF2B5EF4-FFF2-40B4-BE49-F238E27FC236}">
                <a16:creationId xmlns:a16="http://schemas.microsoft.com/office/drawing/2014/main" id="{D8B2B827-B189-459D-9679-F1D6BDC5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569" y="5679238"/>
            <a:ext cx="756321" cy="756321"/>
          </a:xfrm>
          <a:prstGeom prst="rect">
            <a:avLst/>
          </a:prstGeom>
        </p:spPr>
      </p:pic>
      <p:pic>
        <p:nvPicPr>
          <p:cNvPr id="31" name="Graphique 30" descr="Verrou">
            <a:extLst>
              <a:ext uri="{FF2B5EF4-FFF2-40B4-BE49-F238E27FC236}">
                <a16:creationId xmlns:a16="http://schemas.microsoft.com/office/drawing/2014/main" id="{C4A07854-E33A-4179-BA64-F4A27147DA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5598" y="5458886"/>
            <a:ext cx="577942" cy="577942"/>
          </a:xfrm>
          <a:prstGeom prst="rect">
            <a:avLst/>
          </a:prstGeom>
        </p:spPr>
      </p:pic>
      <p:pic>
        <p:nvPicPr>
          <p:cNvPr id="32" name="Graphique 31" descr="Enveloppe ouverte">
            <a:extLst>
              <a:ext uri="{FF2B5EF4-FFF2-40B4-BE49-F238E27FC236}">
                <a16:creationId xmlns:a16="http://schemas.microsoft.com/office/drawing/2014/main" id="{F2300DF6-A299-4E4B-827F-F7BC6EA30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569" y="4426624"/>
            <a:ext cx="756321" cy="756321"/>
          </a:xfrm>
          <a:prstGeom prst="rect">
            <a:avLst/>
          </a:prstGeom>
        </p:spPr>
      </p:pic>
      <p:pic>
        <p:nvPicPr>
          <p:cNvPr id="33" name="Graphique 32" descr="Clé">
            <a:extLst>
              <a:ext uri="{FF2B5EF4-FFF2-40B4-BE49-F238E27FC236}">
                <a16:creationId xmlns:a16="http://schemas.microsoft.com/office/drawing/2014/main" id="{3A051E00-D4D5-4DB8-AA8A-C7F951A7E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1236" y="4725229"/>
            <a:ext cx="418296" cy="418296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2389452" y="5203516"/>
            <a:ext cx="0" cy="475722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EF2D299-2AC6-4642-9F33-6FC3C3DA3033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2767612" y="6057399"/>
            <a:ext cx="3756957" cy="0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68D402D-965C-4B56-96E0-ABA66FEEE241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6902730" y="5182945"/>
            <a:ext cx="0" cy="496293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Verrou ouvert">
            <a:extLst>
              <a:ext uri="{FF2B5EF4-FFF2-40B4-BE49-F238E27FC236}">
                <a16:creationId xmlns:a16="http://schemas.microsoft.com/office/drawing/2014/main" id="{5E29ADA2-714D-4A8F-98CC-F0F07CEE5F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8653" y="4293607"/>
            <a:ext cx="577942" cy="577942"/>
          </a:xfrm>
          <a:prstGeom prst="rect">
            <a:avLst/>
          </a:prstGeom>
        </p:spPr>
      </p:pic>
      <p:pic>
        <p:nvPicPr>
          <p:cNvPr id="42" name="Graphique 41" descr="Clé">
            <a:extLst>
              <a:ext uri="{FF2B5EF4-FFF2-40B4-BE49-F238E27FC236}">
                <a16:creationId xmlns:a16="http://schemas.microsoft.com/office/drawing/2014/main" id="{D42F0476-C3A0-4167-BAFA-6AECDD2F06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04" y="4582578"/>
            <a:ext cx="497449" cy="497449"/>
          </a:xfrm>
          <a:prstGeom prst="rect">
            <a:avLst/>
          </a:prstGeom>
        </p:spPr>
      </p:pic>
      <p:pic>
        <p:nvPicPr>
          <p:cNvPr id="8" name="Graphique 7" descr="Conférencier">
            <a:extLst>
              <a:ext uri="{FF2B5EF4-FFF2-40B4-BE49-F238E27FC236}">
                <a16:creationId xmlns:a16="http://schemas.microsoft.com/office/drawing/2014/main" id="{78FF6402-1D38-4402-AAF4-1EEB2ED78C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60693" y="562792"/>
            <a:ext cx="914400" cy="9144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18535D46-70B6-4AFA-91AD-63C1CA4F0C47}"/>
              </a:ext>
            </a:extLst>
          </p:cNvPr>
          <p:cNvSpPr txBox="1"/>
          <p:nvPr/>
        </p:nvSpPr>
        <p:spPr>
          <a:xfrm>
            <a:off x="3860292" y="1518036"/>
            <a:ext cx="1515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Autorité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</a:rPr>
              <a:t>de certification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964ABE4-FF02-437A-AA81-60E9E0A5D867}"/>
              </a:ext>
            </a:extLst>
          </p:cNvPr>
          <p:cNvCxnSpPr>
            <a:cxnSpLocks/>
          </p:cNvCxnSpPr>
          <p:nvPr/>
        </p:nvCxnSpPr>
        <p:spPr>
          <a:xfrm flipV="1">
            <a:off x="2603485" y="1125351"/>
            <a:ext cx="743184" cy="1055385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5C9D25EE-F52F-40CD-9836-85C0616C2252}"/>
              </a:ext>
            </a:extLst>
          </p:cNvPr>
          <p:cNvSpPr txBox="1"/>
          <p:nvPr/>
        </p:nvSpPr>
        <p:spPr>
          <a:xfrm>
            <a:off x="2208171" y="731431"/>
            <a:ext cx="8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rgbClr val="00B050"/>
                </a:solidFill>
              </a:rPr>
              <a:t>Certificate</a:t>
            </a:r>
            <a:endParaRPr lang="fr-FR" sz="1200" b="1" dirty="0">
              <a:solidFill>
                <a:srgbClr val="00B050"/>
              </a:solidFill>
            </a:endParaRPr>
          </a:p>
          <a:p>
            <a:pPr algn="ctr"/>
            <a:r>
              <a:rPr lang="fr-FR" sz="1200" b="1" dirty="0" err="1">
                <a:solidFill>
                  <a:srgbClr val="00B050"/>
                </a:solidFill>
              </a:rPr>
              <a:t>Signing</a:t>
            </a:r>
            <a:endParaRPr lang="fr-FR" sz="1200" b="1" dirty="0">
              <a:solidFill>
                <a:srgbClr val="00B050"/>
              </a:solidFill>
            </a:endParaRPr>
          </a:p>
          <a:p>
            <a:pPr algn="ctr"/>
            <a:r>
              <a:rPr lang="fr-FR" sz="1200" b="1" dirty="0" err="1">
                <a:solidFill>
                  <a:srgbClr val="00B050"/>
                </a:solidFill>
              </a:rPr>
              <a:t>Request</a:t>
            </a:r>
            <a:endParaRPr lang="fr-FR" sz="1200" b="1" dirty="0">
              <a:solidFill>
                <a:srgbClr val="00B050"/>
              </a:solidFill>
            </a:endParaRP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EC177E9-94BF-425B-AD28-7ACB4F991965}"/>
              </a:ext>
            </a:extLst>
          </p:cNvPr>
          <p:cNvGrpSpPr/>
          <p:nvPr/>
        </p:nvGrpSpPr>
        <p:grpSpPr>
          <a:xfrm>
            <a:off x="1037001" y="432528"/>
            <a:ext cx="1358277" cy="1358277"/>
            <a:chOff x="2242131" y="222493"/>
            <a:chExt cx="1358277" cy="1358277"/>
          </a:xfrm>
        </p:grpSpPr>
        <p:pic>
          <p:nvPicPr>
            <p:cNvPr id="56" name="Graphique 55" descr="Clé">
              <a:extLst>
                <a:ext uri="{FF2B5EF4-FFF2-40B4-BE49-F238E27FC236}">
                  <a16:creationId xmlns:a16="http://schemas.microsoft.com/office/drawing/2014/main" id="{98653201-71D1-4674-947E-DD8FB58B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9797" y="830747"/>
              <a:ext cx="577943" cy="57794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E0B3D0-38E3-4F17-B0B1-BB33A4F93670}"/>
                </a:ext>
              </a:extLst>
            </p:cNvPr>
            <p:cNvSpPr/>
            <p:nvPr/>
          </p:nvSpPr>
          <p:spPr>
            <a:xfrm>
              <a:off x="2604802" y="584874"/>
              <a:ext cx="647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rgbClr val="00B050"/>
                  </a:solidFill>
                </a:rPr>
                <a:t>Alice</a:t>
              </a:r>
              <a:endParaRPr lang="fr-FR" dirty="0"/>
            </a:p>
          </p:txBody>
        </p:sp>
        <p:pic>
          <p:nvPicPr>
            <p:cNvPr id="57" name="Graphique 56" descr="Planchette à pince">
              <a:extLst>
                <a:ext uri="{FF2B5EF4-FFF2-40B4-BE49-F238E27FC236}">
                  <a16:creationId xmlns:a16="http://schemas.microsoft.com/office/drawing/2014/main" id="{0D6B84B7-D6AE-4069-BFBD-75FA1336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242131" y="222493"/>
              <a:ext cx="1358277" cy="1358277"/>
            </a:xfrm>
            <a:prstGeom prst="rect">
              <a:avLst/>
            </a:prstGeom>
          </p:spPr>
        </p:pic>
      </p:grpSp>
      <p:pic>
        <p:nvPicPr>
          <p:cNvPr id="50" name="Graphique 49" descr="Verrou">
            <a:extLst>
              <a:ext uri="{FF2B5EF4-FFF2-40B4-BE49-F238E27FC236}">
                <a16:creationId xmlns:a16="http://schemas.microsoft.com/office/drawing/2014/main" id="{325AF320-D4DB-4E6F-A8E3-5A3BA9E7A5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2331" y="1340303"/>
            <a:ext cx="577942" cy="577942"/>
          </a:xfrm>
          <a:prstGeom prst="rect">
            <a:avLst/>
          </a:prstGeom>
        </p:spPr>
      </p:pic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559DF41-3D6C-48D1-93EF-17DEFA89FA9A}"/>
              </a:ext>
            </a:extLst>
          </p:cNvPr>
          <p:cNvCxnSpPr>
            <a:cxnSpLocks/>
          </p:cNvCxnSpPr>
          <p:nvPr/>
        </p:nvCxnSpPr>
        <p:spPr>
          <a:xfrm flipH="1">
            <a:off x="3003743" y="1398333"/>
            <a:ext cx="763397" cy="1079768"/>
          </a:xfrm>
          <a:prstGeom prst="straightConnector1">
            <a:avLst/>
          </a:prstGeom>
          <a:ln w="38100" cap="rnd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E95108F6-927C-4746-B4E0-753F6F364A1A}"/>
              </a:ext>
            </a:extLst>
          </p:cNvPr>
          <p:cNvGrpSpPr/>
          <p:nvPr/>
        </p:nvGrpSpPr>
        <p:grpSpPr>
          <a:xfrm>
            <a:off x="2830995" y="2486285"/>
            <a:ext cx="1358277" cy="1358277"/>
            <a:chOff x="2242131" y="222493"/>
            <a:chExt cx="1358277" cy="1358277"/>
          </a:xfrm>
        </p:grpSpPr>
        <p:pic>
          <p:nvPicPr>
            <p:cNvPr id="75" name="Graphique 74" descr="Planchette à pince">
              <a:extLst>
                <a:ext uri="{FF2B5EF4-FFF2-40B4-BE49-F238E27FC236}">
                  <a16:creationId xmlns:a16="http://schemas.microsoft.com/office/drawing/2014/main" id="{7334F47A-07EB-4BCF-B86D-A02A09BD5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242131" y="222493"/>
              <a:ext cx="1358277" cy="1358277"/>
            </a:xfrm>
            <a:prstGeom prst="rect">
              <a:avLst/>
            </a:prstGeom>
          </p:spPr>
        </p:pic>
        <p:pic>
          <p:nvPicPr>
            <p:cNvPr id="73" name="Graphique 72" descr="Clé">
              <a:extLst>
                <a:ext uri="{FF2B5EF4-FFF2-40B4-BE49-F238E27FC236}">
                  <a16:creationId xmlns:a16="http://schemas.microsoft.com/office/drawing/2014/main" id="{256C9DD3-C305-4033-AFEA-A657AA450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9797" y="943765"/>
              <a:ext cx="388602" cy="388602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3221359-43C0-446C-8F44-58ECBD6E249D}"/>
                </a:ext>
              </a:extLst>
            </p:cNvPr>
            <p:cNvSpPr/>
            <p:nvPr/>
          </p:nvSpPr>
          <p:spPr>
            <a:xfrm>
              <a:off x="2604802" y="584874"/>
              <a:ext cx="647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rgbClr val="00B050"/>
                  </a:solidFill>
                </a:rPr>
                <a:t>Alice</a:t>
              </a:r>
              <a:endParaRPr lang="fr-FR" dirty="0"/>
            </a:p>
          </p:txBody>
        </p:sp>
      </p:grpSp>
      <p:pic>
        <p:nvPicPr>
          <p:cNvPr id="76" name="Graphique 75" descr="Clé">
            <a:extLst>
              <a:ext uri="{FF2B5EF4-FFF2-40B4-BE49-F238E27FC236}">
                <a16:creationId xmlns:a16="http://schemas.microsoft.com/office/drawing/2014/main" id="{0A0CB1BA-40E9-45E6-B944-69E5914ED6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89301" y="761715"/>
            <a:ext cx="690897" cy="690897"/>
          </a:xfrm>
          <a:prstGeom prst="rect">
            <a:avLst/>
          </a:prstGeom>
        </p:spPr>
      </p:pic>
      <p:pic>
        <p:nvPicPr>
          <p:cNvPr id="77" name="Graphique 76" descr="Clé">
            <a:extLst>
              <a:ext uri="{FF2B5EF4-FFF2-40B4-BE49-F238E27FC236}">
                <a16:creationId xmlns:a16="http://schemas.microsoft.com/office/drawing/2014/main" id="{69A30EB7-73EE-444F-85F9-265C339EB9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89301" y="277143"/>
            <a:ext cx="690897" cy="690897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201F95A8-3898-46B3-8DCD-8ACA4ECAD834}"/>
              </a:ext>
            </a:extLst>
          </p:cNvPr>
          <p:cNvSpPr txBox="1"/>
          <p:nvPr/>
        </p:nvSpPr>
        <p:spPr>
          <a:xfrm>
            <a:off x="5305637" y="877423"/>
            <a:ext cx="8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Clé privée</a:t>
            </a:r>
          </a:p>
          <a:p>
            <a:r>
              <a:rPr lang="fr-FR" dirty="0">
                <a:solidFill>
                  <a:srgbClr val="C00000"/>
                </a:solidFill>
              </a:rPr>
              <a:t>de l’AC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09FC41AE-B8FF-4B02-9306-56EF349CD7F2}"/>
              </a:ext>
            </a:extLst>
          </p:cNvPr>
          <p:cNvSpPr txBox="1"/>
          <p:nvPr/>
        </p:nvSpPr>
        <p:spPr>
          <a:xfrm>
            <a:off x="5215227" y="391133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Clé publique</a:t>
            </a:r>
          </a:p>
          <a:p>
            <a:r>
              <a:rPr lang="fr-FR" dirty="0">
                <a:solidFill>
                  <a:srgbClr val="C00000"/>
                </a:solidFill>
              </a:rPr>
              <a:t>de l’AC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A5C68AF-C51E-48D7-928F-F3BC3F71708C}"/>
              </a:ext>
            </a:extLst>
          </p:cNvPr>
          <p:cNvSpPr txBox="1"/>
          <p:nvPr/>
        </p:nvSpPr>
        <p:spPr>
          <a:xfrm>
            <a:off x="3127207" y="3865133"/>
            <a:ext cx="765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Certificat</a:t>
            </a:r>
            <a:br>
              <a:rPr lang="fr-FR" sz="1200" b="1" dirty="0">
                <a:solidFill>
                  <a:srgbClr val="00B050"/>
                </a:solidFill>
              </a:rPr>
            </a:br>
            <a:r>
              <a:rPr lang="fr-FR" sz="1200" b="1" dirty="0">
                <a:solidFill>
                  <a:srgbClr val="00B050"/>
                </a:solidFill>
              </a:rPr>
              <a:t>X.509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5CD6ABB-442D-416B-8A68-9A1AF46E6703}"/>
              </a:ext>
            </a:extLst>
          </p:cNvPr>
          <p:cNvGrpSpPr/>
          <p:nvPr/>
        </p:nvGrpSpPr>
        <p:grpSpPr>
          <a:xfrm>
            <a:off x="8936052" y="2686340"/>
            <a:ext cx="1358277" cy="1358277"/>
            <a:chOff x="2135935" y="239112"/>
            <a:chExt cx="1358277" cy="1358277"/>
          </a:xfrm>
        </p:grpSpPr>
        <p:pic>
          <p:nvPicPr>
            <p:cNvPr id="89" name="Graphique 88" descr="Clé">
              <a:extLst>
                <a:ext uri="{FF2B5EF4-FFF2-40B4-BE49-F238E27FC236}">
                  <a16:creationId xmlns:a16="http://schemas.microsoft.com/office/drawing/2014/main" id="{581A1ECE-5E02-4890-9107-78D1372B6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26103" y="895941"/>
              <a:ext cx="577943" cy="577943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C27057D-6150-472A-B4BD-FC48F70A4E24}"/>
                </a:ext>
              </a:extLst>
            </p:cNvPr>
            <p:cNvSpPr/>
            <p:nvPr/>
          </p:nvSpPr>
          <p:spPr>
            <a:xfrm>
              <a:off x="2604802" y="584874"/>
              <a:ext cx="4432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rgbClr val="C00000"/>
                  </a:solidFill>
                </a:rPr>
                <a:t>AC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pic>
          <p:nvPicPr>
            <p:cNvPr id="91" name="Graphique 90" descr="Planchette à pince">
              <a:extLst>
                <a:ext uri="{FF2B5EF4-FFF2-40B4-BE49-F238E27FC236}">
                  <a16:creationId xmlns:a16="http://schemas.microsoft.com/office/drawing/2014/main" id="{34518135-27C8-4C0D-A653-66D095035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135935" y="239112"/>
              <a:ext cx="1358277" cy="1358277"/>
            </a:xfrm>
            <a:prstGeom prst="rect">
              <a:avLst/>
            </a:prstGeom>
          </p:spPr>
        </p:pic>
      </p:grpSp>
      <p:sp>
        <p:nvSpPr>
          <p:cNvPr id="98" name="Signe Plus 97">
            <a:extLst>
              <a:ext uri="{FF2B5EF4-FFF2-40B4-BE49-F238E27FC236}">
                <a16:creationId xmlns:a16="http://schemas.microsoft.com/office/drawing/2014/main" id="{DEEFB141-D740-442E-ACCD-70DF051C4587}"/>
              </a:ext>
            </a:extLst>
          </p:cNvPr>
          <p:cNvSpPr/>
          <p:nvPr/>
        </p:nvSpPr>
        <p:spPr>
          <a:xfrm>
            <a:off x="8628251" y="3216768"/>
            <a:ext cx="394530" cy="394530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st égal à 98">
            <a:extLst>
              <a:ext uri="{FF2B5EF4-FFF2-40B4-BE49-F238E27FC236}">
                <a16:creationId xmlns:a16="http://schemas.microsoft.com/office/drawing/2014/main" id="{BD8DA36D-3663-4AE1-9A2D-41AC3BF4708C}"/>
              </a:ext>
            </a:extLst>
          </p:cNvPr>
          <p:cNvSpPr/>
          <p:nvPr/>
        </p:nvSpPr>
        <p:spPr>
          <a:xfrm>
            <a:off x="10178738" y="3250412"/>
            <a:ext cx="418295" cy="418295"/>
          </a:xfrm>
          <a:prstGeom prst="mathEqual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8" name="Graphique 107" descr="Pouce en haut">
            <a:extLst>
              <a:ext uri="{FF2B5EF4-FFF2-40B4-BE49-F238E27FC236}">
                <a16:creationId xmlns:a16="http://schemas.microsoft.com/office/drawing/2014/main" id="{687C455F-5820-4189-87AF-0C892825F3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80841" y="3920552"/>
            <a:ext cx="422165" cy="422165"/>
          </a:xfrm>
          <a:prstGeom prst="rect">
            <a:avLst/>
          </a:prstGeom>
        </p:spPr>
      </p:pic>
      <p:pic>
        <p:nvPicPr>
          <p:cNvPr id="112" name="Graphique 111" descr="Pouce en haut">
            <a:extLst>
              <a:ext uri="{FF2B5EF4-FFF2-40B4-BE49-F238E27FC236}">
                <a16:creationId xmlns:a16="http://schemas.microsoft.com/office/drawing/2014/main" id="{C6BF40D1-C184-4E42-B431-7C41095CC83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00772" y="3554091"/>
            <a:ext cx="422165" cy="422165"/>
          </a:xfrm>
          <a:prstGeom prst="rect">
            <a:avLst/>
          </a:prstGeom>
        </p:spPr>
      </p:pic>
      <p:sp>
        <p:nvSpPr>
          <p:cNvPr id="115" name="ZoneTexte 114">
            <a:extLst>
              <a:ext uri="{FF2B5EF4-FFF2-40B4-BE49-F238E27FC236}">
                <a16:creationId xmlns:a16="http://schemas.microsoft.com/office/drawing/2014/main" id="{B943FF9A-7AA0-4D1E-B813-580D3AB242F9}"/>
              </a:ext>
            </a:extLst>
          </p:cNvPr>
          <p:cNvSpPr txBox="1"/>
          <p:nvPr/>
        </p:nvSpPr>
        <p:spPr>
          <a:xfrm>
            <a:off x="465666" y="19354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demande à une AC</a:t>
            </a:r>
          </a:p>
          <a:p>
            <a:pPr algn="ctr"/>
            <a:r>
              <a:rPr lang="fr-FR" sz="1200" dirty="0"/>
              <a:t>de certifier sa clé publique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6A8D324-4864-40B6-A3E2-5C77D53BB18A}"/>
              </a:ext>
            </a:extLst>
          </p:cNvPr>
          <p:cNvSpPr/>
          <p:nvPr/>
        </p:nvSpPr>
        <p:spPr>
          <a:xfrm>
            <a:off x="255881" y="2064103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E6A45301-6880-4207-8B1D-0E14049F6B77}"/>
              </a:ext>
            </a:extLst>
          </p:cNvPr>
          <p:cNvSpPr txBox="1"/>
          <p:nvPr/>
        </p:nvSpPr>
        <p:spPr>
          <a:xfrm>
            <a:off x="4327092" y="2096514"/>
            <a:ext cx="234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L’AC vérifie l’identité d’Alice</a:t>
            </a:r>
            <a:br>
              <a:rPr lang="fr-FR" sz="1200" dirty="0"/>
            </a:br>
            <a:r>
              <a:rPr lang="fr-FR" sz="1200" dirty="0"/>
              <a:t>signe avec sa clé privée l’ensemble</a:t>
            </a:r>
          </a:p>
          <a:p>
            <a:pPr algn="ctr"/>
            <a:r>
              <a:rPr lang="fr-FR" sz="1200" dirty="0"/>
              <a:t> identité + clé publique d’Alice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A0EE2D13-9BAD-4354-9C43-DE55959C78A5}"/>
              </a:ext>
            </a:extLst>
          </p:cNvPr>
          <p:cNvSpPr/>
          <p:nvPr/>
        </p:nvSpPr>
        <p:spPr>
          <a:xfrm>
            <a:off x="4084915" y="2340401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0E2B8ADF-E73D-4042-8751-3880F5667E38}"/>
              </a:ext>
            </a:extLst>
          </p:cNvPr>
          <p:cNvSpPr txBox="1"/>
          <p:nvPr/>
        </p:nvSpPr>
        <p:spPr>
          <a:xfrm>
            <a:off x="7765437" y="1849045"/>
            <a:ext cx="273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qui fait confiance à l’AC</a:t>
            </a:r>
          </a:p>
          <a:p>
            <a:pPr algn="ctr"/>
            <a:r>
              <a:rPr lang="fr-FR" sz="1200" dirty="0"/>
              <a:t>sait que seule Alice possède</a:t>
            </a:r>
          </a:p>
          <a:p>
            <a:pPr algn="ctr"/>
            <a:r>
              <a:rPr lang="fr-FR" sz="1200" dirty="0"/>
              <a:t>la clé privée associée au certificat et que</a:t>
            </a:r>
          </a:p>
          <a:p>
            <a:pPr algn="ctr"/>
            <a:r>
              <a:rPr lang="fr-FR" sz="1200" dirty="0"/>
              <a:t>ne peuvent être déchiffrés que par Alice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BC460B86-2C2C-48E0-8D08-6B051DF0FA5A}"/>
              </a:ext>
            </a:extLst>
          </p:cNvPr>
          <p:cNvSpPr/>
          <p:nvPr/>
        </p:nvSpPr>
        <p:spPr>
          <a:xfrm>
            <a:off x="7463549" y="2147910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29EBF597-0896-453C-8958-F64747653A44}"/>
              </a:ext>
            </a:extLst>
          </p:cNvPr>
          <p:cNvSpPr txBox="1"/>
          <p:nvPr/>
        </p:nvSpPr>
        <p:spPr>
          <a:xfrm>
            <a:off x="8300228" y="979575"/>
            <a:ext cx="1670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récupère une copie</a:t>
            </a:r>
          </a:p>
          <a:p>
            <a:pPr algn="ctr"/>
            <a:r>
              <a:rPr lang="fr-FR" sz="1200" dirty="0"/>
              <a:t>du certificat d’Alice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2A69E9BD-93DB-4DE6-8409-C6B3F7E60BDA}"/>
              </a:ext>
            </a:extLst>
          </p:cNvPr>
          <p:cNvSpPr/>
          <p:nvPr/>
        </p:nvSpPr>
        <p:spPr>
          <a:xfrm>
            <a:off x="7994747" y="1101508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3025895E-9343-4B00-A849-408DC9C105D7}"/>
              </a:ext>
            </a:extLst>
          </p:cNvPr>
          <p:cNvSpPr txBox="1"/>
          <p:nvPr/>
        </p:nvSpPr>
        <p:spPr>
          <a:xfrm>
            <a:off x="7828348" y="4581723"/>
            <a:ext cx="3528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Quand Bob veut vérifier le certificat d’Alice il vérifie la signature de l’AC avec la clé publique de l’AC :</a:t>
            </a:r>
          </a:p>
          <a:p>
            <a:endParaRPr lang="fr-FR" sz="1200" b="1" dirty="0"/>
          </a:p>
          <a:p>
            <a:pPr marL="228600" indent="-228600">
              <a:buFont typeface="+mj-lt"/>
              <a:buAutoNum type="arabicPeriod"/>
            </a:pPr>
            <a:r>
              <a:rPr lang="fr-FR" sz="1200" b="1" dirty="0"/>
              <a:t>La partie chiffrée doit être déchiffrable avec la clé publique de l’AC.</a:t>
            </a:r>
            <a:br>
              <a:rPr lang="fr-FR" sz="1200" b="1" dirty="0"/>
            </a:br>
            <a:endParaRPr lang="fr-FR" sz="1200" b="1" dirty="0"/>
          </a:p>
          <a:p>
            <a:pPr marL="228600" indent="-228600">
              <a:buFont typeface="+mj-lt"/>
              <a:buAutoNum type="arabicPeriod"/>
            </a:pPr>
            <a:r>
              <a:rPr lang="fr-FR" sz="1200" b="1" dirty="0"/>
              <a:t>Et le contenu déchiffré doit correspondre aux infos d’Alice et la clé publique d’Alice indiqués en clair dans le certificat.</a:t>
            </a:r>
          </a:p>
        </p:txBody>
      </p:sp>
      <p:pic>
        <p:nvPicPr>
          <p:cNvPr id="125" name="Graphique 124" descr="Cocarde">
            <a:extLst>
              <a:ext uri="{FF2B5EF4-FFF2-40B4-BE49-F238E27FC236}">
                <a16:creationId xmlns:a16="http://schemas.microsoft.com/office/drawing/2014/main" id="{3D095D00-FF17-4321-99E8-951C7AE197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84085" y="3323258"/>
            <a:ext cx="340931" cy="340931"/>
          </a:xfrm>
          <a:prstGeom prst="rect">
            <a:avLst/>
          </a:prstGeom>
        </p:spPr>
      </p:pic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5B8023F-AC10-43ED-9ADE-34761D06D5F2}"/>
              </a:ext>
            </a:extLst>
          </p:cNvPr>
          <p:cNvGrpSpPr/>
          <p:nvPr/>
        </p:nvGrpSpPr>
        <p:grpSpPr>
          <a:xfrm>
            <a:off x="7290963" y="2722295"/>
            <a:ext cx="1358277" cy="1358277"/>
            <a:chOff x="2242131" y="222493"/>
            <a:chExt cx="1358277" cy="1358277"/>
          </a:xfrm>
        </p:grpSpPr>
        <p:pic>
          <p:nvPicPr>
            <p:cNvPr id="129" name="Graphique 128" descr="Planchette à pince">
              <a:extLst>
                <a:ext uri="{FF2B5EF4-FFF2-40B4-BE49-F238E27FC236}">
                  <a16:creationId xmlns:a16="http://schemas.microsoft.com/office/drawing/2014/main" id="{48DF6D5C-83AC-4FD5-BEA0-4DA4C5D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242131" y="222493"/>
              <a:ext cx="1358277" cy="1358277"/>
            </a:xfrm>
            <a:prstGeom prst="rect">
              <a:avLst/>
            </a:prstGeom>
          </p:spPr>
        </p:pic>
        <p:pic>
          <p:nvPicPr>
            <p:cNvPr id="130" name="Graphique 129" descr="Clé">
              <a:extLst>
                <a:ext uri="{FF2B5EF4-FFF2-40B4-BE49-F238E27FC236}">
                  <a16:creationId xmlns:a16="http://schemas.microsoft.com/office/drawing/2014/main" id="{2362D310-BFD8-4CB9-91D2-66D95453B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9797" y="943765"/>
              <a:ext cx="388602" cy="388602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1BC229B-6FA8-4FA5-B6B2-D9F727D20DEB}"/>
                </a:ext>
              </a:extLst>
            </p:cNvPr>
            <p:cNvSpPr/>
            <p:nvPr/>
          </p:nvSpPr>
          <p:spPr>
            <a:xfrm>
              <a:off x="2604802" y="584874"/>
              <a:ext cx="647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rgbClr val="00B050"/>
                  </a:solidFill>
                </a:rPr>
                <a:t>Alice</a:t>
              </a:r>
              <a:endParaRPr lang="fr-FR" dirty="0"/>
            </a:p>
          </p:txBody>
        </p:sp>
      </p:grpSp>
      <p:pic>
        <p:nvPicPr>
          <p:cNvPr id="132" name="Graphique 131" descr="Cocarde">
            <a:extLst>
              <a:ext uri="{FF2B5EF4-FFF2-40B4-BE49-F238E27FC236}">
                <a16:creationId xmlns:a16="http://schemas.microsoft.com/office/drawing/2014/main" id="{292A93FD-0959-4A1C-B894-38746B59BA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4053" y="3559268"/>
            <a:ext cx="340931" cy="3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430" y="2148259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215" y="3061316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4210" y="5186726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2809584" y="397571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8467989" y="306265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pic>
        <p:nvPicPr>
          <p:cNvPr id="14" name="Graphique 13" descr="Clé">
            <a:extLst>
              <a:ext uri="{FF2B5EF4-FFF2-40B4-BE49-F238E27FC236}">
                <a16:creationId xmlns:a16="http://schemas.microsoft.com/office/drawing/2014/main" id="{09A12CD1-1321-4542-8A13-5C0EA1B04B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0718" y="3121577"/>
            <a:ext cx="690897" cy="6908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1004705" y="3710067"/>
            <a:ext cx="8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Clé privée</a:t>
            </a:r>
          </a:p>
          <a:p>
            <a:pPr algn="ctr"/>
            <a:r>
              <a:rPr lang="fr-FR" sz="1200" b="1" dirty="0">
                <a:solidFill>
                  <a:srgbClr val="00B050"/>
                </a:solidFill>
              </a:rPr>
              <a:t>d’Alice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8E9EA0-E17B-4CCF-AB7A-79710D3AA5BC}"/>
              </a:ext>
            </a:extLst>
          </p:cNvPr>
          <p:cNvSpPr txBox="1"/>
          <p:nvPr/>
        </p:nvSpPr>
        <p:spPr>
          <a:xfrm>
            <a:off x="919842" y="324840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Clé publique</a:t>
            </a:r>
          </a:p>
          <a:p>
            <a:pPr algn="ctr"/>
            <a:r>
              <a:rPr lang="fr-FR" sz="1200" b="1" dirty="0">
                <a:solidFill>
                  <a:srgbClr val="00B050"/>
                </a:solidFill>
              </a:rPr>
              <a:t>d’Alice</a:t>
            </a:r>
          </a:p>
        </p:txBody>
      </p:sp>
      <p:pic>
        <p:nvPicPr>
          <p:cNvPr id="22" name="Graphique 21" descr="Clé">
            <a:extLst>
              <a:ext uri="{FF2B5EF4-FFF2-40B4-BE49-F238E27FC236}">
                <a16:creationId xmlns:a16="http://schemas.microsoft.com/office/drawing/2014/main" id="{65473B42-F8E9-4CF6-9384-30B43391D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0999" y="3757519"/>
            <a:ext cx="690897" cy="690897"/>
          </a:xfrm>
          <a:prstGeom prst="rect">
            <a:avLst/>
          </a:prstGeom>
        </p:spPr>
      </p:pic>
      <p:pic>
        <p:nvPicPr>
          <p:cNvPr id="8" name="Graphique 7" descr="Conférencier">
            <a:extLst>
              <a:ext uri="{FF2B5EF4-FFF2-40B4-BE49-F238E27FC236}">
                <a16:creationId xmlns:a16="http://schemas.microsoft.com/office/drawing/2014/main" id="{78FF6402-1D38-4402-AAF4-1EEB2ED78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7313" y="889962"/>
            <a:ext cx="914400" cy="9144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18535D46-70B6-4AFA-91AD-63C1CA4F0C47}"/>
              </a:ext>
            </a:extLst>
          </p:cNvPr>
          <p:cNvSpPr txBox="1"/>
          <p:nvPr/>
        </p:nvSpPr>
        <p:spPr>
          <a:xfrm>
            <a:off x="4606912" y="1845206"/>
            <a:ext cx="1515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Autorité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</a:rPr>
              <a:t>de certification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964ABE4-FF02-437A-AA81-60E9E0A5D867}"/>
              </a:ext>
            </a:extLst>
          </p:cNvPr>
          <p:cNvCxnSpPr>
            <a:cxnSpLocks/>
          </p:cNvCxnSpPr>
          <p:nvPr/>
        </p:nvCxnSpPr>
        <p:spPr>
          <a:xfrm flipV="1">
            <a:off x="3506299" y="1797800"/>
            <a:ext cx="1080872" cy="981394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5C9D25EE-F52F-40CD-9836-85C0616C2252}"/>
              </a:ext>
            </a:extLst>
          </p:cNvPr>
          <p:cNvSpPr txBox="1"/>
          <p:nvPr/>
        </p:nvSpPr>
        <p:spPr>
          <a:xfrm>
            <a:off x="3390158" y="1337500"/>
            <a:ext cx="89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rgbClr val="00B050"/>
                </a:solidFill>
              </a:rPr>
              <a:t>Certificate</a:t>
            </a:r>
            <a:endParaRPr lang="fr-FR" sz="1200" b="1" dirty="0">
              <a:solidFill>
                <a:srgbClr val="00B050"/>
              </a:solidFill>
            </a:endParaRPr>
          </a:p>
          <a:p>
            <a:pPr algn="ctr"/>
            <a:r>
              <a:rPr lang="fr-FR" sz="1200" b="1" dirty="0" err="1">
                <a:solidFill>
                  <a:srgbClr val="00B050"/>
                </a:solidFill>
              </a:rPr>
              <a:t>Revocation</a:t>
            </a:r>
            <a:endParaRPr lang="fr-FR" sz="1200" b="1" dirty="0">
              <a:solidFill>
                <a:srgbClr val="00B050"/>
              </a:solidFill>
            </a:endParaRP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EC177E9-94BF-425B-AD28-7ACB4F991965}"/>
              </a:ext>
            </a:extLst>
          </p:cNvPr>
          <p:cNvGrpSpPr/>
          <p:nvPr/>
        </p:nvGrpSpPr>
        <p:grpSpPr>
          <a:xfrm>
            <a:off x="2220105" y="789982"/>
            <a:ext cx="1358277" cy="1358277"/>
            <a:chOff x="2242131" y="222493"/>
            <a:chExt cx="1358277" cy="1358277"/>
          </a:xfrm>
        </p:grpSpPr>
        <p:pic>
          <p:nvPicPr>
            <p:cNvPr id="56" name="Graphique 55" descr="Clé">
              <a:extLst>
                <a:ext uri="{FF2B5EF4-FFF2-40B4-BE49-F238E27FC236}">
                  <a16:creationId xmlns:a16="http://schemas.microsoft.com/office/drawing/2014/main" id="{98653201-71D1-4674-947E-DD8FB58B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9797" y="830747"/>
              <a:ext cx="577943" cy="57794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E0B3D0-38E3-4F17-B0B1-BB33A4F93670}"/>
                </a:ext>
              </a:extLst>
            </p:cNvPr>
            <p:cNvSpPr/>
            <p:nvPr/>
          </p:nvSpPr>
          <p:spPr>
            <a:xfrm>
              <a:off x="2604802" y="584874"/>
              <a:ext cx="647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rgbClr val="00B050"/>
                  </a:solidFill>
                </a:rPr>
                <a:t>Alice</a:t>
              </a:r>
              <a:endParaRPr lang="fr-FR" dirty="0"/>
            </a:p>
          </p:txBody>
        </p:sp>
        <p:pic>
          <p:nvPicPr>
            <p:cNvPr id="57" name="Graphique 56" descr="Planchette à pince">
              <a:extLst>
                <a:ext uri="{FF2B5EF4-FFF2-40B4-BE49-F238E27FC236}">
                  <a16:creationId xmlns:a16="http://schemas.microsoft.com/office/drawing/2014/main" id="{0D6B84B7-D6AE-4069-BFBD-75FA1336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42131" y="222493"/>
              <a:ext cx="1358277" cy="1358277"/>
            </a:xfrm>
            <a:prstGeom prst="rect">
              <a:avLst/>
            </a:prstGeom>
          </p:spPr>
        </p:pic>
      </p:grpSp>
      <p:pic>
        <p:nvPicPr>
          <p:cNvPr id="76" name="Graphique 75" descr="Clé">
            <a:extLst>
              <a:ext uri="{FF2B5EF4-FFF2-40B4-BE49-F238E27FC236}">
                <a16:creationId xmlns:a16="http://schemas.microsoft.com/office/drawing/2014/main" id="{0A0CB1BA-40E9-45E6-B944-69E5914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5921" y="1088885"/>
            <a:ext cx="690897" cy="690897"/>
          </a:xfrm>
          <a:prstGeom prst="rect">
            <a:avLst/>
          </a:prstGeom>
        </p:spPr>
      </p:pic>
      <p:pic>
        <p:nvPicPr>
          <p:cNvPr id="77" name="Graphique 76" descr="Clé">
            <a:extLst>
              <a:ext uri="{FF2B5EF4-FFF2-40B4-BE49-F238E27FC236}">
                <a16:creationId xmlns:a16="http://schemas.microsoft.com/office/drawing/2014/main" id="{69A30EB7-73EE-444F-85F9-265C339EB9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35921" y="604313"/>
            <a:ext cx="690897" cy="690897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201F95A8-3898-46B3-8DCD-8ACA4ECAD834}"/>
              </a:ext>
            </a:extLst>
          </p:cNvPr>
          <p:cNvSpPr txBox="1"/>
          <p:nvPr/>
        </p:nvSpPr>
        <p:spPr>
          <a:xfrm>
            <a:off x="6052257" y="1204593"/>
            <a:ext cx="8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Clé privée</a:t>
            </a:r>
          </a:p>
          <a:p>
            <a:r>
              <a:rPr lang="fr-FR" dirty="0">
                <a:solidFill>
                  <a:srgbClr val="C00000"/>
                </a:solidFill>
              </a:rPr>
              <a:t>de l’AC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09FC41AE-B8FF-4B02-9306-56EF349CD7F2}"/>
              </a:ext>
            </a:extLst>
          </p:cNvPr>
          <p:cNvSpPr txBox="1"/>
          <p:nvPr/>
        </p:nvSpPr>
        <p:spPr>
          <a:xfrm>
            <a:off x="5961847" y="718303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Clé publique</a:t>
            </a:r>
          </a:p>
          <a:p>
            <a:r>
              <a:rPr lang="fr-FR" dirty="0">
                <a:solidFill>
                  <a:srgbClr val="C00000"/>
                </a:solidFill>
              </a:rPr>
              <a:t>de l’AC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5CD6ABB-442D-416B-8A68-9A1AF46E6703}"/>
              </a:ext>
            </a:extLst>
          </p:cNvPr>
          <p:cNvGrpSpPr/>
          <p:nvPr/>
        </p:nvGrpSpPr>
        <p:grpSpPr>
          <a:xfrm>
            <a:off x="8080628" y="3333326"/>
            <a:ext cx="1358277" cy="1358277"/>
            <a:chOff x="2135935" y="239112"/>
            <a:chExt cx="1358277" cy="1358277"/>
          </a:xfrm>
        </p:grpSpPr>
        <p:pic>
          <p:nvPicPr>
            <p:cNvPr id="89" name="Graphique 88" descr="Clé">
              <a:extLst>
                <a:ext uri="{FF2B5EF4-FFF2-40B4-BE49-F238E27FC236}">
                  <a16:creationId xmlns:a16="http://schemas.microsoft.com/office/drawing/2014/main" id="{581A1ECE-5E02-4890-9107-78D1372B6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26103" y="895941"/>
              <a:ext cx="577943" cy="577943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C27057D-6150-472A-B4BD-FC48F70A4E24}"/>
                </a:ext>
              </a:extLst>
            </p:cNvPr>
            <p:cNvSpPr/>
            <p:nvPr/>
          </p:nvSpPr>
          <p:spPr>
            <a:xfrm>
              <a:off x="2604802" y="584874"/>
              <a:ext cx="4432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rgbClr val="C00000"/>
                  </a:solidFill>
                </a:rPr>
                <a:t>AC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pic>
          <p:nvPicPr>
            <p:cNvPr id="91" name="Graphique 90" descr="Planchette à pince">
              <a:extLst>
                <a:ext uri="{FF2B5EF4-FFF2-40B4-BE49-F238E27FC236}">
                  <a16:creationId xmlns:a16="http://schemas.microsoft.com/office/drawing/2014/main" id="{34518135-27C8-4C0D-A653-66D095035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5935" y="239112"/>
              <a:ext cx="1358277" cy="1358277"/>
            </a:xfrm>
            <a:prstGeom prst="rect">
              <a:avLst/>
            </a:prstGeom>
          </p:spPr>
        </p:pic>
      </p:grpSp>
      <p:sp>
        <p:nvSpPr>
          <p:cNvPr id="98" name="Signe Plus 97">
            <a:extLst>
              <a:ext uri="{FF2B5EF4-FFF2-40B4-BE49-F238E27FC236}">
                <a16:creationId xmlns:a16="http://schemas.microsoft.com/office/drawing/2014/main" id="{DEEFB141-D740-442E-ACCD-70DF051C4587}"/>
              </a:ext>
            </a:extLst>
          </p:cNvPr>
          <p:cNvSpPr/>
          <p:nvPr/>
        </p:nvSpPr>
        <p:spPr>
          <a:xfrm>
            <a:off x="7772827" y="3863754"/>
            <a:ext cx="394530" cy="394530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st égal à 98">
            <a:extLst>
              <a:ext uri="{FF2B5EF4-FFF2-40B4-BE49-F238E27FC236}">
                <a16:creationId xmlns:a16="http://schemas.microsoft.com/office/drawing/2014/main" id="{BD8DA36D-3663-4AE1-9A2D-41AC3BF4708C}"/>
              </a:ext>
            </a:extLst>
          </p:cNvPr>
          <p:cNvSpPr/>
          <p:nvPr/>
        </p:nvSpPr>
        <p:spPr>
          <a:xfrm>
            <a:off x="9323314" y="3897398"/>
            <a:ext cx="418295" cy="418295"/>
          </a:xfrm>
          <a:prstGeom prst="mathEqual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8" name="Graphique 107" descr="Pouce en haut">
            <a:extLst>
              <a:ext uri="{FF2B5EF4-FFF2-40B4-BE49-F238E27FC236}">
                <a16:creationId xmlns:a16="http://schemas.microsoft.com/office/drawing/2014/main" id="{687C455F-5820-4189-87AF-0C892825F3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25417" y="4567538"/>
            <a:ext cx="422165" cy="422165"/>
          </a:xfrm>
          <a:prstGeom prst="rect">
            <a:avLst/>
          </a:prstGeom>
        </p:spPr>
      </p:pic>
      <p:pic>
        <p:nvPicPr>
          <p:cNvPr id="112" name="Graphique 111" descr="Pouce en haut">
            <a:extLst>
              <a:ext uri="{FF2B5EF4-FFF2-40B4-BE49-F238E27FC236}">
                <a16:creationId xmlns:a16="http://schemas.microsoft.com/office/drawing/2014/main" id="{C6BF40D1-C184-4E42-B431-7C41095CC8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V="1">
            <a:off x="9935364" y="4333800"/>
            <a:ext cx="422165" cy="422165"/>
          </a:xfrm>
          <a:prstGeom prst="rect">
            <a:avLst/>
          </a:prstGeom>
        </p:spPr>
      </p:pic>
      <p:sp>
        <p:nvSpPr>
          <p:cNvPr id="115" name="ZoneTexte 114">
            <a:extLst>
              <a:ext uri="{FF2B5EF4-FFF2-40B4-BE49-F238E27FC236}">
                <a16:creationId xmlns:a16="http://schemas.microsoft.com/office/drawing/2014/main" id="{B943FF9A-7AA0-4D1E-B813-580D3AB242F9}"/>
              </a:ext>
            </a:extLst>
          </p:cNvPr>
          <p:cNvSpPr txBox="1"/>
          <p:nvPr/>
        </p:nvSpPr>
        <p:spPr>
          <a:xfrm>
            <a:off x="1673074" y="2292951"/>
            <a:ext cx="1788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demande à l’AC</a:t>
            </a:r>
          </a:p>
          <a:p>
            <a:pPr algn="ctr"/>
            <a:r>
              <a:rPr lang="fr-FR" sz="1200" dirty="0"/>
              <a:t>de révoquer son certificat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6A8D324-4864-40B6-A3E2-5C77D53BB18A}"/>
              </a:ext>
            </a:extLst>
          </p:cNvPr>
          <p:cNvSpPr/>
          <p:nvPr/>
        </p:nvSpPr>
        <p:spPr>
          <a:xfrm>
            <a:off x="1438985" y="2421557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E6A45301-6880-4207-8B1D-0E14049F6B77}"/>
              </a:ext>
            </a:extLst>
          </p:cNvPr>
          <p:cNvSpPr txBox="1"/>
          <p:nvPr/>
        </p:nvSpPr>
        <p:spPr>
          <a:xfrm>
            <a:off x="5019379" y="2423684"/>
            <a:ext cx="245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L’AC publie le certificat d’Alice</a:t>
            </a:r>
          </a:p>
          <a:p>
            <a:pPr algn="ctr"/>
            <a:r>
              <a:rPr lang="fr-FR" sz="1200" dirty="0"/>
              <a:t>dans sa liste des certificats révoqués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A0EE2D13-9BAD-4354-9C43-DE55959C78A5}"/>
              </a:ext>
            </a:extLst>
          </p:cNvPr>
          <p:cNvSpPr/>
          <p:nvPr/>
        </p:nvSpPr>
        <p:spPr>
          <a:xfrm>
            <a:off x="4729023" y="2536648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29EBF597-0896-453C-8958-F64747653A44}"/>
              </a:ext>
            </a:extLst>
          </p:cNvPr>
          <p:cNvSpPr txBox="1"/>
          <p:nvPr/>
        </p:nvSpPr>
        <p:spPr>
          <a:xfrm>
            <a:off x="7987382" y="5189175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récupère régulièrement</a:t>
            </a:r>
            <a:br>
              <a:rPr lang="fr-FR" sz="1200" dirty="0"/>
            </a:br>
            <a:r>
              <a:rPr lang="fr-FR" sz="1200" dirty="0"/>
              <a:t>une copie de la liste</a:t>
            </a:r>
            <a:br>
              <a:rPr lang="fr-FR" sz="1200" dirty="0"/>
            </a:br>
            <a:r>
              <a:rPr lang="fr-FR" sz="1200" dirty="0"/>
              <a:t>des certificats révoqués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2A69E9BD-93DB-4DE6-8409-C6B3F7E60BDA}"/>
              </a:ext>
            </a:extLst>
          </p:cNvPr>
          <p:cNvSpPr/>
          <p:nvPr/>
        </p:nvSpPr>
        <p:spPr>
          <a:xfrm>
            <a:off x="7710185" y="5395707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5B8023F-AC10-43ED-9ADE-34761D06D5F2}"/>
              </a:ext>
            </a:extLst>
          </p:cNvPr>
          <p:cNvGrpSpPr/>
          <p:nvPr/>
        </p:nvGrpSpPr>
        <p:grpSpPr>
          <a:xfrm>
            <a:off x="6435539" y="3369281"/>
            <a:ext cx="1358277" cy="1358277"/>
            <a:chOff x="2242131" y="222493"/>
            <a:chExt cx="1358277" cy="1358277"/>
          </a:xfrm>
        </p:grpSpPr>
        <p:pic>
          <p:nvPicPr>
            <p:cNvPr id="129" name="Graphique 128" descr="Planchette à pince">
              <a:extLst>
                <a:ext uri="{FF2B5EF4-FFF2-40B4-BE49-F238E27FC236}">
                  <a16:creationId xmlns:a16="http://schemas.microsoft.com/office/drawing/2014/main" id="{48DF6D5C-83AC-4FD5-BEA0-4DA4C5D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42131" y="222493"/>
              <a:ext cx="1358277" cy="1358277"/>
            </a:xfrm>
            <a:prstGeom prst="rect">
              <a:avLst/>
            </a:prstGeom>
          </p:spPr>
        </p:pic>
        <p:pic>
          <p:nvPicPr>
            <p:cNvPr id="130" name="Graphique 129" descr="Clé">
              <a:extLst>
                <a:ext uri="{FF2B5EF4-FFF2-40B4-BE49-F238E27FC236}">
                  <a16:creationId xmlns:a16="http://schemas.microsoft.com/office/drawing/2014/main" id="{2362D310-BFD8-4CB9-91D2-66D95453B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9797" y="943765"/>
              <a:ext cx="388602" cy="388602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1BC229B-6FA8-4FA5-B6B2-D9F727D20DEB}"/>
                </a:ext>
              </a:extLst>
            </p:cNvPr>
            <p:cNvSpPr/>
            <p:nvPr/>
          </p:nvSpPr>
          <p:spPr>
            <a:xfrm>
              <a:off x="2604802" y="584874"/>
              <a:ext cx="647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rgbClr val="00B050"/>
                  </a:solidFill>
                </a:rPr>
                <a:t>Alice</a:t>
              </a:r>
              <a:endParaRPr lang="fr-FR" dirty="0"/>
            </a:p>
          </p:txBody>
        </p:sp>
      </p:grpSp>
      <p:pic>
        <p:nvPicPr>
          <p:cNvPr id="132" name="Graphique 131" descr="Cocarde">
            <a:extLst>
              <a:ext uri="{FF2B5EF4-FFF2-40B4-BE49-F238E27FC236}">
                <a16:creationId xmlns:a16="http://schemas.microsoft.com/office/drawing/2014/main" id="{292A93FD-0959-4A1C-B894-38746B59BA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88629" y="4206254"/>
            <a:ext cx="340931" cy="340931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985490A2-7C12-4CE0-8DAB-13475A81C84E}"/>
              </a:ext>
            </a:extLst>
          </p:cNvPr>
          <p:cNvSpPr txBox="1"/>
          <p:nvPr/>
        </p:nvSpPr>
        <p:spPr>
          <a:xfrm>
            <a:off x="5028302" y="565986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Chuck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41534169-7E14-49B5-9CC0-9FA7151E8A6B}"/>
              </a:ext>
            </a:extLst>
          </p:cNvPr>
          <p:cNvGrpSpPr/>
          <p:nvPr/>
        </p:nvGrpSpPr>
        <p:grpSpPr>
          <a:xfrm>
            <a:off x="4916708" y="4610978"/>
            <a:ext cx="914400" cy="1040146"/>
            <a:chOff x="4786913" y="1492631"/>
            <a:chExt cx="914400" cy="1040146"/>
          </a:xfrm>
        </p:grpSpPr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6D18BF95-09E0-43EF-BDBE-3BAA38CC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580">
              <a:off x="5050022" y="1492631"/>
              <a:ext cx="427488" cy="224776"/>
            </a:xfrm>
            <a:prstGeom prst="rect">
              <a:avLst/>
            </a:prstGeom>
          </p:spPr>
        </p:pic>
        <p:pic>
          <p:nvPicPr>
            <p:cNvPr id="70" name="Graphique 69" descr="Homme">
              <a:extLst>
                <a:ext uri="{FF2B5EF4-FFF2-40B4-BE49-F238E27FC236}">
                  <a16:creationId xmlns:a16="http://schemas.microsoft.com/office/drawing/2014/main" id="{1919DDEF-7335-4C10-900F-2A867DDD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786913" y="1618377"/>
              <a:ext cx="914400" cy="914400"/>
            </a:xfrm>
            <a:prstGeom prst="rect">
              <a:avLst/>
            </a:prstGeom>
          </p:spPr>
        </p:pic>
      </p:grpSp>
      <p:sp>
        <p:nvSpPr>
          <p:cNvPr id="2" name="Interdiction 1">
            <a:extLst>
              <a:ext uri="{FF2B5EF4-FFF2-40B4-BE49-F238E27FC236}">
                <a16:creationId xmlns:a16="http://schemas.microsoft.com/office/drawing/2014/main" id="{74B770DE-1A36-44C4-A28E-16E5B4652E46}"/>
              </a:ext>
            </a:extLst>
          </p:cNvPr>
          <p:cNvSpPr/>
          <p:nvPr/>
        </p:nvSpPr>
        <p:spPr>
          <a:xfrm>
            <a:off x="2715899" y="1517899"/>
            <a:ext cx="338616" cy="338616"/>
          </a:xfrm>
          <a:prstGeom prst="noSmoking">
            <a:avLst>
              <a:gd name="adj" fmla="val 7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C64BDBB-CC89-4660-A2D4-71797E926416}"/>
              </a:ext>
            </a:extLst>
          </p:cNvPr>
          <p:cNvSpPr txBox="1"/>
          <p:nvPr/>
        </p:nvSpPr>
        <p:spPr>
          <a:xfrm>
            <a:off x="2948259" y="5279629"/>
            <a:ext cx="1397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La clé privée d’Alice</a:t>
            </a:r>
          </a:p>
          <a:p>
            <a:pPr algn="ctr"/>
            <a:r>
              <a:rPr lang="fr-FR" sz="1200" dirty="0"/>
              <a:t>est compromise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D9C4C17-6B63-476D-B802-1946451D8A27}"/>
              </a:ext>
            </a:extLst>
          </p:cNvPr>
          <p:cNvSpPr/>
          <p:nvPr/>
        </p:nvSpPr>
        <p:spPr>
          <a:xfrm>
            <a:off x="2636781" y="5393828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82" name="Graphique 81" descr="Clé">
            <a:extLst>
              <a:ext uri="{FF2B5EF4-FFF2-40B4-BE49-F238E27FC236}">
                <a16:creationId xmlns:a16="http://schemas.microsoft.com/office/drawing/2014/main" id="{D08B5568-F8D8-4789-A71E-E4354BE3A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5469" y="3581428"/>
            <a:ext cx="690897" cy="690897"/>
          </a:xfrm>
          <a:prstGeom prst="rect">
            <a:avLst/>
          </a:prstGeom>
        </p:spPr>
      </p:pic>
      <p:sp>
        <p:nvSpPr>
          <p:cNvPr id="83" name="Interdiction 82">
            <a:extLst>
              <a:ext uri="{FF2B5EF4-FFF2-40B4-BE49-F238E27FC236}">
                <a16:creationId xmlns:a16="http://schemas.microsoft.com/office/drawing/2014/main" id="{3C2171BC-3B26-4A2E-AA14-3D61ED211F6E}"/>
              </a:ext>
            </a:extLst>
          </p:cNvPr>
          <p:cNvSpPr/>
          <p:nvPr/>
        </p:nvSpPr>
        <p:spPr>
          <a:xfrm>
            <a:off x="6924373" y="4184057"/>
            <a:ext cx="222949" cy="222949"/>
          </a:xfrm>
          <a:prstGeom prst="noSmoking">
            <a:avLst>
              <a:gd name="adj" fmla="val 71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Graphique 3" descr="Avertissement">
            <a:extLst>
              <a:ext uri="{FF2B5EF4-FFF2-40B4-BE49-F238E27FC236}">
                <a16:creationId xmlns:a16="http://schemas.microsoft.com/office/drawing/2014/main" id="{42E07995-A49C-42D4-B9A0-1DE7CD8D885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891976" y="3413733"/>
            <a:ext cx="432192" cy="4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8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0B441F8-96B3-48BA-8156-C998FADA1A7C}"/>
              </a:ext>
            </a:extLst>
          </p:cNvPr>
          <p:cNvSpPr/>
          <p:nvPr/>
        </p:nvSpPr>
        <p:spPr>
          <a:xfrm>
            <a:off x="320704" y="3519735"/>
            <a:ext cx="4872081" cy="3123891"/>
          </a:xfrm>
          <a:prstGeom prst="roundRect">
            <a:avLst>
              <a:gd name="adj" fmla="val 19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7732AD2-FFA0-4B91-9F94-9BC15BEB052A}"/>
              </a:ext>
            </a:extLst>
          </p:cNvPr>
          <p:cNvCxnSpPr>
            <a:cxnSpLocks/>
          </p:cNvCxnSpPr>
          <p:nvPr/>
        </p:nvCxnSpPr>
        <p:spPr>
          <a:xfrm flipH="1">
            <a:off x="2751588" y="2034789"/>
            <a:ext cx="1740747" cy="1889102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3" descr="Femme">
            <a:extLst>
              <a:ext uri="{FF2B5EF4-FFF2-40B4-BE49-F238E27FC236}">
                <a16:creationId xmlns:a16="http://schemas.microsoft.com/office/drawing/2014/main" id="{3A3788EB-CC67-4606-9EB0-968FEE55C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3670" y="268151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B06729-3B26-453D-8831-2B10604E9BA3}"/>
              </a:ext>
            </a:extLst>
          </p:cNvPr>
          <p:cNvSpPr txBox="1"/>
          <p:nvPr/>
        </p:nvSpPr>
        <p:spPr>
          <a:xfrm>
            <a:off x="3719489" y="1171109"/>
            <a:ext cx="59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6" name="Phylactère : pensées 5">
            <a:extLst>
              <a:ext uri="{FF2B5EF4-FFF2-40B4-BE49-F238E27FC236}">
                <a16:creationId xmlns:a16="http://schemas.microsoft.com/office/drawing/2014/main" id="{39266935-1FB1-45A1-B9FD-BF34AA8D016C}"/>
              </a:ext>
            </a:extLst>
          </p:cNvPr>
          <p:cNvSpPr/>
          <p:nvPr/>
        </p:nvSpPr>
        <p:spPr>
          <a:xfrm>
            <a:off x="4850868" y="133016"/>
            <a:ext cx="2053408" cy="1063894"/>
          </a:xfrm>
          <a:prstGeom prst="cloudCallout">
            <a:avLst>
              <a:gd name="adj1" fmla="val -78086"/>
              <a:gd name="adj2" fmla="val -23699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B050"/>
                </a:solidFill>
                <a:latin typeface="Consolas" panose="020B0609020204030204" pitchFamily="49" charset="0"/>
              </a:rPr>
              <a:t>Pa$$w0rd</a:t>
            </a:r>
          </a:p>
        </p:txBody>
      </p:sp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8A302356-5724-4CAB-ABA8-F6CBE1C9D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8726" y="4672107"/>
            <a:ext cx="914400" cy="91440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C29D03-E384-4A02-99C3-297AFB5F2D5C}"/>
              </a:ext>
            </a:extLst>
          </p:cNvPr>
          <p:cNvCxnSpPr>
            <a:cxnSpLocks/>
          </p:cNvCxnSpPr>
          <p:nvPr/>
        </p:nvCxnSpPr>
        <p:spPr>
          <a:xfrm>
            <a:off x="2994472" y="4060513"/>
            <a:ext cx="0" cy="611594"/>
          </a:xfrm>
          <a:prstGeom prst="straightConnector1">
            <a:avLst/>
          </a:prstGeom>
          <a:ln w="38100" cap="rnd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5B4A2CD-E46D-4191-B7D3-8258C930D099}"/>
              </a:ext>
            </a:extLst>
          </p:cNvPr>
          <p:cNvSpPr txBox="1"/>
          <p:nvPr/>
        </p:nvSpPr>
        <p:spPr>
          <a:xfrm>
            <a:off x="3271958" y="4109316"/>
            <a:ext cx="9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stockage</a:t>
            </a:r>
            <a:br>
              <a:rPr lang="fr-FR" dirty="0">
                <a:solidFill>
                  <a:srgbClr val="C00000"/>
                </a:solidFill>
              </a:rPr>
            </a:br>
            <a:r>
              <a:rPr lang="fr-FR" sz="1400" i="1" dirty="0">
                <a:solidFill>
                  <a:srgbClr val="C00000"/>
                </a:solidFill>
              </a:rPr>
              <a:t>set()</a:t>
            </a:r>
            <a:endParaRPr lang="fr-FR" i="1" dirty="0">
              <a:solidFill>
                <a:srgbClr val="C0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17F00F-6AB7-409B-BEB1-51391F9EC362}"/>
              </a:ext>
            </a:extLst>
          </p:cNvPr>
          <p:cNvSpPr txBox="1"/>
          <p:nvPr/>
        </p:nvSpPr>
        <p:spPr>
          <a:xfrm>
            <a:off x="595087" y="5541034"/>
            <a:ext cx="1622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[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{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  "user": "Alice",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  "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": </a:t>
            </a:r>
            <a: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>
                <a:solidFill>
                  <a:srgbClr val="FF0000"/>
                </a:solidFill>
              </a:rPr>
              <a:t>Pa$$w0rd</a:t>
            </a:r>
            <a: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},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…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F0131F6-E40C-403B-9633-B01D43AA4812}"/>
              </a:ext>
            </a:extLst>
          </p:cNvPr>
          <p:cNvCxnSpPr>
            <a:cxnSpLocks/>
          </p:cNvCxnSpPr>
          <p:nvPr/>
        </p:nvCxnSpPr>
        <p:spPr>
          <a:xfrm flipV="1">
            <a:off x="2492645" y="4039508"/>
            <a:ext cx="0" cy="611594"/>
          </a:xfrm>
          <a:prstGeom prst="straightConnector1">
            <a:avLst/>
          </a:prstGeom>
          <a:ln w="38100" cap="rnd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D450935E-01CE-4761-946D-D980D0134D13}"/>
              </a:ext>
            </a:extLst>
          </p:cNvPr>
          <p:cNvSpPr txBox="1"/>
          <p:nvPr/>
        </p:nvSpPr>
        <p:spPr>
          <a:xfrm>
            <a:off x="595087" y="4156740"/>
            <a:ext cx="1682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authentification</a:t>
            </a:r>
            <a:br>
              <a:rPr lang="fr-FR" dirty="0">
                <a:solidFill>
                  <a:srgbClr val="C00000"/>
                </a:solidFill>
              </a:rPr>
            </a:br>
            <a:r>
              <a:rPr lang="fr-FR" sz="1400" dirty="0">
                <a:solidFill>
                  <a:srgbClr val="C00000"/>
                </a:solidFill>
              </a:rPr>
              <a:t>==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C7EB584-DC78-4CD8-B68C-AE661029B1CB}"/>
              </a:ext>
            </a:extLst>
          </p:cNvPr>
          <p:cNvSpPr txBox="1"/>
          <p:nvPr/>
        </p:nvSpPr>
        <p:spPr>
          <a:xfrm>
            <a:off x="3073113" y="3564811"/>
            <a:ext cx="2126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Serveur d’authentification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67FC4822-0A35-43CD-BBF8-2065ADB52D1D}"/>
              </a:ext>
            </a:extLst>
          </p:cNvPr>
          <p:cNvGrpSpPr/>
          <p:nvPr/>
        </p:nvGrpSpPr>
        <p:grpSpPr>
          <a:xfrm>
            <a:off x="4042534" y="2183996"/>
            <a:ext cx="1358277" cy="1358277"/>
            <a:chOff x="5365684" y="2798463"/>
            <a:chExt cx="1358277" cy="1358277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3B8EA00-9068-4A22-9A6D-592627B29417}"/>
                </a:ext>
              </a:extLst>
            </p:cNvPr>
            <p:cNvGrpSpPr/>
            <p:nvPr/>
          </p:nvGrpSpPr>
          <p:grpSpPr>
            <a:xfrm>
              <a:off x="5365684" y="2798463"/>
              <a:ext cx="1358277" cy="1358277"/>
              <a:chOff x="2242131" y="222493"/>
              <a:chExt cx="1358277" cy="1358277"/>
            </a:xfrm>
          </p:grpSpPr>
          <p:pic>
            <p:nvPicPr>
              <p:cNvPr id="40" name="Graphique 39" descr="Planchette à pince">
                <a:extLst>
                  <a:ext uri="{FF2B5EF4-FFF2-40B4-BE49-F238E27FC236}">
                    <a16:creationId xmlns:a16="http://schemas.microsoft.com/office/drawing/2014/main" id="{C950FBB2-7B88-40D9-997A-874AA05CB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42131" y="222493"/>
                <a:ext cx="1358277" cy="1358277"/>
              </a:xfrm>
              <a:prstGeom prst="rect">
                <a:avLst/>
              </a:prstGeom>
            </p:spPr>
          </p:pic>
          <p:pic>
            <p:nvPicPr>
              <p:cNvPr id="41" name="Graphique 40" descr="Clé">
                <a:extLst>
                  <a:ext uri="{FF2B5EF4-FFF2-40B4-BE49-F238E27FC236}">
                    <a16:creationId xmlns:a16="http://schemas.microsoft.com/office/drawing/2014/main" id="{ACC3C756-1FE6-4387-BEBD-5D42B7830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639797" y="943765"/>
                <a:ext cx="388602" cy="388602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FB04328-D612-425B-8FC9-DD8168EA541A}"/>
                  </a:ext>
                </a:extLst>
              </p:cNvPr>
              <p:cNvSpPr/>
              <p:nvPr/>
            </p:nvSpPr>
            <p:spPr>
              <a:xfrm>
                <a:off x="2602279" y="633887"/>
                <a:ext cx="6751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C00000"/>
                    </a:solidFill>
                  </a:rPr>
                  <a:t>Serveur</a:t>
                </a:r>
                <a:endParaRPr lang="fr-FR" sz="1200" dirty="0">
                  <a:solidFill>
                    <a:srgbClr val="C00000"/>
                  </a:solidFill>
                </a:endParaRPr>
              </a:p>
            </p:txBody>
          </p:sp>
        </p:grpSp>
        <p:pic>
          <p:nvPicPr>
            <p:cNvPr id="43" name="Graphique 42" descr="Cocarde">
              <a:extLst>
                <a:ext uri="{FF2B5EF4-FFF2-40B4-BE49-F238E27FC236}">
                  <a16:creationId xmlns:a16="http://schemas.microsoft.com/office/drawing/2014/main" id="{E4FD8EA4-49BC-4EAB-A8DF-77C26AC46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18774" y="3635436"/>
              <a:ext cx="340931" cy="340931"/>
            </a:xfrm>
            <a:prstGeom prst="rect">
              <a:avLst/>
            </a:prstGeom>
          </p:spPr>
        </p:pic>
      </p:grpSp>
      <p:pic>
        <p:nvPicPr>
          <p:cNvPr id="48" name="Graphique 47" descr="Clé">
            <a:extLst>
              <a:ext uri="{FF2B5EF4-FFF2-40B4-BE49-F238E27FC236}">
                <a16:creationId xmlns:a16="http://schemas.microsoft.com/office/drawing/2014/main" id="{C7AEFF3F-9FA0-473B-B8C4-759CD01EB6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7497" y="3500958"/>
            <a:ext cx="422933" cy="422933"/>
          </a:xfrm>
          <a:prstGeom prst="rect">
            <a:avLst/>
          </a:prstGeom>
        </p:spPr>
      </p:pic>
      <p:pic>
        <p:nvPicPr>
          <p:cNvPr id="50" name="Graphique 49" descr="Verrou">
            <a:extLst>
              <a:ext uri="{FF2B5EF4-FFF2-40B4-BE49-F238E27FC236}">
                <a16:creationId xmlns:a16="http://schemas.microsoft.com/office/drawing/2014/main" id="{F003BE2A-928E-4AA7-A68C-2159F704B7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56839" y="2641453"/>
            <a:ext cx="577942" cy="577942"/>
          </a:xfrm>
          <a:prstGeom prst="rect">
            <a:avLst/>
          </a:prstGeom>
        </p:spPr>
      </p:pic>
      <p:pic>
        <p:nvPicPr>
          <p:cNvPr id="51" name="Graphique 50" descr="Clé">
            <a:extLst>
              <a:ext uri="{FF2B5EF4-FFF2-40B4-BE49-F238E27FC236}">
                <a16:creationId xmlns:a16="http://schemas.microsoft.com/office/drawing/2014/main" id="{B93F73DA-AC85-467F-B2F5-56BFFE7EF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6370" y="1702682"/>
            <a:ext cx="388602" cy="388602"/>
          </a:xfrm>
          <a:prstGeom prst="rect">
            <a:avLst/>
          </a:prstGeom>
        </p:spPr>
      </p:pic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7CF576E-D03B-4F2C-A7CB-A7C73646BA0F}"/>
              </a:ext>
            </a:extLst>
          </p:cNvPr>
          <p:cNvSpPr/>
          <p:nvPr/>
        </p:nvSpPr>
        <p:spPr>
          <a:xfrm>
            <a:off x="6994866" y="3519735"/>
            <a:ext cx="4872081" cy="3123891"/>
          </a:xfrm>
          <a:prstGeom prst="roundRect">
            <a:avLst>
              <a:gd name="adj" fmla="val 196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6306AE6-14EE-448C-AA57-F5312187A383}"/>
              </a:ext>
            </a:extLst>
          </p:cNvPr>
          <p:cNvCxnSpPr>
            <a:cxnSpLocks/>
          </p:cNvCxnSpPr>
          <p:nvPr/>
        </p:nvCxnSpPr>
        <p:spPr>
          <a:xfrm>
            <a:off x="7283672" y="1970922"/>
            <a:ext cx="2142078" cy="1952969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que 61" descr="Base de données">
            <a:extLst>
              <a:ext uri="{FF2B5EF4-FFF2-40B4-BE49-F238E27FC236}">
                <a16:creationId xmlns:a16="http://schemas.microsoft.com/office/drawing/2014/main" id="{1A1C5048-712F-49CB-A28D-98D3C4850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52888" y="4672107"/>
            <a:ext cx="914400" cy="914400"/>
          </a:xfrm>
          <a:prstGeom prst="rect">
            <a:avLst/>
          </a:prstGeom>
        </p:spPr>
      </p:pic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8206C87-BC1E-44D1-868D-40D0157CCA49}"/>
              </a:ext>
            </a:extLst>
          </p:cNvPr>
          <p:cNvCxnSpPr>
            <a:cxnSpLocks/>
          </p:cNvCxnSpPr>
          <p:nvPr/>
        </p:nvCxnSpPr>
        <p:spPr>
          <a:xfrm>
            <a:off x="9668634" y="4060513"/>
            <a:ext cx="0" cy="611594"/>
          </a:xfrm>
          <a:prstGeom prst="straightConnector1">
            <a:avLst/>
          </a:prstGeom>
          <a:ln w="38100" cap="rnd">
            <a:solidFill>
              <a:schemeClr val="accent4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EA4A989-A4B0-458A-A780-C094E998F345}"/>
              </a:ext>
            </a:extLst>
          </p:cNvPr>
          <p:cNvSpPr txBox="1"/>
          <p:nvPr/>
        </p:nvSpPr>
        <p:spPr>
          <a:xfrm>
            <a:off x="9946120" y="4109316"/>
            <a:ext cx="9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stockage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sz="1400" i="1" dirty="0">
                <a:solidFill>
                  <a:schemeClr val="accent4">
                    <a:lumMod val="75000"/>
                  </a:schemeClr>
                </a:solidFill>
              </a:rPr>
              <a:t>set()</a:t>
            </a:r>
            <a:endParaRPr lang="fr-FR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D68177F-415F-4AD7-866D-E5A1010E4F1D}"/>
              </a:ext>
            </a:extLst>
          </p:cNvPr>
          <p:cNvSpPr txBox="1"/>
          <p:nvPr/>
        </p:nvSpPr>
        <p:spPr>
          <a:xfrm>
            <a:off x="7270883" y="5614026"/>
            <a:ext cx="4338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[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{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  "user": "Alice",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  "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": </a:t>
            </a:r>
            <a: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>
                <a:solidFill>
                  <a:srgbClr val="FF0000"/>
                </a:solidFill>
              </a:rPr>
              <a:t>4dc284df0f13087b29b6dc2afbafb0bd562eef7f84c454ef5cc1a559b2ad22e7</a:t>
            </a:r>
            <a: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},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…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C03FBB83-932E-4FBD-978B-A8C2EC039BDB}"/>
              </a:ext>
            </a:extLst>
          </p:cNvPr>
          <p:cNvCxnSpPr>
            <a:cxnSpLocks/>
          </p:cNvCxnSpPr>
          <p:nvPr/>
        </p:nvCxnSpPr>
        <p:spPr>
          <a:xfrm flipV="1">
            <a:off x="9166807" y="4039508"/>
            <a:ext cx="0" cy="611594"/>
          </a:xfrm>
          <a:prstGeom prst="straightConnector1">
            <a:avLst/>
          </a:prstGeom>
          <a:ln w="38100" cap="rnd">
            <a:solidFill>
              <a:schemeClr val="accent4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DD7EC12D-A92C-4FB2-9AD0-D1EBAF599D7D}"/>
              </a:ext>
            </a:extLst>
          </p:cNvPr>
          <p:cNvSpPr txBox="1"/>
          <p:nvPr/>
        </p:nvSpPr>
        <p:spPr>
          <a:xfrm>
            <a:off x="7269249" y="4156740"/>
            <a:ext cx="1682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authentification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==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FC4228B-3CBF-4C01-8D04-DFDAFE376465}"/>
              </a:ext>
            </a:extLst>
          </p:cNvPr>
          <p:cNvSpPr txBox="1"/>
          <p:nvPr/>
        </p:nvSpPr>
        <p:spPr>
          <a:xfrm>
            <a:off x="9747275" y="3564811"/>
            <a:ext cx="2126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Serveur d’authentification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36588DE1-447A-4837-AFB0-F65C2D145328}"/>
              </a:ext>
            </a:extLst>
          </p:cNvPr>
          <p:cNvGrpSpPr/>
          <p:nvPr/>
        </p:nvGrpSpPr>
        <p:grpSpPr>
          <a:xfrm>
            <a:off x="10716696" y="2183996"/>
            <a:ext cx="1358277" cy="1358277"/>
            <a:chOff x="5365684" y="2798463"/>
            <a:chExt cx="1358277" cy="1358277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E93C8885-F1A2-4EEF-9D8F-E493E627257E}"/>
                </a:ext>
              </a:extLst>
            </p:cNvPr>
            <p:cNvGrpSpPr/>
            <p:nvPr/>
          </p:nvGrpSpPr>
          <p:grpSpPr>
            <a:xfrm>
              <a:off x="5365684" y="2798463"/>
              <a:ext cx="1358277" cy="1358277"/>
              <a:chOff x="2242131" y="222493"/>
              <a:chExt cx="1358277" cy="1358277"/>
            </a:xfrm>
          </p:grpSpPr>
          <p:pic>
            <p:nvPicPr>
              <p:cNvPr id="72" name="Graphique 71" descr="Planchette à pince">
                <a:extLst>
                  <a:ext uri="{FF2B5EF4-FFF2-40B4-BE49-F238E27FC236}">
                    <a16:creationId xmlns:a16="http://schemas.microsoft.com/office/drawing/2014/main" id="{760C085A-359A-495B-8CCE-07BB3334D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42131" y="222493"/>
                <a:ext cx="1358277" cy="1358277"/>
              </a:xfrm>
              <a:prstGeom prst="rect">
                <a:avLst/>
              </a:prstGeom>
            </p:spPr>
          </p:pic>
          <p:pic>
            <p:nvPicPr>
              <p:cNvPr id="73" name="Graphique 72" descr="Clé">
                <a:extLst>
                  <a:ext uri="{FF2B5EF4-FFF2-40B4-BE49-F238E27FC236}">
                    <a16:creationId xmlns:a16="http://schemas.microsoft.com/office/drawing/2014/main" id="{66DBD4C8-B4D0-4032-B8A5-1406E126C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639797" y="943765"/>
                <a:ext cx="388602" cy="388602"/>
              </a:xfrm>
              <a:prstGeom prst="rect">
                <a:avLst/>
              </a:prstGeom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A14B428-9F55-4DA1-AC1C-2720052F051A}"/>
                  </a:ext>
                </a:extLst>
              </p:cNvPr>
              <p:cNvSpPr/>
              <p:nvPr/>
            </p:nvSpPr>
            <p:spPr>
              <a:xfrm>
                <a:off x="2602279" y="633887"/>
                <a:ext cx="6751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Serveur</a:t>
                </a:r>
                <a:endParaRPr lang="fr-FR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71" name="Graphique 70" descr="Cocarde">
              <a:extLst>
                <a:ext uri="{FF2B5EF4-FFF2-40B4-BE49-F238E27FC236}">
                  <a16:creationId xmlns:a16="http://schemas.microsoft.com/office/drawing/2014/main" id="{6CAC69D5-7CBF-49D5-9ABF-797D2ED4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18774" y="3635436"/>
              <a:ext cx="340931" cy="340931"/>
            </a:xfrm>
            <a:prstGeom prst="rect">
              <a:avLst/>
            </a:prstGeom>
          </p:spPr>
        </p:pic>
      </p:grpSp>
      <p:pic>
        <p:nvPicPr>
          <p:cNvPr id="75" name="Graphique 74" descr="Clé">
            <a:extLst>
              <a:ext uri="{FF2B5EF4-FFF2-40B4-BE49-F238E27FC236}">
                <a16:creationId xmlns:a16="http://schemas.microsoft.com/office/drawing/2014/main" id="{F0F76B87-8FF5-4CB8-81C1-4C755A1045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56693" y="3149225"/>
            <a:ext cx="422933" cy="422933"/>
          </a:xfrm>
          <a:prstGeom prst="rect">
            <a:avLst/>
          </a:prstGeom>
        </p:spPr>
      </p:pic>
      <p:pic>
        <p:nvPicPr>
          <p:cNvPr id="76" name="Graphique 75" descr="Verrou">
            <a:extLst>
              <a:ext uri="{FF2B5EF4-FFF2-40B4-BE49-F238E27FC236}">
                <a16:creationId xmlns:a16="http://schemas.microsoft.com/office/drawing/2014/main" id="{51CCD2BF-F572-445A-8C63-3D475C4015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0312" y="2443027"/>
            <a:ext cx="577942" cy="577942"/>
          </a:xfrm>
          <a:prstGeom prst="rect">
            <a:avLst/>
          </a:prstGeom>
        </p:spPr>
      </p:pic>
      <p:pic>
        <p:nvPicPr>
          <p:cNvPr id="77" name="Graphique 76" descr="Clé">
            <a:extLst>
              <a:ext uri="{FF2B5EF4-FFF2-40B4-BE49-F238E27FC236}">
                <a16:creationId xmlns:a16="http://schemas.microsoft.com/office/drawing/2014/main" id="{FC5F87E0-C90A-4969-9AAC-A40D06D79D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88666" y="1661004"/>
            <a:ext cx="388602" cy="388602"/>
          </a:xfrm>
          <a:prstGeom prst="rect">
            <a:avLst/>
          </a:prstGeom>
        </p:spPr>
      </p:pic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CD4B3B48-7F98-4AE0-9A6E-EABDABFEAAA2}"/>
              </a:ext>
            </a:extLst>
          </p:cNvPr>
          <p:cNvCxnSpPr>
            <a:cxnSpLocks/>
          </p:cNvCxnSpPr>
          <p:nvPr/>
        </p:nvCxnSpPr>
        <p:spPr>
          <a:xfrm>
            <a:off x="5890422" y="1303729"/>
            <a:ext cx="0" cy="400869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35E9C33-9FBB-4682-A2C6-C49D54CC6550}"/>
              </a:ext>
            </a:extLst>
          </p:cNvPr>
          <p:cNvCxnSpPr>
            <a:cxnSpLocks/>
          </p:cNvCxnSpPr>
          <p:nvPr/>
        </p:nvCxnSpPr>
        <p:spPr>
          <a:xfrm>
            <a:off x="3535411" y="5275603"/>
            <a:ext cx="600942" cy="338423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2AB1E7CE-03E6-4AC9-AD07-00D61BE9C36C}"/>
              </a:ext>
            </a:extLst>
          </p:cNvPr>
          <p:cNvCxnSpPr>
            <a:cxnSpLocks/>
          </p:cNvCxnSpPr>
          <p:nvPr/>
        </p:nvCxnSpPr>
        <p:spPr>
          <a:xfrm flipV="1">
            <a:off x="4988399" y="4862980"/>
            <a:ext cx="2072471" cy="751046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42743910-0A07-48D8-B3C5-69993320EBDD}"/>
              </a:ext>
            </a:extLst>
          </p:cNvPr>
          <p:cNvSpPr txBox="1"/>
          <p:nvPr/>
        </p:nvSpPr>
        <p:spPr>
          <a:xfrm>
            <a:off x="6962999" y="5065695"/>
            <a:ext cx="141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usurpation</a:t>
            </a:r>
          </a:p>
          <a:p>
            <a:r>
              <a:rPr lang="fr-FR" dirty="0"/>
              <a:t>d’identité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D331E610-66B3-437D-9856-060BFEF09E16}"/>
              </a:ext>
            </a:extLst>
          </p:cNvPr>
          <p:cNvSpPr txBox="1"/>
          <p:nvPr/>
        </p:nvSpPr>
        <p:spPr>
          <a:xfrm>
            <a:off x="5499916" y="184011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</a:rPr>
              <a:t>Pa$$w0rd</a:t>
            </a:r>
            <a:endParaRPr lang="fr-FR" sz="10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107" name="Graphique 106" descr="Femme">
            <a:extLst>
              <a:ext uri="{FF2B5EF4-FFF2-40B4-BE49-F238E27FC236}">
                <a16:creationId xmlns:a16="http://schemas.microsoft.com/office/drawing/2014/main" id="{0434B914-B891-4F57-B0AF-4ED72FB432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05176" y="5352342"/>
            <a:ext cx="914400" cy="914400"/>
          </a:xfrm>
          <a:prstGeom prst="rect">
            <a:avLst/>
          </a:prstGeom>
        </p:spPr>
      </p:pic>
      <p:sp>
        <p:nvSpPr>
          <p:cNvPr id="108" name="ZoneTexte 107">
            <a:extLst>
              <a:ext uri="{FF2B5EF4-FFF2-40B4-BE49-F238E27FC236}">
                <a16:creationId xmlns:a16="http://schemas.microsoft.com/office/drawing/2014/main" id="{CF87526B-C86D-4714-A6F7-5AF0F2E9CEB9}"/>
              </a:ext>
            </a:extLst>
          </p:cNvPr>
          <p:cNvSpPr txBox="1"/>
          <p:nvPr/>
        </p:nvSpPr>
        <p:spPr>
          <a:xfrm>
            <a:off x="3867378" y="6244151"/>
            <a:ext cx="1404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Bad Root</a:t>
            </a:r>
          </a:p>
        </p:txBody>
      </p:sp>
    </p:spTree>
    <p:extLst>
      <p:ext uri="{BB962C8B-B14F-4D97-AF65-F5344CB8AC3E}">
        <p14:creationId xmlns:p14="http://schemas.microsoft.com/office/powerpoint/2010/main" val="409445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0B441F8-96B3-48BA-8156-C998FADA1A7C}"/>
              </a:ext>
            </a:extLst>
          </p:cNvPr>
          <p:cNvSpPr/>
          <p:nvPr/>
        </p:nvSpPr>
        <p:spPr>
          <a:xfrm>
            <a:off x="320704" y="3519735"/>
            <a:ext cx="4872081" cy="3123891"/>
          </a:xfrm>
          <a:prstGeom prst="roundRect">
            <a:avLst>
              <a:gd name="adj" fmla="val 19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7732AD2-FFA0-4B91-9F94-9BC15BEB052A}"/>
              </a:ext>
            </a:extLst>
          </p:cNvPr>
          <p:cNvCxnSpPr>
            <a:cxnSpLocks/>
          </p:cNvCxnSpPr>
          <p:nvPr/>
        </p:nvCxnSpPr>
        <p:spPr>
          <a:xfrm flipH="1">
            <a:off x="2751588" y="2013358"/>
            <a:ext cx="1290946" cy="1910533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3" descr="Femme">
            <a:extLst>
              <a:ext uri="{FF2B5EF4-FFF2-40B4-BE49-F238E27FC236}">
                <a16:creationId xmlns:a16="http://schemas.microsoft.com/office/drawing/2014/main" id="{3A3788EB-CC67-4606-9EB0-968FEE55C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9686" y="261224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B06729-3B26-453D-8831-2B10604E9BA3}"/>
              </a:ext>
            </a:extLst>
          </p:cNvPr>
          <p:cNvSpPr txBox="1"/>
          <p:nvPr/>
        </p:nvSpPr>
        <p:spPr>
          <a:xfrm>
            <a:off x="4595505" y="1164182"/>
            <a:ext cx="59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6" name="Phylactère : pensées 5">
            <a:extLst>
              <a:ext uri="{FF2B5EF4-FFF2-40B4-BE49-F238E27FC236}">
                <a16:creationId xmlns:a16="http://schemas.microsoft.com/office/drawing/2014/main" id="{39266935-1FB1-45A1-B9FD-BF34AA8D016C}"/>
              </a:ext>
            </a:extLst>
          </p:cNvPr>
          <p:cNvSpPr/>
          <p:nvPr/>
        </p:nvSpPr>
        <p:spPr>
          <a:xfrm>
            <a:off x="5726884" y="126089"/>
            <a:ext cx="2053408" cy="1063894"/>
          </a:xfrm>
          <a:prstGeom prst="cloudCallout">
            <a:avLst>
              <a:gd name="adj1" fmla="val -78086"/>
              <a:gd name="adj2" fmla="val -23699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B050"/>
                </a:solidFill>
                <a:latin typeface="Consolas" panose="020B0609020204030204" pitchFamily="49" charset="0"/>
              </a:rPr>
              <a:t>Pa$$w0rd</a:t>
            </a:r>
          </a:p>
        </p:txBody>
      </p:sp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8A302356-5724-4CAB-ABA8-F6CBE1C9D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8726" y="4672107"/>
            <a:ext cx="914400" cy="91440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C29D03-E384-4A02-99C3-297AFB5F2D5C}"/>
              </a:ext>
            </a:extLst>
          </p:cNvPr>
          <p:cNvCxnSpPr>
            <a:cxnSpLocks/>
          </p:cNvCxnSpPr>
          <p:nvPr/>
        </p:nvCxnSpPr>
        <p:spPr>
          <a:xfrm>
            <a:off x="2994472" y="4060513"/>
            <a:ext cx="0" cy="611594"/>
          </a:xfrm>
          <a:prstGeom prst="straightConnector1">
            <a:avLst/>
          </a:prstGeom>
          <a:ln w="38100" cap="rnd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5B4A2CD-E46D-4191-B7D3-8258C930D099}"/>
              </a:ext>
            </a:extLst>
          </p:cNvPr>
          <p:cNvSpPr txBox="1"/>
          <p:nvPr/>
        </p:nvSpPr>
        <p:spPr>
          <a:xfrm>
            <a:off x="3271958" y="4109316"/>
            <a:ext cx="9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stockage</a:t>
            </a:r>
            <a:br>
              <a:rPr lang="fr-FR" dirty="0">
                <a:solidFill>
                  <a:srgbClr val="C00000"/>
                </a:solidFill>
              </a:rPr>
            </a:br>
            <a:r>
              <a:rPr lang="fr-FR" sz="1400" i="1" dirty="0">
                <a:solidFill>
                  <a:srgbClr val="C00000"/>
                </a:solidFill>
              </a:rPr>
              <a:t>set()</a:t>
            </a:r>
            <a:endParaRPr lang="fr-FR" i="1" dirty="0">
              <a:solidFill>
                <a:srgbClr val="C0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17F00F-6AB7-409B-BEB1-51391F9EC362}"/>
              </a:ext>
            </a:extLst>
          </p:cNvPr>
          <p:cNvSpPr txBox="1"/>
          <p:nvPr/>
        </p:nvSpPr>
        <p:spPr>
          <a:xfrm>
            <a:off x="595087" y="5541034"/>
            <a:ext cx="4338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[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{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  "user": "Alice",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  "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": </a:t>
            </a:r>
            <a: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>
                <a:solidFill>
                  <a:srgbClr val="FF0000"/>
                </a:solidFill>
              </a:rPr>
              <a:t>4dc284df0f13087b29b6dc2afbafb0bd562eef7f84c454ef5cc1a559b2ad22e7</a:t>
            </a:r>
            <a: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},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…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F0131F6-E40C-403B-9633-B01D43AA4812}"/>
              </a:ext>
            </a:extLst>
          </p:cNvPr>
          <p:cNvCxnSpPr>
            <a:cxnSpLocks/>
          </p:cNvCxnSpPr>
          <p:nvPr/>
        </p:nvCxnSpPr>
        <p:spPr>
          <a:xfrm flipV="1">
            <a:off x="2492645" y="4039508"/>
            <a:ext cx="0" cy="611594"/>
          </a:xfrm>
          <a:prstGeom prst="straightConnector1">
            <a:avLst/>
          </a:prstGeom>
          <a:ln w="38100" cap="rnd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D450935E-01CE-4761-946D-D980D0134D13}"/>
              </a:ext>
            </a:extLst>
          </p:cNvPr>
          <p:cNvSpPr txBox="1"/>
          <p:nvPr/>
        </p:nvSpPr>
        <p:spPr>
          <a:xfrm>
            <a:off x="595087" y="4156740"/>
            <a:ext cx="1682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authentification</a:t>
            </a:r>
            <a:br>
              <a:rPr lang="fr-FR" dirty="0">
                <a:solidFill>
                  <a:srgbClr val="C00000"/>
                </a:solidFill>
              </a:rPr>
            </a:br>
            <a:r>
              <a:rPr lang="fr-FR" sz="1400" dirty="0">
                <a:solidFill>
                  <a:srgbClr val="C00000"/>
                </a:solidFill>
              </a:rPr>
              <a:t>==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C7EB584-DC78-4CD8-B68C-AE661029B1CB}"/>
              </a:ext>
            </a:extLst>
          </p:cNvPr>
          <p:cNvSpPr txBox="1"/>
          <p:nvPr/>
        </p:nvSpPr>
        <p:spPr>
          <a:xfrm>
            <a:off x="3073113" y="3564811"/>
            <a:ext cx="2126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Serveur d’authentification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67FC4822-0A35-43CD-BBF8-2065ADB52D1D}"/>
              </a:ext>
            </a:extLst>
          </p:cNvPr>
          <p:cNvGrpSpPr/>
          <p:nvPr/>
        </p:nvGrpSpPr>
        <p:grpSpPr>
          <a:xfrm>
            <a:off x="4042534" y="2183996"/>
            <a:ext cx="1358277" cy="1358277"/>
            <a:chOff x="5365684" y="2798463"/>
            <a:chExt cx="1358277" cy="1358277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3B8EA00-9068-4A22-9A6D-592627B29417}"/>
                </a:ext>
              </a:extLst>
            </p:cNvPr>
            <p:cNvGrpSpPr/>
            <p:nvPr/>
          </p:nvGrpSpPr>
          <p:grpSpPr>
            <a:xfrm>
              <a:off x="5365684" y="2798463"/>
              <a:ext cx="1358277" cy="1358277"/>
              <a:chOff x="2242131" y="222493"/>
              <a:chExt cx="1358277" cy="1358277"/>
            </a:xfrm>
          </p:grpSpPr>
          <p:pic>
            <p:nvPicPr>
              <p:cNvPr id="40" name="Graphique 39" descr="Planchette à pince">
                <a:extLst>
                  <a:ext uri="{FF2B5EF4-FFF2-40B4-BE49-F238E27FC236}">
                    <a16:creationId xmlns:a16="http://schemas.microsoft.com/office/drawing/2014/main" id="{C950FBB2-7B88-40D9-997A-874AA05CB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42131" y="222493"/>
                <a:ext cx="1358277" cy="1358277"/>
              </a:xfrm>
              <a:prstGeom prst="rect">
                <a:avLst/>
              </a:prstGeom>
            </p:spPr>
          </p:pic>
          <p:pic>
            <p:nvPicPr>
              <p:cNvPr id="41" name="Graphique 40" descr="Clé">
                <a:extLst>
                  <a:ext uri="{FF2B5EF4-FFF2-40B4-BE49-F238E27FC236}">
                    <a16:creationId xmlns:a16="http://schemas.microsoft.com/office/drawing/2014/main" id="{ACC3C756-1FE6-4387-BEBD-5D42B7830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639797" y="943765"/>
                <a:ext cx="388602" cy="388602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FB04328-D612-425B-8FC9-DD8168EA541A}"/>
                  </a:ext>
                </a:extLst>
              </p:cNvPr>
              <p:cNvSpPr/>
              <p:nvPr/>
            </p:nvSpPr>
            <p:spPr>
              <a:xfrm>
                <a:off x="2602279" y="633887"/>
                <a:ext cx="6751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C00000"/>
                    </a:solidFill>
                  </a:rPr>
                  <a:t>Serveur</a:t>
                </a:r>
                <a:endParaRPr lang="fr-FR" sz="1200" dirty="0">
                  <a:solidFill>
                    <a:srgbClr val="C00000"/>
                  </a:solidFill>
                </a:endParaRPr>
              </a:p>
            </p:txBody>
          </p:sp>
        </p:grpSp>
        <p:pic>
          <p:nvPicPr>
            <p:cNvPr id="43" name="Graphique 42" descr="Cocarde">
              <a:extLst>
                <a:ext uri="{FF2B5EF4-FFF2-40B4-BE49-F238E27FC236}">
                  <a16:creationId xmlns:a16="http://schemas.microsoft.com/office/drawing/2014/main" id="{E4FD8EA4-49BC-4EAB-A8DF-77C26AC46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18774" y="3635436"/>
              <a:ext cx="340931" cy="340931"/>
            </a:xfrm>
            <a:prstGeom prst="rect">
              <a:avLst/>
            </a:prstGeom>
          </p:spPr>
        </p:pic>
      </p:grpSp>
      <p:pic>
        <p:nvPicPr>
          <p:cNvPr id="48" name="Graphique 47" descr="Clé">
            <a:extLst>
              <a:ext uri="{FF2B5EF4-FFF2-40B4-BE49-F238E27FC236}">
                <a16:creationId xmlns:a16="http://schemas.microsoft.com/office/drawing/2014/main" id="{C7AEFF3F-9FA0-473B-B8C4-759CD01EB6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7497" y="3500958"/>
            <a:ext cx="422933" cy="422933"/>
          </a:xfrm>
          <a:prstGeom prst="rect">
            <a:avLst/>
          </a:prstGeom>
        </p:spPr>
      </p:pic>
      <p:pic>
        <p:nvPicPr>
          <p:cNvPr id="50" name="Graphique 49" descr="Verrou">
            <a:extLst>
              <a:ext uri="{FF2B5EF4-FFF2-40B4-BE49-F238E27FC236}">
                <a16:creationId xmlns:a16="http://schemas.microsoft.com/office/drawing/2014/main" id="{F003BE2A-928E-4AA7-A68C-2159F704B7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49848" y="2605186"/>
            <a:ext cx="577942" cy="577942"/>
          </a:xfrm>
          <a:prstGeom prst="rect">
            <a:avLst/>
          </a:prstGeom>
        </p:spPr>
      </p:pic>
      <p:pic>
        <p:nvPicPr>
          <p:cNvPr id="51" name="Graphique 50" descr="Clé">
            <a:extLst>
              <a:ext uri="{FF2B5EF4-FFF2-40B4-BE49-F238E27FC236}">
                <a16:creationId xmlns:a16="http://schemas.microsoft.com/office/drawing/2014/main" id="{B93F73DA-AC85-467F-B2F5-56BFFE7EF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5090" y="1627410"/>
            <a:ext cx="388602" cy="388602"/>
          </a:xfrm>
          <a:prstGeom prst="rect">
            <a:avLst/>
          </a:prstGeom>
        </p:spPr>
      </p:pic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7CF576E-D03B-4F2C-A7CB-A7C73646BA0F}"/>
              </a:ext>
            </a:extLst>
          </p:cNvPr>
          <p:cNvSpPr/>
          <p:nvPr/>
        </p:nvSpPr>
        <p:spPr>
          <a:xfrm>
            <a:off x="6994866" y="3519735"/>
            <a:ext cx="4872081" cy="3123891"/>
          </a:xfrm>
          <a:prstGeom prst="roundRect">
            <a:avLst>
              <a:gd name="adj" fmla="val 196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6306AE6-14EE-448C-AA57-F5312187A383}"/>
              </a:ext>
            </a:extLst>
          </p:cNvPr>
          <p:cNvCxnSpPr>
            <a:cxnSpLocks/>
          </p:cNvCxnSpPr>
          <p:nvPr/>
        </p:nvCxnSpPr>
        <p:spPr>
          <a:xfrm>
            <a:off x="8149408" y="2013358"/>
            <a:ext cx="1276342" cy="1910533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que 61" descr="Base de données">
            <a:extLst>
              <a:ext uri="{FF2B5EF4-FFF2-40B4-BE49-F238E27FC236}">
                <a16:creationId xmlns:a16="http://schemas.microsoft.com/office/drawing/2014/main" id="{1A1C5048-712F-49CB-A28D-98D3C4850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52888" y="4672107"/>
            <a:ext cx="914400" cy="914400"/>
          </a:xfrm>
          <a:prstGeom prst="rect">
            <a:avLst/>
          </a:prstGeom>
        </p:spPr>
      </p:pic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8206C87-BC1E-44D1-868D-40D0157CCA49}"/>
              </a:ext>
            </a:extLst>
          </p:cNvPr>
          <p:cNvCxnSpPr>
            <a:cxnSpLocks/>
          </p:cNvCxnSpPr>
          <p:nvPr/>
        </p:nvCxnSpPr>
        <p:spPr>
          <a:xfrm>
            <a:off x="9668634" y="4060513"/>
            <a:ext cx="0" cy="611594"/>
          </a:xfrm>
          <a:prstGeom prst="straightConnector1">
            <a:avLst/>
          </a:prstGeom>
          <a:ln w="38100" cap="rnd">
            <a:solidFill>
              <a:schemeClr val="accent4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EA4A989-A4B0-458A-A780-C094E998F345}"/>
              </a:ext>
            </a:extLst>
          </p:cNvPr>
          <p:cNvSpPr txBox="1"/>
          <p:nvPr/>
        </p:nvSpPr>
        <p:spPr>
          <a:xfrm>
            <a:off x="9946120" y="4109316"/>
            <a:ext cx="9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stockage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sz="1400" i="1" dirty="0">
                <a:solidFill>
                  <a:schemeClr val="accent4">
                    <a:lumMod val="75000"/>
                  </a:schemeClr>
                </a:solidFill>
              </a:rPr>
              <a:t>set()</a:t>
            </a:r>
            <a:endParaRPr lang="fr-FR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D68177F-415F-4AD7-866D-E5A1010E4F1D}"/>
              </a:ext>
            </a:extLst>
          </p:cNvPr>
          <p:cNvSpPr txBox="1"/>
          <p:nvPr/>
        </p:nvSpPr>
        <p:spPr>
          <a:xfrm>
            <a:off x="7270883" y="5614026"/>
            <a:ext cx="4338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nsolas" panose="020B0609020204030204" pitchFamily="49" charset="0"/>
              </a:rPr>
              <a:t>[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{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  "user": "Alice",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  "</a:t>
            </a:r>
            <a:r>
              <a:rPr lang="fr-FR" sz="800" dirty="0" err="1">
                <a:latin typeface="Consolas" panose="020B0609020204030204" pitchFamily="49" charset="0"/>
              </a:rPr>
              <a:t>password</a:t>
            </a:r>
            <a:r>
              <a:rPr lang="fr-FR" sz="800" dirty="0">
                <a:latin typeface="Consolas" panose="020B0609020204030204" pitchFamily="49" charset="0"/>
              </a:rPr>
              <a:t>": </a:t>
            </a:r>
            <a: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sz="800" b="1" dirty="0">
                <a:solidFill>
                  <a:srgbClr val="FF0000"/>
                </a:solidFill>
              </a:rPr>
              <a:t>4dc284df0f13087b29b6dc2afbafb0bd562eef7f84c454ef5cc1a559b2ad22e7</a:t>
            </a:r>
            <a: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fr-FR" sz="8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  },</a:t>
            </a:r>
          </a:p>
          <a:p>
            <a:r>
              <a:rPr lang="fr-FR" sz="800" dirty="0">
                <a:latin typeface="Consolas" panose="020B0609020204030204" pitchFamily="49" charset="0"/>
              </a:rPr>
              <a:t>  …</a:t>
            </a:r>
            <a:br>
              <a:rPr lang="fr-FR" sz="800" dirty="0">
                <a:latin typeface="Consolas" panose="020B0609020204030204" pitchFamily="49" charset="0"/>
              </a:rPr>
            </a:br>
            <a:r>
              <a:rPr lang="fr-FR" sz="800" dirty="0"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C03FBB83-932E-4FBD-978B-A8C2EC039BDB}"/>
              </a:ext>
            </a:extLst>
          </p:cNvPr>
          <p:cNvCxnSpPr>
            <a:cxnSpLocks/>
          </p:cNvCxnSpPr>
          <p:nvPr/>
        </p:nvCxnSpPr>
        <p:spPr>
          <a:xfrm flipV="1">
            <a:off x="9166807" y="4039508"/>
            <a:ext cx="0" cy="611594"/>
          </a:xfrm>
          <a:prstGeom prst="straightConnector1">
            <a:avLst/>
          </a:prstGeom>
          <a:ln w="38100" cap="rnd">
            <a:solidFill>
              <a:schemeClr val="accent4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DD7EC12D-A92C-4FB2-9AD0-D1EBAF599D7D}"/>
              </a:ext>
            </a:extLst>
          </p:cNvPr>
          <p:cNvSpPr txBox="1"/>
          <p:nvPr/>
        </p:nvSpPr>
        <p:spPr>
          <a:xfrm>
            <a:off x="7269249" y="4156740"/>
            <a:ext cx="1682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authentification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==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FC4228B-3CBF-4C01-8D04-DFDAFE376465}"/>
              </a:ext>
            </a:extLst>
          </p:cNvPr>
          <p:cNvSpPr txBox="1"/>
          <p:nvPr/>
        </p:nvSpPr>
        <p:spPr>
          <a:xfrm>
            <a:off x="9747275" y="3564811"/>
            <a:ext cx="2126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Serveur d’authentification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36588DE1-447A-4837-AFB0-F65C2D145328}"/>
              </a:ext>
            </a:extLst>
          </p:cNvPr>
          <p:cNvGrpSpPr/>
          <p:nvPr/>
        </p:nvGrpSpPr>
        <p:grpSpPr>
          <a:xfrm>
            <a:off x="10716696" y="2183996"/>
            <a:ext cx="1358277" cy="1358277"/>
            <a:chOff x="5365684" y="2798463"/>
            <a:chExt cx="1358277" cy="1358277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E93C8885-F1A2-4EEF-9D8F-E493E627257E}"/>
                </a:ext>
              </a:extLst>
            </p:cNvPr>
            <p:cNvGrpSpPr/>
            <p:nvPr/>
          </p:nvGrpSpPr>
          <p:grpSpPr>
            <a:xfrm>
              <a:off x="5365684" y="2798463"/>
              <a:ext cx="1358277" cy="1358277"/>
              <a:chOff x="2242131" y="222493"/>
              <a:chExt cx="1358277" cy="1358277"/>
            </a:xfrm>
          </p:grpSpPr>
          <p:pic>
            <p:nvPicPr>
              <p:cNvPr id="72" name="Graphique 71" descr="Planchette à pince">
                <a:extLst>
                  <a:ext uri="{FF2B5EF4-FFF2-40B4-BE49-F238E27FC236}">
                    <a16:creationId xmlns:a16="http://schemas.microsoft.com/office/drawing/2014/main" id="{760C085A-359A-495B-8CCE-07BB3334D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42131" y="222493"/>
                <a:ext cx="1358277" cy="1358277"/>
              </a:xfrm>
              <a:prstGeom prst="rect">
                <a:avLst/>
              </a:prstGeom>
            </p:spPr>
          </p:pic>
          <p:pic>
            <p:nvPicPr>
              <p:cNvPr id="73" name="Graphique 72" descr="Clé">
                <a:extLst>
                  <a:ext uri="{FF2B5EF4-FFF2-40B4-BE49-F238E27FC236}">
                    <a16:creationId xmlns:a16="http://schemas.microsoft.com/office/drawing/2014/main" id="{66DBD4C8-B4D0-4032-B8A5-1406E126C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639797" y="943765"/>
                <a:ext cx="388602" cy="388602"/>
              </a:xfrm>
              <a:prstGeom prst="rect">
                <a:avLst/>
              </a:prstGeom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A14B428-9F55-4DA1-AC1C-2720052F051A}"/>
                  </a:ext>
                </a:extLst>
              </p:cNvPr>
              <p:cNvSpPr/>
              <p:nvPr/>
            </p:nvSpPr>
            <p:spPr>
              <a:xfrm>
                <a:off x="2602279" y="633887"/>
                <a:ext cx="6751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Serveur</a:t>
                </a:r>
                <a:endParaRPr lang="fr-FR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71" name="Graphique 70" descr="Cocarde">
              <a:extLst>
                <a:ext uri="{FF2B5EF4-FFF2-40B4-BE49-F238E27FC236}">
                  <a16:creationId xmlns:a16="http://schemas.microsoft.com/office/drawing/2014/main" id="{6CAC69D5-7CBF-49D5-9ABF-797D2ED4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18774" y="3635436"/>
              <a:ext cx="340931" cy="340931"/>
            </a:xfrm>
            <a:prstGeom prst="rect">
              <a:avLst/>
            </a:prstGeom>
          </p:spPr>
        </p:pic>
      </p:grpSp>
      <p:pic>
        <p:nvPicPr>
          <p:cNvPr id="75" name="Graphique 74" descr="Clé">
            <a:extLst>
              <a:ext uri="{FF2B5EF4-FFF2-40B4-BE49-F238E27FC236}">
                <a16:creationId xmlns:a16="http://schemas.microsoft.com/office/drawing/2014/main" id="{F0F76B87-8FF5-4CB8-81C1-4C755A1045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56693" y="3149225"/>
            <a:ext cx="422933" cy="422933"/>
          </a:xfrm>
          <a:prstGeom prst="rect">
            <a:avLst/>
          </a:prstGeom>
        </p:spPr>
      </p:pic>
      <p:pic>
        <p:nvPicPr>
          <p:cNvPr id="76" name="Graphique 75" descr="Verrou">
            <a:extLst>
              <a:ext uri="{FF2B5EF4-FFF2-40B4-BE49-F238E27FC236}">
                <a16:creationId xmlns:a16="http://schemas.microsoft.com/office/drawing/2014/main" id="{51CCD2BF-F572-445A-8C63-3D475C4015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75183" y="2536398"/>
            <a:ext cx="577942" cy="577942"/>
          </a:xfrm>
          <a:prstGeom prst="rect">
            <a:avLst/>
          </a:prstGeom>
        </p:spPr>
      </p:pic>
      <p:pic>
        <p:nvPicPr>
          <p:cNvPr id="77" name="Graphique 76" descr="Clé">
            <a:extLst>
              <a:ext uri="{FF2B5EF4-FFF2-40B4-BE49-F238E27FC236}">
                <a16:creationId xmlns:a16="http://schemas.microsoft.com/office/drawing/2014/main" id="{FC5F87E0-C90A-4969-9AAC-A40D06D79D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05013" y="1663589"/>
            <a:ext cx="388602" cy="388602"/>
          </a:xfrm>
          <a:prstGeom prst="rect">
            <a:avLst/>
          </a:prstGeom>
        </p:spPr>
      </p:pic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CD4B3B48-7F98-4AE0-9A6E-EABDABFEAAA2}"/>
              </a:ext>
            </a:extLst>
          </p:cNvPr>
          <p:cNvCxnSpPr>
            <a:cxnSpLocks/>
          </p:cNvCxnSpPr>
          <p:nvPr/>
        </p:nvCxnSpPr>
        <p:spPr>
          <a:xfrm>
            <a:off x="6766438" y="1296802"/>
            <a:ext cx="0" cy="400869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9CCD79C6-8ADE-49CD-A8BA-6D6523E6F76F}"/>
              </a:ext>
            </a:extLst>
          </p:cNvPr>
          <p:cNvSpPr txBox="1"/>
          <p:nvPr/>
        </p:nvSpPr>
        <p:spPr>
          <a:xfrm>
            <a:off x="5574210" y="590967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Chuck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7C114B1-F4CF-43F8-80BC-B60C5D79C2A1}"/>
              </a:ext>
            </a:extLst>
          </p:cNvPr>
          <p:cNvGrpSpPr/>
          <p:nvPr/>
        </p:nvGrpSpPr>
        <p:grpSpPr>
          <a:xfrm>
            <a:off x="5462616" y="4860788"/>
            <a:ext cx="914400" cy="1040146"/>
            <a:chOff x="4786913" y="1492631"/>
            <a:chExt cx="914400" cy="1040146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BC9BD0F7-63DC-454E-BAE8-7F14DA14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580">
              <a:off x="5050022" y="1492631"/>
              <a:ext cx="427488" cy="224776"/>
            </a:xfrm>
            <a:prstGeom prst="rect">
              <a:avLst/>
            </a:prstGeom>
          </p:spPr>
        </p:pic>
        <p:pic>
          <p:nvPicPr>
            <p:cNvPr id="84" name="Graphique 83" descr="Homme">
              <a:extLst>
                <a:ext uri="{FF2B5EF4-FFF2-40B4-BE49-F238E27FC236}">
                  <a16:creationId xmlns:a16="http://schemas.microsoft.com/office/drawing/2014/main" id="{9D2DEB6B-E87E-4129-A73D-38BAC3DB1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786913" y="1618377"/>
              <a:ext cx="914400" cy="914400"/>
            </a:xfrm>
            <a:prstGeom prst="rect">
              <a:avLst/>
            </a:prstGeom>
          </p:spPr>
        </p:pic>
      </p:grp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35E9C33-9FBB-4682-A2C6-C49D54CC6550}"/>
              </a:ext>
            </a:extLst>
          </p:cNvPr>
          <p:cNvCxnSpPr>
            <a:cxnSpLocks/>
          </p:cNvCxnSpPr>
          <p:nvPr/>
        </p:nvCxnSpPr>
        <p:spPr>
          <a:xfrm>
            <a:off x="3535411" y="5275603"/>
            <a:ext cx="1956609" cy="214128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2063F2AF-D458-4702-BA3C-FF5A98ACE407}"/>
              </a:ext>
            </a:extLst>
          </p:cNvPr>
          <p:cNvSpPr txBox="1"/>
          <p:nvPr/>
        </p:nvSpPr>
        <p:spPr>
          <a:xfrm>
            <a:off x="3643025" y="5560560"/>
            <a:ext cx="16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intrusion et vol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2AB1E7CE-03E6-4AC9-AD07-00D61BE9C36C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6377016" y="4629696"/>
            <a:ext cx="1111650" cy="814038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42743910-0A07-48D8-B3C5-69993320EBDD}"/>
              </a:ext>
            </a:extLst>
          </p:cNvPr>
          <p:cNvSpPr txBox="1"/>
          <p:nvPr/>
        </p:nvSpPr>
        <p:spPr>
          <a:xfrm>
            <a:off x="6962999" y="5065695"/>
            <a:ext cx="141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usurpation</a:t>
            </a:r>
          </a:p>
          <a:p>
            <a:r>
              <a:rPr lang="fr-FR" dirty="0"/>
              <a:t>d’identité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D331E610-66B3-437D-9856-060BFEF09E16}"/>
              </a:ext>
            </a:extLst>
          </p:cNvPr>
          <p:cNvSpPr txBox="1"/>
          <p:nvPr/>
        </p:nvSpPr>
        <p:spPr>
          <a:xfrm>
            <a:off x="4226313" y="1712687"/>
            <a:ext cx="37369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>
                <a:solidFill>
                  <a:srgbClr val="00B050"/>
                </a:solidFill>
              </a:rPr>
              <a:t>4dc284df0f13087b29b6dc2afbafb0bd562eef7f84c454ef5cc1a559b2ad22e7</a:t>
            </a:r>
            <a:endParaRPr lang="fr-FR" sz="7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211FD77B-5F5D-43AC-A14E-ACAB776F81AC}"/>
              </a:ext>
            </a:extLst>
          </p:cNvPr>
          <p:cNvSpPr txBox="1"/>
          <p:nvPr/>
        </p:nvSpPr>
        <p:spPr>
          <a:xfrm>
            <a:off x="4226313" y="149723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SHA-256</a:t>
            </a:r>
          </a:p>
        </p:txBody>
      </p:sp>
    </p:spTree>
    <p:extLst>
      <p:ext uri="{BB962C8B-B14F-4D97-AF65-F5344CB8AC3E}">
        <p14:creationId xmlns:p14="http://schemas.microsoft.com/office/powerpoint/2010/main" val="274611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que 28" descr="Enveloppe ouverte">
            <a:extLst>
              <a:ext uri="{FF2B5EF4-FFF2-40B4-BE49-F238E27FC236}">
                <a16:creationId xmlns:a16="http://schemas.microsoft.com/office/drawing/2014/main" id="{62926892-D41C-4C86-B07D-7C4BA90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601777"/>
            <a:ext cx="756321" cy="756321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5590" y="2137685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9787" y="2070680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6181959" y="3052085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4282610" y="2592300"/>
            <a:ext cx="1752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Clé de chiffrement</a:t>
            </a:r>
          </a:p>
        </p:txBody>
      </p:sp>
      <p:pic>
        <p:nvPicPr>
          <p:cNvPr id="24" name="Graphique 23" descr="Verrou">
            <a:extLst>
              <a:ext uri="{FF2B5EF4-FFF2-40B4-BE49-F238E27FC236}">
                <a16:creationId xmlns:a16="http://schemas.microsoft.com/office/drawing/2014/main" id="{3609DBDD-D7D2-4D62-A6C3-E3A950BE57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2829" y="4334816"/>
            <a:ext cx="577942" cy="577942"/>
          </a:xfrm>
          <a:prstGeom prst="rect">
            <a:avLst/>
          </a:prstGeom>
        </p:spPr>
      </p:pic>
      <p:pic>
        <p:nvPicPr>
          <p:cNvPr id="26" name="Graphique 25" descr="Verrou ouvert">
            <a:extLst>
              <a:ext uri="{FF2B5EF4-FFF2-40B4-BE49-F238E27FC236}">
                <a16:creationId xmlns:a16="http://schemas.microsoft.com/office/drawing/2014/main" id="{5554BF6C-6E0C-4F38-BC4C-3D9899068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8309" y="3067485"/>
            <a:ext cx="577942" cy="577942"/>
          </a:xfrm>
          <a:prstGeom prst="rect">
            <a:avLst/>
          </a:prstGeom>
        </p:spPr>
      </p:pic>
      <p:pic>
        <p:nvPicPr>
          <p:cNvPr id="28" name="Graphique 27" descr="Enveloppe ouverte">
            <a:extLst>
              <a:ext uri="{FF2B5EF4-FFF2-40B4-BE49-F238E27FC236}">
                <a16:creationId xmlns:a16="http://schemas.microsoft.com/office/drawing/2014/main" id="{4744CB84-C21D-4DEC-B188-5F1AA942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6987" y="3170636"/>
            <a:ext cx="756321" cy="756321"/>
          </a:xfrm>
          <a:prstGeom prst="rect">
            <a:avLst/>
          </a:prstGeom>
        </p:spPr>
      </p:pic>
      <p:pic>
        <p:nvPicPr>
          <p:cNvPr id="32" name="Graphique 31" descr="Enveloppe ouverte">
            <a:extLst>
              <a:ext uri="{FF2B5EF4-FFF2-40B4-BE49-F238E27FC236}">
                <a16:creationId xmlns:a16="http://schemas.microsoft.com/office/drawing/2014/main" id="{F2300DF6-A299-4E4B-827F-F7BC6EA30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1306" y="3150065"/>
            <a:ext cx="756321" cy="756321"/>
          </a:xfrm>
          <a:prstGeom prst="rect">
            <a:avLst/>
          </a:prstGeom>
        </p:spPr>
      </p:pic>
      <p:pic>
        <p:nvPicPr>
          <p:cNvPr id="33" name="Graphique 32" descr="Clé">
            <a:extLst>
              <a:ext uri="{FF2B5EF4-FFF2-40B4-BE49-F238E27FC236}">
                <a16:creationId xmlns:a16="http://schemas.microsoft.com/office/drawing/2014/main" id="{3A051E00-D4D5-4DB8-AA8A-C7F951A7E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81985" y="4390931"/>
            <a:ext cx="418296" cy="418296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4755148" y="3926957"/>
            <a:ext cx="1340852" cy="1052981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88DCB708-C486-4E87-83C5-57838ADFB1BF}"/>
              </a:ext>
            </a:extLst>
          </p:cNvPr>
          <p:cNvSpPr txBox="1"/>
          <p:nvPr/>
        </p:nvSpPr>
        <p:spPr>
          <a:xfrm>
            <a:off x="3436090" y="458733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chiffre son message</a:t>
            </a:r>
          </a:p>
          <a:p>
            <a:pPr algn="ctr"/>
            <a:r>
              <a:rPr lang="fr-FR" sz="1200" dirty="0"/>
              <a:t>avec la clé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080EF2A-432A-4021-9D5E-4F18B511952D}"/>
              </a:ext>
            </a:extLst>
          </p:cNvPr>
          <p:cNvSpPr txBox="1"/>
          <p:nvPr/>
        </p:nvSpPr>
        <p:spPr>
          <a:xfrm>
            <a:off x="7873638" y="4681925"/>
            <a:ext cx="167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Elle peut le déchiffrer</a:t>
            </a:r>
          </a:p>
          <a:p>
            <a:pPr algn="ctr"/>
            <a:r>
              <a:rPr lang="fr-FR" sz="1200" dirty="0"/>
              <a:t>en utilisant la même clé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161E718-23B6-4D82-B206-2CD7C873E662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 flipV="1">
            <a:off x="6852321" y="3906386"/>
            <a:ext cx="1317146" cy="1073552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A1F6CB1-1D19-4636-A988-BAB8B7B1B623}"/>
              </a:ext>
            </a:extLst>
          </p:cNvPr>
          <p:cNvSpPr txBox="1"/>
          <p:nvPr/>
        </p:nvSpPr>
        <p:spPr>
          <a:xfrm>
            <a:off x="5567119" y="5423339"/>
            <a:ext cx="185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Personne ne peut lire</a:t>
            </a:r>
          </a:p>
          <a:p>
            <a:pPr algn="ctr"/>
            <a:r>
              <a:rPr lang="fr-FR" sz="1200" dirty="0"/>
              <a:t>le message qui est protégé</a:t>
            </a:r>
          </a:p>
        </p:txBody>
      </p:sp>
      <p:pic>
        <p:nvPicPr>
          <p:cNvPr id="17" name="Graphique 16" descr="Clé">
            <a:extLst>
              <a:ext uri="{FF2B5EF4-FFF2-40B4-BE49-F238E27FC236}">
                <a16:creationId xmlns:a16="http://schemas.microsoft.com/office/drawing/2014/main" id="{520BC14D-D768-45D3-86B8-196EB7803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9792" y="4209274"/>
            <a:ext cx="463516" cy="4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1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que 28" descr="Enveloppe ouverte">
            <a:extLst>
              <a:ext uri="{FF2B5EF4-FFF2-40B4-BE49-F238E27FC236}">
                <a16:creationId xmlns:a16="http://schemas.microsoft.com/office/drawing/2014/main" id="{62926892-D41C-4C86-B07D-7C4BA90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9207" y="4486570"/>
            <a:ext cx="756321" cy="756321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2486" y="1491144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511" y="1491144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8708" y="1424139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4260880" y="240554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7733045" y="240554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2361531" y="1945759"/>
            <a:ext cx="1752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Clé de chiffrement</a:t>
            </a:r>
          </a:p>
        </p:txBody>
      </p:sp>
      <p:pic>
        <p:nvPicPr>
          <p:cNvPr id="24" name="Graphique 23" descr="Verrou">
            <a:extLst>
              <a:ext uri="{FF2B5EF4-FFF2-40B4-BE49-F238E27FC236}">
                <a16:creationId xmlns:a16="http://schemas.microsoft.com/office/drawing/2014/main" id="{3609DBDD-D7D2-4D62-A6C3-E3A950BE5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0236" y="4266218"/>
            <a:ext cx="577942" cy="577942"/>
          </a:xfrm>
          <a:prstGeom prst="rect">
            <a:avLst/>
          </a:prstGeom>
        </p:spPr>
      </p:pic>
      <p:pic>
        <p:nvPicPr>
          <p:cNvPr id="26" name="Graphique 25" descr="Verrou ouvert">
            <a:extLst>
              <a:ext uri="{FF2B5EF4-FFF2-40B4-BE49-F238E27FC236}">
                <a16:creationId xmlns:a16="http://schemas.microsoft.com/office/drawing/2014/main" id="{5554BF6C-6E0C-4F38-BC4C-3D9899068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0529" y="2731926"/>
            <a:ext cx="577942" cy="577942"/>
          </a:xfrm>
          <a:prstGeom prst="rect">
            <a:avLst/>
          </a:prstGeom>
        </p:spPr>
      </p:pic>
      <p:pic>
        <p:nvPicPr>
          <p:cNvPr id="28" name="Graphique 27" descr="Enveloppe ouverte">
            <a:extLst>
              <a:ext uri="{FF2B5EF4-FFF2-40B4-BE49-F238E27FC236}">
                <a16:creationId xmlns:a16="http://schemas.microsoft.com/office/drawing/2014/main" id="{4744CB84-C21D-4DEC-B188-5F1AA942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9207" y="2835077"/>
            <a:ext cx="756321" cy="756321"/>
          </a:xfrm>
          <a:prstGeom prst="rect">
            <a:avLst/>
          </a:prstGeom>
        </p:spPr>
      </p:pic>
      <p:pic>
        <p:nvPicPr>
          <p:cNvPr id="30" name="Graphique 29" descr="Enveloppe ouverte">
            <a:extLst>
              <a:ext uri="{FF2B5EF4-FFF2-40B4-BE49-F238E27FC236}">
                <a16:creationId xmlns:a16="http://schemas.microsoft.com/office/drawing/2014/main" id="{D8B2B827-B189-459D-9679-F1D6BDC5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3526" y="4486570"/>
            <a:ext cx="756321" cy="756321"/>
          </a:xfrm>
          <a:prstGeom prst="rect">
            <a:avLst/>
          </a:prstGeom>
        </p:spPr>
      </p:pic>
      <p:pic>
        <p:nvPicPr>
          <p:cNvPr id="31" name="Graphique 30" descr="Verrou">
            <a:extLst>
              <a:ext uri="{FF2B5EF4-FFF2-40B4-BE49-F238E27FC236}">
                <a16:creationId xmlns:a16="http://schemas.microsoft.com/office/drawing/2014/main" id="{C4A07854-E33A-4179-BA64-F4A27147D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4555" y="4266218"/>
            <a:ext cx="577942" cy="577942"/>
          </a:xfrm>
          <a:prstGeom prst="rect">
            <a:avLst/>
          </a:prstGeom>
        </p:spPr>
      </p:pic>
      <p:pic>
        <p:nvPicPr>
          <p:cNvPr id="32" name="Graphique 31" descr="Enveloppe ouverte">
            <a:extLst>
              <a:ext uri="{FF2B5EF4-FFF2-40B4-BE49-F238E27FC236}">
                <a16:creationId xmlns:a16="http://schemas.microsoft.com/office/drawing/2014/main" id="{F2300DF6-A299-4E4B-827F-F7BC6EA30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3526" y="2814506"/>
            <a:ext cx="756321" cy="756321"/>
          </a:xfrm>
          <a:prstGeom prst="rect">
            <a:avLst/>
          </a:prstGeom>
        </p:spPr>
      </p:pic>
      <p:pic>
        <p:nvPicPr>
          <p:cNvPr id="33" name="Graphique 32" descr="Clé">
            <a:extLst>
              <a:ext uri="{FF2B5EF4-FFF2-40B4-BE49-F238E27FC236}">
                <a16:creationId xmlns:a16="http://schemas.microsoft.com/office/drawing/2014/main" id="{3A051E00-D4D5-4DB8-AA8A-C7F951A7E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49629" y="3923681"/>
            <a:ext cx="418296" cy="418296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587368" y="3591398"/>
            <a:ext cx="0" cy="895172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EF2D299-2AC6-4642-9F33-6FC3C3DA303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965528" y="4864731"/>
            <a:ext cx="2657998" cy="0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68D402D-965C-4B56-96E0-ABA66FEEE241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8001687" y="3570827"/>
            <a:ext cx="0" cy="915743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88DCB708-C486-4E87-83C5-57838ADFB1BF}"/>
              </a:ext>
            </a:extLst>
          </p:cNvPr>
          <p:cNvSpPr txBox="1"/>
          <p:nvPr/>
        </p:nvSpPr>
        <p:spPr>
          <a:xfrm>
            <a:off x="2360932" y="3744878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chiffre son message</a:t>
            </a:r>
          </a:p>
          <a:p>
            <a:pPr algn="ctr"/>
            <a:r>
              <a:rPr lang="fr-FR" sz="1200" dirty="0"/>
              <a:t>avec la clé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080EF2A-432A-4021-9D5E-4F18B511952D}"/>
              </a:ext>
            </a:extLst>
          </p:cNvPr>
          <p:cNvSpPr txBox="1"/>
          <p:nvPr/>
        </p:nvSpPr>
        <p:spPr>
          <a:xfrm>
            <a:off x="8933943" y="3876159"/>
            <a:ext cx="201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déchiffre le message</a:t>
            </a:r>
          </a:p>
          <a:p>
            <a:pPr algn="ctr"/>
            <a:r>
              <a:rPr lang="fr-FR" sz="1200" dirty="0"/>
              <a:t>avec sa la clé publique d’Alice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2B8D540-2565-41F2-8318-F28BE364E317}"/>
              </a:ext>
            </a:extLst>
          </p:cNvPr>
          <p:cNvSpPr txBox="1"/>
          <p:nvPr/>
        </p:nvSpPr>
        <p:spPr>
          <a:xfrm>
            <a:off x="4757403" y="5462333"/>
            <a:ext cx="315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communique librement le message chiffré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16B7D3A-977C-4C1B-9C47-AFFADFF30C92}"/>
              </a:ext>
            </a:extLst>
          </p:cNvPr>
          <p:cNvSpPr/>
          <p:nvPr/>
        </p:nvSpPr>
        <p:spPr>
          <a:xfrm>
            <a:off x="2081056" y="3859077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5DFBB4E-8160-45D9-8DE9-72400E5F5FFE}"/>
              </a:ext>
            </a:extLst>
          </p:cNvPr>
          <p:cNvSpPr/>
          <p:nvPr/>
        </p:nvSpPr>
        <p:spPr>
          <a:xfrm>
            <a:off x="4524138" y="5484199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DC8377A-9466-44FD-A30E-B5A8B8A90206}"/>
              </a:ext>
            </a:extLst>
          </p:cNvPr>
          <p:cNvSpPr/>
          <p:nvPr/>
        </p:nvSpPr>
        <p:spPr>
          <a:xfrm>
            <a:off x="8652737" y="3996814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5" name="Graphique 34" descr="Clé">
            <a:extLst>
              <a:ext uri="{FF2B5EF4-FFF2-40B4-BE49-F238E27FC236}">
                <a16:creationId xmlns:a16="http://schemas.microsoft.com/office/drawing/2014/main" id="{BD47F6DF-C9EB-413F-B1F4-DF5D297E9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04965" y="1335088"/>
            <a:ext cx="690897" cy="69089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3F72D24-1BAA-4373-A09F-D0686448C50A}"/>
              </a:ext>
            </a:extLst>
          </p:cNvPr>
          <p:cNvSpPr txBox="1"/>
          <p:nvPr/>
        </p:nvSpPr>
        <p:spPr>
          <a:xfrm>
            <a:off x="8427788" y="1856708"/>
            <a:ext cx="1752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Clé de chiffrement</a:t>
            </a:r>
          </a:p>
        </p:txBody>
      </p:sp>
      <p:pic>
        <p:nvPicPr>
          <p:cNvPr id="27" name="Graphique 26" descr="Clé">
            <a:extLst>
              <a:ext uri="{FF2B5EF4-FFF2-40B4-BE49-F238E27FC236}">
                <a16:creationId xmlns:a16="http://schemas.microsoft.com/office/drawing/2014/main" id="{24FE9D18-8B6B-476C-A217-ABFC87104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4477" y="3811783"/>
            <a:ext cx="418296" cy="4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que 28" descr="Enveloppe ouverte">
            <a:extLst>
              <a:ext uri="{FF2B5EF4-FFF2-40B4-BE49-F238E27FC236}">
                <a16:creationId xmlns:a16="http://schemas.microsoft.com/office/drawing/2014/main" id="{62926892-D41C-4C86-B07D-7C4BA90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983" y="3387611"/>
            <a:ext cx="756321" cy="756321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8262" y="669022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0287" y="669022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4484" y="602017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4126656" y="158342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7598821" y="158342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2423129" y="1123637"/>
            <a:ext cx="13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Clé de chiffrement</a:t>
            </a:r>
          </a:p>
        </p:txBody>
      </p:sp>
      <p:pic>
        <p:nvPicPr>
          <p:cNvPr id="24" name="Graphique 23" descr="Verrou">
            <a:extLst>
              <a:ext uri="{FF2B5EF4-FFF2-40B4-BE49-F238E27FC236}">
                <a16:creationId xmlns:a16="http://schemas.microsoft.com/office/drawing/2014/main" id="{3609DBDD-D7D2-4D62-A6C3-E3A950BE5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6012" y="3167259"/>
            <a:ext cx="577942" cy="577942"/>
          </a:xfrm>
          <a:prstGeom prst="rect">
            <a:avLst/>
          </a:prstGeom>
        </p:spPr>
      </p:pic>
      <p:pic>
        <p:nvPicPr>
          <p:cNvPr id="26" name="Graphique 25" descr="Verrou ouvert">
            <a:extLst>
              <a:ext uri="{FF2B5EF4-FFF2-40B4-BE49-F238E27FC236}">
                <a16:creationId xmlns:a16="http://schemas.microsoft.com/office/drawing/2014/main" id="{5554BF6C-6E0C-4F38-BC4C-3D9899068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6305" y="1909804"/>
            <a:ext cx="577942" cy="577942"/>
          </a:xfrm>
          <a:prstGeom prst="rect">
            <a:avLst/>
          </a:prstGeom>
        </p:spPr>
      </p:pic>
      <p:pic>
        <p:nvPicPr>
          <p:cNvPr id="28" name="Graphique 27" descr="Enveloppe ouverte">
            <a:extLst>
              <a:ext uri="{FF2B5EF4-FFF2-40B4-BE49-F238E27FC236}">
                <a16:creationId xmlns:a16="http://schemas.microsoft.com/office/drawing/2014/main" id="{4744CB84-C21D-4DEC-B188-5F1AA942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983" y="2012955"/>
            <a:ext cx="756321" cy="756321"/>
          </a:xfrm>
          <a:prstGeom prst="rect">
            <a:avLst/>
          </a:prstGeom>
        </p:spPr>
      </p:pic>
      <p:pic>
        <p:nvPicPr>
          <p:cNvPr id="30" name="Graphique 29" descr="Enveloppe ouverte">
            <a:extLst>
              <a:ext uri="{FF2B5EF4-FFF2-40B4-BE49-F238E27FC236}">
                <a16:creationId xmlns:a16="http://schemas.microsoft.com/office/drawing/2014/main" id="{D8B2B827-B189-459D-9679-F1D6BDC5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302" y="3387611"/>
            <a:ext cx="756321" cy="756321"/>
          </a:xfrm>
          <a:prstGeom prst="rect">
            <a:avLst/>
          </a:prstGeom>
        </p:spPr>
      </p:pic>
      <p:pic>
        <p:nvPicPr>
          <p:cNvPr id="31" name="Graphique 30" descr="Verrou">
            <a:extLst>
              <a:ext uri="{FF2B5EF4-FFF2-40B4-BE49-F238E27FC236}">
                <a16:creationId xmlns:a16="http://schemas.microsoft.com/office/drawing/2014/main" id="{C4A07854-E33A-4179-BA64-F4A27147D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31" y="3167259"/>
            <a:ext cx="577942" cy="577942"/>
          </a:xfrm>
          <a:prstGeom prst="rect">
            <a:avLst/>
          </a:prstGeom>
        </p:spPr>
      </p:pic>
      <p:pic>
        <p:nvPicPr>
          <p:cNvPr id="32" name="Graphique 31" descr="Enveloppe ouverte">
            <a:extLst>
              <a:ext uri="{FF2B5EF4-FFF2-40B4-BE49-F238E27FC236}">
                <a16:creationId xmlns:a16="http://schemas.microsoft.com/office/drawing/2014/main" id="{F2300DF6-A299-4E4B-827F-F7BC6EA30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302" y="1992384"/>
            <a:ext cx="756321" cy="756321"/>
          </a:xfrm>
          <a:prstGeom prst="rect">
            <a:avLst/>
          </a:prstGeom>
        </p:spPr>
      </p:pic>
      <p:pic>
        <p:nvPicPr>
          <p:cNvPr id="33" name="Graphique 32" descr="Clé">
            <a:extLst>
              <a:ext uri="{FF2B5EF4-FFF2-40B4-BE49-F238E27FC236}">
                <a16:creationId xmlns:a16="http://schemas.microsoft.com/office/drawing/2014/main" id="{3A051E00-D4D5-4DB8-AA8A-C7F951A7E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39601" y="2859010"/>
            <a:ext cx="418296" cy="418296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453144" y="2769276"/>
            <a:ext cx="0" cy="618335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EF2D299-2AC6-4642-9F33-6FC3C3DA303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31304" y="3765772"/>
            <a:ext cx="2657998" cy="0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que 34" descr="Clé">
            <a:extLst>
              <a:ext uri="{FF2B5EF4-FFF2-40B4-BE49-F238E27FC236}">
                <a16:creationId xmlns:a16="http://schemas.microsoft.com/office/drawing/2014/main" id="{BD47F6DF-C9EB-413F-B1F4-DF5D297E9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741" y="512966"/>
            <a:ext cx="690897" cy="69089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3F72D24-1BAA-4373-A09F-D0686448C50A}"/>
              </a:ext>
            </a:extLst>
          </p:cNvPr>
          <p:cNvSpPr txBox="1"/>
          <p:nvPr/>
        </p:nvSpPr>
        <p:spPr>
          <a:xfrm>
            <a:off x="8489386" y="1034586"/>
            <a:ext cx="13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Clé de chiffrement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331B387-431E-40CB-BFCF-B1F9C3A8DE56}"/>
              </a:ext>
            </a:extLst>
          </p:cNvPr>
          <p:cNvSpPr txBox="1"/>
          <p:nvPr/>
        </p:nvSpPr>
        <p:spPr>
          <a:xfrm>
            <a:off x="7127355" y="627594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Chuck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211A40C-99BB-4B49-A3CC-33D8A591165B}"/>
              </a:ext>
            </a:extLst>
          </p:cNvPr>
          <p:cNvGrpSpPr/>
          <p:nvPr/>
        </p:nvGrpSpPr>
        <p:grpSpPr>
          <a:xfrm>
            <a:off x="7015761" y="5227064"/>
            <a:ext cx="914400" cy="1040146"/>
            <a:chOff x="4786913" y="1492631"/>
            <a:chExt cx="914400" cy="1040146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C266D937-B06E-4DCC-A895-F459CA4B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580">
              <a:off x="5050022" y="1492631"/>
              <a:ext cx="427488" cy="224776"/>
            </a:xfrm>
            <a:prstGeom prst="rect">
              <a:avLst/>
            </a:prstGeom>
          </p:spPr>
        </p:pic>
        <p:pic>
          <p:nvPicPr>
            <p:cNvPr id="40" name="Graphique 39" descr="Homme">
              <a:extLst>
                <a:ext uri="{FF2B5EF4-FFF2-40B4-BE49-F238E27FC236}">
                  <a16:creationId xmlns:a16="http://schemas.microsoft.com/office/drawing/2014/main" id="{C1D99E52-BACB-47BE-A0FA-54AC1950D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786913" y="1618377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F432E08-D0F2-4E1C-BACF-716C37D3E573}"/>
              </a:ext>
            </a:extLst>
          </p:cNvPr>
          <p:cNvCxnSpPr>
            <a:cxnSpLocks/>
          </p:cNvCxnSpPr>
          <p:nvPr/>
        </p:nvCxnSpPr>
        <p:spPr>
          <a:xfrm>
            <a:off x="4831304" y="3793551"/>
            <a:ext cx="1158435" cy="946161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que 42" descr="Enveloppe ouverte">
            <a:extLst>
              <a:ext uri="{FF2B5EF4-FFF2-40B4-BE49-F238E27FC236}">
                <a16:creationId xmlns:a16="http://schemas.microsoft.com/office/drawing/2014/main" id="{4660707D-AA7E-4F34-B368-2776CF573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7906" y="4527727"/>
            <a:ext cx="756321" cy="756321"/>
          </a:xfrm>
          <a:prstGeom prst="rect">
            <a:avLst/>
          </a:prstGeom>
        </p:spPr>
      </p:pic>
      <p:pic>
        <p:nvPicPr>
          <p:cNvPr id="47" name="Graphique 46" descr="Verrou">
            <a:extLst>
              <a:ext uri="{FF2B5EF4-FFF2-40B4-BE49-F238E27FC236}">
                <a16:creationId xmlns:a16="http://schemas.microsoft.com/office/drawing/2014/main" id="{CA2B7C18-9D8F-461F-9AEB-28624BA3A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8935" y="4307375"/>
            <a:ext cx="577942" cy="57794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C6EAF89B-C715-4576-BEEA-18962C99449A}"/>
              </a:ext>
            </a:extLst>
          </p:cNvPr>
          <p:cNvGrpSpPr/>
          <p:nvPr/>
        </p:nvGrpSpPr>
        <p:grpSpPr>
          <a:xfrm>
            <a:off x="7137763" y="4605319"/>
            <a:ext cx="497573" cy="616323"/>
            <a:chOff x="7137763" y="4554985"/>
            <a:chExt cx="497573" cy="616323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589004D-21B3-4A3E-AD46-2263213ED895}"/>
                </a:ext>
              </a:extLst>
            </p:cNvPr>
            <p:cNvSpPr txBox="1"/>
            <p:nvPr/>
          </p:nvSpPr>
          <p:spPr>
            <a:xfrm>
              <a:off x="7248236" y="4801976"/>
              <a:ext cx="29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?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4EA75F9-B836-4D3E-A6BC-2A2743441DBF}"/>
                </a:ext>
              </a:extLst>
            </p:cNvPr>
            <p:cNvSpPr txBox="1"/>
            <p:nvPr/>
          </p:nvSpPr>
          <p:spPr>
            <a:xfrm>
              <a:off x="7343268" y="4616540"/>
              <a:ext cx="29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?</a:t>
              </a:r>
              <a:endParaRPr lang="fr-FR" dirty="0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1F0CC4C-47BF-4F73-9AD5-47BBC3E260E1}"/>
                </a:ext>
              </a:extLst>
            </p:cNvPr>
            <p:cNvSpPr txBox="1"/>
            <p:nvPr/>
          </p:nvSpPr>
          <p:spPr>
            <a:xfrm>
              <a:off x="7137763" y="4554985"/>
              <a:ext cx="292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?</a:t>
              </a:r>
              <a:endParaRPr lang="fr-FR" b="1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02176E97-4B80-4B9A-B0E3-16C40C629586}"/>
              </a:ext>
            </a:extLst>
          </p:cNvPr>
          <p:cNvSpPr txBox="1"/>
          <p:nvPr/>
        </p:nvSpPr>
        <p:spPr>
          <a:xfrm>
            <a:off x="7903167" y="5343506"/>
            <a:ext cx="285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Sans la clé, si l’algorithme de chiffrement</a:t>
            </a:r>
          </a:p>
          <a:p>
            <a:pPr algn="ctr"/>
            <a:r>
              <a:rPr lang="fr-FR" sz="1200" b="1" dirty="0"/>
              <a:t>est suffisamment robuste</a:t>
            </a:r>
          </a:p>
          <a:p>
            <a:pPr algn="ctr"/>
            <a:r>
              <a:rPr lang="fr-FR" sz="1200" b="1" dirty="0"/>
              <a:t>Charlie ne peut pas déchiffrer le message.</a:t>
            </a:r>
          </a:p>
        </p:txBody>
      </p:sp>
      <p:pic>
        <p:nvPicPr>
          <p:cNvPr id="57" name="Graphique 56" descr="Clé">
            <a:extLst>
              <a:ext uri="{FF2B5EF4-FFF2-40B4-BE49-F238E27FC236}">
                <a16:creationId xmlns:a16="http://schemas.microsoft.com/office/drawing/2014/main" id="{53F351E4-6208-49AF-BEE4-2CE1D947C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81609" y="2718194"/>
            <a:ext cx="418296" cy="418296"/>
          </a:xfrm>
          <a:prstGeom prst="rect">
            <a:avLst/>
          </a:prstGeom>
        </p:spPr>
      </p:pic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9124500-44E2-4542-8BC0-F4602F736B5E}"/>
              </a:ext>
            </a:extLst>
          </p:cNvPr>
          <p:cNvCxnSpPr>
            <a:cxnSpLocks/>
          </p:cNvCxnSpPr>
          <p:nvPr/>
        </p:nvCxnSpPr>
        <p:spPr>
          <a:xfrm flipV="1">
            <a:off x="7867462" y="2769276"/>
            <a:ext cx="0" cy="506223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3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que 28" descr="Enveloppe ouverte">
            <a:extLst>
              <a:ext uri="{FF2B5EF4-FFF2-40B4-BE49-F238E27FC236}">
                <a16:creationId xmlns:a16="http://schemas.microsoft.com/office/drawing/2014/main" id="{62926892-D41C-4C86-B07D-7C4BA90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983" y="3337277"/>
            <a:ext cx="756321" cy="756321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8262" y="669022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0287" y="669022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5799" y="512966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4126656" y="158342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7598821" y="158342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pic>
        <p:nvPicPr>
          <p:cNvPr id="24" name="Graphique 23" descr="Verrou">
            <a:extLst>
              <a:ext uri="{FF2B5EF4-FFF2-40B4-BE49-F238E27FC236}">
                <a16:creationId xmlns:a16="http://schemas.microsoft.com/office/drawing/2014/main" id="{3609DBDD-D7D2-4D62-A6C3-E3A950BE5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6012" y="3116925"/>
            <a:ext cx="577942" cy="577942"/>
          </a:xfrm>
          <a:prstGeom prst="rect">
            <a:avLst/>
          </a:prstGeom>
        </p:spPr>
      </p:pic>
      <p:pic>
        <p:nvPicPr>
          <p:cNvPr id="26" name="Graphique 25" descr="Verrou ouvert">
            <a:extLst>
              <a:ext uri="{FF2B5EF4-FFF2-40B4-BE49-F238E27FC236}">
                <a16:creationId xmlns:a16="http://schemas.microsoft.com/office/drawing/2014/main" id="{5554BF6C-6E0C-4F38-BC4C-3D9899068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6305" y="1909804"/>
            <a:ext cx="577942" cy="577942"/>
          </a:xfrm>
          <a:prstGeom prst="rect">
            <a:avLst/>
          </a:prstGeom>
        </p:spPr>
      </p:pic>
      <p:pic>
        <p:nvPicPr>
          <p:cNvPr id="28" name="Graphique 27" descr="Enveloppe ouverte">
            <a:extLst>
              <a:ext uri="{FF2B5EF4-FFF2-40B4-BE49-F238E27FC236}">
                <a16:creationId xmlns:a16="http://schemas.microsoft.com/office/drawing/2014/main" id="{4744CB84-C21D-4DEC-B188-5F1AA942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983" y="2012955"/>
            <a:ext cx="756321" cy="756321"/>
          </a:xfrm>
          <a:prstGeom prst="rect">
            <a:avLst/>
          </a:prstGeom>
        </p:spPr>
      </p:pic>
      <p:pic>
        <p:nvPicPr>
          <p:cNvPr id="30" name="Graphique 29" descr="Enveloppe ouverte">
            <a:extLst>
              <a:ext uri="{FF2B5EF4-FFF2-40B4-BE49-F238E27FC236}">
                <a16:creationId xmlns:a16="http://schemas.microsoft.com/office/drawing/2014/main" id="{D8B2B827-B189-459D-9679-F1D6BDC5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302" y="3337277"/>
            <a:ext cx="756321" cy="756321"/>
          </a:xfrm>
          <a:prstGeom prst="rect">
            <a:avLst/>
          </a:prstGeom>
        </p:spPr>
      </p:pic>
      <p:pic>
        <p:nvPicPr>
          <p:cNvPr id="31" name="Graphique 30" descr="Verrou">
            <a:extLst>
              <a:ext uri="{FF2B5EF4-FFF2-40B4-BE49-F238E27FC236}">
                <a16:creationId xmlns:a16="http://schemas.microsoft.com/office/drawing/2014/main" id="{C4A07854-E33A-4179-BA64-F4A27147D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31" y="3116925"/>
            <a:ext cx="577942" cy="577942"/>
          </a:xfrm>
          <a:prstGeom prst="rect">
            <a:avLst/>
          </a:prstGeom>
        </p:spPr>
      </p:pic>
      <p:pic>
        <p:nvPicPr>
          <p:cNvPr id="32" name="Graphique 31" descr="Enveloppe ouverte">
            <a:extLst>
              <a:ext uri="{FF2B5EF4-FFF2-40B4-BE49-F238E27FC236}">
                <a16:creationId xmlns:a16="http://schemas.microsoft.com/office/drawing/2014/main" id="{F2300DF6-A299-4E4B-827F-F7BC6EA30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302" y="1992384"/>
            <a:ext cx="756321" cy="756321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453144" y="2769276"/>
            <a:ext cx="0" cy="568001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EF2D299-2AC6-4642-9F33-6FC3C3DA303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31304" y="3715438"/>
            <a:ext cx="2657998" cy="0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68D402D-965C-4B56-96E0-ABA66FEEE241}"/>
              </a:ext>
            </a:extLst>
          </p:cNvPr>
          <p:cNvCxnSpPr>
            <a:cxnSpLocks/>
          </p:cNvCxnSpPr>
          <p:nvPr/>
        </p:nvCxnSpPr>
        <p:spPr>
          <a:xfrm>
            <a:off x="7200331" y="4903338"/>
            <a:ext cx="577942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que 34" descr="Clé">
            <a:extLst>
              <a:ext uri="{FF2B5EF4-FFF2-40B4-BE49-F238E27FC236}">
                <a16:creationId xmlns:a16="http://schemas.microsoft.com/office/drawing/2014/main" id="{BD47F6DF-C9EB-413F-B1F4-DF5D297E9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3140" y="512965"/>
            <a:ext cx="690897" cy="69089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331B387-431E-40CB-BFCF-B1F9C3A8DE56}"/>
              </a:ext>
            </a:extLst>
          </p:cNvPr>
          <p:cNvSpPr txBox="1"/>
          <p:nvPr/>
        </p:nvSpPr>
        <p:spPr>
          <a:xfrm>
            <a:off x="7127355" y="622561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Chuck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211A40C-99BB-4B49-A3CC-33D8A591165B}"/>
              </a:ext>
            </a:extLst>
          </p:cNvPr>
          <p:cNvGrpSpPr/>
          <p:nvPr/>
        </p:nvGrpSpPr>
        <p:grpSpPr>
          <a:xfrm>
            <a:off x="7015761" y="5176730"/>
            <a:ext cx="914400" cy="1040146"/>
            <a:chOff x="4786913" y="1492631"/>
            <a:chExt cx="914400" cy="1040146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C266D937-B06E-4DCC-A895-F459CA4B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580">
              <a:off x="5050022" y="1492631"/>
              <a:ext cx="427488" cy="224776"/>
            </a:xfrm>
            <a:prstGeom prst="rect">
              <a:avLst/>
            </a:prstGeom>
          </p:spPr>
        </p:pic>
        <p:pic>
          <p:nvPicPr>
            <p:cNvPr id="40" name="Graphique 39" descr="Homme">
              <a:extLst>
                <a:ext uri="{FF2B5EF4-FFF2-40B4-BE49-F238E27FC236}">
                  <a16:creationId xmlns:a16="http://schemas.microsoft.com/office/drawing/2014/main" id="{C1D99E52-BACB-47BE-A0FA-54AC1950D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86913" y="1618377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F432E08-D0F2-4E1C-BACF-716C37D3E573}"/>
              </a:ext>
            </a:extLst>
          </p:cNvPr>
          <p:cNvCxnSpPr>
            <a:cxnSpLocks/>
          </p:cNvCxnSpPr>
          <p:nvPr/>
        </p:nvCxnSpPr>
        <p:spPr>
          <a:xfrm>
            <a:off x="4831304" y="3743217"/>
            <a:ext cx="1158435" cy="946161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que 42" descr="Enveloppe ouverte">
            <a:extLst>
              <a:ext uri="{FF2B5EF4-FFF2-40B4-BE49-F238E27FC236}">
                <a16:creationId xmlns:a16="http://schemas.microsoft.com/office/drawing/2014/main" id="{4660707D-AA7E-4F34-B368-2776CF573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7906" y="4477393"/>
            <a:ext cx="756321" cy="756321"/>
          </a:xfrm>
          <a:prstGeom prst="rect">
            <a:avLst/>
          </a:prstGeom>
        </p:spPr>
      </p:pic>
      <p:pic>
        <p:nvPicPr>
          <p:cNvPr id="47" name="Graphique 46" descr="Verrou">
            <a:extLst>
              <a:ext uri="{FF2B5EF4-FFF2-40B4-BE49-F238E27FC236}">
                <a16:creationId xmlns:a16="http://schemas.microsoft.com/office/drawing/2014/main" id="{CA2B7C18-9D8F-461F-9AEB-28624BA3A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8935" y="4257041"/>
            <a:ext cx="577942" cy="577942"/>
          </a:xfrm>
          <a:prstGeom prst="rect">
            <a:avLst/>
          </a:prstGeom>
        </p:spPr>
      </p:pic>
      <p:pic>
        <p:nvPicPr>
          <p:cNvPr id="48" name="Graphique 47" descr="Clé">
            <a:extLst>
              <a:ext uri="{FF2B5EF4-FFF2-40B4-BE49-F238E27FC236}">
                <a16:creationId xmlns:a16="http://schemas.microsoft.com/office/drawing/2014/main" id="{30A23157-D63E-48FA-B44D-7C3BAAA6F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24864" y="6076571"/>
            <a:ext cx="690897" cy="690897"/>
          </a:xfrm>
          <a:prstGeom prst="rect">
            <a:avLst/>
          </a:prstGeom>
        </p:spPr>
      </p:pic>
      <p:pic>
        <p:nvPicPr>
          <p:cNvPr id="49" name="Graphique 48" descr="Enveloppe ouverte">
            <a:extLst>
              <a:ext uri="{FF2B5EF4-FFF2-40B4-BE49-F238E27FC236}">
                <a16:creationId xmlns:a16="http://schemas.microsoft.com/office/drawing/2014/main" id="{EDE27E81-6DAB-4545-8CF9-D07BDE6E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7462" y="4477393"/>
            <a:ext cx="756321" cy="756321"/>
          </a:xfrm>
          <a:prstGeom prst="rect">
            <a:avLst/>
          </a:prstGeom>
        </p:spPr>
      </p:pic>
      <p:pic>
        <p:nvPicPr>
          <p:cNvPr id="50" name="Graphique 49" descr="Verrou ouvert">
            <a:extLst>
              <a:ext uri="{FF2B5EF4-FFF2-40B4-BE49-F238E27FC236}">
                <a16:creationId xmlns:a16="http://schemas.microsoft.com/office/drawing/2014/main" id="{97207DBC-0233-4653-9F97-A980036901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0415" y="5328538"/>
            <a:ext cx="577942" cy="577942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C1BF5906-A7E9-44F3-9729-A16C60C3D740}"/>
              </a:ext>
            </a:extLst>
          </p:cNvPr>
          <p:cNvSpPr txBox="1"/>
          <p:nvPr/>
        </p:nvSpPr>
        <p:spPr>
          <a:xfrm>
            <a:off x="8894037" y="5005372"/>
            <a:ext cx="2201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Quand une clé est compromise,</a:t>
            </a:r>
          </a:p>
          <a:p>
            <a:pPr algn="ctr"/>
            <a:r>
              <a:rPr lang="fr-FR" sz="1200" b="1" dirty="0"/>
              <a:t>c’est toute la sécurité qui est</a:t>
            </a:r>
          </a:p>
          <a:p>
            <a:pPr algn="ctr"/>
            <a:r>
              <a:rPr lang="fr-FR" sz="1200" b="1" dirty="0"/>
              <a:t>compromise.</a:t>
            </a:r>
          </a:p>
        </p:txBody>
      </p:sp>
      <p:pic>
        <p:nvPicPr>
          <p:cNvPr id="57" name="Graphique 56" descr="Clé">
            <a:extLst>
              <a:ext uri="{FF2B5EF4-FFF2-40B4-BE49-F238E27FC236}">
                <a16:creationId xmlns:a16="http://schemas.microsoft.com/office/drawing/2014/main" id="{F8167C34-6660-4763-9DA3-8C182EF9B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43416" y="4506021"/>
            <a:ext cx="418296" cy="418296"/>
          </a:xfrm>
          <a:prstGeom prst="rect">
            <a:avLst/>
          </a:prstGeom>
        </p:spPr>
      </p:pic>
      <p:pic>
        <p:nvPicPr>
          <p:cNvPr id="58" name="Graphique 57" descr="Clé">
            <a:extLst>
              <a:ext uri="{FF2B5EF4-FFF2-40B4-BE49-F238E27FC236}">
                <a16:creationId xmlns:a16="http://schemas.microsoft.com/office/drawing/2014/main" id="{293F3D62-1D34-4E65-B237-4533E6643E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80287" y="2698629"/>
            <a:ext cx="418296" cy="418296"/>
          </a:xfrm>
          <a:prstGeom prst="rect">
            <a:avLst/>
          </a:prstGeom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87B9FF3-FA2F-48AD-90B3-0506CCA4A41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867463" y="2748705"/>
            <a:ext cx="0" cy="506223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que 59" descr="Clé">
            <a:extLst>
              <a:ext uri="{FF2B5EF4-FFF2-40B4-BE49-F238E27FC236}">
                <a16:creationId xmlns:a16="http://schemas.microsoft.com/office/drawing/2014/main" id="{312EB873-4685-44EB-A337-D1DDFB8C8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8009" y="2844722"/>
            <a:ext cx="418296" cy="4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1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que 28" descr="Enveloppe ouverte">
            <a:extLst>
              <a:ext uri="{FF2B5EF4-FFF2-40B4-BE49-F238E27FC236}">
                <a16:creationId xmlns:a16="http://schemas.microsoft.com/office/drawing/2014/main" id="{62926892-D41C-4C86-B07D-7C4BA90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6987" y="4822129"/>
            <a:ext cx="756321" cy="756321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266" y="1826703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2291" y="1826703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6488" y="1759698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4428660" y="2741103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7900825" y="274110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pic>
        <p:nvPicPr>
          <p:cNvPr id="14" name="Graphique 13" descr="Clé">
            <a:extLst>
              <a:ext uri="{FF2B5EF4-FFF2-40B4-BE49-F238E27FC236}">
                <a16:creationId xmlns:a16="http://schemas.microsoft.com/office/drawing/2014/main" id="{09A12CD1-1321-4542-8A13-5C0EA1B04B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6488" y="1073790"/>
            <a:ext cx="690897" cy="6908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1900268" y="1935760"/>
            <a:ext cx="1027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Clé privée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8E9EA0-E17B-4CCF-AB7A-79710D3AA5BC}"/>
              </a:ext>
            </a:extLst>
          </p:cNvPr>
          <p:cNvSpPr txBox="1"/>
          <p:nvPr/>
        </p:nvSpPr>
        <p:spPr>
          <a:xfrm>
            <a:off x="1900268" y="1249852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Clé publique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2B2D0FC-573C-4E0B-BE9A-650054E730C8}"/>
              </a:ext>
            </a:extLst>
          </p:cNvPr>
          <p:cNvCxnSpPr>
            <a:cxnSpLocks/>
          </p:cNvCxnSpPr>
          <p:nvPr/>
        </p:nvCxnSpPr>
        <p:spPr>
          <a:xfrm>
            <a:off x="3959604" y="1417740"/>
            <a:ext cx="4655062" cy="0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FF40C47-AB92-4A81-A55D-8FC346AA6E0D}"/>
              </a:ext>
            </a:extLst>
          </p:cNvPr>
          <p:cNvSpPr txBox="1"/>
          <p:nvPr/>
        </p:nvSpPr>
        <p:spPr>
          <a:xfrm>
            <a:off x="4899223" y="1027596"/>
            <a:ext cx="3349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communique librement sa clé publique à Bob</a:t>
            </a:r>
          </a:p>
        </p:txBody>
      </p:sp>
      <p:pic>
        <p:nvPicPr>
          <p:cNvPr id="22" name="Graphique 21" descr="Clé">
            <a:extLst>
              <a:ext uri="{FF2B5EF4-FFF2-40B4-BE49-F238E27FC236}">
                <a16:creationId xmlns:a16="http://schemas.microsoft.com/office/drawing/2014/main" id="{65473B42-F8E9-4CF6-9384-30B43391D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76885" y="1068801"/>
            <a:ext cx="690897" cy="690897"/>
          </a:xfrm>
          <a:prstGeom prst="rect">
            <a:avLst/>
          </a:prstGeom>
        </p:spPr>
      </p:pic>
      <p:pic>
        <p:nvPicPr>
          <p:cNvPr id="24" name="Graphique 23" descr="Verrou">
            <a:extLst>
              <a:ext uri="{FF2B5EF4-FFF2-40B4-BE49-F238E27FC236}">
                <a16:creationId xmlns:a16="http://schemas.microsoft.com/office/drawing/2014/main" id="{3609DBDD-D7D2-4D62-A6C3-E3A950BE57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8016" y="4601777"/>
            <a:ext cx="577942" cy="577942"/>
          </a:xfrm>
          <a:prstGeom prst="rect">
            <a:avLst/>
          </a:prstGeom>
        </p:spPr>
      </p:pic>
      <p:pic>
        <p:nvPicPr>
          <p:cNvPr id="28" name="Graphique 27" descr="Enveloppe ouverte">
            <a:extLst>
              <a:ext uri="{FF2B5EF4-FFF2-40B4-BE49-F238E27FC236}">
                <a16:creationId xmlns:a16="http://schemas.microsoft.com/office/drawing/2014/main" id="{4744CB84-C21D-4DEC-B188-5F1AA942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6987" y="3170636"/>
            <a:ext cx="756321" cy="756321"/>
          </a:xfrm>
          <a:prstGeom prst="rect">
            <a:avLst/>
          </a:prstGeom>
        </p:spPr>
      </p:pic>
      <p:pic>
        <p:nvPicPr>
          <p:cNvPr id="30" name="Graphique 29" descr="Enveloppe ouverte">
            <a:extLst>
              <a:ext uri="{FF2B5EF4-FFF2-40B4-BE49-F238E27FC236}">
                <a16:creationId xmlns:a16="http://schemas.microsoft.com/office/drawing/2014/main" id="{D8B2B827-B189-459D-9679-F1D6BDC5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1306" y="4822129"/>
            <a:ext cx="756321" cy="756321"/>
          </a:xfrm>
          <a:prstGeom prst="rect">
            <a:avLst/>
          </a:prstGeom>
        </p:spPr>
      </p:pic>
      <p:pic>
        <p:nvPicPr>
          <p:cNvPr id="31" name="Graphique 30" descr="Verrou">
            <a:extLst>
              <a:ext uri="{FF2B5EF4-FFF2-40B4-BE49-F238E27FC236}">
                <a16:creationId xmlns:a16="http://schemas.microsoft.com/office/drawing/2014/main" id="{C4A07854-E33A-4179-BA64-F4A27147DA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02335" y="4601777"/>
            <a:ext cx="577942" cy="577942"/>
          </a:xfrm>
          <a:prstGeom prst="rect">
            <a:avLst/>
          </a:prstGeom>
        </p:spPr>
      </p:pic>
      <p:pic>
        <p:nvPicPr>
          <p:cNvPr id="32" name="Graphique 31" descr="Enveloppe ouverte">
            <a:extLst>
              <a:ext uri="{FF2B5EF4-FFF2-40B4-BE49-F238E27FC236}">
                <a16:creationId xmlns:a16="http://schemas.microsoft.com/office/drawing/2014/main" id="{F2300DF6-A299-4E4B-827F-F7BC6EA30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1306" y="3150065"/>
            <a:ext cx="756321" cy="756321"/>
          </a:xfrm>
          <a:prstGeom prst="rect">
            <a:avLst/>
          </a:prstGeom>
        </p:spPr>
      </p:pic>
      <p:pic>
        <p:nvPicPr>
          <p:cNvPr id="33" name="Graphique 32" descr="Clé">
            <a:extLst>
              <a:ext uri="{FF2B5EF4-FFF2-40B4-BE49-F238E27FC236}">
                <a16:creationId xmlns:a16="http://schemas.microsoft.com/office/drawing/2014/main" id="{3A051E00-D4D5-4DB8-AA8A-C7F951A7E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8281" y="4155109"/>
            <a:ext cx="418296" cy="418296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4755148" y="3926957"/>
            <a:ext cx="0" cy="895172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EF2D299-2AC6-4642-9F33-6FC3C3DA3033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5133308" y="5200290"/>
            <a:ext cx="2657998" cy="0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68D402D-965C-4B56-96E0-ABA66FEEE241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8169467" y="3906386"/>
            <a:ext cx="0" cy="915743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88DCB708-C486-4E87-83C5-57838ADFB1BF}"/>
              </a:ext>
            </a:extLst>
          </p:cNvPr>
          <p:cNvSpPr txBox="1"/>
          <p:nvPr/>
        </p:nvSpPr>
        <p:spPr>
          <a:xfrm>
            <a:off x="2393226" y="410446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déchiffre le message</a:t>
            </a:r>
          </a:p>
          <a:p>
            <a:pPr algn="ctr"/>
            <a:r>
              <a:rPr lang="fr-FR" sz="1200" dirty="0"/>
              <a:t>avec sa clé privée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080EF2A-432A-4021-9D5E-4F18B511952D}"/>
              </a:ext>
            </a:extLst>
          </p:cNvPr>
          <p:cNvSpPr txBox="1"/>
          <p:nvPr/>
        </p:nvSpPr>
        <p:spPr>
          <a:xfrm>
            <a:off x="9169275" y="4157890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chiffre le message</a:t>
            </a:r>
          </a:p>
          <a:p>
            <a:pPr algn="ctr"/>
            <a:r>
              <a:rPr lang="fr-FR" sz="1200" dirty="0"/>
              <a:t>avec la clé publique d’Alice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2B8D540-2565-41F2-8318-F28BE364E317}"/>
              </a:ext>
            </a:extLst>
          </p:cNvPr>
          <p:cNvSpPr txBox="1"/>
          <p:nvPr/>
        </p:nvSpPr>
        <p:spPr>
          <a:xfrm>
            <a:off x="5660961" y="5599572"/>
            <a:ext cx="193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communique librement</a:t>
            </a:r>
          </a:p>
          <a:p>
            <a:pPr algn="ctr"/>
            <a:r>
              <a:rPr lang="fr-FR" sz="1200" dirty="0"/>
              <a:t>le message chiffré à Alice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BCA1C73-F6BF-48B6-8C16-DA4E7F1D93A1}"/>
              </a:ext>
            </a:extLst>
          </p:cNvPr>
          <p:cNvSpPr/>
          <p:nvPr/>
        </p:nvSpPr>
        <p:spPr>
          <a:xfrm>
            <a:off x="4665958" y="1048120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16B7D3A-977C-4C1B-9C47-AFFADFF30C92}"/>
              </a:ext>
            </a:extLst>
          </p:cNvPr>
          <p:cNvSpPr/>
          <p:nvPr/>
        </p:nvSpPr>
        <p:spPr>
          <a:xfrm>
            <a:off x="2115366" y="4211041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5DFBB4E-8160-45D9-8DE9-72400E5F5FFE}"/>
              </a:ext>
            </a:extLst>
          </p:cNvPr>
          <p:cNvSpPr/>
          <p:nvPr/>
        </p:nvSpPr>
        <p:spPr>
          <a:xfrm>
            <a:off x="5364471" y="5713771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DC8377A-9466-44FD-A30E-B5A8B8A90206}"/>
              </a:ext>
            </a:extLst>
          </p:cNvPr>
          <p:cNvSpPr/>
          <p:nvPr/>
        </p:nvSpPr>
        <p:spPr>
          <a:xfrm>
            <a:off x="8897231" y="4265402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38" name="Graphique 37" descr="Verrou ouvert">
            <a:extLst>
              <a:ext uri="{FF2B5EF4-FFF2-40B4-BE49-F238E27FC236}">
                <a16:creationId xmlns:a16="http://schemas.microsoft.com/office/drawing/2014/main" id="{5E29ADA2-714D-4A8F-98CC-F0F07CEE5F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04349" y="3017048"/>
            <a:ext cx="577942" cy="577942"/>
          </a:xfrm>
          <a:prstGeom prst="rect">
            <a:avLst/>
          </a:prstGeom>
        </p:spPr>
      </p:pic>
      <p:pic>
        <p:nvPicPr>
          <p:cNvPr id="42" name="Graphique 41" descr="Clé">
            <a:extLst>
              <a:ext uri="{FF2B5EF4-FFF2-40B4-BE49-F238E27FC236}">
                <a16:creationId xmlns:a16="http://schemas.microsoft.com/office/drawing/2014/main" id="{D42F0476-C3A0-4167-BAFA-6AECDD2F06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4065" y="4133309"/>
            <a:ext cx="497449" cy="4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hylactère : pensées 77">
            <a:extLst>
              <a:ext uri="{FF2B5EF4-FFF2-40B4-BE49-F238E27FC236}">
                <a16:creationId xmlns:a16="http://schemas.microsoft.com/office/drawing/2014/main" id="{F10599DF-6A60-4743-A79E-6BAC34F729A1}"/>
              </a:ext>
            </a:extLst>
          </p:cNvPr>
          <p:cNvSpPr/>
          <p:nvPr/>
        </p:nvSpPr>
        <p:spPr>
          <a:xfrm>
            <a:off x="9009022" y="975513"/>
            <a:ext cx="1098958" cy="912011"/>
          </a:xfrm>
          <a:prstGeom prst="cloudCallout">
            <a:avLst>
              <a:gd name="adj1" fmla="val -55184"/>
              <a:gd name="adj2" fmla="val 4952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1661" y="1826703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8833" y="1826703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3030" y="1759698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3405202" y="2741103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8362220" y="274110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pic>
        <p:nvPicPr>
          <p:cNvPr id="14" name="Graphique 13" descr="Clé">
            <a:extLst>
              <a:ext uri="{FF2B5EF4-FFF2-40B4-BE49-F238E27FC236}">
                <a16:creationId xmlns:a16="http://schemas.microsoft.com/office/drawing/2014/main" id="{09A12CD1-1321-4542-8A13-5C0EA1B04B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3030" y="1073790"/>
            <a:ext cx="690897" cy="6908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876810" y="1935760"/>
            <a:ext cx="1027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Clé privée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8E9EA0-E17B-4CCF-AB7A-79710D3AA5BC}"/>
              </a:ext>
            </a:extLst>
          </p:cNvPr>
          <p:cNvSpPr txBox="1"/>
          <p:nvPr/>
        </p:nvSpPr>
        <p:spPr>
          <a:xfrm>
            <a:off x="876810" y="1249852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Clé publique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2B2D0FC-573C-4E0B-BE9A-650054E730C8}"/>
              </a:ext>
            </a:extLst>
          </p:cNvPr>
          <p:cNvCxnSpPr>
            <a:cxnSpLocks/>
          </p:cNvCxnSpPr>
          <p:nvPr/>
        </p:nvCxnSpPr>
        <p:spPr>
          <a:xfrm>
            <a:off x="2936146" y="1417740"/>
            <a:ext cx="2265028" cy="0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que 29" descr="Enveloppe ouverte">
            <a:extLst>
              <a:ext uri="{FF2B5EF4-FFF2-40B4-BE49-F238E27FC236}">
                <a16:creationId xmlns:a16="http://schemas.microsoft.com/office/drawing/2014/main" id="{D8B2B827-B189-459D-9679-F1D6BDC534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2701" y="4822129"/>
            <a:ext cx="756321" cy="756321"/>
          </a:xfrm>
          <a:prstGeom prst="rect">
            <a:avLst/>
          </a:prstGeom>
        </p:spPr>
      </p:pic>
      <p:pic>
        <p:nvPicPr>
          <p:cNvPr id="31" name="Graphique 30" descr="Verrou">
            <a:extLst>
              <a:ext uri="{FF2B5EF4-FFF2-40B4-BE49-F238E27FC236}">
                <a16:creationId xmlns:a16="http://schemas.microsoft.com/office/drawing/2014/main" id="{C4A07854-E33A-4179-BA64-F4A27147DA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63730" y="4601777"/>
            <a:ext cx="577942" cy="577942"/>
          </a:xfrm>
          <a:prstGeom prst="rect">
            <a:avLst/>
          </a:prstGeom>
        </p:spPr>
      </p:pic>
      <p:pic>
        <p:nvPicPr>
          <p:cNvPr id="32" name="Graphique 31" descr="Enveloppe ouverte">
            <a:extLst>
              <a:ext uri="{FF2B5EF4-FFF2-40B4-BE49-F238E27FC236}">
                <a16:creationId xmlns:a16="http://schemas.microsoft.com/office/drawing/2014/main" id="{F2300DF6-A299-4E4B-827F-F7BC6EA30A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2701" y="3154767"/>
            <a:ext cx="756321" cy="756321"/>
          </a:xfrm>
          <a:prstGeom prst="rect">
            <a:avLst/>
          </a:prstGeom>
        </p:spPr>
      </p:pic>
      <p:pic>
        <p:nvPicPr>
          <p:cNvPr id="33" name="Graphique 32" descr="Clé">
            <a:extLst>
              <a:ext uri="{FF2B5EF4-FFF2-40B4-BE49-F238E27FC236}">
                <a16:creationId xmlns:a16="http://schemas.microsoft.com/office/drawing/2014/main" id="{3A051E00-D4D5-4DB8-AA8A-C7F951A7E7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0053" y="4096153"/>
            <a:ext cx="418296" cy="418296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</p:cNvCxnSpPr>
          <p:nvPr/>
        </p:nvCxnSpPr>
        <p:spPr>
          <a:xfrm flipV="1">
            <a:off x="3731690" y="3926958"/>
            <a:ext cx="0" cy="745710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EF2D299-2AC6-4642-9F33-6FC3C3DA3033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4109853" y="5200291"/>
            <a:ext cx="855328" cy="151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68D402D-965C-4B56-96E0-ABA66FEEE241}"/>
              </a:ext>
            </a:extLst>
          </p:cNvPr>
          <p:cNvCxnSpPr>
            <a:cxnSpLocks/>
          </p:cNvCxnSpPr>
          <p:nvPr/>
        </p:nvCxnSpPr>
        <p:spPr>
          <a:xfrm>
            <a:off x="8630862" y="3963702"/>
            <a:ext cx="0" cy="767689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Verrou ouvert">
            <a:extLst>
              <a:ext uri="{FF2B5EF4-FFF2-40B4-BE49-F238E27FC236}">
                <a16:creationId xmlns:a16="http://schemas.microsoft.com/office/drawing/2014/main" id="{5E29ADA2-714D-4A8F-98CC-F0F07CEE5F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80891" y="3017048"/>
            <a:ext cx="577942" cy="577942"/>
          </a:xfrm>
          <a:prstGeom prst="rect">
            <a:avLst/>
          </a:prstGeom>
        </p:spPr>
      </p:pic>
      <p:pic>
        <p:nvPicPr>
          <p:cNvPr id="42" name="Graphique 41" descr="Clé">
            <a:extLst>
              <a:ext uri="{FF2B5EF4-FFF2-40B4-BE49-F238E27FC236}">
                <a16:creationId xmlns:a16="http://schemas.microsoft.com/office/drawing/2014/main" id="{D42F0476-C3A0-4167-BAFA-6AECDD2F0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3516" y="4030082"/>
            <a:ext cx="497449" cy="497449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EFDAA50-E0E2-42DA-9210-96847973AAF9}"/>
              </a:ext>
            </a:extLst>
          </p:cNvPr>
          <p:cNvSpPr txBox="1"/>
          <p:nvPr/>
        </p:nvSpPr>
        <p:spPr>
          <a:xfrm>
            <a:off x="5572052" y="1861947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Chuck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13421F78-A8B0-4B14-85A5-F8314536BD9F}"/>
              </a:ext>
            </a:extLst>
          </p:cNvPr>
          <p:cNvGrpSpPr/>
          <p:nvPr/>
        </p:nvGrpSpPr>
        <p:grpSpPr>
          <a:xfrm>
            <a:off x="5460458" y="813063"/>
            <a:ext cx="914400" cy="1040146"/>
            <a:chOff x="4786913" y="1492631"/>
            <a:chExt cx="914400" cy="1040146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7380BEE5-74BC-4C62-8258-C7DEBBD4E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580">
              <a:off x="5050022" y="1492631"/>
              <a:ext cx="427488" cy="224776"/>
            </a:xfrm>
            <a:prstGeom prst="rect">
              <a:avLst/>
            </a:prstGeom>
          </p:spPr>
        </p:pic>
        <p:pic>
          <p:nvPicPr>
            <p:cNvPr id="40" name="Graphique 39" descr="Homme">
              <a:extLst>
                <a:ext uri="{FF2B5EF4-FFF2-40B4-BE49-F238E27FC236}">
                  <a16:creationId xmlns:a16="http://schemas.microsoft.com/office/drawing/2014/main" id="{5A76E8DC-AC16-4EFE-B2DE-678373E19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86913" y="1618377"/>
              <a:ext cx="914400" cy="914400"/>
            </a:xfrm>
            <a:prstGeom prst="rect">
              <a:avLst/>
            </a:prstGeom>
          </p:spPr>
        </p:pic>
      </p:grpSp>
      <p:pic>
        <p:nvPicPr>
          <p:cNvPr id="43" name="Graphique 42" descr="Clé">
            <a:extLst>
              <a:ext uri="{FF2B5EF4-FFF2-40B4-BE49-F238E27FC236}">
                <a16:creationId xmlns:a16="http://schemas.microsoft.com/office/drawing/2014/main" id="{53DF5388-BCE9-4AD0-8759-3D8F5B66A59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82070" y="100501"/>
            <a:ext cx="690897" cy="690897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E74A658A-13D1-4F9A-825C-0A24ADACEEA6}"/>
              </a:ext>
            </a:extLst>
          </p:cNvPr>
          <p:cNvSpPr txBox="1"/>
          <p:nvPr/>
        </p:nvSpPr>
        <p:spPr>
          <a:xfrm>
            <a:off x="5106803" y="286905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Clé de Charlie</a:t>
            </a:r>
          </a:p>
        </p:txBody>
      </p:sp>
      <p:pic>
        <p:nvPicPr>
          <p:cNvPr id="48" name="Graphique 47" descr="Verrou ouvert">
            <a:extLst>
              <a:ext uri="{FF2B5EF4-FFF2-40B4-BE49-F238E27FC236}">
                <a16:creationId xmlns:a16="http://schemas.microsoft.com/office/drawing/2014/main" id="{72646AF2-17DE-47F0-A094-2F29E850F9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77496" y="2517519"/>
            <a:ext cx="577942" cy="577942"/>
          </a:xfrm>
          <a:prstGeom prst="rect">
            <a:avLst/>
          </a:prstGeom>
        </p:spPr>
      </p:pic>
      <p:pic>
        <p:nvPicPr>
          <p:cNvPr id="49" name="Graphique 48" descr="Clé">
            <a:extLst>
              <a:ext uri="{FF2B5EF4-FFF2-40B4-BE49-F238E27FC236}">
                <a16:creationId xmlns:a16="http://schemas.microsoft.com/office/drawing/2014/main" id="{AD9BAF84-FE4C-4188-A151-9B14F6C841B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25846" y="4068774"/>
            <a:ext cx="497449" cy="497449"/>
          </a:xfrm>
          <a:prstGeom prst="rect">
            <a:avLst/>
          </a:prstGeom>
        </p:spPr>
      </p:pic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DF62E7E-AF4E-47E0-BF94-9ABA899D17CD}"/>
              </a:ext>
            </a:extLst>
          </p:cNvPr>
          <p:cNvCxnSpPr>
            <a:cxnSpLocks/>
          </p:cNvCxnSpPr>
          <p:nvPr/>
        </p:nvCxnSpPr>
        <p:spPr>
          <a:xfrm>
            <a:off x="6677637" y="1417740"/>
            <a:ext cx="2126549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que 54" descr="Clé">
            <a:extLst>
              <a:ext uri="{FF2B5EF4-FFF2-40B4-BE49-F238E27FC236}">
                <a16:creationId xmlns:a16="http://schemas.microsoft.com/office/drawing/2014/main" id="{B16721B4-CFC7-4903-ACED-44CD539F945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277041" y="538451"/>
            <a:ext cx="690897" cy="690897"/>
          </a:xfrm>
          <a:prstGeom prst="rect">
            <a:avLst/>
          </a:prstGeom>
        </p:spPr>
      </p:pic>
      <p:pic>
        <p:nvPicPr>
          <p:cNvPr id="56" name="Graphique 55" descr="Clé">
            <a:extLst>
              <a:ext uri="{FF2B5EF4-FFF2-40B4-BE49-F238E27FC236}">
                <a16:creationId xmlns:a16="http://schemas.microsoft.com/office/drawing/2014/main" id="{73FD48A2-75AE-4819-BEDF-350F2FF0E7E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300274" y="1088892"/>
            <a:ext cx="690897" cy="690897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86F0F49E-71CE-4B9A-BADD-C870E81AE067}"/>
              </a:ext>
            </a:extLst>
          </p:cNvPr>
          <p:cNvGrpSpPr/>
          <p:nvPr/>
        </p:nvGrpSpPr>
        <p:grpSpPr>
          <a:xfrm>
            <a:off x="9478859" y="1052158"/>
            <a:ext cx="497573" cy="616323"/>
            <a:chOff x="7137763" y="4554985"/>
            <a:chExt cx="497573" cy="616323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991A05A-1912-416E-BA77-76AD6B4921E6}"/>
                </a:ext>
              </a:extLst>
            </p:cNvPr>
            <p:cNvSpPr txBox="1"/>
            <p:nvPr/>
          </p:nvSpPr>
          <p:spPr>
            <a:xfrm>
              <a:off x="7248236" y="4801976"/>
              <a:ext cx="29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?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93D66EE-59B5-43DC-9996-D7FADA784909}"/>
                </a:ext>
              </a:extLst>
            </p:cNvPr>
            <p:cNvSpPr txBox="1"/>
            <p:nvPr/>
          </p:nvSpPr>
          <p:spPr>
            <a:xfrm>
              <a:off x="7343268" y="4616540"/>
              <a:ext cx="29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70C0"/>
                  </a:solidFill>
                </a:rPr>
                <a:t>?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12970B03-4EFC-4CDA-91B3-2173E4BCFAE9}"/>
                </a:ext>
              </a:extLst>
            </p:cNvPr>
            <p:cNvSpPr txBox="1"/>
            <p:nvPr/>
          </p:nvSpPr>
          <p:spPr>
            <a:xfrm>
              <a:off x="7137763" y="4554985"/>
              <a:ext cx="292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70C0"/>
                  </a:solidFill>
                </a:rPr>
                <a:t>?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D6B11C50-49B1-414D-8CB1-B63457D67184}"/>
              </a:ext>
            </a:extLst>
          </p:cNvPr>
          <p:cNvCxnSpPr>
            <a:cxnSpLocks/>
          </p:cNvCxnSpPr>
          <p:nvPr/>
        </p:nvCxnSpPr>
        <p:spPr>
          <a:xfrm flipH="1">
            <a:off x="7043058" y="5200289"/>
            <a:ext cx="889607" cy="0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que 7" descr="E-mail">
            <a:extLst>
              <a:ext uri="{FF2B5EF4-FFF2-40B4-BE49-F238E27FC236}">
                <a16:creationId xmlns:a16="http://schemas.microsoft.com/office/drawing/2014/main" id="{2BF6281C-3378-4201-AABC-0E3CB9E6C01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25541" y="3130105"/>
            <a:ext cx="780983" cy="780983"/>
          </a:xfrm>
          <a:prstGeom prst="rect">
            <a:avLst/>
          </a:prstGeom>
        </p:spPr>
      </p:pic>
      <p:pic>
        <p:nvPicPr>
          <p:cNvPr id="63" name="Graphique 62" descr="E-mail">
            <a:extLst>
              <a:ext uri="{FF2B5EF4-FFF2-40B4-BE49-F238E27FC236}">
                <a16:creationId xmlns:a16="http://schemas.microsoft.com/office/drawing/2014/main" id="{90FCF6FC-A0BB-4248-8005-A63B84979D6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32968" y="4797467"/>
            <a:ext cx="780983" cy="780983"/>
          </a:xfrm>
          <a:prstGeom prst="rect">
            <a:avLst/>
          </a:prstGeom>
        </p:spPr>
      </p:pic>
      <p:pic>
        <p:nvPicPr>
          <p:cNvPr id="24" name="Graphique 23" descr="Verrou">
            <a:extLst>
              <a:ext uri="{FF2B5EF4-FFF2-40B4-BE49-F238E27FC236}">
                <a16:creationId xmlns:a16="http://schemas.microsoft.com/office/drawing/2014/main" id="{3609DBDD-D7D2-4D62-A6C3-E3A950BE577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064558" y="4601777"/>
            <a:ext cx="577942" cy="577942"/>
          </a:xfrm>
          <a:prstGeom prst="rect">
            <a:avLst/>
          </a:prstGeom>
        </p:spPr>
      </p:pic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A210DE1-D72D-4DE4-935C-5CFBD4E58762}"/>
              </a:ext>
            </a:extLst>
          </p:cNvPr>
          <p:cNvCxnSpPr>
            <a:cxnSpLocks/>
          </p:cNvCxnSpPr>
          <p:nvPr/>
        </p:nvCxnSpPr>
        <p:spPr>
          <a:xfrm flipV="1">
            <a:off x="6569988" y="3963702"/>
            <a:ext cx="0" cy="767689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que 64" descr="E-mail">
            <a:extLst>
              <a:ext uri="{FF2B5EF4-FFF2-40B4-BE49-F238E27FC236}">
                <a16:creationId xmlns:a16="http://schemas.microsoft.com/office/drawing/2014/main" id="{534AFF4C-0C23-44F4-8398-77A5E607BF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52941" y="3130105"/>
            <a:ext cx="780983" cy="780983"/>
          </a:xfrm>
          <a:prstGeom prst="rect">
            <a:avLst/>
          </a:prstGeom>
        </p:spPr>
      </p:pic>
      <p:pic>
        <p:nvPicPr>
          <p:cNvPr id="66" name="Graphique 65" descr="Enveloppe ouverte">
            <a:extLst>
              <a:ext uri="{FF2B5EF4-FFF2-40B4-BE49-F238E27FC236}">
                <a16:creationId xmlns:a16="http://schemas.microsoft.com/office/drawing/2014/main" id="{4C6C35B8-0E32-4933-9C0E-7771801DD2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1828" y="4822129"/>
            <a:ext cx="756321" cy="756321"/>
          </a:xfrm>
          <a:prstGeom prst="rect">
            <a:avLst/>
          </a:prstGeom>
        </p:spPr>
      </p:pic>
      <p:pic>
        <p:nvPicPr>
          <p:cNvPr id="67" name="Graphique 66" descr="Verrou">
            <a:extLst>
              <a:ext uri="{FF2B5EF4-FFF2-40B4-BE49-F238E27FC236}">
                <a16:creationId xmlns:a16="http://schemas.microsoft.com/office/drawing/2014/main" id="{D7A2BF82-794E-4580-BFDA-92CAE9B2AD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02857" y="4551443"/>
            <a:ext cx="577942" cy="577942"/>
          </a:xfrm>
          <a:prstGeom prst="rect">
            <a:avLst/>
          </a:prstGeom>
        </p:spPr>
      </p:pic>
      <p:pic>
        <p:nvPicPr>
          <p:cNvPr id="69" name="Graphique 68" descr="E-mail">
            <a:extLst>
              <a:ext uri="{FF2B5EF4-FFF2-40B4-BE49-F238E27FC236}">
                <a16:creationId xmlns:a16="http://schemas.microsoft.com/office/drawing/2014/main" id="{B0EA8A08-8B20-4B3B-93C2-1ED9C7200E8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54575" y="4797467"/>
            <a:ext cx="780983" cy="780983"/>
          </a:xfrm>
          <a:prstGeom prst="rect">
            <a:avLst/>
          </a:prstGeom>
        </p:spPr>
      </p:pic>
      <p:pic>
        <p:nvPicPr>
          <p:cNvPr id="70" name="Graphique 69" descr="Verrou">
            <a:extLst>
              <a:ext uri="{FF2B5EF4-FFF2-40B4-BE49-F238E27FC236}">
                <a16:creationId xmlns:a16="http://schemas.microsoft.com/office/drawing/2014/main" id="{EF9306A3-D86E-42BC-967A-E8E9667AE02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76210" y="4623859"/>
            <a:ext cx="577942" cy="577942"/>
          </a:xfrm>
          <a:prstGeom prst="rect">
            <a:avLst/>
          </a:prstGeom>
        </p:spPr>
      </p:pic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5662CB29-3146-4245-B9ED-EC0F86F5CCFC}"/>
              </a:ext>
            </a:extLst>
          </p:cNvPr>
          <p:cNvCxnSpPr>
            <a:cxnSpLocks/>
          </p:cNvCxnSpPr>
          <p:nvPr/>
        </p:nvCxnSpPr>
        <p:spPr>
          <a:xfrm>
            <a:off x="5443432" y="3988869"/>
            <a:ext cx="1635" cy="783431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que 74" descr="Enveloppe ouverte">
            <a:extLst>
              <a:ext uri="{FF2B5EF4-FFF2-40B4-BE49-F238E27FC236}">
                <a16:creationId xmlns:a16="http://schemas.microsoft.com/office/drawing/2014/main" id="{8207E26D-D3DB-4566-8DBB-1CCD15167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82030" y="3154767"/>
            <a:ext cx="756321" cy="756321"/>
          </a:xfrm>
          <a:prstGeom prst="rect">
            <a:avLst/>
          </a:prstGeom>
        </p:spPr>
      </p:pic>
      <p:pic>
        <p:nvPicPr>
          <p:cNvPr id="76" name="Graphique 75" descr="Clé">
            <a:extLst>
              <a:ext uri="{FF2B5EF4-FFF2-40B4-BE49-F238E27FC236}">
                <a16:creationId xmlns:a16="http://schemas.microsoft.com/office/drawing/2014/main" id="{9DAEB193-3C01-48F5-AF9C-73E7F86C2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7958" y="4079211"/>
            <a:ext cx="427373" cy="427373"/>
          </a:xfrm>
          <a:prstGeom prst="rect">
            <a:avLst/>
          </a:prstGeom>
        </p:spPr>
      </p:pic>
      <p:pic>
        <p:nvPicPr>
          <p:cNvPr id="77" name="Graphique 76" descr="Femme">
            <a:extLst>
              <a:ext uri="{FF2B5EF4-FFF2-40B4-BE49-F238E27FC236}">
                <a16:creationId xmlns:a16="http://schemas.microsoft.com/office/drawing/2014/main" id="{7195FB89-35CA-43CF-9D99-C2BD36050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9946" y="1386424"/>
            <a:ext cx="322864" cy="322864"/>
          </a:xfrm>
          <a:prstGeom prst="rect">
            <a:avLst/>
          </a:prstGeom>
        </p:spPr>
      </p:pic>
      <p:pic>
        <p:nvPicPr>
          <p:cNvPr id="79" name="Graphique 78" descr="Clé">
            <a:extLst>
              <a:ext uri="{FF2B5EF4-FFF2-40B4-BE49-F238E27FC236}">
                <a16:creationId xmlns:a16="http://schemas.microsoft.com/office/drawing/2014/main" id="{3F05749B-14BB-48A7-B74B-9192BDCF77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001" y="1048555"/>
            <a:ext cx="427373" cy="427373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B624A241-992B-4FE6-ACA4-F8F3482F864B}"/>
              </a:ext>
            </a:extLst>
          </p:cNvPr>
          <p:cNvSpPr txBox="1"/>
          <p:nvPr/>
        </p:nvSpPr>
        <p:spPr>
          <a:xfrm flipH="1">
            <a:off x="5016041" y="5734525"/>
            <a:ext cx="235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25554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4926" y="484463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6951" y="484463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1148" y="417458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4043320" y="1398863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7515485" y="139886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1725422" y="609017"/>
            <a:ext cx="939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Clé d’Alice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</p:cNvCxnSpPr>
          <p:nvPr/>
        </p:nvCxnSpPr>
        <p:spPr>
          <a:xfrm>
            <a:off x="3417848" y="2313263"/>
            <a:ext cx="654713" cy="492915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88DCB708-C486-4E87-83C5-57838ADFB1BF}"/>
              </a:ext>
            </a:extLst>
          </p:cNvPr>
          <p:cNvSpPr txBox="1"/>
          <p:nvPr/>
        </p:nvSpPr>
        <p:spPr>
          <a:xfrm>
            <a:off x="1173416" y="1902560"/>
            <a:ext cx="156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fabrique une clé</a:t>
            </a:r>
          </a:p>
          <a:p>
            <a:pPr algn="ctr"/>
            <a:r>
              <a:rPr lang="fr-FR" sz="1200" dirty="0"/>
              <a:t>symétrique commune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16B7D3A-977C-4C1B-9C47-AFFADFF30C92}"/>
              </a:ext>
            </a:extLst>
          </p:cNvPr>
          <p:cNvSpPr/>
          <p:nvPr/>
        </p:nvSpPr>
        <p:spPr>
          <a:xfrm>
            <a:off x="957087" y="2016759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35" name="Graphique 34" descr="Clé">
            <a:extLst>
              <a:ext uri="{FF2B5EF4-FFF2-40B4-BE49-F238E27FC236}">
                <a16:creationId xmlns:a16="http://schemas.microsoft.com/office/drawing/2014/main" id="{D58DAEE3-5C89-44A2-9D10-5BEB393CE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6110" y="490208"/>
            <a:ext cx="690897" cy="69089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36C4CAF-259D-4E5D-A095-0F73B42877CD}"/>
              </a:ext>
            </a:extLst>
          </p:cNvPr>
          <p:cNvSpPr txBox="1"/>
          <p:nvPr/>
        </p:nvSpPr>
        <p:spPr>
          <a:xfrm>
            <a:off x="8565457" y="676612"/>
            <a:ext cx="97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Clé de Bob</a:t>
            </a:r>
          </a:p>
        </p:txBody>
      </p:sp>
      <p:pic>
        <p:nvPicPr>
          <p:cNvPr id="43" name="Graphique 42" descr="Clé">
            <a:extLst>
              <a:ext uri="{FF2B5EF4-FFF2-40B4-BE49-F238E27FC236}">
                <a16:creationId xmlns:a16="http://schemas.microsoft.com/office/drawing/2014/main" id="{34056331-BE9E-469A-8E31-DF61536E6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3620" y="1695305"/>
            <a:ext cx="797319" cy="797319"/>
          </a:xfrm>
          <a:prstGeom prst="rect">
            <a:avLst/>
          </a:prstGeom>
        </p:spPr>
      </p:pic>
      <p:pic>
        <p:nvPicPr>
          <p:cNvPr id="48" name="Graphique 47" descr="Clé">
            <a:extLst>
              <a:ext uri="{FF2B5EF4-FFF2-40B4-BE49-F238E27FC236}">
                <a16:creationId xmlns:a16="http://schemas.microsoft.com/office/drawing/2014/main" id="{B92711FB-7BE0-40E4-9AB1-8C55ABF765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3096" y="2737280"/>
            <a:ext cx="797319" cy="797319"/>
          </a:xfrm>
          <a:prstGeom prst="rect">
            <a:avLst/>
          </a:prstGeom>
        </p:spPr>
      </p:pic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1A5789ED-2ACC-4B02-8EEB-A5E84E83D498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811351" y="3127737"/>
            <a:ext cx="2601558" cy="8202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que 61" descr="Clé">
            <a:extLst>
              <a:ext uri="{FF2B5EF4-FFF2-40B4-BE49-F238E27FC236}">
                <a16:creationId xmlns:a16="http://schemas.microsoft.com/office/drawing/2014/main" id="{CE2DFC31-72F8-49CB-84F3-2DD31C133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2909" y="2737279"/>
            <a:ext cx="797319" cy="797319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872E41B-487B-44B4-80B5-B16D36E26F0D}"/>
              </a:ext>
            </a:extLst>
          </p:cNvPr>
          <p:cNvCxnSpPr>
            <a:cxnSpLocks/>
          </p:cNvCxnSpPr>
          <p:nvPr/>
        </p:nvCxnSpPr>
        <p:spPr>
          <a:xfrm>
            <a:off x="7772126" y="3397078"/>
            <a:ext cx="0" cy="549244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que 74" descr="Clé">
            <a:extLst>
              <a:ext uri="{FF2B5EF4-FFF2-40B4-BE49-F238E27FC236}">
                <a16:creationId xmlns:a16="http://schemas.microsoft.com/office/drawing/2014/main" id="{E8EC59D0-7836-4C99-88D8-4E3E648414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2007" y="3782353"/>
            <a:ext cx="797319" cy="797319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3159766F-0665-40E2-AF91-BB93CCB70D85}"/>
              </a:ext>
            </a:extLst>
          </p:cNvPr>
          <p:cNvCxnSpPr>
            <a:cxnSpLocks/>
          </p:cNvCxnSpPr>
          <p:nvPr/>
        </p:nvCxnSpPr>
        <p:spPr>
          <a:xfrm flipH="1" flipV="1">
            <a:off x="4903715" y="4164361"/>
            <a:ext cx="2428634" cy="7670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que 82" descr="Clé">
            <a:extLst>
              <a:ext uri="{FF2B5EF4-FFF2-40B4-BE49-F238E27FC236}">
                <a16:creationId xmlns:a16="http://schemas.microsoft.com/office/drawing/2014/main" id="{0AD14764-0A6B-4558-8865-1AE1EE15F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561" y="3765700"/>
            <a:ext cx="797319" cy="797319"/>
          </a:xfrm>
          <a:prstGeom prst="rect">
            <a:avLst/>
          </a:prstGeom>
        </p:spPr>
      </p:pic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0B24F03-9185-41A4-811E-30EA7CB43EFC}"/>
              </a:ext>
            </a:extLst>
          </p:cNvPr>
          <p:cNvCxnSpPr>
            <a:cxnSpLocks/>
          </p:cNvCxnSpPr>
          <p:nvPr/>
        </p:nvCxnSpPr>
        <p:spPr>
          <a:xfrm>
            <a:off x="4392804" y="4507451"/>
            <a:ext cx="0" cy="505732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que 91" descr="Clé">
            <a:extLst>
              <a:ext uri="{FF2B5EF4-FFF2-40B4-BE49-F238E27FC236}">
                <a16:creationId xmlns:a16="http://schemas.microsoft.com/office/drawing/2014/main" id="{B7BA3E76-4EE7-427E-B4B0-AD6BB5D8C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6678" y="4830408"/>
            <a:ext cx="797319" cy="797319"/>
          </a:xfrm>
          <a:prstGeom prst="rect">
            <a:avLst/>
          </a:prstGeom>
        </p:spPr>
      </p:pic>
      <p:pic>
        <p:nvPicPr>
          <p:cNvPr id="93" name="Graphique 92" descr="Clé">
            <a:extLst>
              <a:ext uri="{FF2B5EF4-FFF2-40B4-BE49-F238E27FC236}">
                <a16:creationId xmlns:a16="http://schemas.microsoft.com/office/drawing/2014/main" id="{9DE5570C-B3CA-45E7-955E-C97B51E0E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1262" y="4852594"/>
            <a:ext cx="797319" cy="797319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3F3AC8E-1A07-48E2-8567-A07E9FEBD6F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795321" y="5207824"/>
            <a:ext cx="2601357" cy="21244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B4C1589-AADD-45D7-B083-50D1E05A47AB}"/>
              </a:ext>
            </a:extLst>
          </p:cNvPr>
          <p:cNvCxnSpPr>
            <a:cxnSpLocks/>
          </p:cNvCxnSpPr>
          <p:nvPr/>
        </p:nvCxnSpPr>
        <p:spPr>
          <a:xfrm flipV="1">
            <a:off x="8325431" y="4710712"/>
            <a:ext cx="714312" cy="481818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que 99" descr="Clé">
            <a:extLst>
              <a:ext uri="{FF2B5EF4-FFF2-40B4-BE49-F238E27FC236}">
                <a16:creationId xmlns:a16="http://schemas.microsoft.com/office/drawing/2014/main" id="{F8288FAB-35B1-4FCF-A858-2374D13265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9567" y="4148131"/>
            <a:ext cx="797319" cy="797319"/>
          </a:xfrm>
          <a:prstGeom prst="rect">
            <a:avLst/>
          </a:prstGeom>
        </p:spPr>
      </p:pic>
      <p:pic>
        <p:nvPicPr>
          <p:cNvPr id="102" name="Graphique 101" descr="Verrou">
            <a:extLst>
              <a:ext uri="{FF2B5EF4-FFF2-40B4-BE49-F238E27FC236}">
                <a16:creationId xmlns:a16="http://schemas.microsoft.com/office/drawing/2014/main" id="{275EA181-3501-4B90-BFAC-D3F59395C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8918" y="2900135"/>
            <a:ext cx="577942" cy="577942"/>
          </a:xfrm>
          <a:prstGeom prst="rect">
            <a:avLst/>
          </a:prstGeom>
        </p:spPr>
      </p:pic>
      <p:pic>
        <p:nvPicPr>
          <p:cNvPr id="103" name="Graphique 102" descr="Verrou">
            <a:extLst>
              <a:ext uri="{FF2B5EF4-FFF2-40B4-BE49-F238E27FC236}">
                <a16:creationId xmlns:a16="http://schemas.microsoft.com/office/drawing/2014/main" id="{915EC12F-D153-4F12-926F-7D00DBC28A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27921" y="2877632"/>
            <a:ext cx="577942" cy="577942"/>
          </a:xfrm>
          <a:prstGeom prst="rect">
            <a:avLst/>
          </a:prstGeom>
        </p:spPr>
      </p:pic>
      <p:pic>
        <p:nvPicPr>
          <p:cNvPr id="104" name="Graphique 103" descr="Verrou">
            <a:extLst>
              <a:ext uri="{FF2B5EF4-FFF2-40B4-BE49-F238E27FC236}">
                <a16:creationId xmlns:a16="http://schemas.microsoft.com/office/drawing/2014/main" id="{636A2210-7D88-4838-AFC4-846F56E277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6507" y="3922748"/>
            <a:ext cx="577942" cy="577942"/>
          </a:xfrm>
          <a:prstGeom prst="rect">
            <a:avLst/>
          </a:prstGeom>
        </p:spPr>
      </p:pic>
      <p:pic>
        <p:nvPicPr>
          <p:cNvPr id="107" name="Graphique 106" descr="Verrou">
            <a:extLst>
              <a:ext uri="{FF2B5EF4-FFF2-40B4-BE49-F238E27FC236}">
                <a16:creationId xmlns:a16="http://schemas.microsoft.com/office/drawing/2014/main" id="{567BB0BD-27E0-4084-A914-6821E66BA7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84875" y="3956518"/>
            <a:ext cx="577942" cy="577942"/>
          </a:xfrm>
          <a:prstGeom prst="rect">
            <a:avLst/>
          </a:prstGeom>
        </p:spPr>
      </p:pic>
      <p:pic>
        <p:nvPicPr>
          <p:cNvPr id="108" name="Graphique 107" descr="Verrou">
            <a:extLst>
              <a:ext uri="{FF2B5EF4-FFF2-40B4-BE49-F238E27FC236}">
                <a16:creationId xmlns:a16="http://schemas.microsoft.com/office/drawing/2014/main" id="{67302416-E98A-45E3-BD82-BDEA201154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92804" y="3912733"/>
            <a:ext cx="577942" cy="577942"/>
          </a:xfrm>
          <a:prstGeom prst="rect">
            <a:avLst/>
          </a:prstGeom>
        </p:spPr>
      </p:pic>
      <p:pic>
        <p:nvPicPr>
          <p:cNvPr id="109" name="Graphique 108" descr="Verrou">
            <a:extLst>
              <a:ext uri="{FF2B5EF4-FFF2-40B4-BE49-F238E27FC236}">
                <a16:creationId xmlns:a16="http://schemas.microsoft.com/office/drawing/2014/main" id="{F402904B-4888-4929-B86D-C2A99DF139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9561" y="3946503"/>
            <a:ext cx="577942" cy="577942"/>
          </a:xfrm>
          <a:prstGeom prst="rect">
            <a:avLst/>
          </a:prstGeom>
        </p:spPr>
      </p:pic>
      <p:pic>
        <p:nvPicPr>
          <p:cNvPr id="110" name="Graphique 109" descr="Verrou">
            <a:extLst>
              <a:ext uri="{FF2B5EF4-FFF2-40B4-BE49-F238E27FC236}">
                <a16:creationId xmlns:a16="http://schemas.microsoft.com/office/drawing/2014/main" id="{FB382D77-D94B-4CEE-B235-7D45E12A44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08279" y="4988357"/>
            <a:ext cx="577942" cy="577942"/>
          </a:xfrm>
          <a:prstGeom prst="rect">
            <a:avLst/>
          </a:prstGeom>
        </p:spPr>
      </p:pic>
      <p:pic>
        <p:nvPicPr>
          <p:cNvPr id="112" name="Graphique 111" descr="Verrou ouvert">
            <a:extLst>
              <a:ext uri="{FF2B5EF4-FFF2-40B4-BE49-F238E27FC236}">
                <a16:creationId xmlns:a16="http://schemas.microsoft.com/office/drawing/2014/main" id="{642DAB27-0476-4079-AA6C-CA20509801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4937" y="4806138"/>
            <a:ext cx="577942" cy="577942"/>
          </a:xfrm>
          <a:prstGeom prst="rect">
            <a:avLst/>
          </a:prstGeom>
        </p:spPr>
      </p:pic>
      <p:pic>
        <p:nvPicPr>
          <p:cNvPr id="114" name="Graphique 113" descr="Verrou">
            <a:extLst>
              <a:ext uri="{FF2B5EF4-FFF2-40B4-BE49-F238E27FC236}">
                <a16:creationId xmlns:a16="http://schemas.microsoft.com/office/drawing/2014/main" id="{503DC075-0CFA-4FB6-9C9A-B30B98AF04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7536" y="4984931"/>
            <a:ext cx="577942" cy="577942"/>
          </a:xfrm>
          <a:prstGeom prst="rect">
            <a:avLst/>
          </a:prstGeom>
        </p:spPr>
      </p:pic>
      <p:pic>
        <p:nvPicPr>
          <p:cNvPr id="115" name="Graphique 114" descr="Verrou ouvert">
            <a:extLst>
              <a:ext uri="{FF2B5EF4-FFF2-40B4-BE49-F238E27FC236}">
                <a16:creationId xmlns:a16="http://schemas.microsoft.com/office/drawing/2014/main" id="{8EADC31F-8DA4-4627-B918-4EB5EE898A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39149" y="4699525"/>
            <a:ext cx="577942" cy="577942"/>
          </a:xfrm>
          <a:prstGeom prst="rect">
            <a:avLst/>
          </a:prstGeom>
        </p:spPr>
      </p:pic>
      <p:pic>
        <p:nvPicPr>
          <p:cNvPr id="117" name="Graphique 116" descr="Clé">
            <a:extLst>
              <a:ext uri="{FF2B5EF4-FFF2-40B4-BE49-F238E27FC236}">
                <a16:creationId xmlns:a16="http://schemas.microsoft.com/office/drawing/2014/main" id="{AE9A0D66-27E1-431A-B675-532430AC9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5781" y="2277847"/>
            <a:ext cx="497449" cy="497449"/>
          </a:xfrm>
          <a:prstGeom prst="rect">
            <a:avLst/>
          </a:prstGeom>
        </p:spPr>
      </p:pic>
      <p:pic>
        <p:nvPicPr>
          <p:cNvPr id="118" name="Graphique 117" descr="Clé">
            <a:extLst>
              <a:ext uri="{FF2B5EF4-FFF2-40B4-BE49-F238E27FC236}">
                <a16:creationId xmlns:a16="http://schemas.microsoft.com/office/drawing/2014/main" id="{0251ABDC-C41D-4D44-BC7B-1D40996DBC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8414" y="3388689"/>
            <a:ext cx="497449" cy="497449"/>
          </a:xfrm>
          <a:prstGeom prst="rect">
            <a:avLst/>
          </a:prstGeom>
        </p:spPr>
      </p:pic>
      <p:sp>
        <p:nvSpPr>
          <p:cNvPr id="119" name="ZoneTexte 118">
            <a:extLst>
              <a:ext uri="{FF2B5EF4-FFF2-40B4-BE49-F238E27FC236}">
                <a16:creationId xmlns:a16="http://schemas.microsoft.com/office/drawing/2014/main" id="{4D7234B8-A225-4FEC-BD89-DCDB352E888C}"/>
              </a:ext>
            </a:extLst>
          </p:cNvPr>
          <p:cNvSpPr txBox="1"/>
          <p:nvPr/>
        </p:nvSpPr>
        <p:spPr>
          <a:xfrm>
            <a:off x="2143845" y="2825449"/>
            <a:ext cx="1274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Elle la chiffre</a:t>
            </a:r>
          </a:p>
          <a:p>
            <a:pPr algn="ctr"/>
            <a:r>
              <a:rPr lang="fr-FR" sz="1200" dirty="0"/>
              <a:t>avec sa clé privée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4489F95C-7F7E-49DE-93FE-9A5B4FD0FF2D}"/>
              </a:ext>
            </a:extLst>
          </p:cNvPr>
          <p:cNvSpPr/>
          <p:nvPr/>
        </p:nvSpPr>
        <p:spPr>
          <a:xfrm>
            <a:off x="1890112" y="2955841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2C548DBC-4693-4B5A-91A6-69A376EA7AF1}"/>
              </a:ext>
            </a:extLst>
          </p:cNvPr>
          <p:cNvSpPr txBox="1"/>
          <p:nvPr/>
        </p:nvSpPr>
        <p:spPr>
          <a:xfrm>
            <a:off x="5308859" y="2538330"/>
            <a:ext cx="162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Elle communique la clé</a:t>
            </a:r>
          </a:p>
          <a:p>
            <a:pPr algn="ctr"/>
            <a:r>
              <a:rPr lang="fr-FR" sz="1200" dirty="0"/>
              <a:t>chiffrée à Bob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D7A08291-4ACE-4968-82CB-4E8C34B7C3DE}"/>
              </a:ext>
            </a:extLst>
          </p:cNvPr>
          <p:cNvSpPr/>
          <p:nvPr/>
        </p:nvSpPr>
        <p:spPr>
          <a:xfrm>
            <a:off x="5063118" y="2649794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695958DB-5759-4206-9F44-492819A99D01}"/>
              </a:ext>
            </a:extLst>
          </p:cNvPr>
          <p:cNvSpPr txBox="1"/>
          <p:nvPr/>
        </p:nvSpPr>
        <p:spPr>
          <a:xfrm>
            <a:off x="8801094" y="3059017"/>
            <a:ext cx="153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chiffre à son tour</a:t>
            </a:r>
          </a:p>
          <a:p>
            <a:pPr algn="ctr"/>
            <a:r>
              <a:rPr lang="fr-FR" sz="1200" dirty="0"/>
              <a:t>avec sa clé privée</a:t>
            </a: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69BFB9C9-020A-4D75-853B-E81179110469}"/>
              </a:ext>
            </a:extLst>
          </p:cNvPr>
          <p:cNvSpPr/>
          <p:nvPr/>
        </p:nvSpPr>
        <p:spPr>
          <a:xfrm>
            <a:off x="8508607" y="3170481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E48D49CA-7B00-4558-922C-5E6A8CA150AD}"/>
              </a:ext>
            </a:extLst>
          </p:cNvPr>
          <p:cNvSpPr txBox="1"/>
          <p:nvPr/>
        </p:nvSpPr>
        <p:spPr>
          <a:xfrm>
            <a:off x="5383591" y="3574123"/>
            <a:ext cx="146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renvoie la clé</a:t>
            </a:r>
          </a:p>
          <a:p>
            <a:pPr algn="ctr"/>
            <a:r>
              <a:rPr lang="fr-FR" sz="1200" dirty="0"/>
              <a:t>doublement chiffrée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66E3E6FF-1E9F-48C5-81CF-77E49565B3E3}"/>
              </a:ext>
            </a:extLst>
          </p:cNvPr>
          <p:cNvSpPr/>
          <p:nvPr/>
        </p:nvSpPr>
        <p:spPr>
          <a:xfrm>
            <a:off x="5055866" y="3685587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69EE942-EB86-4C18-8897-E993890E334F}"/>
              </a:ext>
            </a:extLst>
          </p:cNvPr>
          <p:cNvSpPr txBox="1"/>
          <p:nvPr/>
        </p:nvSpPr>
        <p:spPr>
          <a:xfrm>
            <a:off x="2472068" y="4259842"/>
            <a:ext cx="139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déchiffre avec</a:t>
            </a:r>
          </a:p>
          <a:p>
            <a:pPr algn="ctr"/>
            <a:r>
              <a:rPr lang="fr-FR" sz="1200" dirty="0"/>
              <a:t>sa clé publique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EB391F7E-D7AF-48EE-A4BE-C46C074C2AA0}"/>
              </a:ext>
            </a:extLst>
          </p:cNvPr>
          <p:cNvSpPr/>
          <p:nvPr/>
        </p:nvSpPr>
        <p:spPr>
          <a:xfrm>
            <a:off x="2181305" y="4374041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331D50A9-6AE2-4ECC-9D2A-66CBE42598B1}"/>
              </a:ext>
            </a:extLst>
          </p:cNvPr>
          <p:cNvSpPr txBox="1"/>
          <p:nvPr/>
        </p:nvSpPr>
        <p:spPr>
          <a:xfrm>
            <a:off x="2526134" y="5606484"/>
            <a:ext cx="2673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Comme les fonctions cryptographiques</a:t>
            </a:r>
          </a:p>
          <a:p>
            <a:pPr algn="ctr"/>
            <a:r>
              <a:rPr lang="fr-FR" sz="1200" b="1" dirty="0"/>
              <a:t>sont commutatives, elle récupère</a:t>
            </a:r>
          </a:p>
          <a:p>
            <a:pPr algn="ctr"/>
            <a:r>
              <a:rPr lang="fr-FR" sz="1200" b="1" dirty="0"/>
              <a:t>la clé chiffrée uniquement</a:t>
            </a:r>
          </a:p>
          <a:p>
            <a:pPr algn="ctr"/>
            <a:r>
              <a:rPr lang="fr-FR" sz="1200" b="1" dirty="0"/>
              <a:t>avec la clé privée de Bob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2D24AFA-F7A5-4535-9CAF-92F20AC4CD33}"/>
              </a:ext>
            </a:extLst>
          </p:cNvPr>
          <p:cNvSpPr txBox="1"/>
          <p:nvPr/>
        </p:nvSpPr>
        <p:spPr>
          <a:xfrm>
            <a:off x="5441046" y="4599248"/>
            <a:ext cx="1347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Alice renvoie la clé</a:t>
            </a:r>
          </a:p>
          <a:p>
            <a:pPr algn="ctr"/>
            <a:r>
              <a:rPr lang="fr-FR" sz="1200" dirty="0"/>
              <a:t>chiffrée à Bob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CD29C734-975F-4D65-9DF1-70C86ED038F4}"/>
              </a:ext>
            </a:extLst>
          </p:cNvPr>
          <p:cNvSpPr/>
          <p:nvPr/>
        </p:nvSpPr>
        <p:spPr>
          <a:xfrm>
            <a:off x="5055866" y="4710712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21358EE5-2569-465E-8A78-153CCEC1C5F2}"/>
              </a:ext>
            </a:extLst>
          </p:cNvPr>
          <p:cNvSpPr txBox="1"/>
          <p:nvPr/>
        </p:nvSpPr>
        <p:spPr>
          <a:xfrm>
            <a:off x="8896913" y="5521501"/>
            <a:ext cx="175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Bob déchiffre à son tour</a:t>
            </a:r>
          </a:p>
          <a:p>
            <a:pPr algn="ctr"/>
            <a:r>
              <a:rPr lang="fr-FR" sz="1200" dirty="0"/>
              <a:t>avec sa clé publique</a:t>
            </a:r>
          </a:p>
          <a:p>
            <a:pPr algn="ctr"/>
            <a:r>
              <a:rPr lang="fr-FR" sz="1200" dirty="0"/>
              <a:t>et récupère la clé en clair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5C29D42-7CD8-43A3-8E48-CC05E9AA80BE}"/>
              </a:ext>
            </a:extLst>
          </p:cNvPr>
          <p:cNvSpPr/>
          <p:nvPr/>
        </p:nvSpPr>
        <p:spPr>
          <a:xfrm>
            <a:off x="8663648" y="5728033"/>
            <a:ext cx="233265" cy="2332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8</a:t>
            </a:r>
          </a:p>
        </p:txBody>
      </p:sp>
      <p:pic>
        <p:nvPicPr>
          <p:cNvPr id="63" name="Graphique 62" descr="Clé">
            <a:extLst>
              <a:ext uri="{FF2B5EF4-FFF2-40B4-BE49-F238E27FC236}">
                <a16:creationId xmlns:a16="http://schemas.microsoft.com/office/drawing/2014/main" id="{DF354C50-0033-4349-B704-CB7A1D33D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6923" y="4812188"/>
            <a:ext cx="497449" cy="497449"/>
          </a:xfrm>
          <a:prstGeom prst="rect">
            <a:avLst/>
          </a:prstGeom>
        </p:spPr>
      </p:pic>
      <p:pic>
        <p:nvPicPr>
          <p:cNvPr id="64" name="Graphique 63" descr="Clé">
            <a:extLst>
              <a:ext uri="{FF2B5EF4-FFF2-40B4-BE49-F238E27FC236}">
                <a16:creationId xmlns:a16="http://schemas.microsoft.com/office/drawing/2014/main" id="{5BC88398-5078-4398-B493-581BE67FD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9678" y="4812188"/>
            <a:ext cx="497449" cy="4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71121CE4-8880-4D1C-B2E5-2859C54A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7441" y="484463"/>
            <a:ext cx="914400" cy="914400"/>
          </a:xfrm>
          <a:prstGeom prst="rect">
            <a:avLst/>
          </a:prstGeom>
        </p:spPr>
      </p:pic>
      <p:pic>
        <p:nvPicPr>
          <p:cNvPr id="9" name="Graphique 8" descr="Femme">
            <a:extLst>
              <a:ext uri="{FF2B5EF4-FFF2-40B4-BE49-F238E27FC236}">
                <a16:creationId xmlns:a16="http://schemas.microsoft.com/office/drawing/2014/main" id="{386DFFEC-87E2-4D6A-A6A0-A4F53C57F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0821" y="484463"/>
            <a:ext cx="914400" cy="914400"/>
          </a:xfrm>
          <a:prstGeom prst="rect">
            <a:avLst/>
          </a:prstGeom>
        </p:spPr>
      </p:pic>
      <p:pic>
        <p:nvPicPr>
          <p:cNvPr id="11" name="Graphique 10" descr="Clé">
            <a:extLst>
              <a:ext uri="{FF2B5EF4-FFF2-40B4-BE49-F238E27FC236}">
                <a16:creationId xmlns:a16="http://schemas.microsoft.com/office/drawing/2014/main" id="{EECDBB53-F9F0-47B2-BC6B-556717593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5018" y="417458"/>
            <a:ext cx="690897" cy="6908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479421-6E85-4D72-8D61-CC5BC40E0B42}"/>
              </a:ext>
            </a:extLst>
          </p:cNvPr>
          <p:cNvSpPr txBox="1"/>
          <p:nvPr/>
        </p:nvSpPr>
        <p:spPr>
          <a:xfrm>
            <a:off x="2617190" y="1398863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Alice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CDE7-B336-4C15-AF00-9D19307EB226}"/>
              </a:ext>
            </a:extLst>
          </p:cNvPr>
          <p:cNvSpPr txBox="1"/>
          <p:nvPr/>
        </p:nvSpPr>
        <p:spPr>
          <a:xfrm>
            <a:off x="8648000" y="139886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Bob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09B917-6BEF-44BA-ACA1-DD864E98E8D7}"/>
              </a:ext>
            </a:extLst>
          </p:cNvPr>
          <p:cNvSpPr txBox="1"/>
          <p:nvPr/>
        </p:nvSpPr>
        <p:spPr>
          <a:xfrm>
            <a:off x="299292" y="609017"/>
            <a:ext cx="939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Clé d’Alice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F2E3C7-947C-4453-99ED-95B5524D7B18}"/>
              </a:ext>
            </a:extLst>
          </p:cNvPr>
          <p:cNvCxnSpPr>
            <a:cxnSpLocks/>
          </p:cNvCxnSpPr>
          <p:nvPr/>
        </p:nvCxnSpPr>
        <p:spPr>
          <a:xfrm>
            <a:off x="1991718" y="2313263"/>
            <a:ext cx="654713" cy="492915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que 34" descr="Clé">
            <a:extLst>
              <a:ext uri="{FF2B5EF4-FFF2-40B4-BE49-F238E27FC236}">
                <a16:creationId xmlns:a16="http://schemas.microsoft.com/office/drawing/2014/main" id="{D58DAEE3-5C89-44A2-9D10-5BEB393CE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8625" y="490208"/>
            <a:ext cx="690897" cy="69089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36C4CAF-259D-4E5D-A095-0F73B42877CD}"/>
              </a:ext>
            </a:extLst>
          </p:cNvPr>
          <p:cNvSpPr txBox="1"/>
          <p:nvPr/>
        </p:nvSpPr>
        <p:spPr>
          <a:xfrm>
            <a:off x="9697972" y="676612"/>
            <a:ext cx="97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Clé de Bob</a:t>
            </a:r>
          </a:p>
        </p:txBody>
      </p:sp>
      <p:pic>
        <p:nvPicPr>
          <p:cNvPr id="43" name="Graphique 42" descr="Clé">
            <a:extLst>
              <a:ext uri="{FF2B5EF4-FFF2-40B4-BE49-F238E27FC236}">
                <a16:creationId xmlns:a16="http://schemas.microsoft.com/office/drawing/2014/main" id="{34056331-BE9E-469A-8E31-DF61536E6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7490" y="1695305"/>
            <a:ext cx="797319" cy="797319"/>
          </a:xfrm>
          <a:prstGeom prst="rect">
            <a:avLst/>
          </a:prstGeom>
        </p:spPr>
      </p:pic>
      <p:pic>
        <p:nvPicPr>
          <p:cNvPr id="48" name="Graphique 47" descr="Clé">
            <a:extLst>
              <a:ext uri="{FF2B5EF4-FFF2-40B4-BE49-F238E27FC236}">
                <a16:creationId xmlns:a16="http://schemas.microsoft.com/office/drawing/2014/main" id="{B92711FB-7BE0-40E4-9AB1-8C55ABF765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966" y="2737280"/>
            <a:ext cx="797319" cy="797319"/>
          </a:xfrm>
          <a:prstGeom prst="rect">
            <a:avLst/>
          </a:prstGeom>
        </p:spPr>
      </p:pic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1A5789ED-2ACC-4B02-8EEB-A5E84E83D498}"/>
              </a:ext>
            </a:extLst>
          </p:cNvPr>
          <p:cNvCxnSpPr>
            <a:cxnSpLocks/>
          </p:cNvCxnSpPr>
          <p:nvPr/>
        </p:nvCxnSpPr>
        <p:spPr>
          <a:xfrm>
            <a:off x="3385221" y="3127737"/>
            <a:ext cx="809273" cy="0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que 61" descr="Clé">
            <a:extLst>
              <a:ext uri="{FF2B5EF4-FFF2-40B4-BE49-F238E27FC236}">
                <a16:creationId xmlns:a16="http://schemas.microsoft.com/office/drawing/2014/main" id="{CE2DFC31-72F8-49CB-84F3-2DD31C133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8371" y="2737279"/>
            <a:ext cx="797319" cy="797319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872E41B-487B-44B4-80B5-B16D36E26F0D}"/>
              </a:ext>
            </a:extLst>
          </p:cNvPr>
          <p:cNvCxnSpPr>
            <a:cxnSpLocks/>
          </p:cNvCxnSpPr>
          <p:nvPr/>
        </p:nvCxnSpPr>
        <p:spPr>
          <a:xfrm>
            <a:off x="9097588" y="3397078"/>
            <a:ext cx="0" cy="549244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que 74" descr="Clé">
            <a:extLst>
              <a:ext uri="{FF2B5EF4-FFF2-40B4-BE49-F238E27FC236}">
                <a16:creationId xmlns:a16="http://schemas.microsoft.com/office/drawing/2014/main" id="{E8EC59D0-7836-4C99-88D8-4E3E648414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7469" y="3782353"/>
            <a:ext cx="797319" cy="797319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3159766F-0665-40E2-AF91-BB93CCB70D85}"/>
              </a:ext>
            </a:extLst>
          </p:cNvPr>
          <p:cNvCxnSpPr>
            <a:cxnSpLocks/>
          </p:cNvCxnSpPr>
          <p:nvPr/>
        </p:nvCxnSpPr>
        <p:spPr>
          <a:xfrm flipH="1">
            <a:off x="7898312" y="4214695"/>
            <a:ext cx="809273" cy="0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que 82" descr="Clé">
            <a:extLst>
              <a:ext uri="{FF2B5EF4-FFF2-40B4-BE49-F238E27FC236}">
                <a16:creationId xmlns:a16="http://schemas.microsoft.com/office/drawing/2014/main" id="{0AD14764-0A6B-4558-8865-1AE1EE15F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4431" y="3765700"/>
            <a:ext cx="797319" cy="797319"/>
          </a:xfrm>
          <a:prstGeom prst="rect">
            <a:avLst/>
          </a:prstGeom>
        </p:spPr>
      </p:pic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0B24F03-9185-41A4-811E-30EA7CB43EFC}"/>
              </a:ext>
            </a:extLst>
          </p:cNvPr>
          <p:cNvCxnSpPr>
            <a:cxnSpLocks/>
          </p:cNvCxnSpPr>
          <p:nvPr/>
        </p:nvCxnSpPr>
        <p:spPr>
          <a:xfrm>
            <a:off x="2966674" y="4507451"/>
            <a:ext cx="0" cy="505732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que 91" descr="Clé">
            <a:extLst>
              <a:ext uri="{FF2B5EF4-FFF2-40B4-BE49-F238E27FC236}">
                <a16:creationId xmlns:a16="http://schemas.microsoft.com/office/drawing/2014/main" id="{B7BA3E76-4EE7-427E-B4B0-AD6BB5D8C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2140" y="4830408"/>
            <a:ext cx="797319" cy="797319"/>
          </a:xfrm>
          <a:prstGeom prst="rect">
            <a:avLst/>
          </a:prstGeom>
        </p:spPr>
      </p:pic>
      <p:pic>
        <p:nvPicPr>
          <p:cNvPr id="93" name="Graphique 92" descr="Clé">
            <a:extLst>
              <a:ext uri="{FF2B5EF4-FFF2-40B4-BE49-F238E27FC236}">
                <a16:creationId xmlns:a16="http://schemas.microsoft.com/office/drawing/2014/main" id="{9DE5570C-B3CA-45E7-955E-C97B51E0E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5132" y="4852594"/>
            <a:ext cx="797319" cy="797319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3F3AC8E-1A07-48E2-8567-A07E9FEBD6FA}"/>
              </a:ext>
            </a:extLst>
          </p:cNvPr>
          <p:cNvCxnSpPr>
            <a:cxnSpLocks/>
          </p:cNvCxnSpPr>
          <p:nvPr/>
        </p:nvCxnSpPr>
        <p:spPr>
          <a:xfrm>
            <a:off x="3385221" y="5245252"/>
            <a:ext cx="750550" cy="0"/>
          </a:xfrm>
          <a:prstGeom prst="straightConnector1">
            <a:avLst/>
          </a:prstGeom>
          <a:ln w="38100" cap="rnd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B4C1589-AADD-45D7-B083-50D1E05A47AB}"/>
              </a:ext>
            </a:extLst>
          </p:cNvPr>
          <p:cNvCxnSpPr>
            <a:cxnSpLocks/>
          </p:cNvCxnSpPr>
          <p:nvPr/>
        </p:nvCxnSpPr>
        <p:spPr>
          <a:xfrm flipV="1">
            <a:off x="9650893" y="4828399"/>
            <a:ext cx="531413" cy="364131"/>
          </a:xfrm>
          <a:prstGeom prst="straightConnector1">
            <a:avLst/>
          </a:prstGeom>
          <a:ln w="38100" cap="rnd"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que 99" descr="Clé">
            <a:extLst>
              <a:ext uri="{FF2B5EF4-FFF2-40B4-BE49-F238E27FC236}">
                <a16:creationId xmlns:a16="http://schemas.microsoft.com/office/drawing/2014/main" id="{F8288FAB-35B1-4FCF-A858-2374D13265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3855" y="4299133"/>
            <a:ext cx="797319" cy="797319"/>
          </a:xfrm>
          <a:prstGeom prst="rect">
            <a:avLst/>
          </a:prstGeom>
        </p:spPr>
      </p:pic>
      <p:pic>
        <p:nvPicPr>
          <p:cNvPr id="102" name="Graphique 101" descr="Verrou">
            <a:extLst>
              <a:ext uri="{FF2B5EF4-FFF2-40B4-BE49-F238E27FC236}">
                <a16:creationId xmlns:a16="http://schemas.microsoft.com/office/drawing/2014/main" id="{275EA181-3501-4B90-BFAC-D3F59395C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92788" y="2900135"/>
            <a:ext cx="577942" cy="577942"/>
          </a:xfrm>
          <a:prstGeom prst="rect">
            <a:avLst/>
          </a:prstGeom>
        </p:spPr>
      </p:pic>
      <p:pic>
        <p:nvPicPr>
          <p:cNvPr id="103" name="Graphique 102" descr="Verrou">
            <a:extLst>
              <a:ext uri="{FF2B5EF4-FFF2-40B4-BE49-F238E27FC236}">
                <a16:creationId xmlns:a16="http://schemas.microsoft.com/office/drawing/2014/main" id="{915EC12F-D153-4F12-926F-7D00DBC28A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53383" y="2877632"/>
            <a:ext cx="577942" cy="577942"/>
          </a:xfrm>
          <a:prstGeom prst="rect">
            <a:avLst/>
          </a:prstGeom>
        </p:spPr>
      </p:pic>
      <p:pic>
        <p:nvPicPr>
          <p:cNvPr id="104" name="Graphique 103" descr="Verrou">
            <a:extLst>
              <a:ext uri="{FF2B5EF4-FFF2-40B4-BE49-F238E27FC236}">
                <a16:creationId xmlns:a16="http://schemas.microsoft.com/office/drawing/2014/main" id="{636A2210-7D88-4838-AFC4-846F56E277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81969" y="3922748"/>
            <a:ext cx="577942" cy="577942"/>
          </a:xfrm>
          <a:prstGeom prst="rect">
            <a:avLst/>
          </a:prstGeom>
        </p:spPr>
      </p:pic>
      <p:pic>
        <p:nvPicPr>
          <p:cNvPr id="107" name="Graphique 106" descr="Verrou">
            <a:extLst>
              <a:ext uri="{FF2B5EF4-FFF2-40B4-BE49-F238E27FC236}">
                <a16:creationId xmlns:a16="http://schemas.microsoft.com/office/drawing/2014/main" id="{567BB0BD-27E0-4084-A914-6821E66BA7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0337" y="3956518"/>
            <a:ext cx="577942" cy="577942"/>
          </a:xfrm>
          <a:prstGeom prst="rect">
            <a:avLst/>
          </a:prstGeom>
        </p:spPr>
      </p:pic>
      <p:pic>
        <p:nvPicPr>
          <p:cNvPr id="108" name="Graphique 107" descr="Verrou">
            <a:extLst>
              <a:ext uri="{FF2B5EF4-FFF2-40B4-BE49-F238E27FC236}">
                <a16:creationId xmlns:a16="http://schemas.microsoft.com/office/drawing/2014/main" id="{67302416-E98A-45E3-BD82-BDEA201154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6674" y="3912733"/>
            <a:ext cx="577942" cy="577942"/>
          </a:xfrm>
          <a:prstGeom prst="rect">
            <a:avLst/>
          </a:prstGeom>
        </p:spPr>
      </p:pic>
      <p:pic>
        <p:nvPicPr>
          <p:cNvPr id="109" name="Graphique 108" descr="Verrou">
            <a:extLst>
              <a:ext uri="{FF2B5EF4-FFF2-40B4-BE49-F238E27FC236}">
                <a16:creationId xmlns:a16="http://schemas.microsoft.com/office/drawing/2014/main" id="{F402904B-4888-4929-B86D-C2A99DF139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03431" y="3946503"/>
            <a:ext cx="577942" cy="577942"/>
          </a:xfrm>
          <a:prstGeom prst="rect">
            <a:avLst/>
          </a:prstGeom>
        </p:spPr>
      </p:pic>
      <p:pic>
        <p:nvPicPr>
          <p:cNvPr id="110" name="Graphique 109" descr="Verrou">
            <a:extLst>
              <a:ext uri="{FF2B5EF4-FFF2-40B4-BE49-F238E27FC236}">
                <a16:creationId xmlns:a16="http://schemas.microsoft.com/office/drawing/2014/main" id="{FB382D77-D94B-4CEE-B235-7D45E12A44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82149" y="4988357"/>
            <a:ext cx="577942" cy="577942"/>
          </a:xfrm>
          <a:prstGeom prst="rect">
            <a:avLst/>
          </a:prstGeom>
        </p:spPr>
      </p:pic>
      <p:pic>
        <p:nvPicPr>
          <p:cNvPr id="112" name="Graphique 111" descr="Verrou ouvert">
            <a:extLst>
              <a:ext uri="{FF2B5EF4-FFF2-40B4-BE49-F238E27FC236}">
                <a16:creationId xmlns:a16="http://schemas.microsoft.com/office/drawing/2014/main" id="{642DAB27-0476-4079-AA6C-CA20509801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58807" y="4806138"/>
            <a:ext cx="577942" cy="577942"/>
          </a:xfrm>
          <a:prstGeom prst="rect">
            <a:avLst/>
          </a:prstGeom>
        </p:spPr>
      </p:pic>
      <p:pic>
        <p:nvPicPr>
          <p:cNvPr id="114" name="Graphique 113" descr="Verrou">
            <a:extLst>
              <a:ext uri="{FF2B5EF4-FFF2-40B4-BE49-F238E27FC236}">
                <a16:creationId xmlns:a16="http://schemas.microsoft.com/office/drawing/2014/main" id="{503DC075-0CFA-4FB6-9C9A-B30B98AF04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92998" y="4984931"/>
            <a:ext cx="577942" cy="577942"/>
          </a:xfrm>
          <a:prstGeom prst="rect">
            <a:avLst/>
          </a:prstGeom>
        </p:spPr>
      </p:pic>
      <p:pic>
        <p:nvPicPr>
          <p:cNvPr id="115" name="Graphique 114" descr="Verrou ouvert">
            <a:extLst>
              <a:ext uri="{FF2B5EF4-FFF2-40B4-BE49-F238E27FC236}">
                <a16:creationId xmlns:a16="http://schemas.microsoft.com/office/drawing/2014/main" id="{8EADC31F-8DA4-4627-B918-4EB5EE898A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90061" y="4836194"/>
            <a:ext cx="577942" cy="577942"/>
          </a:xfrm>
          <a:prstGeom prst="rect">
            <a:avLst/>
          </a:prstGeom>
        </p:spPr>
      </p:pic>
      <p:pic>
        <p:nvPicPr>
          <p:cNvPr id="117" name="Graphique 116" descr="Clé">
            <a:extLst>
              <a:ext uri="{FF2B5EF4-FFF2-40B4-BE49-F238E27FC236}">
                <a16:creationId xmlns:a16="http://schemas.microsoft.com/office/drawing/2014/main" id="{AE9A0D66-27E1-431A-B675-532430AC9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9651" y="2277847"/>
            <a:ext cx="497449" cy="497449"/>
          </a:xfrm>
          <a:prstGeom prst="rect">
            <a:avLst/>
          </a:prstGeom>
        </p:spPr>
      </p:pic>
      <p:pic>
        <p:nvPicPr>
          <p:cNvPr id="118" name="Graphique 117" descr="Clé">
            <a:extLst>
              <a:ext uri="{FF2B5EF4-FFF2-40B4-BE49-F238E27FC236}">
                <a16:creationId xmlns:a16="http://schemas.microsoft.com/office/drawing/2014/main" id="{0251ABDC-C41D-4D44-BC7B-1D40996DBC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876" y="3388689"/>
            <a:ext cx="497449" cy="497449"/>
          </a:xfrm>
          <a:prstGeom prst="rect">
            <a:avLst/>
          </a:prstGeom>
        </p:spPr>
      </p:pic>
      <p:pic>
        <p:nvPicPr>
          <p:cNvPr id="63" name="Graphique 62" descr="Clé">
            <a:extLst>
              <a:ext uri="{FF2B5EF4-FFF2-40B4-BE49-F238E27FC236}">
                <a16:creationId xmlns:a16="http://schemas.microsoft.com/office/drawing/2014/main" id="{DF354C50-0033-4349-B704-CB7A1D33D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0793" y="4812188"/>
            <a:ext cx="497449" cy="497449"/>
          </a:xfrm>
          <a:prstGeom prst="rect">
            <a:avLst/>
          </a:prstGeom>
        </p:spPr>
      </p:pic>
      <p:pic>
        <p:nvPicPr>
          <p:cNvPr id="64" name="Graphique 63" descr="Clé">
            <a:extLst>
              <a:ext uri="{FF2B5EF4-FFF2-40B4-BE49-F238E27FC236}">
                <a16:creationId xmlns:a16="http://schemas.microsoft.com/office/drawing/2014/main" id="{5BC88398-5078-4398-B493-581BE67FD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20590" y="4948857"/>
            <a:ext cx="497449" cy="49744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5A4CCC2E-4CA3-4C8B-A80D-0932347CD4E6}"/>
              </a:ext>
            </a:extLst>
          </p:cNvPr>
          <p:cNvSpPr txBox="1"/>
          <p:nvPr/>
        </p:nvSpPr>
        <p:spPr>
          <a:xfrm>
            <a:off x="4812577" y="1929723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Chuck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8FD582-F4DD-4A9A-A764-5AD1E775C7D4}"/>
              </a:ext>
            </a:extLst>
          </p:cNvPr>
          <p:cNvGrpSpPr/>
          <p:nvPr/>
        </p:nvGrpSpPr>
        <p:grpSpPr>
          <a:xfrm>
            <a:off x="4700983" y="880839"/>
            <a:ext cx="914400" cy="1040146"/>
            <a:chOff x="4786913" y="1492631"/>
            <a:chExt cx="914400" cy="104014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E374A19-582A-49E9-BCAA-2683E6E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580">
              <a:off x="5050022" y="1492631"/>
              <a:ext cx="427488" cy="224776"/>
            </a:xfrm>
            <a:prstGeom prst="rect">
              <a:avLst/>
            </a:prstGeom>
          </p:spPr>
        </p:pic>
        <p:pic>
          <p:nvPicPr>
            <p:cNvPr id="60" name="Graphique 59" descr="Homme">
              <a:extLst>
                <a:ext uri="{FF2B5EF4-FFF2-40B4-BE49-F238E27FC236}">
                  <a16:creationId xmlns:a16="http://schemas.microsoft.com/office/drawing/2014/main" id="{A7F36A29-D037-43EA-97C2-8DA321CE2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786913" y="1618377"/>
              <a:ext cx="914400" cy="914400"/>
            </a:xfrm>
            <a:prstGeom prst="rect">
              <a:avLst/>
            </a:prstGeom>
          </p:spPr>
        </p:pic>
      </p:grpSp>
      <p:pic>
        <p:nvPicPr>
          <p:cNvPr id="67" name="Graphique 66" descr="Clé">
            <a:extLst>
              <a:ext uri="{FF2B5EF4-FFF2-40B4-BE49-F238E27FC236}">
                <a16:creationId xmlns:a16="http://schemas.microsoft.com/office/drawing/2014/main" id="{CFC87306-B6C8-46A1-8889-BF4BBDA729A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86245" y="162587"/>
            <a:ext cx="690897" cy="690897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A286A9FE-A2BD-4DE3-A6D4-B59B6D90F206}"/>
              </a:ext>
            </a:extLst>
          </p:cNvPr>
          <p:cNvSpPr txBox="1"/>
          <p:nvPr/>
        </p:nvSpPr>
        <p:spPr>
          <a:xfrm>
            <a:off x="4710978" y="34899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Clé de Charlie</a:t>
            </a:r>
          </a:p>
        </p:txBody>
      </p:sp>
      <p:pic>
        <p:nvPicPr>
          <p:cNvPr id="69" name="Graphique 68" descr="Clé">
            <a:extLst>
              <a:ext uri="{FF2B5EF4-FFF2-40B4-BE49-F238E27FC236}">
                <a16:creationId xmlns:a16="http://schemas.microsoft.com/office/drawing/2014/main" id="{50F079B4-CF0E-4CFF-8DD2-5192040BF2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073" y="2759465"/>
            <a:ext cx="797319" cy="797319"/>
          </a:xfrm>
          <a:prstGeom prst="rect">
            <a:avLst/>
          </a:prstGeom>
        </p:spPr>
      </p:pic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2E73E8E-437B-4D89-9208-2FBF7D8FFF0E}"/>
              </a:ext>
            </a:extLst>
          </p:cNvPr>
          <p:cNvCxnSpPr>
            <a:cxnSpLocks/>
          </p:cNvCxnSpPr>
          <p:nvPr/>
        </p:nvCxnSpPr>
        <p:spPr>
          <a:xfrm>
            <a:off x="4661290" y="3419264"/>
            <a:ext cx="0" cy="549244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que 70" descr="Clé">
            <a:extLst>
              <a:ext uri="{FF2B5EF4-FFF2-40B4-BE49-F238E27FC236}">
                <a16:creationId xmlns:a16="http://schemas.microsoft.com/office/drawing/2014/main" id="{D78A824F-C28F-486A-B7FC-738C33208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1171" y="3804539"/>
            <a:ext cx="797319" cy="797319"/>
          </a:xfrm>
          <a:prstGeom prst="rect">
            <a:avLst/>
          </a:prstGeom>
        </p:spPr>
      </p:pic>
      <p:pic>
        <p:nvPicPr>
          <p:cNvPr id="72" name="Graphique 71" descr="Clé">
            <a:extLst>
              <a:ext uri="{FF2B5EF4-FFF2-40B4-BE49-F238E27FC236}">
                <a16:creationId xmlns:a16="http://schemas.microsoft.com/office/drawing/2014/main" id="{D58F1229-EB81-4717-AF1D-2F45F7361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5842" y="4852594"/>
            <a:ext cx="797319" cy="797319"/>
          </a:xfrm>
          <a:prstGeom prst="rect">
            <a:avLst/>
          </a:prstGeom>
        </p:spPr>
      </p:pic>
      <p:pic>
        <p:nvPicPr>
          <p:cNvPr id="74" name="Graphique 73" descr="Verrou">
            <a:extLst>
              <a:ext uri="{FF2B5EF4-FFF2-40B4-BE49-F238E27FC236}">
                <a16:creationId xmlns:a16="http://schemas.microsoft.com/office/drawing/2014/main" id="{EF184906-061C-42A5-A9F3-F4F219037F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45671" y="3944934"/>
            <a:ext cx="577942" cy="577942"/>
          </a:xfrm>
          <a:prstGeom prst="rect">
            <a:avLst/>
          </a:prstGeom>
        </p:spPr>
      </p:pic>
      <p:pic>
        <p:nvPicPr>
          <p:cNvPr id="76" name="Graphique 75" descr="Verrou">
            <a:extLst>
              <a:ext uri="{FF2B5EF4-FFF2-40B4-BE49-F238E27FC236}">
                <a16:creationId xmlns:a16="http://schemas.microsoft.com/office/drawing/2014/main" id="{6D4E4365-B081-45BA-9F4C-CFD1E0E9E6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4039" y="3978704"/>
            <a:ext cx="577942" cy="577942"/>
          </a:xfrm>
          <a:prstGeom prst="rect">
            <a:avLst/>
          </a:prstGeom>
        </p:spPr>
      </p:pic>
      <p:pic>
        <p:nvPicPr>
          <p:cNvPr id="77" name="Graphique 76" descr="Verrou">
            <a:extLst>
              <a:ext uri="{FF2B5EF4-FFF2-40B4-BE49-F238E27FC236}">
                <a16:creationId xmlns:a16="http://schemas.microsoft.com/office/drawing/2014/main" id="{D39AC213-204A-4DDA-8D5D-0DCBD9FF49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56700" y="5007117"/>
            <a:ext cx="577942" cy="577942"/>
          </a:xfrm>
          <a:prstGeom prst="rect">
            <a:avLst/>
          </a:prstGeom>
        </p:spPr>
      </p:pic>
      <p:pic>
        <p:nvPicPr>
          <p:cNvPr id="79" name="Graphique 78" descr="Clé">
            <a:extLst>
              <a:ext uri="{FF2B5EF4-FFF2-40B4-BE49-F238E27FC236}">
                <a16:creationId xmlns:a16="http://schemas.microsoft.com/office/drawing/2014/main" id="{C909377C-C7FB-43AE-B45F-E78C2CC5B9F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97578" y="3410875"/>
            <a:ext cx="497449" cy="497449"/>
          </a:xfrm>
          <a:prstGeom prst="rect">
            <a:avLst/>
          </a:prstGeom>
        </p:spPr>
      </p:pic>
      <p:pic>
        <p:nvPicPr>
          <p:cNvPr id="80" name="Graphique 79" descr="Verrou">
            <a:extLst>
              <a:ext uri="{FF2B5EF4-FFF2-40B4-BE49-F238E27FC236}">
                <a16:creationId xmlns:a16="http://schemas.microsoft.com/office/drawing/2014/main" id="{4C3C60AD-00C2-461D-95A8-402606A67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61290" y="2877632"/>
            <a:ext cx="577942" cy="577942"/>
          </a:xfrm>
          <a:prstGeom prst="rect">
            <a:avLst/>
          </a:prstGeom>
        </p:spPr>
      </p:pic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3EA5D714-1B7D-48A3-B694-FE5BB9BD71E0}"/>
              </a:ext>
            </a:extLst>
          </p:cNvPr>
          <p:cNvCxnSpPr>
            <a:cxnSpLocks/>
          </p:cNvCxnSpPr>
          <p:nvPr/>
        </p:nvCxnSpPr>
        <p:spPr>
          <a:xfrm flipV="1">
            <a:off x="5165126" y="3242000"/>
            <a:ext cx="1791143" cy="1983332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que 84" descr="Clé">
            <a:extLst>
              <a:ext uri="{FF2B5EF4-FFF2-40B4-BE49-F238E27FC236}">
                <a16:creationId xmlns:a16="http://schemas.microsoft.com/office/drawing/2014/main" id="{DB91C3A5-3A58-47D7-8AB1-DAAB31EDEC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87508" y="2713085"/>
            <a:ext cx="797319" cy="797319"/>
          </a:xfrm>
          <a:prstGeom prst="rect">
            <a:avLst/>
          </a:prstGeom>
        </p:spPr>
      </p:pic>
      <p:pic>
        <p:nvPicPr>
          <p:cNvPr id="86" name="Graphique 85" descr="Clé">
            <a:extLst>
              <a:ext uri="{FF2B5EF4-FFF2-40B4-BE49-F238E27FC236}">
                <a16:creationId xmlns:a16="http://schemas.microsoft.com/office/drawing/2014/main" id="{1B7F534A-692A-4164-8509-BAF48395FA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4973" y="3741505"/>
            <a:ext cx="797319" cy="797319"/>
          </a:xfrm>
          <a:prstGeom prst="rect">
            <a:avLst/>
          </a:prstGeom>
        </p:spPr>
      </p:pic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F27FC232-A249-4D34-8FEC-66F40734D753}"/>
              </a:ext>
            </a:extLst>
          </p:cNvPr>
          <p:cNvCxnSpPr>
            <a:cxnSpLocks/>
          </p:cNvCxnSpPr>
          <p:nvPr/>
        </p:nvCxnSpPr>
        <p:spPr>
          <a:xfrm>
            <a:off x="7407216" y="4483256"/>
            <a:ext cx="0" cy="505732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que 87" descr="Clé">
            <a:extLst>
              <a:ext uri="{FF2B5EF4-FFF2-40B4-BE49-F238E27FC236}">
                <a16:creationId xmlns:a16="http://schemas.microsoft.com/office/drawing/2014/main" id="{BB4EDD33-8ACB-4D2C-A5FF-D8EC3D203A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5674" y="4828399"/>
            <a:ext cx="797319" cy="797319"/>
          </a:xfrm>
          <a:prstGeom prst="rect">
            <a:avLst/>
          </a:prstGeom>
        </p:spPr>
      </p:pic>
      <p:pic>
        <p:nvPicPr>
          <p:cNvPr id="89" name="Graphique 88" descr="Verrou">
            <a:extLst>
              <a:ext uri="{FF2B5EF4-FFF2-40B4-BE49-F238E27FC236}">
                <a16:creationId xmlns:a16="http://schemas.microsoft.com/office/drawing/2014/main" id="{DE1EA1C2-B12B-4A75-9C24-44E41A7671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3330" y="2875940"/>
            <a:ext cx="577942" cy="577942"/>
          </a:xfrm>
          <a:prstGeom prst="rect">
            <a:avLst/>
          </a:prstGeom>
        </p:spPr>
      </p:pic>
      <p:pic>
        <p:nvPicPr>
          <p:cNvPr id="91" name="Graphique 90" descr="Verrou">
            <a:extLst>
              <a:ext uri="{FF2B5EF4-FFF2-40B4-BE49-F238E27FC236}">
                <a16:creationId xmlns:a16="http://schemas.microsoft.com/office/drawing/2014/main" id="{6FA9DC1F-A7C7-41EF-946D-00C0A48169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07216" y="3888538"/>
            <a:ext cx="577942" cy="577942"/>
          </a:xfrm>
          <a:prstGeom prst="rect">
            <a:avLst/>
          </a:prstGeom>
        </p:spPr>
      </p:pic>
      <p:pic>
        <p:nvPicPr>
          <p:cNvPr id="95" name="Graphique 94" descr="Verrou">
            <a:extLst>
              <a:ext uri="{FF2B5EF4-FFF2-40B4-BE49-F238E27FC236}">
                <a16:creationId xmlns:a16="http://schemas.microsoft.com/office/drawing/2014/main" id="{940ED36D-5043-4A92-AAF3-AC3C462928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43973" y="3922308"/>
            <a:ext cx="577942" cy="577942"/>
          </a:xfrm>
          <a:prstGeom prst="rect">
            <a:avLst/>
          </a:prstGeom>
        </p:spPr>
      </p:pic>
      <p:pic>
        <p:nvPicPr>
          <p:cNvPr id="96" name="Graphique 95" descr="Verrou">
            <a:extLst>
              <a:ext uri="{FF2B5EF4-FFF2-40B4-BE49-F238E27FC236}">
                <a16:creationId xmlns:a16="http://schemas.microsoft.com/office/drawing/2014/main" id="{717CF45C-6BF6-40E4-98A1-8465D3AC43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22691" y="4964162"/>
            <a:ext cx="577942" cy="577942"/>
          </a:xfrm>
          <a:prstGeom prst="rect">
            <a:avLst/>
          </a:prstGeom>
        </p:spPr>
      </p:pic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C9D66454-8966-457E-B70C-BDF2339FE89F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5162193" y="3046832"/>
            <a:ext cx="754220" cy="2153334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que 98" descr="Clé">
            <a:extLst>
              <a:ext uri="{FF2B5EF4-FFF2-40B4-BE49-F238E27FC236}">
                <a16:creationId xmlns:a16="http://schemas.microsoft.com/office/drawing/2014/main" id="{16B7D381-C1B0-4FCA-83A8-66DBA5312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7753" y="2249513"/>
            <a:ext cx="797319" cy="797319"/>
          </a:xfrm>
          <a:prstGeom prst="rect">
            <a:avLst/>
          </a:prstGeom>
        </p:spPr>
      </p:pic>
      <p:pic>
        <p:nvPicPr>
          <p:cNvPr id="101" name="Graphique 100" descr="Verrou ouvert">
            <a:extLst>
              <a:ext uri="{FF2B5EF4-FFF2-40B4-BE49-F238E27FC236}">
                <a16:creationId xmlns:a16="http://schemas.microsoft.com/office/drawing/2014/main" id="{02A3F5FD-5729-4F72-9CC8-7D95260B1E2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768207" y="1895840"/>
            <a:ext cx="577942" cy="577942"/>
          </a:xfrm>
          <a:prstGeom prst="rect">
            <a:avLst/>
          </a:prstGeom>
        </p:spPr>
      </p:pic>
      <p:pic>
        <p:nvPicPr>
          <p:cNvPr id="105" name="Graphique 104" descr="Clé">
            <a:extLst>
              <a:ext uri="{FF2B5EF4-FFF2-40B4-BE49-F238E27FC236}">
                <a16:creationId xmlns:a16="http://schemas.microsoft.com/office/drawing/2014/main" id="{8DC28668-18CA-4014-8822-48F2829D92F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298736" y="2008503"/>
            <a:ext cx="497449" cy="497449"/>
          </a:xfrm>
          <a:prstGeom prst="rect">
            <a:avLst/>
          </a:prstGeom>
        </p:spPr>
      </p:pic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CE18CD7A-3AA5-4D84-BFCA-DF87E4D0EC43}"/>
              </a:ext>
            </a:extLst>
          </p:cNvPr>
          <p:cNvCxnSpPr>
            <a:cxnSpLocks/>
          </p:cNvCxnSpPr>
          <p:nvPr/>
        </p:nvCxnSpPr>
        <p:spPr>
          <a:xfrm flipH="1">
            <a:off x="3561475" y="4211126"/>
            <a:ext cx="574296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BB01329B-25B8-47B9-8571-B8F4995AB00E}"/>
              </a:ext>
            </a:extLst>
          </p:cNvPr>
          <p:cNvCxnSpPr>
            <a:cxnSpLocks/>
          </p:cNvCxnSpPr>
          <p:nvPr/>
        </p:nvCxnSpPr>
        <p:spPr>
          <a:xfrm>
            <a:off x="7873145" y="3087191"/>
            <a:ext cx="809273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0AD062EF-069F-4BFE-B989-B7C2CBF21EB6}"/>
              </a:ext>
            </a:extLst>
          </p:cNvPr>
          <p:cNvCxnSpPr>
            <a:cxnSpLocks/>
          </p:cNvCxnSpPr>
          <p:nvPr/>
        </p:nvCxnSpPr>
        <p:spPr>
          <a:xfrm>
            <a:off x="7838727" y="5225332"/>
            <a:ext cx="809273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3514709-DCF1-497F-8105-37B7C04AAF05}"/>
              </a:ext>
            </a:extLst>
          </p:cNvPr>
          <p:cNvSpPr txBox="1"/>
          <p:nvPr/>
        </p:nvSpPr>
        <p:spPr>
          <a:xfrm>
            <a:off x="4648445" y="5690145"/>
            <a:ext cx="2239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Charlie fait croire à Alice</a:t>
            </a:r>
          </a:p>
          <a:p>
            <a:pPr algn="ctr"/>
            <a:r>
              <a:rPr lang="fr-FR" sz="1200" b="1" dirty="0"/>
              <a:t>qu’elle parle à Bob</a:t>
            </a:r>
          </a:p>
          <a:p>
            <a:pPr algn="ctr"/>
            <a:r>
              <a:rPr lang="fr-FR" sz="1200" b="1" dirty="0"/>
              <a:t>et récupère la clé de leurs futurs</a:t>
            </a:r>
          </a:p>
          <a:p>
            <a:pPr algn="ctr"/>
            <a:r>
              <a:rPr lang="fr-FR" sz="1200" b="1" dirty="0"/>
              <a:t>échanges confidentiels</a:t>
            </a:r>
          </a:p>
        </p:txBody>
      </p:sp>
    </p:spTree>
    <p:extLst>
      <p:ext uri="{BB962C8B-B14F-4D97-AF65-F5344CB8AC3E}">
        <p14:creationId xmlns:p14="http://schemas.microsoft.com/office/powerpoint/2010/main" val="3183818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520</Words>
  <Application>Microsoft Office PowerPoint</Application>
  <PresentationFormat>Grand écran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Noël Bardelot</dc:creator>
  <cp:lastModifiedBy>Noël Bardelot</cp:lastModifiedBy>
  <cp:revision>91</cp:revision>
  <dcterms:created xsi:type="dcterms:W3CDTF">2018-09-07T13:31:32Z</dcterms:created>
  <dcterms:modified xsi:type="dcterms:W3CDTF">2018-09-07T17:50:54Z</dcterms:modified>
</cp:coreProperties>
</file>