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5db89aa1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5db89aa1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5ede5d80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5ede5d8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5db89aa1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5db89aa1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5db89aa1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5db89aa1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5db89aa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5db89aa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5db89aa1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5db89aa1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5db89aa1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5db89aa1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5db89aa1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5db89aa1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5db89aa1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5db89aa1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5db89aa1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5db89aa1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5db89aa1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5db89aa1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5db89aa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5db89aa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1.jpg"/><Relationship Id="rId5" Type="http://schemas.openxmlformats.org/officeDocument/2006/relationships/image" Target="../media/image2.jpg"/><Relationship Id="rId6"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ECE484W Final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Nicholas Barnes &amp; Garland Johnson III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862375" y="3009194"/>
            <a:ext cx="2751438" cy="2134302"/>
          </a:xfrm>
          <a:prstGeom prst="rect">
            <a:avLst/>
          </a:prstGeom>
          <a:noFill/>
          <a:ln>
            <a:noFill/>
          </a:ln>
        </p:spPr>
      </p:pic>
      <p:pic>
        <p:nvPicPr>
          <p:cNvPr id="124" name="Google Shape;124;p22"/>
          <p:cNvPicPr preferRelativeResize="0"/>
          <p:nvPr/>
        </p:nvPicPr>
        <p:blipFill>
          <a:blip r:embed="rId4">
            <a:alphaModFix/>
          </a:blip>
          <a:stretch>
            <a:fillRect/>
          </a:stretch>
        </p:blipFill>
        <p:spPr>
          <a:xfrm>
            <a:off x="4379642" y="3009198"/>
            <a:ext cx="2751458" cy="2134302"/>
          </a:xfrm>
          <a:prstGeom prst="rect">
            <a:avLst/>
          </a:prstGeom>
          <a:noFill/>
          <a:ln>
            <a:noFill/>
          </a:ln>
        </p:spPr>
      </p:pic>
      <p:pic>
        <p:nvPicPr>
          <p:cNvPr id="125" name="Google Shape;125;p22"/>
          <p:cNvPicPr preferRelativeResize="0"/>
          <p:nvPr/>
        </p:nvPicPr>
        <p:blipFill>
          <a:blip r:embed="rId5">
            <a:alphaModFix/>
          </a:blip>
          <a:stretch>
            <a:fillRect/>
          </a:stretch>
        </p:blipFill>
        <p:spPr>
          <a:xfrm>
            <a:off x="917149" y="618950"/>
            <a:ext cx="2627639" cy="2038256"/>
          </a:xfrm>
          <a:prstGeom prst="rect">
            <a:avLst/>
          </a:prstGeom>
          <a:noFill/>
          <a:ln>
            <a:noFill/>
          </a:ln>
        </p:spPr>
      </p:pic>
      <p:pic>
        <p:nvPicPr>
          <p:cNvPr id="126" name="Google Shape;126;p22"/>
          <p:cNvPicPr preferRelativeResize="0"/>
          <p:nvPr/>
        </p:nvPicPr>
        <p:blipFill>
          <a:blip r:embed="rId6">
            <a:alphaModFix/>
          </a:blip>
          <a:stretch>
            <a:fillRect/>
          </a:stretch>
        </p:blipFill>
        <p:spPr>
          <a:xfrm>
            <a:off x="4434423" y="618950"/>
            <a:ext cx="2627646" cy="2038256"/>
          </a:xfrm>
          <a:prstGeom prst="rect">
            <a:avLst/>
          </a:prstGeom>
          <a:noFill/>
          <a:ln>
            <a:noFill/>
          </a:ln>
        </p:spPr>
      </p:pic>
      <p:sp>
        <p:nvSpPr>
          <p:cNvPr id="127" name="Google Shape;127;p22"/>
          <p:cNvSpPr txBox="1"/>
          <p:nvPr/>
        </p:nvSpPr>
        <p:spPr>
          <a:xfrm>
            <a:off x="904750" y="2692850"/>
            <a:ext cx="26400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High Contrast input</a:t>
            </a:r>
            <a:endParaRPr/>
          </a:p>
        </p:txBody>
      </p:sp>
      <p:sp>
        <p:nvSpPr>
          <p:cNvPr id="128" name="Google Shape;128;p22"/>
          <p:cNvSpPr txBox="1"/>
          <p:nvPr/>
        </p:nvSpPr>
        <p:spPr>
          <a:xfrm>
            <a:off x="4428250" y="2697150"/>
            <a:ext cx="26400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Normal Contrast input</a:t>
            </a:r>
            <a:endParaRPr/>
          </a:p>
          <a:p>
            <a:pPr indent="0" lvl="0" marL="0" rtl="0" algn="l">
              <a:spcBef>
                <a:spcPts val="0"/>
              </a:spcBef>
              <a:spcAft>
                <a:spcPts val="0"/>
              </a:spcAft>
              <a:buNone/>
            </a:pPr>
            <a:r>
              <a:t/>
            </a:r>
            <a:endParaRPr/>
          </a:p>
        </p:txBody>
      </p:sp>
      <p:sp>
        <p:nvSpPr>
          <p:cNvPr id="129" name="Google Shape;129;p22"/>
          <p:cNvSpPr txBox="1"/>
          <p:nvPr/>
        </p:nvSpPr>
        <p:spPr>
          <a:xfrm>
            <a:off x="277825" y="42750"/>
            <a:ext cx="7572900" cy="5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t>Analysis</a:t>
            </a:r>
            <a:endParaRPr sz="2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a:t>
            </a:r>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Sliders must be continuously adjusted in order for the camera frames to progress.</a:t>
            </a:r>
            <a:endParaRPr/>
          </a:p>
          <a:p>
            <a:pPr indent="-342900" lvl="0" marL="457200" rtl="0" algn="l">
              <a:spcBef>
                <a:spcPts val="0"/>
              </a:spcBef>
              <a:spcAft>
                <a:spcPts val="0"/>
              </a:spcAft>
              <a:buSzPts val="1800"/>
              <a:buChar char="●"/>
            </a:pPr>
            <a:r>
              <a:rPr lang="en"/>
              <a:t>This is due to the loop waiting for a packet from the computer.</a:t>
            </a:r>
            <a:endParaRPr/>
          </a:p>
          <a:p>
            <a:pPr indent="-342900" lvl="0" marL="457200" rtl="0" algn="l">
              <a:spcBef>
                <a:spcPts val="0"/>
              </a:spcBef>
              <a:spcAft>
                <a:spcPts val="0"/>
              </a:spcAft>
              <a:buSzPts val="1800"/>
              <a:buChar char="●"/>
            </a:pPr>
            <a:r>
              <a:rPr lang="en"/>
              <a:t>A timeout on the server end might fix the issue.</a:t>
            </a:r>
            <a:endParaRPr/>
          </a:p>
          <a:p>
            <a:pPr indent="-342900" lvl="0" marL="457200" rtl="0" algn="l">
              <a:spcBef>
                <a:spcPts val="0"/>
              </a:spcBef>
              <a:spcAft>
                <a:spcPts val="0"/>
              </a:spcAft>
              <a:buSzPts val="1800"/>
              <a:buChar char="●"/>
            </a:pPr>
            <a:r>
              <a:rPr lang="en"/>
              <a:t>Sending values from the client continuously would solve the issue, but would need to figure out how to adjust the sliders during the loop.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 Design</a:t>
            </a:r>
            <a:endParaRPr/>
          </a:p>
        </p:txBody>
      </p:sp>
      <p:sp>
        <p:nvSpPr>
          <p:cNvPr id="141" name="Google Shape;141;p24"/>
          <p:cNvSpPr txBox="1"/>
          <p:nvPr>
            <p:ph idx="1" type="body"/>
          </p:nvPr>
        </p:nvSpPr>
        <p:spPr>
          <a:xfrm>
            <a:off x="311700" y="1152475"/>
            <a:ext cx="8450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had a working TCP server, overlaying, and brightness/contrast control algorithm in python from Assignment 4. However, we were unable to get input from the camera in the Python server. Thus, we resorted to C++.</a:t>
            </a:r>
            <a:endParaRPr/>
          </a:p>
          <a:p>
            <a:pPr indent="0" lvl="0" marL="0" rtl="0" algn="l">
              <a:spcBef>
                <a:spcPts val="1600"/>
              </a:spcBef>
              <a:spcAft>
                <a:spcPts val="1600"/>
              </a:spcAft>
              <a:buNone/>
            </a:pPr>
            <a:r>
              <a:rPr lang="en"/>
              <a:t>If we figured out how to capture camera frames in python, we could have had more time to clean up the program, such as decreasing the time to send data to the board.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7" name="Google Shape;147;p25"/>
          <p:cNvSpPr txBox="1"/>
          <p:nvPr>
            <p:ph idx="1" type="body"/>
          </p:nvPr>
        </p:nvSpPr>
        <p:spPr>
          <a:xfrm>
            <a:off x="311700" y="1152475"/>
            <a:ext cx="4699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the end we accomplished each requirement and developed a deeper understanding of network programming and image </a:t>
            </a:r>
            <a:r>
              <a:rPr lang="en"/>
              <a:t>manipulation</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11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this project will are tasked to design a program that </a:t>
            </a:r>
            <a:r>
              <a:rPr lang="en" sz="1600"/>
              <a:t>will allow you to pass camera data through the NIOS processor on the on-board monitor.  Using your GUI and WiFi communication from previous labs, a user should be able to:</a:t>
            </a:r>
            <a:endParaRPr sz="1600"/>
          </a:p>
          <a:p>
            <a:pPr indent="0" lvl="0" marL="0" rtl="0" algn="l">
              <a:spcBef>
                <a:spcPts val="1600"/>
              </a:spcBef>
              <a:spcAft>
                <a:spcPts val="1600"/>
              </a:spcAft>
              <a:buNone/>
            </a:pPr>
            <a:r>
              <a:t/>
            </a:r>
            <a:endParaRPr/>
          </a:p>
        </p:txBody>
      </p:sp>
      <p:sp>
        <p:nvSpPr>
          <p:cNvPr id="62" name="Google Shape;62;p14"/>
          <p:cNvSpPr txBox="1"/>
          <p:nvPr/>
        </p:nvSpPr>
        <p:spPr>
          <a:xfrm>
            <a:off x="311700" y="2163375"/>
            <a:ext cx="4500600" cy="28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Transmit</a:t>
            </a:r>
            <a:r>
              <a:rPr lang="en">
                <a:solidFill>
                  <a:srgbClr val="434343"/>
                </a:solidFill>
              </a:rPr>
              <a:t> an image to the board and overlay that image</a:t>
            </a:r>
            <a:r>
              <a:rPr lang="en">
                <a:solidFill>
                  <a:srgbClr val="434343"/>
                </a:solidFill>
              </a:rPr>
              <a:t> to every frame of the video stream from the on-board camera.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en">
                <a:solidFill>
                  <a:srgbClr val="434343"/>
                </a:solidFill>
              </a:rPr>
              <a:t>Adjust brightness and contrast of the video stream from the on-board camera, via a program on the computer.</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en">
                <a:solidFill>
                  <a:srgbClr val="434343"/>
                </a:solidFill>
              </a:rPr>
              <a:t>Al</a:t>
            </a:r>
            <a:r>
              <a:rPr lang="en">
                <a:solidFill>
                  <a:srgbClr val="434343"/>
                </a:solidFill>
              </a:rPr>
              <a:t>l </a:t>
            </a:r>
            <a:r>
              <a:rPr lang="en">
                <a:solidFill>
                  <a:srgbClr val="434343"/>
                </a:solidFill>
              </a:rPr>
              <a:t>changes are displayed on the board</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Design Methodology</a:t>
            </a:r>
            <a:endParaRPr/>
          </a:p>
        </p:txBody>
      </p:sp>
      <p:sp>
        <p:nvSpPr>
          <p:cNvPr id="68" name="Google Shape;68;p15"/>
          <p:cNvSpPr txBox="1"/>
          <p:nvPr>
            <p:ph idx="1" type="body"/>
          </p:nvPr>
        </p:nvSpPr>
        <p:spPr>
          <a:xfrm>
            <a:off x="311700" y="1152475"/>
            <a:ext cx="4199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First we need to connect to the board. We defined a TCPSocket variable to send data to the board. Then we connected to the board using the connectToHost() function. We acquired the IP address from the board by looking our ISPs router settings and finding address linked to the name of the board.</a:t>
            </a:r>
            <a:endParaRPr sz="1600"/>
          </a:p>
          <a:p>
            <a:pPr indent="0" lvl="0" marL="0" rtl="0" algn="l">
              <a:spcBef>
                <a:spcPts val="1600"/>
              </a:spcBef>
              <a:spcAft>
                <a:spcPts val="1600"/>
              </a:spcAft>
              <a:buNone/>
            </a:pPr>
            <a:r>
              <a:t/>
            </a:r>
            <a:endParaRPr sz="1600"/>
          </a:p>
        </p:txBody>
      </p:sp>
      <p:pic>
        <p:nvPicPr>
          <p:cNvPr id="69" name="Google Shape;69;p15"/>
          <p:cNvPicPr preferRelativeResize="0"/>
          <p:nvPr/>
        </p:nvPicPr>
        <p:blipFill>
          <a:blip r:embed="rId3">
            <a:alphaModFix/>
          </a:blip>
          <a:stretch>
            <a:fillRect/>
          </a:stretch>
        </p:blipFill>
        <p:spPr>
          <a:xfrm>
            <a:off x="4663200" y="1527013"/>
            <a:ext cx="4181475" cy="628650"/>
          </a:xfrm>
          <a:prstGeom prst="rect">
            <a:avLst/>
          </a:prstGeom>
          <a:noFill/>
          <a:ln>
            <a:noFill/>
          </a:ln>
        </p:spPr>
      </p:pic>
      <p:sp>
        <p:nvSpPr>
          <p:cNvPr id="70" name="Google Shape;70;p15"/>
          <p:cNvSpPr txBox="1"/>
          <p:nvPr/>
        </p:nvSpPr>
        <p:spPr>
          <a:xfrm>
            <a:off x="4694700" y="2201300"/>
            <a:ext cx="19590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Mainwindow.cpp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Methodology</a:t>
            </a:r>
            <a:endParaRPr/>
          </a:p>
        </p:txBody>
      </p:sp>
      <p:sp>
        <p:nvSpPr>
          <p:cNvPr id="76" name="Google Shape;76;p16"/>
          <p:cNvSpPr txBox="1"/>
          <p:nvPr>
            <p:ph idx="1" type="body"/>
          </p:nvPr>
        </p:nvSpPr>
        <p:spPr>
          <a:xfrm>
            <a:off x="311700" y="1152475"/>
            <a:ext cx="2870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In order to send an image to the board we have to load an image on our computer. We prompt the user to select a bitmap image to load and that image is stored in a QImage type variable and is stored for use across all slots.</a:t>
            </a:r>
            <a:endParaRPr sz="1600"/>
          </a:p>
        </p:txBody>
      </p:sp>
      <p:sp>
        <p:nvSpPr>
          <p:cNvPr id="77" name="Google Shape;77;p16"/>
          <p:cNvSpPr txBox="1"/>
          <p:nvPr/>
        </p:nvSpPr>
        <p:spPr>
          <a:xfrm>
            <a:off x="3336400" y="3656275"/>
            <a:ext cx="19590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Mainwindow.cpp</a:t>
            </a:r>
            <a:endParaRPr/>
          </a:p>
        </p:txBody>
      </p:sp>
      <p:pic>
        <p:nvPicPr>
          <p:cNvPr id="78" name="Google Shape;78;p16"/>
          <p:cNvPicPr preferRelativeResize="0"/>
          <p:nvPr/>
        </p:nvPicPr>
        <p:blipFill>
          <a:blip r:embed="rId3">
            <a:alphaModFix/>
          </a:blip>
          <a:stretch>
            <a:fillRect/>
          </a:stretch>
        </p:blipFill>
        <p:spPr>
          <a:xfrm>
            <a:off x="3334200" y="1170125"/>
            <a:ext cx="5387255" cy="233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Design Methodology</a:t>
            </a:r>
            <a:endParaRPr/>
          </a:p>
        </p:txBody>
      </p:sp>
      <p:sp>
        <p:nvSpPr>
          <p:cNvPr id="84" name="Google Shape;84;p17"/>
          <p:cNvSpPr txBox="1"/>
          <p:nvPr>
            <p:ph idx="1" type="body"/>
          </p:nvPr>
        </p:nvSpPr>
        <p:spPr>
          <a:xfrm>
            <a:off x="311700" y="1152475"/>
            <a:ext cx="3860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Sending and overlaying the image that has been loaded is the difficult part. We have to prepare the board to be receive different kinds of data. We defined a qbytearray to load the image into, and we send that image over the network through a buffer.</a:t>
            </a:r>
            <a:endParaRPr sz="1600"/>
          </a:p>
        </p:txBody>
      </p:sp>
      <p:sp>
        <p:nvSpPr>
          <p:cNvPr id="85" name="Google Shape;85;p17"/>
          <p:cNvSpPr txBox="1"/>
          <p:nvPr/>
        </p:nvSpPr>
        <p:spPr>
          <a:xfrm>
            <a:off x="4230325" y="3573150"/>
            <a:ext cx="19590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Mainwindow.cpp</a:t>
            </a:r>
            <a:endParaRPr/>
          </a:p>
        </p:txBody>
      </p:sp>
      <p:pic>
        <p:nvPicPr>
          <p:cNvPr id="86" name="Google Shape;86;p17"/>
          <p:cNvPicPr preferRelativeResize="0"/>
          <p:nvPr/>
        </p:nvPicPr>
        <p:blipFill>
          <a:blip r:embed="rId3">
            <a:alphaModFix/>
          </a:blip>
          <a:stretch>
            <a:fillRect/>
          </a:stretch>
        </p:blipFill>
        <p:spPr>
          <a:xfrm>
            <a:off x="4324500" y="1426600"/>
            <a:ext cx="4667100" cy="19438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Design Methodology</a:t>
            </a:r>
            <a:endParaRPr/>
          </a:p>
        </p:txBody>
      </p:sp>
      <p:sp>
        <p:nvSpPr>
          <p:cNvPr id="92" name="Google Shape;92;p18"/>
          <p:cNvSpPr txBox="1"/>
          <p:nvPr>
            <p:ph idx="1" type="body"/>
          </p:nvPr>
        </p:nvSpPr>
        <p:spPr>
          <a:xfrm>
            <a:off x="311700" y="1152475"/>
            <a:ext cx="4331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example on the board that opens the camera was edited to work like a TCP server It binds an ip and port number of the board to the server. Once the bind is complete, the server will start listening for data. </a:t>
            </a:r>
            <a:endParaRPr sz="1600"/>
          </a:p>
        </p:txBody>
      </p:sp>
      <p:pic>
        <p:nvPicPr>
          <p:cNvPr id="93" name="Google Shape;93;p18"/>
          <p:cNvPicPr preferRelativeResize="0"/>
          <p:nvPr/>
        </p:nvPicPr>
        <p:blipFill>
          <a:blip r:embed="rId3">
            <a:alphaModFix/>
          </a:blip>
          <a:stretch>
            <a:fillRect/>
          </a:stretch>
        </p:blipFill>
        <p:spPr>
          <a:xfrm>
            <a:off x="4839650" y="1596900"/>
            <a:ext cx="4196100" cy="2341544"/>
          </a:xfrm>
          <a:prstGeom prst="rect">
            <a:avLst/>
          </a:prstGeom>
          <a:noFill/>
          <a:ln>
            <a:noFill/>
          </a:ln>
        </p:spPr>
      </p:pic>
      <p:sp>
        <p:nvSpPr>
          <p:cNvPr id="94" name="Google Shape;94;p18"/>
          <p:cNvSpPr txBox="1"/>
          <p:nvPr/>
        </p:nvSpPr>
        <p:spPr>
          <a:xfrm>
            <a:off x="4839650" y="3938450"/>
            <a:ext cx="18096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camera_in.cpp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Design Methodology</a:t>
            </a:r>
            <a:endParaRPr/>
          </a:p>
        </p:txBody>
      </p:sp>
      <p:sp>
        <p:nvSpPr>
          <p:cNvPr id="100" name="Google Shape;100;p19"/>
          <p:cNvSpPr txBox="1"/>
          <p:nvPr>
            <p:ph idx="1" type="body"/>
          </p:nvPr>
        </p:nvSpPr>
        <p:spPr>
          <a:xfrm>
            <a:off x="311700" y="1152475"/>
            <a:ext cx="4118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600"/>
              <a:t>We have two loops running, one for the images display from the camera and one to display the image transferred over the network. In the first loop,the server reads data sent from the client until an end code is transmitted. Once the data is obtained, it is written into an OpenCV image and resized to be overlayed in the next loop.</a:t>
            </a:r>
            <a:endParaRPr/>
          </a:p>
        </p:txBody>
      </p:sp>
      <p:pic>
        <p:nvPicPr>
          <p:cNvPr id="101" name="Google Shape;101;p19"/>
          <p:cNvPicPr preferRelativeResize="0"/>
          <p:nvPr/>
        </p:nvPicPr>
        <p:blipFill>
          <a:blip r:embed="rId3">
            <a:alphaModFix/>
          </a:blip>
          <a:stretch>
            <a:fillRect/>
          </a:stretch>
        </p:blipFill>
        <p:spPr>
          <a:xfrm>
            <a:off x="4687275" y="1262525"/>
            <a:ext cx="4311650" cy="3196301"/>
          </a:xfrm>
          <a:prstGeom prst="rect">
            <a:avLst/>
          </a:prstGeom>
          <a:noFill/>
          <a:ln>
            <a:noFill/>
          </a:ln>
        </p:spPr>
      </p:pic>
      <p:sp>
        <p:nvSpPr>
          <p:cNvPr id="102" name="Google Shape;102;p19"/>
          <p:cNvSpPr txBox="1"/>
          <p:nvPr/>
        </p:nvSpPr>
        <p:spPr>
          <a:xfrm>
            <a:off x="4687275" y="4458825"/>
            <a:ext cx="18096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camera_in.cpp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Design Methodology</a:t>
            </a:r>
            <a:endParaRPr/>
          </a:p>
        </p:txBody>
      </p:sp>
      <p:sp>
        <p:nvSpPr>
          <p:cNvPr id="108" name="Google Shape;108;p20"/>
          <p:cNvSpPr txBox="1"/>
          <p:nvPr>
            <p:ph idx="1" type="body"/>
          </p:nvPr>
        </p:nvSpPr>
        <p:spPr>
          <a:xfrm>
            <a:off x="311700" y="1152475"/>
            <a:ext cx="410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600"/>
              <a:t>The second loop displays the frame captured from the camera. Brightness and contrast values are sent from the client to the server and </a:t>
            </a:r>
            <a:r>
              <a:rPr lang="en" sz="1600"/>
              <a:t>convertTo() adjusts the two values of the image. After adjustment, copyTo() is used to overlay the received image onto the camera frame.</a:t>
            </a:r>
            <a:endParaRPr/>
          </a:p>
        </p:txBody>
      </p:sp>
      <p:pic>
        <p:nvPicPr>
          <p:cNvPr id="109" name="Google Shape;109;p20"/>
          <p:cNvPicPr preferRelativeResize="0"/>
          <p:nvPr/>
        </p:nvPicPr>
        <p:blipFill>
          <a:blip r:embed="rId3">
            <a:alphaModFix/>
          </a:blip>
          <a:stretch>
            <a:fillRect/>
          </a:stretch>
        </p:blipFill>
        <p:spPr>
          <a:xfrm>
            <a:off x="4819722" y="1017725"/>
            <a:ext cx="3788475" cy="3381750"/>
          </a:xfrm>
          <a:prstGeom prst="rect">
            <a:avLst/>
          </a:prstGeom>
          <a:noFill/>
          <a:ln>
            <a:noFill/>
          </a:ln>
        </p:spPr>
      </p:pic>
      <p:sp>
        <p:nvSpPr>
          <p:cNvPr id="110" name="Google Shape;110;p20"/>
          <p:cNvSpPr txBox="1"/>
          <p:nvPr/>
        </p:nvSpPr>
        <p:spPr>
          <a:xfrm>
            <a:off x="4819725" y="4399475"/>
            <a:ext cx="18096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camera_in.cpp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Methodology </a:t>
            </a:r>
            <a:endParaRPr/>
          </a:p>
        </p:txBody>
      </p:sp>
      <p:sp>
        <p:nvSpPr>
          <p:cNvPr id="116" name="Google Shape;116;p21"/>
          <p:cNvSpPr txBox="1"/>
          <p:nvPr>
            <p:ph idx="1" type="body"/>
          </p:nvPr>
        </p:nvSpPr>
        <p:spPr>
          <a:xfrm>
            <a:off x="311700" y="1152475"/>
            <a:ext cx="5148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two sliders are used to determine the brightness and contrast. We defined a QString variable to store the values of the sliders. This data is sent to the board using the TCP protocol.</a:t>
            </a:r>
            <a:endParaRPr/>
          </a:p>
        </p:txBody>
      </p:sp>
      <p:pic>
        <p:nvPicPr>
          <p:cNvPr id="117" name="Google Shape;117;p21"/>
          <p:cNvPicPr preferRelativeResize="0"/>
          <p:nvPr/>
        </p:nvPicPr>
        <p:blipFill>
          <a:blip r:embed="rId3">
            <a:alphaModFix/>
          </a:blip>
          <a:stretch>
            <a:fillRect/>
          </a:stretch>
        </p:blipFill>
        <p:spPr>
          <a:xfrm>
            <a:off x="5248075" y="1405438"/>
            <a:ext cx="3695700" cy="1876425"/>
          </a:xfrm>
          <a:prstGeom prst="rect">
            <a:avLst/>
          </a:prstGeom>
          <a:noFill/>
          <a:ln>
            <a:noFill/>
          </a:ln>
        </p:spPr>
      </p:pic>
      <p:sp>
        <p:nvSpPr>
          <p:cNvPr id="118" name="Google Shape;118;p21"/>
          <p:cNvSpPr txBox="1"/>
          <p:nvPr/>
        </p:nvSpPr>
        <p:spPr>
          <a:xfrm>
            <a:off x="5248075" y="3281875"/>
            <a:ext cx="19590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Mainwindow.cpp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