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1"/>
  </p:normalViewPr>
  <p:slideViewPr>
    <p:cSldViewPr snapToGrid="0">
      <p:cViewPr varScale="1">
        <p:scale>
          <a:sx n="110" d="100"/>
          <a:sy n="110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4FA3-6748-6702-FDB7-CEE9554CC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C29CF-C457-7404-7334-C17AB7E47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3E1F-1954-F6B5-2F69-B78FA752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A927-ECF6-1D35-C05F-5D27C9A2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D99D-DA27-8AB7-FAC6-85EF3126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294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C780-4FD3-C44B-5A12-DB65D003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4618F-1605-08A3-299F-8E0F8093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C67E8-8A29-8648-81EE-DC94A334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25D5-E1DB-3A02-BFEA-1F1067AD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B927E-BB01-9A28-3349-BCC8F1A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1276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1134A-B225-08A2-0828-A66253F77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E3E42-CF55-175D-AE5D-860952611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6391-F18E-A7E4-B796-D7B44EBA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8E8D6-3B83-6B15-EA2C-F20A3340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AA1C6-3205-2863-2E65-6978B32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2611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A564-5733-BB3A-22D8-28DBEC94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85032-21B6-43E9-6EF8-1E95749A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FC039-6101-8C46-5AD2-5EE0DC2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1CE9-42D1-07EB-43E6-273ACCB1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40E3-3676-E82C-B2D1-87B8F8B1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446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DD0B-816D-CFDC-1303-969FABA8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ADB8D-E795-442B-2BBF-AF1C3D1F7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CE8B-95EB-2C4E-4A3B-87F10C72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EA84-F0A4-6FC2-D592-43342377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A0F2-1816-C254-D2D6-F4E9B573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5363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1B24-46FE-50DE-CF6A-8E601E4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E530-A653-58F8-D695-9A503297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FDBCD-089E-E812-2D3E-9305A1D3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AE2A2-1959-BC79-0179-0B884379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14CA3-EE5F-97D0-8974-4F3AD5B2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078C-EC89-DCBA-F4B4-4BF63AE2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552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7DA3-3819-037D-AB73-E5990E37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E218-5344-F6BF-84E3-FA030DC57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FE00-D697-60B4-A273-7DAED644F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D9949-AF17-0F38-10BF-6CBDBB0EC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95920-F398-B4DF-79E2-171FEC520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F1413-62F5-ABF9-B7C9-A290932C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21E9C-2312-402D-1476-66729AD4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98449-727C-C650-DE66-5C6DD6AD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0525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97F3-4464-4E55-FD18-F4A7194F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A87B6-4B24-0186-CD08-1E7F5158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D8D43-8A4C-E49A-88D9-7E81C3AC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74706-B545-1CC2-9B8F-DDBF9B23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3827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80402-E05C-6491-169D-6A46B09D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C466C-6077-3F56-FB89-83BCBF66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F76D7-4AE2-71B1-5699-DADAB2CC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62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B8EF-86BE-D8F7-1A3B-5DCDE821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2109-AB9A-C231-9B5F-DA114767B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49E04-3F69-AE1D-9A33-5BE583E7B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8C3E-1235-219A-E5D7-2AE93C53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714B1-7C11-7257-457F-CCEB2D9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5A81B-329E-20B3-6D5B-B2807A2E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2400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3B66-7318-048A-37D3-396D2109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1C57E-EDB9-1F85-69D2-FBB10B410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6AF44-B823-E2B8-CDB3-BF045832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5933-271E-B9B6-CA00-739EB9C3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5998F-5A02-4B94-8AA6-268D9727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8A0D3-A938-5AC7-8C4B-90C0EF2A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890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7B731-3BD7-5C6E-64B8-7B783A38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A649-5AEB-F8BB-3720-B64A0B17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7111-7646-6AE9-D432-BB8E1F9F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81A55-A180-7C4B-B6C9-1E97D22A6FFE}" type="datetimeFigureOut">
              <a:rPr lang="en-TH" smtClean="0"/>
              <a:t>19/12/2024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F261C-860D-4A5D-11D7-F2D0E4143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46BF-57C4-11B0-EB58-D9A987692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EAA3D-5B56-CC4E-B360-2322F4B464F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3395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FA472D-1061-80D3-F49A-0E09F44D500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3406545" y="1772867"/>
            <a:ext cx="0" cy="658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ue elephant logo with black text&#10;&#10;Description automatically generated">
            <a:extLst>
              <a:ext uri="{FF2B5EF4-FFF2-40B4-BE49-F238E27FC236}">
                <a16:creationId xmlns:a16="http://schemas.microsoft.com/office/drawing/2014/main" id="{F5BF070B-B630-955A-2063-E20AE6A5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891" y="504659"/>
            <a:ext cx="819225" cy="7758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BC4161-6A55-BCF6-E338-452F6DBEC41B}"/>
              </a:ext>
            </a:extLst>
          </p:cNvPr>
          <p:cNvGrpSpPr/>
          <p:nvPr/>
        </p:nvGrpSpPr>
        <p:grpSpPr>
          <a:xfrm>
            <a:off x="5198703" y="2759362"/>
            <a:ext cx="1794594" cy="1270517"/>
            <a:chOff x="4542253" y="2623703"/>
            <a:chExt cx="1794594" cy="1270517"/>
          </a:xfrm>
        </p:grpSpPr>
        <p:pic>
          <p:nvPicPr>
            <p:cNvPr id="3" name="Picture 2" descr="A logo of a bird&#10;&#10;Description automatically generated">
              <a:extLst>
                <a:ext uri="{FF2B5EF4-FFF2-40B4-BE49-F238E27FC236}">
                  <a16:creationId xmlns:a16="http://schemas.microsoft.com/office/drawing/2014/main" id="{C576D3BA-E4A4-C725-C918-57A8CA0D6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5634" y="2623703"/>
              <a:ext cx="772280" cy="775855"/>
            </a:xfrm>
            <a:prstGeom prst="rect">
              <a:avLst/>
            </a:prstGeom>
            <a:ln>
              <a:noFill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B84B1F-CA43-3141-4460-8D23414FDD26}"/>
                </a:ext>
              </a:extLst>
            </p:cNvPr>
            <p:cNvSpPr txBox="1"/>
            <p:nvPr/>
          </p:nvSpPr>
          <p:spPr>
            <a:xfrm>
              <a:off x="4542253" y="3524888"/>
              <a:ext cx="1794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H" dirty="0">
                  <a:solidFill>
                    <a:schemeClr val="tx1"/>
                  </a:solidFill>
                </a:rPr>
                <a:t>Data Lakehouse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3300AC5-278D-F8DC-A60E-CE5DE812FB2C}"/>
              </a:ext>
            </a:extLst>
          </p:cNvPr>
          <p:cNvSpPr txBox="1"/>
          <p:nvPr/>
        </p:nvSpPr>
        <p:spPr>
          <a:xfrm>
            <a:off x="2652813" y="1403535"/>
            <a:ext cx="15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tx1"/>
                </a:solidFill>
              </a:rPr>
              <a:t>Control Table</a:t>
            </a:r>
          </a:p>
        </p:txBody>
      </p:sp>
      <p:pic>
        <p:nvPicPr>
          <p:cNvPr id="18" name="Picture 17" descr="A logo with a colorful pinwheel&#10;&#10;Description automatically generated">
            <a:extLst>
              <a:ext uri="{FF2B5EF4-FFF2-40B4-BE49-F238E27FC236}">
                <a16:creationId xmlns:a16="http://schemas.microsoft.com/office/drawing/2014/main" id="{FF2AF933-2107-03FB-C7F6-5517F6328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73" y="2430895"/>
            <a:ext cx="979143" cy="1414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CDD7B1-CD7C-5508-D230-01E4C753D78F}"/>
              </a:ext>
            </a:extLst>
          </p:cNvPr>
          <p:cNvSpPr txBox="1"/>
          <p:nvPr/>
        </p:nvSpPr>
        <p:spPr>
          <a:xfrm>
            <a:off x="2648296" y="3845213"/>
            <a:ext cx="14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tx1"/>
                </a:solidFill>
              </a:rPr>
              <a:t>Orchrestator</a:t>
            </a:r>
          </a:p>
        </p:txBody>
      </p:sp>
      <p:pic>
        <p:nvPicPr>
          <p:cNvPr id="29" name="Picture 28" descr="A blue whale with boxes on it&#10;&#10;Description automatically generated">
            <a:extLst>
              <a:ext uri="{FF2B5EF4-FFF2-40B4-BE49-F238E27FC236}">
                <a16:creationId xmlns:a16="http://schemas.microsoft.com/office/drawing/2014/main" id="{F59A03AC-B59C-9797-BD5E-64F5BAB7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1" y="91369"/>
            <a:ext cx="1254806" cy="9794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5AAAACA-D4D4-3689-A565-C793127DED14}"/>
              </a:ext>
            </a:extLst>
          </p:cNvPr>
          <p:cNvSpPr txBox="1"/>
          <p:nvPr/>
        </p:nvSpPr>
        <p:spPr>
          <a:xfrm>
            <a:off x="9275027" y="2962623"/>
            <a:ext cx="19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Hadoop database</a:t>
            </a:r>
            <a:endParaRPr lang="en-TH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1B77915-C304-CF21-84E3-0812364F3F0B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6174364" y="3147289"/>
            <a:ext cx="31006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00C97B7-2109-79D8-F469-DC9E0699D478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489944" y="3122302"/>
            <a:ext cx="1427029" cy="15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CA3CAD-E231-7B02-153D-F7A327116866}"/>
              </a:ext>
            </a:extLst>
          </p:cNvPr>
          <p:cNvSpPr txBox="1"/>
          <p:nvPr/>
        </p:nvSpPr>
        <p:spPr>
          <a:xfrm>
            <a:off x="107514" y="2937636"/>
            <a:ext cx="138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TH" dirty="0">
                <a:solidFill>
                  <a:schemeClr val="tx1"/>
                </a:solidFill>
              </a:rPr>
              <a:t>ource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312D59-38C7-C28B-8B98-364FAB9B5D01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896116" y="3138054"/>
            <a:ext cx="1505968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logo with orange circles and grey dots&#10;&#10;Description automatically generated">
            <a:extLst>
              <a:ext uri="{FF2B5EF4-FFF2-40B4-BE49-F238E27FC236}">
                <a16:creationId xmlns:a16="http://schemas.microsoft.com/office/drawing/2014/main" id="{78C393D0-EFFB-7146-2D34-7F11A6A65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084" y="4655705"/>
            <a:ext cx="860853" cy="100156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37903C-C42F-4B7A-1071-39BD0FC88C15}"/>
              </a:ext>
            </a:extLst>
          </p:cNvPr>
          <p:cNvSpPr txBox="1"/>
          <p:nvPr/>
        </p:nvSpPr>
        <p:spPr>
          <a:xfrm>
            <a:off x="4464122" y="5743286"/>
            <a:ext cx="273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TH" dirty="0">
                <a:solidFill>
                  <a:schemeClr val="tx1"/>
                </a:solidFill>
              </a:rPr>
              <a:t>rocessing and clustering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689A813A-82E1-0B27-2D28-FD51C243FD96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3896116" y="3138054"/>
            <a:ext cx="1505968" cy="20184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B3A663C-B1A2-03E0-D0FC-1E9C35A845A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262937" y="3357707"/>
            <a:ext cx="3012090" cy="17987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7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852DF-831A-2CEB-E3E4-CF021ED7468B}"/>
              </a:ext>
            </a:extLst>
          </p:cNvPr>
          <p:cNvSpPr txBox="1"/>
          <p:nvPr/>
        </p:nvSpPr>
        <p:spPr>
          <a:xfrm>
            <a:off x="0" y="0"/>
            <a:ext cx="14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Control table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4A5E85-F37C-BCF8-6F6B-49696FB194D8}"/>
              </a:ext>
            </a:extLst>
          </p:cNvPr>
          <p:cNvGrpSpPr/>
          <p:nvPr/>
        </p:nvGrpSpPr>
        <p:grpSpPr>
          <a:xfrm>
            <a:off x="7203015" y="700931"/>
            <a:ext cx="2718758" cy="1283732"/>
            <a:chOff x="833387" y="1241259"/>
            <a:chExt cx="2718758" cy="1283732"/>
          </a:xfrm>
        </p:grpSpPr>
        <p:pic>
          <p:nvPicPr>
            <p:cNvPr id="7" name="Graphic 6" descr="Table with solid fill">
              <a:extLst>
                <a:ext uri="{FF2B5EF4-FFF2-40B4-BE49-F238E27FC236}">
                  <a16:creationId xmlns:a16="http://schemas.microsoft.com/office/drawing/2014/main" id="{F6A31883-FF8C-436E-2FE8-3DF9BBE12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0343" y="1241259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1238E8-F6C1-0312-5470-866B4F719F09}"/>
                </a:ext>
              </a:extLst>
            </p:cNvPr>
            <p:cNvSpPr txBox="1"/>
            <p:nvPr/>
          </p:nvSpPr>
          <p:spPr>
            <a:xfrm>
              <a:off x="833387" y="2155659"/>
              <a:ext cx="271875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TH" dirty="0"/>
                <a:t>CNTL_AF.CTL_PRCS_GRP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EFB77-2DF1-D4BC-E01B-A37EB7D17809}"/>
              </a:ext>
            </a:extLst>
          </p:cNvPr>
          <p:cNvGrpSpPr/>
          <p:nvPr/>
        </p:nvGrpSpPr>
        <p:grpSpPr>
          <a:xfrm>
            <a:off x="4024717" y="3429000"/>
            <a:ext cx="2897973" cy="1283732"/>
            <a:chOff x="5028594" y="1241259"/>
            <a:chExt cx="2897973" cy="12837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2BDBDF-BDB0-A784-58B5-4DD697156BAB}"/>
                </a:ext>
              </a:extLst>
            </p:cNvPr>
            <p:cNvSpPr txBox="1"/>
            <p:nvPr/>
          </p:nvSpPr>
          <p:spPr>
            <a:xfrm>
              <a:off x="5028594" y="2155659"/>
              <a:ext cx="289797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TH" dirty="0"/>
                <a:t>CNTL_AF.CNTL_CFG_PCRS</a:t>
              </a:r>
            </a:p>
          </p:txBody>
        </p:sp>
        <p:pic>
          <p:nvPicPr>
            <p:cNvPr id="10" name="Graphic 9" descr="Table with solid fill">
              <a:extLst>
                <a:ext uri="{FF2B5EF4-FFF2-40B4-BE49-F238E27FC236}">
                  <a16:creationId xmlns:a16="http://schemas.microsoft.com/office/drawing/2014/main" id="{74AF9EA6-734B-46D1-C72D-83F5F6ED4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20380" y="1241259"/>
              <a:ext cx="914400" cy="9144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C9AD6-E727-6A67-5C8D-1E33109E11BD}"/>
              </a:ext>
            </a:extLst>
          </p:cNvPr>
          <p:cNvCxnSpPr>
            <a:cxnSpLocks/>
          </p:cNvCxnSpPr>
          <p:nvPr/>
        </p:nvCxnSpPr>
        <p:spPr>
          <a:xfrm flipH="1">
            <a:off x="5473703" y="1984663"/>
            <a:ext cx="2863468" cy="1444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FEF100-1057-5F31-BBE3-572DECC78CFA}"/>
              </a:ext>
            </a:extLst>
          </p:cNvPr>
          <p:cNvSpPr txBox="1"/>
          <p:nvPr/>
        </p:nvSpPr>
        <p:spPr>
          <a:xfrm>
            <a:off x="4685359" y="33945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CA3F8-6ED5-EED7-84EE-111853B1543C}"/>
              </a:ext>
            </a:extLst>
          </p:cNvPr>
          <p:cNvSpPr txBox="1"/>
          <p:nvPr/>
        </p:nvSpPr>
        <p:spPr>
          <a:xfrm>
            <a:off x="7380581" y="204609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22D24F-6E97-D6C0-C043-B9E4A0D15EFB}"/>
              </a:ext>
            </a:extLst>
          </p:cNvPr>
          <p:cNvGrpSpPr/>
          <p:nvPr/>
        </p:nvGrpSpPr>
        <p:grpSpPr>
          <a:xfrm>
            <a:off x="1528884" y="700931"/>
            <a:ext cx="3021789" cy="1247819"/>
            <a:chOff x="833387" y="1277172"/>
            <a:chExt cx="3021789" cy="1247819"/>
          </a:xfrm>
        </p:grpSpPr>
        <p:pic>
          <p:nvPicPr>
            <p:cNvPr id="20" name="Graphic 19" descr="Table with solid fill">
              <a:extLst>
                <a:ext uri="{FF2B5EF4-FFF2-40B4-BE49-F238E27FC236}">
                  <a16:creationId xmlns:a16="http://schemas.microsoft.com/office/drawing/2014/main" id="{D6724130-996E-2C79-BED8-FD0C1B21F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91213" y="1277172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3EE06-E538-12DB-2579-BC1DA07DAADB}"/>
                </a:ext>
              </a:extLst>
            </p:cNvPr>
            <p:cNvSpPr txBox="1"/>
            <p:nvPr/>
          </p:nvSpPr>
          <p:spPr>
            <a:xfrm>
              <a:off x="833387" y="2155659"/>
              <a:ext cx="302178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TH" dirty="0"/>
                <a:t>CNTL_AF.CNTL_CFG_STREM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CEEB61-DB25-A7E0-5B13-C7531DC4AAB7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3401110" y="1158131"/>
            <a:ext cx="4478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7727E-3D27-47CC-C286-3B9828EE675B}"/>
              </a:ext>
            </a:extLst>
          </p:cNvPr>
          <p:cNvSpPr txBox="1"/>
          <p:nvPr/>
        </p:nvSpPr>
        <p:spPr>
          <a:xfrm>
            <a:off x="3453990" y="7887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4076F-8F62-315F-2662-743A76E2F4F2}"/>
              </a:ext>
            </a:extLst>
          </p:cNvPr>
          <p:cNvSpPr txBox="1"/>
          <p:nvPr/>
        </p:nvSpPr>
        <p:spPr>
          <a:xfrm>
            <a:off x="7396792" y="82471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55EED5-A5D8-57BC-E2B1-7DBBB5E0B23B}"/>
              </a:ext>
            </a:extLst>
          </p:cNvPr>
          <p:cNvGrpSpPr/>
          <p:nvPr/>
        </p:nvGrpSpPr>
        <p:grpSpPr>
          <a:xfrm>
            <a:off x="136627" y="3413868"/>
            <a:ext cx="3587264" cy="1283732"/>
            <a:chOff x="5028594" y="1241259"/>
            <a:chExt cx="3587264" cy="12837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8E4E20-5B74-EFE4-03E3-956464B3242D}"/>
                </a:ext>
              </a:extLst>
            </p:cNvPr>
            <p:cNvSpPr txBox="1"/>
            <p:nvPr/>
          </p:nvSpPr>
          <p:spPr>
            <a:xfrm>
              <a:off x="5028594" y="2155659"/>
              <a:ext cx="35872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TH" dirty="0"/>
                <a:t>CNTL_AF.CNTL_CFG_PCRS_DEPN</a:t>
              </a:r>
            </a:p>
          </p:txBody>
        </p:sp>
        <p:pic>
          <p:nvPicPr>
            <p:cNvPr id="31" name="Graphic 30" descr="Table with solid fill">
              <a:extLst>
                <a:ext uri="{FF2B5EF4-FFF2-40B4-BE49-F238E27FC236}">
                  <a16:creationId xmlns:a16="http://schemas.microsoft.com/office/drawing/2014/main" id="{2D4DF8C1-300C-EE7E-D761-B94AFA79B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65026" y="1241259"/>
              <a:ext cx="914400" cy="914400"/>
            </a:xfrm>
            <a:prstGeom prst="rect">
              <a:avLst/>
            </a:prstGeom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AA8A07-6416-CB64-19A8-CDE15C6975AB}"/>
              </a:ext>
            </a:extLst>
          </p:cNvPr>
          <p:cNvCxnSpPr>
            <a:cxnSpLocks/>
            <a:stCxn id="10" idx="1"/>
            <a:endCxn id="31" idx="3"/>
          </p:cNvCxnSpPr>
          <p:nvPr/>
        </p:nvCxnSpPr>
        <p:spPr>
          <a:xfrm flipH="1" flipV="1">
            <a:off x="2387459" y="3871068"/>
            <a:ext cx="2629044" cy="15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B967-8AA7-44B7-8A8C-35612238D8BF}"/>
              </a:ext>
            </a:extLst>
          </p:cNvPr>
          <p:cNvSpPr txBox="1"/>
          <p:nvPr/>
        </p:nvSpPr>
        <p:spPr>
          <a:xfrm>
            <a:off x="5486491" y="300534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01AFBB-C337-7AAD-0B30-BF581EA7FE38}"/>
              </a:ext>
            </a:extLst>
          </p:cNvPr>
          <p:cNvSpPr txBox="1"/>
          <p:nvPr/>
        </p:nvSpPr>
        <p:spPr>
          <a:xfrm>
            <a:off x="2395015" y="34138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5E1BB2-72B9-FA22-B763-9162E3E4C130}"/>
              </a:ext>
            </a:extLst>
          </p:cNvPr>
          <p:cNvGrpSpPr/>
          <p:nvPr/>
        </p:nvGrpSpPr>
        <p:grpSpPr>
          <a:xfrm>
            <a:off x="8167954" y="3449782"/>
            <a:ext cx="2225994" cy="1268237"/>
            <a:chOff x="5028594" y="1256754"/>
            <a:chExt cx="2225994" cy="12682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EA92F34-33DE-1E35-115D-4398E5F0A37F}"/>
                </a:ext>
              </a:extLst>
            </p:cNvPr>
            <p:cNvSpPr txBox="1"/>
            <p:nvPr/>
          </p:nvSpPr>
          <p:spPr>
            <a:xfrm>
              <a:off x="5028594" y="2155659"/>
              <a:ext cx="22259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TH" dirty="0"/>
                <a:t>CNTL_AF.CNTL_LOG</a:t>
              </a:r>
            </a:p>
          </p:txBody>
        </p:sp>
        <p:pic>
          <p:nvPicPr>
            <p:cNvPr id="42" name="Graphic 41" descr="Table with solid fill">
              <a:extLst>
                <a:ext uri="{FF2B5EF4-FFF2-40B4-BE49-F238E27FC236}">
                  <a16:creationId xmlns:a16="http://schemas.microsoft.com/office/drawing/2014/main" id="{477AC5A7-1F95-CBD3-9ECC-05393613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55011" y="1256754"/>
              <a:ext cx="914400" cy="914400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1A7EF6-824B-D3F7-15B8-FDE21290D943}"/>
              </a:ext>
            </a:extLst>
          </p:cNvPr>
          <p:cNvCxnSpPr>
            <a:cxnSpLocks/>
            <a:stCxn id="42" idx="1"/>
            <a:endCxn id="10" idx="3"/>
          </p:cNvCxnSpPr>
          <p:nvPr/>
        </p:nvCxnSpPr>
        <p:spPr>
          <a:xfrm flipH="1" flipV="1">
            <a:off x="5930903" y="3886200"/>
            <a:ext cx="2863468" cy="207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DA8CC5-7646-098E-C4DF-62477365A4AB}"/>
              </a:ext>
            </a:extLst>
          </p:cNvPr>
          <p:cNvSpPr txBox="1"/>
          <p:nvPr/>
        </p:nvSpPr>
        <p:spPr>
          <a:xfrm>
            <a:off x="6012419" y="35608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AE1756-BFE0-D6C0-35CB-D746ED3D7B1E}"/>
              </a:ext>
            </a:extLst>
          </p:cNvPr>
          <p:cNvSpPr txBox="1"/>
          <p:nvPr/>
        </p:nvSpPr>
        <p:spPr>
          <a:xfrm>
            <a:off x="8352027" y="351686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40A1D-7E27-F4BC-6987-9EE65C0BF578}"/>
              </a:ext>
            </a:extLst>
          </p:cNvPr>
          <p:cNvSpPr txBox="1"/>
          <p:nvPr/>
        </p:nvSpPr>
        <p:spPr>
          <a:xfrm>
            <a:off x="5153891" y="737755"/>
            <a:ext cx="133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TH" dirty="0"/>
              <a:t>tream_nm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003F3-D32C-C07C-72A6-E20B69125A9F}"/>
              </a:ext>
            </a:extLst>
          </p:cNvPr>
          <p:cNvSpPr txBox="1"/>
          <p:nvPr/>
        </p:nvSpPr>
        <p:spPr>
          <a:xfrm>
            <a:off x="5807824" y="2381434"/>
            <a:ext cx="104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TH" dirty="0"/>
              <a:t>rcs_grp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42B17-69C0-36F5-DB1D-C82BD1A64A51}"/>
              </a:ext>
            </a:extLst>
          </p:cNvPr>
          <p:cNvSpPr txBox="1"/>
          <p:nvPr/>
        </p:nvSpPr>
        <p:spPr>
          <a:xfrm>
            <a:off x="6940852" y="3526350"/>
            <a:ext cx="105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TH" dirty="0"/>
              <a:t>rcs_nm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2503E-F1E4-C6B2-5E0A-03A0A8738111}"/>
              </a:ext>
            </a:extLst>
          </p:cNvPr>
          <p:cNvSpPr txBox="1"/>
          <p:nvPr/>
        </p:nvSpPr>
        <p:spPr>
          <a:xfrm>
            <a:off x="3227750" y="3460172"/>
            <a:ext cx="105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TH" dirty="0"/>
              <a:t>rcs_nm</a:t>
            </a:r>
          </a:p>
        </p:txBody>
      </p:sp>
    </p:spTree>
    <p:extLst>
      <p:ext uri="{BB962C8B-B14F-4D97-AF65-F5344CB8AC3E}">
        <p14:creationId xmlns:p14="http://schemas.microsoft.com/office/powerpoint/2010/main" val="214939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0D2B8B-DC92-6B79-5093-E6AED3492203}"/>
              </a:ext>
            </a:extLst>
          </p:cNvPr>
          <p:cNvSpPr txBox="1"/>
          <p:nvPr/>
        </p:nvSpPr>
        <p:spPr>
          <a:xfrm>
            <a:off x="102074" y="62299"/>
            <a:ext cx="30217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CNTL_AF.CNTL_CFG_STREM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F66FA5-DF49-4490-B7FA-0C342DC06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87621"/>
              </p:ext>
            </p:extLst>
          </p:nvPr>
        </p:nvGraphicFramePr>
        <p:xfrm>
          <a:off x="3686518" y="39344"/>
          <a:ext cx="8128000" cy="548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92639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17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71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006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429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849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18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5170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77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563659"/>
                    </a:ext>
                  </a:extLst>
                </a:gridCol>
              </a:tblGrid>
              <a:tr h="271426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STREM_NM(string)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DATA_DT</a:t>
                      </a:r>
                    </a:p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BACK_FILL_DT(string)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CALC_DT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UPT_DT</a:t>
                      </a:r>
                    </a:p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(timestamp)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958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F4B953-CF37-FA4A-F514-71C0052F0BE0}"/>
              </a:ext>
            </a:extLst>
          </p:cNvPr>
          <p:cNvSpPr txBox="1"/>
          <p:nvPr/>
        </p:nvSpPr>
        <p:spPr>
          <a:xfrm>
            <a:off x="36739" y="839632"/>
            <a:ext cx="3436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CNTL_AF.CNTL_CFG_PRCS_GRP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3A798C-02C0-6ED3-8A95-FB4B2921D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55045"/>
              </p:ext>
            </p:extLst>
          </p:nvPr>
        </p:nvGraphicFramePr>
        <p:xfrm>
          <a:off x="3686518" y="808434"/>
          <a:ext cx="8128000" cy="548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92639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17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71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006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429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849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18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5170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77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56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PRCS_GRP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STREM_NM</a:t>
                      </a:r>
                    </a:p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PRIR(int)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ACT_F(int)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UPT_DT(timestamp)</a:t>
                      </a:r>
                    </a:p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958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31ED7E9-FC71-2AE8-5E81-8950CA668533}"/>
              </a:ext>
            </a:extLst>
          </p:cNvPr>
          <p:cNvSpPr txBox="1"/>
          <p:nvPr/>
        </p:nvSpPr>
        <p:spPr>
          <a:xfrm>
            <a:off x="42633" y="1585735"/>
            <a:ext cx="28951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TH" dirty="0"/>
              <a:t>CNTL_AF.CNTL_CFG_PRCS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62F67FB-200A-E11D-BDB7-F79970292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367928"/>
              </p:ext>
            </p:extLst>
          </p:nvPr>
        </p:nvGraphicFramePr>
        <p:xfrm>
          <a:off x="3686518" y="1607416"/>
          <a:ext cx="8128000" cy="548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92639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17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71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006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429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849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18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5170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77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563659"/>
                    </a:ext>
                  </a:extLst>
                </a:gridCol>
              </a:tblGrid>
              <a:tr h="391036"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PRCS_NM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PRCS_GRP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PRIR(int)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SRC_SCHM_NM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SRC_TBL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TGT_SCHM_NM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TGT_TBL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PRCS_TYP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AF_PATH_NM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AF_PARM</a:t>
                      </a:r>
                    </a:p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9582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F94C330-686F-6D1B-E16B-3E1423754C88}"/>
              </a:ext>
            </a:extLst>
          </p:cNvPr>
          <p:cNvSpPr txBox="1"/>
          <p:nvPr/>
        </p:nvSpPr>
        <p:spPr>
          <a:xfrm>
            <a:off x="36739" y="3103772"/>
            <a:ext cx="35844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dirty="0"/>
              <a:t>CNTL_AF.CNTL_CFG_PRCS_DEPN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F41636C-E895-AEF0-6044-8ED627FB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175149"/>
              </p:ext>
            </p:extLst>
          </p:nvPr>
        </p:nvGraphicFramePr>
        <p:xfrm>
          <a:off x="3686518" y="3103772"/>
          <a:ext cx="8128000" cy="548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92639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17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71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006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429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849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18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5170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77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56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PRCS_NM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DPND_PRCS_NM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CHK(int)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ACT_F(int)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UPT_DT(timestamp)</a:t>
                      </a:r>
                    </a:p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958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5A02B7C-E73F-8980-F8B6-C59B8F154C5E}"/>
              </a:ext>
            </a:extLst>
          </p:cNvPr>
          <p:cNvSpPr txBox="1"/>
          <p:nvPr/>
        </p:nvSpPr>
        <p:spPr>
          <a:xfrm>
            <a:off x="36739" y="3866510"/>
            <a:ext cx="2776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TH" dirty="0"/>
              <a:t>CNTL_AF.CNTL_CFG_LOG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A4E55C5-F360-24C7-229C-F1F4D91A8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96604"/>
              </p:ext>
            </p:extLst>
          </p:nvPr>
        </p:nvGraphicFramePr>
        <p:xfrm>
          <a:off x="1749140" y="4525902"/>
          <a:ext cx="8128000" cy="16840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92639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817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237183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006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429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849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18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5170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77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56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PRCS_NM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START_DT(timestamp)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END_DT(timestamp)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STATUS(int)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MESSAGE(string)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SOURCE_ROW(int)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TARGET_ROW(int)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50" b="0" dirty="0">
                          <a:solidFill>
                            <a:schemeClr val="tx1"/>
                          </a:solidFill>
                        </a:rPr>
                        <a:t>UPT_DT(timestamp)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9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73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9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1459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CAA236-61B6-FE04-CE79-458956A54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75039"/>
              </p:ext>
            </p:extLst>
          </p:nvPr>
        </p:nvGraphicFramePr>
        <p:xfrm>
          <a:off x="3686518" y="2319646"/>
          <a:ext cx="6502400" cy="54864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92639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80066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14290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8494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1885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51708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77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2563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ACT_F(int)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UPT_DT</a:t>
                      </a:r>
                    </a:p>
                    <a:p>
                      <a:r>
                        <a:rPr lang="en-TH" sz="1000" b="0" dirty="0">
                          <a:solidFill>
                            <a:schemeClr val="tx1"/>
                          </a:solidFill>
                        </a:rPr>
                        <a:t>(timestamp)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95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17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9F88A-595F-8405-8AA3-1FAE12321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riangle 75">
            <a:extLst>
              <a:ext uri="{FF2B5EF4-FFF2-40B4-BE49-F238E27FC236}">
                <a16:creationId xmlns:a16="http://schemas.microsoft.com/office/drawing/2014/main" id="{2EC8411B-8644-5AE2-A18D-A413F5F22C11}"/>
              </a:ext>
            </a:extLst>
          </p:cNvPr>
          <p:cNvSpPr/>
          <p:nvPr/>
        </p:nvSpPr>
        <p:spPr>
          <a:xfrm rot="10800000">
            <a:off x="911831" y="353837"/>
            <a:ext cx="10203872" cy="6150325"/>
          </a:xfrm>
          <a:prstGeom prst="triangle">
            <a:avLst>
              <a:gd name="adj" fmla="val 4962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0AE032-305A-8A7C-0D6A-94348CD2FE71}"/>
              </a:ext>
            </a:extLst>
          </p:cNvPr>
          <p:cNvSpPr/>
          <p:nvPr/>
        </p:nvSpPr>
        <p:spPr>
          <a:xfrm>
            <a:off x="1911929" y="673039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STREM_NM</a:t>
            </a:r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2AB4A-DD03-67DC-B97F-6DE9FF75EF50}"/>
              </a:ext>
            </a:extLst>
          </p:cNvPr>
          <p:cNvSpPr txBox="1"/>
          <p:nvPr/>
        </p:nvSpPr>
        <p:spPr>
          <a:xfrm>
            <a:off x="207090" y="805250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Task_00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DFCF-D68A-8608-67E8-5D36DD6A2050}"/>
              </a:ext>
            </a:extLst>
          </p:cNvPr>
          <p:cNvSpPr txBox="1"/>
          <p:nvPr/>
        </p:nvSpPr>
        <p:spPr>
          <a:xfrm>
            <a:off x="207804" y="2237829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Task_10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351B6-E18F-6251-AA94-8181B41B4986}"/>
              </a:ext>
            </a:extLst>
          </p:cNvPr>
          <p:cNvSpPr txBox="1"/>
          <p:nvPr/>
        </p:nvSpPr>
        <p:spPr>
          <a:xfrm>
            <a:off x="207090" y="3651625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Task_20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48A1A-76EB-569E-3A2C-EF7BBC46B8E2}"/>
              </a:ext>
            </a:extLst>
          </p:cNvPr>
          <p:cNvSpPr txBox="1"/>
          <p:nvPr/>
        </p:nvSpPr>
        <p:spPr>
          <a:xfrm>
            <a:off x="207090" y="4561886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Task_30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3BA3D5-5993-9F38-C34A-D42E7C8AEC5D}"/>
              </a:ext>
            </a:extLst>
          </p:cNvPr>
          <p:cNvSpPr/>
          <p:nvPr/>
        </p:nvSpPr>
        <p:spPr>
          <a:xfrm>
            <a:off x="2145150" y="2125627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PROCESS_GROUP</a:t>
            </a:r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F828FF-131A-D1DF-19DA-23581D8A6DBF}"/>
              </a:ext>
            </a:extLst>
          </p:cNvPr>
          <p:cNvSpPr/>
          <p:nvPr/>
        </p:nvSpPr>
        <p:spPr>
          <a:xfrm>
            <a:off x="3034144" y="3567547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PROCESS_NAME</a:t>
            </a:r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089E3F-D29F-70B5-319D-93325283B1A1}"/>
              </a:ext>
            </a:extLst>
          </p:cNvPr>
          <p:cNvSpPr/>
          <p:nvPr/>
        </p:nvSpPr>
        <p:spPr>
          <a:xfrm>
            <a:off x="3855029" y="4629289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CHK_DPND</a:t>
            </a:r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426B31-B9E9-4743-8AEB-9706A08FC0DC}"/>
              </a:ext>
            </a:extLst>
          </p:cNvPr>
          <p:cNvSpPr/>
          <p:nvPr/>
        </p:nvSpPr>
        <p:spPr>
          <a:xfrm>
            <a:off x="8456468" y="670669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  <a:endParaRPr lang="en-TH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B0A7CE6-D555-776F-E4E2-4E428C178A6D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5400000">
            <a:off x="3550159" y="4475090"/>
            <a:ext cx="760406" cy="150665"/>
          </a:xfrm>
          <a:prstGeom prst="bentConnector4">
            <a:avLst>
              <a:gd name="adj1" fmla="val 30186"/>
              <a:gd name="adj2" fmla="val 2517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825018-CABA-0223-753E-B91109DA8304}"/>
              </a:ext>
            </a:extLst>
          </p:cNvPr>
          <p:cNvSpPr txBox="1"/>
          <p:nvPr/>
        </p:nvSpPr>
        <p:spPr>
          <a:xfrm>
            <a:off x="2630440" y="4349417"/>
            <a:ext cx="98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TH" sz="1400" dirty="0"/>
              <a:t>ass variable 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4211B-62F6-9F79-596D-0B615D867118}"/>
              </a:ext>
            </a:extLst>
          </p:cNvPr>
          <p:cNvSpPr txBox="1"/>
          <p:nvPr/>
        </p:nvSpPr>
        <p:spPr>
          <a:xfrm>
            <a:off x="3442926" y="1666671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true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2848F7B-32B5-5DBC-D04C-7972C04AB434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H="1" flipV="1">
            <a:off x="4005694" y="4170219"/>
            <a:ext cx="1792435" cy="760406"/>
          </a:xfrm>
          <a:prstGeom prst="bentConnector4">
            <a:avLst>
              <a:gd name="adj1" fmla="val -12754"/>
              <a:gd name="adj2" fmla="val 698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107C2F3-7125-C211-3B43-D8546D1AA55C}"/>
              </a:ext>
            </a:extLst>
          </p:cNvPr>
          <p:cNvSpPr/>
          <p:nvPr/>
        </p:nvSpPr>
        <p:spPr>
          <a:xfrm>
            <a:off x="7484918" y="3567547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</a:t>
            </a:r>
            <a:r>
              <a:rPr lang="en-US" dirty="0" err="1">
                <a:solidFill>
                  <a:schemeClr val="tx1"/>
                </a:solidFill>
              </a:rPr>
              <a:t>reconclie</a:t>
            </a:r>
            <a:endParaRPr lang="en-TH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B3ADC1-217F-464E-4A86-65715170A4E7}"/>
              </a:ext>
            </a:extLst>
          </p:cNvPr>
          <p:cNvSpPr txBox="1"/>
          <p:nvPr/>
        </p:nvSpPr>
        <p:spPr>
          <a:xfrm>
            <a:off x="5238430" y="40304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true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295CA75-327B-361B-89EA-4A11C9D91D44}"/>
              </a:ext>
            </a:extLst>
          </p:cNvPr>
          <p:cNvCxnSpPr>
            <a:cxnSpLocks/>
            <a:stCxn id="50" idx="3"/>
            <a:endCxn id="7" idx="2"/>
          </p:cNvCxnSpPr>
          <p:nvPr/>
        </p:nvCxnSpPr>
        <p:spPr>
          <a:xfrm flipH="1" flipV="1">
            <a:off x="3116700" y="2728299"/>
            <a:ext cx="6311318" cy="1140584"/>
          </a:xfrm>
          <a:prstGeom prst="bentConnector4">
            <a:avLst>
              <a:gd name="adj1" fmla="val -3622"/>
              <a:gd name="adj2" fmla="val 632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B33F557-462D-5F34-78C0-F5D1EC4D02C8}"/>
              </a:ext>
            </a:extLst>
          </p:cNvPr>
          <p:cNvSpPr txBox="1"/>
          <p:nvPr/>
        </p:nvSpPr>
        <p:spPr>
          <a:xfrm>
            <a:off x="6013767" y="319821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true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BA09D44-C4BE-2AAC-9726-927D87387269}"/>
              </a:ext>
            </a:extLst>
          </p:cNvPr>
          <p:cNvCxnSpPr>
            <a:cxnSpLocks/>
            <a:stCxn id="7" idx="3"/>
            <a:endCxn id="4" idx="2"/>
          </p:cNvCxnSpPr>
          <p:nvPr/>
        </p:nvCxnSpPr>
        <p:spPr>
          <a:xfrm flipH="1" flipV="1">
            <a:off x="2883479" y="1275711"/>
            <a:ext cx="1204771" cy="1151252"/>
          </a:xfrm>
          <a:prstGeom prst="bentConnector4">
            <a:avLst>
              <a:gd name="adj1" fmla="val -18975"/>
              <a:gd name="adj2" fmla="val 6308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BE6E03-50D9-1FB4-1FC3-B3D0F033FC79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855029" y="972005"/>
            <a:ext cx="4601439" cy="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7B8D2D7-7F29-4592-2C67-7A7E901A801E}"/>
              </a:ext>
            </a:extLst>
          </p:cNvPr>
          <p:cNvSpPr txBox="1"/>
          <p:nvPr/>
        </p:nvSpPr>
        <p:spPr>
          <a:xfrm>
            <a:off x="44170" y="8896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/>
              <a:t>V Framework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D76C6CD7-59F9-18A8-BABD-1AFC997A4C3F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5400000">
            <a:off x="2505130" y="3257313"/>
            <a:ext cx="1140584" cy="82556"/>
          </a:xfrm>
          <a:prstGeom prst="bentConnector4">
            <a:avLst>
              <a:gd name="adj1" fmla="val 36790"/>
              <a:gd name="adj2" fmla="val 3769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AF0D001-A74D-20DD-851E-29A951632364}"/>
              </a:ext>
            </a:extLst>
          </p:cNvPr>
          <p:cNvSpPr txBox="1"/>
          <p:nvPr/>
        </p:nvSpPr>
        <p:spPr>
          <a:xfrm>
            <a:off x="1857857" y="3097627"/>
            <a:ext cx="98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TH" sz="1400" dirty="0"/>
              <a:t>ass variable config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9E4840-2B13-7D1D-27F0-DC44AE0CD0E3}"/>
              </a:ext>
            </a:extLst>
          </p:cNvPr>
          <p:cNvSpPr txBox="1"/>
          <p:nvPr/>
        </p:nvSpPr>
        <p:spPr>
          <a:xfrm>
            <a:off x="1175719" y="1261660"/>
            <a:ext cx="98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TH" sz="1400" dirty="0"/>
              <a:t>ass variable config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38793B72-3D80-A78C-F8E1-E51794CFA0A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5400000">
            <a:off x="1938689" y="1482173"/>
            <a:ext cx="1151252" cy="738329"/>
          </a:xfrm>
          <a:prstGeom prst="bentConnector4">
            <a:avLst>
              <a:gd name="adj1" fmla="val 36913"/>
              <a:gd name="adj2" fmla="val 1309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FAFF13-DF12-6CCE-8F59-FBF920416B25}"/>
              </a:ext>
            </a:extLst>
          </p:cNvPr>
          <p:cNvSpPr txBox="1"/>
          <p:nvPr/>
        </p:nvSpPr>
        <p:spPr>
          <a:xfrm>
            <a:off x="210554" y="5644904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Task_40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331A228-721B-2190-C177-CD54D2BF6D2C}"/>
              </a:ext>
            </a:extLst>
          </p:cNvPr>
          <p:cNvSpPr/>
          <p:nvPr/>
        </p:nvSpPr>
        <p:spPr>
          <a:xfrm>
            <a:off x="5234022" y="5528234"/>
            <a:ext cx="1943100" cy="60267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RUN_PROCESS</a:t>
            </a:r>
            <a:endParaRPr lang="en-TH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AEA0D98-B445-68A7-C367-EC50A641F530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 rot="16200000" flipH="1">
            <a:off x="4731496" y="5327043"/>
            <a:ext cx="597609" cy="4074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B45478D-77F7-0B22-091B-6B4AF06FDD53}"/>
              </a:ext>
            </a:extLst>
          </p:cNvPr>
          <p:cNvCxnSpPr>
            <a:cxnSpLocks/>
            <a:stCxn id="14" idx="3"/>
            <a:endCxn id="9" idx="3"/>
          </p:cNvCxnSpPr>
          <p:nvPr/>
        </p:nvCxnSpPr>
        <p:spPr>
          <a:xfrm flipH="1" flipV="1">
            <a:off x="5798129" y="4930625"/>
            <a:ext cx="1378993" cy="898945"/>
          </a:xfrm>
          <a:prstGeom prst="bentConnector3">
            <a:avLst>
              <a:gd name="adj1" fmla="val -165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FBDC07-D9F7-C316-EC38-6EB0279A4ABB}"/>
              </a:ext>
            </a:extLst>
          </p:cNvPr>
          <p:cNvSpPr txBox="1"/>
          <p:nvPr/>
        </p:nvSpPr>
        <p:spPr>
          <a:xfrm>
            <a:off x="7401833" y="508446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C0E3A-0F28-DF24-62A5-2C2FD5E616A5}"/>
              </a:ext>
            </a:extLst>
          </p:cNvPr>
          <p:cNvSpPr txBox="1"/>
          <p:nvPr/>
        </p:nvSpPr>
        <p:spPr>
          <a:xfrm>
            <a:off x="3927916" y="5323841"/>
            <a:ext cx="9861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TH" sz="1400" dirty="0"/>
              <a:t>ass variable config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410BA0-B3BE-85F9-C876-9D21A944AB5D}"/>
              </a:ext>
            </a:extLst>
          </p:cNvPr>
          <p:cNvCxnSpPr>
            <a:cxnSpLocks/>
            <a:stCxn id="8" idx="3"/>
            <a:endCxn id="50" idx="1"/>
          </p:cNvCxnSpPr>
          <p:nvPr/>
        </p:nvCxnSpPr>
        <p:spPr>
          <a:xfrm>
            <a:off x="4977244" y="3868883"/>
            <a:ext cx="2507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9E9B9D-F4AC-B8DB-D1C8-3B0BA4D49E35}"/>
              </a:ext>
            </a:extLst>
          </p:cNvPr>
          <p:cNvSpPr txBox="1"/>
          <p:nvPr/>
        </p:nvSpPr>
        <p:spPr>
          <a:xfrm>
            <a:off x="9561560" y="4446426"/>
            <a:ext cx="1267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TH" dirty="0"/>
              <a:t>p stream </a:t>
            </a:r>
          </a:p>
          <a:p>
            <a:r>
              <a:rPr lang="en-US" dirty="0"/>
              <a:t>C</a:t>
            </a:r>
            <a:r>
              <a:rPr lang="en-TH" dirty="0"/>
              <a:t>onfig</a:t>
            </a:r>
          </a:p>
        </p:txBody>
      </p:sp>
    </p:spTree>
    <p:extLst>
      <p:ext uri="{BB962C8B-B14F-4D97-AF65-F5344CB8AC3E}">
        <p14:creationId xmlns:p14="http://schemas.microsoft.com/office/powerpoint/2010/main" val="157196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0D95-80FC-87D1-AABC-37179286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G</a:t>
            </a:r>
            <a:r>
              <a:rPr lang="en-TH" sz="2400" dirty="0"/>
              <a:t>eneral task step defined in dwh.py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6FCD-0679-798B-A1A3-DEDC151B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r>
              <a:rPr lang="en-TH" sz="1600" dirty="0"/>
              <a:t>1. get task detail configuration parameter (e.g. strem, prcs grp, prcs nm,prcs detail, dependency, log or check dependency) from postgres control table rec</a:t>
            </a:r>
            <a:r>
              <a:rPr lang="en-US" sz="1600" dirty="0" err="1"/>
              <a:t>ie</a:t>
            </a:r>
            <a:r>
              <a:rPr lang="en-TH" sz="1600" dirty="0"/>
              <a:t>ve in dict format</a:t>
            </a:r>
          </a:p>
          <a:p>
            <a:r>
              <a:rPr lang="en-TH" sz="1600" dirty="0"/>
              <a:t>2.initiate parameter to class framework (controller) </a:t>
            </a:r>
          </a:p>
          <a:p>
            <a:r>
              <a:rPr lang="en-TH" sz="1600" dirty="0"/>
              <a:t>3.iterate over prcs through it dependency and execute each prcs by checking log detail in condition</a:t>
            </a:r>
          </a:p>
          <a:p>
            <a:r>
              <a:rPr lang="en-TH" sz="1600" dirty="0"/>
              <a:t>4. running method bash: some_path –strem_nm –runmode </a:t>
            </a:r>
            <a:r>
              <a:rPr lang="en-TH" sz="1600" dirty="0">
                <a:sym typeface="Wingdings" pitchFamily="2" charset="2"/>
              </a:rPr>
              <a:t> main.py execute python file by loop all process in proces_nm and all procs_grp in strem_nm by file in sciprt path will not be dag in the file </a:t>
            </a:r>
          </a:p>
          <a:p>
            <a:r>
              <a:rPr lang="en-US" sz="1600" dirty="0">
                <a:sym typeface="Wingdings" pitchFamily="2" charset="2"/>
              </a:rPr>
              <a:t>B</a:t>
            </a:r>
            <a:r>
              <a:rPr lang="en-TH" sz="1600" dirty="0">
                <a:sym typeface="Wingdings" pitchFamily="2" charset="2"/>
              </a:rPr>
              <a:t>y having bash file and execute app.py by loop app.py –prcs1, app.py –prcs2 and make it able to passing config </a:t>
            </a:r>
          </a:p>
          <a:p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ตอนนี้ทำ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logging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โดยต้องดูเรื่อง </a:t>
            </a:r>
            <a:r>
              <a:rPr lang="en-US" sz="1600" dirty="0" err="1">
                <a:highlight>
                  <a:srgbClr val="FFFF00"/>
                </a:highlight>
                <a:sym typeface="Wingdings" pitchFamily="2" charset="2"/>
              </a:rPr>
              <a:t>calculate_date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แล้วก็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logging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ที่อาจจะต้อง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 insert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กับ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check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แค่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datetime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ที่มี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time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คือ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00:00:00 </a:t>
            </a:r>
            <a:r>
              <a:rPr lang="th-TH" sz="1600" dirty="0">
                <a:highlight>
                  <a:srgbClr val="FFFF00"/>
                </a:highlight>
                <a:sym typeface="Wingdings" pitchFamily="2" charset="2"/>
              </a:rPr>
              <a:t>เพื่อไม่ให้ </a:t>
            </a:r>
            <a:r>
              <a:rPr lang="en-US" sz="1600" dirty="0">
                <a:highlight>
                  <a:srgbClr val="FFFF00"/>
                </a:highlight>
                <a:sym typeface="Wingdings" pitchFamily="2" charset="2"/>
              </a:rPr>
              <a:t>insert log </a:t>
            </a:r>
            <a:r>
              <a:rPr lang="th-TH" sz="1600">
                <a:highlight>
                  <a:srgbClr val="FFFF00"/>
                </a:highlight>
                <a:sym typeface="Wingdings" pitchFamily="2" charset="2"/>
              </a:rPr>
              <a:t>มากเกินไป</a:t>
            </a:r>
            <a:endParaRPr lang="en-TH" sz="12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8EF27-2F96-36F9-31B3-30CF3DDBAB5F}"/>
              </a:ext>
            </a:extLst>
          </p:cNvPr>
          <p:cNvSpPr txBox="1"/>
          <p:nvPr/>
        </p:nvSpPr>
        <p:spPr>
          <a:xfrm>
            <a:off x="5569527" y="1974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46889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EE6B-2DAF-011B-4EAC-B297B0B8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938655" cy="550718"/>
          </a:xfrm>
        </p:spPr>
        <p:txBody>
          <a:bodyPr>
            <a:normAutofit fontScale="90000"/>
          </a:bodyPr>
          <a:lstStyle/>
          <a:p>
            <a:r>
              <a:rPr lang="en-TH" dirty="0"/>
              <a:t>Job frame work architect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0320-7DCD-FD79-8845-806FFBB9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0719"/>
            <a:ext cx="12192000" cy="6307280"/>
          </a:xfrm>
        </p:spPr>
        <p:txBody>
          <a:bodyPr>
            <a:normAutofit/>
          </a:bodyPr>
          <a:lstStyle/>
          <a:p>
            <a:r>
              <a:rPr lang="en-TH" sz="1600" dirty="0"/>
              <a:t>--build script command for stg and none stg command(dim fact agg) by store parquet in data lake and persist data in RDBMS.</a:t>
            </a:r>
          </a:p>
          <a:p>
            <a:r>
              <a:rPr lang="en-US" sz="1600" dirty="0"/>
              <a:t>A</a:t>
            </a:r>
            <a:r>
              <a:rPr lang="en-TH" sz="1600" dirty="0"/>
              <a:t>pp.py for build necessary code to run a process</a:t>
            </a:r>
          </a:p>
          <a:p>
            <a:r>
              <a:rPr lang="en-US" sz="1600" dirty="0"/>
              <a:t>M</a:t>
            </a:r>
            <a:r>
              <a:rPr lang="en-TH" sz="1600" dirty="0"/>
              <a:t>ake a dag file for dag_strem.py to trigger start process by </a:t>
            </a:r>
            <a:r>
              <a:rPr lang="en-TH" sz="1600"/>
              <a:t>it dependency </a:t>
            </a:r>
            <a:r>
              <a:rPr lang="en-TH" sz="1600" dirty="0"/>
              <a:t>while dag_stream.py and dag_process.py will be exists in </a:t>
            </a:r>
            <a:r>
              <a:rPr lang="en-TH" sz="1600"/>
              <a:t>airflow console</a:t>
            </a:r>
          </a:p>
          <a:p>
            <a:endParaRPr lang="en-TH" sz="1600" dirty="0"/>
          </a:p>
        </p:txBody>
      </p:sp>
    </p:spTree>
    <p:extLst>
      <p:ext uri="{BB962C8B-B14F-4D97-AF65-F5344CB8AC3E}">
        <p14:creationId xmlns:p14="http://schemas.microsoft.com/office/powerpoint/2010/main" val="387051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CABEBA-CC7C-7456-0EFD-102A19ABCBDF}"/>
              </a:ext>
            </a:extLst>
          </p:cNvPr>
          <p:cNvSpPr/>
          <p:nvPr/>
        </p:nvSpPr>
        <p:spPr>
          <a:xfrm>
            <a:off x="935182" y="2545770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TH" dirty="0"/>
              <a:t>trem_nm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82131-9067-C62F-F110-703748911B9E}"/>
              </a:ext>
            </a:extLst>
          </p:cNvPr>
          <p:cNvSpPr/>
          <p:nvPr/>
        </p:nvSpPr>
        <p:spPr>
          <a:xfrm>
            <a:off x="3352801" y="1527464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Prcs_grp</a:t>
            </a:r>
            <a:endParaRPr lang="en-TH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7525FE-D7B7-4EBB-39DA-4AE46B544498}"/>
              </a:ext>
            </a:extLst>
          </p:cNvPr>
          <p:cNvSpPr/>
          <p:nvPr/>
        </p:nvSpPr>
        <p:spPr>
          <a:xfrm>
            <a:off x="5576454" y="665019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Prcs_nm</a:t>
            </a:r>
            <a:endParaRPr lang="en-TH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9CA58A-B383-DC42-9251-38C849D49670}"/>
              </a:ext>
            </a:extLst>
          </p:cNvPr>
          <p:cNvSpPr/>
          <p:nvPr/>
        </p:nvSpPr>
        <p:spPr>
          <a:xfrm>
            <a:off x="7696201" y="384464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Depn_1</a:t>
            </a:r>
            <a:endParaRPr lang="en-TH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2AB10F-44FA-4C5C-9AB2-81F96BF7F171}"/>
              </a:ext>
            </a:extLst>
          </p:cNvPr>
          <p:cNvSpPr/>
          <p:nvPr/>
        </p:nvSpPr>
        <p:spPr>
          <a:xfrm>
            <a:off x="7696201" y="1267690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Depn_2</a:t>
            </a:r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12008A-6119-C51E-0FEF-C12CB42001B8}"/>
              </a:ext>
            </a:extLst>
          </p:cNvPr>
          <p:cNvSpPr/>
          <p:nvPr/>
        </p:nvSpPr>
        <p:spPr>
          <a:xfrm>
            <a:off x="3352801" y="4142509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Prcs_grp</a:t>
            </a:r>
            <a:endParaRPr lang="en-TH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15E6BD-E8E2-83C3-9930-F0ADA5B04E4C}"/>
              </a:ext>
            </a:extLst>
          </p:cNvPr>
          <p:cNvSpPr/>
          <p:nvPr/>
        </p:nvSpPr>
        <p:spPr>
          <a:xfrm>
            <a:off x="5576454" y="2462644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Prcs_nm</a:t>
            </a:r>
            <a:endParaRPr lang="en-TH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FC20D8-4B66-A959-270A-60A6A8D60E20}"/>
              </a:ext>
            </a:extLst>
          </p:cNvPr>
          <p:cNvSpPr/>
          <p:nvPr/>
        </p:nvSpPr>
        <p:spPr>
          <a:xfrm>
            <a:off x="7696201" y="2182089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Depn_1</a:t>
            </a:r>
            <a:endParaRPr lang="en-TH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89393E7-3208-04F5-2429-23D593E66640}"/>
              </a:ext>
            </a:extLst>
          </p:cNvPr>
          <p:cNvSpPr/>
          <p:nvPr/>
        </p:nvSpPr>
        <p:spPr>
          <a:xfrm>
            <a:off x="7696201" y="3065315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Depn_2</a:t>
            </a:r>
            <a:endParaRPr lang="en-TH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CA0F3F-478C-53DB-794A-975AD82BB2CD}"/>
              </a:ext>
            </a:extLst>
          </p:cNvPr>
          <p:cNvSpPr/>
          <p:nvPr/>
        </p:nvSpPr>
        <p:spPr>
          <a:xfrm>
            <a:off x="5576454" y="4142508"/>
            <a:ext cx="1579418" cy="727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Prcs_nm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84638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704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General task step defined in dwh.py</vt:lpstr>
      <vt:lpstr>Job frame work architect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Nattapat(Best) Dungdee</dc:creator>
  <cp:lastModifiedBy>Nattapat(Best) Dungdee</cp:lastModifiedBy>
  <cp:revision>31</cp:revision>
  <dcterms:created xsi:type="dcterms:W3CDTF">2024-11-10T10:17:14Z</dcterms:created>
  <dcterms:modified xsi:type="dcterms:W3CDTF">2024-12-19T13:25:09Z</dcterms:modified>
</cp:coreProperties>
</file>