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80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Bgami1/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938069"/>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effectLst>
                  <a:outerShdw blurRad="38100" dist="38100" dir="2700000" algn="tl">
                    <a:srgbClr val="000000">
                      <a:alpha val="43137"/>
                    </a:srgbClr>
                  </a:outerShdw>
                </a:effectLst>
                <a:latin typeface="Arial"/>
                <a:cs typeface="Arial"/>
              </a:rPr>
              <a:t>CAPSTONE PROJECT</a:t>
            </a:r>
            <a:endParaRPr lang="en-US" sz="3200" b="1" dirty="0">
              <a:solidFill>
                <a:schemeClr val="accent1">
                  <a:lumMod val="75000"/>
                </a:schemeClr>
              </a:solidFill>
              <a:effectLst>
                <a:outerShdw blurRad="38100" dist="38100" dir="2700000" algn="tl">
                  <a:srgbClr val="000000">
                    <a:alpha val="43137"/>
                  </a:srgbClr>
                </a:outerShdw>
              </a:effectLst>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Nitin</a:t>
            </a:r>
            <a:r>
              <a:rPr lang="en-US" sz="2000" b="1" dirty="0" smtClean="0">
                <a:solidFill>
                  <a:srgbClr val="FF0000"/>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Bhavan  Gami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College Name :  Shri </a:t>
            </a:r>
            <a:r>
              <a:rPr lang="en-US" sz="2000" b="1" dirty="0" smtClean="0">
                <a:solidFill>
                  <a:schemeClr val="accent1">
                    <a:lumMod val="75000"/>
                  </a:schemeClr>
                </a:solidFill>
                <a:latin typeface="Arial"/>
                <a:cs typeface="Arial"/>
              </a:rPr>
              <a:t>S’ad Vidya </a:t>
            </a:r>
            <a:r>
              <a:rPr lang="en-US" sz="2000" b="1" dirty="0" smtClean="0">
                <a:solidFill>
                  <a:schemeClr val="accent1">
                    <a:lumMod val="75000"/>
                  </a:schemeClr>
                </a:solidFill>
                <a:latin typeface="Arial"/>
                <a:cs typeface="Arial"/>
              </a:rPr>
              <a:t>Mandal Institute of              </a:t>
            </a:r>
          </a:p>
          <a:p>
            <a:r>
              <a:rPr lang="en-US" sz="2000" b="1" dirty="0" smtClean="0">
                <a:solidFill>
                  <a:schemeClr val="accent1">
                    <a:lumMod val="75000"/>
                  </a:schemeClr>
                </a:solidFill>
                <a:latin typeface="Arial"/>
                <a:cs typeface="Arial"/>
              </a:rPr>
              <a:t>                            Technology </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Department : </a:t>
            </a:r>
            <a:r>
              <a:rPr lang="en-US" sz="2000" b="1" dirty="0" smtClean="0">
                <a:solidFill>
                  <a:schemeClr val="accent1">
                    <a:lumMod val="75000"/>
                  </a:schemeClr>
                </a:solidFill>
                <a:latin typeface="Arial"/>
                <a:cs typeface="Arial"/>
              </a:rPr>
              <a:t>   Computer Science and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r>
              <a:rPr lang="en-US" b="1" dirty="0" smtClean="0">
                <a:latin typeface="Arial" panose="020B0604020202020204" pitchFamily="34" charset="0"/>
                <a:cs typeface="Arial" panose="020B0604020202020204" pitchFamily="34" charset="0"/>
              </a:rPr>
              <a:t> Enhanced </a:t>
            </a:r>
            <a:r>
              <a:rPr lang="en-US" b="1" dirty="0">
                <a:latin typeface="Arial" panose="020B0604020202020204" pitchFamily="34" charset="0"/>
                <a:cs typeface="Arial" panose="020B0604020202020204" pitchFamily="34" charset="0"/>
              </a:rPr>
              <a:t>Security </a:t>
            </a:r>
            <a:r>
              <a:rPr lang="en-US" b="1" dirty="0" smtClean="0">
                <a:latin typeface="Arial" panose="020B0604020202020204" pitchFamily="34" charset="0"/>
                <a:cs typeface="Arial" panose="020B0604020202020204" pitchFamily="34" charset="0"/>
              </a:rPr>
              <a:t>Techniques</a:t>
            </a:r>
            <a:endParaRPr lang="en-US"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Applications in </a:t>
            </a:r>
            <a:r>
              <a:rPr lang="en-US" b="1" dirty="0" smtClean="0">
                <a:latin typeface="Arial" panose="020B0604020202020204" pitchFamily="34" charset="0"/>
                <a:cs typeface="Arial" panose="020B0604020202020204" pitchFamily="34" charset="0"/>
              </a:rPr>
              <a:t>the field of cyber security, military and intelligence</a:t>
            </a:r>
          </a:p>
          <a:p>
            <a:pPr marL="305435" indent="-305435"/>
            <a:r>
              <a:rPr lang="en-US" b="1" dirty="0" smtClean="0">
                <a:latin typeface="Arial" panose="020B0604020202020204" pitchFamily="34" charset="0"/>
                <a:cs typeface="Arial" panose="020B0604020202020204" pitchFamily="34" charset="0"/>
              </a:rPr>
              <a:t>Research </a:t>
            </a:r>
            <a:r>
              <a:rPr lang="en-US" b="1" dirty="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Development</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in industry collaboration</a:t>
            </a:r>
          </a:p>
          <a:p>
            <a:pPr marL="305435" indent="-305435"/>
            <a:r>
              <a:rPr lang="en-US" b="1" dirty="0">
                <a:latin typeface="Arial" panose="020B0604020202020204" pitchFamily="34" charset="0"/>
                <a:cs typeface="Arial" panose="020B0604020202020204" pitchFamily="34" charset="0"/>
              </a:rPr>
              <a:t>Standardization and </a:t>
            </a:r>
            <a:r>
              <a:rPr lang="en-US" b="1" dirty="0" smtClean="0">
                <a:latin typeface="Arial" panose="020B0604020202020204" pitchFamily="34" charset="0"/>
                <a:cs typeface="Arial" panose="020B0604020202020204" pitchFamily="34" charset="0"/>
              </a:rPr>
              <a:t>Protocols in </a:t>
            </a:r>
            <a:r>
              <a:rPr lang="en-US" b="1" dirty="0">
                <a:latin typeface="Arial" panose="020B0604020202020204" pitchFamily="34" charset="0"/>
                <a:cs typeface="Arial" panose="020B0604020202020204" pitchFamily="34" charset="0"/>
              </a:rPr>
              <a:t>Legal and Ethical Considerations  </a:t>
            </a:r>
            <a:r>
              <a:rPr lang="en-US" dirty="0" smtClean="0"/>
              <a:t>, </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581192" y="2207529"/>
            <a:ext cx="115328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b="1"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To develop a </a:t>
            </a:r>
            <a:r>
              <a:rPr kumimoji="0" lang="en-US" sz="1800" b="1" i="0" u="none" strike="noStrike" cap="none" normalizeH="0" baseline="0" dirty="0" smtClean="0">
                <a:ln>
                  <a:noFill/>
                </a:ln>
                <a:solidFill>
                  <a:schemeClr val="tx1"/>
                </a:solidFill>
                <a:effectLst/>
                <a:latin typeface="Arial" panose="020B0604020202020204" pitchFamily="34" charset="0"/>
              </a:rPr>
              <a:t>secure</a:t>
            </a:r>
            <a:r>
              <a:rPr lang="en-US" sz="1800" b="1" dirty="0" smtClean="0">
                <a:solidFill>
                  <a:schemeClr val="tx1"/>
                </a:solidFill>
                <a:latin typeface="Arial" panose="020B0604020202020204" pitchFamily="34" charset="0"/>
              </a:rPr>
              <a:t> steganography system </a:t>
            </a:r>
            <a:r>
              <a:rPr lang="en-US" sz="1800" b="1" dirty="0" smtClean="0">
                <a:solidFill>
                  <a:schemeClr val="tx1"/>
                </a:solidFill>
                <a:latin typeface="Arial" panose="020B0604020202020204" pitchFamily="34" charset="0"/>
              </a:rPr>
              <a:t>for embedding and extracting sensitive information within </a:t>
            </a:r>
          </a:p>
          <a:p>
            <a:pPr marL="0" marR="0" lvl="0" indent="0" defTabSz="914400" rtl="0" eaLnBrk="0" fontAlgn="base" latinLnBrk="0" hangingPunct="0">
              <a:lnSpc>
                <a:spcPct val="100000"/>
              </a:lnSpc>
              <a:spcBef>
                <a:spcPct val="0"/>
              </a:spcBef>
              <a:spcAft>
                <a:spcPct val="0"/>
              </a:spcAft>
              <a:buClrTx/>
              <a:buSzTx/>
              <a:buNone/>
              <a:tabLst/>
            </a:pPr>
            <a:r>
              <a:rPr lang="en-US" sz="1800" b="1" dirty="0">
                <a:solidFill>
                  <a:schemeClr val="tx1"/>
                </a:solidFill>
                <a:latin typeface="Arial" panose="020B0604020202020204" pitchFamily="34" charset="0"/>
              </a:rPr>
              <a:t> </a:t>
            </a:r>
            <a:r>
              <a:rPr lang="en-US" sz="1800" b="1" dirty="0" smtClean="0">
                <a:solidFill>
                  <a:schemeClr val="tx1"/>
                </a:solidFill>
                <a:latin typeface="Arial" panose="020B0604020202020204" pitchFamily="34" charset="0"/>
              </a:rPr>
              <a:t>digital images, The system aims to </a:t>
            </a:r>
            <a:r>
              <a:rPr lang="en-US" sz="1800" b="1" dirty="0" smtClean="0">
                <a:solidFill>
                  <a:schemeClr val="tx1"/>
                </a:solidFill>
                <a:latin typeface="Arial" panose="020B0604020202020204" pitchFamily="34" charset="0"/>
              </a:rPr>
              <a:t>ensure the </a:t>
            </a:r>
            <a:r>
              <a:rPr lang="en-US" sz="1800" b="1" dirty="0" smtClean="0">
                <a:solidFill>
                  <a:schemeClr val="tx1"/>
                </a:solidFill>
                <a:latin typeface="Arial" panose="020B0604020202020204" pitchFamily="34" charset="0"/>
              </a:rPr>
              <a:t>integrity and confidentiality of the hidden data </a:t>
            </a:r>
            <a:r>
              <a:rPr lang="en-US" sz="1800" b="1" dirty="0" smtClean="0">
                <a:solidFill>
                  <a:schemeClr val="tx1"/>
                </a:solidFill>
                <a:latin typeface="Arial" panose="020B0604020202020204" pitchFamily="34" charset="0"/>
              </a:rPr>
              <a:t>while</a:t>
            </a:r>
          </a:p>
          <a:p>
            <a:pPr marL="0" marR="0" lvl="0" indent="0" defTabSz="914400" rtl="0" eaLnBrk="0" fontAlgn="base" latinLnBrk="0" hangingPunct="0">
              <a:lnSpc>
                <a:spcPct val="100000"/>
              </a:lnSpc>
              <a:spcBef>
                <a:spcPct val="0"/>
              </a:spcBef>
              <a:spcAft>
                <a:spcPct val="0"/>
              </a:spcAft>
              <a:buClrTx/>
              <a:buSzTx/>
              <a:buNone/>
              <a:tabLst/>
            </a:pPr>
            <a:r>
              <a:rPr lang="en-US" sz="1800" b="1" dirty="0" smtClean="0">
                <a:solidFill>
                  <a:schemeClr val="tx1"/>
                </a:solidFill>
                <a:latin typeface="Arial" panose="020B0604020202020204" pitchFamily="34" charset="0"/>
              </a:rPr>
              <a:t> maintaining . </a:t>
            </a:r>
            <a:r>
              <a:rPr kumimoji="0" lang="en-US" sz="1800" b="1" i="0" u="none" strike="noStrike" cap="none" normalizeH="0" baseline="0" dirty="0" smtClean="0">
                <a:ln>
                  <a:noFill/>
                </a:ln>
                <a:solidFill>
                  <a:schemeClr val="tx1"/>
                </a:solidFill>
                <a:effectLst/>
                <a:latin typeface="Arial" panose="020B0604020202020204" pitchFamily="34" charset="0"/>
              </a:rPr>
              <a:t>The </a:t>
            </a:r>
            <a:r>
              <a:rPr kumimoji="0" lang="en-US" sz="1800" b="1" i="0" u="none" strike="noStrike" cap="none" normalizeH="0" baseline="0" dirty="0" smtClean="0">
                <a:ln>
                  <a:noFill/>
                </a:ln>
                <a:solidFill>
                  <a:schemeClr val="tx1"/>
                </a:solidFill>
                <a:effectLst/>
                <a:latin typeface="Arial" panose="020B0604020202020204" pitchFamily="34" charset="0"/>
              </a:rPr>
              <a:t>visual quality of the cover </a:t>
            </a:r>
            <a:r>
              <a:rPr kumimoji="0" lang="en-US" sz="1800" b="1" i="0" u="none" strike="noStrike" cap="none" normalizeH="0" baseline="0" dirty="0" smtClean="0">
                <a:ln>
                  <a:noFill/>
                </a:ln>
                <a:solidFill>
                  <a:schemeClr val="tx1"/>
                </a:solidFill>
                <a:effectLst/>
                <a:latin typeface="Arial" panose="020B0604020202020204" pitchFamily="34" charset="0"/>
              </a:rPr>
              <a:t>image</a:t>
            </a:r>
            <a:r>
              <a:rPr kumimoji="0" lang="en-US" sz="1800" b="1" i="0" u="none" strike="noStrike" cap="none" normalizeH="0" dirty="0" smtClean="0">
                <a:ln>
                  <a:noFill/>
                </a:ln>
                <a:solidFill>
                  <a:schemeClr val="tx1"/>
                </a:solidFill>
                <a:effectLst/>
                <a:latin typeface="Arial" panose="020B0604020202020204" pitchFamily="34" charset="0"/>
              </a:rPr>
              <a:t> .</a:t>
            </a:r>
            <a:r>
              <a:rPr kumimoji="0" lang="en-US" sz="1800" b="1" i="0" u="none" strike="noStrike" cap="none" normalizeH="0" baseline="0" dirty="0" smtClean="0">
                <a:ln>
                  <a:noFill/>
                </a:ln>
                <a:solidFill>
                  <a:schemeClr val="tx1"/>
                </a:solidFill>
                <a:effectLst/>
                <a:latin typeface="Arial" panose="020B0604020202020204" pitchFamily="34" charset="0"/>
              </a:rPr>
              <a:t>Key </a:t>
            </a:r>
            <a:r>
              <a:rPr kumimoji="0" lang="en-US" sz="1800" b="1" i="0" u="none" strike="noStrike" cap="none" normalizeH="0" baseline="0" dirty="0" smtClean="0">
                <a:ln>
                  <a:noFill/>
                </a:ln>
                <a:solidFill>
                  <a:schemeClr val="tx1"/>
                </a:solidFill>
                <a:effectLst/>
                <a:latin typeface="Arial" panose="020B0604020202020204" pitchFamily="34" charset="0"/>
              </a:rPr>
              <a:t>challenges</a:t>
            </a:r>
            <a:r>
              <a:rPr kumimoji="0" lang="en-US" sz="1800" b="1" i="0" u="none" strike="noStrike" cap="none" normalizeH="0" dirty="0" smtClean="0">
                <a:ln>
                  <a:noFill/>
                </a:ln>
                <a:solidFill>
                  <a:schemeClr val="tx1"/>
                </a:solidFill>
                <a:effectLst/>
                <a:latin typeface="Arial" panose="020B0604020202020204" pitchFamily="34" charset="0"/>
              </a:rPr>
              <a:t> include developing an efficient </a:t>
            </a:r>
            <a:endParaRPr kumimoji="0" lang="en-US" sz="1800" b="1" i="0" u="none" strike="noStrike" cap="none" normalizeH="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lang="en-US" sz="1800" b="1" dirty="0">
                <a:solidFill>
                  <a:schemeClr val="tx1"/>
                </a:solidFill>
                <a:latin typeface="Arial" panose="020B0604020202020204" pitchFamily="34" charset="0"/>
              </a:rPr>
              <a:t> </a:t>
            </a:r>
            <a:r>
              <a:rPr kumimoji="0" lang="en-US" sz="1800" b="1" i="0" u="none" strike="noStrike" cap="none" normalizeH="0" dirty="0" smtClean="0">
                <a:ln>
                  <a:noFill/>
                </a:ln>
                <a:solidFill>
                  <a:schemeClr val="tx1"/>
                </a:solidFill>
                <a:effectLst/>
                <a:latin typeface="Arial" panose="020B0604020202020204" pitchFamily="34" charset="0"/>
              </a:rPr>
              <a:t>algorithm </a:t>
            </a:r>
            <a:r>
              <a:rPr kumimoji="0" lang="en-US" sz="1800" b="1" i="0" u="none" strike="noStrike" cap="none" normalizeH="0" dirty="0" smtClean="0">
                <a:ln>
                  <a:noFill/>
                </a:ln>
                <a:solidFill>
                  <a:schemeClr val="tx1"/>
                </a:solidFill>
                <a:effectLst/>
                <a:latin typeface="Arial" panose="020B0604020202020204" pitchFamily="34" charset="0"/>
              </a:rPr>
              <a:t>for </a:t>
            </a:r>
            <a:r>
              <a:rPr kumimoji="0" lang="en-US" sz="1800" b="1" i="0" u="none" strike="noStrike" cap="none" normalizeH="0" dirty="0" smtClean="0">
                <a:ln>
                  <a:noFill/>
                </a:ln>
                <a:solidFill>
                  <a:schemeClr val="tx1"/>
                </a:solidFill>
                <a:effectLst/>
                <a:latin typeface="Arial" panose="020B0604020202020204" pitchFamily="34" charset="0"/>
              </a:rPr>
              <a:t>embedding and extracting data , ensuring </a:t>
            </a:r>
            <a:r>
              <a:rPr kumimoji="0" lang="en-US" sz="1800" b="1" i="0" u="none" strike="noStrike" cap="none" normalizeH="0" dirty="0" smtClean="0">
                <a:ln>
                  <a:noFill/>
                </a:ln>
                <a:solidFill>
                  <a:schemeClr val="tx1"/>
                </a:solidFill>
                <a:effectLst/>
                <a:latin typeface="Arial" panose="020B0604020202020204" pitchFamily="34" charset="0"/>
              </a:rPr>
              <a:t>the hidden data remains </a:t>
            </a:r>
            <a:r>
              <a:rPr kumimoji="0" lang="en-US" sz="1800" b="1" i="0" u="none" strike="noStrike" cap="none" normalizeH="0" dirty="0" smtClean="0">
                <a:ln>
                  <a:noFill/>
                </a:ln>
                <a:solidFill>
                  <a:schemeClr val="tx1"/>
                </a:solidFill>
                <a:effectLst/>
                <a:latin typeface="Arial" panose="020B0604020202020204" pitchFamily="34" charset="0"/>
              </a:rPr>
              <a:t>undetectable , and</a:t>
            </a:r>
          </a:p>
          <a:p>
            <a:pPr marL="0" marR="0" lvl="0" indent="0" defTabSz="914400" rtl="0" eaLnBrk="0" fontAlgn="base" latinLnBrk="0" hangingPunct="0">
              <a:lnSpc>
                <a:spcPct val="100000"/>
              </a:lnSpc>
              <a:spcBef>
                <a:spcPct val="0"/>
              </a:spcBef>
              <a:spcAft>
                <a:spcPct val="0"/>
              </a:spcAft>
              <a:buClrTx/>
              <a:buSzTx/>
              <a:buNone/>
              <a:tabLst/>
            </a:pPr>
            <a:r>
              <a:rPr kumimoji="0" lang="en-US" sz="1800" b="1" i="0" u="none" strike="noStrike" cap="none" normalizeH="0" dirty="0" smtClean="0">
                <a:ln>
                  <a:noFill/>
                </a:ln>
                <a:solidFill>
                  <a:schemeClr val="tx1"/>
                </a:solidFill>
                <a:effectLst/>
                <a:latin typeface="Arial" panose="020B0604020202020204" pitchFamily="34" charset="0"/>
              </a:rPr>
              <a:t> </a:t>
            </a:r>
            <a:r>
              <a:rPr kumimoji="0" lang="en-US" sz="1800" b="1" i="0" u="none" strike="noStrike" cap="none" normalizeH="0" dirty="0" smtClean="0">
                <a:ln>
                  <a:noFill/>
                </a:ln>
                <a:solidFill>
                  <a:schemeClr val="tx1"/>
                </a:solidFill>
                <a:effectLst/>
                <a:latin typeface="Arial" panose="020B0604020202020204" pitchFamily="34" charset="0"/>
              </a:rPr>
              <a:t>implementing security measures </a:t>
            </a:r>
            <a:r>
              <a:rPr kumimoji="0" lang="en-US" sz="1800" b="1" i="0" u="none" strike="noStrike" cap="none" normalizeH="0" dirty="0" smtClean="0">
                <a:ln>
                  <a:noFill/>
                </a:ln>
                <a:solidFill>
                  <a:schemeClr val="tx1"/>
                </a:solidFill>
                <a:effectLst/>
                <a:latin typeface="Arial" panose="020B0604020202020204" pitchFamily="34" charset="0"/>
              </a:rPr>
              <a:t>to protect </a:t>
            </a:r>
            <a:r>
              <a:rPr kumimoji="0" lang="en-US" sz="1800" b="1" i="0" u="none" strike="noStrike" cap="none" normalizeH="0" dirty="0" smtClean="0">
                <a:ln>
                  <a:noFill/>
                </a:ln>
                <a:solidFill>
                  <a:schemeClr val="tx1"/>
                </a:solidFill>
                <a:effectLst/>
                <a:latin typeface="Arial" panose="020B0604020202020204" pitchFamily="34" charset="0"/>
              </a:rPr>
              <a:t>the hidden data from tampering and unauthorized </a:t>
            </a:r>
            <a:r>
              <a:rPr kumimoji="0" lang="en-US" sz="1800" b="1" i="0" u="none" strike="noStrike" cap="none" normalizeH="0" dirty="0" smtClean="0">
                <a:ln>
                  <a:noFill/>
                </a:ln>
                <a:solidFill>
                  <a:schemeClr val="tx1"/>
                </a:solidFill>
                <a:effectLst/>
                <a:latin typeface="Arial" panose="020B0604020202020204" pitchFamily="34" charset="0"/>
              </a:rPr>
              <a:t>access</a:t>
            </a:r>
          </a:p>
          <a:p>
            <a:pPr marL="0" marR="0" lvl="0" indent="0" defTabSz="914400" rtl="0" eaLnBrk="0" fontAlgn="base" latinLnBrk="0" hangingPunct="0">
              <a:lnSpc>
                <a:spcPct val="100000"/>
              </a:lnSpc>
              <a:spcBef>
                <a:spcPct val="0"/>
              </a:spcBef>
              <a:spcAft>
                <a:spcPct val="0"/>
              </a:spcAft>
              <a:buClrTx/>
              <a:buSzTx/>
              <a:buNone/>
              <a:tabLst/>
            </a:pPr>
            <a:r>
              <a:rPr kumimoji="0" lang="en-US" sz="1800" b="1" i="0" u="none" strike="noStrike" cap="none" normalizeH="0" dirty="0" smtClean="0">
                <a:ln>
                  <a:noFill/>
                </a:ln>
                <a:solidFill>
                  <a:schemeClr val="tx1"/>
                </a:solidFill>
                <a:effectLst/>
                <a:latin typeface="Arial" panose="020B0604020202020204" pitchFamily="34" charset="0"/>
              </a:rPr>
              <a:t> Various steganography </a:t>
            </a:r>
            <a:r>
              <a:rPr kumimoji="0" lang="en-US" sz="1800" b="1" i="0" u="none" strike="noStrike" cap="none" normalizeH="0" dirty="0" smtClean="0">
                <a:ln>
                  <a:noFill/>
                </a:ln>
                <a:solidFill>
                  <a:schemeClr val="tx1"/>
                </a:solidFill>
                <a:effectLst/>
                <a:latin typeface="Arial" panose="020B0604020202020204" pitchFamily="34" charset="0"/>
              </a:rPr>
              <a:t>techniques </a:t>
            </a:r>
            <a:r>
              <a:rPr kumimoji="0" lang="en-US" sz="1800" b="1" i="0" u="none" strike="noStrike" cap="none" normalizeH="0" dirty="0" smtClean="0">
                <a:ln>
                  <a:noFill/>
                </a:ln>
                <a:solidFill>
                  <a:schemeClr val="tx1"/>
                </a:solidFill>
                <a:effectLst/>
                <a:latin typeface="Arial" panose="020B0604020202020204" pitchFamily="34" charset="0"/>
              </a:rPr>
              <a:t>,such </a:t>
            </a:r>
            <a:r>
              <a:rPr kumimoji="0" lang="en-US" sz="1800" b="1" i="0" u="none" strike="noStrike" cap="none" normalizeH="0" dirty="0" smtClean="0">
                <a:ln>
                  <a:noFill/>
                </a:ln>
                <a:solidFill>
                  <a:schemeClr val="tx1"/>
                </a:solidFill>
                <a:effectLst/>
                <a:latin typeface="Arial" panose="020B0604020202020204" pitchFamily="34" charset="0"/>
              </a:rPr>
              <a:t>as </a:t>
            </a:r>
            <a:r>
              <a:rPr kumimoji="0" lang="en-US" sz="1800" b="1" i="0" u="none" strike="noStrike" cap="none" normalizeH="0" dirty="0" smtClean="0">
                <a:ln>
                  <a:noFill/>
                </a:ln>
                <a:solidFill>
                  <a:schemeClr val="tx1"/>
                </a:solidFill>
                <a:effectLst/>
                <a:latin typeface="Arial" panose="020B0604020202020204" pitchFamily="34" charset="0"/>
              </a:rPr>
              <a:t>least significant </a:t>
            </a:r>
            <a:r>
              <a:rPr kumimoji="0" lang="en-US" sz="1800" b="1" i="0" u="none" strike="noStrike" cap="none" normalizeH="0" dirty="0" smtClean="0">
                <a:ln>
                  <a:noFill/>
                </a:ln>
                <a:solidFill>
                  <a:schemeClr val="tx1"/>
                </a:solidFill>
                <a:effectLst/>
                <a:latin typeface="Arial" panose="020B0604020202020204" pitchFamily="34" charset="0"/>
              </a:rPr>
              <a:t>bit (LSB) </a:t>
            </a:r>
            <a:r>
              <a:rPr kumimoji="0" lang="en-US" sz="1800" b="1" i="0" u="none" strike="noStrike" cap="none" normalizeH="0" dirty="0" smtClean="0">
                <a:ln>
                  <a:noFill/>
                </a:ln>
                <a:solidFill>
                  <a:schemeClr val="tx1"/>
                </a:solidFill>
                <a:effectLst/>
                <a:latin typeface="Arial" panose="020B0604020202020204" pitchFamily="34" charset="0"/>
              </a:rPr>
              <a:t>Manipulation</a:t>
            </a:r>
            <a:r>
              <a:rPr kumimoji="0" lang="en-US" sz="1800" b="1" i="0" u="none" strike="noStrike" cap="none" normalizeH="0" dirty="0" smtClean="0">
                <a:ln>
                  <a:noFill/>
                </a:ln>
                <a:solidFill>
                  <a:schemeClr val="tx1"/>
                </a:solidFill>
                <a:effectLst/>
                <a:latin typeface="Arial" panose="020B0604020202020204" pitchFamily="34" charset="0"/>
              </a:rPr>
              <a:t>, will be </a:t>
            </a:r>
            <a:r>
              <a:rPr kumimoji="0" lang="en-US" sz="1800" b="1" i="0" u="none" strike="noStrike" cap="none" normalizeH="0" dirty="0" smtClean="0">
                <a:ln>
                  <a:noFill/>
                </a:ln>
                <a:solidFill>
                  <a:schemeClr val="tx1"/>
                </a:solidFill>
                <a:effectLst/>
                <a:latin typeface="Arial" panose="020B0604020202020204" pitchFamily="34" charset="0"/>
              </a:rPr>
              <a:t>explored</a:t>
            </a:r>
          </a:p>
          <a:p>
            <a:pPr marL="0" marR="0" lvl="0" indent="0" defTabSz="914400" rtl="0" eaLnBrk="0" fontAlgn="base" latinLnBrk="0" hangingPunct="0">
              <a:lnSpc>
                <a:spcPct val="100000"/>
              </a:lnSpc>
              <a:spcBef>
                <a:spcPct val="0"/>
              </a:spcBef>
              <a:spcAft>
                <a:spcPct val="0"/>
              </a:spcAft>
              <a:buClrTx/>
              <a:buSzTx/>
              <a:buNone/>
              <a:tabLst/>
            </a:pPr>
            <a:r>
              <a:rPr kumimoji="0" lang="en-US" sz="1800" b="1" i="0" u="none" strike="noStrike" cap="none" normalizeH="0" dirty="0" smtClean="0">
                <a:ln>
                  <a:noFill/>
                </a:ln>
                <a:solidFill>
                  <a:schemeClr val="tx1"/>
                </a:solidFill>
                <a:effectLst/>
                <a:latin typeface="Arial" panose="020B0604020202020204" pitchFamily="34" charset="0"/>
              </a:rPr>
              <a:t> </a:t>
            </a:r>
            <a:r>
              <a:rPr kumimoji="0" lang="en-US" sz="1800" b="1" i="0" u="none" strike="noStrike" cap="none" normalizeH="0" dirty="0" smtClean="0">
                <a:ln>
                  <a:noFill/>
                </a:ln>
                <a:solidFill>
                  <a:schemeClr val="tx1"/>
                </a:solidFill>
                <a:effectLst/>
                <a:latin typeface="Arial" panose="020B0604020202020204" pitchFamily="34" charset="0"/>
              </a:rPr>
              <a:t>to evaluate their effectiveness in terms of </a:t>
            </a:r>
            <a:r>
              <a:rPr kumimoji="0" lang="en-US" sz="1800" b="1" i="0" u="none" strike="noStrike" cap="none" normalizeH="0" dirty="0" smtClean="0">
                <a:ln>
                  <a:noFill/>
                </a:ln>
                <a:solidFill>
                  <a:schemeClr val="tx1"/>
                </a:solidFill>
                <a:effectLst/>
                <a:latin typeface="Arial" panose="020B0604020202020204" pitchFamily="34" charset="0"/>
              </a:rPr>
              <a:t>security, Capacity , and imperceptibility</a:t>
            </a:r>
            <a:r>
              <a:rPr kumimoji="0" lang="en-US" sz="1800" b="0" i="0" u="none" strike="noStrike" cap="none" normalizeH="0" dirty="0" smtClean="0">
                <a:ln>
                  <a:noFill/>
                </a:ln>
                <a:solidFill>
                  <a:schemeClr val="tx1"/>
                </a:solidFill>
                <a:effectLst/>
                <a:latin typeface="Arial" panose="020B060402020202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Autofit/>
          </a:bodyPr>
          <a:lstStyle/>
          <a:p>
            <a:r>
              <a:rPr lang="en-US" sz="4000" b="1" dirty="0" smtClean="0">
                <a:solidFill>
                  <a:schemeClr val="accent3"/>
                </a:solidFill>
                <a:latin typeface="Arial" panose="020B0604020202020204" pitchFamily="34" charset="0"/>
                <a:cs typeface="Arial" panose="020B0604020202020204" pitchFamily="34" charset="0"/>
              </a:rPr>
              <a:t>PROBLEM STATEMENT</a:t>
            </a:r>
            <a:endParaRPr lang="en-IN" sz="40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b="1" dirty="0" smtClean="0">
                <a:latin typeface="Arial" panose="020B0604020202020204" pitchFamily="34" charset="0"/>
                <a:cs typeface="Arial" panose="020B0604020202020204" pitchFamily="34" charset="0"/>
              </a:rPr>
              <a:t>Steganography Techniques</a:t>
            </a:r>
          </a:p>
          <a:p>
            <a:pPr marL="342900" indent="-342900">
              <a:buAutoNum type="arabicParenR"/>
            </a:pPr>
            <a:r>
              <a:rPr lang="en-IN" b="1" dirty="0" smtClean="0">
                <a:latin typeface="Arial" panose="020B0604020202020204" pitchFamily="34" charset="0"/>
                <a:cs typeface="Arial" panose="020B0604020202020204" pitchFamily="34" charset="0"/>
              </a:rPr>
              <a:t>Cryptography </a:t>
            </a:r>
            <a:r>
              <a:rPr lang="en-IN" b="1" dirty="0">
                <a:latin typeface="Arial" panose="020B0604020202020204" pitchFamily="34" charset="0"/>
                <a:cs typeface="Arial" panose="020B0604020202020204" pitchFamily="34" charset="0"/>
              </a:rPr>
              <a:t>and </a:t>
            </a:r>
            <a:r>
              <a:rPr lang="en-IN" b="1" dirty="0" smtClean="0">
                <a:latin typeface="Arial" panose="020B0604020202020204" pitchFamily="34" charset="0"/>
                <a:cs typeface="Arial" panose="020B0604020202020204" pitchFamily="34" charset="0"/>
              </a:rPr>
              <a:t>Security</a:t>
            </a:r>
          </a:p>
          <a:p>
            <a:pPr marL="342900" indent="-342900">
              <a:buAutoNum type="arabicParenR"/>
            </a:pPr>
            <a:r>
              <a:rPr lang="en-IN" b="1" dirty="0">
                <a:latin typeface="Arial" panose="020B0604020202020204" pitchFamily="34" charset="0"/>
                <a:cs typeface="Arial" panose="020B0604020202020204" pitchFamily="34" charset="0"/>
              </a:rPr>
              <a:t>Operating System </a:t>
            </a:r>
            <a:r>
              <a:rPr lang="en-IN" b="1" dirty="0" smtClean="0">
                <a:latin typeface="Arial" panose="020B0604020202020204" pitchFamily="34" charset="0"/>
                <a:cs typeface="Arial" panose="020B0604020202020204" pitchFamily="34" charset="0"/>
              </a:rPr>
              <a:t>Interaction</a:t>
            </a:r>
          </a:p>
          <a:p>
            <a:pPr marL="342900" indent="-342900">
              <a:buAutoNum type="arabicParenR"/>
            </a:pPr>
            <a:r>
              <a:rPr lang="en-IN" b="1" dirty="0" smtClean="0">
                <a:latin typeface="Arial" panose="020B0604020202020204" pitchFamily="34" charset="0"/>
                <a:cs typeface="Arial" panose="020B0604020202020204" pitchFamily="34" charset="0"/>
              </a:rPr>
              <a:t>Programming Languages : Python</a:t>
            </a:r>
          </a:p>
          <a:p>
            <a:pPr marL="342900" indent="-342900">
              <a:buAutoNum type="arabicParenR"/>
            </a:pPr>
            <a:r>
              <a:rPr lang="en-US" b="1" dirty="0" smtClean="0">
                <a:latin typeface="Arial" panose="020B0604020202020204" pitchFamily="34" charset="0"/>
                <a:cs typeface="Arial" panose="020B0604020202020204" pitchFamily="34" charset="0"/>
              </a:rPr>
              <a:t>Libraries: cv2,os,string</a:t>
            </a:r>
          </a:p>
          <a:p>
            <a:pPr marL="342900" indent="-342900">
              <a:buAutoNum type="arabicParenR"/>
            </a:pPr>
            <a:r>
              <a:rPr lang="en-US" b="1" dirty="0" smtClean="0">
                <a:latin typeface="Arial" panose="020B0604020202020204" pitchFamily="34" charset="0"/>
                <a:cs typeface="Arial" panose="020B0604020202020204" pitchFamily="34" charset="0"/>
              </a:rPr>
              <a:t>Platform: visual studio code</a:t>
            </a:r>
          </a:p>
          <a:p>
            <a:pPr marL="342900" indent="-342900">
              <a:buAutoNum type="arabicParenR"/>
            </a:pPr>
            <a:r>
              <a:rPr lang="en-US" b="1" dirty="0" smtClean="0">
                <a:latin typeface="Arial" panose="020B0604020202020204" pitchFamily="34" charset="0"/>
                <a:cs typeface="Arial" panose="020B0604020202020204" pitchFamily="34" charset="0"/>
              </a:rPr>
              <a:t>Hardware: processor </a:t>
            </a:r>
            <a:r>
              <a:rPr lang="en-US" b="1" dirty="0" err="1" smtClean="0">
                <a:latin typeface="Arial" panose="020B0604020202020204" pitchFamily="34" charset="0"/>
                <a:cs typeface="Arial" panose="020B0604020202020204" pitchFamily="34" charset="0"/>
              </a:rPr>
              <a:t>intel</a:t>
            </a:r>
            <a:r>
              <a:rPr lang="en-US" b="1" dirty="0" smtClean="0">
                <a:latin typeface="Arial" panose="020B0604020202020204" pitchFamily="34" charset="0"/>
                <a:cs typeface="Arial" panose="020B0604020202020204" pitchFamily="34" charset="0"/>
              </a:rPr>
              <a:t>(R) core i5, 8gb ram, </a:t>
            </a:r>
            <a:r>
              <a:rPr lang="en-US" b="1" dirty="0" err="1" smtClean="0">
                <a:latin typeface="Arial" panose="020B0604020202020204" pitchFamily="34" charset="0"/>
                <a:cs typeface="Arial" panose="020B0604020202020204" pitchFamily="34" charset="0"/>
              </a:rPr>
              <a:t>intel</a:t>
            </a:r>
            <a:r>
              <a:rPr lang="en-US" b="1" dirty="0" smtClean="0">
                <a:latin typeface="Arial" panose="020B0604020202020204" pitchFamily="34" charset="0"/>
                <a:cs typeface="Arial" panose="020B0604020202020204" pitchFamily="34" charset="0"/>
              </a:rPr>
              <a:t>(R) HD graphics 520,</a:t>
            </a:r>
            <a:r>
              <a:rPr lang="en-IN" b="1" dirty="0">
                <a:latin typeface="Arial" panose="020B0604020202020204" pitchFamily="34" charset="0"/>
                <a:cs typeface="Arial" panose="020B0604020202020204" pitchFamily="34" charset="0"/>
              </a:rPr>
              <a:t> Peripherals</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342900" indent="-342900">
              <a:buAutoNum type="arabicParenR"/>
            </a:pPr>
            <a:r>
              <a:rPr lang="en-IN" sz="1800" b="1" dirty="0" smtClean="0">
                <a:latin typeface="Arial" panose="020B0604020202020204" pitchFamily="34" charset="0"/>
                <a:cs typeface="Arial" panose="020B0604020202020204" pitchFamily="34" charset="0"/>
              </a:rPr>
              <a:t>Enhanced </a:t>
            </a:r>
            <a:r>
              <a:rPr lang="en-IN" sz="1800" b="1" dirty="0">
                <a:latin typeface="Arial" panose="020B0604020202020204" pitchFamily="34" charset="0"/>
                <a:cs typeface="Arial" panose="020B0604020202020204" pitchFamily="34" charset="0"/>
              </a:rPr>
              <a:t>Security with </a:t>
            </a:r>
            <a:r>
              <a:rPr lang="en-IN" sz="1800" b="1" dirty="0" smtClean="0">
                <a:latin typeface="Arial" panose="020B0604020202020204" pitchFamily="34" charset="0"/>
                <a:cs typeface="Arial" panose="020B0604020202020204" pitchFamily="34" charset="0"/>
              </a:rPr>
              <a:t>Steganography</a:t>
            </a:r>
          </a:p>
          <a:p>
            <a:pPr marL="342900" indent="-342900">
              <a:buAutoNum type="arabicParenR"/>
            </a:pPr>
            <a:r>
              <a:rPr lang="en-US" sz="1800" b="1" dirty="0" smtClean="0">
                <a:latin typeface="Arial" panose="020B0604020202020204" pitchFamily="34" charset="0"/>
                <a:cs typeface="Arial" panose="020B0604020202020204" pitchFamily="34" charset="0"/>
              </a:rPr>
              <a:t>Data </a:t>
            </a:r>
            <a:r>
              <a:rPr lang="en-US" sz="1800" b="1" dirty="0">
                <a:latin typeface="Arial" panose="020B0604020202020204" pitchFamily="34" charset="0"/>
                <a:cs typeface="Arial" panose="020B0604020202020204" pitchFamily="34" charset="0"/>
              </a:rPr>
              <a:t>Integrity and </a:t>
            </a:r>
            <a:r>
              <a:rPr lang="en-US" sz="1800" b="1" dirty="0" smtClean="0">
                <a:latin typeface="Arial" panose="020B0604020202020204" pitchFamily="34" charset="0"/>
                <a:cs typeface="Arial" panose="020B0604020202020204" pitchFamily="34" charset="0"/>
              </a:rPr>
              <a:t>Robustness</a:t>
            </a:r>
          </a:p>
          <a:p>
            <a:pPr marL="342900" indent="-342900">
              <a:buAutoNum type="arabicParenR"/>
            </a:pPr>
            <a:r>
              <a:rPr lang="en-IN" sz="1800" b="1" dirty="0">
                <a:latin typeface="Arial" panose="020B0604020202020204" pitchFamily="34" charset="0"/>
                <a:cs typeface="Arial" panose="020B0604020202020204" pitchFamily="34" charset="0"/>
              </a:rPr>
              <a:t>Dual Security </a:t>
            </a:r>
            <a:r>
              <a:rPr lang="en-IN" sz="1800" b="1" dirty="0" smtClean="0">
                <a:latin typeface="Arial" panose="020B0604020202020204" pitchFamily="34" charset="0"/>
                <a:cs typeface="Arial" panose="020B0604020202020204" pitchFamily="34" charset="0"/>
              </a:rPr>
              <a:t>Layers</a:t>
            </a:r>
            <a:endParaRPr lang="en-IN" sz="1800" dirty="0" smtClean="0">
              <a:latin typeface="Arial" panose="020B0604020202020204" pitchFamily="34" charset="0"/>
              <a:cs typeface="Arial" panose="020B0604020202020204" pitchFamily="34" charset="0"/>
            </a:endParaRPr>
          </a:p>
          <a:p>
            <a:pPr marL="342900" indent="-342900">
              <a:buAutoNum type="arabicParenR"/>
            </a:pPr>
            <a:r>
              <a:rPr lang="en-IN" sz="1800" b="1" dirty="0">
                <a:latin typeface="Arial" panose="020B0604020202020204" pitchFamily="34" charset="0"/>
                <a:cs typeface="Arial" panose="020B0604020202020204" pitchFamily="34" charset="0"/>
              </a:rPr>
              <a:t>Security Against Statistical </a:t>
            </a:r>
            <a:r>
              <a:rPr lang="en-IN" sz="1800" b="1" dirty="0" smtClean="0">
                <a:latin typeface="Arial" panose="020B0604020202020204" pitchFamily="34" charset="0"/>
                <a:cs typeface="Arial" panose="020B0604020202020204" pitchFamily="34" charset="0"/>
              </a:rPr>
              <a:t>Analysis</a:t>
            </a:r>
          </a:p>
          <a:p>
            <a:pPr marL="342900" indent="-342900">
              <a:buAutoNum type="arabicParenR"/>
            </a:pPr>
            <a:r>
              <a:rPr lang="en-IN" sz="1800" b="1" dirty="0">
                <a:latin typeface="Arial" panose="020B0604020202020204" pitchFamily="34" charset="0"/>
                <a:cs typeface="Arial" panose="020B0604020202020204" pitchFamily="34" charset="0"/>
              </a:rPr>
              <a:t>Customizable and Adaptive </a:t>
            </a:r>
            <a:r>
              <a:rPr lang="en-IN" sz="1800" b="1" dirty="0" smtClean="0">
                <a:latin typeface="Arial" panose="020B0604020202020204" pitchFamily="34" charset="0"/>
                <a:cs typeface="Arial" panose="020B0604020202020204" pitchFamily="34" charset="0"/>
              </a:rPr>
              <a:t>Techniques</a:t>
            </a:r>
          </a:p>
          <a:p>
            <a:pPr marL="342900" indent="-342900">
              <a:buAutoNum type="arabicParenR"/>
            </a:pPr>
            <a:r>
              <a:rPr lang="en-US" sz="1800" b="1" dirty="0">
                <a:latin typeface="Arial" panose="020B0604020202020204" pitchFamily="34" charset="0"/>
                <a:cs typeface="Arial" panose="020B0604020202020204" pitchFamily="34" charset="0"/>
              </a:rPr>
              <a:t>Privacy Preservation in Image </a:t>
            </a:r>
            <a:r>
              <a:rPr lang="en-US" sz="1800" b="1" dirty="0" smtClean="0">
                <a:latin typeface="Arial" panose="020B0604020202020204" pitchFamily="34" charset="0"/>
                <a:cs typeface="Arial" panose="020B0604020202020204" pitchFamily="34" charset="0"/>
              </a:rPr>
              <a:t>Sharing</a:t>
            </a:r>
          </a:p>
          <a:p>
            <a:pPr marL="342900" indent="-342900">
              <a:buAutoNum type="arabicParenR"/>
            </a:pPr>
            <a:r>
              <a:rPr lang="en-US" sz="1800" b="1" dirty="0">
                <a:latin typeface="Arial" panose="020B0604020202020204" pitchFamily="34" charset="0"/>
                <a:cs typeface="Arial" panose="020B0604020202020204" pitchFamily="34" charset="0"/>
              </a:rPr>
              <a:t>Low Visibility to Digital Forensics </a:t>
            </a:r>
            <a:r>
              <a:rPr lang="en-US" sz="1800" b="1" dirty="0" smtClean="0">
                <a:latin typeface="Arial" panose="020B0604020202020204" pitchFamily="34" charset="0"/>
                <a:cs typeface="Arial" panose="020B0604020202020204" pitchFamily="34" charset="0"/>
              </a:rPr>
              <a:t>Tools</a:t>
            </a:r>
          </a:p>
          <a:p>
            <a:pPr marL="342900" indent="-342900">
              <a:buAutoNum type="arabicParenR"/>
            </a:pPr>
            <a:r>
              <a:rPr lang="en-IN" sz="1800" b="1" dirty="0">
                <a:latin typeface="Arial" panose="020B0604020202020204" pitchFamily="34" charset="0"/>
                <a:cs typeface="Arial" panose="020B0604020202020204" pitchFamily="34" charset="0"/>
              </a:rPr>
              <a:t>Protection from Tampering</a:t>
            </a:r>
            <a:endParaRPr lang="en-US" sz="1800" b="1" dirty="0" smtClean="0">
              <a:latin typeface="Arial" panose="020B0604020202020204" pitchFamily="34" charset="0"/>
              <a:cs typeface="Arial" panose="020B0604020202020204" pitchFamily="34" charset="0"/>
            </a:endParaRPr>
          </a:p>
          <a:p>
            <a:pPr marL="342900" indent="-342900">
              <a:buAutoNum type="arabicParenR" startAt="2"/>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Digital Forensics and Security </a:t>
            </a:r>
            <a:r>
              <a:rPr lang="en-US" sz="1800" b="1" dirty="0" smtClean="0">
                <a:latin typeface="Arial" panose="020B0604020202020204" pitchFamily="34" charset="0"/>
                <a:cs typeface="Arial" panose="020B0604020202020204" pitchFamily="34" charset="0"/>
              </a:rPr>
              <a:t>Experts</a:t>
            </a:r>
            <a:endParaRPr lang="en-US" sz="1800" dirty="0" smtClean="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Software Developers and </a:t>
            </a:r>
            <a:r>
              <a:rPr lang="en-IN" sz="1800" b="1" dirty="0" smtClean="0">
                <a:latin typeface="Arial" panose="020B0604020202020204" pitchFamily="34" charset="0"/>
                <a:cs typeface="Arial" panose="020B0604020202020204" pitchFamily="34" charset="0"/>
              </a:rPr>
              <a:t>Engineers</a:t>
            </a:r>
            <a:endParaRPr lang="en-IN" sz="1800" dirty="0" smtClean="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Government and Military </a:t>
            </a:r>
            <a:r>
              <a:rPr lang="en-IN" sz="1800" b="1" dirty="0" smtClean="0">
                <a:latin typeface="Arial" panose="020B0604020202020204" pitchFamily="34" charset="0"/>
                <a:cs typeface="Arial" panose="020B0604020202020204" pitchFamily="34" charset="0"/>
              </a:rPr>
              <a:t>Agencies</a:t>
            </a:r>
          </a:p>
          <a:p>
            <a:r>
              <a:rPr lang="en-IN" sz="1800" b="1" dirty="0">
                <a:latin typeface="Arial" panose="020B0604020202020204" pitchFamily="34" charset="0"/>
                <a:cs typeface="Arial" panose="020B0604020202020204" pitchFamily="34" charset="0"/>
              </a:rPr>
              <a:t>Privacy-Conscious </a:t>
            </a:r>
            <a:r>
              <a:rPr lang="en-IN" sz="1800" b="1" dirty="0" smtClean="0">
                <a:latin typeface="Arial" panose="020B0604020202020204" pitchFamily="34" charset="0"/>
                <a:cs typeface="Arial" panose="020B0604020202020204" pitchFamily="34" charset="0"/>
              </a:rPr>
              <a:t>Individuals</a:t>
            </a:r>
          </a:p>
          <a:p>
            <a:r>
              <a:rPr lang="en-IN" sz="1800" b="1" dirty="0">
                <a:latin typeface="Arial" panose="020B0604020202020204" pitchFamily="34" charset="0"/>
                <a:cs typeface="Arial" panose="020B0604020202020204" pitchFamily="34" charset="0"/>
              </a:rPr>
              <a:t>Organizations and </a:t>
            </a:r>
            <a:r>
              <a:rPr lang="en-IN" sz="1800" b="1" dirty="0" smtClean="0">
                <a:latin typeface="Arial" panose="020B0604020202020204" pitchFamily="34" charset="0"/>
                <a:cs typeface="Arial" panose="020B0604020202020204" pitchFamily="34" charset="0"/>
              </a:rPr>
              <a:t>Corporations</a:t>
            </a:r>
          </a:p>
          <a:p>
            <a:r>
              <a:rPr lang="en-IN" sz="1800" b="1" dirty="0">
                <a:latin typeface="Arial" panose="020B0604020202020204" pitchFamily="34" charset="0"/>
                <a:cs typeface="Arial" panose="020B0604020202020204" pitchFamily="34" charset="0"/>
              </a:rPr>
              <a:t>Educational and Research Institutions</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90508"/>
            <a:ext cx="3910991" cy="4673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337" y="4523874"/>
            <a:ext cx="6910471" cy="174023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337" y="967304"/>
            <a:ext cx="6910471" cy="3444275"/>
          </a:xfrm>
          <a:prstGeom prst="rect">
            <a:avLst/>
          </a:prstGeo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In conclusion, we successfully developed a secure steganography system that embeds and extracts sensitive information within digital images while maintaining the cover image's visual quality. We overcame key challenges in data integrity, confidentiality, and undetectability using techniques like Least Significant Bit (LSB) manipulation. Future work will focus on optimizing algorithms, exploring advanced steganography methods, and applying the system in real-world scenarios</a:t>
            </a:r>
            <a:r>
              <a:rPr lang="en-US" dirty="0"/>
              <a:t>.</a:t>
            </a:r>
          </a:p>
          <a:p>
            <a:endParaRPr lang="en-IN" dirty="0"/>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b="1" dirty="0">
                <a:latin typeface="Arial" panose="020B0604020202020204" pitchFamily="34" charset="0"/>
                <a:cs typeface="Arial" panose="020B0604020202020204" pitchFamily="34" charset="0"/>
                <a:hlinkClick r:id="rId2"/>
              </a:rPr>
              <a:t>https://github.com/NBgami1/AICTE-project.git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dcmitype/"/>
    <ds:schemaRef ds:uri="fadb41d3-f9cb-40fb-903c-8cacaba95bb5"/>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b30265f8-c5e2-4918-b4a1-b977299ca3e2"/>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214</TotalTime>
  <Words>358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43</cp:revision>
  <dcterms:created xsi:type="dcterms:W3CDTF">2021-05-26T16:50:10Z</dcterms:created>
  <dcterms:modified xsi:type="dcterms:W3CDTF">2025-02-22T16:49:47Z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