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147483596" r:id="rId3"/>
    <p:sldId id="2147483597" r:id="rId4"/>
    <p:sldId id="2147483598" r:id="rId5"/>
    <p:sldId id="2147483599" r:id="rId6"/>
    <p:sldId id="2147483601" r:id="rId7"/>
    <p:sldId id="2147483600" r:id="rId8"/>
    <p:sldId id="268" r:id="rId9"/>
  </p:sldIdLst>
  <p:sldSz cx="12192000" cy="6858000"/>
  <p:notesSz cx="6858000" cy="9144000"/>
  <p:embeddedFontLst>
    <p:embeddedFont>
      <p:font typeface="Quattrocento Sans" panose="020B0502050000020003" pitchFamily="34" charset="0"/>
      <p:regular r:id="rId11"/>
      <p:bold r:id="rId12"/>
      <p:italic r:id="rId13"/>
      <p:boldItalic r:id="rId14"/>
    </p:embeddedFont>
    <p:embeddedFont>
      <p:font typeface="Segoe UI" panose="020B050204020402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55">
          <p15:clr>
            <a:srgbClr val="A4A3A4"/>
          </p15:clr>
        </p15:guide>
        <p15:guide id="4" pos="347">
          <p15:clr>
            <a:srgbClr val="A4A3A4"/>
          </p15:clr>
        </p15:guide>
        <p15:guide id="5" orient="horz" pos="504" userDrawn="1">
          <p15:clr>
            <a:srgbClr val="A4A3A4"/>
          </p15:clr>
        </p15:guide>
        <p15:guide id="6" orient="horz" pos="27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wP/3JhVPTBTh9jJKLJO5Hv/mW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58E"/>
    <a:srgbClr val="FE6E4C"/>
    <a:srgbClr val="0A38A8"/>
    <a:srgbClr val="CDEEFF"/>
    <a:srgbClr val="FFFFFF"/>
    <a:srgbClr val="EAF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904EC8-8CF8-4656-B4F1-4E188C4A5F1F}">
  <a:tblStyle styleId="{B0904EC8-8CF8-4656-B4F1-4E188C4A5F1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/>
    <p:restoredTop sz="94694"/>
  </p:normalViewPr>
  <p:slideViewPr>
    <p:cSldViewPr snapToGrid="0">
      <p:cViewPr varScale="1">
        <p:scale>
          <a:sx n="77" d="100"/>
          <a:sy n="77" d="100"/>
        </p:scale>
        <p:origin x="76" y="160"/>
      </p:cViewPr>
      <p:guideLst>
        <p:guide orient="horz" pos="2115"/>
        <p:guide pos="3840"/>
        <p:guide orient="horz" pos="255"/>
        <p:guide pos="347"/>
        <p:guide orient="horz" pos="504"/>
        <p:guide orient="horz" pos="2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1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6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9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82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Idea Submissions Form – Details of the form</a:t>
            </a:r>
            <a:br>
              <a:rPr lang="en-US" sz="1100" dirty="0"/>
            </a:br>
            <a:r>
              <a:rPr lang="en-US" sz="1100" dirty="0"/>
              <a:t>Topic </a:t>
            </a:r>
          </a:p>
          <a:p>
            <a:r>
              <a:rPr lang="en-US" sz="1100" dirty="0"/>
              <a:t>Thesis Abstract</a:t>
            </a:r>
            <a:br>
              <a:rPr lang="en-US" sz="1100" dirty="0"/>
            </a:br>
            <a:r>
              <a:rPr lang="en-US" sz="1100" dirty="0"/>
              <a:t>Concept Note </a:t>
            </a:r>
            <a:br>
              <a:rPr lang="en-US" sz="1100" dirty="0"/>
            </a:br>
            <a:r>
              <a:rPr lang="en-US" sz="1100" dirty="0"/>
              <a:t>What is the solution Build? </a:t>
            </a:r>
            <a:br>
              <a:rPr lang="en-US" sz="1100" dirty="0"/>
            </a:br>
            <a:r>
              <a:rPr lang="en-US" sz="1100" dirty="0"/>
              <a:t>Business use case </a:t>
            </a:r>
            <a:br>
              <a:rPr lang="en-US" sz="1100" dirty="0"/>
            </a:br>
            <a:r>
              <a:rPr lang="en-US" sz="1100" dirty="0"/>
              <a:t>(Less than 100 – 200 words) </a:t>
            </a:r>
            <a:br>
              <a:rPr lang="en-US" sz="1100" dirty="0"/>
            </a:br>
            <a:r>
              <a:rPr lang="en-US" sz="1100" dirty="0"/>
              <a:t>Judge and filter becomes easy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DBD83A-EE30-1F4F-A529-D0224E4B48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577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C11176F-68C6-DAEE-D537-AEC84D4908DD}"/>
              </a:ext>
            </a:extLst>
          </p:cNvPr>
          <p:cNvSpPr/>
          <p:nvPr/>
        </p:nvSpPr>
        <p:spPr>
          <a:xfrm>
            <a:off x="0" y="1514653"/>
            <a:ext cx="5040667" cy="1156138"/>
          </a:xfrm>
          <a:prstGeom prst="rect">
            <a:avLst/>
          </a:prstGeom>
          <a:solidFill>
            <a:srgbClr val="29358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Google Shape;93;p1"/>
          <p:cNvSpPr/>
          <p:nvPr/>
        </p:nvSpPr>
        <p:spPr>
          <a:xfrm>
            <a:off x="0" y="80962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255B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0" y="1626426"/>
            <a:ext cx="5040667" cy="59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38A8"/>
              </a:buClr>
              <a:buSzPts val="3200"/>
              <a:buFont typeface="Quattrocento Sans"/>
              <a:buNone/>
            </a:pP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Bhasha </a:t>
            </a:r>
            <a:r>
              <a:rPr lang="en-US" sz="2400" b="1" dirty="0" err="1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Bandhu</a:t>
            </a:r>
            <a:r>
              <a:rPr lang="en-US" sz="2400" b="1" dirty="0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 Hackathon</a:t>
            </a:r>
            <a:endParaRPr sz="4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0" y="2099396"/>
            <a:ext cx="504066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strike="noStrike" cap="none" dirty="0">
                <a:solidFill>
                  <a:schemeClr val="bg1"/>
                </a:solidFill>
                <a:latin typeface="Segoe UI" panose="020B0502040204020203" pitchFamily="34" charset="0"/>
                <a:ea typeface="Quattrocento Sans"/>
                <a:cs typeface="Segoe UI" panose="020B0502040204020203" pitchFamily="34" charset="0"/>
                <a:sym typeface="Quattrocento Sans"/>
              </a:rPr>
              <a:t>Innovating for a Multilingual Judiciary</a:t>
            </a:r>
            <a:endParaRPr sz="1800" b="1" dirty="0">
              <a:solidFill>
                <a:schemeClr val="bg1"/>
              </a:solidFill>
              <a:latin typeface="Segoe UI" panose="020B0502040204020203" pitchFamily="34" charset="0"/>
              <a:ea typeface="Calibri"/>
              <a:cs typeface="Segoe UI" panose="020B0502040204020203" pitchFamily="34" charset="0"/>
              <a:sym typeface="Calibri"/>
            </a:endParaRPr>
          </a:p>
        </p:txBody>
      </p:sp>
      <p:grpSp>
        <p:nvGrpSpPr>
          <p:cNvPr id="96" name="Google Shape;96;p1"/>
          <p:cNvGrpSpPr/>
          <p:nvPr/>
        </p:nvGrpSpPr>
        <p:grpSpPr>
          <a:xfrm>
            <a:off x="6515006" y="1048222"/>
            <a:ext cx="4202655" cy="2840948"/>
            <a:chOff x="5744480" y="1426638"/>
            <a:chExt cx="4202655" cy="2840948"/>
          </a:xfrm>
        </p:grpSpPr>
        <p:sp>
          <p:nvSpPr>
            <p:cNvPr id="97" name="Google Shape;97;p1"/>
            <p:cNvSpPr txBox="1"/>
            <p:nvPr/>
          </p:nvSpPr>
          <p:spPr>
            <a:xfrm>
              <a:off x="5744480" y="3670641"/>
              <a:ext cx="4202655" cy="5969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1200"/>
                <a:buFont typeface="Quattrocento Sans"/>
                <a:buNone/>
              </a:pPr>
              <a:r>
                <a:rPr lang="en-US" sz="1200" b="1" u="none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Supported by</a:t>
              </a:r>
              <a:endParaRPr/>
            </a:p>
          </p:txBody>
        </p:sp>
        <p:pic>
          <p:nvPicPr>
            <p:cNvPr id="98" name="Google Shape;98;p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423137" y="3588701"/>
              <a:ext cx="861187" cy="3566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9" name="Google Shape;99;p1"/>
            <p:cNvGrpSpPr/>
            <p:nvPr/>
          </p:nvGrpSpPr>
          <p:grpSpPr>
            <a:xfrm>
              <a:off x="6751128" y="1426638"/>
              <a:ext cx="2949298" cy="2715031"/>
              <a:chOff x="4622154" y="3957084"/>
              <a:chExt cx="2949298" cy="2715031"/>
            </a:xfrm>
          </p:grpSpPr>
          <p:pic>
            <p:nvPicPr>
              <p:cNvPr id="100" name="Google Shape;100;p1" descr="A logo with text on it&#10;&#10;Description automatically generate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622154" y="3957084"/>
                <a:ext cx="2739601" cy="27150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Google Shape;101;p1"/>
              <p:cNvSpPr txBox="1"/>
              <p:nvPr/>
            </p:nvSpPr>
            <p:spPr>
              <a:xfrm>
                <a:off x="4879689" y="5437898"/>
                <a:ext cx="269176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b="1" dirty="0">
                    <a:solidFill>
                      <a:srgbClr val="0D0D0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Innovating for a Multilingual Judiciary</a:t>
                </a:r>
                <a:endParaRPr sz="1200" b="1" dirty="0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02" name="Google Shape;102;p1" descr="A logo with orange green and black colors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895977" y="449900"/>
            <a:ext cx="1440712" cy="57521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DF08B3-AEE1-75EC-DA76-20E39A0A586A}"/>
              </a:ext>
            </a:extLst>
          </p:cNvPr>
          <p:cNvSpPr txBox="1"/>
          <p:nvPr/>
        </p:nvSpPr>
        <p:spPr>
          <a:xfrm>
            <a:off x="640358" y="3143761"/>
            <a:ext cx="6240938" cy="1114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Team/Individual </a:t>
            </a:r>
            <a:r>
              <a:rPr lang="en-US" sz="1600" dirty="0" err="1"/>
              <a:t>Name:BhashaNyaya</a:t>
            </a:r>
            <a:br>
              <a:rPr lang="en-US" sz="1600" dirty="0"/>
            </a:br>
            <a:r>
              <a:rPr lang="en-US" sz="1600" dirty="0"/>
              <a:t>Team/Individual bio: Mohammed Sohail, N Bhanu Prakash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0" y="0"/>
            <a:ext cx="12192000" cy="680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rgbClr val="29358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/>
              <a:t>Many Indian citizens face challenges in filing legal applications due to: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Complex Legal Forms:</a:t>
            </a:r>
            <a:r>
              <a:rPr lang="en-US" sz="2000" dirty="0"/>
              <a:t> Legal terminology is difficult to understand.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Language Barriers:</a:t>
            </a:r>
            <a:r>
              <a:rPr lang="en-US" sz="2000" dirty="0"/>
              <a:t> Most legal forms are in English or Hindi, excluding regional speakers.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Fear of Mistakes:</a:t>
            </a:r>
            <a:r>
              <a:rPr lang="en-US" sz="2000" dirty="0"/>
              <a:t> Errors in applications can cause delays or rejections.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Illiteracy &amp; Accessibility Issues:</a:t>
            </a:r>
            <a:r>
              <a:rPr lang="en-US" sz="2000" dirty="0"/>
              <a:t> Rural citizens struggle due to lack of literacy skills.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/>
              <a:t>Lack of Legal Guidance:</a:t>
            </a:r>
            <a:r>
              <a:rPr lang="en-US" sz="2000" dirty="0"/>
              <a:t> Without legal experts, people don't know how to complete forms correctly.</a:t>
            </a:r>
          </a:p>
          <a:p>
            <a:pPr lvl="1" algn="just"/>
            <a:r>
              <a:rPr lang="en-US" sz="2000" dirty="0"/>
              <a:t>This project aims to bridge these gaps by providing a </a:t>
            </a:r>
            <a:r>
              <a:rPr lang="en-US" sz="2000" b="1" dirty="0"/>
              <a:t>multilingual, AI-powered legal assistant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2935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29358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29358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29358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endParaRPr lang="en-US" sz="2000" kern="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91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445689" y="264012"/>
            <a:ext cx="11300621" cy="5147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solidFill>
                  <a:srgbClr val="29358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</a:t>
            </a: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/>
              <a:t>Our solution leverages the </a:t>
            </a:r>
            <a:r>
              <a:rPr lang="en-US" sz="1800" b="1" dirty="0"/>
              <a:t>BHASHINI API</a:t>
            </a:r>
            <a:r>
              <a:rPr lang="en-US" sz="1800" dirty="0"/>
              <a:t> to create a multilingual legal support platform focusing on three key areas: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Mediation Awareness Platform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Chatbots providing multilingual legal assistance.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User-friendly resources explaining mediation benefits.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Community forums for experience sharing.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Legal Literacy Ecosystem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Digital legal education platform with quizzes and scenarios.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Tailored content for students, professionals, and senior citizens.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Real-time updates on legal aid services.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Speech-Enabled Legal Application System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BHASHINI API-powered speech recognition for legal form-filling.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Secure electronic submission and real-time tracking.</a:t>
            </a:r>
          </a:p>
          <a:p>
            <a:pPr>
              <a:spcAft>
                <a:spcPts val="1500"/>
              </a:spcAf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500"/>
              </a:spcAft>
            </a:pP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14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216795" y="0"/>
            <a:ext cx="1130062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of Azure OpenAI &amp; </a:t>
            </a:r>
            <a:r>
              <a:rPr lang="en-US" sz="2800" b="1" dirty="0" err="1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Bhashini</a:t>
            </a: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API</a:t>
            </a:r>
            <a:endParaRPr lang="en-US" sz="2000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pPr>
              <a:spcAft>
                <a:spcPts val="1500"/>
              </a:spcAft>
            </a:pPr>
            <a:endParaRPr lang="en-IN" sz="20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3284F7-EE6A-FCE3-F0EF-E36F93F59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875106"/>
              </p:ext>
            </p:extLst>
          </p:nvPr>
        </p:nvGraphicFramePr>
        <p:xfrm>
          <a:off x="98323" y="595391"/>
          <a:ext cx="12093676" cy="5976932"/>
        </p:xfrm>
        <a:graphic>
          <a:graphicData uri="http://schemas.openxmlformats.org/drawingml/2006/table">
            <a:tbl>
              <a:tblPr/>
              <a:tblGrid>
                <a:gridCol w="6046838">
                  <a:extLst>
                    <a:ext uri="{9D8B030D-6E8A-4147-A177-3AD203B41FA5}">
                      <a16:colId xmlns:a16="http://schemas.microsoft.com/office/drawing/2014/main" val="2155287841"/>
                    </a:ext>
                  </a:extLst>
                </a:gridCol>
                <a:gridCol w="6046838">
                  <a:extLst>
                    <a:ext uri="{9D8B030D-6E8A-4147-A177-3AD203B41FA5}">
                      <a16:colId xmlns:a16="http://schemas.microsoft.com/office/drawing/2014/main" val="593728735"/>
                    </a:ext>
                  </a:extLst>
                </a:gridCol>
              </a:tblGrid>
              <a:tr h="362591"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458252"/>
                  </a:ext>
                </a:extLst>
              </a:tr>
              <a:tr h="362591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072448"/>
                  </a:ext>
                </a:extLst>
              </a:tr>
              <a:tr h="362591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Functionality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862274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Case Analysis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NLP to analyze user’s case details &amp; determine case type.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673822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 Department Identification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suggests the correct government office &amp; officer to approach.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0359005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Speech-to-Text (</a:t>
                      </a:r>
                      <a:r>
                        <a:rPr lang="en-IN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Bhashini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API)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user’s regional language speech into text for form filling.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676475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Text-to-Speech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 form instructions &amp; legal terms aloud for accessibility.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979131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 Terminology Explanation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provides simple explanations of legal terms to users.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963926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Facial Recognition &amp; Fingerprint Authentication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form submission using biometric verification.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05154"/>
                  </a:ext>
                </a:extLst>
              </a:tr>
              <a:tr h="641506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Submission &amp; Tracking System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receive SMS/email notifications with case status updates.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933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53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265956" y="588477"/>
            <a:ext cx="1130062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Techstack/Technology Used</a:t>
            </a:r>
            <a:br>
              <a:rPr lang="en-US" sz="2800" b="1" dirty="0">
                <a:solidFill>
                  <a:srgbClr val="29358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/>
              <a:t>Our solution is powered by cutting-edge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Frontend:</a:t>
            </a:r>
            <a:r>
              <a:rPr lang="en-IN" sz="2400" dirty="0"/>
              <a:t> React with Tailwind CSS for a smooth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Backend:</a:t>
            </a:r>
            <a:r>
              <a:rPr lang="en-IN" sz="2400" dirty="0"/>
              <a:t> Flask/Django for efficient API interactions and data handling.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Speech Processing:</a:t>
            </a:r>
            <a:r>
              <a:rPr lang="en-IN" sz="2400" dirty="0"/>
              <a:t> BHASHINI API + Google Speech-to-Text for language recognition.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Database:</a:t>
            </a:r>
            <a:r>
              <a:rPr lang="en-IN" sz="2400" dirty="0"/>
              <a:t> PostgreSQL/MySQL for storing user data and case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AI/NLP:</a:t>
            </a:r>
            <a:r>
              <a:rPr lang="en-IN" sz="2400" dirty="0"/>
              <a:t> Hugging Face Transformers / BERT for understanding legal terminology.</a:t>
            </a:r>
          </a:p>
          <a:p>
            <a:pPr>
              <a:spcAft>
                <a:spcPts val="1500"/>
              </a:spcAft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981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1318008" y="942439"/>
            <a:ext cx="8757325" cy="4120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Unique Selling Proposition</a:t>
            </a:r>
            <a:b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sz="2000" dirty="0"/>
              <a:t>What makes our solution unique?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AI-Powered Legal Assistance:</a:t>
            </a:r>
            <a:r>
              <a:rPr lang="en-US" sz="2000" dirty="0"/>
              <a:t> Analyzes cases and guides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Multilingual Voice-Based Support:</a:t>
            </a:r>
            <a:r>
              <a:rPr lang="en-US" sz="2000" dirty="0"/>
              <a:t> Speech recognition breaks language barriers.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Secure Biometric Authentication:</a:t>
            </a:r>
            <a:r>
              <a:rPr lang="en-US" sz="2000" dirty="0"/>
              <a:t> Ensures verified application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Real-Time Tracking &amp; Notifications:</a:t>
            </a:r>
            <a:r>
              <a:rPr lang="en-US" sz="2000" dirty="0"/>
              <a:t> Keeps users updated on case progress.</a:t>
            </a:r>
          </a:p>
          <a:p>
            <a:pPr>
              <a:spcAft>
                <a:spcPts val="1500"/>
              </a:spcAft>
            </a:pPr>
            <a:endParaRPr lang="en-IN" sz="20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2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0B5328-042F-21E0-8EAE-0341E4B46CB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DEE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94E52-B94D-2AEF-A5FF-BD132013B3F3}"/>
              </a:ext>
            </a:extLst>
          </p:cNvPr>
          <p:cNvSpPr txBox="1"/>
          <p:nvPr/>
        </p:nvSpPr>
        <p:spPr>
          <a:xfrm>
            <a:off x="265956" y="588477"/>
            <a:ext cx="1160888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Business Potential</a:t>
            </a:r>
            <a:br>
              <a:rPr lang="en-US" sz="2800" b="1" dirty="0">
                <a:solidFill>
                  <a:srgbClr val="29358E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000" kern="0" dirty="0">
              <a:solidFill>
                <a:srgbClr val="0D0D0D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Segoe UI" panose="020B0502040204020203" pitchFamily="34" charset="0"/>
            </a:endParaRPr>
          </a:p>
          <a:p>
            <a:r>
              <a:rPr lang="en-US" sz="2400" dirty="0"/>
              <a:t>Our solution has a strong market and social impact potential: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Empowers Citizens:</a:t>
            </a:r>
            <a:r>
              <a:rPr lang="en-US" sz="2400" dirty="0"/>
              <a:t> Allows people to file legal applications independently.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Eliminates Language Barriers:</a:t>
            </a:r>
            <a:r>
              <a:rPr lang="en-US" sz="2400" dirty="0"/>
              <a:t> Voice-based support improves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Saves Time &amp; Reduces Errors:</a:t>
            </a:r>
            <a:r>
              <a:rPr lang="en-US" sz="2400" dirty="0"/>
              <a:t> AI-driven guidance prevents mistakes.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Promotes Legal Accessibility:</a:t>
            </a:r>
            <a:r>
              <a:rPr lang="en-US" sz="2400" dirty="0"/>
              <a:t> Ensures justice for rural and underprivileged communities.</a:t>
            </a:r>
          </a:p>
          <a:p>
            <a:pPr>
              <a:spcAft>
                <a:spcPts val="1500"/>
              </a:spcAft>
            </a:pPr>
            <a:endParaRPr lang="en-US" sz="2000" dirty="0">
              <a:solidFill>
                <a:srgbClr val="0D0D0D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1500"/>
              </a:spcAft>
            </a:pPr>
            <a:endParaRPr lang="en-US" sz="2000" kern="100" dirty="0">
              <a:solidFill>
                <a:srgbClr val="0D0D0D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1500"/>
              </a:spcAft>
            </a:pPr>
            <a:endParaRPr lang="en-US" sz="2000" kern="100" dirty="0">
              <a:solidFill>
                <a:srgbClr val="0D0D0D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1500"/>
              </a:spcAft>
            </a:pPr>
            <a:endParaRPr lang="en-US" sz="2000" kern="100" dirty="0">
              <a:solidFill>
                <a:srgbClr val="0D0D0D"/>
              </a:solidFill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spcAft>
                <a:spcPts val="1500"/>
              </a:spcAft>
            </a:pPr>
            <a:endParaRPr lang="en-IN" sz="20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9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grpSp>
        <p:nvGrpSpPr>
          <p:cNvPr id="214" name="Google Shape;214;p13"/>
          <p:cNvGrpSpPr/>
          <p:nvPr/>
        </p:nvGrpSpPr>
        <p:grpSpPr>
          <a:xfrm>
            <a:off x="5097757" y="4859758"/>
            <a:ext cx="1996487" cy="1292289"/>
            <a:chOff x="5888815" y="5325516"/>
            <a:chExt cx="1996487" cy="1292289"/>
          </a:xfrm>
        </p:grpSpPr>
        <p:sp>
          <p:nvSpPr>
            <p:cNvPr id="215" name="Google Shape;215;p13"/>
            <p:cNvSpPr txBox="1"/>
            <p:nvPr/>
          </p:nvSpPr>
          <p:spPr>
            <a:xfrm>
              <a:off x="5888815" y="6334224"/>
              <a:ext cx="1996487" cy="283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A38A8"/>
                </a:buClr>
                <a:buSzPts val="600"/>
                <a:buFont typeface="Quattrocento Sans"/>
                <a:buNone/>
              </a:pPr>
              <a:r>
                <a:rPr lang="en-US" sz="600" b="1">
                  <a:solidFill>
                    <a:srgbClr val="0A38A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Supported by</a:t>
              </a:r>
              <a:endParaRPr/>
            </a:p>
          </p:txBody>
        </p:sp>
        <p:pic>
          <p:nvPicPr>
            <p:cNvPr id="216" name="Google Shape;216;p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187368" y="6334224"/>
              <a:ext cx="409110" cy="16944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7" name="Google Shape;217;p13"/>
            <p:cNvGrpSpPr/>
            <p:nvPr/>
          </p:nvGrpSpPr>
          <p:grpSpPr>
            <a:xfrm>
              <a:off x="6236330" y="5325516"/>
              <a:ext cx="1528500" cy="1289786"/>
              <a:chOff x="156554" y="3957084"/>
              <a:chExt cx="3217528" cy="2715031"/>
            </a:xfrm>
          </p:grpSpPr>
          <p:pic>
            <p:nvPicPr>
              <p:cNvPr id="218" name="Google Shape;218;p13" descr="A logo with text on it&#10;&#10;Description automatically generated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56554" y="3957084"/>
                <a:ext cx="2739599" cy="27150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p13"/>
              <p:cNvSpPr txBox="1"/>
              <p:nvPr/>
            </p:nvSpPr>
            <p:spPr>
              <a:xfrm>
                <a:off x="414095" y="5437897"/>
                <a:ext cx="2959987" cy="3887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600" b="1">
                    <a:solidFill>
                      <a:srgbClr val="0D0D0D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Innovating for a Multilingual Judiciary</a:t>
                </a:r>
                <a:endParaRPr sz="600" b="1">
                  <a:solidFill>
                    <a:srgbClr val="1F386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780</Words>
  <Application>Microsoft Office PowerPoint</Application>
  <PresentationFormat>Widescreen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Times New Roman</vt:lpstr>
      <vt:lpstr>Arial</vt:lpstr>
      <vt:lpstr>Segoe UI</vt:lpstr>
      <vt:lpstr>Calibri</vt:lpstr>
      <vt:lpstr>Quattrocento Sans</vt:lpstr>
      <vt:lpstr>Office Theme</vt:lpstr>
      <vt:lpstr>Bhasha Bandhu Hackathon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Proposal</dc:title>
  <dc:creator>Avinash Rohit</dc:creator>
  <cp:lastModifiedBy>Bhanu Prakash Nageli</cp:lastModifiedBy>
  <cp:revision>35</cp:revision>
  <dcterms:created xsi:type="dcterms:W3CDTF">2023-11-19T09:12:34Z</dcterms:created>
  <dcterms:modified xsi:type="dcterms:W3CDTF">2025-06-27T09:16:12Z</dcterms:modified>
</cp:coreProperties>
</file>