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sldIdLst>
    <p:sldId id="285" r:id="rId5"/>
    <p:sldId id="6809" r:id="rId6"/>
    <p:sldId id="514" r:id="rId7"/>
    <p:sldId id="617" r:id="rId8"/>
    <p:sldId id="6824" r:id="rId9"/>
    <p:sldId id="714" r:id="rId10"/>
    <p:sldId id="715" r:id="rId11"/>
    <p:sldId id="674" r:id="rId12"/>
    <p:sldId id="6825" r:id="rId13"/>
    <p:sldId id="6826" r:id="rId14"/>
    <p:sldId id="6827" r:id="rId1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CC99"/>
    <a:srgbClr val="C00000"/>
    <a:srgbClr val="FF7C80"/>
    <a:srgbClr val="005F87"/>
    <a:srgbClr val="605B9D"/>
    <a:srgbClr val="FFFFFF"/>
    <a:srgbClr val="00553C"/>
    <a:srgbClr val="BFEEFF"/>
    <a:srgbClr val="410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85B4E-FC29-459A-9803-C0075668D4C4}" v="5" dt="2022-04-29T10:48:20.176"/>
    <p1510:client id="{BBAE0424-ADE6-498B-AFEE-E1C7F9120675}" v="14" dt="2022-04-29T10:48:52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5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E028-570E-44B7-A4F2-7C264FA8C274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EE1F-9EEA-4FC9-BBDB-16B9D81E38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17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A0F87-6A89-4F16-9D9A-A7B4B5B0CA7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4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A0F87-6A89-4F16-9D9A-A7B4B5B0CA7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97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A0F87-6A89-4F16-9D9A-A7B4B5B0CA7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7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A0F87-6A89-4F16-9D9A-A7B4B5B0CA7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33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Waardestromen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A0F87-6A89-4F16-9D9A-A7B4B5B0CA7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62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accent2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00" y="1369219"/>
            <a:ext cx="3888000" cy="30960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14C5878-C4A0-D640-BF8A-1DB3DCA32AC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698000" y="1369219"/>
            <a:ext cx="3852000" cy="309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031CF3D-86D1-2D4F-98DE-B9C6AAB1A49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93999" y="594000"/>
            <a:ext cx="3852000" cy="3956400"/>
          </a:xfrm>
          <a:solidFill>
            <a:schemeClr val="bg1">
              <a:lumMod val="85000"/>
            </a:schemeClr>
          </a:solidFill>
        </p:spPr>
        <p:txBody>
          <a:bodyPr lIns="720000" tIns="360000" rIns="72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5E4186E-A141-4548-BB56-623E6D1F9E8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98000" y="594000"/>
            <a:ext cx="3852000" cy="3956400"/>
          </a:xfrm>
          <a:solidFill>
            <a:schemeClr val="bg1">
              <a:lumMod val="85000"/>
            </a:schemeClr>
          </a:solidFill>
        </p:spPr>
        <p:txBody>
          <a:bodyPr lIns="720000" tIns="360000" rIns="72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94000" y="594000"/>
            <a:ext cx="7956000" cy="3956400"/>
          </a:xfrm>
          <a:solidFill>
            <a:schemeClr val="bg1">
              <a:lumMod val="85000"/>
            </a:schemeClr>
          </a:solidFill>
        </p:spPr>
        <p:txBody>
          <a:bodyPr lIns="1440000" tIns="360000" rIns="144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6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lIns="1440000" tIns="360000" rIns="144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 (foto 2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ep 13">
            <a:extLst>
              <a:ext uri="{FF2B5EF4-FFF2-40B4-BE49-F238E27FC236}">
                <a16:creationId xmlns:a16="http://schemas.microsoft.com/office/drawing/2014/main" id="{900B9051-01C7-465F-907B-6DDF40A66391}"/>
              </a:ext>
            </a:extLst>
          </p:cNvPr>
          <p:cNvGrpSpPr/>
          <p:nvPr userDrawn="1"/>
        </p:nvGrpSpPr>
        <p:grpSpPr>
          <a:xfrm>
            <a:off x="1" y="0"/>
            <a:ext cx="9144000" cy="5143500"/>
            <a:chOff x="1155700" y="139700"/>
            <a:chExt cx="9880600" cy="6578600"/>
          </a:xfrm>
        </p:grpSpPr>
        <p:pic>
          <p:nvPicPr>
            <p:cNvPr id="12" name="Afbeelding 11" descr="Afbeelding met voorzijde, man, vrouw, vasthouden&#10;&#10;Automatisch gegenereerde beschrijving">
              <a:extLst>
                <a:ext uri="{FF2B5EF4-FFF2-40B4-BE49-F238E27FC236}">
                  <a16:creationId xmlns:a16="http://schemas.microsoft.com/office/drawing/2014/main" id="{92FBC7B7-D3D7-4763-B413-BD3A04659A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55700" y="139700"/>
              <a:ext cx="9880600" cy="6578600"/>
            </a:xfrm>
            <a:prstGeom prst="rect">
              <a:avLst/>
            </a:prstGeom>
          </p:spPr>
        </p:pic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13B3D84-868E-4834-A44A-04962C588358}"/>
                </a:ext>
              </a:extLst>
            </p:cNvPr>
            <p:cNvSpPr/>
            <p:nvPr userDrawn="1"/>
          </p:nvSpPr>
          <p:spPr>
            <a:xfrm flipH="1">
              <a:off x="7473141" y="139700"/>
              <a:ext cx="3563157" cy="3695386"/>
            </a:xfrm>
            <a:prstGeom prst="rect">
              <a:avLst/>
            </a:prstGeom>
            <a:gradFill flip="none" rotWithShape="1">
              <a:gsLst>
                <a:gs pos="0">
                  <a:srgbClr val="093D4F"/>
                </a:gs>
                <a:gs pos="100000">
                  <a:srgbClr val="03151D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13"/>
            </a:p>
          </p:txBody>
        </p:sp>
      </p:grp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4350" y="3181071"/>
            <a:ext cx="3743327" cy="497747"/>
          </a:xfrm>
        </p:spPr>
        <p:txBody>
          <a:bodyPr/>
          <a:lstStyle>
            <a:lvl1pPr marL="0" indent="0" algn="l">
              <a:buNone/>
              <a:defRPr sz="1350" cap="none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err="1"/>
              <a:t>Subtitel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514350" y="3807724"/>
            <a:ext cx="1685926" cy="420848"/>
          </a:xfrm>
        </p:spPr>
        <p:txBody>
          <a:bodyPr>
            <a:norm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Naam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1751" y="3807724"/>
            <a:ext cx="1466066" cy="420848"/>
          </a:xfrm>
        </p:spPr>
        <p:txBody>
          <a:bodyPr>
            <a:norm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Datum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2200276" y="3807659"/>
            <a:ext cx="371475" cy="42148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◼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4350" y="1321315"/>
            <a:ext cx="4571069" cy="1790700"/>
          </a:xfrm>
        </p:spPr>
        <p:txBody>
          <a:bodyPr anchor="b">
            <a:noAutofit/>
          </a:bodyPr>
          <a:lstStyle>
            <a:lvl1pPr algn="l">
              <a:defRPr sz="33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Titel</a:t>
            </a:r>
            <a:endParaRPr lang="en-GB"/>
          </a:p>
        </p:txBody>
      </p:sp>
      <p:grpSp>
        <p:nvGrpSpPr>
          <p:cNvPr id="69" name="Groep 68">
            <a:extLst>
              <a:ext uri="{FF2B5EF4-FFF2-40B4-BE49-F238E27FC236}">
                <a16:creationId xmlns:a16="http://schemas.microsoft.com/office/drawing/2014/main" id="{4E16D7E8-40FA-4269-9739-5F263742FD84}"/>
              </a:ext>
            </a:extLst>
          </p:cNvPr>
          <p:cNvGrpSpPr/>
          <p:nvPr userDrawn="1"/>
        </p:nvGrpSpPr>
        <p:grpSpPr>
          <a:xfrm>
            <a:off x="1382123" y="163036"/>
            <a:ext cx="4570784" cy="2889964"/>
            <a:chOff x="1693298" y="217381"/>
            <a:chExt cx="6094378" cy="3853285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6030D68-FA8F-404E-9906-41B0A7661A2D}"/>
                </a:ext>
              </a:extLst>
            </p:cNvPr>
            <p:cNvSpPr/>
            <p:nvPr userDrawn="1"/>
          </p:nvSpPr>
          <p:spPr>
            <a:xfrm>
              <a:off x="2319251" y="593201"/>
              <a:ext cx="4490111" cy="2387600"/>
            </a:xfrm>
            <a:prstGeom prst="rect">
              <a:avLst/>
            </a:prstGeom>
            <a:gradFill>
              <a:gsLst>
                <a:gs pos="39000">
                  <a:srgbClr val="08303F"/>
                </a:gs>
                <a:gs pos="0">
                  <a:srgbClr val="06222F"/>
                </a:gs>
                <a:gs pos="100000">
                  <a:srgbClr val="093D4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13"/>
            </a:p>
          </p:txBody>
        </p:sp>
        <p:grpSp>
          <p:nvGrpSpPr>
            <p:cNvPr id="32" name="Group 5">
              <a:extLst>
                <a:ext uri="{FF2B5EF4-FFF2-40B4-BE49-F238E27FC236}">
                  <a16:creationId xmlns:a16="http://schemas.microsoft.com/office/drawing/2014/main" id="{50741612-AAAB-44EA-A1D9-40912D2564D7}"/>
                </a:ext>
              </a:extLst>
            </p:cNvPr>
            <p:cNvGrpSpPr/>
            <p:nvPr userDrawn="1"/>
          </p:nvGrpSpPr>
          <p:grpSpPr>
            <a:xfrm>
              <a:off x="1708226" y="217381"/>
              <a:ext cx="5984209" cy="3853285"/>
              <a:chOff x="3561557" y="2936567"/>
              <a:chExt cx="5068888" cy="3263902"/>
            </a:xfrm>
          </p:grpSpPr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9C62E3B2-27DA-497B-A3D2-86DCB1ADD09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843338" y="4286737"/>
                <a:ext cx="1481138" cy="565150"/>
              </a:xfrm>
              <a:custGeom>
                <a:avLst/>
                <a:gdLst>
                  <a:gd name="T0" fmla="*/ 465 w 933"/>
                  <a:gd name="T1" fmla="*/ 356 h 356"/>
                  <a:gd name="T2" fmla="*/ 0 w 933"/>
                  <a:gd name="T3" fmla="*/ 178 h 356"/>
                  <a:gd name="T4" fmla="*/ 465 w 933"/>
                  <a:gd name="T5" fmla="*/ 0 h 356"/>
                  <a:gd name="T6" fmla="*/ 933 w 933"/>
                  <a:gd name="T7" fmla="*/ 178 h 356"/>
                  <a:gd name="T8" fmla="*/ 465 w 933"/>
                  <a:gd name="T9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3" h="356">
                    <a:moveTo>
                      <a:pt x="465" y="356"/>
                    </a:moveTo>
                    <a:lnTo>
                      <a:pt x="0" y="178"/>
                    </a:lnTo>
                    <a:lnTo>
                      <a:pt x="465" y="0"/>
                    </a:lnTo>
                    <a:lnTo>
                      <a:pt x="933" y="178"/>
                    </a:lnTo>
                    <a:lnTo>
                      <a:pt x="465" y="356"/>
                    </a:lnTo>
                    <a:close/>
                  </a:path>
                </a:pathLst>
              </a:custGeom>
              <a:solidFill>
                <a:srgbClr val="814E7E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4" name="Freeform 70">
                <a:extLst>
                  <a:ext uri="{FF2B5EF4-FFF2-40B4-BE49-F238E27FC236}">
                    <a16:creationId xmlns:a16="http://schemas.microsoft.com/office/drawing/2014/main" id="{97B5521D-CB8A-4E26-BDBC-57B62DE7C78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03638" y="3686662"/>
                <a:ext cx="738188" cy="1022350"/>
              </a:xfrm>
              <a:custGeom>
                <a:avLst/>
                <a:gdLst>
                  <a:gd name="T0" fmla="*/ 465 w 465"/>
                  <a:gd name="T1" fmla="*/ 178 h 644"/>
                  <a:gd name="T2" fmla="*/ 0 w 465"/>
                  <a:gd name="T3" fmla="*/ 0 h 644"/>
                  <a:gd name="T4" fmla="*/ 0 w 465"/>
                  <a:gd name="T5" fmla="*/ 364 h 644"/>
                  <a:gd name="T6" fmla="*/ 465 w 465"/>
                  <a:gd name="T7" fmla="*/ 644 h 644"/>
                  <a:gd name="T8" fmla="*/ 465 w 465"/>
                  <a:gd name="T9" fmla="*/ 178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644">
                    <a:moveTo>
                      <a:pt x="465" y="178"/>
                    </a:moveTo>
                    <a:lnTo>
                      <a:pt x="0" y="0"/>
                    </a:lnTo>
                    <a:lnTo>
                      <a:pt x="0" y="364"/>
                    </a:lnTo>
                    <a:lnTo>
                      <a:pt x="465" y="644"/>
                    </a:lnTo>
                    <a:lnTo>
                      <a:pt x="465" y="178"/>
                    </a:lnTo>
                    <a:close/>
                  </a:path>
                </a:pathLst>
              </a:custGeom>
              <a:solidFill>
                <a:srgbClr val="BA8EB8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5" name="Freeform 71">
                <a:extLst>
                  <a:ext uri="{FF2B5EF4-FFF2-40B4-BE49-F238E27FC236}">
                    <a16:creationId xmlns:a16="http://schemas.microsoft.com/office/drawing/2014/main" id="{7889254E-8BE3-435B-BD4C-BB2A68EEE3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01257" y="4427231"/>
                <a:ext cx="742950" cy="1022350"/>
              </a:xfrm>
              <a:custGeom>
                <a:avLst/>
                <a:gdLst>
                  <a:gd name="T0" fmla="*/ 0 w 468"/>
                  <a:gd name="T1" fmla="*/ 178 h 644"/>
                  <a:gd name="T2" fmla="*/ 468 w 468"/>
                  <a:gd name="T3" fmla="*/ 0 h 644"/>
                  <a:gd name="T4" fmla="*/ 468 w 468"/>
                  <a:gd name="T5" fmla="*/ 364 h 644"/>
                  <a:gd name="T6" fmla="*/ 0 w 468"/>
                  <a:gd name="T7" fmla="*/ 644 h 644"/>
                  <a:gd name="T8" fmla="*/ 0 w 468"/>
                  <a:gd name="T9" fmla="*/ 178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644">
                    <a:moveTo>
                      <a:pt x="0" y="178"/>
                    </a:moveTo>
                    <a:lnTo>
                      <a:pt x="468" y="0"/>
                    </a:lnTo>
                    <a:lnTo>
                      <a:pt x="468" y="364"/>
                    </a:lnTo>
                    <a:lnTo>
                      <a:pt x="0" y="644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814E7E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6" name="Freeform 72">
                <a:extLst>
                  <a:ext uri="{FF2B5EF4-FFF2-40B4-BE49-F238E27FC236}">
                    <a16:creationId xmlns:a16="http://schemas.microsoft.com/office/drawing/2014/main" id="{A74AE439-462D-4128-B01B-386D18B8E45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48957" y="4390718"/>
                <a:ext cx="2371725" cy="355600"/>
              </a:xfrm>
              <a:custGeom>
                <a:avLst/>
                <a:gdLst>
                  <a:gd name="T0" fmla="*/ 746 w 1494"/>
                  <a:gd name="T1" fmla="*/ 224 h 224"/>
                  <a:gd name="T2" fmla="*/ 0 w 1494"/>
                  <a:gd name="T3" fmla="*/ 112 h 224"/>
                  <a:gd name="T4" fmla="*/ 746 w 1494"/>
                  <a:gd name="T5" fmla="*/ 0 h 224"/>
                  <a:gd name="T6" fmla="*/ 1494 w 1494"/>
                  <a:gd name="T7" fmla="*/ 112 h 224"/>
                  <a:gd name="T8" fmla="*/ 746 w 1494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4" h="224">
                    <a:moveTo>
                      <a:pt x="746" y="224"/>
                    </a:moveTo>
                    <a:lnTo>
                      <a:pt x="0" y="112"/>
                    </a:lnTo>
                    <a:lnTo>
                      <a:pt x="746" y="0"/>
                    </a:lnTo>
                    <a:lnTo>
                      <a:pt x="1494" y="112"/>
                    </a:lnTo>
                    <a:lnTo>
                      <a:pt x="746" y="224"/>
                    </a:lnTo>
                    <a:close/>
                  </a:path>
                </a:pathLst>
              </a:custGeom>
              <a:solidFill>
                <a:srgbClr val="0095CD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" name="Freeform 73">
                <a:extLst>
                  <a:ext uri="{FF2B5EF4-FFF2-40B4-BE49-F238E27FC236}">
                    <a16:creationId xmlns:a16="http://schemas.microsoft.com/office/drawing/2014/main" id="{C0858374-F341-41AB-ACC7-87052C17E6C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52145" y="3484256"/>
                <a:ext cx="1184275" cy="981075"/>
              </a:xfrm>
              <a:custGeom>
                <a:avLst/>
                <a:gdLst>
                  <a:gd name="T0" fmla="*/ 746 w 746"/>
                  <a:gd name="T1" fmla="*/ 112 h 618"/>
                  <a:gd name="T2" fmla="*/ 0 w 746"/>
                  <a:gd name="T3" fmla="*/ 0 h 618"/>
                  <a:gd name="T4" fmla="*/ 0 w 746"/>
                  <a:gd name="T5" fmla="*/ 394 h 618"/>
                  <a:gd name="T6" fmla="*/ 746 w 746"/>
                  <a:gd name="T7" fmla="*/ 618 h 618"/>
                  <a:gd name="T8" fmla="*/ 746 w 746"/>
                  <a:gd name="T9" fmla="*/ 11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618">
                    <a:moveTo>
                      <a:pt x="746" y="112"/>
                    </a:moveTo>
                    <a:lnTo>
                      <a:pt x="0" y="0"/>
                    </a:lnTo>
                    <a:lnTo>
                      <a:pt x="0" y="394"/>
                    </a:lnTo>
                    <a:lnTo>
                      <a:pt x="746" y="618"/>
                    </a:lnTo>
                    <a:lnTo>
                      <a:pt x="746" y="112"/>
                    </a:lnTo>
                    <a:close/>
                  </a:path>
                </a:pathLst>
              </a:custGeom>
              <a:solidFill>
                <a:srgbClr val="0095CD">
                  <a:lumMod val="60000"/>
                  <a:lumOff val="40000"/>
                </a:srgbClr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" name="Freeform 74">
                <a:extLst>
                  <a:ext uri="{FF2B5EF4-FFF2-40B4-BE49-F238E27FC236}">
                    <a16:creationId xmlns:a16="http://schemas.microsoft.com/office/drawing/2014/main" id="{14595E04-F72A-48B7-82CF-D2898E534EA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50557" y="4670118"/>
                <a:ext cx="1187450" cy="981075"/>
              </a:xfrm>
              <a:custGeom>
                <a:avLst/>
                <a:gdLst>
                  <a:gd name="T0" fmla="*/ 0 w 748"/>
                  <a:gd name="T1" fmla="*/ 112 h 618"/>
                  <a:gd name="T2" fmla="*/ 748 w 748"/>
                  <a:gd name="T3" fmla="*/ 0 h 618"/>
                  <a:gd name="T4" fmla="*/ 748 w 748"/>
                  <a:gd name="T5" fmla="*/ 394 h 618"/>
                  <a:gd name="T6" fmla="*/ 0 w 748"/>
                  <a:gd name="T7" fmla="*/ 618 h 618"/>
                  <a:gd name="T8" fmla="*/ 0 w 748"/>
                  <a:gd name="T9" fmla="*/ 11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618">
                    <a:moveTo>
                      <a:pt x="0" y="112"/>
                    </a:moveTo>
                    <a:lnTo>
                      <a:pt x="748" y="0"/>
                    </a:lnTo>
                    <a:lnTo>
                      <a:pt x="748" y="394"/>
                    </a:lnTo>
                    <a:lnTo>
                      <a:pt x="0" y="618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0095CD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9" name="Freeform 75">
                <a:extLst>
                  <a:ext uri="{FF2B5EF4-FFF2-40B4-BE49-F238E27FC236}">
                    <a16:creationId xmlns:a16="http://schemas.microsoft.com/office/drawing/2014/main" id="{7C9476D6-F0AD-46CE-B783-FCDF9B76FC2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866731" y="4287530"/>
                <a:ext cx="1481138" cy="563563"/>
              </a:xfrm>
              <a:custGeom>
                <a:avLst/>
                <a:gdLst>
                  <a:gd name="T0" fmla="*/ 465 w 933"/>
                  <a:gd name="T1" fmla="*/ 0 h 355"/>
                  <a:gd name="T2" fmla="*/ 0 w 933"/>
                  <a:gd name="T3" fmla="*/ 177 h 355"/>
                  <a:gd name="T4" fmla="*/ 465 w 933"/>
                  <a:gd name="T5" fmla="*/ 355 h 355"/>
                  <a:gd name="T6" fmla="*/ 933 w 933"/>
                  <a:gd name="T7" fmla="*/ 177 h 355"/>
                  <a:gd name="T8" fmla="*/ 465 w 933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3" h="355">
                    <a:moveTo>
                      <a:pt x="465" y="0"/>
                    </a:moveTo>
                    <a:lnTo>
                      <a:pt x="0" y="177"/>
                    </a:lnTo>
                    <a:lnTo>
                      <a:pt x="465" y="355"/>
                    </a:lnTo>
                    <a:lnTo>
                      <a:pt x="933" y="177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324D5E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0" name="Freeform 76">
                <a:extLst>
                  <a:ext uri="{FF2B5EF4-FFF2-40B4-BE49-F238E27FC236}">
                    <a16:creationId xmlns:a16="http://schemas.microsoft.com/office/drawing/2014/main" id="{EA602964-D516-4270-81E9-4296E083CC4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750176" y="3686662"/>
                <a:ext cx="738188" cy="1022350"/>
              </a:xfrm>
              <a:custGeom>
                <a:avLst/>
                <a:gdLst>
                  <a:gd name="T0" fmla="*/ 465 w 465"/>
                  <a:gd name="T1" fmla="*/ 467 h 644"/>
                  <a:gd name="T2" fmla="*/ 0 w 465"/>
                  <a:gd name="T3" fmla="*/ 644 h 644"/>
                  <a:gd name="T4" fmla="*/ 0 w 465"/>
                  <a:gd name="T5" fmla="*/ 280 h 644"/>
                  <a:gd name="T6" fmla="*/ 465 w 465"/>
                  <a:gd name="T7" fmla="*/ 0 h 644"/>
                  <a:gd name="T8" fmla="*/ 465 w 465"/>
                  <a:gd name="T9" fmla="*/ 4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644">
                    <a:moveTo>
                      <a:pt x="465" y="467"/>
                    </a:moveTo>
                    <a:lnTo>
                      <a:pt x="0" y="644"/>
                    </a:lnTo>
                    <a:lnTo>
                      <a:pt x="0" y="280"/>
                    </a:lnTo>
                    <a:lnTo>
                      <a:pt x="465" y="0"/>
                    </a:lnTo>
                    <a:lnTo>
                      <a:pt x="465" y="467"/>
                    </a:lnTo>
                    <a:close/>
                  </a:path>
                </a:pathLst>
              </a:custGeom>
              <a:solidFill>
                <a:srgbClr val="324D5E">
                  <a:lumMod val="40000"/>
                  <a:lumOff val="60000"/>
                </a:srgbClr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1" name="Freeform 77">
                <a:extLst>
                  <a:ext uri="{FF2B5EF4-FFF2-40B4-BE49-F238E27FC236}">
                    <a16:creationId xmlns:a16="http://schemas.microsoft.com/office/drawing/2014/main" id="{5FF843E6-63F7-4921-9690-50EE1224F1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747795" y="4427231"/>
                <a:ext cx="742950" cy="1022350"/>
              </a:xfrm>
              <a:custGeom>
                <a:avLst/>
                <a:gdLst>
                  <a:gd name="T0" fmla="*/ 0 w 468"/>
                  <a:gd name="T1" fmla="*/ 467 h 644"/>
                  <a:gd name="T2" fmla="*/ 468 w 468"/>
                  <a:gd name="T3" fmla="*/ 644 h 644"/>
                  <a:gd name="T4" fmla="*/ 468 w 468"/>
                  <a:gd name="T5" fmla="*/ 280 h 644"/>
                  <a:gd name="T6" fmla="*/ 0 w 468"/>
                  <a:gd name="T7" fmla="*/ 0 h 644"/>
                  <a:gd name="T8" fmla="*/ 0 w 468"/>
                  <a:gd name="T9" fmla="*/ 4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644">
                    <a:moveTo>
                      <a:pt x="0" y="467"/>
                    </a:moveTo>
                    <a:lnTo>
                      <a:pt x="468" y="644"/>
                    </a:lnTo>
                    <a:lnTo>
                      <a:pt x="468" y="280"/>
                    </a:lnTo>
                    <a:lnTo>
                      <a:pt x="0" y="0"/>
                    </a:lnTo>
                    <a:lnTo>
                      <a:pt x="0" y="467"/>
                    </a:lnTo>
                    <a:close/>
                  </a:path>
                </a:pathLst>
              </a:custGeom>
              <a:solidFill>
                <a:srgbClr val="324D5E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2" name="Freeform 78">
                <a:extLst>
                  <a:ext uri="{FF2B5EF4-FFF2-40B4-BE49-F238E27FC236}">
                    <a16:creationId xmlns:a16="http://schemas.microsoft.com/office/drawing/2014/main" id="{38DCDD9C-15D3-4AD3-A083-B585BCB13B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469732" y="4390718"/>
                <a:ext cx="2371725" cy="355600"/>
              </a:xfrm>
              <a:custGeom>
                <a:avLst/>
                <a:gdLst>
                  <a:gd name="T0" fmla="*/ 746 w 1494"/>
                  <a:gd name="T1" fmla="*/ 0 h 224"/>
                  <a:gd name="T2" fmla="*/ 0 w 1494"/>
                  <a:gd name="T3" fmla="*/ 111 h 224"/>
                  <a:gd name="T4" fmla="*/ 746 w 1494"/>
                  <a:gd name="T5" fmla="*/ 224 h 224"/>
                  <a:gd name="T6" fmla="*/ 1494 w 1494"/>
                  <a:gd name="T7" fmla="*/ 111 h 224"/>
                  <a:gd name="T8" fmla="*/ 746 w 1494"/>
                  <a:gd name="T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4" h="224">
                    <a:moveTo>
                      <a:pt x="746" y="0"/>
                    </a:moveTo>
                    <a:lnTo>
                      <a:pt x="0" y="111"/>
                    </a:lnTo>
                    <a:lnTo>
                      <a:pt x="746" y="224"/>
                    </a:lnTo>
                    <a:lnTo>
                      <a:pt x="1494" y="111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7BB21B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3" name="Freeform 79">
                <a:extLst>
                  <a:ext uri="{FF2B5EF4-FFF2-40B4-BE49-F238E27FC236}">
                    <a16:creationId xmlns:a16="http://schemas.microsoft.com/office/drawing/2014/main" id="{B4ED4559-9342-4D1C-9D39-DD4CDB75FDE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54788" y="3485049"/>
                <a:ext cx="1184275" cy="979488"/>
              </a:xfrm>
              <a:custGeom>
                <a:avLst/>
                <a:gdLst>
                  <a:gd name="T0" fmla="*/ 746 w 746"/>
                  <a:gd name="T1" fmla="*/ 506 h 617"/>
                  <a:gd name="T2" fmla="*/ 0 w 746"/>
                  <a:gd name="T3" fmla="*/ 617 h 617"/>
                  <a:gd name="T4" fmla="*/ 0 w 746"/>
                  <a:gd name="T5" fmla="*/ 224 h 617"/>
                  <a:gd name="T6" fmla="*/ 746 w 746"/>
                  <a:gd name="T7" fmla="*/ 0 h 617"/>
                  <a:gd name="T8" fmla="*/ 746 w 746"/>
                  <a:gd name="T9" fmla="*/ 506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617">
                    <a:moveTo>
                      <a:pt x="746" y="506"/>
                    </a:moveTo>
                    <a:lnTo>
                      <a:pt x="0" y="617"/>
                    </a:lnTo>
                    <a:lnTo>
                      <a:pt x="0" y="224"/>
                    </a:lnTo>
                    <a:lnTo>
                      <a:pt x="746" y="0"/>
                    </a:lnTo>
                    <a:lnTo>
                      <a:pt x="746" y="506"/>
                    </a:lnTo>
                    <a:close/>
                  </a:path>
                </a:pathLst>
              </a:custGeom>
              <a:solidFill>
                <a:srgbClr val="7BB21B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Freeform 80">
                <a:extLst>
                  <a:ext uri="{FF2B5EF4-FFF2-40B4-BE49-F238E27FC236}">
                    <a16:creationId xmlns:a16="http://schemas.microsoft.com/office/drawing/2014/main" id="{8DC819C6-1CC9-4193-9CB3-F7EDDA87C61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53201" y="4670912"/>
                <a:ext cx="1187450" cy="979488"/>
              </a:xfrm>
              <a:custGeom>
                <a:avLst/>
                <a:gdLst>
                  <a:gd name="T0" fmla="*/ 0 w 748"/>
                  <a:gd name="T1" fmla="*/ 506 h 617"/>
                  <a:gd name="T2" fmla="*/ 748 w 748"/>
                  <a:gd name="T3" fmla="*/ 617 h 617"/>
                  <a:gd name="T4" fmla="*/ 748 w 748"/>
                  <a:gd name="T5" fmla="*/ 224 h 617"/>
                  <a:gd name="T6" fmla="*/ 0 w 748"/>
                  <a:gd name="T7" fmla="*/ 0 h 617"/>
                  <a:gd name="T8" fmla="*/ 0 w 748"/>
                  <a:gd name="T9" fmla="*/ 506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617">
                    <a:moveTo>
                      <a:pt x="0" y="506"/>
                    </a:moveTo>
                    <a:lnTo>
                      <a:pt x="748" y="617"/>
                    </a:lnTo>
                    <a:lnTo>
                      <a:pt x="748" y="224"/>
                    </a:lnTo>
                    <a:lnTo>
                      <a:pt x="0" y="0"/>
                    </a:lnTo>
                    <a:lnTo>
                      <a:pt x="0" y="506"/>
                    </a:lnTo>
                    <a:close/>
                  </a:path>
                </a:pathLst>
              </a:custGeom>
              <a:solidFill>
                <a:srgbClr val="7BB21B">
                  <a:lumMod val="75000"/>
                </a:srgbClr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5" name="Freeform 81">
                <a:extLst>
                  <a:ext uri="{FF2B5EF4-FFF2-40B4-BE49-F238E27FC236}">
                    <a16:creationId xmlns:a16="http://schemas.microsoft.com/office/drawing/2014/main" id="{039CC178-63CF-4D91-BE15-CF46D45B601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4469" y="3242955"/>
                <a:ext cx="1630363" cy="1017588"/>
              </a:xfrm>
              <a:custGeom>
                <a:avLst/>
                <a:gdLst>
                  <a:gd name="T0" fmla="*/ 1027 w 1027"/>
                  <a:gd name="T1" fmla="*/ 641 h 641"/>
                  <a:gd name="T2" fmla="*/ 0 w 1027"/>
                  <a:gd name="T3" fmla="*/ 532 h 641"/>
                  <a:gd name="T4" fmla="*/ 0 w 1027"/>
                  <a:gd name="T5" fmla="*/ 111 h 641"/>
                  <a:gd name="T6" fmla="*/ 1027 w 1027"/>
                  <a:gd name="T7" fmla="*/ 0 h 641"/>
                  <a:gd name="T8" fmla="*/ 1027 w 1027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7" h="641">
                    <a:moveTo>
                      <a:pt x="1027" y="641"/>
                    </a:moveTo>
                    <a:lnTo>
                      <a:pt x="0" y="532"/>
                    </a:lnTo>
                    <a:lnTo>
                      <a:pt x="0" y="111"/>
                    </a:lnTo>
                    <a:lnTo>
                      <a:pt x="1027" y="0"/>
                    </a:lnTo>
                    <a:lnTo>
                      <a:pt x="1027" y="641"/>
                    </a:lnTo>
                    <a:close/>
                  </a:path>
                </a:pathLst>
              </a:custGeom>
              <a:solidFill>
                <a:srgbClr val="F3D400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6" name="Freeform 82">
                <a:extLst>
                  <a:ext uri="{FF2B5EF4-FFF2-40B4-BE49-F238E27FC236}">
                    <a16:creationId xmlns:a16="http://schemas.microsoft.com/office/drawing/2014/main" id="{7815F9D1-5FC9-4F16-88DE-AA136E8D65D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2882" y="4874906"/>
                <a:ext cx="1633538" cy="1017588"/>
              </a:xfrm>
              <a:custGeom>
                <a:avLst/>
                <a:gdLst>
                  <a:gd name="T0" fmla="*/ 0 w 1029"/>
                  <a:gd name="T1" fmla="*/ 641 h 641"/>
                  <a:gd name="T2" fmla="*/ 1029 w 1029"/>
                  <a:gd name="T3" fmla="*/ 532 h 641"/>
                  <a:gd name="T4" fmla="*/ 1029 w 1029"/>
                  <a:gd name="T5" fmla="*/ 111 h 641"/>
                  <a:gd name="T6" fmla="*/ 0 w 1029"/>
                  <a:gd name="T7" fmla="*/ 0 h 641"/>
                  <a:gd name="T8" fmla="*/ 0 w 1029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9" h="641">
                    <a:moveTo>
                      <a:pt x="0" y="641"/>
                    </a:moveTo>
                    <a:lnTo>
                      <a:pt x="1029" y="532"/>
                    </a:lnTo>
                    <a:lnTo>
                      <a:pt x="1029" y="111"/>
                    </a:lnTo>
                    <a:lnTo>
                      <a:pt x="0" y="0"/>
                    </a:lnTo>
                    <a:lnTo>
                      <a:pt x="0" y="64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7" name="Freeform 83">
                <a:extLst>
                  <a:ext uri="{FF2B5EF4-FFF2-40B4-BE49-F238E27FC236}">
                    <a16:creationId xmlns:a16="http://schemas.microsoft.com/office/drawing/2014/main" id="{71942EE0-1FF8-4C20-B8F4-244BDE02341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252620" y="4197043"/>
                <a:ext cx="12700" cy="742950"/>
              </a:xfrm>
              <a:custGeom>
                <a:avLst/>
                <a:gdLst>
                  <a:gd name="T0" fmla="*/ 8 w 8"/>
                  <a:gd name="T1" fmla="*/ 468 h 468"/>
                  <a:gd name="T2" fmla="*/ 0 w 8"/>
                  <a:gd name="T3" fmla="*/ 468 h 468"/>
                  <a:gd name="T4" fmla="*/ 0 w 8"/>
                  <a:gd name="T5" fmla="*/ 2 h 468"/>
                  <a:gd name="T6" fmla="*/ 3 w 8"/>
                  <a:gd name="T7" fmla="*/ 0 h 468"/>
                  <a:gd name="T8" fmla="*/ 8 w 8"/>
                  <a:gd name="T9" fmla="*/ 2 h 468"/>
                  <a:gd name="T10" fmla="*/ 8 w 8"/>
                  <a:gd name="T11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68">
                    <a:moveTo>
                      <a:pt x="8" y="468"/>
                    </a:moveTo>
                    <a:lnTo>
                      <a:pt x="0" y="468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8" y="2"/>
                    </a:lnTo>
                    <a:lnTo>
                      <a:pt x="8" y="468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8" name="Freeform 84">
                <a:extLst>
                  <a:ext uri="{FF2B5EF4-FFF2-40B4-BE49-F238E27FC236}">
                    <a16:creationId xmlns:a16="http://schemas.microsoft.com/office/drawing/2014/main" id="{27470BA1-D7D2-4D7C-8059-40DF046FD71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228682" y="4166880"/>
                <a:ext cx="12700" cy="803275"/>
              </a:xfrm>
              <a:custGeom>
                <a:avLst/>
                <a:gdLst>
                  <a:gd name="T0" fmla="*/ 8 w 8"/>
                  <a:gd name="T1" fmla="*/ 506 h 506"/>
                  <a:gd name="T2" fmla="*/ 0 w 8"/>
                  <a:gd name="T3" fmla="*/ 506 h 506"/>
                  <a:gd name="T4" fmla="*/ 0 w 8"/>
                  <a:gd name="T5" fmla="*/ 1 h 506"/>
                  <a:gd name="T6" fmla="*/ 3 w 8"/>
                  <a:gd name="T7" fmla="*/ 0 h 506"/>
                  <a:gd name="T8" fmla="*/ 8 w 8"/>
                  <a:gd name="T9" fmla="*/ 1 h 506"/>
                  <a:gd name="T10" fmla="*/ 8 w 8"/>
                  <a:gd name="T11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06">
                    <a:moveTo>
                      <a:pt x="8" y="506"/>
                    </a:moveTo>
                    <a:lnTo>
                      <a:pt x="0" y="506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8" y="506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9" name="Freeform 85">
                <a:extLst>
                  <a:ext uri="{FF2B5EF4-FFF2-40B4-BE49-F238E27FC236}">
                    <a16:creationId xmlns:a16="http://schemas.microsoft.com/office/drawing/2014/main" id="{511EA597-E492-4F13-9873-2FEAF736DA2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26682" y="4197043"/>
                <a:ext cx="12700" cy="742950"/>
              </a:xfrm>
              <a:custGeom>
                <a:avLst/>
                <a:gdLst>
                  <a:gd name="T0" fmla="*/ 8 w 8"/>
                  <a:gd name="T1" fmla="*/ 0 h 468"/>
                  <a:gd name="T2" fmla="*/ 0 w 8"/>
                  <a:gd name="T3" fmla="*/ 0 h 468"/>
                  <a:gd name="T4" fmla="*/ 0 w 8"/>
                  <a:gd name="T5" fmla="*/ 467 h 468"/>
                  <a:gd name="T6" fmla="*/ 3 w 8"/>
                  <a:gd name="T7" fmla="*/ 468 h 468"/>
                  <a:gd name="T8" fmla="*/ 8 w 8"/>
                  <a:gd name="T9" fmla="*/ 467 h 468"/>
                  <a:gd name="T10" fmla="*/ 8 w 8"/>
                  <a:gd name="T11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68">
                    <a:moveTo>
                      <a:pt x="8" y="0"/>
                    </a:moveTo>
                    <a:lnTo>
                      <a:pt x="0" y="0"/>
                    </a:lnTo>
                    <a:lnTo>
                      <a:pt x="0" y="467"/>
                    </a:lnTo>
                    <a:lnTo>
                      <a:pt x="3" y="468"/>
                    </a:lnTo>
                    <a:lnTo>
                      <a:pt x="8" y="46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0" name="Freeform 86">
                <a:extLst>
                  <a:ext uri="{FF2B5EF4-FFF2-40B4-BE49-F238E27FC236}">
                    <a16:creationId xmlns:a16="http://schemas.microsoft.com/office/drawing/2014/main" id="{03A3361A-1EA4-466C-BE2F-8BB28CDEBBE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49032" y="4166880"/>
                <a:ext cx="12700" cy="803275"/>
              </a:xfrm>
              <a:custGeom>
                <a:avLst/>
                <a:gdLst>
                  <a:gd name="T0" fmla="*/ 8 w 8"/>
                  <a:gd name="T1" fmla="*/ 0 h 506"/>
                  <a:gd name="T2" fmla="*/ 0 w 8"/>
                  <a:gd name="T3" fmla="*/ 0 h 506"/>
                  <a:gd name="T4" fmla="*/ 0 w 8"/>
                  <a:gd name="T5" fmla="*/ 504 h 506"/>
                  <a:gd name="T6" fmla="*/ 3 w 8"/>
                  <a:gd name="T7" fmla="*/ 506 h 506"/>
                  <a:gd name="T8" fmla="*/ 8 w 8"/>
                  <a:gd name="T9" fmla="*/ 504 h 506"/>
                  <a:gd name="T10" fmla="*/ 8 w 8"/>
                  <a:gd name="T11" fmla="*/ 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06">
                    <a:moveTo>
                      <a:pt x="8" y="0"/>
                    </a:moveTo>
                    <a:lnTo>
                      <a:pt x="0" y="0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8" y="50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1" name="Freeform 87">
                <a:extLst>
                  <a:ext uri="{FF2B5EF4-FFF2-40B4-BE49-F238E27FC236}">
                    <a16:creationId xmlns:a16="http://schemas.microsoft.com/office/drawing/2014/main" id="{EF9573FD-D200-4203-92C3-69BA72A6B5C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083301" y="4059724"/>
                <a:ext cx="12700" cy="1017588"/>
              </a:xfrm>
              <a:custGeom>
                <a:avLst/>
                <a:gdLst>
                  <a:gd name="T0" fmla="*/ 8 w 8"/>
                  <a:gd name="T1" fmla="*/ 640 h 641"/>
                  <a:gd name="T2" fmla="*/ 3 w 8"/>
                  <a:gd name="T3" fmla="*/ 641 h 641"/>
                  <a:gd name="T4" fmla="*/ 0 w 8"/>
                  <a:gd name="T5" fmla="*/ 640 h 641"/>
                  <a:gd name="T6" fmla="*/ 0 w 8"/>
                  <a:gd name="T7" fmla="*/ 0 h 641"/>
                  <a:gd name="T8" fmla="*/ 3 w 8"/>
                  <a:gd name="T9" fmla="*/ 0 h 641"/>
                  <a:gd name="T10" fmla="*/ 8 w 8"/>
                  <a:gd name="T11" fmla="*/ 0 h 641"/>
                  <a:gd name="T12" fmla="*/ 8 w 8"/>
                  <a:gd name="T13" fmla="*/ 64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41">
                    <a:moveTo>
                      <a:pt x="8" y="640"/>
                    </a:moveTo>
                    <a:lnTo>
                      <a:pt x="3" y="641"/>
                    </a:lnTo>
                    <a:lnTo>
                      <a:pt x="0" y="64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64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2" name="Freeform 88">
                <a:extLst>
                  <a:ext uri="{FF2B5EF4-FFF2-40B4-BE49-F238E27FC236}">
                    <a16:creationId xmlns:a16="http://schemas.microsoft.com/office/drawing/2014/main" id="{4CE7EDE0-73D9-4496-8A97-68EDE921C4C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663657" y="4343093"/>
                <a:ext cx="1481138" cy="452438"/>
              </a:xfrm>
              <a:custGeom>
                <a:avLst/>
                <a:gdLst>
                  <a:gd name="T0" fmla="*/ 465 w 933"/>
                  <a:gd name="T1" fmla="*/ 0 h 285"/>
                  <a:gd name="T2" fmla="*/ 0 w 933"/>
                  <a:gd name="T3" fmla="*/ 280 h 285"/>
                  <a:gd name="T4" fmla="*/ 0 w 933"/>
                  <a:gd name="T5" fmla="*/ 285 h 285"/>
                  <a:gd name="T6" fmla="*/ 465 w 933"/>
                  <a:gd name="T7" fmla="*/ 10 h 285"/>
                  <a:gd name="T8" fmla="*/ 933 w 933"/>
                  <a:gd name="T9" fmla="*/ 285 h 285"/>
                  <a:gd name="T10" fmla="*/ 933 w 933"/>
                  <a:gd name="T11" fmla="*/ 280 h 285"/>
                  <a:gd name="T12" fmla="*/ 465 w 933"/>
                  <a:gd name="T13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3" h="285">
                    <a:moveTo>
                      <a:pt x="465" y="0"/>
                    </a:moveTo>
                    <a:lnTo>
                      <a:pt x="0" y="280"/>
                    </a:lnTo>
                    <a:lnTo>
                      <a:pt x="0" y="285"/>
                    </a:lnTo>
                    <a:lnTo>
                      <a:pt x="465" y="10"/>
                    </a:lnTo>
                    <a:lnTo>
                      <a:pt x="933" y="285"/>
                    </a:lnTo>
                    <a:lnTo>
                      <a:pt x="933" y="280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3" name="Freeform 89">
                <a:extLst>
                  <a:ext uri="{FF2B5EF4-FFF2-40B4-BE49-F238E27FC236}">
                    <a16:creationId xmlns:a16="http://schemas.microsoft.com/office/drawing/2014/main" id="{1C58EB0E-F6CC-4946-9276-56A60063A97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012781" y="4424055"/>
                <a:ext cx="1481138" cy="290513"/>
              </a:xfrm>
              <a:custGeom>
                <a:avLst/>
                <a:gdLst>
                  <a:gd name="T0" fmla="*/ 0 w 933"/>
                  <a:gd name="T1" fmla="*/ 183 h 183"/>
                  <a:gd name="T2" fmla="*/ 462 w 933"/>
                  <a:gd name="T3" fmla="*/ 7 h 183"/>
                  <a:gd name="T4" fmla="*/ 470 w 933"/>
                  <a:gd name="T5" fmla="*/ 7 h 183"/>
                  <a:gd name="T6" fmla="*/ 933 w 933"/>
                  <a:gd name="T7" fmla="*/ 183 h 183"/>
                  <a:gd name="T8" fmla="*/ 933 w 933"/>
                  <a:gd name="T9" fmla="*/ 178 h 183"/>
                  <a:gd name="T10" fmla="*/ 470 w 933"/>
                  <a:gd name="T11" fmla="*/ 0 h 183"/>
                  <a:gd name="T12" fmla="*/ 462 w 933"/>
                  <a:gd name="T13" fmla="*/ 0 h 183"/>
                  <a:gd name="T14" fmla="*/ 0 w 933"/>
                  <a:gd name="T15" fmla="*/ 178 h 183"/>
                  <a:gd name="T16" fmla="*/ 0 w 933"/>
                  <a:gd name="T17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3" h="183">
                    <a:moveTo>
                      <a:pt x="0" y="183"/>
                    </a:moveTo>
                    <a:lnTo>
                      <a:pt x="462" y="7"/>
                    </a:lnTo>
                    <a:lnTo>
                      <a:pt x="470" y="7"/>
                    </a:lnTo>
                    <a:lnTo>
                      <a:pt x="933" y="183"/>
                    </a:lnTo>
                    <a:lnTo>
                      <a:pt x="933" y="178"/>
                    </a:lnTo>
                    <a:lnTo>
                      <a:pt x="470" y="0"/>
                    </a:lnTo>
                    <a:lnTo>
                      <a:pt x="462" y="0"/>
                    </a:lnTo>
                    <a:lnTo>
                      <a:pt x="0" y="178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4" name="Freeform 90">
                <a:extLst>
                  <a:ext uri="{FF2B5EF4-FFF2-40B4-BE49-F238E27FC236}">
                    <a16:creationId xmlns:a16="http://schemas.microsoft.com/office/drawing/2014/main" id="{D8C253AB-5059-4441-B29F-88207AE189C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266657" y="4384368"/>
                <a:ext cx="2371725" cy="368300"/>
              </a:xfrm>
              <a:custGeom>
                <a:avLst/>
                <a:gdLst>
                  <a:gd name="T0" fmla="*/ 746 w 1494"/>
                  <a:gd name="T1" fmla="*/ 0 h 232"/>
                  <a:gd name="T2" fmla="*/ 0 w 1494"/>
                  <a:gd name="T3" fmla="*/ 224 h 232"/>
                  <a:gd name="T4" fmla="*/ 0 w 1494"/>
                  <a:gd name="T5" fmla="*/ 232 h 232"/>
                  <a:gd name="T6" fmla="*/ 746 w 1494"/>
                  <a:gd name="T7" fmla="*/ 10 h 232"/>
                  <a:gd name="T8" fmla="*/ 1494 w 1494"/>
                  <a:gd name="T9" fmla="*/ 232 h 232"/>
                  <a:gd name="T10" fmla="*/ 1494 w 1494"/>
                  <a:gd name="T11" fmla="*/ 224 h 232"/>
                  <a:gd name="T12" fmla="*/ 746 w 1494"/>
                  <a:gd name="T1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4" h="232">
                    <a:moveTo>
                      <a:pt x="746" y="0"/>
                    </a:moveTo>
                    <a:lnTo>
                      <a:pt x="0" y="224"/>
                    </a:lnTo>
                    <a:lnTo>
                      <a:pt x="0" y="232"/>
                    </a:lnTo>
                    <a:lnTo>
                      <a:pt x="746" y="10"/>
                    </a:lnTo>
                    <a:lnTo>
                      <a:pt x="1494" y="232"/>
                    </a:lnTo>
                    <a:lnTo>
                      <a:pt x="1494" y="224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5" name="Freeform 91">
                <a:extLst>
                  <a:ext uri="{FF2B5EF4-FFF2-40B4-BE49-F238E27FC236}">
                    <a16:creationId xmlns:a16="http://schemas.microsoft.com/office/drawing/2014/main" id="{BDE82499-04A0-4186-983E-B9004D1A7C7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568157" y="4471681"/>
                <a:ext cx="2371725" cy="193675"/>
              </a:xfrm>
              <a:custGeom>
                <a:avLst/>
                <a:gdLst>
                  <a:gd name="T0" fmla="*/ 743 w 1494"/>
                  <a:gd name="T1" fmla="*/ 0 h 122"/>
                  <a:gd name="T2" fmla="*/ 0 w 1494"/>
                  <a:gd name="T3" fmla="*/ 113 h 122"/>
                  <a:gd name="T4" fmla="*/ 0 w 1494"/>
                  <a:gd name="T5" fmla="*/ 122 h 122"/>
                  <a:gd name="T6" fmla="*/ 743 w 1494"/>
                  <a:gd name="T7" fmla="*/ 11 h 122"/>
                  <a:gd name="T8" fmla="*/ 751 w 1494"/>
                  <a:gd name="T9" fmla="*/ 11 h 122"/>
                  <a:gd name="T10" fmla="*/ 1494 w 1494"/>
                  <a:gd name="T11" fmla="*/ 122 h 122"/>
                  <a:gd name="T12" fmla="*/ 1494 w 1494"/>
                  <a:gd name="T13" fmla="*/ 113 h 122"/>
                  <a:gd name="T14" fmla="*/ 751 w 1494"/>
                  <a:gd name="T15" fmla="*/ 0 h 122"/>
                  <a:gd name="T16" fmla="*/ 743 w 1494"/>
                  <a:gd name="T1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4" h="122">
                    <a:moveTo>
                      <a:pt x="743" y="0"/>
                    </a:moveTo>
                    <a:lnTo>
                      <a:pt x="0" y="113"/>
                    </a:lnTo>
                    <a:lnTo>
                      <a:pt x="0" y="122"/>
                    </a:lnTo>
                    <a:lnTo>
                      <a:pt x="743" y="11"/>
                    </a:lnTo>
                    <a:lnTo>
                      <a:pt x="751" y="11"/>
                    </a:lnTo>
                    <a:lnTo>
                      <a:pt x="1494" y="122"/>
                    </a:lnTo>
                    <a:lnTo>
                      <a:pt x="1494" y="113"/>
                    </a:lnTo>
                    <a:lnTo>
                      <a:pt x="751" y="0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6" name="Freeform 92">
                <a:extLst>
                  <a:ext uri="{FF2B5EF4-FFF2-40B4-BE49-F238E27FC236}">
                    <a16:creationId xmlns:a16="http://schemas.microsoft.com/office/drawing/2014/main" id="{D125E9C9-0320-430E-AA87-41FD0F99ECD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47207" y="4343093"/>
                <a:ext cx="1481138" cy="452438"/>
              </a:xfrm>
              <a:custGeom>
                <a:avLst/>
                <a:gdLst>
                  <a:gd name="T0" fmla="*/ 465 w 933"/>
                  <a:gd name="T1" fmla="*/ 285 h 285"/>
                  <a:gd name="T2" fmla="*/ 0 w 933"/>
                  <a:gd name="T3" fmla="*/ 5 h 285"/>
                  <a:gd name="T4" fmla="*/ 0 w 933"/>
                  <a:gd name="T5" fmla="*/ 0 h 285"/>
                  <a:gd name="T6" fmla="*/ 465 w 933"/>
                  <a:gd name="T7" fmla="*/ 275 h 285"/>
                  <a:gd name="T8" fmla="*/ 933 w 933"/>
                  <a:gd name="T9" fmla="*/ 0 h 285"/>
                  <a:gd name="T10" fmla="*/ 933 w 933"/>
                  <a:gd name="T11" fmla="*/ 5 h 285"/>
                  <a:gd name="T12" fmla="*/ 465 w 933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3" h="285">
                    <a:moveTo>
                      <a:pt x="465" y="285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465" y="275"/>
                    </a:lnTo>
                    <a:lnTo>
                      <a:pt x="933" y="0"/>
                    </a:lnTo>
                    <a:lnTo>
                      <a:pt x="933" y="5"/>
                    </a:lnTo>
                    <a:lnTo>
                      <a:pt x="465" y="285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Freeform 93">
                <a:extLst>
                  <a:ext uri="{FF2B5EF4-FFF2-40B4-BE49-F238E27FC236}">
                    <a16:creationId xmlns:a16="http://schemas.microsoft.com/office/drawing/2014/main" id="{E57F0EFD-5085-41BE-AED1-DD17717F35A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698081" y="4424055"/>
                <a:ext cx="1481138" cy="290513"/>
              </a:xfrm>
              <a:custGeom>
                <a:avLst/>
                <a:gdLst>
                  <a:gd name="T0" fmla="*/ 0 w 933"/>
                  <a:gd name="T1" fmla="*/ 0 h 183"/>
                  <a:gd name="T2" fmla="*/ 462 w 933"/>
                  <a:gd name="T3" fmla="*/ 176 h 183"/>
                  <a:gd name="T4" fmla="*/ 470 w 933"/>
                  <a:gd name="T5" fmla="*/ 176 h 183"/>
                  <a:gd name="T6" fmla="*/ 933 w 933"/>
                  <a:gd name="T7" fmla="*/ 0 h 183"/>
                  <a:gd name="T8" fmla="*/ 933 w 933"/>
                  <a:gd name="T9" fmla="*/ 5 h 183"/>
                  <a:gd name="T10" fmla="*/ 470 w 933"/>
                  <a:gd name="T11" fmla="*/ 183 h 183"/>
                  <a:gd name="T12" fmla="*/ 462 w 933"/>
                  <a:gd name="T13" fmla="*/ 183 h 183"/>
                  <a:gd name="T14" fmla="*/ 0 w 933"/>
                  <a:gd name="T15" fmla="*/ 5 h 183"/>
                  <a:gd name="T16" fmla="*/ 0 w 933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3" h="183">
                    <a:moveTo>
                      <a:pt x="0" y="0"/>
                    </a:moveTo>
                    <a:lnTo>
                      <a:pt x="462" y="176"/>
                    </a:lnTo>
                    <a:lnTo>
                      <a:pt x="470" y="176"/>
                    </a:lnTo>
                    <a:lnTo>
                      <a:pt x="933" y="0"/>
                    </a:lnTo>
                    <a:lnTo>
                      <a:pt x="933" y="5"/>
                    </a:lnTo>
                    <a:lnTo>
                      <a:pt x="470" y="183"/>
                    </a:lnTo>
                    <a:lnTo>
                      <a:pt x="462" y="183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8" name="Freeform 94">
                <a:extLst>
                  <a:ext uri="{FF2B5EF4-FFF2-40B4-BE49-F238E27FC236}">
                    <a16:creationId xmlns:a16="http://schemas.microsoft.com/office/drawing/2014/main" id="{6AA7E624-2759-42D8-9D3D-87481E79001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552825" y="4383574"/>
                <a:ext cx="2371725" cy="369888"/>
              </a:xfrm>
              <a:custGeom>
                <a:avLst/>
                <a:gdLst>
                  <a:gd name="T0" fmla="*/ 746 w 1494"/>
                  <a:gd name="T1" fmla="*/ 233 h 233"/>
                  <a:gd name="T2" fmla="*/ 0 w 1494"/>
                  <a:gd name="T3" fmla="*/ 9 h 233"/>
                  <a:gd name="T4" fmla="*/ 0 w 1494"/>
                  <a:gd name="T5" fmla="*/ 0 h 233"/>
                  <a:gd name="T6" fmla="*/ 746 w 1494"/>
                  <a:gd name="T7" fmla="*/ 222 h 233"/>
                  <a:gd name="T8" fmla="*/ 1494 w 1494"/>
                  <a:gd name="T9" fmla="*/ 0 h 233"/>
                  <a:gd name="T10" fmla="*/ 1494 w 1494"/>
                  <a:gd name="T11" fmla="*/ 9 h 233"/>
                  <a:gd name="T12" fmla="*/ 746 w 1494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4" h="233">
                    <a:moveTo>
                      <a:pt x="746" y="233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746" y="222"/>
                    </a:lnTo>
                    <a:lnTo>
                      <a:pt x="1494" y="0"/>
                    </a:lnTo>
                    <a:lnTo>
                      <a:pt x="1494" y="9"/>
                    </a:lnTo>
                    <a:lnTo>
                      <a:pt x="746" y="233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9" name="Freeform 95">
                <a:extLst>
                  <a:ext uri="{FF2B5EF4-FFF2-40B4-BE49-F238E27FC236}">
                    <a16:creationId xmlns:a16="http://schemas.microsoft.com/office/drawing/2014/main" id="{A531F82A-C462-4718-B0FA-8693821693D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2120" y="4471681"/>
                <a:ext cx="2371725" cy="193675"/>
              </a:xfrm>
              <a:custGeom>
                <a:avLst/>
                <a:gdLst>
                  <a:gd name="T0" fmla="*/ 743 w 1494"/>
                  <a:gd name="T1" fmla="*/ 122 h 122"/>
                  <a:gd name="T2" fmla="*/ 0 w 1494"/>
                  <a:gd name="T3" fmla="*/ 9 h 122"/>
                  <a:gd name="T4" fmla="*/ 0 w 1494"/>
                  <a:gd name="T5" fmla="*/ 0 h 122"/>
                  <a:gd name="T6" fmla="*/ 743 w 1494"/>
                  <a:gd name="T7" fmla="*/ 112 h 122"/>
                  <a:gd name="T8" fmla="*/ 751 w 1494"/>
                  <a:gd name="T9" fmla="*/ 112 h 122"/>
                  <a:gd name="T10" fmla="*/ 1494 w 1494"/>
                  <a:gd name="T11" fmla="*/ 0 h 122"/>
                  <a:gd name="T12" fmla="*/ 1494 w 1494"/>
                  <a:gd name="T13" fmla="*/ 9 h 122"/>
                  <a:gd name="T14" fmla="*/ 751 w 1494"/>
                  <a:gd name="T15" fmla="*/ 122 h 122"/>
                  <a:gd name="T16" fmla="*/ 743 w 1494"/>
                  <a:gd name="T17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4" h="122">
                    <a:moveTo>
                      <a:pt x="743" y="122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743" y="112"/>
                    </a:lnTo>
                    <a:lnTo>
                      <a:pt x="751" y="112"/>
                    </a:lnTo>
                    <a:lnTo>
                      <a:pt x="1494" y="0"/>
                    </a:lnTo>
                    <a:lnTo>
                      <a:pt x="1494" y="9"/>
                    </a:lnTo>
                    <a:lnTo>
                      <a:pt x="751" y="122"/>
                    </a:lnTo>
                    <a:lnTo>
                      <a:pt x="743" y="122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0" name="Freeform 96">
                <a:extLst>
                  <a:ext uri="{FF2B5EF4-FFF2-40B4-BE49-F238E27FC236}">
                    <a16:creationId xmlns:a16="http://schemas.microsoft.com/office/drawing/2014/main" id="{4548DF1D-7661-4B64-BAFB-6141C5BFB5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8863" y="4470886"/>
                <a:ext cx="3263900" cy="195263"/>
              </a:xfrm>
              <a:custGeom>
                <a:avLst/>
                <a:gdLst>
                  <a:gd name="T0" fmla="*/ 1027 w 2056"/>
                  <a:gd name="T1" fmla="*/ 0 h 123"/>
                  <a:gd name="T2" fmla="*/ 0 w 2056"/>
                  <a:gd name="T3" fmla="*/ 111 h 123"/>
                  <a:gd name="T4" fmla="*/ 0 w 2056"/>
                  <a:gd name="T5" fmla="*/ 123 h 123"/>
                  <a:gd name="T6" fmla="*/ 1027 w 2056"/>
                  <a:gd name="T7" fmla="*/ 14 h 123"/>
                  <a:gd name="T8" fmla="*/ 2056 w 2056"/>
                  <a:gd name="T9" fmla="*/ 123 h 123"/>
                  <a:gd name="T10" fmla="*/ 2056 w 2056"/>
                  <a:gd name="T11" fmla="*/ 111 h 123"/>
                  <a:gd name="T12" fmla="*/ 1027 w 2056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6" h="123">
                    <a:moveTo>
                      <a:pt x="1027" y="0"/>
                    </a:moveTo>
                    <a:lnTo>
                      <a:pt x="0" y="111"/>
                    </a:lnTo>
                    <a:lnTo>
                      <a:pt x="0" y="123"/>
                    </a:lnTo>
                    <a:lnTo>
                      <a:pt x="1027" y="14"/>
                    </a:lnTo>
                    <a:lnTo>
                      <a:pt x="2056" y="123"/>
                    </a:lnTo>
                    <a:lnTo>
                      <a:pt x="2056" y="111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1" name="Freeform 97">
                <a:extLst>
                  <a:ext uri="{FF2B5EF4-FFF2-40B4-BE49-F238E27FC236}">
                    <a16:creationId xmlns:a16="http://schemas.microsoft.com/office/drawing/2014/main" id="{8D2F87E2-E1B1-49E5-96F8-9F09CE61645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43363" y="4474061"/>
                <a:ext cx="3263900" cy="188913"/>
              </a:xfrm>
              <a:custGeom>
                <a:avLst/>
                <a:gdLst>
                  <a:gd name="T0" fmla="*/ 1027 w 2056"/>
                  <a:gd name="T1" fmla="*/ 119 h 119"/>
                  <a:gd name="T2" fmla="*/ 0 w 2056"/>
                  <a:gd name="T3" fmla="*/ 10 h 119"/>
                  <a:gd name="T4" fmla="*/ 0 w 2056"/>
                  <a:gd name="T5" fmla="*/ 0 h 119"/>
                  <a:gd name="T6" fmla="*/ 1027 w 2056"/>
                  <a:gd name="T7" fmla="*/ 104 h 119"/>
                  <a:gd name="T8" fmla="*/ 2056 w 2056"/>
                  <a:gd name="T9" fmla="*/ 0 h 119"/>
                  <a:gd name="T10" fmla="*/ 2056 w 2056"/>
                  <a:gd name="T11" fmla="*/ 10 h 119"/>
                  <a:gd name="T12" fmla="*/ 1027 w 2056"/>
                  <a:gd name="T1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6" h="119">
                    <a:moveTo>
                      <a:pt x="1027" y="119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027" y="104"/>
                    </a:lnTo>
                    <a:lnTo>
                      <a:pt x="2056" y="0"/>
                    </a:lnTo>
                    <a:lnTo>
                      <a:pt x="2056" y="10"/>
                    </a:lnTo>
                    <a:lnTo>
                      <a:pt x="1027" y="119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85B130BA-5AA8-4766-B60D-2C2463E814E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861035" y="1112295"/>
              <a:ext cx="871487" cy="120696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BA8EB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FC6ED39D-96FC-4B19-92C0-E03AE83ED18C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2748386" y="863211"/>
              <a:ext cx="1398127" cy="1158234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rgbClr val="0095CD">
                <a:lumMod val="60000"/>
                <a:lumOff val="4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Freeform 81">
              <a:extLst>
                <a:ext uri="{FF2B5EF4-FFF2-40B4-BE49-F238E27FC236}">
                  <a16:creationId xmlns:a16="http://schemas.microsoft.com/office/drawing/2014/main" id="{726E1EF4-700B-482F-A264-8D2D60B79355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3732321" y="591449"/>
              <a:ext cx="1924768" cy="1201340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F3D4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5" name="Freeform 79">
              <a:extLst>
                <a:ext uri="{FF2B5EF4-FFF2-40B4-BE49-F238E27FC236}">
                  <a16:creationId xmlns:a16="http://schemas.microsoft.com/office/drawing/2014/main" id="{579EF211-40CD-455D-AF9F-20E6A9E9E290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5249506" y="864906"/>
              <a:ext cx="1398127" cy="1156360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rgbClr val="7BB21B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CEDC7661-8527-4326-9787-0A316E4C45F2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6653210" y="1112295"/>
              <a:ext cx="871487" cy="120696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324D5E">
                <a:lumMod val="40000"/>
                <a:lumOff val="6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7" name="Tekstvak 66">
              <a:extLst>
                <a:ext uri="{FF2B5EF4-FFF2-40B4-BE49-F238E27FC236}">
                  <a16:creationId xmlns:a16="http://schemas.microsoft.com/office/drawing/2014/main" id="{F910B5F2-C7BD-49EB-86AC-98B45EACEBA0}"/>
                </a:ext>
              </a:extLst>
            </p:cNvPr>
            <p:cNvSpPr txBox="1"/>
            <p:nvPr userDrawn="1"/>
          </p:nvSpPr>
          <p:spPr>
            <a:xfrm>
              <a:off x="2824045" y="1374292"/>
              <a:ext cx="4963631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spcAft>
                  <a:spcPts val="450"/>
                </a:spcAft>
                <a:buClr>
                  <a:schemeClr val="tx2"/>
                </a:buClr>
                <a:buFont typeface="Wingdings" charset="2"/>
                <a:buNone/>
              </a:pPr>
              <a:r>
                <a:rPr lang="nl-NL" sz="6600" b="1" err="1">
                  <a:solidFill>
                    <a:schemeClr val="bg1"/>
                  </a:solidFill>
                </a:rPr>
                <a:t>NBility</a:t>
              </a:r>
              <a:endParaRPr lang="nl-NL" sz="66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76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4"/>
          </p:nvPr>
        </p:nvSpPr>
        <p:spPr>
          <a:xfrm>
            <a:off x="512999" y="1172766"/>
            <a:ext cx="8109507" cy="34671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969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12-7-2022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3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12-7-2022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8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12-7-2022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13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12-7-2022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551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0DD9C65-D00A-B64C-AC76-B68FCA7D8F8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94000" y="594000"/>
            <a:ext cx="7956000" cy="3099600"/>
          </a:xfrm>
          <a:solidFill>
            <a:schemeClr val="bg1">
              <a:lumMod val="85000"/>
            </a:schemeClr>
          </a:solidFill>
        </p:spPr>
        <p:txBody>
          <a:bodyPr lIns="1440000" tIns="360000" rIns="144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2160000"/>
            <a:ext cx="6840000" cy="792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096000"/>
            <a:ext cx="6840000" cy="43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31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32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00" y="1369219"/>
            <a:ext cx="3888000" cy="30960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1369219"/>
            <a:ext cx="3886200" cy="30960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12-7-2022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00" y="558000"/>
            <a:ext cx="7200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512000"/>
            <a:ext cx="7956000" cy="30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2418" y="4752000"/>
            <a:ext cx="126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 i="1"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12-7-2022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000" y="4752000"/>
            <a:ext cx="432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64" y="4752000"/>
            <a:ext cx="36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20F54A-F17F-45BC-A063-15C2DA2CF2A4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272418" y="4596980"/>
            <a:ext cx="863018" cy="5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86" r:id="rId7"/>
    <p:sldLayoutId id="2147483674" r:id="rId8"/>
    <p:sldLayoutId id="2147483676" r:id="rId9"/>
    <p:sldLayoutId id="2147483691" r:id="rId10"/>
    <p:sldLayoutId id="2147483685" r:id="rId11"/>
    <p:sldLayoutId id="2147483683" r:id="rId12"/>
    <p:sldLayoutId id="2147483681" r:id="rId13"/>
    <p:sldLayoutId id="2147483678" r:id="rId14"/>
    <p:sldLayoutId id="2147483679" r:id="rId15"/>
    <p:sldLayoutId id="2147483692" r:id="rId16"/>
    <p:sldLayoutId id="2147483693" r:id="rId17"/>
  </p:sldLayoutIdLst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25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6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1495495"/>
            <a:ext cx="6435090" cy="1790700"/>
          </a:xfrm>
        </p:spPr>
        <p:txBody>
          <a:bodyPr/>
          <a:lstStyle/>
          <a:p>
            <a:r>
              <a:rPr lang="nl-NL" dirty="0"/>
              <a:t>Release 2.0 – The NBility model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14350" y="3355251"/>
            <a:ext cx="5454650" cy="497747"/>
          </a:xfrm>
        </p:spPr>
        <p:txBody>
          <a:bodyPr/>
          <a:lstStyle/>
          <a:p>
            <a:r>
              <a:rPr lang="nl-NL"/>
              <a:t>Netbeheer Business </a:t>
            </a:r>
            <a:r>
              <a:rPr lang="nl-NL" err="1"/>
              <a:t>Capability</a:t>
            </a:r>
            <a:r>
              <a:rPr lang="nl-NL"/>
              <a:t> Model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514349" y="3850586"/>
            <a:ext cx="1636265" cy="420848"/>
          </a:xfrm>
        </p:spPr>
        <p:txBody>
          <a:bodyPr>
            <a:normAutofit/>
          </a:bodyPr>
          <a:lstStyle/>
          <a:p>
            <a:r>
              <a:rPr lang="nl-NL"/>
              <a:t>April</a:t>
            </a:r>
            <a:r>
              <a:rPr lang="nl-NL" dirty="0"/>
              <a:t> 2022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583" y="4376661"/>
            <a:ext cx="1323023" cy="6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5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!!Klant">
            <a:extLst>
              <a:ext uri="{FF2B5EF4-FFF2-40B4-BE49-F238E27FC236}">
                <a16:creationId xmlns:a16="http://schemas.microsoft.com/office/drawing/2014/main" id="{CC1687F5-75D9-4057-AD1A-8321CE9A6BC8}"/>
              </a:ext>
            </a:extLst>
          </p:cNvPr>
          <p:cNvSpPr/>
          <p:nvPr/>
        </p:nvSpPr>
        <p:spPr>
          <a:xfrm>
            <a:off x="522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568E26EA-7375-4F01-8215-CAAECCFB3084}"/>
              </a:ext>
            </a:extLst>
          </p:cNvPr>
          <p:cNvSpPr/>
          <p:nvPr/>
        </p:nvSpPr>
        <p:spPr>
          <a:xfrm>
            <a:off x="612000" y="996750"/>
            <a:ext cx="900000" cy="360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92" name="Titel 1">
            <a:extLst>
              <a:ext uri="{FF2B5EF4-FFF2-40B4-BE49-F238E27FC236}">
                <a16:creationId xmlns:a16="http://schemas.microsoft.com/office/drawing/2014/main" id="{7BD2D990-713F-47EC-9317-58FA09C75FEC}"/>
              </a:ext>
            </a:extLst>
          </p:cNvPr>
          <p:cNvSpPr txBox="1">
            <a:spLocks/>
          </p:cNvSpPr>
          <p:nvPr/>
        </p:nvSpPr>
        <p:spPr>
          <a:xfrm>
            <a:off x="535676" y="155369"/>
            <a:ext cx="882852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814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1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Business objects</a:t>
            </a:r>
            <a:endParaRPr kumimoji="0" lang="en-GB" sz="2100" b="0" i="0" u="none" strike="noStrike" kern="1200" cap="none" spc="0" normalizeH="0" baseline="0">
              <a:ln>
                <a:noFill/>
              </a:ln>
              <a:solidFill>
                <a:srgbClr val="821E7D"/>
              </a:solidFill>
              <a:effectLst/>
              <a:uLnTx/>
              <a:uFillTx/>
              <a:latin typeface="Microsoft JhengHei Light"/>
              <a:ea typeface="+mj-ea"/>
              <a:cs typeface="Arial" pitchFamily="34" charset="0"/>
            </a:endParaRPr>
          </a:p>
        </p:txBody>
      </p:sp>
      <p:sp>
        <p:nvSpPr>
          <p:cNvPr id="93" name="Tijdelijke aanduiding voor tekst 2">
            <a:extLst>
              <a:ext uri="{FF2B5EF4-FFF2-40B4-BE49-F238E27FC236}">
                <a16:creationId xmlns:a16="http://schemas.microsoft.com/office/drawing/2014/main" id="{035ABF92-FE22-4964-80DD-E1A6051A59B0}"/>
              </a:ext>
            </a:extLst>
          </p:cNvPr>
          <p:cNvSpPr txBox="1">
            <a:spLocks/>
          </p:cNvSpPr>
          <p:nvPr/>
        </p:nvSpPr>
        <p:spPr>
          <a:xfrm>
            <a:off x="538490" y="363832"/>
            <a:ext cx="7093510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All levels</a:t>
            </a:r>
            <a:endParaRPr kumimoji="0" lang="en-GB" sz="1500" b="0" i="0" u="none" strike="noStrike" kern="1200" cap="none" spc="0" normalizeH="0" baseline="0">
              <a:ln>
                <a:noFill/>
              </a:ln>
              <a:solidFill>
                <a:srgbClr val="48AED0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182C9338-1F96-45B0-83FE-298CBCCC8A12}"/>
              </a:ext>
            </a:extLst>
          </p:cNvPr>
          <p:cNvSpPr/>
          <p:nvPr/>
        </p:nvSpPr>
        <p:spPr>
          <a:xfrm>
            <a:off x="657000" y="117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11111403-F385-4095-881C-5DD5EE30DD51}"/>
              </a:ext>
            </a:extLst>
          </p:cNvPr>
          <p:cNvSpPr/>
          <p:nvPr/>
        </p:nvSpPr>
        <p:spPr>
          <a:xfrm>
            <a:off x="612000" y="1446750"/>
            <a:ext cx="900000" cy="1080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Customer interaction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758B33C8-4D45-46A4-8A53-75FA8A08B949}"/>
              </a:ext>
            </a:extLst>
          </p:cNvPr>
          <p:cNvSpPr/>
          <p:nvPr/>
        </p:nvSpPr>
        <p:spPr>
          <a:xfrm>
            <a:off x="657000" y="162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Customer request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36EDB2D1-536A-4C63-B0E6-389F35CD8D10}"/>
              </a:ext>
            </a:extLst>
          </p:cNvPr>
          <p:cNvSpPr/>
          <p:nvPr/>
        </p:nvSpPr>
        <p:spPr>
          <a:xfrm>
            <a:off x="657000" y="180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Potential request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65EB9F87-649A-4C1A-9E80-A5E8E16A8D01}"/>
              </a:ext>
            </a:extLst>
          </p:cNvPr>
          <p:cNvSpPr/>
          <p:nvPr/>
        </p:nvSpPr>
        <p:spPr>
          <a:xfrm>
            <a:off x="657000" y="198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Customer interaction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9660BC3D-6169-4595-9EB2-911073D86D94}"/>
              </a:ext>
            </a:extLst>
          </p:cNvPr>
          <p:cNvSpPr/>
          <p:nvPr/>
        </p:nvSpPr>
        <p:spPr>
          <a:xfrm>
            <a:off x="657000" y="216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Customer notification</a:t>
            </a:r>
          </a:p>
        </p:txBody>
      </p:sp>
      <p:sp>
        <p:nvSpPr>
          <p:cNvPr id="66" name="Rechthoek 65">
            <a:extLst>
              <a:ext uri="{FF2B5EF4-FFF2-40B4-BE49-F238E27FC236}">
                <a16:creationId xmlns:a16="http://schemas.microsoft.com/office/drawing/2014/main" id="{7984369E-1AF9-4A57-93DD-63DED683EEA6}"/>
              </a:ext>
            </a:extLst>
          </p:cNvPr>
          <p:cNvSpPr/>
          <p:nvPr/>
        </p:nvSpPr>
        <p:spPr>
          <a:xfrm>
            <a:off x="657000" y="234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14400" rIns="7200" bIns="36000" rtlCol="0" anchor="t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Customer case</a:t>
            </a:r>
          </a:p>
        </p:txBody>
      </p:sp>
      <p:sp>
        <p:nvSpPr>
          <p:cNvPr id="81" name="Rechthoek 80">
            <a:extLst>
              <a:ext uri="{FF2B5EF4-FFF2-40B4-BE49-F238E27FC236}">
                <a16:creationId xmlns:a16="http://schemas.microsoft.com/office/drawing/2014/main" id="{E165757D-310F-46F7-9C68-179EA932FFC5}"/>
              </a:ext>
            </a:extLst>
          </p:cNvPr>
          <p:cNvSpPr/>
          <p:nvPr/>
        </p:nvSpPr>
        <p:spPr>
          <a:xfrm>
            <a:off x="882000" y="2436750"/>
            <a:ext cx="180000" cy="216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A990E25C-0B74-4793-B659-F36C18D3D0C3}"/>
              </a:ext>
            </a:extLst>
          </p:cNvPr>
          <p:cNvSpPr/>
          <p:nvPr/>
        </p:nvSpPr>
        <p:spPr>
          <a:xfrm>
            <a:off x="612000" y="2616750"/>
            <a:ext cx="900000" cy="540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Customer agreement</a:t>
            </a:r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CA44023-9B09-4558-A3A8-4845C99C5798}"/>
              </a:ext>
            </a:extLst>
          </p:cNvPr>
          <p:cNvSpPr/>
          <p:nvPr/>
        </p:nvSpPr>
        <p:spPr>
          <a:xfrm>
            <a:off x="657000" y="279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Customer quote</a:t>
            </a:r>
          </a:p>
        </p:txBody>
      </p:sp>
      <p:sp>
        <p:nvSpPr>
          <p:cNvPr id="89" name="!!3Klantovereenkomst">
            <a:extLst>
              <a:ext uri="{FF2B5EF4-FFF2-40B4-BE49-F238E27FC236}">
                <a16:creationId xmlns:a16="http://schemas.microsoft.com/office/drawing/2014/main" id="{C7C4CF21-2862-4F27-94E6-4F1597087079}"/>
              </a:ext>
            </a:extLst>
          </p:cNvPr>
          <p:cNvSpPr/>
          <p:nvPr/>
        </p:nvSpPr>
        <p:spPr>
          <a:xfrm>
            <a:off x="657000" y="297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Customer agreement</a:t>
            </a:r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95DCA934-EAFC-4CE6-BAF2-94D3F2091815}"/>
              </a:ext>
            </a:extLst>
          </p:cNvPr>
          <p:cNvSpPr/>
          <p:nvPr/>
        </p:nvSpPr>
        <p:spPr>
          <a:xfrm>
            <a:off x="612000" y="3246750"/>
            <a:ext cx="900000" cy="360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Customer settlement</a:t>
            </a:r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284D2294-733A-4F4F-A7FF-71DEDB5D1C38}"/>
              </a:ext>
            </a:extLst>
          </p:cNvPr>
          <p:cNvSpPr/>
          <p:nvPr/>
        </p:nvSpPr>
        <p:spPr>
          <a:xfrm>
            <a:off x="657000" y="342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Customer invoice</a:t>
            </a:r>
          </a:p>
        </p:txBody>
      </p:sp>
      <p:sp>
        <p:nvSpPr>
          <p:cNvPr id="190" name="!!Energietransport">
            <a:extLst>
              <a:ext uri="{FF2B5EF4-FFF2-40B4-BE49-F238E27FC236}">
                <a16:creationId xmlns:a16="http://schemas.microsoft.com/office/drawing/2014/main" id="{B1724192-B55B-40EC-825A-736E7442AD48}"/>
              </a:ext>
            </a:extLst>
          </p:cNvPr>
          <p:cNvSpPr/>
          <p:nvPr/>
        </p:nvSpPr>
        <p:spPr>
          <a:xfrm>
            <a:off x="1737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Energy transport</a:t>
            </a:r>
          </a:p>
        </p:txBody>
      </p:sp>
      <p:sp>
        <p:nvSpPr>
          <p:cNvPr id="191" name="!!Energienet">
            <a:extLst>
              <a:ext uri="{FF2B5EF4-FFF2-40B4-BE49-F238E27FC236}">
                <a16:creationId xmlns:a16="http://schemas.microsoft.com/office/drawing/2014/main" id="{69FC7E07-DD1E-4E74-9466-4ACFB3BEA97E}"/>
              </a:ext>
            </a:extLst>
          </p:cNvPr>
          <p:cNvSpPr/>
          <p:nvPr/>
        </p:nvSpPr>
        <p:spPr>
          <a:xfrm>
            <a:off x="2952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Energy grid</a:t>
            </a:r>
          </a:p>
        </p:txBody>
      </p:sp>
      <p:sp>
        <p:nvSpPr>
          <p:cNvPr id="192" name="!!Meting">
            <a:extLst>
              <a:ext uri="{FF2B5EF4-FFF2-40B4-BE49-F238E27FC236}">
                <a16:creationId xmlns:a16="http://schemas.microsoft.com/office/drawing/2014/main" id="{48840206-EE0E-456E-971D-BEA165F37F14}"/>
              </a:ext>
            </a:extLst>
          </p:cNvPr>
          <p:cNvSpPr/>
          <p:nvPr/>
        </p:nvSpPr>
        <p:spPr>
          <a:xfrm>
            <a:off x="4167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410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193" name="!!Werk">
            <a:extLst>
              <a:ext uri="{FF2B5EF4-FFF2-40B4-BE49-F238E27FC236}">
                <a16:creationId xmlns:a16="http://schemas.microsoft.com/office/drawing/2014/main" id="{94C3F32D-EA5B-4DA0-BB70-DEAFB8495ACF}"/>
              </a:ext>
            </a:extLst>
          </p:cNvPr>
          <p:cNvSpPr/>
          <p:nvPr/>
        </p:nvSpPr>
        <p:spPr>
          <a:xfrm>
            <a:off x="5382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94" name="!!Energiemarkt">
            <a:extLst>
              <a:ext uri="{FF2B5EF4-FFF2-40B4-BE49-F238E27FC236}">
                <a16:creationId xmlns:a16="http://schemas.microsoft.com/office/drawing/2014/main" id="{93C5B65A-134A-4BDB-8C85-35B4EF598158}"/>
              </a:ext>
            </a:extLst>
          </p:cNvPr>
          <p:cNvSpPr/>
          <p:nvPr/>
        </p:nvSpPr>
        <p:spPr>
          <a:xfrm>
            <a:off x="6597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Energy market</a:t>
            </a:r>
          </a:p>
        </p:txBody>
      </p:sp>
      <p:sp>
        <p:nvSpPr>
          <p:cNvPr id="195" name="Rechthoek 194">
            <a:extLst>
              <a:ext uri="{FF2B5EF4-FFF2-40B4-BE49-F238E27FC236}">
                <a16:creationId xmlns:a16="http://schemas.microsoft.com/office/drawing/2014/main" id="{94EA077D-49F6-4815-8A41-16AF21E3AA70}"/>
              </a:ext>
            </a:extLst>
          </p:cNvPr>
          <p:cNvSpPr/>
          <p:nvPr/>
        </p:nvSpPr>
        <p:spPr>
          <a:xfrm>
            <a:off x="702000" y="2436750"/>
            <a:ext cx="180000" cy="216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196" name="Rechthoek 195">
            <a:extLst>
              <a:ext uri="{FF2B5EF4-FFF2-40B4-BE49-F238E27FC236}">
                <a16:creationId xmlns:a16="http://schemas.microsoft.com/office/drawing/2014/main" id="{A1262285-FC71-4406-AD7C-196C1D22DB4A}"/>
              </a:ext>
            </a:extLst>
          </p:cNvPr>
          <p:cNvSpPr/>
          <p:nvPr/>
        </p:nvSpPr>
        <p:spPr>
          <a:xfrm>
            <a:off x="1062000" y="2436750"/>
            <a:ext cx="180000" cy="216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E40DD842-142C-4569-A541-A81B3A3DBFAA}"/>
              </a:ext>
            </a:extLst>
          </p:cNvPr>
          <p:cNvSpPr/>
          <p:nvPr/>
        </p:nvSpPr>
        <p:spPr>
          <a:xfrm>
            <a:off x="1242000" y="2436750"/>
            <a:ext cx="180000" cy="216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2BC67393-1A20-4437-9C0A-91738E44408E}"/>
              </a:ext>
            </a:extLst>
          </p:cNvPr>
          <p:cNvSpPr/>
          <p:nvPr/>
        </p:nvSpPr>
        <p:spPr>
          <a:xfrm>
            <a:off x="1827000" y="996750"/>
            <a:ext cx="900000" cy="1080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Transport control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3953BF21-8203-4B4D-96D9-EFCB8B253A29}"/>
              </a:ext>
            </a:extLst>
          </p:cNvPr>
          <p:cNvSpPr/>
          <p:nvPr/>
        </p:nvSpPr>
        <p:spPr>
          <a:xfrm>
            <a:off x="1872000" y="117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Energy transport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7FBD5C83-A779-4A35-BB5F-9CD41DC030F2}"/>
              </a:ext>
            </a:extLst>
          </p:cNvPr>
          <p:cNvSpPr/>
          <p:nvPr/>
        </p:nvSpPr>
        <p:spPr>
          <a:xfrm>
            <a:off x="1872000" y="135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Switching situation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AC3988FB-BFF0-4366-B482-F52DE585A1A8}"/>
              </a:ext>
            </a:extLst>
          </p:cNvPr>
          <p:cNvSpPr/>
          <p:nvPr/>
        </p:nvSpPr>
        <p:spPr>
          <a:xfrm>
            <a:off x="3042000" y="996750"/>
            <a:ext cx="900000" cy="108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Energy grid</a:t>
            </a: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4244BABA-A371-4575-9D7D-38D270D685D0}"/>
              </a:ext>
            </a:extLst>
          </p:cNvPr>
          <p:cNvSpPr/>
          <p:nvPr/>
        </p:nvSpPr>
        <p:spPr>
          <a:xfrm>
            <a:off x="3087000" y="135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Grid function</a:t>
            </a:r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C9B71DB7-818C-4494-AA89-141224D9FE04}"/>
              </a:ext>
            </a:extLst>
          </p:cNvPr>
          <p:cNvSpPr/>
          <p:nvPr/>
        </p:nvSpPr>
        <p:spPr>
          <a:xfrm>
            <a:off x="4257000" y="996750"/>
            <a:ext cx="900000" cy="360000"/>
          </a:xfrm>
          <a:prstGeom prst="rect">
            <a:avLst/>
          </a:prstGeom>
          <a:solidFill>
            <a:srgbClr val="EDEBF9"/>
          </a:solidFill>
          <a:ln w="3175">
            <a:solidFill>
              <a:srgbClr val="410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CA2A8EA1-8577-4820-9EE9-9B8B6D13537F}"/>
              </a:ext>
            </a:extLst>
          </p:cNvPr>
          <p:cNvSpPr/>
          <p:nvPr/>
        </p:nvSpPr>
        <p:spPr>
          <a:xfrm>
            <a:off x="4302000" y="1176750"/>
            <a:ext cx="810000" cy="135000"/>
          </a:xfrm>
          <a:prstGeom prst="rect">
            <a:avLst/>
          </a:prstGeom>
          <a:solidFill>
            <a:srgbClr val="EDEBF9"/>
          </a:solidFill>
          <a:ln w="3175">
            <a:solidFill>
              <a:srgbClr val="410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207" name="Rechthoek 206">
            <a:extLst>
              <a:ext uri="{FF2B5EF4-FFF2-40B4-BE49-F238E27FC236}">
                <a16:creationId xmlns:a16="http://schemas.microsoft.com/office/drawing/2014/main" id="{A8971DBF-54C8-42EB-A331-BBD976F56847}"/>
              </a:ext>
            </a:extLst>
          </p:cNvPr>
          <p:cNvSpPr/>
          <p:nvPr/>
        </p:nvSpPr>
        <p:spPr>
          <a:xfrm>
            <a:off x="5472000" y="996750"/>
            <a:ext cx="900000" cy="270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Work portfolio</a:t>
            </a:r>
          </a:p>
        </p:txBody>
      </p:sp>
      <p:sp>
        <p:nvSpPr>
          <p:cNvPr id="210" name="Rechthoek 209">
            <a:extLst>
              <a:ext uri="{FF2B5EF4-FFF2-40B4-BE49-F238E27FC236}">
                <a16:creationId xmlns:a16="http://schemas.microsoft.com/office/drawing/2014/main" id="{57B674D7-B071-4374-9789-6DFCD9CA4B12}"/>
              </a:ext>
            </a:extLst>
          </p:cNvPr>
          <p:cNvSpPr/>
          <p:nvPr/>
        </p:nvSpPr>
        <p:spPr>
          <a:xfrm>
            <a:off x="6687000" y="996750"/>
            <a:ext cx="900000" cy="900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Market party</a:t>
            </a:r>
          </a:p>
        </p:txBody>
      </p:sp>
      <p:sp>
        <p:nvSpPr>
          <p:cNvPr id="211" name="!!3Marktpartij">
            <a:extLst>
              <a:ext uri="{FF2B5EF4-FFF2-40B4-BE49-F238E27FC236}">
                <a16:creationId xmlns:a16="http://schemas.microsoft.com/office/drawing/2014/main" id="{80910924-F818-47EA-8249-EC2440D8A73F}"/>
              </a:ext>
            </a:extLst>
          </p:cNvPr>
          <p:cNvSpPr/>
          <p:nvPr/>
        </p:nvSpPr>
        <p:spPr>
          <a:xfrm>
            <a:off x="6732000" y="117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Market party</a:t>
            </a: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ABD10F4-20D9-44CD-A100-4378C5E27DE8}"/>
              </a:ext>
            </a:extLst>
          </p:cNvPr>
          <p:cNvSpPr/>
          <p:nvPr/>
        </p:nvSpPr>
        <p:spPr>
          <a:xfrm>
            <a:off x="6732000" y="135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Market case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ECBA1D1C-C693-42A7-B13A-3F3D6F5CA6DC}"/>
              </a:ext>
            </a:extLst>
          </p:cNvPr>
          <p:cNvSpPr/>
          <p:nvPr/>
        </p:nvSpPr>
        <p:spPr>
          <a:xfrm>
            <a:off x="6732000" y="153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Energy market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F359DECA-D486-4190-85E9-BF6FCC38FB88}"/>
              </a:ext>
            </a:extLst>
          </p:cNvPr>
          <p:cNvSpPr/>
          <p:nvPr/>
        </p:nvSpPr>
        <p:spPr>
          <a:xfrm>
            <a:off x="6732000" y="171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Market agreement</a:t>
            </a:r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5B8084D-F99E-45EC-82FB-F3F8E5D46732}"/>
              </a:ext>
            </a:extLst>
          </p:cNvPr>
          <p:cNvSpPr/>
          <p:nvPr/>
        </p:nvSpPr>
        <p:spPr>
          <a:xfrm>
            <a:off x="6687000" y="1986750"/>
            <a:ext cx="900000" cy="1080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267BBDA3-5184-4C65-A936-48F9F2CB63F4}"/>
              </a:ext>
            </a:extLst>
          </p:cNvPr>
          <p:cNvSpPr/>
          <p:nvPr/>
        </p:nvSpPr>
        <p:spPr>
          <a:xfrm>
            <a:off x="6732000" y="216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217" name="Rechthoek 216">
            <a:extLst>
              <a:ext uri="{FF2B5EF4-FFF2-40B4-BE49-F238E27FC236}">
                <a16:creationId xmlns:a16="http://schemas.microsoft.com/office/drawing/2014/main" id="{A79BD0C3-6C39-4773-A90E-7B46A8C3228E}"/>
              </a:ext>
            </a:extLst>
          </p:cNvPr>
          <p:cNvSpPr/>
          <p:nvPr/>
        </p:nvSpPr>
        <p:spPr>
          <a:xfrm>
            <a:off x="6732000" y="234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Connection object</a:t>
            </a:r>
          </a:p>
        </p:txBody>
      </p:sp>
      <p:sp>
        <p:nvSpPr>
          <p:cNvPr id="218" name="!!3Grootverbruikmeetinrichting">
            <a:extLst>
              <a:ext uri="{FF2B5EF4-FFF2-40B4-BE49-F238E27FC236}">
                <a16:creationId xmlns:a16="http://schemas.microsoft.com/office/drawing/2014/main" id="{9525DED6-3B1B-42BB-A459-7631336DA6BE}"/>
              </a:ext>
            </a:extLst>
          </p:cNvPr>
          <p:cNvSpPr/>
          <p:nvPr/>
        </p:nvSpPr>
        <p:spPr>
          <a:xfrm>
            <a:off x="6732000" y="252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Large consumption meter</a:t>
            </a:r>
          </a:p>
        </p:txBody>
      </p:sp>
      <p:sp>
        <p:nvSpPr>
          <p:cNvPr id="219" name="Rechthoek 218">
            <a:extLst>
              <a:ext uri="{FF2B5EF4-FFF2-40B4-BE49-F238E27FC236}">
                <a16:creationId xmlns:a16="http://schemas.microsoft.com/office/drawing/2014/main" id="{68DE76EC-6398-4A97-A389-D384C2BDBDDB}"/>
              </a:ext>
            </a:extLst>
          </p:cNvPr>
          <p:cNvSpPr/>
          <p:nvPr/>
        </p:nvSpPr>
        <p:spPr>
          <a:xfrm>
            <a:off x="6732000" y="270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220" name="Rechthoek 219">
            <a:extLst>
              <a:ext uri="{FF2B5EF4-FFF2-40B4-BE49-F238E27FC236}">
                <a16:creationId xmlns:a16="http://schemas.microsoft.com/office/drawing/2014/main" id="{0DC133C6-D801-4C11-957B-239AFE01DE3D}"/>
              </a:ext>
            </a:extLst>
          </p:cNvPr>
          <p:cNvSpPr/>
          <p:nvPr/>
        </p:nvSpPr>
        <p:spPr>
          <a:xfrm>
            <a:off x="6732000" y="288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Congestion area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ED659769-3584-477F-B5EC-F8B8284DF09A}"/>
              </a:ext>
            </a:extLst>
          </p:cNvPr>
          <p:cNvSpPr/>
          <p:nvPr/>
        </p:nvSpPr>
        <p:spPr>
          <a:xfrm>
            <a:off x="6687000" y="3156750"/>
            <a:ext cx="900000" cy="1260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Market process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816DEA19-8F4A-45B2-94D3-1941B1213F57}"/>
              </a:ext>
            </a:extLst>
          </p:cNvPr>
          <p:cNvSpPr/>
          <p:nvPr/>
        </p:nvSpPr>
        <p:spPr>
          <a:xfrm>
            <a:off x="6732000" y="333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Market request</a:t>
            </a:r>
          </a:p>
        </p:txBody>
      </p:sp>
      <p:sp>
        <p:nvSpPr>
          <p:cNvPr id="223" name="!!3Energieprogramma of prognose">
            <a:extLst>
              <a:ext uri="{FF2B5EF4-FFF2-40B4-BE49-F238E27FC236}">
                <a16:creationId xmlns:a16="http://schemas.microsoft.com/office/drawing/2014/main" id="{CD7A640D-7AF7-4D5E-AA9B-93996A3054C9}"/>
              </a:ext>
            </a:extLst>
          </p:cNvPr>
          <p:cNvSpPr/>
          <p:nvPr/>
        </p:nvSpPr>
        <p:spPr>
          <a:xfrm>
            <a:off x="6732000" y="351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Energy schedule or forecast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9CC4DFAD-BFD7-4838-94D6-9838F7AD39B7}"/>
              </a:ext>
            </a:extLst>
          </p:cNvPr>
          <p:cNvSpPr/>
          <p:nvPr/>
        </p:nvSpPr>
        <p:spPr>
          <a:xfrm>
            <a:off x="6732000" y="369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Energy exchange</a:t>
            </a:r>
          </a:p>
        </p:txBody>
      </p:sp>
      <p:sp>
        <p:nvSpPr>
          <p:cNvPr id="225" name="Rechthoek 224">
            <a:extLst>
              <a:ext uri="{FF2B5EF4-FFF2-40B4-BE49-F238E27FC236}">
                <a16:creationId xmlns:a16="http://schemas.microsoft.com/office/drawing/2014/main" id="{9A8C1DF9-6514-44C6-B53D-C005D39A5042}"/>
              </a:ext>
            </a:extLst>
          </p:cNvPr>
          <p:cNvSpPr/>
          <p:nvPr/>
        </p:nvSpPr>
        <p:spPr>
          <a:xfrm>
            <a:off x="6732000" y="387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Market invoice</a:t>
            </a:r>
          </a:p>
        </p:txBody>
      </p:sp>
      <p:sp>
        <p:nvSpPr>
          <p:cNvPr id="226" name="Rechthoek 225">
            <a:extLst>
              <a:ext uri="{FF2B5EF4-FFF2-40B4-BE49-F238E27FC236}">
                <a16:creationId xmlns:a16="http://schemas.microsoft.com/office/drawing/2014/main" id="{755F6670-6B56-4FD6-8026-4795AC2B2D8F}"/>
              </a:ext>
            </a:extLst>
          </p:cNvPr>
          <p:cNvSpPr/>
          <p:nvPr/>
        </p:nvSpPr>
        <p:spPr>
          <a:xfrm>
            <a:off x="6732000" y="405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Upward or downward regulation demand</a:t>
            </a:r>
          </a:p>
        </p:txBody>
      </p:sp>
      <p:sp>
        <p:nvSpPr>
          <p:cNvPr id="227" name="Rechthoek 226">
            <a:extLst>
              <a:ext uri="{FF2B5EF4-FFF2-40B4-BE49-F238E27FC236}">
                <a16:creationId xmlns:a16="http://schemas.microsoft.com/office/drawing/2014/main" id="{FC0FDE7F-8461-4310-B102-2038DA30C602}"/>
              </a:ext>
            </a:extLst>
          </p:cNvPr>
          <p:cNvSpPr/>
          <p:nvPr/>
        </p:nvSpPr>
        <p:spPr>
          <a:xfrm>
            <a:off x="6732000" y="423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Upward or downward regulation offer</a:t>
            </a:r>
          </a:p>
        </p:txBody>
      </p:sp>
      <p:sp>
        <p:nvSpPr>
          <p:cNvPr id="228" name="Rechthoek 227">
            <a:extLst>
              <a:ext uri="{FF2B5EF4-FFF2-40B4-BE49-F238E27FC236}">
                <a16:creationId xmlns:a16="http://schemas.microsoft.com/office/drawing/2014/main" id="{3BF0B441-4295-43CD-87D9-F9891393D96B}"/>
              </a:ext>
            </a:extLst>
          </p:cNvPr>
          <p:cNvSpPr/>
          <p:nvPr/>
        </p:nvSpPr>
        <p:spPr>
          <a:xfrm>
            <a:off x="6687000" y="4506750"/>
            <a:ext cx="900000" cy="360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Data provision</a:t>
            </a:r>
          </a:p>
        </p:txBody>
      </p:sp>
      <p:sp>
        <p:nvSpPr>
          <p:cNvPr id="229" name="Rechthoek 228">
            <a:extLst>
              <a:ext uri="{FF2B5EF4-FFF2-40B4-BE49-F238E27FC236}">
                <a16:creationId xmlns:a16="http://schemas.microsoft.com/office/drawing/2014/main" id="{834741CC-EBA9-4FE8-B17C-A2CE40B51F57}"/>
              </a:ext>
            </a:extLst>
          </p:cNvPr>
          <p:cNvSpPr/>
          <p:nvPr/>
        </p:nvSpPr>
        <p:spPr>
          <a:xfrm>
            <a:off x="6732000" y="468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Consent from system user</a:t>
            </a:r>
          </a:p>
        </p:txBody>
      </p:sp>
      <p:sp>
        <p:nvSpPr>
          <p:cNvPr id="230" name="!!3Netcomponentconfiguratie">
            <a:extLst>
              <a:ext uri="{FF2B5EF4-FFF2-40B4-BE49-F238E27FC236}">
                <a16:creationId xmlns:a16="http://schemas.microsoft.com/office/drawing/2014/main" id="{41B3F29B-5279-4D9D-B851-E47518796821}"/>
              </a:ext>
            </a:extLst>
          </p:cNvPr>
          <p:cNvSpPr/>
          <p:nvPr/>
        </p:nvSpPr>
        <p:spPr>
          <a:xfrm>
            <a:off x="3087000" y="153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Grid component configuration</a:t>
            </a:r>
          </a:p>
        </p:txBody>
      </p:sp>
      <p:sp>
        <p:nvSpPr>
          <p:cNvPr id="231" name="Rechthoek 230">
            <a:extLst>
              <a:ext uri="{FF2B5EF4-FFF2-40B4-BE49-F238E27FC236}">
                <a16:creationId xmlns:a16="http://schemas.microsoft.com/office/drawing/2014/main" id="{27737CCD-2FB8-4B65-BA37-5D8D41620C29}"/>
              </a:ext>
            </a:extLst>
          </p:cNvPr>
          <p:cNvSpPr/>
          <p:nvPr/>
        </p:nvSpPr>
        <p:spPr>
          <a:xfrm>
            <a:off x="3087000" y="171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Environmental analysis</a:t>
            </a:r>
          </a:p>
        </p:txBody>
      </p:sp>
      <p:sp>
        <p:nvSpPr>
          <p:cNvPr id="232" name="Rechthoek 231">
            <a:extLst>
              <a:ext uri="{FF2B5EF4-FFF2-40B4-BE49-F238E27FC236}">
                <a16:creationId xmlns:a16="http://schemas.microsoft.com/office/drawing/2014/main" id="{D5FA7EB2-1597-45D9-AE40-949C67B4B1CF}"/>
              </a:ext>
            </a:extLst>
          </p:cNvPr>
          <p:cNvSpPr/>
          <p:nvPr/>
        </p:nvSpPr>
        <p:spPr>
          <a:xfrm>
            <a:off x="3087000" y="189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Right in rem or route permit</a:t>
            </a:r>
          </a:p>
        </p:txBody>
      </p:sp>
      <p:sp>
        <p:nvSpPr>
          <p:cNvPr id="233" name="Rechthoek 232">
            <a:extLst>
              <a:ext uri="{FF2B5EF4-FFF2-40B4-BE49-F238E27FC236}">
                <a16:creationId xmlns:a16="http://schemas.microsoft.com/office/drawing/2014/main" id="{9F399621-B250-485B-8C37-BAAC6927A4A3}"/>
              </a:ext>
            </a:extLst>
          </p:cNvPr>
          <p:cNvSpPr/>
          <p:nvPr/>
        </p:nvSpPr>
        <p:spPr>
          <a:xfrm>
            <a:off x="3042000" y="2166750"/>
            <a:ext cx="900000" cy="108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Grid change</a:t>
            </a:r>
          </a:p>
        </p:txBody>
      </p:sp>
      <p:sp>
        <p:nvSpPr>
          <p:cNvPr id="234" name="Rechthoek 233">
            <a:extLst>
              <a:ext uri="{FF2B5EF4-FFF2-40B4-BE49-F238E27FC236}">
                <a16:creationId xmlns:a16="http://schemas.microsoft.com/office/drawing/2014/main" id="{CEF52957-6470-4DA7-8720-255DAF8C1E8B}"/>
              </a:ext>
            </a:extLst>
          </p:cNvPr>
          <p:cNvSpPr/>
          <p:nvPr/>
        </p:nvSpPr>
        <p:spPr>
          <a:xfrm>
            <a:off x="3087000" y="252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Grid calculation</a:t>
            </a:r>
          </a:p>
        </p:txBody>
      </p:sp>
      <p:sp>
        <p:nvSpPr>
          <p:cNvPr id="235" name="Rechthoek 234">
            <a:extLst>
              <a:ext uri="{FF2B5EF4-FFF2-40B4-BE49-F238E27FC236}">
                <a16:creationId xmlns:a16="http://schemas.microsoft.com/office/drawing/2014/main" id="{80F69209-2C33-4B04-86D9-B3E5B1110C97}"/>
              </a:ext>
            </a:extLst>
          </p:cNvPr>
          <p:cNvSpPr/>
          <p:nvPr/>
        </p:nvSpPr>
        <p:spPr>
          <a:xfrm>
            <a:off x="3087000" y="270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Capacity bottleneck</a:t>
            </a:r>
          </a:p>
        </p:txBody>
      </p:sp>
      <p:sp>
        <p:nvSpPr>
          <p:cNvPr id="236" name="Rechthoek 235">
            <a:extLst>
              <a:ext uri="{FF2B5EF4-FFF2-40B4-BE49-F238E27FC236}">
                <a16:creationId xmlns:a16="http://schemas.microsoft.com/office/drawing/2014/main" id="{06853E20-8050-4750-A0D1-A8C9F1E95DD7}"/>
              </a:ext>
            </a:extLst>
          </p:cNvPr>
          <p:cNvSpPr/>
          <p:nvPr/>
        </p:nvSpPr>
        <p:spPr>
          <a:xfrm>
            <a:off x="3087000" y="288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Grid modification order</a:t>
            </a:r>
          </a:p>
        </p:txBody>
      </p:sp>
      <p:sp>
        <p:nvSpPr>
          <p:cNvPr id="237" name="Rechthoek 236">
            <a:extLst>
              <a:ext uri="{FF2B5EF4-FFF2-40B4-BE49-F238E27FC236}">
                <a16:creationId xmlns:a16="http://schemas.microsoft.com/office/drawing/2014/main" id="{37ED6FD8-2EB9-4EF1-BE2B-1F649BFFB000}"/>
              </a:ext>
            </a:extLst>
          </p:cNvPr>
          <p:cNvSpPr/>
          <p:nvPr/>
        </p:nvSpPr>
        <p:spPr>
          <a:xfrm>
            <a:off x="3087000" y="306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Investment plan</a:t>
            </a:r>
          </a:p>
        </p:txBody>
      </p:sp>
      <p:sp>
        <p:nvSpPr>
          <p:cNvPr id="239" name="Rechthoek 238">
            <a:extLst>
              <a:ext uri="{FF2B5EF4-FFF2-40B4-BE49-F238E27FC236}">
                <a16:creationId xmlns:a16="http://schemas.microsoft.com/office/drawing/2014/main" id="{DFA871A2-04EE-4F8A-97D0-50C66169009E}"/>
              </a:ext>
            </a:extLst>
          </p:cNvPr>
          <p:cNvSpPr/>
          <p:nvPr/>
        </p:nvSpPr>
        <p:spPr>
          <a:xfrm>
            <a:off x="3042000" y="3336750"/>
            <a:ext cx="900000" cy="108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Grid quality</a:t>
            </a:r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62A12900-9205-434E-A7F1-5CEA3B01DE7D}"/>
              </a:ext>
            </a:extLst>
          </p:cNvPr>
          <p:cNvSpPr/>
          <p:nvPr/>
        </p:nvSpPr>
        <p:spPr>
          <a:xfrm>
            <a:off x="3087000" y="351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Grid component condition</a:t>
            </a:r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DC0856D1-63E7-4587-BC46-388DFC35B8BC}"/>
              </a:ext>
            </a:extLst>
          </p:cNvPr>
          <p:cNvSpPr/>
          <p:nvPr/>
        </p:nvSpPr>
        <p:spPr>
          <a:xfrm>
            <a:off x="3087000" y="369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Quality bottleneck</a:t>
            </a:r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8DB95AB-4761-46AD-8447-FF6B3EE7FB5E}"/>
              </a:ext>
            </a:extLst>
          </p:cNvPr>
          <p:cNvSpPr/>
          <p:nvPr/>
        </p:nvSpPr>
        <p:spPr>
          <a:xfrm>
            <a:off x="3087000" y="387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Maintenance or inspection plan</a:t>
            </a:r>
          </a:p>
        </p:txBody>
      </p:sp>
      <p:sp>
        <p:nvSpPr>
          <p:cNvPr id="243" name="Rechthoek 242">
            <a:extLst>
              <a:ext uri="{FF2B5EF4-FFF2-40B4-BE49-F238E27FC236}">
                <a16:creationId xmlns:a16="http://schemas.microsoft.com/office/drawing/2014/main" id="{6FB82A54-356F-4539-9343-23E77F8129C6}"/>
              </a:ext>
            </a:extLst>
          </p:cNvPr>
          <p:cNvSpPr/>
          <p:nvPr/>
        </p:nvSpPr>
        <p:spPr>
          <a:xfrm>
            <a:off x="3087000" y="405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Maintenance or inspection order</a:t>
            </a:r>
          </a:p>
        </p:txBody>
      </p:sp>
      <p:sp>
        <p:nvSpPr>
          <p:cNvPr id="244" name="Rechthoek 243">
            <a:extLst>
              <a:ext uri="{FF2B5EF4-FFF2-40B4-BE49-F238E27FC236}">
                <a16:creationId xmlns:a16="http://schemas.microsoft.com/office/drawing/2014/main" id="{5C879B11-F09E-49C8-BAF7-51415C953EBD}"/>
              </a:ext>
            </a:extLst>
          </p:cNvPr>
          <p:cNvSpPr/>
          <p:nvPr/>
        </p:nvSpPr>
        <p:spPr>
          <a:xfrm>
            <a:off x="3087000" y="423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Digging message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97CACB5D-A047-4DF5-B84E-CA8500ABE954}"/>
              </a:ext>
            </a:extLst>
          </p:cNvPr>
          <p:cNvSpPr/>
          <p:nvPr/>
        </p:nvSpPr>
        <p:spPr>
          <a:xfrm>
            <a:off x="3042000" y="4506750"/>
            <a:ext cx="900000" cy="36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Grid policy</a:t>
            </a:r>
          </a:p>
        </p:txBody>
      </p:sp>
      <p:sp>
        <p:nvSpPr>
          <p:cNvPr id="246" name="Rechthoek 245">
            <a:extLst>
              <a:ext uri="{FF2B5EF4-FFF2-40B4-BE49-F238E27FC236}">
                <a16:creationId xmlns:a16="http://schemas.microsoft.com/office/drawing/2014/main" id="{A351AF6D-6B64-4409-9245-7FF64A8C9580}"/>
              </a:ext>
            </a:extLst>
          </p:cNvPr>
          <p:cNvSpPr/>
          <p:nvPr/>
        </p:nvSpPr>
        <p:spPr>
          <a:xfrm>
            <a:off x="3087000" y="468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Technical business standard</a:t>
            </a:r>
          </a:p>
        </p:txBody>
      </p:sp>
      <p:sp>
        <p:nvSpPr>
          <p:cNvPr id="251" name="Rechthoek 250">
            <a:extLst>
              <a:ext uri="{FF2B5EF4-FFF2-40B4-BE49-F238E27FC236}">
                <a16:creationId xmlns:a16="http://schemas.microsoft.com/office/drawing/2014/main" id="{AF1BA21E-8632-4CA3-B9FA-6320C7D12C43}"/>
              </a:ext>
            </a:extLst>
          </p:cNvPr>
          <p:cNvSpPr/>
          <p:nvPr/>
        </p:nvSpPr>
        <p:spPr>
          <a:xfrm>
            <a:off x="1872000" y="153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Switching step</a:t>
            </a:r>
          </a:p>
        </p:txBody>
      </p:sp>
      <p:sp>
        <p:nvSpPr>
          <p:cNvPr id="252" name="Rechthoek 251">
            <a:extLst>
              <a:ext uri="{FF2B5EF4-FFF2-40B4-BE49-F238E27FC236}">
                <a16:creationId xmlns:a16="http://schemas.microsoft.com/office/drawing/2014/main" id="{5FEC0537-E86C-4CBA-B3DC-066477124A18}"/>
              </a:ext>
            </a:extLst>
          </p:cNvPr>
          <p:cNvSpPr/>
          <p:nvPr/>
        </p:nvSpPr>
        <p:spPr>
          <a:xfrm>
            <a:off x="1872000" y="171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Upward or downward regulation</a:t>
            </a:r>
          </a:p>
        </p:txBody>
      </p:sp>
      <p:sp>
        <p:nvSpPr>
          <p:cNvPr id="253" name="Rechthoek 252">
            <a:extLst>
              <a:ext uri="{FF2B5EF4-FFF2-40B4-BE49-F238E27FC236}">
                <a16:creationId xmlns:a16="http://schemas.microsoft.com/office/drawing/2014/main" id="{DF054EE2-C3A0-4A93-91DA-1E4AD2823B60}"/>
              </a:ext>
            </a:extLst>
          </p:cNvPr>
          <p:cNvSpPr/>
          <p:nvPr/>
        </p:nvSpPr>
        <p:spPr>
          <a:xfrm>
            <a:off x="1872000" y="189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Grid component performance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F93216A2-7F04-4B2C-B746-DF1183E19FE7}"/>
              </a:ext>
            </a:extLst>
          </p:cNvPr>
          <p:cNvSpPr/>
          <p:nvPr/>
        </p:nvSpPr>
        <p:spPr>
          <a:xfrm>
            <a:off x="1827000" y="2166750"/>
            <a:ext cx="900000" cy="540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Transport deviation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12BD0838-CCD0-48AB-BC8E-045632F13BBD}"/>
              </a:ext>
            </a:extLst>
          </p:cNvPr>
          <p:cNvSpPr/>
          <p:nvPr/>
        </p:nvSpPr>
        <p:spPr>
          <a:xfrm>
            <a:off x="1872000" y="234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Disturbance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55FCF50-26DC-4B41-92F2-ADBF39BDBE19}"/>
              </a:ext>
            </a:extLst>
          </p:cNvPr>
          <p:cNvSpPr/>
          <p:nvPr/>
        </p:nvSpPr>
        <p:spPr>
          <a:xfrm>
            <a:off x="1827000" y="2796750"/>
            <a:ext cx="900000" cy="540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Transport planning</a:t>
            </a:r>
          </a:p>
        </p:txBody>
      </p:sp>
      <p:sp>
        <p:nvSpPr>
          <p:cNvPr id="262" name="!!3Transportberekening">
            <a:extLst>
              <a:ext uri="{FF2B5EF4-FFF2-40B4-BE49-F238E27FC236}">
                <a16:creationId xmlns:a16="http://schemas.microsoft.com/office/drawing/2014/main" id="{3B8215E1-CBFC-43DB-83A7-A71D4FC03826}"/>
              </a:ext>
            </a:extLst>
          </p:cNvPr>
          <p:cNvSpPr/>
          <p:nvPr/>
        </p:nvSpPr>
        <p:spPr>
          <a:xfrm>
            <a:off x="1872000" y="297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Transport calculation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A508D745-F558-47FE-A32D-70A30CE1C231}"/>
              </a:ext>
            </a:extLst>
          </p:cNvPr>
          <p:cNvSpPr/>
          <p:nvPr/>
        </p:nvSpPr>
        <p:spPr>
          <a:xfrm>
            <a:off x="1872000" y="315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Switching plan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2BF250A8-35B5-4737-B119-B9803FA95947}"/>
              </a:ext>
            </a:extLst>
          </p:cNvPr>
          <p:cNvSpPr/>
          <p:nvPr/>
        </p:nvSpPr>
        <p:spPr>
          <a:xfrm>
            <a:off x="1872000" y="252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Outage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6EDBB07-61D6-49BC-BEF5-7B18C3338CCC}"/>
              </a:ext>
            </a:extLst>
          </p:cNvPr>
          <p:cNvSpPr/>
          <p:nvPr/>
        </p:nvSpPr>
        <p:spPr>
          <a:xfrm>
            <a:off x="3087000" y="117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14400" rIns="7200" bIns="36000" rtlCol="0" anchor="t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Grid component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52E3F021-AB30-47AC-B061-0104884F7458}"/>
              </a:ext>
            </a:extLst>
          </p:cNvPr>
          <p:cNvSpPr/>
          <p:nvPr/>
        </p:nvSpPr>
        <p:spPr>
          <a:xfrm>
            <a:off x="3312000" y="1266750"/>
            <a:ext cx="180000" cy="216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338FA9D6-9A39-4601-A049-EE7B2A7B5DD7}"/>
              </a:ext>
            </a:extLst>
          </p:cNvPr>
          <p:cNvSpPr/>
          <p:nvPr/>
        </p:nvSpPr>
        <p:spPr>
          <a:xfrm>
            <a:off x="3132000" y="1266750"/>
            <a:ext cx="180000" cy="216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9676BF8B-E9E3-4C7E-B68A-2A958A09B782}"/>
              </a:ext>
            </a:extLst>
          </p:cNvPr>
          <p:cNvSpPr/>
          <p:nvPr/>
        </p:nvSpPr>
        <p:spPr>
          <a:xfrm>
            <a:off x="3492000" y="1266750"/>
            <a:ext cx="180000" cy="216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D1893E41-5916-4322-B10F-3269D4C835F7}"/>
              </a:ext>
            </a:extLst>
          </p:cNvPr>
          <p:cNvSpPr/>
          <p:nvPr/>
        </p:nvSpPr>
        <p:spPr>
          <a:xfrm>
            <a:off x="3672000" y="1266750"/>
            <a:ext cx="180000" cy="216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B11587A9-B767-4041-B711-BB2F0F73BAE1}"/>
              </a:ext>
            </a:extLst>
          </p:cNvPr>
          <p:cNvSpPr/>
          <p:nvPr/>
        </p:nvSpPr>
        <p:spPr>
          <a:xfrm>
            <a:off x="5472000" y="1356750"/>
            <a:ext cx="900000" cy="360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Work order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D9DD172C-4D02-4DAB-A11C-107910306D89}"/>
              </a:ext>
            </a:extLst>
          </p:cNvPr>
          <p:cNvSpPr/>
          <p:nvPr/>
        </p:nvSpPr>
        <p:spPr>
          <a:xfrm>
            <a:off x="5517000" y="153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Work order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0D36E902-64DF-41E9-B21A-230C6D7DF3C4}"/>
              </a:ext>
            </a:extLst>
          </p:cNvPr>
          <p:cNvSpPr/>
          <p:nvPr/>
        </p:nvSpPr>
        <p:spPr>
          <a:xfrm>
            <a:off x="5472000" y="1806750"/>
            <a:ext cx="900000" cy="900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Work activity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5EFF135A-785D-4B60-814E-8E4525EFC788}"/>
              </a:ext>
            </a:extLst>
          </p:cNvPr>
          <p:cNvSpPr/>
          <p:nvPr/>
        </p:nvSpPr>
        <p:spPr>
          <a:xfrm>
            <a:off x="5517000" y="198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Preliminary or final design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4668048B-5EF7-48CB-81E5-E2652222281A}"/>
              </a:ext>
            </a:extLst>
          </p:cNvPr>
          <p:cNvSpPr/>
          <p:nvPr/>
        </p:nvSpPr>
        <p:spPr>
          <a:xfrm>
            <a:off x="5517000" y="216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Work plan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2CD79CB8-49C2-4134-9C75-E07A3FB0514E}"/>
              </a:ext>
            </a:extLst>
          </p:cNvPr>
          <p:cNvSpPr/>
          <p:nvPr/>
        </p:nvSpPr>
        <p:spPr>
          <a:xfrm>
            <a:off x="5517000" y="234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Deployment of people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03DCB9F0-DA56-48E8-BFE0-15A6632179B0}"/>
              </a:ext>
            </a:extLst>
          </p:cNvPr>
          <p:cNvSpPr/>
          <p:nvPr/>
        </p:nvSpPr>
        <p:spPr>
          <a:xfrm>
            <a:off x="5517000" y="252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Work activity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105096-2847-4BA1-A130-CFD75D43F740}"/>
              </a:ext>
            </a:extLst>
          </p:cNvPr>
          <p:cNvSpPr/>
          <p:nvPr/>
        </p:nvSpPr>
        <p:spPr>
          <a:xfrm>
            <a:off x="5472000" y="2796750"/>
            <a:ext cx="900000" cy="1260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Work resource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5582CAD9-8E8B-4693-999C-8E01D0F2C29D}"/>
              </a:ext>
            </a:extLst>
          </p:cNvPr>
          <p:cNvSpPr/>
          <p:nvPr/>
        </p:nvSpPr>
        <p:spPr>
          <a:xfrm>
            <a:off x="5517000" y="297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Standard execution specification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43714740-AB53-4133-AAB0-7EE86C6F8A37}"/>
              </a:ext>
            </a:extLst>
          </p:cNvPr>
          <p:cNvSpPr/>
          <p:nvPr/>
        </p:nvSpPr>
        <p:spPr>
          <a:xfrm>
            <a:off x="5517000" y="315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Execution capacity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D4AB0777-D33B-481B-93AE-0F416651B6FE}"/>
              </a:ext>
            </a:extLst>
          </p:cNvPr>
          <p:cNvSpPr/>
          <p:nvPr/>
        </p:nvSpPr>
        <p:spPr>
          <a:xfrm>
            <a:off x="5517000" y="333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07384D2C-38D5-4ECF-B5F3-9B7CED3B6CE1}"/>
              </a:ext>
            </a:extLst>
          </p:cNvPr>
          <p:cNvSpPr/>
          <p:nvPr/>
        </p:nvSpPr>
        <p:spPr>
          <a:xfrm>
            <a:off x="5517000" y="351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DAED703E-E7F2-4166-A704-74BF5CCEA572}"/>
              </a:ext>
            </a:extLst>
          </p:cNvPr>
          <p:cNvSpPr/>
          <p:nvPr/>
        </p:nvSpPr>
        <p:spPr>
          <a:xfrm>
            <a:off x="5517000" y="369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Goods movement</a:t>
            </a:r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2D876E98-AC83-4E76-9560-3EBE14FEAC0E}"/>
              </a:ext>
            </a:extLst>
          </p:cNvPr>
          <p:cNvSpPr/>
          <p:nvPr/>
        </p:nvSpPr>
        <p:spPr>
          <a:xfrm>
            <a:off x="5517000" y="387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Execution permit</a:t>
            </a:r>
          </a:p>
        </p:txBody>
      </p:sp>
      <p:sp>
        <p:nvSpPr>
          <p:cNvPr id="102" name="Rechthoek 101">
            <a:extLst>
              <a:ext uri="{FF2B5EF4-FFF2-40B4-BE49-F238E27FC236}">
                <a16:creationId xmlns:a16="http://schemas.microsoft.com/office/drawing/2014/main" id="{1A066416-91AA-40F9-95D8-F451FEBF42B1}"/>
              </a:ext>
            </a:extLst>
          </p:cNvPr>
          <p:cNvSpPr/>
          <p:nvPr/>
        </p:nvSpPr>
        <p:spPr>
          <a:xfrm>
            <a:off x="3087000" y="234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Functional design</a:t>
            </a:r>
          </a:p>
        </p:txBody>
      </p:sp>
    </p:spTree>
    <p:extLst>
      <p:ext uri="{BB962C8B-B14F-4D97-AF65-F5344CB8AC3E}">
        <p14:creationId xmlns:p14="http://schemas.microsoft.com/office/powerpoint/2010/main" val="3647677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hoek 103">
            <a:extLst>
              <a:ext uri="{FF2B5EF4-FFF2-40B4-BE49-F238E27FC236}">
                <a16:creationId xmlns:a16="http://schemas.microsoft.com/office/drawing/2014/main" id="{0EE273E4-E2B8-4FC2-925A-7F71155041F8}"/>
              </a:ext>
            </a:extLst>
          </p:cNvPr>
          <p:cNvSpPr/>
          <p:nvPr/>
        </p:nvSpPr>
        <p:spPr>
          <a:xfrm>
            <a:off x="4482000" y="2616750"/>
            <a:ext cx="450000" cy="135000"/>
          </a:xfrm>
          <a:prstGeom prst="rect">
            <a:avLst/>
          </a:prstGeom>
          <a:solidFill>
            <a:srgbClr val="EDEBF9"/>
          </a:solidFill>
          <a:ln w="3175">
            <a:solidFill>
              <a:srgbClr val="410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130" name="!!3Transportberekening">
            <a:extLst>
              <a:ext uri="{FF2B5EF4-FFF2-40B4-BE49-F238E27FC236}">
                <a16:creationId xmlns:a16="http://schemas.microsoft.com/office/drawing/2014/main" id="{192D2248-BA64-4865-B297-E83378558E83}"/>
              </a:ext>
            </a:extLst>
          </p:cNvPr>
          <p:cNvSpPr/>
          <p:nvPr/>
        </p:nvSpPr>
        <p:spPr>
          <a:xfrm>
            <a:off x="4977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Transport calculation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2F82E50B-24B1-4EA1-92C6-B578C0EC2A60}"/>
              </a:ext>
            </a:extLst>
          </p:cNvPr>
          <p:cNvCxnSpPr>
            <a:cxnSpLocks/>
            <a:stCxn id="245" idx="2"/>
            <a:endCxn id="130" idx="0"/>
          </p:cNvCxnSpPr>
          <p:nvPr/>
        </p:nvCxnSpPr>
        <p:spPr>
          <a:xfrm>
            <a:off x="5202000" y="239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0AFCFCB5-9225-41AB-AE47-B920E56C7AC9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4707000" y="2391750"/>
            <a:ext cx="0" cy="225000"/>
          </a:xfrm>
          <a:prstGeom prst="line">
            <a:avLst/>
          </a:prstGeom>
          <a:ln w="3175">
            <a:solidFill>
              <a:srgbClr val="410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694016D-CA03-418E-8512-106F3DC9EC38}"/>
              </a:ext>
            </a:extLst>
          </p:cNvPr>
          <p:cNvCxnSpPr>
            <a:cxnSpLocks/>
            <a:endCxn id="279" idx="1"/>
          </p:cNvCxnSpPr>
          <p:nvPr/>
        </p:nvCxnSpPr>
        <p:spPr>
          <a:xfrm>
            <a:off x="4932000" y="4124250"/>
            <a:ext cx="540000" cy="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hoek 146">
            <a:extLst>
              <a:ext uri="{FF2B5EF4-FFF2-40B4-BE49-F238E27FC236}">
                <a16:creationId xmlns:a16="http://schemas.microsoft.com/office/drawing/2014/main" id="{262C2EAC-6C3B-4638-84E4-64EE33878892}"/>
              </a:ext>
            </a:extLst>
          </p:cNvPr>
          <p:cNvSpPr/>
          <p:nvPr/>
        </p:nvSpPr>
        <p:spPr>
          <a:xfrm>
            <a:off x="522000" y="816750"/>
            <a:ext cx="4905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F38EEC88-5E07-46A6-951B-AFFEDF0AF548}"/>
              </a:ext>
            </a:extLst>
          </p:cNvPr>
          <p:cNvSpPr/>
          <p:nvPr/>
        </p:nvSpPr>
        <p:spPr>
          <a:xfrm>
            <a:off x="522000" y="1176750"/>
            <a:ext cx="945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Customer request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3213161B-2332-4950-9BCF-1F6F9E483B51}"/>
              </a:ext>
            </a:extLst>
          </p:cNvPr>
          <p:cNvSpPr/>
          <p:nvPr/>
        </p:nvSpPr>
        <p:spPr>
          <a:xfrm>
            <a:off x="1512000" y="117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Potential request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3289E695-89D8-49AC-BB96-B9A6C42102A6}"/>
              </a:ext>
            </a:extLst>
          </p:cNvPr>
          <p:cNvSpPr/>
          <p:nvPr/>
        </p:nvSpPr>
        <p:spPr>
          <a:xfrm>
            <a:off x="2007000" y="117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Customer notification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CD5FF611-1D54-465A-B2FB-554EE4BCAF07}"/>
              </a:ext>
            </a:extLst>
          </p:cNvPr>
          <p:cNvSpPr/>
          <p:nvPr/>
        </p:nvSpPr>
        <p:spPr>
          <a:xfrm>
            <a:off x="2502000" y="117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Customer interaction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38CA4B56-117F-4DF1-9D8A-F0436385219E}"/>
              </a:ext>
            </a:extLst>
          </p:cNvPr>
          <p:cNvSpPr/>
          <p:nvPr/>
        </p:nvSpPr>
        <p:spPr>
          <a:xfrm>
            <a:off x="2997000" y="1176750"/>
            <a:ext cx="243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t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Customer case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18EE81D6-C189-43A6-8B9E-5ABB59530A24}"/>
              </a:ext>
            </a:extLst>
          </p:cNvPr>
          <p:cNvSpPr/>
          <p:nvPr/>
        </p:nvSpPr>
        <p:spPr>
          <a:xfrm>
            <a:off x="4977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Market case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3AB05AB4-850B-458E-9973-422F782EA1C5}"/>
              </a:ext>
            </a:extLst>
          </p:cNvPr>
          <p:cNvSpPr/>
          <p:nvPr/>
        </p:nvSpPr>
        <p:spPr>
          <a:xfrm>
            <a:off x="3492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Congestion area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305BE1C8-C8D1-4E1E-B3DF-AA48FFB4DC05}"/>
              </a:ext>
            </a:extLst>
          </p:cNvPr>
          <p:cNvSpPr/>
          <p:nvPr/>
        </p:nvSpPr>
        <p:spPr>
          <a:xfrm>
            <a:off x="4482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Market request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5F3A1283-5D62-4225-9035-08FF5519EFF8}"/>
              </a:ext>
            </a:extLst>
          </p:cNvPr>
          <p:cNvSpPr/>
          <p:nvPr/>
        </p:nvSpPr>
        <p:spPr>
          <a:xfrm>
            <a:off x="5967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Market invoice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9C78F43D-21DD-4A59-AA16-97B0C945EEAB}"/>
              </a:ext>
            </a:extLst>
          </p:cNvPr>
          <p:cNvSpPr/>
          <p:nvPr/>
        </p:nvSpPr>
        <p:spPr>
          <a:xfrm>
            <a:off x="2997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Consent from system user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8F6F8CB2-A62A-4670-A62C-8D7470412A30}"/>
              </a:ext>
            </a:extLst>
          </p:cNvPr>
          <p:cNvSpPr/>
          <p:nvPr/>
        </p:nvSpPr>
        <p:spPr>
          <a:xfrm>
            <a:off x="2502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F9137359-C2A4-45F1-BEF2-E99DCD81D3A6}"/>
              </a:ext>
            </a:extLst>
          </p:cNvPr>
          <p:cNvSpPr/>
          <p:nvPr/>
        </p:nvSpPr>
        <p:spPr>
          <a:xfrm>
            <a:off x="2007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Connection object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44C55FC6-C42C-4FC8-B526-959560F95D8B}"/>
              </a:ext>
            </a:extLst>
          </p:cNvPr>
          <p:cNvSpPr/>
          <p:nvPr/>
        </p:nvSpPr>
        <p:spPr>
          <a:xfrm>
            <a:off x="522000" y="1536750"/>
            <a:ext cx="945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Customer quote</a:t>
            </a:r>
          </a:p>
        </p:txBody>
      </p:sp>
      <p:sp>
        <p:nvSpPr>
          <p:cNvPr id="164" name="!!3Klantovereenkomst">
            <a:extLst>
              <a:ext uri="{FF2B5EF4-FFF2-40B4-BE49-F238E27FC236}">
                <a16:creationId xmlns:a16="http://schemas.microsoft.com/office/drawing/2014/main" id="{954FAB3B-9FA4-4B7B-9796-E9B2507ECE94}"/>
              </a:ext>
            </a:extLst>
          </p:cNvPr>
          <p:cNvSpPr/>
          <p:nvPr/>
        </p:nvSpPr>
        <p:spPr>
          <a:xfrm>
            <a:off x="522000" y="1896750"/>
            <a:ext cx="945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Customer agreement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A18E0173-DD69-4B8D-A798-439EE2B18E66}"/>
              </a:ext>
            </a:extLst>
          </p:cNvPr>
          <p:cNvSpPr/>
          <p:nvPr/>
        </p:nvSpPr>
        <p:spPr>
          <a:xfrm>
            <a:off x="3042000" y="1242000"/>
            <a:ext cx="315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Claim case</a:t>
            </a:r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C5D6CFA3-23F1-4411-9C32-69159EE81E15}"/>
              </a:ext>
            </a:extLst>
          </p:cNvPr>
          <p:cNvSpPr/>
          <p:nvPr/>
        </p:nvSpPr>
        <p:spPr>
          <a:xfrm>
            <a:off x="34020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Compensation case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CDD1B08E-0E65-4AA3-81F1-E48E9B1EF5A8}"/>
              </a:ext>
            </a:extLst>
          </p:cNvPr>
          <p:cNvSpPr/>
          <p:nvPr/>
        </p:nvSpPr>
        <p:spPr>
          <a:xfrm>
            <a:off x="38070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Missing contract case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D7DB230B-8156-4BC6-9870-CE4F5A697352}"/>
              </a:ext>
            </a:extLst>
          </p:cNvPr>
          <p:cNvSpPr/>
          <p:nvPr/>
        </p:nvSpPr>
        <p:spPr>
          <a:xfrm>
            <a:off x="42120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Energy fraud case</a:t>
            </a:r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747367C5-EEAC-4609-BAF4-F9E4D2C8E479}"/>
              </a:ext>
            </a:extLst>
          </p:cNvPr>
          <p:cNvSpPr/>
          <p:nvPr/>
        </p:nvSpPr>
        <p:spPr>
          <a:xfrm>
            <a:off x="46170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Complaint case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27DB074B-78BF-4BC1-94ED-1F9083160B3B}"/>
              </a:ext>
            </a:extLst>
          </p:cNvPr>
          <p:cNvSpPr/>
          <p:nvPr/>
        </p:nvSpPr>
        <p:spPr>
          <a:xfrm>
            <a:off x="50238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Damage case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FB6ABBB-6BF4-493F-BA2F-0ACE49648A39}"/>
              </a:ext>
            </a:extLst>
          </p:cNvPr>
          <p:cNvSpPr/>
          <p:nvPr/>
        </p:nvSpPr>
        <p:spPr>
          <a:xfrm>
            <a:off x="2007000" y="1896750"/>
            <a:ext cx="1935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72" name="!!3Marktpartij">
            <a:extLst>
              <a:ext uri="{FF2B5EF4-FFF2-40B4-BE49-F238E27FC236}">
                <a16:creationId xmlns:a16="http://schemas.microsoft.com/office/drawing/2014/main" id="{C150128C-7DDE-4714-AFCE-DDD756353CD6}"/>
              </a:ext>
            </a:extLst>
          </p:cNvPr>
          <p:cNvSpPr/>
          <p:nvPr/>
        </p:nvSpPr>
        <p:spPr>
          <a:xfrm>
            <a:off x="4482000" y="1896750"/>
            <a:ext cx="945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Market party</a:t>
            </a:r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6C7F971A-7E20-4597-A9E3-174C2E7CF3A5}"/>
              </a:ext>
            </a:extLst>
          </p:cNvPr>
          <p:cNvSpPr/>
          <p:nvPr/>
        </p:nvSpPr>
        <p:spPr>
          <a:xfrm>
            <a:off x="5967000" y="189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Market agreement</a:t>
            </a:r>
          </a:p>
        </p:txBody>
      </p: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A053887E-A49E-4819-B6E0-72702AB4DF9C}"/>
              </a:ext>
            </a:extLst>
          </p:cNvPr>
          <p:cNvCxnSpPr>
            <a:cxnSpLocks/>
            <a:stCxn id="164" idx="0"/>
            <a:endCxn id="163" idx="2"/>
          </p:cNvCxnSpPr>
          <p:nvPr/>
        </p:nvCxnSpPr>
        <p:spPr>
          <a:xfrm flipV="1">
            <a:off x="994500" y="167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B372FBA8-4C7A-4719-9FED-BDEACB3280AA}"/>
              </a:ext>
            </a:extLst>
          </p:cNvPr>
          <p:cNvCxnSpPr>
            <a:cxnSpLocks/>
            <a:stCxn id="163" idx="0"/>
            <a:endCxn id="148" idx="2"/>
          </p:cNvCxnSpPr>
          <p:nvPr/>
        </p:nvCxnSpPr>
        <p:spPr>
          <a:xfrm flipV="1">
            <a:off x="994500" y="131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A6E3E88-85D0-442B-809C-84F3AB1478CF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9945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Rechte verbindingslijn 176">
            <a:extLst>
              <a:ext uri="{FF2B5EF4-FFF2-40B4-BE49-F238E27FC236}">
                <a16:creationId xmlns:a16="http://schemas.microsoft.com/office/drawing/2014/main" id="{6835AE63-F05A-425C-BD25-4E928669341C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1737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22236E55-420A-4520-9A13-2FD43AADC0E9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2232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echte verbindingslijn 181">
            <a:extLst>
              <a:ext uri="{FF2B5EF4-FFF2-40B4-BE49-F238E27FC236}">
                <a16:creationId xmlns:a16="http://schemas.microsoft.com/office/drawing/2014/main" id="{73521C71-B2A2-4F1B-A9D9-20DE84AE1A59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2727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Rechte verbindingslijn 184">
            <a:extLst>
              <a:ext uri="{FF2B5EF4-FFF2-40B4-BE49-F238E27FC236}">
                <a16:creationId xmlns:a16="http://schemas.microsoft.com/office/drawing/2014/main" id="{11BE001E-3DB4-4906-BE67-3276DE15EFFC}"/>
              </a:ext>
            </a:extLst>
          </p:cNvPr>
          <p:cNvCxnSpPr>
            <a:cxnSpLocks/>
            <a:stCxn id="154" idx="0"/>
          </p:cNvCxnSpPr>
          <p:nvPr/>
        </p:nvCxnSpPr>
        <p:spPr>
          <a:xfrm flipV="1">
            <a:off x="4212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>
            <a:extLst>
              <a:ext uri="{FF2B5EF4-FFF2-40B4-BE49-F238E27FC236}">
                <a16:creationId xmlns:a16="http://schemas.microsoft.com/office/drawing/2014/main" id="{925D0D25-DAC9-41B6-BE49-252334A48BFD}"/>
              </a:ext>
            </a:extLst>
          </p:cNvPr>
          <p:cNvCxnSpPr>
            <a:cxnSpLocks/>
            <a:stCxn id="164" idx="3"/>
            <a:endCxn id="171" idx="1"/>
          </p:cNvCxnSpPr>
          <p:nvPr/>
        </p:nvCxnSpPr>
        <p:spPr>
          <a:xfrm>
            <a:off x="1467000" y="1964250"/>
            <a:ext cx="540000" cy="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Rechte verbindingslijn 190">
            <a:extLst>
              <a:ext uri="{FF2B5EF4-FFF2-40B4-BE49-F238E27FC236}">
                <a16:creationId xmlns:a16="http://schemas.microsoft.com/office/drawing/2014/main" id="{48D59191-82F8-4DA0-9601-61856B3DA59E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2232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193">
            <a:extLst>
              <a:ext uri="{FF2B5EF4-FFF2-40B4-BE49-F238E27FC236}">
                <a16:creationId xmlns:a16="http://schemas.microsoft.com/office/drawing/2014/main" id="{118A2984-846E-4E41-B50C-EB8A95D5A91B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2727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Rechte verbindingslijn 196">
            <a:extLst>
              <a:ext uri="{FF2B5EF4-FFF2-40B4-BE49-F238E27FC236}">
                <a16:creationId xmlns:a16="http://schemas.microsoft.com/office/drawing/2014/main" id="{D28D5E1A-5CE5-45EB-A136-D77DD3D12712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3222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Rechte verbindingslijn 199">
            <a:extLst>
              <a:ext uri="{FF2B5EF4-FFF2-40B4-BE49-F238E27FC236}">
                <a16:creationId xmlns:a16="http://schemas.microsoft.com/office/drawing/2014/main" id="{66CE5C84-D60C-41F9-8EC0-35817C1B4EAA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3717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Rechte verbindingslijn 202">
            <a:extLst>
              <a:ext uri="{FF2B5EF4-FFF2-40B4-BE49-F238E27FC236}">
                <a16:creationId xmlns:a16="http://schemas.microsoft.com/office/drawing/2014/main" id="{98E1E89B-E08C-4AD8-9766-B571B2581BE2}"/>
              </a:ext>
            </a:extLst>
          </p:cNvPr>
          <p:cNvCxnSpPr>
            <a:cxnSpLocks/>
            <a:stCxn id="171" idx="3"/>
            <a:endCxn id="172" idx="1"/>
          </p:cNvCxnSpPr>
          <p:nvPr/>
        </p:nvCxnSpPr>
        <p:spPr>
          <a:xfrm>
            <a:off x="3942000" y="1964250"/>
            <a:ext cx="540000" cy="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Rechte verbindingslijn 205">
            <a:extLst>
              <a:ext uri="{FF2B5EF4-FFF2-40B4-BE49-F238E27FC236}">
                <a16:creationId xmlns:a16="http://schemas.microsoft.com/office/drawing/2014/main" id="{9723EB7D-0F22-41A8-BFC4-771E7A616B4F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07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Rechte verbindingslijn 209">
            <a:extLst>
              <a:ext uri="{FF2B5EF4-FFF2-40B4-BE49-F238E27FC236}">
                <a16:creationId xmlns:a16="http://schemas.microsoft.com/office/drawing/2014/main" id="{2E96C03B-D942-4DAE-B271-6BA5098A5655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5202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Rechte verbindingslijn 212">
            <a:extLst>
              <a:ext uri="{FF2B5EF4-FFF2-40B4-BE49-F238E27FC236}">
                <a16:creationId xmlns:a16="http://schemas.microsoft.com/office/drawing/2014/main" id="{393BF0AB-0B79-4EF4-8338-C3D2DAEE2126}"/>
              </a:ext>
            </a:extLst>
          </p:cNvPr>
          <p:cNvCxnSpPr>
            <a:cxnSpLocks/>
            <a:stCxn id="172" idx="3"/>
            <a:endCxn id="173" idx="1"/>
          </p:cNvCxnSpPr>
          <p:nvPr/>
        </p:nvCxnSpPr>
        <p:spPr>
          <a:xfrm>
            <a:off x="5427000" y="1964250"/>
            <a:ext cx="540000" cy="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Rechte verbindingslijn 215">
            <a:extLst>
              <a:ext uri="{FF2B5EF4-FFF2-40B4-BE49-F238E27FC236}">
                <a16:creationId xmlns:a16="http://schemas.microsoft.com/office/drawing/2014/main" id="{3799BCA0-66CC-44B0-AB01-C7111D0203C1}"/>
              </a:ext>
            </a:extLst>
          </p:cNvPr>
          <p:cNvCxnSpPr>
            <a:cxnSpLocks/>
            <a:stCxn id="173" idx="0"/>
            <a:endCxn id="159" idx="2"/>
          </p:cNvCxnSpPr>
          <p:nvPr/>
        </p:nvCxnSpPr>
        <p:spPr>
          <a:xfrm flipV="1">
            <a:off x="6192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218">
            <a:extLst>
              <a:ext uri="{FF2B5EF4-FFF2-40B4-BE49-F238E27FC236}">
                <a16:creationId xmlns:a16="http://schemas.microsoft.com/office/drawing/2014/main" id="{BC1D4124-4A2E-4B59-AF01-113317B1070D}"/>
              </a:ext>
            </a:extLst>
          </p:cNvPr>
          <p:cNvSpPr txBox="1"/>
          <p:nvPr/>
        </p:nvSpPr>
        <p:spPr>
          <a:xfrm>
            <a:off x="522000" y="1806750"/>
            <a:ext cx="945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acceptance of</a:t>
            </a:r>
          </a:p>
        </p:txBody>
      </p:sp>
      <p:sp>
        <p:nvSpPr>
          <p:cNvPr id="220" name="Tekstvak 219">
            <a:extLst>
              <a:ext uri="{FF2B5EF4-FFF2-40B4-BE49-F238E27FC236}">
                <a16:creationId xmlns:a16="http://schemas.microsoft.com/office/drawing/2014/main" id="{A6DE23FC-46CF-4772-99E0-83021C714347}"/>
              </a:ext>
            </a:extLst>
          </p:cNvPr>
          <p:cNvSpPr txBox="1"/>
          <p:nvPr/>
        </p:nvSpPr>
        <p:spPr>
          <a:xfrm>
            <a:off x="522000" y="1356750"/>
            <a:ext cx="945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request for</a:t>
            </a:r>
          </a:p>
        </p:txBody>
      </p:sp>
      <p:sp>
        <p:nvSpPr>
          <p:cNvPr id="221" name="Tekstvak 220">
            <a:extLst>
              <a:ext uri="{FF2B5EF4-FFF2-40B4-BE49-F238E27FC236}">
                <a16:creationId xmlns:a16="http://schemas.microsoft.com/office/drawing/2014/main" id="{05F4CB6B-B383-4349-B849-2BD0A24849CC}"/>
              </a:ext>
            </a:extLst>
          </p:cNvPr>
          <p:cNvSpPr txBox="1"/>
          <p:nvPr/>
        </p:nvSpPr>
        <p:spPr>
          <a:xfrm>
            <a:off x="1773871" y="1941750"/>
            <a:ext cx="137859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 dirty="0"/>
              <a:t>subject of</a:t>
            </a:r>
          </a:p>
        </p:txBody>
      </p:sp>
      <p:sp>
        <p:nvSpPr>
          <p:cNvPr id="222" name="Tekstvak 221">
            <a:extLst>
              <a:ext uri="{FF2B5EF4-FFF2-40B4-BE49-F238E27FC236}">
                <a16:creationId xmlns:a16="http://schemas.microsoft.com/office/drawing/2014/main" id="{0C5E094D-8C3E-43F7-9EA2-5DDA3A10C6C2}"/>
              </a:ext>
            </a:extLst>
          </p:cNvPr>
          <p:cNvSpPr txBox="1"/>
          <p:nvPr/>
        </p:nvSpPr>
        <p:spPr>
          <a:xfrm>
            <a:off x="522000" y="996750"/>
            <a:ext cx="945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submitter of</a:t>
            </a:r>
          </a:p>
        </p:txBody>
      </p:sp>
      <p:sp>
        <p:nvSpPr>
          <p:cNvPr id="223" name="Tekstvak 222">
            <a:extLst>
              <a:ext uri="{FF2B5EF4-FFF2-40B4-BE49-F238E27FC236}">
                <a16:creationId xmlns:a16="http://schemas.microsoft.com/office/drawing/2014/main" id="{47AE3D3C-8839-46F3-8F93-8303F7178856}"/>
              </a:ext>
            </a:extLst>
          </p:cNvPr>
          <p:cNvSpPr txBox="1"/>
          <p:nvPr/>
        </p:nvSpPr>
        <p:spPr>
          <a:xfrm>
            <a:off x="1512000" y="10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by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26D3EC92-DE5D-4E11-8C4E-52E378A848DD}"/>
              </a:ext>
            </a:extLst>
          </p:cNvPr>
          <p:cNvSpPr txBox="1"/>
          <p:nvPr/>
        </p:nvSpPr>
        <p:spPr>
          <a:xfrm>
            <a:off x="2007000" y="10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to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ED88AA51-8EC7-44C5-A57B-7431F3F8854D}"/>
              </a:ext>
            </a:extLst>
          </p:cNvPr>
          <p:cNvSpPr txBox="1"/>
          <p:nvPr/>
        </p:nvSpPr>
        <p:spPr>
          <a:xfrm>
            <a:off x="2502000" y="10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with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2ABEA750-7FC1-46EE-8B2A-1CF9E6B3C79C}"/>
              </a:ext>
            </a:extLst>
          </p:cNvPr>
          <p:cNvSpPr txBox="1"/>
          <p:nvPr/>
        </p:nvSpPr>
        <p:spPr>
          <a:xfrm>
            <a:off x="2997000" y="1086750"/>
            <a:ext cx="243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concerning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F18343B8-8F2F-4FC7-AC9C-7A4FFE01CD98}"/>
              </a:ext>
            </a:extLst>
          </p:cNvPr>
          <p:cNvSpPr txBox="1"/>
          <p:nvPr/>
        </p:nvSpPr>
        <p:spPr>
          <a:xfrm>
            <a:off x="2007000" y="18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to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017185B6-DD15-475C-8BFD-8C70FF0883EB}"/>
              </a:ext>
            </a:extLst>
          </p:cNvPr>
          <p:cNvSpPr txBox="1"/>
          <p:nvPr/>
        </p:nvSpPr>
        <p:spPr>
          <a:xfrm>
            <a:off x="2502000" y="18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to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29E018DD-D25D-4C38-816E-D01FB6274C66}"/>
              </a:ext>
            </a:extLst>
          </p:cNvPr>
          <p:cNvSpPr txBox="1"/>
          <p:nvPr/>
        </p:nvSpPr>
        <p:spPr>
          <a:xfrm>
            <a:off x="2997000" y="171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54F57D88-0933-4714-9737-22B67B71CBC6}"/>
              </a:ext>
            </a:extLst>
          </p:cNvPr>
          <p:cNvSpPr txBox="1"/>
          <p:nvPr/>
        </p:nvSpPr>
        <p:spPr>
          <a:xfrm>
            <a:off x="3492000" y="18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in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7728ED89-736E-45DB-B709-932D76F1D766}"/>
              </a:ext>
            </a:extLst>
          </p:cNvPr>
          <p:cNvSpPr txBox="1"/>
          <p:nvPr/>
        </p:nvSpPr>
        <p:spPr>
          <a:xfrm>
            <a:off x="4482000" y="18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submitter of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D4341066-4658-489B-B0E6-2C8D015798D3}"/>
              </a:ext>
            </a:extLst>
          </p:cNvPr>
          <p:cNvSpPr txBox="1"/>
          <p:nvPr/>
        </p:nvSpPr>
        <p:spPr>
          <a:xfrm>
            <a:off x="4977000" y="171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concerning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79353488-46F0-4DF7-B295-CA674B1AB327}"/>
              </a:ext>
            </a:extLst>
          </p:cNvPr>
          <p:cNvSpPr txBox="1"/>
          <p:nvPr/>
        </p:nvSpPr>
        <p:spPr>
          <a:xfrm>
            <a:off x="5967000" y="18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basis for</a:t>
            </a:r>
          </a:p>
        </p:txBody>
      </p:sp>
      <p:sp>
        <p:nvSpPr>
          <p:cNvPr id="235" name="Tekstvak 234">
            <a:extLst>
              <a:ext uri="{FF2B5EF4-FFF2-40B4-BE49-F238E27FC236}">
                <a16:creationId xmlns:a16="http://schemas.microsoft.com/office/drawing/2014/main" id="{2A9573DB-69A5-4089-BDC9-6090D0FB97E6}"/>
              </a:ext>
            </a:extLst>
          </p:cNvPr>
          <p:cNvSpPr txBox="1"/>
          <p:nvPr/>
        </p:nvSpPr>
        <p:spPr>
          <a:xfrm>
            <a:off x="4298795" y="1941750"/>
            <a:ext cx="128241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 dirty="0"/>
              <a:t>active on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2AD628A5-A1C6-4B94-8EA3-62C15BE3093F}"/>
              </a:ext>
            </a:extLst>
          </p:cNvPr>
          <p:cNvSpPr txBox="1"/>
          <p:nvPr/>
        </p:nvSpPr>
        <p:spPr>
          <a:xfrm>
            <a:off x="5459982" y="1941750"/>
            <a:ext cx="213200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 dirty="0"/>
              <a:t>counterparty in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6D05A5EB-A438-4D0B-8C57-7F8743ABD027}"/>
              </a:ext>
            </a:extLst>
          </p:cNvPr>
          <p:cNvSpPr/>
          <p:nvPr/>
        </p:nvSpPr>
        <p:spPr>
          <a:xfrm>
            <a:off x="4482000" y="3336750"/>
            <a:ext cx="450000" cy="85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7200" rtlCol="0" anchor="t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Grid component</a:t>
            </a:r>
          </a:p>
        </p:txBody>
      </p:sp>
      <p:sp>
        <p:nvSpPr>
          <p:cNvPr id="239" name="Rechthoek 238">
            <a:extLst>
              <a:ext uri="{FF2B5EF4-FFF2-40B4-BE49-F238E27FC236}">
                <a16:creationId xmlns:a16="http://schemas.microsoft.com/office/drawing/2014/main" id="{ED60F799-8274-4B02-B45B-D40CE89F85CF}"/>
              </a:ext>
            </a:extLst>
          </p:cNvPr>
          <p:cNvSpPr/>
          <p:nvPr/>
        </p:nvSpPr>
        <p:spPr>
          <a:xfrm>
            <a:off x="4527000" y="3471750"/>
            <a:ext cx="360000" cy="9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Primary grid component</a:t>
            </a:r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9D0EC4FF-C3B3-44E6-8C41-9EC853A37FC7}"/>
              </a:ext>
            </a:extLst>
          </p:cNvPr>
          <p:cNvSpPr/>
          <p:nvPr/>
        </p:nvSpPr>
        <p:spPr>
          <a:xfrm>
            <a:off x="4527000" y="3606750"/>
            <a:ext cx="360000" cy="27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18000" rIns="7200" bIns="7200" rtlCol="0" anchor="t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Secondary grid component</a:t>
            </a:r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DC8C6A8F-DF67-472A-A928-62FFFD35E9A5}"/>
              </a:ext>
            </a:extLst>
          </p:cNvPr>
          <p:cNvSpPr/>
          <p:nvPr/>
        </p:nvSpPr>
        <p:spPr>
          <a:xfrm>
            <a:off x="4527000" y="3921750"/>
            <a:ext cx="360000" cy="9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Tertiary grid component</a:t>
            </a:r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D6AF3E93-44FC-41BC-901C-3B47F1AA7AA8}"/>
              </a:ext>
            </a:extLst>
          </p:cNvPr>
          <p:cNvSpPr/>
          <p:nvPr/>
        </p:nvSpPr>
        <p:spPr>
          <a:xfrm>
            <a:off x="4527000" y="4056750"/>
            <a:ext cx="360000" cy="9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Telecom component</a:t>
            </a:r>
          </a:p>
        </p:txBody>
      </p:sp>
      <p:sp>
        <p:nvSpPr>
          <p:cNvPr id="243" name="Rechthoek 242">
            <a:extLst>
              <a:ext uri="{FF2B5EF4-FFF2-40B4-BE49-F238E27FC236}">
                <a16:creationId xmlns:a16="http://schemas.microsoft.com/office/drawing/2014/main" id="{58E760B6-0ACB-432C-BE79-1074DEE0D187}"/>
              </a:ext>
            </a:extLst>
          </p:cNvPr>
          <p:cNvSpPr/>
          <p:nvPr/>
        </p:nvSpPr>
        <p:spPr>
          <a:xfrm>
            <a:off x="4572000" y="3741750"/>
            <a:ext cx="270000" cy="9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Small con-</a:t>
            </a:r>
            <a:r>
              <a:rPr lang="en-GB" sz="250" dirty="0" err="1">
                <a:solidFill>
                  <a:schemeClr val="tx1"/>
                </a:solidFill>
              </a:rPr>
              <a:t>sumption</a:t>
            </a:r>
            <a:r>
              <a:rPr lang="en-GB" sz="250" dirty="0">
                <a:solidFill>
                  <a:schemeClr val="tx1"/>
                </a:solidFill>
              </a:rPr>
              <a:t> meter</a:t>
            </a:r>
          </a:p>
        </p:txBody>
      </p:sp>
      <p:sp>
        <p:nvSpPr>
          <p:cNvPr id="244" name="Rechthoek 243">
            <a:extLst>
              <a:ext uri="{FF2B5EF4-FFF2-40B4-BE49-F238E27FC236}">
                <a16:creationId xmlns:a16="http://schemas.microsoft.com/office/drawing/2014/main" id="{6E5EF708-7142-464C-A557-211A6FB9A31F}"/>
              </a:ext>
            </a:extLst>
          </p:cNvPr>
          <p:cNvSpPr/>
          <p:nvPr/>
        </p:nvSpPr>
        <p:spPr>
          <a:xfrm>
            <a:off x="2997000" y="2256750"/>
            <a:ext cx="1935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Energy exchange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18B96239-3568-4D49-8FA1-CC4BE5517F36}"/>
              </a:ext>
            </a:extLst>
          </p:cNvPr>
          <p:cNvSpPr/>
          <p:nvPr/>
        </p:nvSpPr>
        <p:spPr>
          <a:xfrm>
            <a:off x="4977000" y="225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Upward or downward regulation demand</a:t>
            </a:r>
          </a:p>
        </p:txBody>
      </p:sp>
      <p:sp>
        <p:nvSpPr>
          <p:cNvPr id="246" name="!!3Energieprogramma of prognose">
            <a:extLst>
              <a:ext uri="{FF2B5EF4-FFF2-40B4-BE49-F238E27FC236}">
                <a16:creationId xmlns:a16="http://schemas.microsoft.com/office/drawing/2014/main" id="{6810EDDB-33EA-4D68-BD9B-39B687024B9D}"/>
              </a:ext>
            </a:extLst>
          </p:cNvPr>
          <p:cNvSpPr/>
          <p:nvPr/>
        </p:nvSpPr>
        <p:spPr>
          <a:xfrm>
            <a:off x="3492000" y="261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Energy schedule or forecast</a:t>
            </a:r>
          </a:p>
        </p:txBody>
      </p:sp>
      <p:sp>
        <p:nvSpPr>
          <p:cNvPr id="247" name="Rechthoek 246">
            <a:extLst>
              <a:ext uri="{FF2B5EF4-FFF2-40B4-BE49-F238E27FC236}">
                <a16:creationId xmlns:a16="http://schemas.microsoft.com/office/drawing/2014/main" id="{C5C92BDC-BD32-4553-B624-7275F341C9F4}"/>
              </a:ext>
            </a:extLst>
          </p:cNvPr>
          <p:cNvSpPr/>
          <p:nvPr/>
        </p:nvSpPr>
        <p:spPr>
          <a:xfrm>
            <a:off x="2997000" y="261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Energy market</a:t>
            </a:r>
          </a:p>
        </p:txBody>
      </p:sp>
      <p:sp>
        <p:nvSpPr>
          <p:cNvPr id="248" name="!!3Grootverbruikmeetinrichting">
            <a:extLst>
              <a:ext uri="{FF2B5EF4-FFF2-40B4-BE49-F238E27FC236}">
                <a16:creationId xmlns:a16="http://schemas.microsoft.com/office/drawing/2014/main" id="{BD7626C8-170D-4E31-B6BA-F834BFDD118C}"/>
              </a:ext>
            </a:extLst>
          </p:cNvPr>
          <p:cNvSpPr/>
          <p:nvPr/>
        </p:nvSpPr>
        <p:spPr>
          <a:xfrm>
            <a:off x="3987000" y="261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Large consumption meter</a:t>
            </a:r>
          </a:p>
        </p:txBody>
      </p:sp>
      <p:cxnSp>
        <p:nvCxnSpPr>
          <p:cNvPr id="253" name="Rechte verbindingslijn 252">
            <a:extLst>
              <a:ext uri="{FF2B5EF4-FFF2-40B4-BE49-F238E27FC236}">
                <a16:creationId xmlns:a16="http://schemas.microsoft.com/office/drawing/2014/main" id="{D93767EA-6D71-47E2-AB2C-D620861B2E5B}"/>
              </a:ext>
            </a:extLst>
          </p:cNvPr>
          <p:cNvCxnSpPr>
            <a:cxnSpLocks/>
            <a:stCxn id="238" idx="0"/>
          </p:cNvCxnSpPr>
          <p:nvPr/>
        </p:nvCxnSpPr>
        <p:spPr>
          <a:xfrm flipV="1">
            <a:off x="4707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Rechte verbindingslijn 255">
            <a:extLst>
              <a:ext uri="{FF2B5EF4-FFF2-40B4-BE49-F238E27FC236}">
                <a16:creationId xmlns:a16="http://schemas.microsoft.com/office/drawing/2014/main" id="{1433A653-CA7F-4B3C-9016-F251D9719FDA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3222000" y="239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Rechte verbindingslijn 258">
            <a:extLst>
              <a:ext uri="{FF2B5EF4-FFF2-40B4-BE49-F238E27FC236}">
                <a16:creationId xmlns:a16="http://schemas.microsoft.com/office/drawing/2014/main" id="{25BA2DC6-0D38-4E49-9E23-EE597A48B753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3717000" y="239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Rechte verbindingslijn 261">
            <a:extLst>
              <a:ext uri="{FF2B5EF4-FFF2-40B4-BE49-F238E27FC236}">
                <a16:creationId xmlns:a16="http://schemas.microsoft.com/office/drawing/2014/main" id="{6A8B97D5-534F-4B9D-9F42-291D477740AD}"/>
              </a:ext>
            </a:extLst>
          </p:cNvPr>
          <p:cNvCxnSpPr>
            <a:cxnSpLocks/>
            <a:stCxn id="248" idx="0"/>
          </p:cNvCxnSpPr>
          <p:nvPr/>
        </p:nvCxnSpPr>
        <p:spPr>
          <a:xfrm flipV="1">
            <a:off x="4212000" y="239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264">
            <a:extLst>
              <a:ext uri="{FF2B5EF4-FFF2-40B4-BE49-F238E27FC236}">
                <a16:creationId xmlns:a16="http://schemas.microsoft.com/office/drawing/2014/main" id="{C57FE433-A429-4781-8278-5498BCE1D783}"/>
              </a:ext>
            </a:extLst>
          </p:cNvPr>
          <p:cNvCxnSpPr>
            <a:cxnSpLocks/>
          </p:cNvCxnSpPr>
          <p:nvPr/>
        </p:nvCxnSpPr>
        <p:spPr>
          <a:xfrm flipV="1">
            <a:off x="3492000" y="203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Rechte verbindingslijn 272">
            <a:extLst>
              <a:ext uri="{FF2B5EF4-FFF2-40B4-BE49-F238E27FC236}">
                <a16:creationId xmlns:a16="http://schemas.microsoft.com/office/drawing/2014/main" id="{A32BD664-DEE1-481D-80FD-96BDCE05390E}"/>
              </a:ext>
            </a:extLst>
          </p:cNvPr>
          <p:cNvCxnSpPr>
            <a:cxnSpLocks/>
          </p:cNvCxnSpPr>
          <p:nvPr/>
        </p:nvCxnSpPr>
        <p:spPr>
          <a:xfrm flipV="1">
            <a:off x="4707000" y="203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hthoek 278">
            <a:extLst>
              <a:ext uri="{FF2B5EF4-FFF2-40B4-BE49-F238E27FC236}">
                <a16:creationId xmlns:a16="http://schemas.microsoft.com/office/drawing/2014/main" id="{94738B9F-13B7-435A-859F-7AF1870CBE70}"/>
              </a:ext>
            </a:extLst>
          </p:cNvPr>
          <p:cNvSpPr/>
          <p:nvPr/>
        </p:nvSpPr>
        <p:spPr>
          <a:xfrm>
            <a:off x="5472000" y="405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282" name="Tekstvak 281">
            <a:extLst>
              <a:ext uri="{FF2B5EF4-FFF2-40B4-BE49-F238E27FC236}">
                <a16:creationId xmlns:a16="http://schemas.microsoft.com/office/drawing/2014/main" id="{B86B8EA0-BA94-4718-8BFF-AD0EEDFA2C68}"/>
              </a:ext>
            </a:extLst>
          </p:cNvPr>
          <p:cNvSpPr txBox="1"/>
          <p:nvPr/>
        </p:nvSpPr>
        <p:spPr>
          <a:xfrm>
            <a:off x="4977000" y="25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basis for</a:t>
            </a:r>
          </a:p>
        </p:txBody>
      </p:sp>
      <p:sp>
        <p:nvSpPr>
          <p:cNvPr id="283" name="Tekstvak 282">
            <a:extLst>
              <a:ext uri="{FF2B5EF4-FFF2-40B4-BE49-F238E27FC236}">
                <a16:creationId xmlns:a16="http://schemas.microsoft.com/office/drawing/2014/main" id="{A86BFC21-7BB0-4776-AACA-65901E0AB97B}"/>
              </a:ext>
            </a:extLst>
          </p:cNvPr>
          <p:cNvSpPr txBox="1"/>
          <p:nvPr/>
        </p:nvSpPr>
        <p:spPr>
          <a:xfrm>
            <a:off x="4482000" y="25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of</a:t>
            </a:r>
          </a:p>
        </p:txBody>
      </p:sp>
      <p:sp>
        <p:nvSpPr>
          <p:cNvPr id="284" name="Tekstvak 283">
            <a:extLst>
              <a:ext uri="{FF2B5EF4-FFF2-40B4-BE49-F238E27FC236}">
                <a16:creationId xmlns:a16="http://schemas.microsoft.com/office/drawing/2014/main" id="{B57DDC37-34DC-431D-9CC2-FEA0D86BED44}"/>
              </a:ext>
            </a:extLst>
          </p:cNvPr>
          <p:cNvSpPr txBox="1"/>
          <p:nvPr/>
        </p:nvSpPr>
        <p:spPr>
          <a:xfrm>
            <a:off x="4482000" y="324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deployed on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36D725DD-6086-4FE8-8492-6AB082BC0E30}"/>
              </a:ext>
            </a:extLst>
          </p:cNvPr>
          <p:cNvSpPr txBox="1"/>
          <p:nvPr/>
        </p:nvSpPr>
        <p:spPr>
          <a:xfrm>
            <a:off x="5227764" y="4101750"/>
            <a:ext cx="171522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GB" sz="250" dirty="0"/>
              <a:t>deployed as</a:t>
            </a:r>
          </a:p>
        </p:txBody>
      </p:sp>
      <p:cxnSp>
        <p:nvCxnSpPr>
          <p:cNvPr id="286" name="Rechte verbindingslijn 285">
            <a:extLst>
              <a:ext uri="{FF2B5EF4-FFF2-40B4-BE49-F238E27FC236}">
                <a16:creationId xmlns:a16="http://schemas.microsoft.com/office/drawing/2014/main" id="{79E4CB69-FC72-40E3-AEF0-21111392D222}"/>
              </a:ext>
            </a:extLst>
          </p:cNvPr>
          <p:cNvCxnSpPr>
            <a:cxnSpLocks/>
          </p:cNvCxnSpPr>
          <p:nvPr/>
        </p:nvCxnSpPr>
        <p:spPr>
          <a:xfrm flipV="1">
            <a:off x="2727000" y="2031750"/>
            <a:ext cx="0" cy="94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kstvak 286">
            <a:extLst>
              <a:ext uri="{FF2B5EF4-FFF2-40B4-BE49-F238E27FC236}">
                <a16:creationId xmlns:a16="http://schemas.microsoft.com/office/drawing/2014/main" id="{6DCE37EF-4CC5-426C-A034-99F13C64DFE3}"/>
              </a:ext>
            </a:extLst>
          </p:cNvPr>
          <p:cNvSpPr txBox="1"/>
          <p:nvPr/>
        </p:nvSpPr>
        <p:spPr>
          <a:xfrm>
            <a:off x="2502000" y="28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realization of</a:t>
            </a:r>
          </a:p>
        </p:txBody>
      </p: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078F1AA3-D86A-4FF4-A335-AFB2C2BA2F7F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707000" y="2751750"/>
            <a:ext cx="0" cy="225000"/>
          </a:xfrm>
          <a:prstGeom prst="line">
            <a:avLst/>
          </a:prstGeom>
          <a:ln w="3175">
            <a:solidFill>
              <a:srgbClr val="410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kstvak 289">
            <a:extLst>
              <a:ext uri="{FF2B5EF4-FFF2-40B4-BE49-F238E27FC236}">
                <a16:creationId xmlns:a16="http://schemas.microsoft.com/office/drawing/2014/main" id="{2A138561-503D-4DE3-A6B6-F8321AB5599B}"/>
              </a:ext>
            </a:extLst>
          </p:cNvPr>
          <p:cNvSpPr txBox="1"/>
          <p:nvPr/>
        </p:nvSpPr>
        <p:spPr>
          <a:xfrm>
            <a:off x="4482000" y="27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of or using</a:t>
            </a:r>
          </a:p>
        </p:txBody>
      </p: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364FF334-4A19-4189-A214-2432F000DD47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5202000" y="275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kstvak 294">
            <a:extLst>
              <a:ext uri="{FF2B5EF4-FFF2-40B4-BE49-F238E27FC236}">
                <a16:creationId xmlns:a16="http://schemas.microsoft.com/office/drawing/2014/main" id="{61690978-67A6-424C-9031-237CBD1D47B8}"/>
              </a:ext>
            </a:extLst>
          </p:cNvPr>
          <p:cNvSpPr txBox="1"/>
          <p:nvPr/>
        </p:nvSpPr>
        <p:spPr>
          <a:xfrm>
            <a:off x="4977000" y="27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on the basis of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54C64854-1944-442C-8E13-A3546A76F66F}"/>
              </a:ext>
            </a:extLst>
          </p:cNvPr>
          <p:cNvSpPr/>
          <p:nvPr/>
        </p:nvSpPr>
        <p:spPr>
          <a:xfrm>
            <a:off x="5967000" y="225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Upward or downward regulation offer</a:t>
            </a:r>
          </a:p>
        </p:txBody>
      </p:sp>
      <p:cxnSp>
        <p:nvCxnSpPr>
          <p:cNvPr id="298" name="Rechte verbindingslijn 297">
            <a:extLst>
              <a:ext uri="{FF2B5EF4-FFF2-40B4-BE49-F238E27FC236}">
                <a16:creationId xmlns:a16="http://schemas.microsoft.com/office/drawing/2014/main" id="{10D47F05-FD54-4222-A50A-07D719D69736}"/>
              </a:ext>
            </a:extLst>
          </p:cNvPr>
          <p:cNvCxnSpPr>
            <a:cxnSpLocks/>
            <a:stCxn id="245" idx="3"/>
            <a:endCxn id="297" idx="1"/>
          </p:cNvCxnSpPr>
          <p:nvPr/>
        </p:nvCxnSpPr>
        <p:spPr>
          <a:xfrm>
            <a:off x="5427000" y="2324250"/>
            <a:ext cx="540000" cy="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kstvak 298">
            <a:extLst>
              <a:ext uri="{FF2B5EF4-FFF2-40B4-BE49-F238E27FC236}">
                <a16:creationId xmlns:a16="http://schemas.microsoft.com/office/drawing/2014/main" id="{DCA68B68-6729-44D3-BFC9-53F63F586325}"/>
              </a:ext>
            </a:extLst>
          </p:cNvPr>
          <p:cNvSpPr txBox="1"/>
          <p:nvPr/>
        </p:nvSpPr>
        <p:spPr>
          <a:xfrm>
            <a:off x="5477613" y="2301750"/>
            <a:ext cx="155492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 dirty="0"/>
              <a:t>request for</a:t>
            </a:r>
          </a:p>
        </p:txBody>
      </p:sp>
      <p:cxnSp>
        <p:nvCxnSpPr>
          <p:cNvPr id="302" name="Rechte verbindingslijn 301">
            <a:extLst>
              <a:ext uri="{FF2B5EF4-FFF2-40B4-BE49-F238E27FC236}">
                <a16:creationId xmlns:a16="http://schemas.microsoft.com/office/drawing/2014/main" id="{DC3C9E76-B320-40B6-8BE6-F88D2E8F3E3A}"/>
              </a:ext>
            </a:extLst>
          </p:cNvPr>
          <p:cNvCxnSpPr>
            <a:cxnSpLocks/>
            <a:stCxn id="297" idx="0"/>
            <a:endCxn id="173" idx="2"/>
          </p:cNvCxnSpPr>
          <p:nvPr/>
        </p:nvCxnSpPr>
        <p:spPr>
          <a:xfrm flipV="1">
            <a:off x="6192000" y="203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kstvak 302">
            <a:extLst>
              <a:ext uri="{FF2B5EF4-FFF2-40B4-BE49-F238E27FC236}">
                <a16:creationId xmlns:a16="http://schemas.microsoft.com/office/drawing/2014/main" id="{C194191D-48C5-4B10-9A05-70D684ED68A0}"/>
              </a:ext>
            </a:extLst>
          </p:cNvPr>
          <p:cNvSpPr txBox="1"/>
          <p:nvPr/>
        </p:nvSpPr>
        <p:spPr>
          <a:xfrm>
            <a:off x="5967000" y="2076750"/>
            <a:ext cx="450000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50" dirty="0"/>
              <a:t>agreement about</a:t>
            </a:r>
          </a:p>
          <a:p>
            <a:pPr algn="ctr"/>
            <a:r>
              <a:rPr lang="en-US" sz="250" dirty="0"/>
              <a:t>or acceptance of</a:t>
            </a:r>
            <a:endParaRPr lang="en-GB" sz="250" dirty="0"/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CEE2DFDE-DD7B-410C-B069-F17F88317575}"/>
              </a:ext>
            </a:extLst>
          </p:cNvPr>
          <p:cNvSpPr/>
          <p:nvPr/>
        </p:nvSpPr>
        <p:spPr>
          <a:xfrm>
            <a:off x="5472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Switching situation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FEBB4D48-48CE-4A91-A1E6-7F771854F94B}"/>
              </a:ext>
            </a:extLst>
          </p:cNvPr>
          <p:cNvSpPr/>
          <p:nvPr/>
        </p:nvSpPr>
        <p:spPr>
          <a:xfrm>
            <a:off x="5967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Upward or downward regulation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4C431D2C-8E3E-44FD-ACFA-876F5BA9B329}"/>
              </a:ext>
            </a:extLst>
          </p:cNvPr>
          <p:cNvSpPr/>
          <p:nvPr/>
        </p:nvSpPr>
        <p:spPr>
          <a:xfrm>
            <a:off x="6462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Energy transport</a:t>
            </a:r>
          </a:p>
        </p:txBody>
      </p:sp>
      <p:sp>
        <p:nvSpPr>
          <p:cNvPr id="309" name="Rechthoek 308">
            <a:extLst>
              <a:ext uri="{FF2B5EF4-FFF2-40B4-BE49-F238E27FC236}">
                <a16:creationId xmlns:a16="http://schemas.microsoft.com/office/drawing/2014/main" id="{D364C907-6E09-472C-9701-CBE4C21CE64B}"/>
              </a:ext>
            </a:extLst>
          </p:cNvPr>
          <p:cNvSpPr/>
          <p:nvPr/>
        </p:nvSpPr>
        <p:spPr>
          <a:xfrm>
            <a:off x="6957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Grid component performance</a:t>
            </a:r>
          </a:p>
        </p:txBody>
      </p:sp>
      <p:cxnSp>
        <p:nvCxnSpPr>
          <p:cNvPr id="313" name="Rechte verbindingslijn 312">
            <a:extLst>
              <a:ext uri="{FF2B5EF4-FFF2-40B4-BE49-F238E27FC236}">
                <a16:creationId xmlns:a16="http://schemas.microsoft.com/office/drawing/2014/main" id="{FB00609C-69C8-4CEF-A256-B0C228F84AC4}"/>
              </a:ext>
            </a:extLst>
          </p:cNvPr>
          <p:cNvCxnSpPr>
            <a:cxnSpLocks/>
          </p:cNvCxnSpPr>
          <p:nvPr/>
        </p:nvCxnSpPr>
        <p:spPr>
          <a:xfrm>
            <a:off x="5697000" y="275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kstvak 313">
            <a:extLst>
              <a:ext uri="{FF2B5EF4-FFF2-40B4-BE49-F238E27FC236}">
                <a16:creationId xmlns:a16="http://schemas.microsoft.com/office/drawing/2014/main" id="{FF5E99EF-62A4-4D85-AEEE-D9FBC1AE5F8C}"/>
              </a:ext>
            </a:extLst>
          </p:cNvPr>
          <p:cNvSpPr txBox="1"/>
          <p:nvPr/>
        </p:nvSpPr>
        <p:spPr>
          <a:xfrm>
            <a:off x="5472000" y="27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of</a:t>
            </a:r>
          </a:p>
        </p:txBody>
      </p:sp>
      <p:cxnSp>
        <p:nvCxnSpPr>
          <p:cNvPr id="315" name="Rechte verbindingslijn 314">
            <a:extLst>
              <a:ext uri="{FF2B5EF4-FFF2-40B4-BE49-F238E27FC236}">
                <a16:creationId xmlns:a16="http://schemas.microsoft.com/office/drawing/2014/main" id="{2429CDB8-C66F-44FB-BB4D-FF0E8D0A78DB}"/>
              </a:ext>
            </a:extLst>
          </p:cNvPr>
          <p:cNvCxnSpPr>
            <a:cxnSpLocks/>
          </p:cNvCxnSpPr>
          <p:nvPr/>
        </p:nvCxnSpPr>
        <p:spPr>
          <a:xfrm>
            <a:off x="6687000" y="275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kstvak 315">
            <a:extLst>
              <a:ext uri="{FF2B5EF4-FFF2-40B4-BE49-F238E27FC236}">
                <a16:creationId xmlns:a16="http://schemas.microsoft.com/office/drawing/2014/main" id="{08E97A12-AC31-4BE4-9B54-89CC16EEE2CB}"/>
              </a:ext>
            </a:extLst>
          </p:cNvPr>
          <p:cNvSpPr txBox="1"/>
          <p:nvPr/>
        </p:nvSpPr>
        <p:spPr>
          <a:xfrm>
            <a:off x="6462000" y="27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over</a:t>
            </a:r>
          </a:p>
        </p:txBody>
      </p:sp>
      <p:cxnSp>
        <p:nvCxnSpPr>
          <p:cNvPr id="317" name="Rechte verbindingslijn 316">
            <a:extLst>
              <a:ext uri="{FF2B5EF4-FFF2-40B4-BE49-F238E27FC236}">
                <a16:creationId xmlns:a16="http://schemas.microsoft.com/office/drawing/2014/main" id="{4E94405D-49EF-4935-9A9C-3FC41D90289D}"/>
              </a:ext>
            </a:extLst>
          </p:cNvPr>
          <p:cNvCxnSpPr>
            <a:cxnSpLocks/>
            <a:stCxn id="309" idx="2"/>
          </p:cNvCxnSpPr>
          <p:nvPr/>
        </p:nvCxnSpPr>
        <p:spPr>
          <a:xfrm>
            <a:off x="7182000" y="275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kstvak 317">
            <a:extLst>
              <a:ext uri="{FF2B5EF4-FFF2-40B4-BE49-F238E27FC236}">
                <a16:creationId xmlns:a16="http://schemas.microsoft.com/office/drawing/2014/main" id="{94E1D853-737A-4349-B533-8430DBB98A6B}"/>
              </a:ext>
            </a:extLst>
          </p:cNvPr>
          <p:cNvSpPr txBox="1"/>
          <p:nvPr/>
        </p:nvSpPr>
        <p:spPr>
          <a:xfrm>
            <a:off x="6957000" y="2803994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at</a:t>
            </a:r>
          </a:p>
        </p:txBody>
      </p:sp>
      <p:cxnSp>
        <p:nvCxnSpPr>
          <p:cNvPr id="319" name="Rechte verbindingslijn 318">
            <a:extLst>
              <a:ext uri="{FF2B5EF4-FFF2-40B4-BE49-F238E27FC236}">
                <a16:creationId xmlns:a16="http://schemas.microsoft.com/office/drawing/2014/main" id="{E1C240EC-CA47-4B2C-A96E-F4160FCF9E2F}"/>
              </a:ext>
            </a:extLst>
          </p:cNvPr>
          <p:cNvCxnSpPr>
            <a:cxnSpLocks/>
          </p:cNvCxnSpPr>
          <p:nvPr/>
        </p:nvCxnSpPr>
        <p:spPr>
          <a:xfrm>
            <a:off x="6192000" y="239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kstvak 319">
            <a:extLst>
              <a:ext uri="{FF2B5EF4-FFF2-40B4-BE49-F238E27FC236}">
                <a16:creationId xmlns:a16="http://schemas.microsoft.com/office/drawing/2014/main" id="{2575D741-DD90-4528-B9DD-1234F500F5B8}"/>
              </a:ext>
            </a:extLst>
          </p:cNvPr>
          <p:cNvSpPr txBox="1"/>
          <p:nvPr/>
        </p:nvSpPr>
        <p:spPr>
          <a:xfrm>
            <a:off x="5967000" y="25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callout of</a:t>
            </a:r>
          </a:p>
        </p:txBody>
      </p:sp>
      <p:sp>
        <p:nvSpPr>
          <p:cNvPr id="250" name="Rechthoek 249">
            <a:extLst>
              <a:ext uri="{FF2B5EF4-FFF2-40B4-BE49-F238E27FC236}">
                <a16:creationId xmlns:a16="http://schemas.microsoft.com/office/drawing/2014/main" id="{C5E9680F-975C-40B5-897F-0C00FDDEFE9B}"/>
              </a:ext>
            </a:extLst>
          </p:cNvPr>
          <p:cNvSpPr/>
          <p:nvPr/>
        </p:nvSpPr>
        <p:spPr>
          <a:xfrm>
            <a:off x="2502000" y="2976750"/>
            <a:ext cx="4905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Grid function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591A998A-F0FE-4E3F-8B78-C69C59D3ACB0}"/>
              </a:ext>
            </a:extLst>
          </p:cNvPr>
          <p:cNvSpPr/>
          <p:nvPr/>
        </p:nvSpPr>
        <p:spPr>
          <a:xfrm>
            <a:off x="5967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Environmental analysis</a:t>
            </a:r>
          </a:p>
        </p:txBody>
      </p:sp>
      <p:sp>
        <p:nvSpPr>
          <p:cNvPr id="322" name="!!3Netcomponentconfiguratie">
            <a:extLst>
              <a:ext uri="{FF2B5EF4-FFF2-40B4-BE49-F238E27FC236}">
                <a16:creationId xmlns:a16="http://schemas.microsoft.com/office/drawing/2014/main" id="{50214D17-7934-473E-BD89-A8D9A20C3003}"/>
              </a:ext>
            </a:extLst>
          </p:cNvPr>
          <p:cNvSpPr/>
          <p:nvPr/>
        </p:nvSpPr>
        <p:spPr>
          <a:xfrm>
            <a:off x="5472000" y="351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Grid component configuration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4EDCAFD0-CFE4-4771-A47E-9BD4CF8BE223}"/>
              </a:ext>
            </a:extLst>
          </p:cNvPr>
          <p:cNvSpPr/>
          <p:nvPr/>
        </p:nvSpPr>
        <p:spPr>
          <a:xfrm>
            <a:off x="5472000" y="369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Grid component condition</a:t>
            </a:r>
          </a:p>
        </p:txBody>
      </p:sp>
      <p:cxnSp>
        <p:nvCxnSpPr>
          <p:cNvPr id="327" name="Rechte verbindingslijn 326">
            <a:extLst>
              <a:ext uri="{FF2B5EF4-FFF2-40B4-BE49-F238E27FC236}">
                <a16:creationId xmlns:a16="http://schemas.microsoft.com/office/drawing/2014/main" id="{2E28AED5-C5A5-4827-A1B1-32189DB6A428}"/>
              </a:ext>
            </a:extLst>
          </p:cNvPr>
          <p:cNvCxnSpPr>
            <a:cxnSpLocks/>
          </p:cNvCxnSpPr>
          <p:nvPr/>
        </p:nvCxnSpPr>
        <p:spPr>
          <a:xfrm flipV="1">
            <a:off x="6687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Rechte verbindingslijn 328">
            <a:extLst>
              <a:ext uri="{FF2B5EF4-FFF2-40B4-BE49-F238E27FC236}">
                <a16:creationId xmlns:a16="http://schemas.microsoft.com/office/drawing/2014/main" id="{B4C81D51-7801-4F49-951D-3025DFA9FE67}"/>
              </a:ext>
            </a:extLst>
          </p:cNvPr>
          <p:cNvCxnSpPr>
            <a:cxnSpLocks/>
            <a:stCxn id="322" idx="1"/>
          </p:cNvCxnSpPr>
          <p:nvPr/>
        </p:nvCxnSpPr>
        <p:spPr>
          <a:xfrm flipH="1">
            <a:off x="4932000" y="3584250"/>
            <a:ext cx="54000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kstvak 329">
            <a:extLst>
              <a:ext uri="{FF2B5EF4-FFF2-40B4-BE49-F238E27FC236}">
                <a16:creationId xmlns:a16="http://schemas.microsoft.com/office/drawing/2014/main" id="{F2266004-5315-4E4D-A24A-083F274873A3}"/>
              </a:ext>
            </a:extLst>
          </p:cNvPr>
          <p:cNvSpPr txBox="1"/>
          <p:nvPr/>
        </p:nvSpPr>
        <p:spPr>
          <a:xfrm>
            <a:off x="5382000" y="3561750"/>
            <a:ext cx="27252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 dirty="0"/>
              <a:t>of</a:t>
            </a:r>
          </a:p>
        </p:txBody>
      </p:sp>
      <p:cxnSp>
        <p:nvCxnSpPr>
          <p:cNvPr id="335" name="Rechte verbindingslijn 334">
            <a:extLst>
              <a:ext uri="{FF2B5EF4-FFF2-40B4-BE49-F238E27FC236}">
                <a16:creationId xmlns:a16="http://schemas.microsoft.com/office/drawing/2014/main" id="{A8C495D6-192F-496D-99C8-BC9202EDD4B0}"/>
              </a:ext>
            </a:extLst>
          </p:cNvPr>
          <p:cNvCxnSpPr>
            <a:cxnSpLocks/>
            <a:stCxn id="323" idx="1"/>
            <a:endCxn id="238" idx="3"/>
          </p:cNvCxnSpPr>
          <p:nvPr/>
        </p:nvCxnSpPr>
        <p:spPr>
          <a:xfrm flipH="1">
            <a:off x="4932000" y="3764250"/>
            <a:ext cx="54000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kstvak 335">
            <a:extLst>
              <a:ext uri="{FF2B5EF4-FFF2-40B4-BE49-F238E27FC236}">
                <a16:creationId xmlns:a16="http://schemas.microsoft.com/office/drawing/2014/main" id="{A44964AA-4152-4C26-ADC9-87CD639D27A3}"/>
              </a:ext>
            </a:extLst>
          </p:cNvPr>
          <p:cNvSpPr txBox="1"/>
          <p:nvPr/>
        </p:nvSpPr>
        <p:spPr>
          <a:xfrm>
            <a:off x="5382000" y="3741750"/>
            <a:ext cx="27252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 dirty="0"/>
              <a:t>of</a:t>
            </a:r>
          </a:p>
        </p:txBody>
      </p:sp>
      <p:sp>
        <p:nvSpPr>
          <p:cNvPr id="339" name="Rechthoek 338">
            <a:extLst>
              <a:ext uri="{FF2B5EF4-FFF2-40B4-BE49-F238E27FC236}">
                <a16:creationId xmlns:a16="http://schemas.microsoft.com/office/drawing/2014/main" id="{2FC8F2C2-825B-4010-8C3B-D6703B0EB8E6}"/>
              </a:ext>
            </a:extLst>
          </p:cNvPr>
          <p:cNvSpPr/>
          <p:nvPr/>
        </p:nvSpPr>
        <p:spPr>
          <a:xfrm>
            <a:off x="6462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Right in rem or route permit</a:t>
            </a:r>
          </a:p>
        </p:txBody>
      </p:sp>
      <p:sp>
        <p:nvSpPr>
          <p:cNvPr id="340" name="Rechthoek 339">
            <a:extLst>
              <a:ext uri="{FF2B5EF4-FFF2-40B4-BE49-F238E27FC236}">
                <a16:creationId xmlns:a16="http://schemas.microsoft.com/office/drawing/2014/main" id="{FF722354-9A83-4231-B3D3-B705CE3A4166}"/>
              </a:ext>
            </a:extLst>
          </p:cNvPr>
          <p:cNvSpPr/>
          <p:nvPr/>
        </p:nvSpPr>
        <p:spPr>
          <a:xfrm>
            <a:off x="6957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Digging message</a:t>
            </a:r>
          </a:p>
        </p:txBody>
      </p:sp>
      <p:cxnSp>
        <p:nvCxnSpPr>
          <p:cNvPr id="341" name="Rechte verbindingslijn 340">
            <a:extLst>
              <a:ext uri="{FF2B5EF4-FFF2-40B4-BE49-F238E27FC236}">
                <a16:creationId xmlns:a16="http://schemas.microsoft.com/office/drawing/2014/main" id="{910ECEA8-E9DA-49B6-AFCE-50B1ABD6561B}"/>
              </a:ext>
            </a:extLst>
          </p:cNvPr>
          <p:cNvCxnSpPr>
            <a:cxnSpLocks/>
          </p:cNvCxnSpPr>
          <p:nvPr/>
        </p:nvCxnSpPr>
        <p:spPr>
          <a:xfrm flipV="1">
            <a:off x="6192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kstvak 341">
            <a:extLst>
              <a:ext uri="{FF2B5EF4-FFF2-40B4-BE49-F238E27FC236}">
                <a16:creationId xmlns:a16="http://schemas.microsoft.com/office/drawing/2014/main" id="{8FCB6DF4-A4FE-46A2-A660-9452886B0AD1}"/>
              </a:ext>
            </a:extLst>
          </p:cNvPr>
          <p:cNvSpPr txBox="1"/>
          <p:nvPr/>
        </p:nvSpPr>
        <p:spPr>
          <a:xfrm>
            <a:off x="6462000" y="324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</a:t>
            </a:r>
          </a:p>
        </p:txBody>
      </p:sp>
      <p:cxnSp>
        <p:nvCxnSpPr>
          <p:cNvPr id="343" name="Rechte verbindingslijn 342">
            <a:extLst>
              <a:ext uri="{FF2B5EF4-FFF2-40B4-BE49-F238E27FC236}">
                <a16:creationId xmlns:a16="http://schemas.microsoft.com/office/drawing/2014/main" id="{9BBCFB7B-1FCC-4DA2-A3D7-9C7D5BE77157}"/>
              </a:ext>
            </a:extLst>
          </p:cNvPr>
          <p:cNvCxnSpPr>
            <a:cxnSpLocks/>
          </p:cNvCxnSpPr>
          <p:nvPr/>
        </p:nvCxnSpPr>
        <p:spPr>
          <a:xfrm flipV="1">
            <a:off x="7182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kstvak 343">
            <a:extLst>
              <a:ext uri="{FF2B5EF4-FFF2-40B4-BE49-F238E27FC236}">
                <a16:creationId xmlns:a16="http://schemas.microsoft.com/office/drawing/2014/main" id="{AFB69B53-E206-48CD-9C92-CFB1CEF38F7A}"/>
              </a:ext>
            </a:extLst>
          </p:cNvPr>
          <p:cNvSpPr txBox="1"/>
          <p:nvPr/>
        </p:nvSpPr>
        <p:spPr>
          <a:xfrm>
            <a:off x="6957000" y="31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in area of</a:t>
            </a:r>
          </a:p>
        </p:txBody>
      </p:sp>
      <p:sp>
        <p:nvSpPr>
          <p:cNvPr id="345" name="Titel 1">
            <a:extLst>
              <a:ext uri="{FF2B5EF4-FFF2-40B4-BE49-F238E27FC236}">
                <a16:creationId xmlns:a16="http://schemas.microsoft.com/office/drawing/2014/main" id="{B43FC0A3-514A-42F6-97A0-38EB1CAA2430}"/>
              </a:ext>
            </a:extLst>
          </p:cNvPr>
          <p:cNvSpPr txBox="1">
            <a:spLocks/>
          </p:cNvSpPr>
          <p:nvPr/>
        </p:nvSpPr>
        <p:spPr>
          <a:xfrm>
            <a:off x="535676" y="155369"/>
            <a:ext cx="882852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814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100" b="0" i="0" u="none" strike="noStrike" kern="1200" cap="none" spc="0" normalizeH="0" baseline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rPr>
              <a:t>Business objects</a:t>
            </a:r>
            <a:endParaRPr kumimoji="0" lang="en-GB" sz="2100" b="0" i="0" u="none" strike="noStrike" kern="1200" cap="none" spc="0" normalizeH="0" baseline="0">
              <a:ln>
                <a:noFill/>
              </a:ln>
              <a:solidFill>
                <a:srgbClr val="821E7D"/>
              </a:solidFill>
              <a:effectLst/>
              <a:uLnTx/>
              <a:uFillTx/>
              <a:latin typeface="Microsoft JhengHei Light"/>
              <a:ea typeface="+mj-ea"/>
              <a:cs typeface="Arial" pitchFamily="34" charset="0"/>
            </a:endParaRPr>
          </a:p>
        </p:txBody>
      </p:sp>
      <p:sp>
        <p:nvSpPr>
          <p:cNvPr id="346" name="Tijdelijke aanduiding voor tekst 2">
            <a:extLst>
              <a:ext uri="{FF2B5EF4-FFF2-40B4-BE49-F238E27FC236}">
                <a16:creationId xmlns:a16="http://schemas.microsoft.com/office/drawing/2014/main" id="{488255A0-905E-47E6-A255-DDA6246D6628}"/>
              </a:ext>
            </a:extLst>
          </p:cNvPr>
          <p:cNvSpPr txBox="1">
            <a:spLocks/>
          </p:cNvSpPr>
          <p:nvPr/>
        </p:nvSpPr>
        <p:spPr>
          <a:xfrm>
            <a:off x="538490" y="363832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Level 3</a:t>
            </a:r>
            <a:endParaRPr kumimoji="0" lang="en-GB" sz="1500" b="0" i="0" u="none" strike="noStrike" kern="1200" cap="none" spc="0" normalizeH="0" baseline="0">
              <a:ln>
                <a:noFill/>
              </a:ln>
              <a:solidFill>
                <a:srgbClr val="48AED0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347" name="Rechthoek 346">
            <a:extLst>
              <a:ext uri="{FF2B5EF4-FFF2-40B4-BE49-F238E27FC236}">
                <a16:creationId xmlns:a16="http://schemas.microsoft.com/office/drawing/2014/main" id="{78362EDE-8338-46C7-A367-B9A32783EBFA}"/>
              </a:ext>
            </a:extLst>
          </p:cNvPr>
          <p:cNvSpPr/>
          <p:nvPr/>
        </p:nvSpPr>
        <p:spPr>
          <a:xfrm>
            <a:off x="4977000" y="441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Execution permit</a:t>
            </a:r>
          </a:p>
        </p:txBody>
      </p:sp>
      <p:sp>
        <p:nvSpPr>
          <p:cNvPr id="348" name="Rechthoek 347">
            <a:extLst>
              <a:ext uri="{FF2B5EF4-FFF2-40B4-BE49-F238E27FC236}">
                <a16:creationId xmlns:a16="http://schemas.microsoft.com/office/drawing/2014/main" id="{28C8042E-1AC0-49F9-A833-5664BE1F6DAC}"/>
              </a:ext>
            </a:extLst>
          </p:cNvPr>
          <p:cNvSpPr/>
          <p:nvPr/>
        </p:nvSpPr>
        <p:spPr>
          <a:xfrm>
            <a:off x="5472000" y="4416750"/>
            <a:ext cx="945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Goods movement</a:t>
            </a:r>
          </a:p>
        </p:txBody>
      </p:sp>
      <p:sp>
        <p:nvSpPr>
          <p:cNvPr id="349" name="Rechthoek 348">
            <a:extLst>
              <a:ext uri="{FF2B5EF4-FFF2-40B4-BE49-F238E27FC236}">
                <a16:creationId xmlns:a16="http://schemas.microsoft.com/office/drawing/2014/main" id="{F90DDEF4-5E79-4531-A1D8-3F330A1FD2D3}"/>
              </a:ext>
            </a:extLst>
          </p:cNvPr>
          <p:cNvSpPr/>
          <p:nvPr/>
        </p:nvSpPr>
        <p:spPr>
          <a:xfrm>
            <a:off x="6462000" y="441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Deployment of people</a:t>
            </a:r>
          </a:p>
        </p:txBody>
      </p:sp>
      <p:sp>
        <p:nvSpPr>
          <p:cNvPr id="351" name="Rechthoek 350">
            <a:extLst>
              <a:ext uri="{FF2B5EF4-FFF2-40B4-BE49-F238E27FC236}">
                <a16:creationId xmlns:a16="http://schemas.microsoft.com/office/drawing/2014/main" id="{D341DB65-F926-4E37-BFF2-3290D3F85DFD}"/>
              </a:ext>
            </a:extLst>
          </p:cNvPr>
          <p:cNvSpPr/>
          <p:nvPr/>
        </p:nvSpPr>
        <p:spPr>
          <a:xfrm>
            <a:off x="4977000" y="4776750"/>
            <a:ext cx="1935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Work activity</a:t>
            </a:r>
          </a:p>
        </p:txBody>
      </p:sp>
      <p:cxnSp>
        <p:nvCxnSpPr>
          <p:cNvPr id="352" name="Rechte verbindingslijn 351">
            <a:extLst>
              <a:ext uri="{FF2B5EF4-FFF2-40B4-BE49-F238E27FC236}">
                <a16:creationId xmlns:a16="http://schemas.microsoft.com/office/drawing/2014/main" id="{90303E17-52D0-41E6-8101-8DA7D9B3A794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697000" y="419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kstvak 352">
            <a:extLst>
              <a:ext uri="{FF2B5EF4-FFF2-40B4-BE49-F238E27FC236}">
                <a16:creationId xmlns:a16="http://schemas.microsoft.com/office/drawing/2014/main" id="{5582479D-35A5-4BD2-8A78-0F55CAFA988A}"/>
              </a:ext>
            </a:extLst>
          </p:cNvPr>
          <p:cNvSpPr txBox="1"/>
          <p:nvPr/>
        </p:nvSpPr>
        <p:spPr>
          <a:xfrm>
            <a:off x="5472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of</a:t>
            </a:r>
          </a:p>
        </p:txBody>
      </p:sp>
      <p:sp>
        <p:nvSpPr>
          <p:cNvPr id="356" name="Rechthoek 355">
            <a:extLst>
              <a:ext uri="{FF2B5EF4-FFF2-40B4-BE49-F238E27FC236}">
                <a16:creationId xmlns:a16="http://schemas.microsoft.com/office/drawing/2014/main" id="{AFC3711E-2947-4527-886C-24F04A0EB824}"/>
              </a:ext>
            </a:extLst>
          </p:cNvPr>
          <p:cNvSpPr/>
          <p:nvPr/>
        </p:nvSpPr>
        <p:spPr>
          <a:xfrm>
            <a:off x="5967000" y="405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Equipment</a:t>
            </a:r>
          </a:p>
        </p:txBody>
      </p:sp>
      <p:cxnSp>
        <p:nvCxnSpPr>
          <p:cNvPr id="357" name="Rechte verbindingslijn 356">
            <a:extLst>
              <a:ext uri="{FF2B5EF4-FFF2-40B4-BE49-F238E27FC236}">
                <a16:creationId xmlns:a16="http://schemas.microsoft.com/office/drawing/2014/main" id="{B8049117-50D8-4FF8-A914-E2F225931932}"/>
              </a:ext>
            </a:extLst>
          </p:cNvPr>
          <p:cNvCxnSpPr>
            <a:cxnSpLocks/>
            <a:endCxn id="356" idx="2"/>
          </p:cNvCxnSpPr>
          <p:nvPr/>
        </p:nvCxnSpPr>
        <p:spPr>
          <a:xfrm flipV="1">
            <a:off x="6192000" y="419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kstvak 357">
            <a:extLst>
              <a:ext uri="{FF2B5EF4-FFF2-40B4-BE49-F238E27FC236}">
                <a16:creationId xmlns:a16="http://schemas.microsoft.com/office/drawing/2014/main" id="{E687C8EE-B5B6-48C5-BE2D-1226D19AF32F}"/>
              </a:ext>
            </a:extLst>
          </p:cNvPr>
          <p:cNvSpPr txBox="1"/>
          <p:nvPr/>
        </p:nvSpPr>
        <p:spPr>
          <a:xfrm>
            <a:off x="5967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of</a:t>
            </a:r>
          </a:p>
        </p:txBody>
      </p:sp>
      <p:sp>
        <p:nvSpPr>
          <p:cNvPr id="362" name="Rechthoek 361">
            <a:extLst>
              <a:ext uri="{FF2B5EF4-FFF2-40B4-BE49-F238E27FC236}">
                <a16:creationId xmlns:a16="http://schemas.microsoft.com/office/drawing/2014/main" id="{335CEFA3-993F-4DA3-B226-1B87F0B179F5}"/>
              </a:ext>
            </a:extLst>
          </p:cNvPr>
          <p:cNvSpPr/>
          <p:nvPr/>
        </p:nvSpPr>
        <p:spPr>
          <a:xfrm>
            <a:off x="6462000" y="405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Execution capacity</a:t>
            </a:r>
          </a:p>
        </p:txBody>
      </p:sp>
      <p:cxnSp>
        <p:nvCxnSpPr>
          <p:cNvPr id="363" name="Rechte verbindingslijn 362">
            <a:extLst>
              <a:ext uri="{FF2B5EF4-FFF2-40B4-BE49-F238E27FC236}">
                <a16:creationId xmlns:a16="http://schemas.microsoft.com/office/drawing/2014/main" id="{25DF7AFD-CECC-4406-9122-709736AB3FB9}"/>
              </a:ext>
            </a:extLst>
          </p:cNvPr>
          <p:cNvCxnSpPr>
            <a:cxnSpLocks/>
            <a:endCxn id="362" idx="2"/>
          </p:cNvCxnSpPr>
          <p:nvPr/>
        </p:nvCxnSpPr>
        <p:spPr>
          <a:xfrm flipV="1">
            <a:off x="6687000" y="419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kstvak 363">
            <a:extLst>
              <a:ext uri="{FF2B5EF4-FFF2-40B4-BE49-F238E27FC236}">
                <a16:creationId xmlns:a16="http://schemas.microsoft.com/office/drawing/2014/main" id="{5FB58197-853A-4EF7-975E-775C6596E314}"/>
              </a:ext>
            </a:extLst>
          </p:cNvPr>
          <p:cNvSpPr txBox="1"/>
          <p:nvPr/>
        </p:nvSpPr>
        <p:spPr>
          <a:xfrm>
            <a:off x="6462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from</a:t>
            </a:r>
          </a:p>
        </p:txBody>
      </p:sp>
      <p:cxnSp>
        <p:nvCxnSpPr>
          <p:cNvPr id="365" name="Rechte verbindingslijn 364">
            <a:extLst>
              <a:ext uri="{FF2B5EF4-FFF2-40B4-BE49-F238E27FC236}">
                <a16:creationId xmlns:a16="http://schemas.microsoft.com/office/drawing/2014/main" id="{A60FD4D3-8063-4228-B740-3EEA99B5DB53}"/>
              </a:ext>
            </a:extLst>
          </p:cNvPr>
          <p:cNvCxnSpPr>
            <a:cxnSpLocks/>
          </p:cNvCxnSpPr>
          <p:nvPr/>
        </p:nvCxnSpPr>
        <p:spPr>
          <a:xfrm flipV="1">
            <a:off x="66870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5F4AA477-F0CE-47F8-9BB7-88CC8C22266F}"/>
              </a:ext>
            </a:extLst>
          </p:cNvPr>
          <p:cNvSpPr txBox="1"/>
          <p:nvPr/>
        </p:nvSpPr>
        <p:spPr>
          <a:xfrm>
            <a:off x="6462000" y="45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</a:t>
            </a:r>
          </a:p>
        </p:txBody>
      </p:sp>
      <p:cxnSp>
        <p:nvCxnSpPr>
          <p:cNvPr id="369" name="Rechte verbindingslijn 368">
            <a:extLst>
              <a:ext uri="{FF2B5EF4-FFF2-40B4-BE49-F238E27FC236}">
                <a16:creationId xmlns:a16="http://schemas.microsoft.com/office/drawing/2014/main" id="{B3BEAA02-E3DB-44F2-B455-B2D019DFA70C}"/>
              </a:ext>
            </a:extLst>
          </p:cNvPr>
          <p:cNvCxnSpPr>
            <a:cxnSpLocks/>
            <a:stCxn id="351" idx="0"/>
            <a:endCxn id="348" idx="2"/>
          </p:cNvCxnSpPr>
          <p:nvPr/>
        </p:nvCxnSpPr>
        <p:spPr>
          <a:xfrm flipV="1">
            <a:off x="59445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kstvak 369">
            <a:extLst>
              <a:ext uri="{FF2B5EF4-FFF2-40B4-BE49-F238E27FC236}">
                <a16:creationId xmlns:a16="http://schemas.microsoft.com/office/drawing/2014/main" id="{F0310352-4304-4515-8E6E-7E2FCEFC2F61}"/>
              </a:ext>
            </a:extLst>
          </p:cNvPr>
          <p:cNvSpPr txBox="1"/>
          <p:nvPr/>
        </p:nvSpPr>
        <p:spPr>
          <a:xfrm>
            <a:off x="5472000" y="4600372"/>
            <a:ext cx="945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</a:t>
            </a:r>
          </a:p>
        </p:txBody>
      </p:sp>
      <p:cxnSp>
        <p:nvCxnSpPr>
          <p:cNvPr id="371" name="Rechte verbindingslijn 370">
            <a:extLst>
              <a:ext uri="{FF2B5EF4-FFF2-40B4-BE49-F238E27FC236}">
                <a16:creationId xmlns:a16="http://schemas.microsoft.com/office/drawing/2014/main" id="{A2E01EED-E552-4375-A09E-2309023A570B}"/>
              </a:ext>
            </a:extLst>
          </p:cNvPr>
          <p:cNvCxnSpPr>
            <a:cxnSpLocks/>
          </p:cNvCxnSpPr>
          <p:nvPr/>
        </p:nvCxnSpPr>
        <p:spPr>
          <a:xfrm flipV="1">
            <a:off x="52020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kstvak 371">
            <a:extLst>
              <a:ext uri="{FF2B5EF4-FFF2-40B4-BE49-F238E27FC236}">
                <a16:creationId xmlns:a16="http://schemas.microsoft.com/office/drawing/2014/main" id="{B8604BBB-5256-452C-B3E0-0B987A08E887}"/>
              </a:ext>
            </a:extLst>
          </p:cNvPr>
          <p:cNvSpPr txBox="1"/>
          <p:nvPr/>
        </p:nvSpPr>
        <p:spPr>
          <a:xfrm>
            <a:off x="4977000" y="45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</a:t>
            </a:r>
          </a:p>
        </p:txBody>
      </p:sp>
      <p:sp>
        <p:nvSpPr>
          <p:cNvPr id="373" name="Rechthoek 372">
            <a:extLst>
              <a:ext uri="{FF2B5EF4-FFF2-40B4-BE49-F238E27FC236}">
                <a16:creationId xmlns:a16="http://schemas.microsoft.com/office/drawing/2014/main" id="{E5467DC3-AC40-4F0B-8DE3-09374D227E9D}"/>
              </a:ext>
            </a:extLst>
          </p:cNvPr>
          <p:cNvSpPr/>
          <p:nvPr/>
        </p:nvSpPr>
        <p:spPr>
          <a:xfrm>
            <a:off x="1017000" y="2976750"/>
            <a:ext cx="144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Outage</a:t>
            </a:r>
          </a:p>
        </p:txBody>
      </p:sp>
      <p:sp>
        <p:nvSpPr>
          <p:cNvPr id="376" name="Rechthoek 375">
            <a:extLst>
              <a:ext uri="{FF2B5EF4-FFF2-40B4-BE49-F238E27FC236}">
                <a16:creationId xmlns:a16="http://schemas.microsoft.com/office/drawing/2014/main" id="{DFA13F7F-9F4C-42DE-AA16-821DCB609A90}"/>
              </a:ext>
            </a:extLst>
          </p:cNvPr>
          <p:cNvSpPr/>
          <p:nvPr/>
        </p:nvSpPr>
        <p:spPr>
          <a:xfrm>
            <a:off x="2007000" y="3336750"/>
            <a:ext cx="945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Disturbance</a:t>
            </a:r>
          </a:p>
        </p:txBody>
      </p:sp>
      <p:sp>
        <p:nvSpPr>
          <p:cNvPr id="377" name="Rechthoek 376">
            <a:extLst>
              <a:ext uri="{FF2B5EF4-FFF2-40B4-BE49-F238E27FC236}">
                <a16:creationId xmlns:a16="http://schemas.microsoft.com/office/drawing/2014/main" id="{71057BAB-FFEA-4422-8C4F-11FFF5078CF5}"/>
              </a:ext>
            </a:extLst>
          </p:cNvPr>
          <p:cNvSpPr/>
          <p:nvPr/>
        </p:nvSpPr>
        <p:spPr>
          <a:xfrm>
            <a:off x="1017000" y="3336750"/>
            <a:ext cx="945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Switching step</a:t>
            </a:r>
          </a:p>
        </p:txBody>
      </p:sp>
      <p:sp>
        <p:nvSpPr>
          <p:cNvPr id="379" name="Rechthoek 378">
            <a:extLst>
              <a:ext uri="{FF2B5EF4-FFF2-40B4-BE49-F238E27FC236}">
                <a16:creationId xmlns:a16="http://schemas.microsoft.com/office/drawing/2014/main" id="{BFD4CB75-9F97-47D9-B84D-8A3B2D7B20EF}"/>
              </a:ext>
            </a:extLst>
          </p:cNvPr>
          <p:cNvSpPr/>
          <p:nvPr/>
        </p:nvSpPr>
        <p:spPr>
          <a:xfrm>
            <a:off x="1017000" y="369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Switching plan</a:t>
            </a:r>
          </a:p>
        </p:txBody>
      </p:sp>
      <p:sp>
        <p:nvSpPr>
          <p:cNvPr id="380" name="Rechthoek 379">
            <a:extLst>
              <a:ext uri="{FF2B5EF4-FFF2-40B4-BE49-F238E27FC236}">
                <a16:creationId xmlns:a16="http://schemas.microsoft.com/office/drawing/2014/main" id="{C565BFEB-CF65-426C-9222-79F91CF2A3B1}"/>
              </a:ext>
            </a:extLst>
          </p:cNvPr>
          <p:cNvSpPr/>
          <p:nvPr/>
        </p:nvSpPr>
        <p:spPr>
          <a:xfrm>
            <a:off x="1017000" y="225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Customer invoice</a:t>
            </a:r>
          </a:p>
        </p:txBody>
      </p:sp>
      <p:cxnSp>
        <p:nvCxnSpPr>
          <p:cNvPr id="381" name="Rechte verbindingslijn 380">
            <a:extLst>
              <a:ext uri="{FF2B5EF4-FFF2-40B4-BE49-F238E27FC236}">
                <a16:creationId xmlns:a16="http://schemas.microsoft.com/office/drawing/2014/main" id="{769A16F7-73B9-4596-9A9A-40764070D47A}"/>
              </a:ext>
            </a:extLst>
          </p:cNvPr>
          <p:cNvCxnSpPr>
            <a:cxnSpLocks/>
            <a:stCxn id="380" idx="0"/>
          </p:cNvCxnSpPr>
          <p:nvPr/>
        </p:nvCxnSpPr>
        <p:spPr>
          <a:xfrm flipV="1">
            <a:off x="1242000" y="203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kstvak 381">
            <a:extLst>
              <a:ext uri="{FF2B5EF4-FFF2-40B4-BE49-F238E27FC236}">
                <a16:creationId xmlns:a16="http://schemas.microsoft.com/office/drawing/2014/main" id="{74A9D0BF-D7B0-42FF-ACDD-5FCB407B04FA}"/>
              </a:ext>
            </a:extLst>
          </p:cNvPr>
          <p:cNvSpPr txBox="1"/>
          <p:nvPr/>
        </p:nvSpPr>
        <p:spPr>
          <a:xfrm>
            <a:off x="1017000" y="207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basis for</a:t>
            </a:r>
          </a:p>
        </p:txBody>
      </p:sp>
      <p:cxnSp>
        <p:nvCxnSpPr>
          <p:cNvPr id="383" name="Rechte verbindingslijn 382">
            <a:extLst>
              <a:ext uri="{FF2B5EF4-FFF2-40B4-BE49-F238E27FC236}">
                <a16:creationId xmlns:a16="http://schemas.microsoft.com/office/drawing/2014/main" id="{EF5C3A61-FDB6-41ED-B069-393646B148AA}"/>
              </a:ext>
            </a:extLst>
          </p:cNvPr>
          <p:cNvCxnSpPr>
            <a:cxnSpLocks/>
          </p:cNvCxnSpPr>
          <p:nvPr/>
        </p:nvCxnSpPr>
        <p:spPr>
          <a:xfrm>
            <a:off x="2232000" y="2031750"/>
            <a:ext cx="0" cy="94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kstvak 383">
            <a:extLst>
              <a:ext uri="{FF2B5EF4-FFF2-40B4-BE49-F238E27FC236}">
                <a16:creationId xmlns:a16="http://schemas.microsoft.com/office/drawing/2014/main" id="{99C64108-2067-4A81-8823-FD801FE1D26F}"/>
              </a:ext>
            </a:extLst>
          </p:cNvPr>
          <p:cNvSpPr txBox="1"/>
          <p:nvPr/>
        </p:nvSpPr>
        <p:spPr>
          <a:xfrm>
            <a:off x="2007000" y="28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at</a:t>
            </a:r>
          </a:p>
        </p:txBody>
      </p:sp>
      <p:cxnSp>
        <p:nvCxnSpPr>
          <p:cNvPr id="386" name="Rechte verbindingslijn 385">
            <a:extLst>
              <a:ext uri="{FF2B5EF4-FFF2-40B4-BE49-F238E27FC236}">
                <a16:creationId xmlns:a16="http://schemas.microsoft.com/office/drawing/2014/main" id="{B418FC2C-CF77-4178-BAA1-AC2DA74598E9}"/>
              </a:ext>
            </a:extLst>
          </p:cNvPr>
          <p:cNvCxnSpPr>
            <a:cxnSpLocks/>
          </p:cNvCxnSpPr>
          <p:nvPr/>
        </p:nvCxnSpPr>
        <p:spPr>
          <a:xfrm>
            <a:off x="2232000" y="311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kstvak 386">
            <a:extLst>
              <a:ext uri="{FF2B5EF4-FFF2-40B4-BE49-F238E27FC236}">
                <a16:creationId xmlns:a16="http://schemas.microsoft.com/office/drawing/2014/main" id="{B744B79F-B654-4A86-9E8D-10883E4BE677}"/>
              </a:ext>
            </a:extLst>
          </p:cNvPr>
          <p:cNvSpPr txBox="1"/>
          <p:nvPr/>
        </p:nvSpPr>
        <p:spPr>
          <a:xfrm>
            <a:off x="2007000" y="324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cause of</a:t>
            </a:r>
          </a:p>
        </p:txBody>
      </p:sp>
      <p:cxnSp>
        <p:nvCxnSpPr>
          <p:cNvPr id="388" name="Rechte verbindingslijn 387">
            <a:extLst>
              <a:ext uri="{FF2B5EF4-FFF2-40B4-BE49-F238E27FC236}">
                <a16:creationId xmlns:a16="http://schemas.microsoft.com/office/drawing/2014/main" id="{895631E2-1848-4DA0-8FF6-D467F4E7EF57}"/>
              </a:ext>
            </a:extLst>
          </p:cNvPr>
          <p:cNvCxnSpPr>
            <a:cxnSpLocks/>
          </p:cNvCxnSpPr>
          <p:nvPr/>
        </p:nvCxnSpPr>
        <p:spPr>
          <a:xfrm>
            <a:off x="2727000" y="311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kstvak 388">
            <a:extLst>
              <a:ext uri="{FF2B5EF4-FFF2-40B4-BE49-F238E27FC236}">
                <a16:creationId xmlns:a16="http://schemas.microsoft.com/office/drawing/2014/main" id="{35BE2C53-AEA3-4753-B345-6AA33374CCD5}"/>
              </a:ext>
            </a:extLst>
          </p:cNvPr>
          <p:cNvSpPr txBox="1"/>
          <p:nvPr/>
        </p:nvSpPr>
        <p:spPr>
          <a:xfrm>
            <a:off x="2502000" y="31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cause of or not available due to</a:t>
            </a:r>
          </a:p>
        </p:txBody>
      </p:sp>
      <p:cxnSp>
        <p:nvCxnSpPr>
          <p:cNvPr id="390" name="Rechte verbindingslijn 389">
            <a:extLst>
              <a:ext uri="{FF2B5EF4-FFF2-40B4-BE49-F238E27FC236}">
                <a16:creationId xmlns:a16="http://schemas.microsoft.com/office/drawing/2014/main" id="{3CB6ABC2-5237-4216-B733-B4C9DCD64C87}"/>
              </a:ext>
            </a:extLst>
          </p:cNvPr>
          <p:cNvCxnSpPr>
            <a:cxnSpLocks/>
            <a:endCxn id="377" idx="0"/>
          </p:cNvCxnSpPr>
          <p:nvPr/>
        </p:nvCxnSpPr>
        <p:spPr>
          <a:xfrm>
            <a:off x="1489500" y="311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kstvak 390">
            <a:extLst>
              <a:ext uri="{FF2B5EF4-FFF2-40B4-BE49-F238E27FC236}">
                <a16:creationId xmlns:a16="http://schemas.microsoft.com/office/drawing/2014/main" id="{BD9B4B0B-E1CB-4219-8891-65D4188C5DFE}"/>
              </a:ext>
            </a:extLst>
          </p:cNvPr>
          <p:cNvSpPr txBox="1"/>
          <p:nvPr/>
        </p:nvSpPr>
        <p:spPr>
          <a:xfrm>
            <a:off x="1017000" y="3253994"/>
            <a:ext cx="945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start or end of</a:t>
            </a:r>
          </a:p>
        </p:txBody>
      </p:sp>
      <p:cxnSp>
        <p:nvCxnSpPr>
          <p:cNvPr id="394" name="Rechte verbindingslijn 393">
            <a:extLst>
              <a:ext uri="{FF2B5EF4-FFF2-40B4-BE49-F238E27FC236}">
                <a16:creationId xmlns:a16="http://schemas.microsoft.com/office/drawing/2014/main" id="{D0F8BE2C-C762-4103-BA9B-E0EDCB9AB279}"/>
              </a:ext>
            </a:extLst>
          </p:cNvPr>
          <p:cNvCxnSpPr>
            <a:cxnSpLocks/>
          </p:cNvCxnSpPr>
          <p:nvPr/>
        </p:nvCxnSpPr>
        <p:spPr>
          <a:xfrm>
            <a:off x="1242000" y="347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kstvak 394">
            <a:extLst>
              <a:ext uri="{FF2B5EF4-FFF2-40B4-BE49-F238E27FC236}">
                <a16:creationId xmlns:a16="http://schemas.microsoft.com/office/drawing/2014/main" id="{C29E0D4C-7281-48DF-86DF-1E28F8784EA1}"/>
              </a:ext>
            </a:extLst>
          </p:cNvPr>
          <p:cNvSpPr txBox="1"/>
          <p:nvPr/>
        </p:nvSpPr>
        <p:spPr>
          <a:xfrm>
            <a:off x="1017000" y="351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planned in</a:t>
            </a:r>
          </a:p>
        </p:txBody>
      </p:sp>
      <p:cxnSp>
        <p:nvCxnSpPr>
          <p:cNvPr id="397" name="Rechte verbindingslijn 396">
            <a:extLst>
              <a:ext uri="{FF2B5EF4-FFF2-40B4-BE49-F238E27FC236}">
                <a16:creationId xmlns:a16="http://schemas.microsoft.com/office/drawing/2014/main" id="{F897C333-230B-4BDE-8BA8-005BB6EF79DA}"/>
              </a:ext>
            </a:extLst>
          </p:cNvPr>
          <p:cNvCxnSpPr>
            <a:cxnSpLocks/>
          </p:cNvCxnSpPr>
          <p:nvPr/>
        </p:nvCxnSpPr>
        <p:spPr>
          <a:xfrm>
            <a:off x="1737000" y="3471750"/>
            <a:ext cx="0" cy="94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kstvak 397">
            <a:extLst>
              <a:ext uri="{FF2B5EF4-FFF2-40B4-BE49-F238E27FC236}">
                <a16:creationId xmlns:a16="http://schemas.microsoft.com/office/drawing/2014/main" id="{D3000528-FB07-4810-8727-14274F4F9CEA}"/>
              </a:ext>
            </a:extLst>
          </p:cNvPr>
          <p:cNvSpPr txBox="1"/>
          <p:nvPr/>
        </p:nvSpPr>
        <p:spPr>
          <a:xfrm>
            <a:off x="1512000" y="351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planned in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4F12AEE6-B3D3-4EDE-AD40-6EC2AC07E1AC}"/>
              </a:ext>
            </a:extLst>
          </p:cNvPr>
          <p:cNvSpPr/>
          <p:nvPr/>
        </p:nvSpPr>
        <p:spPr>
          <a:xfrm>
            <a:off x="522000" y="4776750"/>
            <a:ext cx="3915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Work order</a:t>
            </a:r>
          </a:p>
        </p:txBody>
      </p:sp>
      <p:cxnSp>
        <p:nvCxnSpPr>
          <p:cNvPr id="403" name="Rechte verbindingslijn 402">
            <a:extLst>
              <a:ext uri="{FF2B5EF4-FFF2-40B4-BE49-F238E27FC236}">
                <a16:creationId xmlns:a16="http://schemas.microsoft.com/office/drawing/2014/main" id="{C71D49D1-5B69-49C8-9298-42A4626C7717}"/>
              </a:ext>
            </a:extLst>
          </p:cNvPr>
          <p:cNvCxnSpPr>
            <a:cxnSpLocks/>
            <a:endCxn id="351" idx="1"/>
          </p:cNvCxnSpPr>
          <p:nvPr/>
        </p:nvCxnSpPr>
        <p:spPr>
          <a:xfrm>
            <a:off x="4437000" y="4844250"/>
            <a:ext cx="540000" cy="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kstvak 403">
            <a:extLst>
              <a:ext uri="{FF2B5EF4-FFF2-40B4-BE49-F238E27FC236}">
                <a16:creationId xmlns:a16="http://schemas.microsoft.com/office/drawing/2014/main" id="{AA475E64-1DAA-4B72-BD04-4C767348F076}"/>
              </a:ext>
            </a:extLst>
          </p:cNvPr>
          <p:cNvSpPr txBox="1"/>
          <p:nvPr/>
        </p:nvSpPr>
        <p:spPr>
          <a:xfrm>
            <a:off x="4527000" y="4821750"/>
            <a:ext cx="230833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r>
              <a:rPr lang="en-GB" sz="250" dirty="0"/>
              <a:t>authorization for</a:t>
            </a:r>
          </a:p>
        </p:txBody>
      </p:sp>
      <p:cxnSp>
        <p:nvCxnSpPr>
          <p:cNvPr id="407" name="Rechte verbindingslijn 406">
            <a:extLst>
              <a:ext uri="{FF2B5EF4-FFF2-40B4-BE49-F238E27FC236}">
                <a16:creationId xmlns:a16="http://schemas.microsoft.com/office/drawing/2014/main" id="{15EC3796-51B8-4960-ADE1-97E478D47DB8}"/>
              </a:ext>
            </a:extLst>
          </p:cNvPr>
          <p:cNvCxnSpPr>
            <a:cxnSpLocks/>
          </p:cNvCxnSpPr>
          <p:nvPr/>
        </p:nvCxnSpPr>
        <p:spPr>
          <a:xfrm flipV="1">
            <a:off x="1242000" y="3831750"/>
            <a:ext cx="0" cy="94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kstvak 407">
            <a:extLst>
              <a:ext uri="{FF2B5EF4-FFF2-40B4-BE49-F238E27FC236}">
                <a16:creationId xmlns:a16="http://schemas.microsoft.com/office/drawing/2014/main" id="{2C1BDDF9-2976-40BE-AA1F-AC620EBB073D}"/>
              </a:ext>
            </a:extLst>
          </p:cNvPr>
          <p:cNvSpPr txBox="1"/>
          <p:nvPr/>
        </p:nvSpPr>
        <p:spPr>
          <a:xfrm>
            <a:off x="1017000" y="46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 the execution of</a:t>
            </a:r>
          </a:p>
        </p:txBody>
      </p:sp>
      <p:cxnSp>
        <p:nvCxnSpPr>
          <p:cNvPr id="410" name="Rechte verbindingslijn 409">
            <a:extLst>
              <a:ext uri="{FF2B5EF4-FFF2-40B4-BE49-F238E27FC236}">
                <a16:creationId xmlns:a16="http://schemas.microsoft.com/office/drawing/2014/main" id="{A4994578-6C2C-41DE-9AC2-A21BC3C090B0}"/>
              </a:ext>
            </a:extLst>
          </p:cNvPr>
          <p:cNvCxnSpPr>
            <a:cxnSpLocks/>
            <a:endCxn id="263" idx="2"/>
          </p:cNvCxnSpPr>
          <p:nvPr/>
        </p:nvCxnSpPr>
        <p:spPr>
          <a:xfrm flipV="1">
            <a:off x="19845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kstvak 410">
            <a:extLst>
              <a:ext uri="{FF2B5EF4-FFF2-40B4-BE49-F238E27FC236}">
                <a16:creationId xmlns:a16="http://schemas.microsoft.com/office/drawing/2014/main" id="{11626D88-0CC2-46F1-99C5-06F334732A53}"/>
              </a:ext>
            </a:extLst>
          </p:cNvPr>
          <p:cNvSpPr txBox="1"/>
          <p:nvPr/>
        </p:nvSpPr>
        <p:spPr>
          <a:xfrm>
            <a:off x="1512000" y="4690372"/>
            <a:ext cx="945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 the execution of</a:t>
            </a:r>
          </a:p>
        </p:txBody>
      </p:sp>
      <p:cxnSp>
        <p:nvCxnSpPr>
          <p:cNvPr id="413" name="Rechte verbindingslijn 412">
            <a:extLst>
              <a:ext uri="{FF2B5EF4-FFF2-40B4-BE49-F238E27FC236}">
                <a16:creationId xmlns:a16="http://schemas.microsoft.com/office/drawing/2014/main" id="{1E2FE67D-0743-46B6-BB83-28C42A92A4CE}"/>
              </a:ext>
            </a:extLst>
          </p:cNvPr>
          <p:cNvCxnSpPr>
            <a:cxnSpLocks/>
          </p:cNvCxnSpPr>
          <p:nvPr/>
        </p:nvCxnSpPr>
        <p:spPr>
          <a:xfrm flipV="1">
            <a:off x="2727000" y="3471750"/>
            <a:ext cx="0" cy="130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kstvak 413">
            <a:extLst>
              <a:ext uri="{FF2B5EF4-FFF2-40B4-BE49-F238E27FC236}">
                <a16:creationId xmlns:a16="http://schemas.microsoft.com/office/drawing/2014/main" id="{2676EDAE-9903-479D-AC0F-1DECF000DE53}"/>
              </a:ext>
            </a:extLst>
          </p:cNvPr>
          <p:cNvSpPr txBox="1"/>
          <p:nvPr/>
        </p:nvSpPr>
        <p:spPr>
          <a:xfrm>
            <a:off x="2502000" y="351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basis for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55D4A615-5532-4FE6-A4CE-3291DCA9FF31}"/>
              </a:ext>
            </a:extLst>
          </p:cNvPr>
          <p:cNvSpPr/>
          <p:nvPr/>
        </p:nvSpPr>
        <p:spPr>
          <a:xfrm>
            <a:off x="2997000" y="441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Preliminary or final design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197D56FF-D10F-47B9-BD5E-DAF8EDB8004E}"/>
              </a:ext>
            </a:extLst>
          </p:cNvPr>
          <p:cNvSpPr/>
          <p:nvPr/>
        </p:nvSpPr>
        <p:spPr>
          <a:xfrm>
            <a:off x="2997000" y="3696750"/>
            <a:ext cx="144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Grid modification order</a:t>
            </a:r>
          </a:p>
        </p:txBody>
      </p:sp>
      <p:sp>
        <p:nvSpPr>
          <p:cNvPr id="442" name="Rechthoek 441">
            <a:extLst>
              <a:ext uri="{FF2B5EF4-FFF2-40B4-BE49-F238E27FC236}">
                <a16:creationId xmlns:a16="http://schemas.microsoft.com/office/drawing/2014/main" id="{E17DAABB-4E53-4C50-B19C-F6E28C0C76B5}"/>
              </a:ext>
            </a:extLst>
          </p:cNvPr>
          <p:cNvSpPr/>
          <p:nvPr/>
        </p:nvSpPr>
        <p:spPr>
          <a:xfrm>
            <a:off x="3987000" y="405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Maintenance or inspection plan</a:t>
            </a:r>
          </a:p>
        </p:txBody>
      </p:sp>
      <p:sp>
        <p:nvSpPr>
          <p:cNvPr id="443" name="Rechthoek 442">
            <a:extLst>
              <a:ext uri="{FF2B5EF4-FFF2-40B4-BE49-F238E27FC236}">
                <a16:creationId xmlns:a16="http://schemas.microsoft.com/office/drawing/2014/main" id="{78CCEF8B-782C-493C-BD18-B61AA082496E}"/>
              </a:ext>
            </a:extLst>
          </p:cNvPr>
          <p:cNvSpPr/>
          <p:nvPr/>
        </p:nvSpPr>
        <p:spPr>
          <a:xfrm>
            <a:off x="3987000" y="4416750"/>
            <a:ext cx="945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Maintenance or inspection order</a:t>
            </a:r>
          </a:p>
        </p:txBody>
      </p:sp>
      <p:cxnSp>
        <p:nvCxnSpPr>
          <p:cNvPr id="444" name="Rechte verbindingslijn 443">
            <a:extLst>
              <a:ext uri="{FF2B5EF4-FFF2-40B4-BE49-F238E27FC236}">
                <a16:creationId xmlns:a16="http://schemas.microsoft.com/office/drawing/2014/main" id="{B4BAC3E2-FFCD-4D7A-877A-D36B39C89B75}"/>
              </a:ext>
            </a:extLst>
          </p:cNvPr>
          <p:cNvCxnSpPr>
            <a:cxnSpLocks/>
          </p:cNvCxnSpPr>
          <p:nvPr/>
        </p:nvCxnSpPr>
        <p:spPr>
          <a:xfrm flipV="1">
            <a:off x="4212000" y="419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kstvak 444">
            <a:extLst>
              <a:ext uri="{FF2B5EF4-FFF2-40B4-BE49-F238E27FC236}">
                <a16:creationId xmlns:a16="http://schemas.microsoft.com/office/drawing/2014/main" id="{3B4F8B10-EEAA-482A-8664-8A67A6E2F2AE}"/>
              </a:ext>
            </a:extLst>
          </p:cNvPr>
          <p:cNvSpPr txBox="1"/>
          <p:nvPr/>
        </p:nvSpPr>
        <p:spPr>
          <a:xfrm>
            <a:off x="3987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planned in</a:t>
            </a:r>
          </a:p>
        </p:txBody>
      </p:sp>
      <p:cxnSp>
        <p:nvCxnSpPr>
          <p:cNvPr id="446" name="Rechte verbindingslijn 445">
            <a:extLst>
              <a:ext uri="{FF2B5EF4-FFF2-40B4-BE49-F238E27FC236}">
                <a16:creationId xmlns:a16="http://schemas.microsoft.com/office/drawing/2014/main" id="{C95CE255-912C-4FA0-9012-3491676839A3}"/>
              </a:ext>
            </a:extLst>
          </p:cNvPr>
          <p:cNvCxnSpPr>
            <a:cxnSpLocks/>
            <a:endCxn id="238" idx="2"/>
          </p:cNvCxnSpPr>
          <p:nvPr/>
        </p:nvCxnSpPr>
        <p:spPr>
          <a:xfrm flipV="1">
            <a:off x="4707000" y="419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kstvak 448">
            <a:extLst>
              <a:ext uri="{FF2B5EF4-FFF2-40B4-BE49-F238E27FC236}">
                <a16:creationId xmlns:a16="http://schemas.microsoft.com/office/drawing/2014/main" id="{C08777ED-436B-4F42-9F9E-8738832A0B65}"/>
              </a:ext>
            </a:extLst>
          </p:cNvPr>
          <p:cNvSpPr txBox="1"/>
          <p:nvPr/>
        </p:nvSpPr>
        <p:spPr>
          <a:xfrm>
            <a:off x="4482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</a:t>
            </a:r>
          </a:p>
        </p:txBody>
      </p:sp>
      <p:cxnSp>
        <p:nvCxnSpPr>
          <p:cNvPr id="450" name="Rechte verbindingslijn 449">
            <a:extLst>
              <a:ext uri="{FF2B5EF4-FFF2-40B4-BE49-F238E27FC236}">
                <a16:creationId xmlns:a16="http://schemas.microsoft.com/office/drawing/2014/main" id="{B99148E1-FCAB-49FD-8ED4-C62959821C69}"/>
              </a:ext>
            </a:extLst>
          </p:cNvPr>
          <p:cNvCxnSpPr>
            <a:cxnSpLocks/>
            <a:endCxn id="441" idx="2"/>
          </p:cNvCxnSpPr>
          <p:nvPr/>
        </p:nvCxnSpPr>
        <p:spPr>
          <a:xfrm flipV="1">
            <a:off x="3717000" y="3831750"/>
            <a:ext cx="0" cy="94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kstvak 450">
            <a:extLst>
              <a:ext uri="{FF2B5EF4-FFF2-40B4-BE49-F238E27FC236}">
                <a16:creationId xmlns:a16="http://schemas.microsoft.com/office/drawing/2014/main" id="{AF6B06A9-93D2-44D1-8609-F2B067E87877}"/>
              </a:ext>
            </a:extLst>
          </p:cNvPr>
          <p:cNvSpPr txBox="1"/>
          <p:nvPr/>
        </p:nvSpPr>
        <p:spPr>
          <a:xfrm>
            <a:off x="3492000" y="387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basis for</a:t>
            </a:r>
          </a:p>
        </p:txBody>
      </p:sp>
      <p:sp>
        <p:nvSpPr>
          <p:cNvPr id="454" name="Rechthoek 453">
            <a:extLst>
              <a:ext uri="{FF2B5EF4-FFF2-40B4-BE49-F238E27FC236}">
                <a16:creationId xmlns:a16="http://schemas.microsoft.com/office/drawing/2014/main" id="{72B0A2FD-EAC0-41F5-B25A-2CD4AFD8BDD2}"/>
              </a:ext>
            </a:extLst>
          </p:cNvPr>
          <p:cNvSpPr/>
          <p:nvPr/>
        </p:nvSpPr>
        <p:spPr>
          <a:xfrm>
            <a:off x="5472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Grid calculation</a:t>
            </a:r>
          </a:p>
        </p:txBody>
      </p:sp>
      <p:sp>
        <p:nvSpPr>
          <p:cNvPr id="455" name="Rechthoek 454">
            <a:extLst>
              <a:ext uri="{FF2B5EF4-FFF2-40B4-BE49-F238E27FC236}">
                <a16:creationId xmlns:a16="http://schemas.microsoft.com/office/drawing/2014/main" id="{9D0A4249-3629-493E-9082-CC85232044AB}"/>
              </a:ext>
            </a:extLst>
          </p:cNvPr>
          <p:cNvSpPr/>
          <p:nvPr/>
        </p:nvSpPr>
        <p:spPr>
          <a:xfrm>
            <a:off x="3492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Quality bottleneck</a:t>
            </a:r>
          </a:p>
        </p:txBody>
      </p:sp>
      <p:sp>
        <p:nvSpPr>
          <p:cNvPr id="456" name="Rechthoek 455">
            <a:extLst>
              <a:ext uri="{FF2B5EF4-FFF2-40B4-BE49-F238E27FC236}">
                <a16:creationId xmlns:a16="http://schemas.microsoft.com/office/drawing/2014/main" id="{F6A17CB5-D73C-4DAE-A114-B25EE9CD3617}"/>
              </a:ext>
            </a:extLst>
          </p:cNvPr>
          <p:cNvSpPr/>
          <p:nvPr/>
        </p:nvSpPr>
        <p:spPr>
          <a:xfrm>
            <a:off x="3987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Capacity bottleneck</a:t>
            </a:r>
          </a:p>
        </p:txBody>
      </p:sp>
      <p:sp>
        <p:nvSpPr>
          <p:cNvPr id="457" name="Rechthoek 456">
            <a:extLst>
              <a:ext uri="{FF2B5EF4-FFF2-40B4-BE49-F238E27FC236}">
                <a16:creationId xmlns:a16="http://schemas.microsoft.com/office/drawing/2014/main" id="{3FC41CBB-BC68-4B9B-AE9B-1746736A81CE}"/>
              </a:ext>
            </a:extLst>
          </p:cNvPr>
          <p:cNvSpPr/>
          <p:nvPr/>
        </p:nvSpPr>
        <p:spPr>
          <a:xfrm>
            <a:off x="2997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Investment plan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0B56642E-182C-4987-8F59-0A9C4885DCB2}"/>
              </a:ext>
            </a:extLst>
          </p:cNvPr>
          <p:cNvCxnSpPr>
            <a:cxnSpLocks/>
          </p:cNvCxnSpPr>
          <p:nvPr/>
        </p:nvCxnSpPr>
        <p:spPr>
          <a:xfrm flipV="1">
            <a:off x="5697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kstvak 458">
            <a:extLst>
              <a:ext uri="{FF2B5EF4-FFF2-40B4-BE49-F238E27FC236}">
                <a16:creationId xmlns:a16="http://schemas.microsoft.com/office/drawing/2014/main" id="{1A10D877-D115-42BD-BE4C-F71889BDD948}"/>
              </a:ext>
            </a:extLst>
          </p:cNvPr>
          <p:cNvSpPr txBox="1"/>
          <p:nvPr/>
        </p:nvSpPr>
        <p:spPr>
          <a:xfrm>
            <a:off x="5472000" y="324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on the basis of</a:t>
            </a:r>
          </a:p>
        </p:txBody>
      </p: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7764F64E-2248-4779-B77C-41BB2C65C63F}"/>
              </a:ext>
            </a:extLst>
          </p:cNvPr>
          <p:cNvCxnSpPr>
            <a:cxnSpLocks/>
          </p:cNvCxnSpPr>
          <p:nvPr/>
        </p:nvCxnSpPr>
        <p:spPr>
          <a:xfrm flipV="1">
            <a:off x="3717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kstvak 460">
            <a:extLst>
              <a:ext uri="{FF2B5EF4-FFF2-40B4-BE49-F238E27FC236}">
                <a16:creationId xmlns:a16="http://schemas.microsoft.com/office/drawing/2014/main" id="{5A5ECC6D-27D2-4793-BEC8-7476E0BC1AEA}"/>
              </a:ext>
            </a:extLst>
          </p:cNvPr>
          <p:cNvSpPr txBox="1"/>
          <p:nvPr/>
        </p:nvSpPr>
        <p:spPr>
          <a:xfrm>
            <a:off x="3492000" y="31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cause of</a:t>
            </a:r>
          </a:p>
        </p:txBody>
      </p: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4C713392-937C-4FEF-9EDE-BA0591AA442A}"/>
              </a:ext>
            </a:extLst>
          </p:cNvPr>
          <p:cNvCxnSpPr>
            <a:cxnSpLocks/>
          </p:cNvCxnSpPr>
          <p:nvPr/>
        </p:nvCxnSpPr>
        <p:spPr>
          <a:xfrm flipV="1">
            <a:off x="4212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Tekstvak 462">
            <a:extLst>
              <a:ext uri="{FF2B5EF4-FFF2-40B4-BE49-F238E27FC236}">
                <a16:creationId xmlns:a16="http://schemas.microsoft.com/office/drawing/2014/main" id="{6361AABB-9400-4329-AE2A-DBFD34E0FEA3}"/>
              </a:ext>
            </a:extLst>
          </p:cNvPr>
          <p:cNvSpPr txBox="1"/>
          <p:nvPr/>
        </p:nvSpPr>
        <p:spPr>
          <a:xfrm>
            <a:off x="3987000" y="31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cause of</a:t>
            </a:r>
          </a:p>
        </p:txBody>
      </p: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A5F1FD90-06E9-47C8-B542-CAD2464DDB97}"/>
              </a:ext>
            </a:extLst>
          </p:cNvPr>
          <p:cNvCxnSpPr>
            <a:cxnSpLocks/>
          </p:cNvCxnSpPr>
          <p:nvPr/>
        </p:nvCxnSpPr>
        <p:spPr>
          <a:xfrm flipV="1">
            <a:off x="3717000" y="347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kstvak 464">
            <a:extLst>
              <a:ext uri="{FF2B5EF4-FFF2-40B4-BE49-F238E27FC236}">
                <a16:creationId xmlns:a16="http://schemas.microsoft.com/office/drawing/2014/main" id="{A206EC13-3515-47C5-88AB-3173C487A0EE}"/>
              </a:ext>
            </a:extLst>
          </p:cNvPr>
          <p:cNvSpPr txBox="1"/>
          <p:nvPr/>
        </p:nvSpPr>
        <p:spPr>
          <a:xfrm>
            <a:off x="3492000" y="36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mitigation of</a:t>
            </a:r>
          </a:p>
        </p:txBody>
      </p: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A571ED01-A2D8-4929-AA12-9A84B36251AC}"/>
              </a:ext>
            </a:extLst>
          </p:cNvPr>
          <p:cNvCxnSpPr>
            <a:cxnSpLocks/>
          </p:cNvCxnSpPr>
          <p:nvPr/>
        </p:nvCxnSpPr>
        <p:spPr>
          <a:xfrm flipV="1">
            <a:off x="4212000" y="347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kstvak 466">
            <a:extLst>
              <a:ext uri="{FF2B5EF4-FFF2-40B4-BE49-F238E27FC236}">
                <a16:creationId xmlns:a16="http://schemas.microsoft.com/office/drawing/2014/main" id="{7CF2D7C0-431A-433E-8BF1-66D8ACD9DC56}"/>
              </a:ext>
            </a:extLst>
          </p:cNvPr>
          <p:cNvSpPr txBox="1"/>
          <p:nvPr/>
        </p:nvSpPr>
        <p:spPr>
          <a:xfrm>
            <a:off x="3987000" y="36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mitigation of</a:t>
            </a:r>
          </a:p>
        </p:txBody>
      </p: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FF7D63E-426A-4BFB-B690-828C76F5022C}"/>
              </a:ext>
            </a:extLst>
          </p:cNvPr>
          <p:cNvCxnSpPr>
            <a:cxnSpLocks/>
            <a:stCxn id="457" idx="2"/>
          </p:cNvCxnSpPr>
          <p:nvPr/>
        </p:nvCxnSpPr>
        <p:spPr>
          <a:xfrm>
            <a:off x="3222000" y="347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kstvak 468">
            <a:extLst>
              <a:ext uri="{FF2B5EF4-FFF2-40B4-BE49-F238E27FC236}">
                <a16:creationId xmlns:a16="http://schemas.microsoft.com/office/drawing/2014/main" id="{87A380D6-9F2D-4D3A-845E-FC069D01D640}"/>
              </a:ext>
            </a:extLst>
          </p:cNvPr>
          <p:cNvSpPr txBox="1"/>
          <p:nvPr/>
        </p:nvSpPr>
        <p:spPr>
          <a:xfrm>
            <a:off x="2997000" y="36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planned in</a:t>
            </a:r>
          </a:p>
        </p:txBody>
      </p: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B8D7ABFF-F577-4A5D-A117-808017BBF6D7}"/>
              </a:ext>
            </a:extLst>
          </p:cNvPr>
          <p:cNvCxnSpPr>
            <a:cxnSpLocks/>
          </p:cNvCxnSpPr>
          <p:nvPr/>
        </p:nvCxnSpPr>
        <p:spPr>
          <a:xfrm flipV="1">
            <a:off x="747000" y="2031750"/>
            <a:ext cx="0" cy="274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kstvak 470">
            <a:extLst>
              <a:ext uri="{FF2B5EF4-FFF2-40B4-BE49-F238E27FC236}">
                <a16:creationId xmlns:a16="http://schemas.microsoft.com/office/drawing/2014/main" id="{DD65D176-4A9F-423A-A845-E4AB13BAAB50}"/>
              </a:ext>
            </a:extLst>
          </p:cNvPr>
          <p:cNvSpPr txBox="1"/>
          <p:nvPr/>
        </p:nvSpPr>
        <p:spPr>
          <a:xfrm>
            <a:off x="522000" y="207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basis for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21EB1527-2E56-46ED-ABDB-0998F96A0B1E}"/>
              </a:ext>
            </a:extLst>
          </p:cNvPr>
          <p:cNvSpPr txBox="1"/>
          <p:nvPr/>
        </p:nvSpPr>
        <p:spPr>
          <a:xfrm>
            <a:off x="3267000" y="216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on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30D1731B-D186-4371-A6D7-706E6D7A3BBC}"/>
              </a:ext>
            </a:extLst>
          </p:cNvPr>
          <p:cNvSpPr txBox="1"/>
          <p:nvPr/>
        </p:nvSpPr>
        <p:spPr>
          <a:xfrm>
            <a:off x="2997000" y="243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traded on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20BECE24-39B5-4243-A56A-8AFEA647352D}"/>
              </a:ext>
            </a:extLst>
          </p:cNvPr>
          <p:cNvSpPr txBox="1"/>
          <p:nvPr/>
        </p:nvSpPr>
        <p:spPr>
          <a:xfrm>
            <a:off x="3492000" y="243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planned in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5EAB86BB-F34E-47FD-973A-EFF46FD8B7EB}"/>
              </a:ext>
            </a:extLst>
          </p:cNvPr>
          <p:cNvSpPr txBox="1"/>
          <p:nvPr/>
        </p:nvSpPr>
        <p:spPr>
          <a:xfrm>
            <a:off x="3987000" y="243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measured using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605F5CE3-BF42-4FAB-AB09-233ABC37E02F}"/>
              </a:ext>
            </a:extLst>
          </p:cNvPr>
          <p:cNvSpPr txBox="1"/>
          <p:nvPr/>
        </p:nvSpPr>
        <p:spPr>
          <a:xfrm>
            <a:off x="4482000" y="216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assigned to</a:t>
            </a:r>
          </a:p>
        </p:txBody>
      </p:sp>
      <p:cxnSp>
        <p:nvCxnSpPr>
          <p:cNvPr id="237" name="Rechte verbindingslijn 236">
            <a:extLst>
              <a:ext uri="{FF2B5EF4-FFF2-40B4-BE49-F238E27FC236}">
                <a16:creationId xmlns:a16="http://schemas.microsoft.com/office/drawing/2014/main" id="{FE05D22D-C50A-4F18-8429-45D53022E306}"/>
              </a:ext>
            </a:extLst>
          </p:cNvPr>
          <p:cNvCxnSpPr>
            <a:cxnSpLocks/>
          </p:cNvCxnSpPr>
          <p:nvPr/>
        </p:nvCxnSpPr>
        <p:spPr>
          <a:xfrm>
            <a:off x="42120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248">
            <a:extLst>
              <a:ext uri="{FF2B5EF4-FFF2-40B4-BE49-F238E27FC236}">
                <a16:creationId xmlns:a16="http://schemas.microsoft.com/office/drawing/2014/main" id="{124F0E6A-FEA5-42E1-9896-3DD68068EF62}"/>
              </a:ext>
            </a:extLst>
          </p:cNvPr>
          <p:cNvSpPr txBox="1"/>
          <p:nvPr/>
        </p:nvSpPr>
        <p:spPr>
          <a:xfrm>
            <a:off x="3987000" y="45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basis for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F8F1870E-CFCB-4729-B4F5-12C1FABB10FB}"/>
              </a:ext>
            </a:extLst>
          </p:cNvPr>
          <p:cNvSpPr/>
          <p:nvPr/>
        </p:nvSpPr>
        <p:spPr>
          <a:xfrm>
            <a:off x="2997000" y="405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Functional design</a:t>
            </a:r>
          </a:p>
        </p:txBody>
      </p:sp>
      <p:cxnSp>
        <p:nvCxnSpPr>
          <p:cNvPr id="257" name="Rechte verbindingslijn 256">
            <a:extLst>
              <a:ext uri="{FF2B5EF4-FFF2-40B4-BE49-F238E27FC236}">
                <a16:creationId xmlns:a16="http://schemas.microsoft.com/office/drawing/2014/main" id="{D99C0933-EA71-4449-8171-517457DB66B7}"/>
              </a:ext>
            </a:extLst>
          </p:cNvPr>
          <p:cNvCxnSpPr>
            <a:cxnSpLocks/>
          </p:cNvCxnSpPr>
          <p:nvPr/>
        </p:nvCxnSpPr>
        <p:spPr>
          <a:xfrm flipV="1">
            <a:off x="3222000" y="383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kstvak 257">
            <a:extLst>
              <a:ext uri="{FF2B5EF4-FFF2-40B4-BE49-F238E27FC236}">
                <a16:creationId xmlns:a16="http://schemas.microsoft.com/office/drawing/2014/main" id="{02319212-F9C7-4BB6-BD58-D73A97B09D8B}"/>
              </a:ext>
            </a:extLst>
          </p:cNvPr>
          <p:cNvSpPr txBox="1"/>
          <p:nvPr/>
        </p:nvSpPr>
        <p:spPr>
          <a:xfrm>
            <a:off x="2997000" y="396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</a:t>
            </a:r>
          </a:p>
        </p:txBody>
      </p:sp>
      <p:cxnSp>
        <p:nvCxnSpPr>
          <p:cNvPr id="260" name="Rechte verbindingslijn 259">
            <a:extLst>
              <a:ext uri="{FF2B5EF4-FFF2-40B4-BE49-F238E27FC236}">
                <a16:creationId xmlns:a16="http://schemas.microsoft.com/office/drawing/2014/main" id="{A3D0ACFD-4257-49EF-8508-4D4E400CCCFB}"/>
              </a:ext>
            </a:extLst>
          </p:cNvPr>
          <p:cNvCxnSpPr>
            <a:cxnSpLocks/>
            <a:stCxn id="255" idx="2"/>
          </p:cNvCxnSpPr>
          <p:nvPr/>
        </p:nvCxnSpPr>
        <p:spPr>
          <a:xfrm>
            <a:off x="3222000" y="419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60">
            <a:extLst>
              <a:ext uri="{FF2B5EF4-FFF2-40B4-BE49-F238E27FC236}">
                <a16:creationId xmlns:a16="http://schemas.microsoft.com/office/drawing/2014/main" id="{B8129D32-E2E4-4FE9-9F4C-88DE6C9618DE}"/>
              </a:ext>
            </a:extLst>
          </p:cNvPr>
          <p:cNvSpPr txBox="1"/>
          <p:nvPr/>
        </p:nvSpPr>
        <p:spPr>
          <a:xfrm>
            <a:off x="2997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in accordance with</a:t>
            </a:r>
          </a:p>
        </p:txBody>
      </p:sp>
      <p:sp>
        <p:nvSpPr>
          <p:cNvPr id="328" name="Tekstvak 327">
            <a:extLst>
              <a:ext uri="{FF2B5EF4-FFF2-40B4-BE49-F238E27FC236}">
                <a16:creationId xmlns:a16="http://schemas.microsoft.com/office/drawing/2014/main" id="{552E1927-5248-49CB-8FBF-AF29171928E7}"/>
              </a:ext>
            </a:extLst>
          </p:cNvPr>
          <p:cNvSpPr txBox="1"/>
          <p:nvPr/>
        </p:nvSpPr>
        <p:spPr>
          <a:xfrm>
            <a:off x="5967000" y="31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in area of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BCC06C55-5572-43A3-9751-15E6681FF170}"/>
              </a:ext>
            </a:extLst>
          </p:cNvPr>
          <p:cNvSpPr/>
          <p:nvPr/>
        </p:nvSpPr>
        <p:spPr>
          <a:xfrm>
            <a:off x="1512000" y="4416750"/>
            <a:ext cx="945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Work plan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1BDB4883-CEAB-4178-8DBD-CEC4B10076FF}"/>
              </a:ext>
            </a:extLst>
          </p:cNvPr>
          <p:cNvSpPr/>
          <p:nvPr/>
        </p:nvSpPr>
        <p:spPr>
          <a:xfrm>
            <a:off x="2007000" y="405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Execution specification</a:t>
            </a:r>
          </a:p>
        </p:txBody>
      </p:sp>
      <p:cxnSp>
        <p:nvCxnSpPr>
          <p:cNvPr id="266" name="Rechte verbindingslijn 265">
            <a:extLst>
              <a:ext uri="{FF2B5EF4-FFF2-40B4-BE49-F238E27FC236}">
                <a16:creationId xmlns:a16="http://schemas.microsoft.com/office/drawing/2014/main" id="{4E13FC1C-87E8-4A90-8488-4A7775B8FD99}"/>
              </a:ext>
            </a:extLst>
          </p:cNvPr>
          <p:cNvCxnSpPr>
            <a:cxnSpLocks/>
            <a:stCxn id="264" idx="2"/>
          </p:cNvCxnSpPr>
          <p:nvPr/>
        </p:nvCxnSpPr>
        <p:spPr>
          <a:xfrm>
            <a:off x="2232000" y="419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hthoek 266">
            <a:extLst>
              <a:ext uri="{FF2B5EF4-FFF2-40B4-BE49-F238E27FC236}">
                <a16:creationId xmlns:a16="http://schemas.microsoft.com/office/drawing/2014/main" id="{6A3805E9-69AB-4B51-9557-20946C9A7F86}"/>
              </a:ext>
            </a:extLst>
          </p:cNvPr>
          <p:cNvSpPr/>
          <p:nvPr/>
        </p:nvSpPr>
        <p:spPr>
          <a:xfrm>
            <a:off x="2007000" y="369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Technical business standard</a:t>
            </a:r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9BA54782-BED7-4308-85BA-B7BE3D2B9BB1}"/>
              </a:ext>
            </a:extLst>
          </p:cNvPr>
          <p:cNvSpPr txBox="1"/>
          <p:nvPr/>
        </p:nvSpPr>
        <p:spPr>
          <a:xfrm>
            <a:off x="2007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in accordance with</a:t>
            </a:r>
          </a:p>
        </p:txBody>
      </p:sp>
      <p:cxnSp>
        <p:nvCxnSpPr>
          <p:cNvPr id="269" name="Rechte verbindingslijn 268">
            <a:extLst>
              <a:ext uri="{FF2B5EF4-FFF2-40B4-BE49-F238E27FC236}">
                <a16:creationId xmlns:a16="http://schemas.microsoft.com/office/drawing/2014/main" id="{52553C46-B295-4548-8378-B0740C2FE404}"/>
              </a:ext>
            </a:extLst>
          </p:cNvPr>
          <p:cNvCxnSpPr>
            <a:cxnSpLocks/>
            <a:stCxn id="264" idx="0"/>
            <a:endCxn id="267" idx="2"/>
          </p:cNvCxnSpPr>
          <p:nvPr/>
        </p:nvCxnSpPr>
        <p:spPr>
          <a:xfrm flipV="1">
            <a:off x="2232000" y="383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kstvak 269">
            <a:extLst>
              <a:ext uri="{FF2B5EF4-FFF2-40B4-BE49-F238E27FC236}">
                <a16:creationId xmlns:a16="http://schemas.microsoft.com/office/drawing/2014/main" id="{D70157A1-9492-47F6-BE5B-4EAB46A69D5D}"/>
              </a:ext>
            </a:extLst>
          </p:cNvPr>
          <p:cNvSpPr txBox="1"/>
          <p:nvPr/>
        </p:nvSpPr>
        <p:spPr>
          <a:xfrm>
            <a:off x="2007000" y="387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included in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91F19FB9-4C40-418A-9987-3DCA6E47F653}"/>
              </a:ext>
            </a:extLst>
          </p:cNvPr>
          <p:cNvSpPr txBox="1"/>
          <p:nvPr/>
        </p:nvSpPr>
        <p:spPr>
          <a:xfrm>
            <a:off x="3267000" y="141750"/>
            <a:ext cx="3870000" cy="4616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GB" sz="600" dirty="0"/>
              <a:t>Relations can be read in natural language by inserting articles and a conjugation of ‘(can) be’. For example: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GB" sz="600" dirty="0"/>
              <a:t>A customer can be the submitter of a customer request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GB" sz="600" dirty="0"/>
              <a:t>A customer request is the request for a customer quote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GB" sz="600" dirty="0"/>
              <a:t>Etcetera</a:t>
            </a:r>
          </a:p>
        </p:txBody>
      </p:sp>
    </p:spTree>
    <p:extLst>
      <p:ext uri="{BB962C8B-B14F-4D97-AF65-F5344CB8AC3E}">
        <p14:creationId xmlns:p14="http://schemas.microsoft.com/office/powerpoint/2010/main" val="41656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3DC1759-3ECB-4E66-BDAD-216C890143C1}"/>
              </a:ext>
            </a:extLst>
          </p:cNvPr>
          <p:cNvSpPr txBox="1">
            <a:spLocks/>
          </p:cNvSpPr>
          <p:nvPr/>
        </p:nvSpPr>
        <p:spPr>
          <a:xfrm>
            <a:off x="535676" y="396000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Content presentation: the NBility model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113AC2B-AF31-48D7-8C57-4A714F53A4F6}"/>
              </a:ext>
            </a:extLst>
          </p:cNvPr>
          <p:cNvSpPr txBox="1">
            <a:spLocks/>
          </p:cNvSpPr>
          <p:nvPr/>
        </p:nvSpPr>
        <p:spPr>
          <a:xfrm>
            <a:off x="513000" y="1137031"/>
            <a:ext cx="8032044" cy="3767153"/>
          </a:xfrm>
          <a:prstGeom prst="rect">
            <a:avLst/>
          </a:prstGeom>
        </p:spPr>
        <p:txBody>
          <a:bodyPr/>
          <a:lstStyle>
            <a:lvl1pPr marL="306000" indent="-30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Wingdings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000" indent="-306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charset="2"/>
              <a:buChar char="§"/>
              <a:tabLst>
                <a:tab pos="3905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6000" indent="-306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Font typeface="Wingdings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6000" indent="-306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6000" indent="-306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en-GB" sz="1200">
                <a:solidFill>
                  <a:srgbClr val="605B9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This presentation contains the NBility model with the Business capabilities, the Value streams and the Business objects of a Grid operator.</a:t>
            </a:r>
          </a:p>
          <a:p>
            <a:pPr lvl="1">
              <a:spcAft>
                <a:spcPts val="450"/>
              </a:spcAft>
            </a:pPr>
            <a:r>
              <a:rPr lang="en-GB" sz="1100">
                <a:solidFill>
                  <a:srgbClr val="605B9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This presentation contains animations.</a:t>
            </a:r>
          </a:p>
          <a:p>
            <a:pPr marL="360000" lvl="1" indent="0">
              <a:spcAft>
                <a:spcPts val="450"/>
              </a:spcAft>
              <a:buNone/>
            </a:pPr>
            <a:endParaRPr lang="en-GB" sz="1100">
              <a:solidFill>
                <a:srgbClr val="605B9D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spcAft>
                <a:spcPts val="450"/>
              </a:spcAft>
            </a:pPr>
            <a:r>
              <a:rPr lang="en-GB" sz="1200">
                <a:solidFill>
                  <a:srgbClr val="605B9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The English descriptions of the business capabilities are in column F of excel file ‘NBility 2.0’ </a:t>
            </a:r>
          </a:p>
          <a:p>
            <a:pPr marL="0" indent="0">
              <a:spcAft>
                <a:spcPts val="450"/>
              </a:spcAft>
              <a:buNone/>
            </a:pPr>
            <a:endParaRPr lang="en-GB" sz="900">
              <a:solidFill>
                <a:srgbClr val="605B9D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98DBD477-C6BC-402B-8D23-DA923BDCCA3A}"/>
              </a:ext>
            </a:extLst>
          </p:cNvPr>
          <p:cNvSpPr txBox="1">
            <a:spLocks/>
          </p:cNvSpPr>
          <p:nvPr/>
        </p:nvSpPr>
        <p:spPr>
          <a:xfrm>
            <a:off x="513000" y="705494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en-GB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Description parts of the NBility model</a:t>
            </a:r>
          </a:p>
        </p:txBody>
      </p:sp>
      <p:sp>
        <p:nvSpPr>
          <p:cNvPr id="8" name="Tijdelijke aanduiding voor dianummer 2">
            <a:extLst>
              <a:ext uri="{FF2B5EF4-FFF2-40B4-BE49-F238E27FC236}">
                <a16:creationId xmlns:a16="http://schemas.microsoft.com/office/drawing/2014/main" id="{9EE902FF-D8AB-4366-A792-1B2784EE146F}"/>
              </a:ext>
            </a:extLst>
          </p:cNvPr>
          <p:cNvSpPr txBox="1">
            <a:spLocks/>
          </p:cNvSpPr>
          <p:nvPr/>
        </p:nvSpPr>
        <p:spPr>
          <a:xfrm>
            <a:off x="747964" y="4904400"/>
            <a:ext cx="36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F68BF4A6-40A7-E04A-A78B-7409A1BC41E0}" type="slidenum">
              <a:rPr lang="en-GB" sz="750" smtClean="0">
                <a:solidFill>
                  <a:srgbClr val="625D62">
                    <a:tint val="75000"/>
                  </a:srgbClr>
                </a:solidFill>
                <a:latin typeface="Arial"/>
              </a:rPr>
              <a:pPr algn="l">
                <a:defRPr/>
              </a:pPr>
              <a:t>2</a:t>
            </a:fld>
            <a:endParaRPr lang="en-GB" sz="750">
              <a:solidFill>
                <a:srgbClr val="625D62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50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EC8CF1C0-35C2-487E-929B-3AD144051E78}"/>
              </a:ext>
            </a:extLst>
          </p:cNvPr>
          <p:cNvSpPr txBox="1">
            <a:spLocks/>
          </p:cNvSpPr>
          <p:nvPr/>
        </p:nvSpPr>
        <p:spPr>
          <a:xfrm>
            <a:off x="460761" y="8122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nl-NL" sz="2100">
                <a:solidFill>
                  <a:srgbClr val="821E7D"/>
                </a:solidFill>
                <a:latin typeface="Microsoft JhengHei Light"/>
              </a:rPr>
              <a:t>Business </a:t>
            </a:r>
            <a:r>
              <a:rPr lang="nl-NL" sz="2100" err="1">
                <a:solidFill>
                  <a:srgbClr val="821E7D"/>
                </a:solidFill>
                <a:latin typeface="Microsoft JhengHei Light"/>
              </a:rPr>
              <a:t>capabilities</a:t>
            </a:r>
            <a:endParaRPr lang="nl-NL" sz="2100">
              <a:solidFill>
                <a:srgbClr val="821E7D"/>
              </a:solidFill>
              <a:latin typeface="Microsoft JhengHei Light"/>
            </a:endParaRP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D4C98257-1FBA-4096-B41F-64304512F7D7}"/>
              </a:ext>
            </a:extLst>
          </p:cNvPr>
          <p:cNvSpPr txBox="1">
            <a:spLocks/>
          </p:cNvSpPr>
          <p:nvPr/>
        </p:nvSpPr>
        <p:spPr>
          <a:xfrm>
            <a:off x="438086" y="390717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nl-NL" sz="1500" dirty="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Level 1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E46391C-1EDF-4F94-A8E3-D417D81878A5}"/>
              </a:ext>
            </a:extLst>
          </p:cNvPr>
          <p:cNvSpPr/>
          <p:nvPr/>
        </p:nvSpPr>
        <p:spPr>
          <a:xfrm>
            <a:off x="306588" y="681541"/>
            <a:ext cx="7937820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r>
              <a:rPr lang="en-GB" sz="1050" kern="0">
                <a:solidFill>
                  <a:prstClr val="white"/>
                </a:solidFill>
                <a:latin typeface="Microsoft JhengHei Light"/>
              </a:rPr>
              <a:t>Guide the company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672B5E0-2F26-482B-9A18-4CEA88270787}"/>
              </a:ext>
            </a:extLst>
          </p:cNvPr>
          <p:cNvSpPr/>
          <p:nvPr/>
        </p:nvSpPr>
        <p:spPr>
          <a:xfrm>
            <a:off x="305526" y="4353949"/>
            <a:ext cx="7938882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r>
              <a:rPr lang="en-GB" sz="1050" kern="0">
                <a:solidFill>
                  <a:prstClr val="white"/>
                </a:solidFill>
                <a:latin typeface="Microsoft JhengHei Light"/>
              </a:rPr>
              <a:t>Support the company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12152BD-2E90-4F0D-98D2-85C0BD8323DE}"/>
              </a:ext>
            </a:extLst>
          </p:cNvPr>
          <p:cNvSpPr/>
          <p:nvPr/>
        </p:nvSpPr>
        <p:spPr>
          <a:xfrm>
            <a:off x="306588" y="1309158"/>
            <a:ext cx="7937821" cy="29633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8CBE"/>
            </a:solidFill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endParaRPr lang="en-GB" sz="1511" kern="0">
              <a:solidFill>
                <a:prstClr val="white"/>
              </a:solidFill>
              <a:latin typeface="Microsoft JhengHei Light"/>
            </a:endParaRPr>
          </a:p>
        </p:txBody>
      </p:sp>
      <p:sp>
        <p:nvSpPr>
          <p:cNvPr id="20" name="Afgeronde rechthoek 14">
            <a:extLst>
              <a:ext uri="{FF2B5EF4-FFF2-40B4-BE49-F238E27FC236}">
                <a16:creationId xmlns:a16="http://schemas.microsoft.com/office/drawing/2014/main" id="{FA24F164-B656-4A74-BB35-E1DD2F6E72CB}"/>
              </a:ext>
            </a:extLst>
          </p:cNvPr>
          <p:cNvSpPr/>
          <p:nvPr/>
        </p:nvSpPr>
        <p:spPr>
          <a:xfrm>
            <a:off x="413538" y="1402714"/>
            <a:ext cx="1187966" cy="278957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Serve</a:t>
            </a:r>
          </a:p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customers</a:t>
            </a:r>
          </a:p>
        </p:txBody>
      </p:sp>
      <p:sp>
        <p:nvSpPr>
          <p:cNvPr id="21" name="Afgeronde rechthoek 16">
            <a:extLst>
              <a:ext uri="{FF2B5EF4-FFF2-40B4-BE49-F238E27FC236}">
                <a16:creationId xmlns:a16="http://schemas.microsoft.com/office/drawing/2014/main" id="{712357A7-B263-43B0-B9DF-738C6D89762F}"/>
              </a:ext>
            </a:extLst>
          </p:cNvPr>
          <p:cNvSpPr/>
          <p:nvPr/>
        </p:nvSpPr>
        <p:spPr>
          <a:xfrm>
            <a:off x="3005827" y="1402714"/>
            <a:ext cx="1183649" cy="278957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Manage development and maintenance of energy grids</a:t>
            </a:r>
          </a:p>
        </p:txBody>
      </p:sp>
      <p:sp>
        <p:nvSpPr>
          <p:cNvPr id="22" name="Afgeronde rechthoek 17">
            <a:extLst>
              <a:ext uri="{FF2B5EF4-FFF2-40B4-BE49-F238E27FC236}">
                <a16:creationId xmlns:a16="http://schemas.microsoft.com/office/drawing/2014/main" id="{F46DE7EF-8C26-4E93-A92A-2A894636A16D}"/>
              </a:ext>
            </a:extLst>
          </p:cNvPr>
          <p:cNvSpPr/>
          <p:nvPr/>
        </p:nvSpPr>
        <p:spPr>
          <a:xfrm>
            <a:off x="5651954" y="1402714"/>
            <a:ext cx="1199726" cy="278957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F2B800"/>
            </a:solidFill>
            <a:prstDash val="solid"/>
          </a:ln>
          <a:effectLst/>
        </p:spPr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rgbClr val="00553C"/>
                </a:solidFill>
                <a:latin typeface="Microsoft JhengHei Light"/>
              </a:rPr>
              <a:t>Perform work</a:t>
            </a:r>
            <a:br>
              <a:rPr lang="en-GB" sz="1400" b="1" kern="0">
                <a:solidFill>
                  <a:srgbClr val="00553C"/>
                </a:solidFill>
                <a:latin typeface="Microsoft JhengHei Light"/>
              </a:rPr>
            </a:br>
            <a:r>
              <a:rPr lang="en-GB" sz="1400" b="1" kern="0">
                <a:solidFill>
                  <a:srgbClr val="00553C"/>
                </a:solidFill>
                <a:latin typeface="Microsoft JhengHei Light"/>
              </a:rPr>
              <a:t>on </a:t>
            </a:r>
          </a:p>
          <a:p>
            <a:pPr algn="ctr" defTabSz="767871">
              <a:defRPr/>
            </a:pPr>
            <a:r>
              <a:rPr lang="en-GB" sz="1400" b="1" kern="0">
                <a:solidFill>
                  <a:srgbClr val="00553C"/>
                </a:solidFill>
                <a:latin typeface="Microsoft JhengHei Light"/>
              </a:rPr>
              <a:t>energy grids</a:t>
            </a:r>
          </a:p>
        </p:txBody>
      </p:sp>
      <p:sp>
        <p:nvSpPr>
          <p:cNvPr id="23" name="Afgeronde rechthoek 18">
            <a:extLst>
              <a:ext uri="{FF2B5EF4-FFF2-40B4-BE49-F238E27FC236}">
                <a16:creationId xmlns:a16="http://schemas.microsoft.com/office/drawing/2014/main" id="{6DAAE3EF-F579-4C51-A531-47B6E9863E80}"/>
              </a:ext>
            </a:extLst>
          </p:cNvPr>
          <p:cNvSpPr/>
          <p:nvPr/>
        </p:nvSpPr>
        <p:spPr>
          <a:xfrm>
            <a:off x="1708198" y="1402714"/>
            <a:ext cx="1189616" cy="278957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Transport energy</a:t>
            </a:r>
          </a:p>
        </p:txBody>
      </p:sp>
      <p:sp>
        <p:nvSpPr>
          <p:cNvPr id="26" name="Afgeronde rechthoek 21">
            <a:extLst>
              <a:ext uri="{FF2B5EF4-FFF2-40B4-BE49-F238E27FC236}">
                <a16:creationId xmlns:a16="http://schemas.microsoft.com/office/drawing/2014/main" id="{79202653-CDF6-4E08-9B39-8DCB17F566EC}"/>
              </a:ext>
            </a:extLst>
          </p:cNvPr>
          <p:cNvSpPr/>
          <p:nvPr/>
        </p:nvSpPr>
        <p:spPr>
          <a:xfrm>
            <a:off x="4306453" y="1402714"/>
            <a:ext cx="1183649" cy="2789570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rgbClr val="00553C"/>
                </a:solidFill>
                <a:latin typeface="Microsoft JhengHei Light"/>
              </a:rPr>
              <a:t>Measure energy flows and </a:t>
            </a: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grids</a:t>
            </a:r>
          </a:p>
        </p:txBody>
      </p:sp>
      <p:sp>
        <p:nvSpPr>
          <p:cNvPr id="27" name="Afgeronde rechthoek 15">
            <a:extLst>
              <a:ext uri="{FF2B5EF4-FFF2-40B4-BE49-F238E27FC236}">
                <a16:creationId xmlns:a16="http://schemas.microsoft.com/office/drawing/2014/main" id="{19B9A472-245F-4D25-92FF-A2F39F6877EC}"/>
              </a:ext>
            </a:extLst>
          </p:cNvPr>
          <p:cNvSpPr/>
          <p:nvPr/>
        </p:nvSpPr>
        <p:spPr>
          <a:xfrm>
            <a:off x="6961087" y="1402714"/>
            <a:ext cx="1187966" cy="2789570"/>
          </a:xfrm>
          <a:prstGeom prst="round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Facilitate the energy market</a:t>
            </a:r>
          </a:p>
        </p:txBody>
      </p:sp>
    </p:spTree>
    <p:extLst>
      <p:ext uri="{BB962C8B-B14F-4D97-AF65-F5344CB8AC3E}">
        <p14:creationId xmlns:p14="http://schemas.microsoft.com/office/powerpoint/2010/main" val="406663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1">
            <a:extLst>
              <a:ext uri="{FF2B5EF4-FFF2-40B4-BE49-F238E27FC236}">
                <a16:creationId xmlns:a16="http://schemas.microsoft.com/office/drawing/2014/main" id="{E4203040-0B10-485A-90DC-39B9578B10E9}"/>
              </a:ext>
            </a:extLst>
          </p:cNvPr>
          <p:cNvSpPr txBox="1">
            <a:spLocks/>
          </p:cNvSpPr>
          <p:nvPr/>
        </p:nvSpPr>
        <p:spPr>
          <a:xfrm>
            <a:off x="460761" y="8122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nl-NL" sz="2100">
                <a:solidFill>
                  <a:srgbClr val="821E7D"/>
                </a:solidFill>
                <a:latin typeface="Microsoft JhengHei Light"/>
              </a:rPr>
              <a:t>Business </a:t>
            </a:r>
            <a:r>
              <a:rPr lang="nl-NL" sz="2100" err="1">
                <a:solidFill>
                  <a:srgbClr val="821E7D"/>
                </a:solidFill>
                <a:latin typeface="Microsoft JhengHei Light"/>
              </a:rPr>
              <a:t>capabilities</a:t>
            </a:r>
            <a:endParaRPr lang="nl-NL" sz="2100">
              <a:solidFill>
                <a:srgbClr val="821E7D"/>
              </a:solidFill>
              <a:latin typeface="Microsoft JhengHei Light"/>
            </a:endParaRPr>
          </a:p>
        </p:txBody>
      </p:sp>
      <p:sp>
        <p:nvSpPr>
          <p:cNvPr id="53" name="Tijdelijke aanduiding voor tekst 2">
            <a:extLst>
              <a:ext uri="{FF2B5EF4-FFF2-40B4-BE49-F238E27FC236}">
                <a16:creationId xmlns:a16="http://schemas.microsoft.com/office/drawing/2014/main" id="{DCE95523-D6F5-46AE-9760-C2E9AD4D7894}"/>
              </a:ext>
            </a:extLst>
          </p:cNvPr>
          <p:cNvSpPr txBox="1">
            <a:spLocks/>
          </p:cNvSpPr>
          <p:nvPr/>
        </p:nvSpPr>
        <p:spPr>
          <a:xfrm>
            <a:off x="438086" y="390717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nl-NL" sz="1500" dirty="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Level 2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CEF57073-DC74-4A64-BBFC-F2892969BECE}"/>
              </a:ext>
            </a:extLst>
          </p:cNvPr>
          <p:cNvSpPr/>
          <p:nvPr/>
        </p:nvSpPr>
        <p:spPr>
          <a:xfrm>
            <a:off x="306588" y="681541"/>
            <a:ext cx="7937820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algn="ctr" defTabSz="767871">
              <a:defRPr/>
            </a:pPr>
            <a:r>
              <a:rPr lang="en-GB" sz="1050" kern="0" dirty="0">
                <a:solidFill>
                  <a:schemeClr val="bg1"/>
                </a:solidFill>
                <a:latin typeface="Microsoft JhengHei Light"/>
              </a:rPr>
              <a:t>7. Guide the company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ADA302C4-26B1-4B00-836A-8918FB92F30A}"/>
              </a:ext>
            </a:extLst>
          </p:cNvPr>
          <p:cNvSpPr/>
          <p:nvPr/>
        </p:nvSpPr>
        <p:spPr>
          <a:xfrm>
            <a:off x="305526" y="4353949"/>
            <a:ext cx="7938882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algn="ctr" defTabSz="767871">
              <a:defRPr/>
            </a:pPr>
            <a:r>
              <a:rPr lang="en-GB" sz="1050" kern="0" dirty="0">
                <a:solidFill>
                  <a:schemeClr val="bg1"/>
                </a:solidFill>
                <a:latin typeface="Microsoft JhengHei Light"/>
              </a:rPr>
              <a:t>8. Support the company</a:t>
            </a: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7AF430C0-37CB-44D7-B3D8-6538E0E755B4}"/>
              </a:ext>
            </a:extLst>
          </p:cNvPr>
          <p:cNvSpPr/>
          <p:nvPr/>
        </p:nvSpPr>
        <p:spPr>
          <a:xfrm>
            <a:off x="305526" y="1315823"/>
            <a:ext cx="7937821" cy="29633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8CBE"/>
            </a:solidFill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endParaRPr lang="en-GB" sz="1511" kern="0">
              <a:solidFill>
                <a:prstClr val="white"/>
              </a:solidFill>
              <a:latin typeface="Microsoft JhengHei Light"/>
            </a:endParaRPr>
          </a:p>
        </p:txBody>
      </p:sp>
      <p:sp>
        <p:nvSpPr>
          <p:cNvPr id="49" name="Afgeronde rechthoek 14">
            <a:extLst>
              <a:ext uri="{FF2B5EF4-FFF2-40B4-BE49-F238E27FC236}">
                <a16:creationId xmlns:a16="http://schemas.microsoft.com/office/drawing/2014/main" id="{21301469-2D92-40E2-92F0-75086B69E73B}"/>
              </a:ext>
            </a:extLst>
          </p:cNvPr>
          <p:cNvSpPr/>
          <p:nvPr/>
        </p:nvSpPr>
        <p:spPr>
          <a:xfrm>
            <a:off x="413538" y="1402714"/>
            <a:ext cx="1187966" cy="278957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8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1. Serve</a:t>
            </a:r>
          </a:p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customers</a:t>
            </a:r>
            <a:endParaRPr lang="en-GB" sz="900" b="1" strike="sngStrike" kern="0">
              <a:solidFill>
                <a:srgbClr val="FF0000"/>
              </a:solidFill>
              <a:latin typeface="Microsoft JhengHei Light"/>
            </a:endParaRPr>
          </a:p>
        </p:txBody>
      </p:sp>
      <p:sp>
        <p:nvSpPr>
          <p:cNvPr id="50" name="Afgeronde rechthoek 16">
            <a:extLst>
              <a:ext uri="{FF2B5EF4-FFF2-40B4-BE49-F238E27FC236}">
                <a16:creationId xmlns:a16="http://schemas.microsoft.com/office/drawing/2014/main" id="{8A7FBC9F-AC24-4EC0-82A8-64302F5A5D53}"/>
              </a:ext>
            </a:extLst>
          </p:cNvPr>
          <p:cNvSpPr/>
          <p:nvPr/>
        </p:nvSpPr>
        <p:spPr>
          <a:xfrm>
            <a:off x="3005827" y="1402714"/>
            <a:ext cx="1183649" cy="278957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3. Manage development and maintenance of energy grids</a:t>
            </a:r>
          </a:p>
        </p:txBody>
      </p:sp>
      <p:sp>
        <p:nvSpPr>
          <p:cNvPr id="51" name="Afgeronde rechthoek 17">
            <a:extLst>
              <a:ext uri="{FF2B5EF4-FFF2-40B4-BE49-F238E27FC236}">
                <a16:creationId xmlns:a16="http://schemas.microsoft.com/office/drawing/2014/main" id="{B3DCB590-092B-45F2-AA09-4E8086D46AFF}"/>
              </a:ext>
            </a:extLst>
          </p:cNvPr>
          <p:cNvSpPr/>
          <p:nvPr/>
        </p:nvSpPr>
        <p:spPr>
          <a:xfrm>
            <a:off x="5651954" y="1402714"/>
            <a:ext cx="1199726" cy="278957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F2B800"/>
            </a:solidFill>
            <a:prstDash val="solid"/>
          </a:ln>
          <a:effectLst/>
        </p:spPr>
        <p:txBody>
          <a:bodyPr rot="0" spcFirstLastPara="0" vertOverflow="overflow" horzOverflow="overflow" vert="horz" wrap="none" lIns="0" tIns="8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5. Perform work on </a:t>
            </a:r>
          </a:p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energy grids</a:t>
            </a:r>
          </a:p>
        </p:txBody>
      </p:sp>
      <p:sp>
        <p:nvSpPr>
          <p:cNvPr id="52" name="Afgeronde rechthoek 18">
            <a:extLst>
              <a:ext uri="{FF2B5EF4-FFF2-40B4-BE49-F238E27FC236}">
                <a16:creationId xmlns:a16="http://schemas.microsoft.com/office/drawing/2014/main" id="{F678EE16-1205-4BC1-BFB2-83339FCD9772}"/>
              </a:ext>
            </a:extLst>
          </p:cNvPr>
          <p:cNvSpPr/>
          <p:nvPr/>
        </p:nvSpPr>
        <p:spPr>
          <a:xfrm>
            <a:off x="1708198" y="1402714"/>
            <a:ext cx="1189616" cy="278957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2 Transport energy</a:t>
            </a:r>
          </a:p>
        </p:txBody>
      </p:sp>
      <p:sp>
        <p:nvSpPr>
          <p:cNvPr id="54" name="Afgeronde rechthoek 21">
            <a:extLst>
              <a:ext uri="{FF2B5EF4-FFF2-40B4-BE49-F238E27FC236}">
                <a16:creationId xmlns:a16="http://schemas.microsoft.com/office/drawing/2014/main" id="{06640801-F631-41D9-8BE8-3806CCB1957E}"/>
              </a:ext>
            </a:extLst>
          </p:cNvPr>
          <p:cNvSpPr/>
          <p:nvPr/>
        </p:nvSpPr>
        <p:spPr>
          <a:xfrm>
            <a:off x="4306453" y="1402714"/>
            <a:ext cx="1183649" cy="2789570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8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4. Measure energy flows and energy grids</a:t>
            </a:r>
          </a:p>
        </p:txBody>
      </p:sp>
      <p:sp>
        <p:nvSpPr>
          <p:cNvPr id="60" name="Afgeronde rechthoek 19">
            <a:extLst>
              <a:ext uri="{FF2B5EF4-FFF2-40B4-BE49-F238E27FC236}">
                <a16:creationId xmlns:a16="http://schemas.microsoft.com/office/drawing/2014/main" id="{F1BC2708-0505-4363-B4D0-91596428B6E1}"/>
              </a:ext>
            </a:extLst>
          </p:cNvPr>
          <p:cNvSpPr/>
          <p:nvPr/>
        </p:nvSpPr>
        <p:spPr>
          <a:xfrm>
            <a:off x="494674" y="2592590"/>
            <a:ext cx="1050365" cy="47416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750" b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Acquire and manage contracts</a:t>
            </a:r>
          </a:p>
        </p:txBody>
      </p:sp>
      <p:sp>
        <p:nvSpPr>
          <p:cNvPr id="61" name="Afgeronde rechthoek 20">
            <a:extLst>
              <a:ext uri="{FF2B5EF4-FFF2-40B4-BE49-F238E27FC236}">
                <a16:creationId xmlns:a16="http://schemas.microsoft.com/office/drawing/2014/main" id="{096B0BE5-337C-42BD-B98E-3F29CE0689BA}"/>
              </a:ext>
            </a:extLst>
          </p:cNvPr>
          <p:cNvSpPr/>
          <p:nvPr/>
        </p:nvSpPr>
        <p:spPr>
          <a:xfrm>
            <a:off x="504245" y="2070087"/>
            <a:ext cx="1050365" cy="462139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750" b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Serve customers and maintain relations</a:t>
            </a:r>
          </a:p>
        </p:txBody>
      </p:sp>
      <p:sp>
        <p:nvSpPr>
          <p:cNvPr id="62" name="Afgeronde rechthoek 24">
            <a:extLst>
              <a:ext uri="{FF2B5EF4-FFF2-40B4-BE49-F238E27FC236}">
                <a16:creationId xmlns:a16="http://schemas.microsoft.com/office/drawing/2014/main" id="{8DD224DF-1AE3-45D9-A4CD-F124F3C66BEC}"/>
              </a:ext>
            </a:extLst>
          </p:cNvPr>
          <p:cNvSpPr/>
          <p:nvPr/>
        </p:nvSpPr>
        <p:spPr>
          <a:xfrm>
            <a:off x="497915" y="3120750"/>
            <a:ext cx="1050365" cy="48600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750" b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.3. Invoice and collect</a:t>
            </a:r>
          </a:p>
        </p:txBody>
      </p:sp>
      <p:sp>
        <p:nvSpPr>
          <p:cNvPr id="63" name="Afgeronde rechthoek 25">
            <a:extLst>
              <a:ext uri="{FF2B5EF4-FFF2-40B4-BE49-F238E27FC236}">
                <a16:creationId xmlns:a16="http://schemas.microsoft.com/office/drawing/2014/main" id="{2B5205B0-44B7-4605-8F44-FAC3A0634030}"/>
              </a:ext>
            </a:extLst>
          </p:cNvPr>
          <p:cNvSpPr/>
          <p:nvPr/>
        </p:nvSpPr>
        <p:spPr>
          <a:xfrm>
            <a:off x="497915" y="3651750"/>
            <a:ext cx="1050365" cy="460417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750" b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.4. Limit loss of income</a:t>
            </a:r>
          </a:p>
        </p:txBody>
      </p:sp>
      <p:sp>
        <p:nvSpPr>
          <p:cNvPr id="64" name="Afgeronde rechthoek 26">
            <a:extLst>
              <a:ext uri="{FF2B5EF4-FFF2-40B4-BE49-F238E27FC236}">
                <a16:creationId xmlns:a16="http://schemas.microsoft.com/office/drawing/2014/main" id="{413BA5FE-B9AC-49FC-945D-8DAFAF123682}"/>
              </a:ext>
            </a:extLst>
          </p:cNvPr>
          <p:cNvSpPr/>
          <p:nvPr/>
        </p:nvSpPr>
        <p:spPr>
          <a:xfrm>
            <a:off x="5735881" y="3651750"/>
            <a:ext cx="1050365" cy="460417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.4. Support work</a:t>
            </a:r>
          </a:p>
          <a:p>
            <a:pPr algn="ctr" defTabSz="767871">
              <a:defRPr/>
            </a:pPr>
            <a:endParaRPr lang="en-GB" sz="750" b="1" kern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5" name="Afgeronde rechthoek 27">
            <a:extLst>
              <a:ext uri="{FF2B5EF4-FFF2-40B4-BE49-F238E27FC236}">
                <a16:creationId xmlns:a16="http://schemas.microsoft.com/office/drawing/2014/main" id="{80E0B830-EFCC-460D-8B9E-7C08FB1B961C}"/>
              </a:ext>
            </a:extLst>
          </p:cNvPr>
          <p:cNvSpPr/>
          <p:nvPr/>
        </p:nvSpPr>
        <p:spPr>
          <a:xfrm>
            <a:off x="5735881" y="3120750"/>
            <a:ext cx="1050365" cy="46232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.3. Execute work</a:t>
            </a:r>
          </a:p>
        </p:txBody>
      </p:sp>
      <p:sp>
        <p:nvSpPr>
          <p:cNvPr id="66" name="Afgeronde rechthoek 28">
            <a:extLst>
              <a:ext uri="{FF2B5EF4-FFF2-40B4-BE49-F238E27FC236}">
                <a16:creationId xmlns:a16="http://schemas.microsoft.com/office/drawing/2014/main" id="{8042AA69-AA44-494E-9A0A-7A6F2E725E3A}"/>
              </a:ext>
            </a:extLst>
          </p:cNvPr>
          <p:cNvSpPr/>
          <p:nvPr/>
        </p:nvSpPr>
        <p:spPr>
          <a:xfrm>
            <a:off x="5735881" y="2070087"/>
            <a:ext cx="1050365" cy="473863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27000" tIns="34290" rIns="27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Create and maintain work portfolio</a:t>
            </a:r>
          </a:p>
        </p:txBody>
      </p:sp>
      <p:sp>
        <p:nvSpPr>
          <p:cNvPr id="67" name="Afgeronde rechthoek 29">
            <a:extLst>
              <a:ext uri="{FF2B5EF4-FFF2-40B4-BE49-F238E27FC236}">
                <a16:creationId xmlns:a16="http://schemas.microsoft.com/office/drawing/2014/main" id="{40AB1095-4B54-4398-BBC7-516343B13F65}"/>
              </a:ext>
            </a:extLst>
          </p:cNvPr>
          <p:cNvSpPr/>
          <p:nvPr/>
        </p:nvSpPr>
        <p:spPr>
          <a:xfrm>
            <a:off x="5735881" y="2592590"/>
            <a:ext cx="1050365" cy="461898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Direct work execution</a:t>
            </a:r>
          </a:p>
        </p:txBody>
      </p:sp>
      <p:sp>
        <p:nvSpPr>
          <p:cNvPr id="68" name="Afgeronde rechthoek 30">
            <a:extLst>
              <a:ext uri="{FF2B5EF4-FFF2-40B4-BE49-F238E27FC236}">
                <a16:creationId xmlns:a16="http://schemas.microsoft.com/office/drawing/2014/main" id="{62585EED-126C-4EE2-8645-3FB82E8925F1}"/>
              </a:ext>
            </a:extLst>
          </p:cNvPr>
          <p:cNvSpPr/>
          <p:nvPr/>
        </p:nvSpPr>
        <p:spPr>
          <a:xfrm>
            <a:off x="1775605" y="3120750"/>
            <a:ext cx="1050365" cy="46232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.3. Create transport and switching plans</a:t>
            </a:r>
          </a:p>
        </p:txBody>
      </p:sp>
      <p:sp>
        <p:nvSpPr>
          <p:cNvPr id="69" name="Afgeronde rechthoek 32">
            <a:extLst>
              <a:ext uri="{FF2B5EF4-FFF2-40B4-BE49-F238E27FC236}">
                <a16:creationId xmlns:a16="http://schemas.microsoft.com/office/drawing/2014/main" id="{33417D9A-1351-4ECF-8E84-900697826D5B}"/>
              </a:ext>
            </a:extLst>
          </p:cNvPr>
          <p:cNvSpPr/>
          <p:nvPr/>
        </p:nvSpPr>
        <p:spPr>
          <a:xfrm>
            <a:off x="1775605" y="2070087"/>
            <a:ext cx="1050365" cy="46232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Control energy transport</a:t>
            </a:r>
          </a:p>
        </p:txBody>
      </p:sp>
      <p:sp>
        <p:nvSpPr>
          <p:cNvPr id="70" name="Afgeronde rechthoek 33">
            <a:extLst>
              <a:ext uri="{FF2B5EF4-FFF2-40B4-BE49-F238E27FC236}">
                <a16:creationId xmlns:a16="http://schemas.microsoft.com/office/drawing/2014/main" id="{8C5A252D-35FA-4643-BEB3-6B0921A3E7E3}"/>
              </a:ext>
            </a:extLst>
          </p:cNvPr>
          <p:cNvSpPr/>
          <p:nvPr/>
        </p:nvSpPr>
        <p:spPr>
          <a:xfrm>
            <a:off x="1775605" y="2592590"/>
            <a:ext cx="1050365" cy="46232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Restore energy transport</a:t>
            </a:r>
          </a:p>
        </p:txBody>
      </p:sp>
      <p:sp>
        <p:nvSpPr>
          <p:cNvPr id="71" name="Afgeronde rechthoek 34">
            <a:extLst>
              <a:ext uri="{FF2B5EF4-FFF2-40B4-BE49-F238E27FC236}">
                <a16:creationId xmlns:a16="http://schemas.microsoft.com/office/drawing/2014/main" id="{A7A47F44-17CB-4672-9B6E-8589AB7690AC}"/>
              </a:ext>
            </a:extLst>
          </p:cNvPr>
          <p:cNvSpPr/>
          <p:nvPr/>
        </p:nvSpPr>
        <p:spPr>
          <a:xfrm>
            <a:off x="3072605" y="3120750"/>
            <a:ext cx="1050365" cy="462503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.3. Establish energy grid guidelines and patterns</a:t>
            </a:r>
          </a:p>
          <a:p>
            <a:pPr algn="ctr" defTabSz="767871">
              <a:defRPr/>
            </a:pPr>
            <a:endParaRPr lang="en-GB" sz="750" b="1" kern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72" name="Afgeronde rechthoek 36">
            <a:extLst>
              <a:ext uri="{FF2B5EF4-FFF2-40B4-BE49-F238E27FC236}">
                <a16:creationId xmlns:a16="http://schemas.microsoft.com/office/drawing/2014/main" id="{46A9C4C0-69B4-4C88-8529-997512E72065}"/>
              </a:ext>
            </a:extLst>
          </p:cNvPr>
          <p:cNvSpPr/>
          <p:nvPr/>
        </p:nvSpPr>
        <p:spPr>
          <a:xfrm>
            <a:off x="3072605" y="2070087"/>
            <a:ext cx="1050365" cy="46214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Extend, replace and renew energy grids</a:t>
            </a:r>
          </a:p>
          <a:p>
            <a:pPr algn="ctr" defTabSz="767871">
              <a:defRPr/>
            </a:pPr>
            <a:endParaRPr lang="en-GB" sz="750" b="1" kern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73" name="Afgeronde rechthoek 37">
            <a:extLst>
              <a:ext uri="{FF2B5EF4-FFF2-40B4-BE49-F238E27FC236}">
                <a16:creationId xmlns:a16="http://schemas.microsoft.com/office/drawing/2014/main" id="{5B0805EF-2787-4FEB-B97D-D3A715625FB8}"/>
              </a:ext>
            </a:extLst>
          </p:cNvPr>
          <p:cNvSpPr/>
          <p:nvPr/>
        </p:nvSpPr>
        <p:spPr>
          <a:xfrm>
            <a:off x="3072605" y="2592590"/>
            <a:ext cx="1050365" cy="462503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Maintain energy grids</a:t>
            </a:r>
          </a:p>
        </p:txBody>
      </p:sp>
      <p:sp>
        <p:nvSpPr>
          <p:cNvPr id="74" name="Afgeronde rechthoek 38">
            <a:extLst>
              <a:ext uri="{FF2B5EF4-FFF2-40B4-BE49-F238E27FC236}">
                <a16:creationId xmlns:a16="http://schemas.microsoft.com/office/drawing/2014/main" id="{D13B15AE-0AB7-4639-A5C6-D0F65FBBB442}"/>
              </a:ext>
            </a:extLst>
          </p:cNvPr>
          <p:cNvSpPr/>
          <p:nvPr/>
        </p:nvSpPr>
        <p:spPr>
          <a:xfrm>
            <a:off x="4369930" y="3120750"/>
            <a:ext cx="1056695" cy="456986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Distribute measurements</a:t>
            </a:r>
          </a:p>
        </p:txBody>
      </p:sp>
      <p:sp>
        <p:nvSpPr>
          <p:cNvPr id="75" name="Afgeronde rechthoek 39">
            <a:extLst>
              <a:ext uri="{FF2B5EF4-FFF2-40B4-BE49-F238E27FC236}">
                <a16:creationId xmlns:a16="http://schemas.microsoft.com/office/drawing/2014/main" id="{067914B5-CA8C-49BD-9C17-B6264213CF0B}"/>
              </a:ext>
            </a:extLst>
          </p:cNvPr>
          <p:cNvSpPr/>
          <p:nvPr/>
        </p:nvSpPr>
        <p:spPr>
          <a:xfrm>
            <a:off x="4369930" y="2070087"/>
            <a:ext cx="1056695" cy="473863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Obtain measurements</a:t>
            </a:r>
          </a:p>
        </p:txBody>
      </p:sp>
      <p:sp>
        <p:nvSpPr>
          <p:cNvPr id="76" name="Afgeronde rechthoek 15">
            <a:extLst>
              <a:ext uri="{FF2B5EF4-FFF2-40B4-BE49-F238E27FC236}">
                <a16:creationId xmlns:a16="http://schemas.microsoft.com/office/drawing/2014/main" id="{24B25BBB-93A7-48BA-8FD5-9E24E911AFB2}"/>
              </a:ext>
            </a:extLst>
          </p:cNvPr>
          <p:cNvSpPr/>
          <p:nvPr/>
        </p:nvSpPr>
        <p:spPr>
          <a:xfrm>
            <a:off x="6952959" y="1402714"/>
            <a:ext cx="1187966" cy="2789570"/>
          </a:xfrm>
          <a:prstGeom prst="round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8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6. Facilitate the energy market</a:t>
            </a:r>
            <a:endParaRPr lang="en-GB" sz="900" b="1" kern="0">
              <a:solidFill>
                <a:srgbClr val="625D62">
                  <a:lumMod val="50000"/>
                </a:srgbClr>
              </a:solidFill>
              <a:latin typeface="Microsoft JhengHei Light"/>
            </a:endParaRPr>
          </a:p>
        </p:txBody>
      </p:sp>
      <p:sp>
        <p:nvSpPr>
          <p:cNvPr id="77" name="Afgeronde rechthoek 40">
            <a:extLst>
              <a:ext uri="{FF2B5EF4-FFF2-40B4-BE49-F238E27FC236}">
                <a16:creationId xmlns:a16="http://schemas.microsoft.com/office/drawing/2014/main" id="{78D6A087-C5CC-468B-983B-E42636F726A2}"/>
              </a:ext>
            </a:extLst>
          </p:cNvPr>
          <p:cNvSpPr/>
          <p:nvPr/>
        </p:nvSpPr>
        <p:spPr>
          <a:xfrm>
            <a:off x="7013531" y="2067260"/>
            <a:ext cx="1066823" cy="476690"/>
          </a:xfrm>
          <a:prstGeom prst="roundRect">
            <a:avLst/>
          </a:prstGeom>
          <a:noFill/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.1. Serve market parties and maintain relations</a:t>
            </a:r>
            <a:endParaRPr lang="en-GB" sz="750" b="1" strike="sngStrike" kern="0">
              <a:solidFill>
                <a:srgbClr val="080808"/>
              </a:solidFill>
              <a:latin typeface="Microsoft JhengHei Light"/>
            </a:endParaRPr>
          </a:p>
        </p:txBody>
      </p:sp>
      <p:sp>
        <p:nvSpPr>
          <p:cNvPr id="78" name="Afgeronde rechthoek 41">
            <a:extLst>
              <a:ext uri="{FF2B5EF4-FFF2-40B4-BE49-F238E27FC236}">
                <a16:creationId xmlns:a16="http://schemas.microsoft.com/office/drawing/2014/main" id="{4FD081AC-5E06-4541-A419-99496E508F1A}"/>
              </a:ext>
            </a:extLst>
          </p:cNvPr>
          <p:cNvSpPr/>
          <p:nvPr/>
        </p:nvSpPr>
        <p:spPr>
          <a:xfrm>
            <a:off x="7013531" y="3120750"/>
            <a:ext cx="1066823" cy="456986"/>
          </a:xfrm>
          <a:prstGeom prst="roundRect">
            <a:avLst/>
          </a:prstGeom>
          <a:noFill/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0" rIns="6858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.3. Perform/facilitate market processes</a:t>
            </a:r>
            <a:endParaRPr lang="en-GB" sz="750" b="1" strike="sngStrike" kern="0">
              <a:solidFill>
                <a:srgbClr val="080808"/>
              </a:solidFill>
              <a:latin typeface="Microsoft JhengHei Light"/>
            </a:endParaRPr>
          </a:p>
        </p:txBody>
      </p:sp>
      <p:sp>
        <p:nvSpPr>
          <p:cNvPr id="79" name="Afgeronde rechthoek 40">
            <a:extLst>
              <a:ext uri="{FF2B5EF4-FFF2-40B4-BE49-F238E27FC236}">
                <a16:creationId xmlns:a16="http://schemas.microsoft.com/office/drawing/2014/main" id="{F0B13F6E-B0E7-450A-AEAD-887AE5250316}"/>
              </a:ext>
            </a:extLst>
          </p:cNvPr>
          <p:cNvSpPr/>
          <p:nvPr/>
        </p:nvSpPr>
        <p:spPr>
          <a:xfrm>
            <a:off x="7013531" y="2592590"/>
            <a:ext cx="1066823" cy="461898"/>
          </a:xfrm>
          <a:prstGeom prst="roundRect">
            <a:avLst/>
          </a:prstGeom>
          <a:noFill/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0" rIns="6858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.2. Manage market data</a:t>
            </a:r>
          </a:p>
        </p:txBody>
      </p:sp>
      <p:sp>
        <p:nvSpPr>
          <p:cNvPr id="80" name="Afgeronde rechthoek 41">
            <a:extLst>
              <a:ext uri="{FF2B5EF4-FFF2-40B4-BE49-F238E27FC236}">
                <a16:creationId xmlns:a16="http://schemas.microsoft.com/office/drawing/2014/main" id="{EBB4DAA6-8250-4053-BB69-A94535994DF2}"/>
              </a:ext>
            </a:extLst>
          </p:cNvPr>
          <p:cNvSpPr/>
          <p:nvPr/>
        </p:nvSpPr>
        <p:spPr>
          <a:xfrm>
            <a:off x="7013530" y="3651750"/>
            <a:ext cx="1066823" cy="456986"/>
          </a:xfrm>
          <a:prstGeom prst="roundRect">
            <a:avLst/>
          </a:prstGeom>
          <a:noFill/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0" rIns="6858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.4. Enable market data distribution</a:t>
            </a:r>
            <a:endParaRPr lang="en-GB" sz="750" b="1" strike="sngStrike" kern="0">
              <a:solidFill>
                <a:srgbClr val="080808"/>
              </a:solidFill>
              <a:latin typeface="Microsoft Jheng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363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BF4A369-3075-4EC3-828E-57A1323FCF77}"/>
              </a:ext>
            </a:extLst>
          </p:cNvPr>
          <p:cNvSpPr/>
          <p:nvPr/>
        </p:nvSpPr>
        <p:spPr>
          <a:xfrm>
            <a:off x="10455815" y="-38100"/>
            <a:ext cx="11189478" cy="263591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r>
              <a:rPr lang="en-GB" sz="800" kern="0">
                <a:solidFill>
                  <a:schemeClr val="bg1"/>
                </a:solidFill>
                <a:latin typeface="Microsoft JhengHei Light"/>
              </a:rPr>
              <a:t>Guide the company</a:t>
            </a:r>
            <a:endParaRPr lang="en-GB" sz="750" kern="0">
              <a:solidFill>
                <a:prstClr val="white"/>
              </a:solidFill>
              <a:latin typeface="Microsoft JhengHei Light"/>
            </a:endParaRPr>
          </a:p>
        </p:txBody>
      </p:sp>
      <p:sp>
        <p:nvSpPr>
          <p:cNvPr id="2" name="Afgeronde rechthoek 14">
            <a:extLst>
              <a:ext uri="{FF2B5EF4-FFF2-40B4-BE49-F238E27FC236}">
                <a16:creationId xmlns:a16="http://schemas.microsoft.com/office/drawing/2014/main" id="{E6D54ABA-43D4-404A-B312-0CA06A680C41}"/>
              </a:ext>
            </a:extLst>
          </p:cNvPr>
          <p:cNvSpPr/>
          <p:nvPr/>
        </p:nvSpPr>
        <p:spPr>
          <a:xfrm>
            <a:off x="10437938" y="1523767"/>
            <a:ext cx="2207273" cy="545826"/>
          </a:xfrm>
          <a:prstGeom prst="roundRect">
            <a:avLst>
              <a:gd name="adj" fmla="val 6014"/>
            </a:avLst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1.2. Acquire and manage contracts</a:t>
            </a:r>
          </a:p>
        </p:txBody>
      </p:sp>
      <p:sp>
        <p:nvSpPr>
          <p:cNvPr id="4" name="Afgeronde rechthoek 16">
            <a:extLst>
              <a:ext uri="{FF2B5EF4-FFF2-40B4-BE49-F238E27FC236}">
                <a16:creationId xmlns:a16="http://schemas.microsoft.com/office/drawing/2014/main" id="{CC90A80C-6242-4CBE-B5DE-C5275CA7D362}"/>
              </a:ext>
            </a:extLst>
          </p:cNvPr>
          <p:cNvSpPr/>
          <p:nvPr/>
        </p:nvSpPr>
        <p:spPr>
          <a:xfrm>
            <a:off x="10447995" y="275868"/>
            <a:ext cx="2197890" cy="1224457"/>
          </a:xfrm>
          <a:prstGeom prst="roundRect">
            <a:avLst>
              <a:gd name="adj" fmla="val 3977"/>
            </a:avLst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>
                <a:solidFill>
                  <a:srgbClr val="080808"/>
                </a:solidFill>
                <a:latin typeface="Microsoft JhengHei Light"/>
              </a:rPr>
              <a:t>1.1. Serve customers and maintain relations</a:t>
            </a:r>
          </a:p>
        </p:txBody>
      </p:sp>
      <p:sp>
        <p:nvSpPr>
          <p:cNvPr id="8" name="Afgeronde rechthoek 22">
            <a:extLst>
              <a:ext uri="{FF2B5EF4-FFF2-40B4-BE49-F238E27FC236}">
                <a16:creationId xmlns:a16="http://schemas.microsoft.com/office/drawing/2014/main" id="{6AA55FF6-B510-4E20-8415-684BD9DA454F}"/>
              </a:ext>
            </a:extLst>
          </p:cNvPr>
          <p:cNvSpPr/>
          <p:nvPr/>
        </p:nvSpPr>
        <p:spPr>
          <a:xfrm>
            <a:off x="10444088" y="2749973"/>
            <a:ext cx="2211336" cy="1515406"/>
          </a:xfrm>
          <a:prstGeom prst="roundRect">
            <a:avLst>
              <a:gd name="adj" fmla="val 6290"/>
            </a:avLst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1.4. Limit revenue loss</a:t>
            </a:r>
          </a:p>
        </p:txBody>
      </p:sp>
      <p:sp>
        <p:nvSpPr>
          <p:cNvPr id="9" name="Afgeronde rechthoek 25">
            <a:extLst>
              <a:ext uri="{FF2B5EF4-FFF2-40B4-BE49-F238E27FC236}">
                <a16:creationId xmlns:a16="http://schemas.microsoft.com/office/drawing/2014/main" id="{3EBF9EAC-3B37-4E94-B366-11969694156A}"/>
              </a:ext>
            </a:extLst>
          </p:cNvPr>
          <p:cNvSpPr/>
          <p:nvPr/>
        </p:nvSpPr>
        <p:spPr>
          <a:xfrm>
            <a:off x="10447996" y="2094365"/>
            <a:ext cx="2210730" cy="624023"/>
          </a:xfrm>
          <a:prstGeom prst="roundRect">
            <a:avLst>
              <a:gd name="adj" fmla="val 6290"/>
            </a:avLst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1.3. Invoice and collect</a:t>
            </a:r>
          </a:p>
        </p:txBody>
      </p:sp>
      <p:graphicFrame>
        <p:nvGraphicFramePr>
          <p:cNvPr id="10" name="Tabel 3">
            <a:extLst>
              <a:ext uri="{FF2B5EF4-FFF2-40B4-BE49-F238E27FC236}">
                <a16:creationId xmlns:a16="http://schemas.microsoft.com/office/drawing/2014/main" id="{2AE7B0BA-3758-4960-A548-B2B28B22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00681"/>
              </p:ext>
            </p:extLst>
          </p:nvPr>
        </p:nvGraphicFramePr>
        <p:xfrm>
          <a:off x="10425098" y="2937254"/>
          <a:ext cx="2351065" cy="126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1065">
                  <a:extLst>
                    <a:ext uri="{9D8B030D-6E8A-4147-A177-3AD203B41FA5}">
                      <a16:colId xmlns:a16="http://schemas.microsoft.com/office/drawing/2014/main" val="3018278592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Claim damage caused by third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Detect and prevent revenue loss in processes (revenu assurance)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Detect and prevent technical grid loss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Determine disturbance compensation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518737075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Determine compensation for damage caused by work activities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49404031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Monitor and reduce connections without contract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96248936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..7. Fight fraud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12111891"/>
                  </a:ext>
                </a:extLst>
              </a:tr>
            </a:tbl>
          </a:graphicData>
        </a:graphic>
      </p:graphicFrame>
      <p:graphicFrame>
        <p:nvGraphicFramePr>
          <p:cNvPr id="11" name="Tabel 3">
            <a:extLst>
              <a:ext uri="{FF2B5EF4-FFF2-40B4-BE49-F238E27FC236}">
                <a16:creationId xmlns:a16="http://schemas.microsoft.com/office/drawing/2014/main" id="{BE7BE7FB-CF89-4CE0-9037-E7C31642E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58976"/>
              </p:ext>
            </p:extLst>
          </p:nvPr>
        </p:nvGraphicFramePr>
        <p:xfrm>
          <a:off x="10429875" y="2253262"/>
          <a:ext cx="2351065" cy="44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1065">
                  <a:extLst>
                    <a:ext uri="{9D8B030D-6E8A-4147-A177-3AD203B41FA5}">
                      <a16:colId xmlns:a16="http://schemas.microsoft.com/office/drawing/2014/main" val="1594262196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Calculate compensation for services rendered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Create and send invoice</a:t>
                      </a:r>
                      <a:endParaRPr kumimoji="0" lang="en-GB" sz="7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and collect outstanding debts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</a:tbl>
          </a:graphicData>
        </a:graphic>
      </p:graphicFrame>
      <p:graphicFrame>
        <p:nvGraphicFramePr>
          <p:cNvPr id="12" name="Tabel 3">
            <a:extLst>
              <a:ext uri="{FF2B5EF4-FFF2-40B4-BE49-F238E27FC236}">
                <a16:creationId xmlns:a16="http://schemas.microsoft.com/office/drawing/2014/main" id="{B615E6E1-5F18-474C-84F9-6720379EE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96218"/>
              </p:ext>
            </p:extLst>
          </p:nvPr>
        </p:nvGraphicFramePr>
        <p:xfrm>
          <a:off x="10445757" y="1666204"/>
          <a:ext cx="2245083" cy="406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5083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Quote products to customers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Close, adjust, manage and terminate contracts/SLAs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graphicFrame>
        <p:nvGraphicFramePr>
          <p:cNvPr id="13" name="Tabel 3">
            <a:extLst>
              <a:ext uri="{FF2B5EF4-FFF2-40B4-BE49-F238E27FC236}">
                <a16:creationId xmlns:a16="http://schemas.microsoft.com/office/drawing/2014/main" id="{AC91644C-CAD3-4DC8-A2E5-CB0688171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66986"/>
              </p:ext>
            </p:extLst>
          </p:nvPr>
        </p:nvGraphicFramePr>
        <p:xfrm>
          <a:off x="10429875" y="435965"/>
          <a:ext cx="2241031" cy="9788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73635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Provide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service to customers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Handle customer report/question/request</a:t>
                      </a:r>
                      <a:endParaRPr kumimoji="0" lang="en-GB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Determine contact person/responsible person for location</a:t>
                      </a:r>
                      <a:endParaRPr kumimoji="0" lang="en-GB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5738" indent="-185738"/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Maintain relationship with customers</a:t>
                      </a:r>
                      <a:endParaRPr kumimoji="0" lang="en-GB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5738" indent="-185738"/>
                      <a:r>
                        <a:rPr kumimoji="0" lang="en-GB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Collect energy demand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571958378"/>
                  </a:ext>
                </a:extLst>
              </a:tr>
            </a:tbl>
          </a:graphicData>
        </a:graphic>
      </p:graphicFrame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D83FBD43-4849-4820-8F78-3E3A4999C485}"/>
              </a:ext>
            </a:extLst>
          </p:cNvPr>
          <p:cNvSpPr/>
          <p:nvPr/>
        </p:nvSpPr>
        <p:spPr>
          <a:xfrm>
            <a:off x="12685643" y="2365723"/>
            <a:ext cx="2213824" cy="721183"/>
          </a:xfrm>
          <a:prstGeom prst="roundRect">
            <a:avLst>
              <a:gd name="adj" fmla="val 3777"/>
            </a:avLst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2.3. Create transport and switching plans</a:t>
            </a:r>
          </a:p>
        </p:txBody>
      </p:sp>
      <p:sp>
        <p:nvSpPr>
          <p:cNvPr id="16" name="Afgeronde rechthoek 11">
            <a:extLst>
              <a:ext uri="{FF2B5EF4-FFF2-40B4-BE49-F238E27FC236}">
                <a16:creationId xmlns:a16="http://schemas.microsoft.com/office/drawing/2014/main" id="{2416F53C-47D2-44C6-BDA1-373020FF1DE3}"/>
              </a:ext>
            </a:extLst>
          </p:cNvPr>
          <p:cNvSpPr/>
          <p:nvPr/>
        </p:nvSpPr>
        <p:spPr>
          <a:xfrm>
            <a:off x="12685643" y="273946"/>
            <a:ext cx="2213824" cy="1103727"/>
          </a:xfrm>
          <a:prstGeom prst="roundRect">
            <a:avLst>
              <a:gd name="adj" fmla="val 4219"/>
            </a:avLst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2.1. Realise energy transport</a:t>
            </a:r>
          </a:p>
        </p:txBody>
      </p:sp>
      <p:sp>
        <p:nvSpPr>
          <p:cNvPr id="21" name="Afgeronde rechthoek 12">
            <a:extLst>
              <a:ext uri="{FF2B5EF4-FFF2-40B4-BE49-F238E27FC236}">
                <a16:creationId xmlns:a16="http://schemas.microsoft.com/office/drawing/2014/main" id="{C2D1CA29-3E80-499F-A84B-CA798CCC86DE}"/>
              </a:ext>
            </a:extLst>
          </p:cNvPr>
          <p:cNvSpPr/>
          <p:nvPr/>
        </p:nvSpPr>
        <p:spPr>
          <a:xfrm>
            <a:off x="12685643" y="1421455"/>
            <a:ext cx="2213824" cy="912613"/>
          </a:xfrm>
          <a:prstGeom prst="roundRect">
            <a:avLst>
              <a:gd name="adj" fmla="val 5133"/>
            </a:avLst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2.2. Restore energy transport </a:t>
            </a:r>
          </a:p>
        </p:txBody>
      </p:sp>
      <p:graphicFrame>
        <p:nvGraphicFramePr>
          <p:cNvPr id="22" name="Tabel 3">
            <a:extLst>
              <a:ext uri="{FF2B5EF4-FFF2-40B4-BE49-F238E27FC236}">
                <a16:creationId xmlns:a16="http://schemas.microsoft.com/office/drawing/2014/main" id="{0659E3B3-03E7-4B31-8764-C269098EE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88203"/>
              </p:ext>
            </p:extLst>
          </p:nvPr>
        </p:nvGraphicFramePr>
        <p:xfrm>
          <a:off x="12681633" y="2564487"/>
          <a:ext cx="2294899" cy="4805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94899">
                  <a:extLst>
                    <a:ext uri="{9D8B030D-6E8A-4147-A177-3AD203B41FA5}">
                      <a16:colId xmlns:a16="http://schemas.microsoft.com/office/drawing/2014/main" val="3018278592"/>
                    </a:ext>
                  </a:extLst>
                </a:gridCol>
              </a:tblGrid>
              <a:tr h="180830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Plan and analyse transport</a:t>
                      </a:r>
                      <a:endParaRPr kumimoji="0" lang="en-GB" sz="7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Determine impact of (planned) outages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Create switching plans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199792913"/>
                  </a:ext>
                </a:extLst>
              </a:tr>
            </a:tbl>
          </a:graphicData>
        </a:graphic>
      </p:graphicFrame>
      <p:graphicFrame>
        <p:nvGraphicFramePr>
          <p:cNvPr id="24" name="Tabel 3">
            <a:extLst>
              <a:ext uri="{FF2B5EF4-FFF2-40B4-BE49-F238E27FC236}">
                <a16:creationId xmlns:a16="http://schemas.microsoft.com/office/drawing/2014/main" id="{531547D7-9D01-4CFE-8279-A2D007C2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3639"/>
              </p:ext>
            </p:extLst>
          </p:nvPr>
        </p:nvGraphicFramePr>
        <p:xfrm>
          <a:off x="12676361" y="441583"/>
          <a:ext cx="2221015" cy="962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1015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Monitor energy transport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Monitor the operation of grid components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Control energy transport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58644"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Commission/decommission energy grids on distance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Include energy grids in the control of energy transport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</a:tbl>
          </a:graphicData>
        </a:graphic>
      </p:graphicFrame>
      <p:sp>
        <p:nvSpPr>
          <p:cNvPr id="25" name="Afgeronde rechthoek 11">
            <a:extLst>
              <a:ext uri="{FF2B5EF4-FFF2-40B4-BE49-F238E27FC236}">
                <a16:creationId xmlns:a16="http://schemas.microsoft.com/office/drawing/2014/main" id="{008DB169-1756-4765-B054-B2CC72910D54}"/>
              </a:ext>
            </a:extLst>
          </p:cNvPr>
          <p:cNvSpPr/>
          <p:nvPr/>
        </p:nvSpPr>
        <p:spPr>
          <a:xfrm>
            <a:off x="14935571" y="4183707"/>
            <a:ext cx="2344822" cy="1182043"/>
          </a:xfrm>
          <a:prstGeom prst="roundRect">
            <a:avLst>
              <a:gd name="adj" fmla="val 2148"/>
            </a:avLst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3.3. Establish energy grid guidelines and patterns</a:t>
            </a:r>
          </a:p>
        </p:txBody>
      </p:sp>
      <p:sp>
        <p:nvSpPr>
          <p:cNvPr id="31" name="Afgeronde rechthoek 11">
            <a:extLst>
              <a:ext uri="{FF2B5EF4-FFF2-40B4-BE49-F238E27FC236}">
                <a16:creationId xmlns:a16="http://schemas.microsoft.com/office/drawing/2014/main" id="{5BD2501F-7619-47F5-AA09-4A9252070195}"/>
              </a:ext>
            </a:extLst>
          </p:cNvPr>
          <p:cNvSpPr/>
          <p:nvPr/>
        </p:nvSpPr>
        <p:spPr>
          <a:xfrm>
            <a:off x="14935571" y="2503424"/>
            <a:ext cx="2344823" cy="1645947"/>
          </a:xfrm>
          <a:prstGeom prst="roundRect">
            <a:avLst>
              <a:gd name="adj" fmla="val 2148"/>
            </a:avLst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3.2. Maintain energy grids </a:t>
            </a:r>
          </a:p>
        </p:txBody>
      </p:sp>
      <p:sp>
        <p:nvSpPr>
          <p:cNvPr id="67" name="Afgeronde rechthoek 11">
            <a:extLst>
              <a:ext uri="{FF2B5EF4-FFF2-40B4-BE49-F238E27FC236}">
                <a16:creationId xmlns:a16="http://schemas.microsoft.com/office/drawing/2014/main" id="{51D3183E-87BB-4BD2-A363-1B181B6F7065}"/>
              </a:ext>
            </a:extLst>
          </p:cNvPr>
          <p:cNvSpPr/>
          <p:nvPr/>
        </p:nvSpPr>
        <p:spPr>
          <a:xfrm>
            <a:off x="14935571" y="273945"/>
            <a:ext cx="2344823" cy="2199244"/>
          </a:xfrm>
          <a:prstGeom prst="roundRect">
            <a:avLst>
              <a:gd name="adj" fmla="val 2148"/>
            </a:avLst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3.1. Manage the development and maintenance of energy grids</a:t>
            </a:r>
          </a:p>
        </p:txBody>
      </p:sp>
      <p:graphicFrame>
        <p:nvGraphicFramePr>
          <p:cNvPr id="69" name="Tabel 3">
            <a:extLst>
              <a:ext uri="{FF2B5EF4-FFF2-40B4-BE49-F238E27FC236}">
                <a16:creationId xmlns:a16="http://schemas.microsoft.com/office/drawing/2014/main" id="{717086AD-750D-4399-A1AF-66423EDE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79844"/>
              </p:ext>
            </p:extLst>
          </p:nvPr>
        </p:nvGraphicFramePr>
        <p:xfrm>
          <a:off x="14924596" y="4350265"/>
          <a:ext cx="2337641" cy="1155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37641">
                  <a:extLst>
                    <a:ext uri="{9D8B030D-6E8A-4147-A177-3AD203B41FA5}">
                      <a16:colId xmlns:a16="http://schemas.microsoft.com/office/drawing/2014/main" val="3018278592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Develop a vision on energy grids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Identify strategic risks on energy grids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Develop strategy on energy grids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Develop and maintain policies and standards on energy grids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Develop grid components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Translate external regulations into guidelines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407002118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algn="l" fontAlgn="b"/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0" marR="0" marT="21600" marB="21600" anchor="b"/>
                </a:tc>
                <a:extLst>
                  <a:ext uri="{0D108BD9-81ED-4DB2-BD59-A6C34878D82A}">
                    <a16:rowId xmlns:a16="http://schemas.microsoft.com/office/drawing/2014/main" val="1943951726"/>
                  </a:ext>
                </a:extLst>
              </a:tr>
            </a:tbl>
          </a:graphicData>
        </a:graphic>
      </p:graphicFrame>
      <p:graphicFrame>
        <p:nvGraphicFramePr>
          <p:cNvPr id="71" name="Tabel 3">
            <a:extLst>
              <a:ext uri="{FF2B5EF4-FFF2-40B4-BE49-F238E27FC236}">
                <a16:creationId xmlns:a16="http://schemas.microsoft.com/office/drawing/2014/main" id="{441C155D-8676-4A7C-8F27-A3E604E7C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67512"/>
              </p:ext>
            </p:extLst>
          </p:nvPr>
        </p:nvGraphicFramePr>
        <p:xfrm>
          <a:off x="14889940" y="2662864"/>
          <a:ext cx="2445559" cy="1475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45559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248940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Inventorise and analyse grid and grid component status 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Determine and value grid risks on quality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322928640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Analyse alternatives to mitigate quality risk and determine mitigating measures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Determine (multi-)year planning for maintenance and inspections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Provide and monitor maintenance and inspection orders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Investigate malfunctions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571958378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..7. Prevent excavation damage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822829673"/>
                  </a:ext>
                </a:extLst>
              </a:tr>
            </a:tbl>
          </a:graphicData>
        </a:graphic>
      </p:graphicFrame>
      <p:graphicFrame>
        <p:nvGraphicFramePr>
          <p:cNvPr id="73" name="Tabel 3">
            <a:extLst>
              <a:ext uri="{FF2B5EF4-FFF2-40B4-BE49-F238E27FC236}">
                <a16:creationId xmlns:a16="http://schemas.microsoft.com/office/drawing/2014/main" id="{6F3BD293-6937-47CA-88B1-31152D7E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11962"/>
              </p:ext>
            </p:extLst>
          </p:nvPr>
        </p:nvGraphicFramePr>
        <p:xfrm>
          <a:off x="14887066" y="552622"/>
          <a:ext cx="2445559" cy="18820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45559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255043"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Collect and analyse/simulate (changed) needs for capacity and functionality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Determine and value grid risks on capacity and/or functionality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Analyse alternatives for mitigation risk on capacity and/or functionality and determine mitigation measures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250777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(Long-term) plan measures on capacity and/or functionality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158592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Create Functional requirements/design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2140771595"/>
                  </a:ext>
                </a:extLst>
              </a:tr>
              <a:tr h="162815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Perform environmental analysis 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278736977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..7. Obtain permits / lay down right in rem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528453171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..8. Issue, monitor and record grid adjustments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1943951726"/>
                  </a:ext>
                </a:extLst>
              </a:tr>
            </a:tbl>
          </a:graphicData>
        </a:graphic>
      </p:graphicFrame>
      <p:sp>
        <p:nvSpPr>
          <p:cNvPr id="89" name="Afgeronde rechthoek 16">
            <a:extLst>
              <a:ext uri="{FF2B5EF4-FFF2-40B4-BE49-F238E27FC236}">
                <a16:creationId xmlns:a16="http://schemas.microsoft.com/office/drawing/2014/main" id="{F4A12FAC-8850-45DD-B06C-CE4FA72B7A29}"/>
              </a:ext>
            </a:extLst>
          </p:cNvPr>
          <p:cNvSpPr/>
          <p:nvPr/>
        </p:nvSpPr>
        <p:spPr>
          <a:xfrm>
            <a:off x="17303306" y="1720162"/>
            <a:ext cx="2213538" cy="1755998"/>
          </a:xfrm>
          <a:prstGeom prst="roundRect">
            <a:avLst>
              <a:gd name="adj" fmla="val 3691"/>
            </a:avLst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>
                <a:solidFill>
                  <a:srgbClr val="080808"/>
                </a:solidFill>
                <a:latin typeface="Microsoft JhengHei Light"/>
              </a:rPr>
              <a:t>5.3. Execute work</a:t>
            </a:r>
          </a:p>
        </p:txBody>
      </p:sp>
      <p:sp>
        <p:nvSpPr>
          <p:cNvPr id="91" name="Afgeronde rechthoek 11">
            <a:extLst>
              <a:ext uri="{FF2B5EF4-FFF2-40B4-BE49-F238E27FC236}">
                <a16:creationId xmlns:a16="http://schemas.microsoft.com/office/drawing/2014/main" id="{CEF34795-C2E3-4221-A5EE-544ACE71B558}"/>
              </a:ext>
            </a:extLst>
          </p:cNvPr>
          <p:cNvSpPr/>
          <p:nvPr/>
        </p:nvSpPr>
        <p:spPr>
          <a:xfrm>
            <a:off x="17303306" y="278370"/>
            <a:ext cx="2199935" cy="550231"/>
          </a:xfrm>
          <a:prstGeom prst="roundRect">
            <a:avLst>
              <a:gd name="adj" fmla="val 4097"/>
            </a:avLst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>
                <a:solidFill>
                  <a:srgbClr val="080808"/>
                </a:solidFill>
                <a:latin typeface="Microsoft JhengHei Light"/>
              </a:rPr>
              <a:t>5.1. Create and maintain work portfolio</a:t>
            </a:r>
          </a:p>
        </p:txBody>
      </p:sp>
      <p:sp>
        <p:nvSpPr>
          <p:cNvPr id="93" name="Afgeronde rechthoek 12">
            <a:extLst>
              <a:ext uri="{FF2B5EF4-FFF2-40B4-BE49-F238E27FC236}">
                <a16:creationId xmlns:a16="http://schemas.microsoft.com/office/drawing/2014/main" id="{14882FA8-9F56-47AE-9CDF-586B6650A423}"/>
              </a:ext>
            </a:extLst>
          </p:cNvPr>
          <p:cNvSpPr/>
          <p:nvPr/>
        </p:nvSpPr>
        <p:spPr>
          <a:xfrm>
            <a:off x="17303306" y="854289"/>
            <a:ext cx="2213538" cy="842443"/>
          </a:xfrm>
          <a:prstGeom prst="roundRect">
            <a:avLst>
              <a:gd name="adj" fmla="val 4097"/>
            </a:avLst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>
                <a:solidFill>
                  <a:srgbClr val="080808"/>
                </a:solidFill>
                <a:latin typeface="Microsoft JhengHei Light"/>
              </a:rPr>
              <a:t>5.2. Direct work execution</a:t>
            </a:r>
          </a:p>
        </p:txBody>
      </p:sp>
      <p:graphicFrame>
        <p:nvGraphicFramePr>
          <p:cNvPr id="97" name="Tabel 3">
            <a:extLst>
              <a:ext uri="{FF2B5EF4-FFF2-40B4-BE49-F238E27FC236}">
                <a16:creationId xmlns:a16="http://schemas.microsoft.com/office/drawing/2014/main" id="{AA4C10A7-7170-4C50-804C-C77D6B976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60894"/>
              </p:ext>
            </p:extLst>
          </p:nvPr>
        </p:nvGraphicFramePr>
        <p:xfrm>
          <a:off x="17289575" y="1897555"/>
          <a:ext cx="2174078" cy="1546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74078">
                  <a:extLst>
                    <a:ext uri="{9D8B030D-6E8A-4147-A177-3AD203B41FA5}">
                      <a16:colId xmlns:a16="http://schemas.microsoft.com/office/drawing/2014/main" val="15942621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Create preliminary and final design of energy grids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Prepare execution of 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Operationally plan 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Secure the work environment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Execute 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Commission and decommision grid components on premises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19583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..7. Complete work on energy grid components administratively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714797"/>
                  </a:ext>
                </a:extLst>
              </a:tr>
            </a:tbl>
          </a:graphicData>
        </a:graphic>
      </p:graphicFrame>
      <p:graphicFrame>
        <p:nvGraphicFramePr>
          <p:cNvPr id="99" name="Tabel 3">
            <a:extLst>
              <a:ext uri="{FF2B5EF4-FFF2-40B4-BE49-F238E27FC236}">
                <a16:creationId xmlns:a16="http://schemas.microsoft.com/office/drawing/2014/main" id="{C5ED3945-6B94-4491-9E65-125F2DE0A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98417"/>
              </p:ext>
            </p:extLst>
          </p:nvPr>
        </p:nvGraphicFramePr>
        <p:xfrm>
          <a:off x="17264189" y="1058775"/>
          <a:ext cx="2279593" cy="6220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79593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Advise clients on work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Issue work to execution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Coordinate work execution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72379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Evaluate work execution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</a:tbl>
          </a:graphicData>
        </a:graphic>
      </p:graphicFrame>
      <p:graphicFrame>
        <p:nvGraphicFramePr>
          <p:cNvPr id="101" name="Tabel 3">
            <a:extLst>
              <a:ext uri="{FF2B5EF4-FFF2-40B4-BE49-F238E27FC236}">
                <a16:creationId xmlns:a16="http://schemas.microsoft.com/office/drawing/2014/main" id="{4D958DF5-130C-4ACF-B19A-CB58E55A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31048"/>
              </p:ext>
            </p:extLst>
          </p:nvPr>
        </p:nvGraphicFramePr>
        <p:xfrm>
          <a:off x="17285849" y="536666"/>
          <a:ext cx="2257933" cy="274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57933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/>
                      <a:r>
                        <a:rPr kumimoji="0" lang="nl-NL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Prepare and maintain work portfolio</a:t>
                      </a:r>
                      <a:endParaRPr kumimoji="0" lang="nl-NL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</a:tbl>
          </a:graphicData>
        </a:graphic>
      </p:graphicFrame>
      <p:sp>
        <p:nvSpPr>
          <p:cNvPr id="103" name="Afgeronde rechthoek 18">
            <a:extLst>
              <a:ext uri="{FF2B5EF4-FFF2-40B4-BE49-F238E27FC236}">
                <a16:creationId xmlns:a16="http://schemas.microsoft.com/office/drawing/2014/main" id="{D9D7CC37-BDBF-4A14-B85C-168E70E5B49D}"/>
              </a:ext>
            </a:extLst>
          </p:cNvPr>
          <p:cNvSpPr/>
          <p:nvPr/>
        </p:nvSpPr>
        <p:spPr>
          <a:xfrm>
            <a:off x="19534048" y="275868"/>
            <a:ext cx="2111244" cy="1047659"/>
          </a:xfrm>
          <a:prstGeom prst="roundRect">
            <a:avLst>
              <a:gd name="adj" fmla="val 5918"/>
            </a:avLst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6.1. Serve market parties and maintain relations</a:t>
            </a:r>
            <a:endParaRPr lang="en-GB" sz="750" b="1" strike="sngStrike" kern="0">
              <a:solidFill>
                <a:srgbClr val="080808"/>
              </a:solidFill>
              <a:latin typeface="Microsoft JhengHei Light"/>
            </a:endParaRPr>
          </a:p>
        </p:txBody>
      </p:sp>
      <p:sp>
        <p:nvSpPr>
          <p:cNvPr id="107" name="Afgeronde rechthoek 18">
            <a:extLst>
              <a:ext uri="{FF2B5EF4-FFF2-40B4-BE49-F238E27FC236}">
                <a16:creationId xmlns:a16="http://schemas.microsoft.com/office/drawing/2014/main" id="{B6F6A372-C214-4295-BD78-8852006568A1}"/>
              </a:ext>
            </a:extLst>
          </p:cNvPr>
          <p:cNvSpPr/>
          <p:nvPr/>
        </p:nvSpPr>
        <p:spPr>
          <a:xfrm>
            <a:off x="19534048" y="1356503"/>
            <a:ext cx="2111244" cy="775973"/>
          </a:xfrm>
          <a:prstGeom prst="roundRect">
            <a:avLst>
              <a:gd name="adj" fmla="val 7112"/>
            </a:avLst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6.2. Manage market data</a:t>
            </a:r>
          </a:p>
        </p:txBody>
      </p:sp>
      <p:sp>
        <p:nvSpPr>
          <p:cNvPr id="109" name="Afgeronde rechthoek 19">
            <a:extLst>
              <a:ext uri="{FF2B5EF4-FFF2-40B4-BE49-F238E27FC236}">
                <a16:creationId xmlns:a16="http://schemas.microsoft.com/office/drawing/2014/main" id="{114D2AF7-5194-4295-98B9-168405BB8DE1}"/>
              </a:ext>
            </a:extLst>
          </p:cNvPr>
          <p:cNvSpPr/>
          <p:nvPr/>
        </p:nvSpPr>
        <p:spPr>
          <a:xfrm>
            <a:off x="19534048" y="3489518"/>
            <a:ext cx="2111244" cy="773422"/>
          </a:xfrm>
          <a:prstGeom prst="roundRect">
            <a:avLst>
              <a:gd name="adj" fmla="val 8307"/>
            </a:avLst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6.4. Enable market data distribution</a:t>
            </a:r>
          </a:p>
        </p:txBody>
      </p:sp>
      <p:graphicFrame>
        <p:nvGraphicFramePr>
          <p:cNvPr id="111" name="Tabel 3">
            <a:extLst>
              <a:ext uri="{FF2B5EF4-FFF2-40B4-BE49-F238E27FC236}">
                <a16:creationId xmlns:a16="http://schemas.microsoft.com/office/drawing/2014/main" id="{31DD8178-6EE8-4794-857B-135B89BB7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21916"/>
              </p:ext>
            </p:extLst>
          </p:nvPr>
        </p:nvGraphicFramePr>
        <p:xfrm>
          <a:off x="19536599" y="3731703"/>
          <a:ext cx="2221513" cy="44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1513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47639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Make market data available to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Make open data available for third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78664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issued permissions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847846606"/>
                  </a:ext>
                </a:extLst>
              </a:tr>
            </a:tbl>
          </a:graphicData>
        </a:graphic>
      </p:graphicFrame>
      <p:graphicFrame>
        <p:nvGraphicFramePr>
          <p:cNvPr id="113" name="Tabel 3">
            <a:extLst>
              <a:ext uri="{FF2B5EF4-FFF2-40B4-BE49-F238E27FC236}">
                <a16:creationId xmlns:a16="http://schemas.microsoft.com/office/drawing/2014/main" id="{B017B5A0-BF69-499C-AB8C-C57319CF9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69812"/>
              </p:ext>
            </p:extLst>
          </p:nvPr>
        </p:nvGraphicFramePr>
        <p:xfrm>
          <a:off x="19508591" y="1630501"/>
          <a:ext cx="2221513" cy="599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1513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Manage energy grid connections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installations behind connections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congestion areas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546936799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</a:tbl>
          </a:graphicData>
        </a:graphic>
      </p:graphicFrame>
      <p:sp>
        <p:nvSpPr>
          <p:cNvPr id="115" name="Afgeronde rechthoek 18">
            <a:extLst>
              <a:ext uri="{FF2B5EF4-FFF2-40B4-BE49-F238E27FC236}">
                <a16:creationId xmlns:a16="http://schemas.microsoft.com/office/drawing/2014/main" id="{EA59CBA2-C3DA-4CD2-966E-B39AA63DE890}"/>
              </a:ext>
            </a:extLst>
          </p:cNvPr>
          <p:cNvSpPr/>
          <p:nvPr/>
        </p:nvSpPr>
        <p:spPr>
          <a:xfrm>
            <a:off x="19534048" y="2181660"/>
            <a:ext cx="2111244" cy="1274883"/>
          </a:xfrm>
          <a:prstGeom prst="roundRect">
            <a:avLst>
              <a:gd name="adj" fmla="val 6515"/>
            </a:avLst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6.3. Perform/facilitate market processes</a:t>
            </a:r>
          </a:p>
        </p:txBody>
      </p:sp>
      <p:graphicFrame>
        <p:nvGraphicFramePr>
          <p:cNvPr id="117" name="Tabel 3">
            <a:extLst>
              <a:ext uri="{FF2B5EF4-FFF2-40B4-BE49-F238E27FC236}">
                <a16:creationId xmlns:a16="http://schemas.microsoft.com/office/drawing/2014/main" id="{9C716175-C6FC-4309-BD0C-688C1DDC2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32881"/>
              </p:ext>
            </p:extLst>
          </p:nvPr>
        </p:nvGraphicFramePr>
        <p:xfrm>
          <a:off x="19500113" y="2385344"/>
          <a:ext cx="2221513" cy="1077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1513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72197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Execute energy market procedures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561529431"/>
                  </a:ext>
                </a:extLst>
              </a:tr>
              <a:tr h="169015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Exchange energy predictions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893825776"/>
                  </a:ext>
                </a:extLst>
              </a:tr>
              <a:tr h="16479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Determine energy exchange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620291979"/>
                  </a:ext>
                </a:extLst>
              </a:tr>
              <a:tr h="16479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Allocate energy exchange to market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64790">
                <a:tc>
                  <a:txBody>
                    <a:bodyPr/>
                    <a:lstStyle/>
                    <a:p>
                      <a:pPr marL="179388" marR="0" lvl="0" indent="-179388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Communicate upward or downward regulation need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9599">
                <a:tc>
                  <a:txBody>
                    <a:bodyPr/>
                    <a:lstStyle/>
                    <a:p>
                      <a:pPr marL="179388" marR="0" lvl="0" indent="-179388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Manage upward or downward regulation bids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</a:tbl>
          </a:graphicData>
        </a:graphic>
      </p:graphicFrame>
      <p:sp>
        <p:nvSpPr>
          <p:cNvPr id="17" name="Rechthoek 16">
            <a:extLst>
              <a:ext uri="{FF2B5EF4-FFF2-40B4-BE49-F238E27FC236}">
                <a16:creationId xmlns:a16="http://schemas.microsoft.com/office/drawing/2014/main" id="{883F2F83-508D-40EF-A272-090F2F173E22}"/>
              </a:ext>
            </a:extLst>
          </p:cNvPr>
          <p:cNvSpPr/>
          <p:nvPr/>
        </p:nvSpPr>
        <p:spPr>
          <a:xfrm>
            <a:off x="10455815" y="5403850"/>
            <a:ext cx="11189478" cy="263591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r>
              <a:rPr lang="en-GB" sz="800" kern="0">
                <a:solidFill>
                  <a:schemeClr val="bg1"/>
                </a:solidFill>
                <a:latin typeface="Microsoft JhengHei Light"/>
              </a:rPr>
              <a:t>Support the company</a:t>
            </a:r>
            <a:endParaRPr lang="en-GB" sz="750" kern="0">
              <a:solidFill>
                <a:prstClr val="white"/>
              </a:solidFill>
              <a:latin typeface="Microsoft JhengHei Light"/>
            </a:endParaRPr>
          </a:p>
        </p:txBody>
      </p:sp>
      <p:sp>
        <p:nvSpPr>
          <p:cNvPr id="87" name="Afgeronde rechthoek 13">
            <a:extLst>
              <a:ext uri="{FF2B5EF4-FFF2-40B4-BE49-F238E27FC236}">
                <a16:creationId xmlns:a16="http://schemas.microsoft.com/office/drawing/2014/main" id="{7675AAC2-4905-4DB9-9FEE-5CC5A65E01DD}"/>
              </a:ext>
            </a:extLst>
          </p:cNvPr>
          <p:cNvSpPr/>
          <p:nvPr/>
        </p:nvSpPr>
        <p:spPr>
          <a:xfrm>
            <a:off x="17303306" y="3512322"/>
            <a:ext cx="2209767" cy="1325867"/>
          </a:xfrm>
          <a:prstGeom prst="roundRect">
            <a:avLst>
              <a:gd name="adj" fmla="val 3286"/>
            </a:avLst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>
                <a:solidFill>
                  <a:srgbClr val="000000"/>
                </a:solidFill>
                <a:latin typeface="Microsoft JhengHei Light"/>
              </a:rPr>
              <a:t>5.4. Support work</a:t>
            </a:r>
          </a:p>
        </p:txBody>
      </p:sp>
      <p:graphicFrame>
        <p:nvGraphicFramePr>
          <p:cNvPr id="95" name="Tabel 3">
            <a:extLst>
              <a:ext uri="{FF2B5EF4-FFF2-40B4-BE49-F238E27FC236}">
                <a16:creationId xmlns:a16="http://schemas.microsoft.com/office/drawing/2014/main" id="{0F81E10E-DD1C-4704-A811-3C945F654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1687"/>
              </p:ext>
            </p:extLst>
          </p:nvPr>
        </p:nvGraphicFramePr>
        <p:xfrm>
          <a:off x="17301368" y="3753215"/>
          <a:ext cx="2260405" cy="1005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60405">
                  <a:extLst>
                    <a:ext uri="{9D8B030D-6E8A-4147-A177-3AD203B41FA5}">
                      <a16:colId xmlns:a16="http://schemas.microsoft.com/office/drawing/2014/main" val="3018278592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Create and manage execution specification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execution capacity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application and utilization of third party contracts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Call off goods and services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Manage warehouses and stock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Distribute goods physically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571958378"/>
                  </a:ext>
                </a:extLst>
              </a:tr>
            </a:tbl>
          </a:graphicData>
        </a:graphic>
      </p:graphicFrame>
      <p:sp>
        <p:nvSpPr>
          <p:cNvPr id="50" name="Tijdelijke aanduiding voor tekst 2">
            <a:extLst>
              <a:ext uri="{FF2B5EF4-FFF2-40B4-BE49-F238E27FC236}">
                <a16:creationId xmlns:a16="http://schemas.microsoft.com/office/drawing/2014/main" id="{D6E12A07-F709-4453-A2D8-DB16244B3951}"/>
              </a:ext>
            </a:extLst>
          </p:cNvPr>
          <p:cNvSpPr txBox="1">
            <a:spLocks/>
          </p:cNvSpPr>
          <p:nvPr/>
        </p:nvSpPr>
        <p:spPr>
          <a:xfrm>
            <a:off x="3235610" y="62522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en-GB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Niveau 3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4FBB4BB9-3B9C-411E-8568-E7844188022A}"/>
              </a:ext>
            </a:extLst>
          </p:cNvPr>
          <p:cNvSpPr txBox="1">
            <a:spLocks/>
          </p:cNvSpPr>
          <p:nvPr/>
        </p:nvSpPr>
        <p:spPr>
          <a:xfrm>
            <a:off x="460761" y="627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Business capabilities</a:t>
            </a:r>
          </a:p>
        </p:txBody>
      </p:sp>
      <p:graphicFrame>
        <p:nvGraphicFramePr>
          <p:cNvPr id="52" name="Tabel 3">
            <a:extLst>
              <a:ext uri="{FF2B5EF4-FFF2-40B4-BE49-F238E27FC236}">
                <a16:creationId xmlns:a16="http://schemas.microsoft.com/office/drawing/2014/main" id="{E29BE100-C1CC-4706-AA68-C6A40ED18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06364"/>
              </p:ext>
            </p:extLst>
          </p:nvPr>
        </p:nvGraphicFramePr>
        <p:xfrm>
          <a:off x="19497677" y="559790"/>
          <a:ext cx="2199936" cy="6237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99936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Maintain relations with market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74123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Handle questions of market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360572625"/>
                  </a:ext>
                </a:extLst>
              </a:tr>
              <a:tr h="146163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Close contracts for market services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61518511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Manage energy markets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265448905"/>
                  </a:ext>
                </a:extLst>
              </a:tr>
            </a:tbl>
          </a:graphicData>
        </a:graphic>
      </p:graphicFrame>
      <p:sp>
        <p:nvSpPr>
          <p:cNvPr id="49" name="Afgeronde rechthoek 11">
            <a:extLst>
              <a:ext uri="{FF2B5EF4-FFF2-40B4-BE49-F238E27FC236}">
                <a16:creationId xmlns:a16="http://schemas.microsoft.com/office/drawing/2014/main" id="{29F135E8-45D3-47F4-A8C4-15B91AC42E35}"/>
              </a:ext>
            </a:extLst>
          </p:cNvPr>
          <p:cNvSpPr/>
          <p:nvPr/>
        </p:nvSpPr>
        <p:spPr>
          <a:xfrm>
            <a:off x="12692478" y="3124052"/>
            <a:ext cx="2209837" cy="1001627"/>
          </a:xfrm>
          <a:prstGeom prst="roundRect">
            <a:avLst>
              <a:gd name="adj" fmla="val 6498"/>
            </a:avLst>
          </a:prstGeom>
          <a:solidFill>
            <a:srgbClr val="EDEBF9"/>
          </a:solidFill>
          <a:ln w="31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4.1. Obtain measurements</a:t>
            </a:r>
          </a:p>
        </p:txBody>
      </p:sp>
      <p:graphicFrame>
        <p:nvGraphicFramePr>
          <p:cNvPr id="53" name="Tabel 3">
            <a:extLst>
              <a:ext uri="{FF2B5EF4-FFF2-40B4-BE49-F238E27FC236}">
                <a16:creationId xmlns:a16="http://schemas.microsoft.com/office/drawing/2014/main" id="{2F3E0AA6-918F-4AF3-B6C4-D38F9AAC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15401"/>
              </p:ext>
            </p:extLst>
          </p:nvPr>
        </p:nvGraphicFramePr>
        <p:xfrm>
          <a:off x="12653291" y="3343139"/>
          <a:ext cx="2372132" cy="8126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72132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266121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Perceive energy flows and energy grids and transform into measurements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35254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Collect measurements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6516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Make measurements interpretable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231523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Validate measurements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441935083"/>
                  </a:ext>
                </a:extLst>
              </a:tr>
            </a:tbl>
          </a:graphicData>
        </a:graphic>
      </p:graphicFrame>
      <p:sp>
        <p:nvSpPr>
          <p:cNvPr id="54" name="Afgeronde rechthoek 13">
            <a:extLst>
              <a:ext uri="{FF2B5EF4-FFF2-40B4-BE49-F238E27FC236}">
                <a16:creationId xmlns:a16="http://schemas.microsoft.com/office/drawing/2014/main" id="{3B9CB171-6630-4603-901D-E4A213AC636A}"/>
              </a:ext>
            </a:extLst>
          </p:cNvPr>
          <p:cNvSpPr/>
          <p:nvPr/>
        </p:nvSpPr>
        <p:spPr>
          <a:xfrm>
            <a:off x="12695147" y="4162173"/>
            <a:ext cx="2220473" cy="683494"/>
          </a:xfrm>
          <a:prstGeom prst="roundRect">
            <a:avLst>
              <a:gd name="adj" fmla="val 5532"/>
            </a:avLst>
          </a:prstGeom>
          <a:solidFill>
            <a:srgbClr val="EDEBF9"/>
          </a:solidFill>
          <a:ln w="31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4.2. Distribute measurements</a:t>
            </a:r>
          </a:p>
        </p:txBody>
      </p:sp>
      <p:graphicFrame>
        <p:nvGraphicFramePr>
          <p:cNvPr id="55" name="Tabel 3">
            <a:extLst>
              <a:ext uri="{FF2B5EF4-FFF2-40B4-BE49-F238E27FC236}">
                <a16:creationId xmlns:a16="http://schemas.microsoft.com/office/drawing/2014/main" id="{DE56AB74-63FD-483F-8A5A-3D8328941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4356"/>
              </p:ext>
            </p:extLst>
          </p:nvPr>
        </p:nvGraphicFramePr>
        <p:xfrm>
          <a:off x="12654076" y="4404836"/>
          <a:ext cx="2371347" cy="3506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71347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36239">
                <a:tc>
                  <a:txBody>
                    <a:bodyPr/>
                    <a:lstStyle/>
                    <a:p>
                      <a:pPr marL="88900" indent="-889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Make measurements available immediately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200747">
                <a:tc>
                  <a:txBody>
                    <a:bodyPr/>
                    <a:lstStyle/>
                    <a:p>
                      <a:pPr marL="88900" indent="-88900"/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Make measurements available on demand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graphicFrame>
        <p:nvGraphicFramePr>
          <p:cNvPr id="47" name="Tabel 3">
            <a:extLst>
              <a:ext uri="{FF2B5EF4-FFF2-40B4-BE49-F238E27FC236}">
                <a16:creationId xmlns:a16="http://schemas.microsoft.com/office/drawing/2014/main" id="{2007E8AE-0F5A-4E88-B2E9-B1021B98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2541"/>
              </p:ext>
            </p:extLst>
          </p:nvPr>
        </p:nvGraphicFramePr>
        <p:xfrm>
          <a:off x="12681413" y="1568487"/>
          <a:ext cx="2211406" cy="749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11406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Classify disturbances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Assign disturbances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Analyse disturbances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32827128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Recover from disturbances and outages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Initiate permanent disturbance recovery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</a:tbl>
          </a:graphicData>
        </a:graphic>
      </p:graphicFrame>
      <p:pic>
        <p:nvPicPr>
          <p:cNvPr id="18" name="Afbeelding 17">
            <a:extLst>
              <a:ext uri="{FF2B5EF4-FFF2-40B4-BE49-F238E27FC236}">
                <a16:creationId xmlns:a16="http://schemas.microsoft.com/office/drawing/2014/main" id="{7BEE84BA-169F-4A50-891D-CAE24FA9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201"/>
            <a:ext cx="9144000" cy="46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1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BF4A369-3075-4EC3-828E-57A1323FCF77}"/>
              </a:ext>
            </a:extLst>
          </p:cNvPr>
          <p:cNvSpPr/>
          <p:nvPr/>
        </p:nvSpPr>
        <p:spPr>
          <a:xfrm>
            <a:off x="306588" y="681541"/>
            <a:ext cx="7937820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algn="ctr" defTabSz="767871">
              <a:defRPr/>
            </a:pPr>
            <a:r>
              <a:rPr lang="en-GB" sz="1050" kern="0" dirty="0">
                <a:solidFill>
                  <a:schemeClr val="bg1"/>
                </a:solidFill>
                <a:latin typeface="Microsoft JhengHei Light"/>
              </a:rPr>
              <a:t>7. Guide the company</a:t>
            </a:r>
            <a:endParaRPr lang="en-GB" sz="1050" kern="0" dirty="0">
              <a:solidFill>
                <a:schemeClr val="bg1"/>
              </a:solidFill>
              <a:latin typeface="Microsoft JhengHei Light"/>
              <a:ea typeface="Microsoft JhengHei Light"/>
            </a:endParaRPr>
          </a:p>
        </p:txBody>
      </p:sp>
      <p:sp>
        <p:nvSpPr>
          <p:cNvPr id="30" name="Afgeronde rechthoek 29"/>
          <p:cNvSpPr/>
          <p:nvPr/>
        </p:nvSpPr>
        <p:spPr>
          <a:xfrm>
            <a:off x="1571678" y="1486892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Formulate vision, strategy and policies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31" name="Afgeronde rechthoek 30"/>
          <p:cNvSpPr/>
          <p:nvPr/>
        </p:nvSpPr>
        <p:spPr>
          <a:xfrm>
            <a:off x="2655472" y="1500727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Monitor strategic and operational performance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476906" y="2583134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.7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Inform and manage stakeholders and other relations 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33" name="Afgeronde rechthoek 32"/>
          <p:cNvSpPr/>
          <p:nvPr/>
        </p:nvSpPr>
        <p:spPr>
          <a:xfrm>
            <a:off x="1601747" y="257175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.8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Monitor and adjust laws and regulations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34" name="Afgeronde rechthoek 33"/>
          <p:cNvSpPr/>
          <p:nvPr/>
        </p:nvSpPr>
        <p:spPr>
          <a:xfrm>
            <a:off x="4817133" y="257175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.11 Develop industry collaboration</a:t>
            </a:r>
          </a:p>
        </p:txBody>
      </p:sp>
      <p:sp>
        <p:nvSpPr>
          <p:cNvPr id="35" name="Afgeronde rechthoek 34"/>
          <p:cNvSpPr/>
          <p:nvPr/>
        </p:nvSpPr>
        <p:spPr>
          <a:xfrm>
            <a:off x="514350" y="1500727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Research and </a:t>
            </a:r>
            <a:r>
              <a:rPr lang="en-US" sz="788" b="1" kern="0" dirty="0" err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analyse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 the market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36" name="Afgeronde rechthoek 35"/>
          <p:cNvSpPr/>
          <p:nvPr/>
        </p:nvSpPr>
        <p:spPr>
          <a:xfrm>
            <a:off x="3744203" y="257175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.10 Manage research and innovation</a:t>
            </a:r>
          </a:p>
        </p:txBody>
      </p:sp>
      <p:sp>
        <p:nvSpPr>
          <p:cNvPr id="37" name="Afgeronde rechthoek 36"/>
          <p:cNvSpPr/>
          <p:nvPr/>
        </p:nvSpPr>
        <p:spPr>
          <a:xfrm>
            <a:off x="2666540" y="257175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.9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Develop and transform the </a:t>
            </a:r>
            <a:r>
              <a:rPr lang="en-US" sz="788" b="1" kern="0" dirty="0" err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organisation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38" name="Afgeronde rechthoek 18">
            <a:extLst>
              <a:ext uri="{FF2B5EF4-FFF2-40B4-BE49-F238E27FC236}">
                <a16:creationId xmlns:a16="http://schemas.microsoft.com/office/drawing/2014/main" id="{FEED4710-6F9E-4E71-A07E-355A00AE0074}"/>
              </a:ext>
            </a:extLst>
          </p:cNvPr>
          <p:cNvSpPr/>
          <p:nvPr/>
        </p:nvSpPr>
        <p:spPr>
          <a:xfrm>
            <a:off x="3787964" y="1500727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.4 Define enterprise architecture</a:t>
            </a:r>
          </a:p>
        </p:txBody>
      </p:sp>
      <p:sp>
        <p:nvSpPr>
          <p:cNvPr id="39" name="Afgeronde rechthoek 28">
            <a:extLst>
              <a:ext uri="{FF2B5EF4-FFF2-40B4-BE49-F238E27FC236}">
                <a16:creationId xmlns:a16="http://schemas.microsoft.com/office/drawing/2014/main" id="{1CCC0945-0E0C-47D0-AFCA-009F16B82147}"/>
              </a:ext>
            </a:extLst>
          </p:cNvPr>
          <p:cNvSpPr/>
          <p:nvPr/>
        </p:nvSpPr>
        <p:spPr>
          <a:xfrm>
            <a:off x="5887844" y="2569146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.12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Guarantee the financing of the company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40" name="Afgeronde rechthoek 39"/>
          <p:cNvSpPr/>
          <p:nvPr/>
        </p:nvSpPr>
        <p:spPr>
          <a:xfrm>
            <a:off x="4871758" y="1500727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.5 Define and position brand</a:t>
            </a:r>
          </a:p>
        </p:txBody>
      </p:sp>
      <p:sp>
        <p:nvSpPr>
          <p:cNvPr id="41" name="Afgeronde rechthoek 40"/>
          <p:cNvSpPr/>
          <p:nvPr/>
        </p:nvSpPr>
        <p:spPr>
          <a:xfrm>
            <a:off x="5876775" y="1500727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.6 </a:t>
            </a:r>
            <a:r>
              <a:rPr lang="en-US" sz="788" b="1" kern="0" dirty="0" err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Determe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 marketing and communication strategy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533DB7D-D50D-4A68-8F74-23D53D068521}"/>
              </a:ext>
            </a:extLst>
          </p:cNvPr>
          <p:cNvSpPr txBox="1">
            <a:spLocks/>
          </p:cNvSpPr>
          <p:nvPr/>
        </p:nvSpPr>
        <p:spPr>
          <a:xfrm>
            <a:off x="460761" y="8122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Business capabilities per domain 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E5C25818-5E91-45CA-891D-2495BF7B96B4}"/>
              </a:ext>
            </a:extLst>
          </p:cNvPr>
          <p:cNvSpPr txBox="1">
            <a:spLocks/>
          </p:cNvSpPr>
          <p:nvPr/>
        </p:nvSpPr>
        <p:spPr>
          <a:xfrm>
            <a:off x="438086" y="390717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en-GB" sz="1500" dirty="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Guide the company – Level 2</a:t>
            </a:r>
          </a:p>
        </p:txBody>
      </p:sp>
      <p:sp>
        <p:nvSpPr>
          <p:cNvPr id="22" name="Tijdelijke aanduiding voor dianummer 2">
            <a:extLst>
              <a:ext uri="{FF2B5EF4-FFF2-40B4-BE49-F238E27FC236}">
                <a16:creationId xmlns:a16="http://schemas.microsoft.com/office/drawing/2014/main" id="{95033B0C-E121-4FEA-B39C-5B8C9906360E}"/>
              </a:ext>
            </a:extLst>
          </p:cNvPr>
          <p:cNvSpPr txBox="1">
            <a:spLocks/>
          </p:cNvSpPr>
          <p:nvPr/>
        </p:nvSpPr>
        <p:spPr>
          <a:xfrm>
            <a:off x="476906" y="4838877"/>
            <a:ext cx="2057400" cy="2738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F68BF4A6-40A7-E04A-A78B-7409A1BC41E0}" type="slidenum">
              <a:rPr lang="en-GB" sz="750" smtClean="0">
                <a:solidFill>
                  <a:srgbClr val="625D62">
                    <a:tint val="75000"/>
                  </a:srgbClr>
                </a:solidFill>
                <a:latin typeface="Arial"/>
              </a:rPr>
              <a:pPr algn="l">
                <a:defRPr/>
              </a:pPr>
              <a:t>6</a:t>
            </a:fld>
            <a:endParaRPr lang="en-GB" sz="750">
              <a:solidFill>
                <a:srgbClr val="625D62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0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B35BC984-841B-4FC7-86F5-4EDACCA0CDA0}"/>
              </a:ext>
            </a:extLst>
          </p:cNvPr>
          <p:cNvSpPr/>
          <p:nvPr/>
        </p:nvSpPr>
        <p:spPr>
          <a:xfrm>
            <a:off x="392084" y="662547"/>
            <a:ext cx="7938882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algn="ctr" defTabSz="767871">
              <a:defRPr/>
            </a:pPr>
            <a:r>
              <a:rPr lang="en-GB" sz="1050" kern="0">
                <a:solidFill>
                  <a:srgbClr val="FFFFFF"/>
                </a:solidFill>
                <a:latin typeface="Microsoft JhengHei Light"/>
              </a:rPr>
              <a:t>8. Support the company</a:t>
            </a:r>
            <a:endParaRPr lang="en-GB" sz="1050" kern="0">
              <a:solidFill>
                <a:srgbClr val="FFFFFF"/>
              </a:solidFill>
              <a:latin typeface="Microsoft JhengHei Light"/>
              <a:ea typeface="Microsoft JhengHei Light"/>
            </a:endParaRPr>
          </a:p>
        </p:txBody>
      </p:sp>
      <p:sp>
        <p:nvSpPr>
          <p:cNvPr id="55" name="Afgeronde rechthoek 54"/>
          <p:cNvSpPr/>
          <p:nvPr/>
        </p:nvSpPr>
        <p:spPr>
          <a:xfrm>
            <a:off x="3961076" y="138050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.4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Recruit, contract and manage suppliers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56" name="Afgeronde rechthoek 55"/>
          <p:cNvSpPr/>
          <p:nvPr/>
        </p:nvSpPr>
        <p:spPr>
          <a:xfrm>
            <a:off x="7195676" y="2470533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.14 Monitor and adjust quality</a:t>
            </a:r>
          </a:p>
        </p:txBody>
      </p:sp>
      <p:sp>
        <p:nvSpPr>
          <p:cNvPr id="57" name="Afgeronde rechthoek 56"/>
          <p:cNvSpPr/>
          <p:nvPr/>
        </p:nvSpPr>
        <p:spPr>
          <a:xfrm>
            <a:off x="2814434" y="3567301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.17 Monitor and manage finance</a:t>
            </a:r>
          </a:p>
        </p:txBody>
      </p:sp>
      <p:sp>
        <p:nvSpPr>
          <p:cNvPr id="58" name="Afgeronde rechthoek 57"/>
          <p:cNvSpPr/>
          <p:nvPr/>
        </p:nvSpPr>
        <p:spPr>
          <a:xfrm>
            <a:off x="5115220" y="2470533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.12 Define, monitor, control and improve processes</a:t>
            </a:r>
          </a:p>
        </p:txBody>
      </p:sp>
      <p:sp>
        <p:nvSpPr>
          <p:cNvPr id="59" name="Afgeronde rechthoek 58"/>
          <p:cNvSpPr/>
          <p:nvPr/>
        </p:nvSpPr>
        <p:spPr>
          <a:xfrm>
            <a:off x="2814434" y="138050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 Develop and maintain information provision</a:t>
            </a:r>
          </a:p>
        </p:txBody>
      </p:sp>
      <p:sp>
        <p:nvSpPr>
          <p:cNvPr id="60" name="Afgeronde rechthoek 59"/>
          <p:cNvSpPr/>
          <p:nvPr/>
        </p:nvSpPr>
        <p:spPr>
          <a:xfrm>
            <a:off x="498707" y="138050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Manage knowledge, data and documents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3961076" y="3569818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.18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Recruit, develop and manage staff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2" name="Afgeronde rechthoek 61"/>
          <p:cNvSpPr/>
          <p:nvPr/>
        </p:nvSpPr>
        <p:spPr>
          <a:xfrm>
            <a:off x="6142841" y="138050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.6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Manage office buildings and inventory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3" name="Afgeronde rechthoek 62"/>
          <p:cNvSpPr/>
          <p:nvPr/>
        </p:nvSpPr>
        <p:spPr>
          <a:xfrm>
            <a:off x="498707" y="3567301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.15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Monitor and adjust safety, health and environment 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4" name="Afgeronde rechthoek 63"/>
          <p:cNvSpPr/>
          <p:nvPr/>
        </p:nvSpPr>
        <p:spPr>
          <a:xfrm>
            <a:off x="498707" y="2473901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.8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Develop and manage products and services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5" name="Afgeronde rechthoek 64"/>
          <p:cNvSpPr/>
          <p:nvPr/>
        </p:nvSpPr>
        <p:spPr>
          <a:xfrm>
            <a:off x="1656571" y="2470533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.9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Monitor and influence customer experience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6" name="Afgeronde rechthoek 65"/>
          <p:cNvSpPr/>
          <p:nvPr/>
        </p:nvSpPr>
        <p:spPr>
          <a:xfrm>
            <a:off x="1652850" y="3567301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.16 Monitor and adjust risks</a:t>
            </a:r>
          </a:p>
        </p:txBody>
      </p:sp>
      <p:sp>
        <p:nvSpPr>
          <p:cNvPr id="67" name="Afgeronde rechthoek 66"/>
          <p:cNvSpPr/>
          <p:nvPr/>
        </p:nvSpPr>
        <p:spPr>
          <a:xfrm>
            <a:off x="3961076" y="2473901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.11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Manage Projects, Programs and Portfolios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8" name="Afgeronde rechthoek 67"/>
          <p:cNvSpPr/>
          <p:nvPr/>
        </p:nvSpPr>
        <p:spPr>
          <a:xfrm>
            <a:off x="1656571" y="138050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Guarantee information security and privacy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9" name="Afgeronde rechthoek 68"/>
          <p:cNvSpPr/>
          <p:nvPr/>
        </p:nvSpPr>
        <p:spPr>
          <a:xfrm>
            <a:off x="2814434" y="2503041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.10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Conduct customer communication and campaigns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70" name="Afgeronde rechthoek 69"/>
          <p:cNvSpPr/>
          <p:nvPr/>
        </p:nvSpPr>
        <p:spPr>
          <a:xfrm>
            <a:off x="5107718" y="3567301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.19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Manage and monitor legal affairs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71" name="Afgeronde rechthoek 70"/>
          <p:cNvSpPr/>
          <p:nvPr/>
        </p:nvSpPr>
        <p:spPr>
          <a:xfrm>
            <a:off x="6142841" y="2470533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.13 Provide external accountability</a:t>
            </a:r>
          </a:p>
        </p:txBody>
      </p:sp>
      <p:sp>
        <p:nvSpPr>
          <p:cNvPr id="72" name="Afgeronde rechthoek 71"/>
          <p:cNvSpPr/>
          <p:nvPr/>
        </p:nvSpPr>
        <p:spPr>
          <a:xfrm>
            <a:off x="5074308" y="138050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.5 Obtain and manage resources</a:t>
            </a:r>
          </a:p>
        </p:txBody>
      </p:sp>
      <p:sp>
        <p:nvSpPr>
          <p:cNvPr id="22" name="Afgeronde rechthoek 21"/>
          <p:cNvSpPr/>
          <p:nvPr/>
        </p:nvSpPr>
        <p:spPr>
          <a:xfrm>
            <a:off x="7195676" y="1380500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.7 Manage crisis's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FD0885E7-BD1B-4759-8CFB-EC413E55E2C5}"/>
              </a:ext>
            </a:extLst>
          </p:cNvPr>
          <p:cNvSpPr txBox="1">
            <a:spLocks/>
          </p:cNvSpPr>
          <p:nvPr/>
        </p:nvSpPr>
        <p:spPr>
          <a:xfrm>
            <a:off x="460761" y="8122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Business capabilities per domein 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5ABF6066-5601-4451-810B-6442C591E684}"/>
              </a:ext>
            </a:extLst>
          </p:cNvPr>
          <p:cNvSpPr txBox="1">
            <a:spLocks/>
          </p:cNvSpPr>
          <p:nvPr/>
        </p:nvSpPr>
        <p:spPr>
          <a:xfrm>
            <a:off x="438086" y="390717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en-GB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Het bedrijf ondersteunen – Niveau 2</a:t>
            </a:r>
          </a:p>
        </p:txBody>
      </p:sp>
      <p:sp>
        <p:nvSpPr>
          <p:cNvPr id="29" name="Afgeronde rechthoek 69">
            <a:extLst>
              <a:ext uri="{FF2B5EF4-FFF2-40B4-BE49-F238E27FC236}">
                <a16:creationId xmlns:a16="http://schemas.microsoft.com/office/drawing/2014/main" id="{146D695F-9792-4A7A-AD96-B7BF35E0744B}"/>
              </a:ext>
            </a:extLst>
          </p:cNvPr>
          <p:cNvSpPr/>
          <p:nvPr/>
        </p:nvSpPr>
        <p:spPr>
          <a:xfrm>
            <a:off x="6142841" y="3567301"/>
            <a:ext cx="945000" cy="94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.20 </a:t>
            </a:r>
            <a:r>
              <a:rPr lang="en-US" sz="788" b="1" kern="0" dirty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Apply data science, engineering and analytics</a:t>
            </a:r>
            <a:endParaRPr lang="en-GB" sz="788" b="1" kern="0" dirty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31" name="Tijdelijke aanduiding voor dianummer 2">
            <a:extLst>
              <a:ext uri="{FF2B5EF4-FFF2-40B4-BE49-F238E27FC236}">
                <a16:creationId xmlns:a16="http://schemas.microsoft.com/office/drawing/2014/main" id="{FF996A9B-9155-4EBA-81C1-1D954B1963C8}"/>
              </a:ext>
            </a:extLst>
          </p:cNvPr>
          <p:cNvSpPr txBox="1">
            <a:spLocks/>
          </p:cNvSpPr>
          <p:nvPr/>
        </p:nvSpPr>
        <p:spPr>
          <a:xfrm>
            <a:off x="476906" y="4838877"/>
            <a:ext cx="2057400" cy="2738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F68BF4A6-40A7-E04A-A78B-7409A1BC41E0}" type="slidenum">
              <a:rPr lang="en-GB" sz="750" smtClean="0">
                <a:solidFill>
                  <a:srgbClr val="625D62">
                    <a:tint val="75000"/>
                  </a:srgbClr>
                </a:solidFill>
                <a:latin typeface="Arial"/>
              </a:rPr>
              <a:pPr algn="l">
                <a:defRPr/>
              </a:pPr>
              <a:t>7</a:t>
            </a:fld>
            <a:endParaRPr lang="en-GB" sz="750">
              <a:solidFill>
                <a:srgbClr val="625D62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04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595564" y="4752000"/>
            <a:ext cx="360000" cy="216000"/>
          </a:xfrm>
        </p:spPr>
        <p:txBody>
          <a:bodyPr/>
          <a:lstStyle/>
          <a:p>
            <a:pPr algn="l">
              <a:defRPr/>
            </a:pPr>
            <a:fld id="{F68BF4A6-40A7-E04A-A78B-7409A1BC41E0}" type="slidenum">
              <a:rPr lang="en-GB" sz="750" b="0">
                <a:solidFill>
                  <a:srgbClr val="625D62">
                    <a:tint val="75000"/>
                  </a:srgbClr>
                </a:solidFill>
                <a:latin typeface="Arial"/>
              </a:rPr>
              <a:pPr algn="l">
                <a:defRPr/>
              </a:pPr>
              <a:t>8</a:t>
            </a:fld>
            <a:endParaRPr lang="en-GB" sz="750" b="0">
              <a:solidFill>
                <a:srgbClr val="625D62">
                  <a:tint val="75000"/>
                </a:srgbClr>
              </a:solidFill>
              <a:latin typeface="Arial"/>
            </a:endParaRPr>
          </a:p>
        </p:txBody>
      </p:sp>
      <p:sp>
        <p:nvSpPr>
          <p:cNvPr id="23" name="Vijfhoek 22"/>
          <p:cNvSpPr/>
          <p:nvPr/>
        </p:nvSpPr>
        <p:spPr>
          <a:xfrm>
            <a:off x="451754" y="1733641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4" name="Vijfhoek 23"/>
          <p:cNvSpPr/>
          <p:nvPr/>
        </p:nvSpPr>
        <p:spPr>
          <a:xfrm>
            <a:off x="458973" y="2130681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5" name="Vijfhoek 24"/>
          <p:cNvSpPr/>
          <p:nvPr/>
        </p:nvSpPr>
        <p:spPr>
          <a:xfrm>
            <a:off x="457770" y="2512082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6" name="Vijfhoek 25"/>
          <p:cNvSpPr/>
          <p:nvPr/>
        </p:nvSpPr>
        <p:spPr>
          <a:xfrm>
            <a:off x="464990" y="2909127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7" name="Vijfhoek 26"/>
          <p:cNvSpPr/>
          <p:nvPr/>
        </p:nvSpPr>
        <p:spPr>
          <a:xfrm>
            <a:off x="463787" y="3290528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8" name="Vijfhoek 27"/>
          <p:cNvSpPr/>
          <p:nvPr/>
        </p:nvSpPr>
        <p:spPr>
          <a:xfrm>
            <a:off x="471005" y="3673132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9" name="Vijfhoek 28"/>
          <p:cNvSpPr/>
          <p:nvPr/>
        </p:nvSpPr>
        <p:spPr>
          <a:xfrm>
            <a:off x="469802" y="4054534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0" name="Vijfhoek 29"/>
          <p:cNvSpPr/>
          <p:nvPr/>
        </p:nvSpPr>
        <p:spPr>
          <a:xfrm>
            <a:off x="452957" y="1352239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1" name="Tijdelijke aanduiding voor verticale tekst 1"/>
          <p:cNvSpPr txBox="1">
            <a:spLocks/>
          </p:cNvSpPr>
          <p:nvPr/>
        </p:nvSpPr>
        <p:spPr>
          <a:xfrm>
            <a:off x="4786093" y="913910"/>
            <a:ext cx="3231299" cy="3409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00063" indent="-261938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719138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 cap="all" spc="3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 b="1" i="0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b="1" dirty="0">
                <a:solidFill>
                  <a:srgbClr val="4D4D4D"/>
                </a:solidFill>
              </a:rPr>
              <a:t>Product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Connection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Reconstructed energy grid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Future proof energy grid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Reliable energy grid</a:t>
            </a:r>
          </a:p>
          <a:p>
            <a:pPr marL="0" indent="0" defTabSz="539354">
              <a:lnSpc>
                <a:spcPct val="150000"/>
              </a:lnSpc>
              <a:spcBef>
                <a:spcPts val="8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Transport capacity</a:t>
            </a:r>
          </a:p>
          <a:p>
            <a:pPr marL="0" indent="0" defTabSz="539354">
              <a:lnSpc>
                <a:spcPct val="150000"/>
              </a:lnSpc>
              <a:spcBef>
                <a:spcPts val="4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Transported energy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Allocated energy exchange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Grid operator data </a:t>
            </a:r>
          </a:p>
        </p:txBody>
      </p:sp>
      <p:sp>
        <p:nvSpPr>
          <p:cNvPr id="32" name="Tijdelijke aanduiding voor verticale tekst 1"/>
          <p:cNvSpPr txBox="1">
            <a:spLocks/>
          </p:cNvSpPr>
          <p:nvPr/>
        </p:nvSpPr>
        <p:spPr>
          <a:xfrm>
            <a:off x="626031" y="913910"/>
            <a:ext cx="6739246" cy="3409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00063" indent="-261938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719138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 cap="all" spc="3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 b="1" i="0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b="1" dirty="0">
                <a:solidFill>
                  <a:srgbClr val="4D4D4D"/>
                </a:solidFill>
              </a:rPr>
              <a:t>Value stream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Agree, connect and disconnect energy users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Reconstruct energy grids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Adjust energy grid plan driven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Maintain energy grids </a:t>
            </a:r>
            <a:r>
              <a:rPr lang="en-GB" sz="788" dirty="0">
                <a:solidFill>
                  <a:srgbClr val="4D4D4D"/>
                </a:solidFill>
              </a:rPr>
              <a:t>(maintenance + disturbance recovery)</a:t>
            </a:r>
            <a:endParaRPr lang="en-GB" sz="1200" dirty="0">
              <a:solidFill>
                <a:srgbClr val="4D4D4D"/>
              </a:solidFill>
            </a:endParaRPr>
          </a:p>
          <a:p>
            <a:pPr marL="0" indent="0" defTabSz="539354">
              <a:lnSpc>
                <a:spcPct val="150000"/>
              </a:lnSpc>
              <a:spcBef>
                <a:spcPts val="80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Manage available energy grid capacity </a:t>
            </a:r>
            <a:r>
              <a:rPr lang="en-GB" sz="788" dirty="0">
                <a:solidFill>
                  <a:srgbClr val="4D4D4D"/>
                </a:solidFill>
              </a:rPr>
              <a:t>(near real time)</a:t>
            </a:r>
            <a:endParaRPr lang="en-GB" sz="1200" dirty="0">
              <a:solidFill>
                <a:srgbClr val="4D4D4D"/>
              </a:solidFill>
            </a:endParaRPr>
          </a:p>
          <a:p>
            <a:pPr marL="0" indent="0" defTabSz="539354">
              <a:lnSpc>
                <a:spcPct val="150000"/>
              </a:lnSpc>
              <a:spcBef>
                <a:spcPts val="8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Transport energy </a:t>
            </a:r>
            <a:r>
              <a:rPr lang="en-GB" sz="788" dirty="0">
                <a:solidFill>
                  <a:srgbClr val="4D4D4D"/>
                </a:solidFill>
              </a:rPr>
              <a:t>(real time)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Allocate energy exchange to market parties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Distribute grid operator data</a:t>
            </a:r>
          </a:p>
        </p:txBody>
      </p:sp>
      <p:sp>
        <p:nvSpPr>
          <p:cNvPr id="33" name="Tijdelijke aanduiding voor verticale tekst 1"/>
          <p:cNvSpPr txBox="1">
            <a:spLocks/>
          </p:cNvSpPr>
          <p:nvPr/>
        </p:nvSpPr>
        <p:spPr>
          <a:xfrm>
            <a:off x="7149848" y="913910"/>
            <a:ext cx="1802505" cy="3409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00063" indent="-261938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719138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 cap="all" spc="3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 b="1" i="0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b="1" dirty="0">
                <a:solidFill>
                  <a:srgbClr val="4D4D4D"/>
                </a:solidFill>
              </a:rPr>
              <a:t>Market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Customer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Government, Customer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Society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Society, Customer</a:t>
            </a:r>
          </a:p>
          <a:p>
            <a:pPr marL="0" indent="0" defTabSz="539354">
              <a:lnSpc>
                <a:spcPct val="150000"/>
              </a:lnSpc>
              <a:spcBef>
                <a:spcPts val="8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Society</a:t>
            </a:r>
          </a:p>
          <a:p>
            <a:pPr marL="0" indent="0" defTabSz="539354">
              <a:lnSpc>
                <a:spcPct val="150000"/>
              </a:lnSpc>
              <a:spcBef>
                <a:spcPts val="4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Customer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Market party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dirty="0">
                <a:solidFill>
                  <a:srgbClr val="4D4D4D"/>
                </a:solidFill>
              </a:rPr>
              <a:t>Market party, Society</a:t>
            </a:r>
          </a:p>
        </p:txBody>
      </p:sp>
      <p:sp>
        <p:nvSpPr>
          <p:cNvPr id="34" name="Afgeronde rechthoek 33"/>
          <p:cNvSpPr/>
          <p:nvPr/>
        </p:nvSpPr>
        <p:spPr>
          <a:xfrm>
            <a:off x="163316" y="1381697"/>
            <a:ext cx="239091" cy="181579"/>
          </a:xfrm>
          <a:prstGeom prst="roundRect">
            <a:avLst/>
          </a:prstGeom>
          <a:solidFill>
            <a:srgbClr val="FFD1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endParaRPr lang="en-GB" sz="975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5" name="Afgeronde rechthoek 34"/>
          <p:cNvSpPr/>
          <p:nvPr/>
        </p:nvSpPr>
        <p:spPr>
          <a:xfrm>
            <a:off x="163316" y="2175202"/>
            <a:ext cx="239091" cy="181579"/>
          </a:xfrm>
          <a:prstGeom prst="roundRect">
            <a:avLst/>
          </a:prstGeom>
          <a:solidFill>
            <a:srgbClr val="A5002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endParaRPr lang="en-GB" sz="975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6" name="Afgeronde rechthoek 35"/>
          <p:cNvSpPr/>
          <p:nvPr/>
        </p:nvSpPr>
        <p:spPr>
          <a:xfrm>
            <a:off x="163316" y="2527727"/>
            <a:ext cx="239091" cy="181579"/>
          </a:xfrm>
          <a:prstGeom prst="round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endParaRPr lang="en-GB" sz="975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7" name="Afgeronde rechthoek 36"/>
          <p:cNvSpPr/>
          <p:nvPr/>
        </p:nvSpPr>
        <p:spPr>
          <a:xfrm>
            <a:off x="163316" y="1763635"/>
            <a:ext cx="239091" cy="181579"/>
          </a:xfrm>
          <a:prstGeom prst="round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endParaRPr lang="en-GB" sz="975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8" name="Afgeronde rechthoek 37"/>
          <p:cNvSpPr/>
          <p:nvPr/>
        </p:nvSpPr>
        <p:spPr>
          <a:xfrm>
            <a:off x="163316" y="2909128"/>
            <a:ext cx="239091" cy="181579"/>
          </a:xfrm>
          <a:prstGeom prst="roundRect">
            <a:avLst/>
          </a:prstGeom>
          <a:solidFill>
            <a:srgbClr val="3399FF"/>
          </a:solidFill>
          <a:ln w="12700" cap="flat" cmpd="sng" algn="ctr">
            <a:solidFill>
              <a:srgbClr val="3399FF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endParaRPr lang="en-GB" sz="975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9" name="Afgeronde rechthoek 38"/>
          <p:cNvSpPr/>
          <p:nvPr/>
        </p:nvSpPr>
        <p:spPr>
          <a:xfrm>
            <a:off x="163316" y="3290529"/>
            <a:ext cx="239091" cy="181579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endParaRPr lang="en-GB" sz="975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40" name="Afgeronde rechthoek 39"/>
          <p:cNvSpPr/>
          <p:nvPr/>
        </p:nvSpPr>
        <p:spPr>
          <a:xfrm>
            <a:off x="163316" y="3664710"/>
            <a:ext cx="239091" cy="181579"/>
          </a:xfrm>
          <a:prstGeom prst="roundRect">
            <a:avLst/>
          </a:prstGeom>
          <a:solidFill>
            <a:srgbClr val="B2CF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endParaRPr lang="en-GB" sz="975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41" name="Afgeronde rechthoek 40"/>
          <p:cNvSpPr/>
          <p:nvPr/>
        </p:nvSpPr>
        <p:spPr>
          <a:xfrm>
            <a:off x="163316" y="4053329"/>
            <a:ext cx="239091" cy="18157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endParaRPr lang="en-GB" sz="975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08DA13D0-9DE6-4F2D-BA68-E5D0C13F2621}"/>
              </a:ext>
            </a:extLst>
          </p:cNvPr>
          <p:cNvSpPr txBox="1">
            <a:spLocks/>
          </p:cNvSpPr>
          <p:nvPr/>
        </p:nvSpPr>
        <p:spPr>
          <a:xfrm>
            <a:off x="535676" y="322520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Value streams</a:t>
            </a:r>
          </a:p>
        </p:txBody>
      </p:sp>
      <p:sp>
        <p:nvSpPr>
          <p:cNvPr id="43" name="Tijdelijke aanduiding voor tekst 2">
            <a:extLst>
              <a:ext uri="{FF2B5EF4-FFF2-40B4-BE49-F238E27FC236}">
                <a16:creationId xmlns:a16="http://schemas.microsoft.com/office/drawing/2014/main" id="{EE76F2FA-DD5E-4B08-BB8D-041471A59564}"/>
              </a:ext>
            </a:extLst>
          </p:cNvPr>
          <p:cNvSpPr txBox="1">
            <a:spLocks/>
          </p:cNvSpPr>
          <p:nvPr/>
        </p:nvSpPr>
        <p:spPr>
          <a:xfrm>
            <a:off x="513000" y="632190"/>
            <a:ext cx="7610465" cy="222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en-GB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Value streams, Products and Markets</a:t>
            </a:r>
            <a:endParaRPr lang="en-GB" sz="1500">
              <a:solidFill>
                <a:srgbClr val="48AED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366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!!Klant">
            <a:extLst>
              <a:ext uri="{FF2B5EF4-FFF2-40B4-BE49-F238E27FC236}">
                <a16:creationId xmlns:a16="http://schemas.microsoft.com/office/drawing/2014/main" id="{5105CC38-3865-48AB-AE9A-DB10B1B66F99}"/>
              </a:ext>
            </a:extLst>
          </p:cNvPr>
          <p:cNvSpPr/>
          <p:nvPr/>
        </p:nvSpPr>
        <p:spPr>
          <a:xfrm>
            <a:off x="522000" y="1087439"/>
            <a:ext cx="1665000" cy="719312"/>
          </a:xfrm>
          <a:prstGeom prst="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5E872D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Customer</a:t>
            </a:r>
          </a:p>
        </p:txBody>
      </p:sp>
      <p:sp>
        <p:nvSpPr>
          <p:cNvPr id="92" name="Titel 1">
            <a:extLst>
              <a:ext uri="{FF2B5EF4-FFF2-40B4-BE49-F238E27FC236}">
                <a16:creationId xmlns:a16="http://schemas.microsoft.com/office/drawing/2014/main" id="{7BD2D990-713F-47EC-9317-58FA09C75FEC}"/>
              </a:ext>
            </a:extLst>
          </p:cNvPr>
          <p:cNvSpPr txBox="1">
            <a:spLocks/>
          </p:cNvSpPr>
          <p:nvPr/>
        </p:nvSpPr>
        <p:spPr>
          <a:xfrm>
            <a:off x="535676" y="155369"/>
            <a:ext cx="882852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814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Business objects</a:t>
            </a:r>
            <a:endParaRPr kumimoji="0" lang="en-GB" sz="2100" b="0" i="0" u="none" strike="noStrike" kern="1200" cap="none" spc="0" normalizeH="0" baseline="0">
              <a:ln>
                <a:noFill/>
              </a:ln>
              <a:solidFill>
                <a:srgbClr val="821E7D"/>
              </a:solidFill>
              <a:effectLst/>
              <a:uLnTx/>
              <a:uFillTx/>
              <a:latin typeface="Microsoft JhengHei Light"/>
              <a:ea typeface="+mj-ea"/>
              <a:cs typeface="Arial" pitchFamily="34" charset="0"/>
            </a:endParaRPr>
          </a:p>
        </p:txBody>
      </p:sp>
      <p:sp>
        <p:nvSpPr>
          <p:cNvPr id="93" name="Tijdelijke aanduiding voor tekst 2">
            <a:extLst>
              <a:ext uri="{FF2B5EF4-FFF2-40B4-BE49-F238E27FC236}">
                <a16:creationId xmlns:a16="http://schemas.microsoft.com/office/drawing/2014/main" id="{035ABF92-FE22-4964-80DD-E1A6051A59B0}"/>
              </a:ext>
            </a:extLst>
          </p:cNvPr>
          <p:cNvSpPr txBox="1">
            <a:spLocks/>
          </p:cNvSpPr>
          <p:nvPr/>
        </p:nvSpPr>
        <p:spPr>
          <a:xfrm>
            <a:off x="538490" y="363832"/>
            <a:ext cx="7093510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lang="en-GB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Level 1</a:t>
            </a:r>
            <a:endParaRPr kumimoji="0" lang="en-GB" sz="1500" b="0" i="0" u="none" strike="noStrike" kern="1200" cap="none" spc="0" normalizeH="0" baseline="0">
              <a:ln>
                <a:noFill/>
              </a:ln>
              <a:solidFill>
                <a:srgbClr val="48AED0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28" name="!!Energienet">
            <a:extLst>
              <a:ext uri="{FF2B5EF4-FFF2-40B4-BE49-F238E27FC236}">
                <a16:creationId xmlns:a16="http://schemas.microsoft.com/office/drawing/2014/main" id="{E991AFA2-9EE0-4B83-8CA8-08E4B0A24A18}"/>
              </a:ext>
            </a:extLst>
          </p:cNvPr>
          <p:cNvSpPr/>
          <p:nvPr/>
        </p:nvSpPr>
        <p:spPr>
          <a:xfrm>
            <a:off x="3222000" y="2437400"/>
            <a:ext cx="1666796" cy="719937"/>
          </a:xfrm>
          <a:prstGeom prst="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Energy grid</a:t>
            </a:r>
          </a:p>
        </p:txBody>
      </p:sp>
      <p:sp>
        <p:nvSpPr>
          <p:cNvPr id="29" name="!!Energietransport">
            <a:extLst>
              <a:ext uri="{FF2B5EF4-FFF2-40B4-BE49-F238E27FC236}">
                <a16:creationId xmlns:a16="http://schemas.microsoft.com/office/drawing/2014/main" id="{8CCBC9E7-40B5-4EA9-94D1-77D8FA9D0839}"/>
              </a:ext>
            </a:extLst>
          </p:cNvPr>
          <p:cNvSpPr/>
          <p:nvPr/>
        </p:nvSpPr>
        <p:spPr>
          <a:xfrm>
            <a:off x="5922000" y="2437400"/>
            <a:ext cx="1664067" cy="719937"/>
          </a:xfrm>
          <a:prstGeom prst="rect">
            <a:avLst/>
          </a:prstGeom>
          <a:solidFill>
            <a:srgbClr val="BFEEFF"/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Energy transport</a:t>
            </a:r>
          </a:p>
        </p:txBody>
      </p:sp>
      <p:sp>
        <p:nvSpPr>
          <p:cNvPr id="30" name="!!Meting">
            <a:extLst>
              <a:ext uri="{FF2B5EF4-FFF2-40B4-BE49-F238E27FC236}">
                <a16:creationId xmlns:a16="http://schemas.microsoft.com/office/drawing/2014/main" id="{D10C1A96-92CB-4412-9259-26F28F2CDC31}"/>
              </a:ext>
            </a:extLst>
          </p:cNvPr>
          <p:cNvSpPr/>
          <p:nvPr/>
        </p:nvSpPr>
        <p:spPr>
          <a:xfrm>
            <a:off x="3222000" y="3876750"/>
            <a:ext cx="4320000" cy="720587"/>
          </a:xfrm>
          <a:prstGeom prst="rect">
            <a:avLst/>
          </a:prstGeom>
          <a:solidFill>
            <a:srgbClr val="EDEBF9"/>
          </a:solidFill>
          <a:ln w="3175" cap="flat" cmpd="sng" algn="ctr">
            <a:solidFill>
              <a:srgbClr val="410F3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Measurement</a:t>
            </a:r>
          </a:p>
        </p:txBody>
      </p:sp>
      <p:sp>
        <p:nvSpPr>
          <p:cNvPr id="31" name="!!Werk">
            <a:extLst>
              <a:ext uri="{FF2B5EF4-FFF2-40B4-BE49-F238E27FC236}">
                <a16:creationId xmlns:a16="http://schemas.microsoft.com/office/drawing/2014/main" id="{6A81781A-0D87-489F-8C1E-B875C57694C1}"/>
              </a:ext>
            </a:extLst>
          </p:cNvPr>
          <p:cNvSpPr/>
          <p:nvPr/>
        </p:nvSpPr>
        <p:spPr>
          <a:xfrm>
            <a:off x="522000" y="2437400"/>
            <a:ext cx="1665000" cy="719937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rgbClr val="F2B8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Work</a:t>
            </a:r>
          </a:p>
        </p:txBody>
      </p:sp>
      <p:sp>
        <p:nvSpPr>
          <p:cNvPr id="33" name="!!Energiemarkt">
            <a:extLst>
              <a:ext uri="{FF2B5EF4-FFF2-40B4-BE49-F238E27FC236}">
                <a16:creationId xmlns:a16="http://schemas.microsoft.com/office/drawing/2014/main" id="{15C6166A-00FA-4E83-B27C-FD960CFB8E38}"/>
              </a:ext>
            </a:extLst>
          </p:cNvPr>
          <p:cNvSpPr/>
          <p:nvPr/>
        </p:nvSpPr>
        <p:spPr>
          <a:xfrm>
            <a:off x="3177000" y="1088026"/>
            <a:ext cx="4410000" cy="719312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Energy market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FAE50FBB-EDC7-4A79-97DD-174516E950DB}"/>
              </a:ext>
            </a:extLst>
          </p:cNvPr>
          <p:cNvCxnSpPr>
            <a:cxnSpLocks/>
            <a:stCxn id="33" idx="1"/>
            <a:endCxn id="44" idx="3"/>
          </p:cNvCxnSpPr>
          <p:nvPr/>
        </p:nvCxnSpPr>
        <p:spPr>
          <a:xfrm flipH="1" flipV="1">
            <a:off x="2187000" y="1447095"/>
            <a:ext cx="990000" cy="587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B6774CB-96AA-48D7-A2B9-EA74398A5C3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55398" y="1806750"/>
            <a:ext cx="0" cy="63065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61A0BD9-726B-4B4E-B697-EDE97D6AF7BC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754034" y="1806750"/>
            <a:ext cx="0" cy="63065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D6D67B5-90BF-4506-8530-8DC9EBE486DE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055398" y="3157337"/>
            <a:ext cx="0" cy="719413"/>
          </a:xfrm>
          <a:prstGeom prst="line">
            <a:avLst/>
          </a:prstGeom>
          <a:ln w="3175">
            <a:solidFill>
              <a:srgbClr val="410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8F00798-3F49-4173-B1E9-28A0DEC881B7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754034" y="3157337"/>
            <a:ext cx="0" cy="719413"/>
          </a:xfrm>
          <a:prstGeom prst="line">
            <a:avLst/>
          </a:prstGeom>
          <a:ln w="3175">
            <a:solidFill>
              <a:srgbClr val="410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B0C8AF3A-12CA-4488-8439-E096E38CD9B2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4888796" y="2797369"/>
            <a:ext cx="1033204" cy="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9DCD54B9-7A0B-4ED9-81EF-E6BC44494835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2187000" y="2797369"/>
            <a:ext cx="1035000" cy="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E27280F8-073A-49E8-A00D-63391E2D2170}"/>
              </a:ext>
            </a:extLst>
          </p:cNvPr>
          <p:cNvSpPr txBox="1"/>
          <p:nvPr/>
        </p:nvSpPr>
        <p:spPr>
          <a:xfrm>
            <a:off x="2322000" y="2751750"/>
            <a:ext cx="86562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600" dirty="0">
                <a:latin typeface="Arial"/>
              </a:rPr>
              <a:t>o</a:t>
            </a:r>
            <a:r>
              <a:rPr kumimoji="0" lang="nl-NL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709D22FA-E6AB-4B85-AA47-71345AEF393F}"/>
              </a:ext>
            </a:extLst>
          </p:cNvPr>
          <p:cNvSpPr txBox="1"/>
          <p:nvPr/>
        </p:nvSpPr>
        <p:spPr>
          <a:xfrm>
            <a:off x="5652000" y="2751750"/>
            <a:ext cx="150682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over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27D76F86-3902-4C75-B119-8AEFE7A0A19E}"/>
              </a:ext>
            </a:extLst>
          </p:cNvPr>
          <p:cNvSpPr txBox="1"/>
          <p:nvPr/>
        </p:nvSpPr>
        <p:spPr>
          <a:xfrm>
            <a:off x="5922000" y="2256750"/>
            <a:ext cx="1665000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realization of transport service offered on</a:t>
            </a:r>
            <a:endParaRPr kumimoji="0" lang="nl-NL" sz="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24C727DD-8263-4F3D-97EC-979262C0371C}"/>
              </a:ext>
            </a:extLst>
          </p:cNvPr>
          <p:cNvSpPr txBox="1"/>
          <p:nvPr/>
        </p:nvSpPr>
        <p:spPr>
          <a:xfrm>
            <a:off x="3222000" y="2254419"/>
            <a:ext cx="1665000" cy="92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realization of connection service offered on</a:t>
            </a:r>
            <a:endParaRPr kumimoji="0" lang="nl-NL" sz="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EFAA33D4-6765-46FF-8665-50FCA6E22B75}"/>
              </a:ext>
            </a:extLst>
          </p:cNvPr>
          <p:cNvSpPr txBox="1"/>
          <p:nvPr/>
        </p:nvSpPr>
        <p:spPr>
          <a:xfrm>
            <a:off x="2322000" y="1401750"/>
            <a:ext cx="431208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demander</a:t>
            </a:r>
            <a:r>
              <a:rPr kumimoji="0" lang="nl-NL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in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EF250BD8-4843-4927-A759-C9CF57ADDD26}"/>
              </a:ext>
            </a:extLst>
          </p:cNvPr>
          <p:cNvSpPr txBox="1"/>
          <p:nvPr/>
        </p:nvSpPr>
        <p:spPr>
          <a:xfrm>
            <a:off x="3222000" y="3694419"/>
            <a:ext cx="1665000" cy="92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9C984B9C-8BA3-4235-8FA9-B058003020DE}"/>
              </a:ext>
            </a:extLst>
          </p:cNvPr>
          <p:cNvSpPr txBox="1"/>
          <p:nvPr/>
        </p:nvSpPr>
        <p:spPr>
          <a:xfrm>
            <a:off x="5922000" y="3651750"/>
            <a:ext cx="1665000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26730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Netbeheer_Nederland_Kleuren">
      <a:dk1>
        <a:srgbClr val="000000"/>
      </a:dk1>
      <a:lt1>
        <a:srgbClr val="FFFFFF"/>
      </a:lt1>
      <a:dk2>
        <a:srgbClr val="002D41"/>
      </a:dk2>
      <a:lt2>
        <a:srgbClr val="939598"/>
      </a:lt2>
      <a:accent1>
        <a:srgbClr val="002D41"/>
      </a:accent1>
      <a:accent2>
        <a:srgbClr val="005F87"/>
      </a:accent2>
      <a:accent3>
        <a:srgbClr val="649BB9"/>
      </a:accent3>
      <a:accent4>
        <a:srgbClr val="00AA78"/>
      </a:accent4>
      <a:accent5>
        <a:srgbClr val="C8D75A"/>
      </a:accent5>
      <a:accent6>
        <a:srgbClr val="C8B49B"/>
      </a:accent6>
      <a:hlink>
        <a:srgbClr val="649BB9"/>
      </a:hlink>
      <a:folHlink>
        <a:srgbClr val="005F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-sjabloon Netbeheer Nederland (1)" id="{05589944-0C82-43C5-BBF7-06CBA087887F}" vid="{ED690D8C-33AC-4120-90D5-14E221A8530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ffc9ab-06c9-4fd1-be9e-10cf9aff85e0">
      <Terms xmlns="http://schemas.microsoft.com/office/infopath/2007/PartnerControls"/>
    </lcf76f155ced4ddcb4097134ff3c332f>
    <TaxCatchAll xmlns="65263b26-36e8-4400-b55e-2cfd2deca88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E6DB72C25854290EC97E16B43B069" ma:contentTypeVersion="16" ma:contentTypeDescription="Een nieuw document maken." ma:contentTypeScope="" ma:versionID="a8a47a37851b8e4ded0215199adbbdc6">
  <xsd:schema xmlns:xsd="http://www.w3.org/2001/XMLSchema" xmlns:xs="http://www.w3.org/2001/XMLSchema" xmlns:p="http://schemas.microsoft.com/office/2006/metadata/properties" xmlns:ns2="eaffc9ab-06c9-4fd1-be9e-10cf9aff85e0" xmlns:ns3="65263b26-36e8-4400-b55e-2cfd2deca88d" targetNamespace="http://schemas.microsoft.com/office/2006/metadata/properties" ma:root="true" ma:fieldsID="9edefdb03fce9e2e118465ffc4c2dca1" ns2:_="" ns3:_="">
    <xsd:import namespace="eaffc9ab-06c9-4fd1-be9e-10cf9aff85e0"/>
    <xsd:import namespace="65263b26-36e8-4400-b55e-2cfd2deca8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fc9ab-06c9-4fd1-be9e-10cf9aff8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badea860-d3c5-492f-b0ff-4487c0d565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263b26-36e8-4400-b55e-2cfd2deca88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6e3d180-c15d-4650-9aa4-82e6927e514c}" ma:internalName="TaxCatchAll" ma:showField="CatchAllData" ma:web="65263b26-36e8-4400-b55e-2cfd2deca8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CF2DC-C042-47B3-94B2-4023DE1776F9}">
  <ds:schemaRefs>
    <ds:schemaRef ds:uri="f94ee42d-796a-4c74-b5ca-30f32e5db0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F05715-3188-49DE-A4F2-72E95916F9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4BF13F-DD13-4298-9036-9338A9122AF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2136</Words>
  <Application>Microsoft Office PowerPoint</Application>
  <PresentationFormat>Diavoorstelling (16:9)</PresentationFormat>
  <Paragraphs>502</Paragraphs>
  <Slides>11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Microsoft JhengHei Light</vt:lpstr>
      <vt:lpstr>Arial</vt:lpstr>
      <vt:lpstr>Calibri</vt:lpstr>
      <vt:lpstr>Calibri Light</vt:lpstr>
      <vt:lpstr>Wingdings</vt:lpstr>
      <vt:lpstr>Office-thema</vt:lpstr>
      <vt:lpstr>Release 2.0 – The NBility model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>Netbeheer Nederland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Netbeheer Nederland presentatie</dc:title>
  <dc:subject/>
  <dc:creator>Gebruiker</dc:creator>
  <cp:keywords/>
  <dc:description>Netbeheer Nederland - versie 1 - junl 2018
Ontwerp: Ontwerpwerk
Template: Ton Persoon</dc:description>
  <cp:lastModifiedBy>Jan-Willem Koers</cp:lastModifiedBy>
  <cp:revision>2</cp:revision>
  <dcterms:created xsi:type="dcterms:W3CDTF">2017-04-18T07:59:26Z</dcterms:created>
  <dcterms:modified xsi:type="dcterms:W3CDTF">2022-07-12T14:12:38Z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0x0101007ADE6DB72C25854290EC97E16B43B069</vt:lpwstr>
  </property>
  <property fmtid="{D5CDD505-2E9C-101B-9397-08002B2CF9AE}" pid="3" name="Order">
    <vt:r8>83800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SIP_Label_89999a2b-9a21-4e6e-bf76-863fcb82bc91_Enabled">
    <vt:lpwstr>true</vt:lpwstr>
  </property>
  <property fmtid="{D5CDD505-2E9C-101B-9397-08002B2CF9AE}" pid="9" name="MSIP_Label_89999a2b-9a21-4e6e-bf76-863fcb82bc91_SetDate">
    <vt:lpwstr>2021-05-26T13:40:45Z</vt:lpwstr>
  </property>
  <property fmtid="{D5CDD505-2E9C-101B-9397-08002B2CF9AE}" pid="10" name="MSIP_Label_89999a2b-9a21-4e6e-bf76-863fcb82bc91_Method">
    <vt:lpwstr>Standard</vt:lpwstr>
  </property>
  <property fmtid="{D5CDD505-2E9C-101B-9397-08002B2CF9AE}" pid="11" name="MSIP_Label_89999a2b-9a21-4e6e-bf76-863fcb82bc91_Name">
    <vt:lpwstr>Intern</vt:lpwstr>
  </property>
  <property fmtid="{D5CDD505-2E9C-101B-9397-08002B2CF9AE}" pid="12" name="MSIP_Label_89999a2b-9a21-4e6e-bf76-863fcb82bc91_SiteId">
    <vt:lpwstr>40ce6286-0e4a-4500-8bb1-bf46447c5f7f</vt:lpwstr>
  </property>
  <property fmtid="{D5CDD505-2E9C-101B-9397-08002B2CF9AE}" pid="13" name="MSIP_Label_89999a2b-9a21-4e6e-bf76-863fcb82bc91_ActionId">
    <vt:lpwstr>410ad35e-663d-4dc6-8bc0-4f00443abe59</vt:lpwstr>
  </property>
  <property fmtid="{D5CDD505-2E9C-101B-9397-08002B2CF9AE}" pid="14" name="MSIP_Label_89999a2b-9a21-4e6e-bf76-863fcb82bc91_ContentBits">
    <vt:lpwstr>0</vt:lpwstr>
  </property>
  <property fmtid="{D5CDD505-2E9C-101B-9397-08002B2CF9AE}" pid="15" name="StdDataClassificatie">
    <vt:lpwstr>Intern</vt:lpwstr>
  </property>
  <property fmtid="{D5CDD505-2E9C-101B-9397-08002B2CF9AE}" pid="16" name="StdDataClassificatieDoelgroep">
    <vt:lpwstr/>
  </property>
</Properties>
</file>