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7"/>
  </p:notesMasterIdLst>
  <p:sldIdLst>
    <p:sldId id="256" r:id="rId3"/>
    <p:sldId id="257" r:id="rId4"/>
    <p:sldId id="294" r:id="rId5"/>
    <p:sldId id="295" r:id="rId6"/>
    <p:sldId id="296" r:id="rId7"/>
    <p:sldId id="307" r:id="rId8"/>
    <p:sldId id="297" r:id="rId9"/>
    <p:sldId id="299" r:id="rId10"/>
    <p:sldId id="300" r:id="rId11"/>
    <p:sldId id="301" r:id="rId12"/>
    <p:sldId id="322" r:id="rId13"/>
    <p:sldId id="323" r:id="rId14"/>
    <p:sldId id="324" r:id="rId15"/>
    <p:sldId id="325" r:id="rId16"/>
    <p:sldId id="310" r:id="rId17"/>
    <p:sldId id="309" r:id="rId18"/>
    <p:sldId id="317" r:id="rId19"/>
    <p:sldId id="316" r:id="rId20"/>
    <p:sldId id="319" r:id="rId21"/>
    <p:sldId id="318" r:id="rId22"/>
    <p:sldId id="311" r:id="rId23"/>
    <p:sldId id="320" r:id="rId24"/>
    <p:sldId id="321" r:id="rId25"/>
    <p:sldId id="293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875F94-35AA-4367-9DA5-B6D365957F3A}">
  <a:tblStyle styleId="{46875F94-35AA-4367-9DA5-B6D365957F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CAF9ED-07DC-4A11-8D7F-57B35C25682E}" styleName="Kiểu Trung bình 1 - Màu chủ đề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Kiểu Có chủ đề 1 - Màu chủ đề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5080F0-4930-4D3F-B7A1-4B471B03C6DF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E86212-B9B9-475A-BCF3-2064BD2DE303}">
      <dgm:prSet/>
      <dgm:spPr/>
      <dgm:t>
        <a:bodyPr/>
        <a:lstStyle/>
        <a:p>
          <a:r>
            <a:rPr lang="en-US"/>
            <a:t>Chứa 2 loại tiền kỹ thuạt số là Token A và Token B theo tỉ lệ nhất định</a:t>
          </a:r>
        </a:p>
      </dgm:t>
    </dgm:pt>
    <dgm:pt modelId="{0CCA745E-9F6A-47E1-BE53-5E5817282335}" type="parTrans" cxnId="{AF5FE4D1-AD7C-42B3-81B5-EFB05ABB232A}">
      <dgm:prSet/>
      <dgm:spPr/>
      <dgm:t>
        <a:bodyPr/>
        <a:lstStyle/>
        <a:p>
          <a:endParaRPr lang="en-US"/>
        </a:p>
      </dgm:t>
    </dgm:pt>
    <dgm:pt modelId="{2FD3BC77-0AD2-4E3E-ACBD-C7A5B1BA0571}" type="sibTrans" cxnId="{AF5FE4D1-AD7C-42B3-81B5-EFB05ABB232A}">
      <dgm:prSet/>
      <dgm:spPr/>
      <dgm:t>
        <a:bodyPr/>
        <a:lstStyle/>
        <a:p>
          <a:endParaRPr lang="en-US"/>
        </a:p>
      </dgm:t>
    </dgm:pt>
    <dgm:pt modelId="{E44627E4-AB0F-49DE-861A-801B9F6D4B71}">
      <dgm:prSet/>
      <dgm:spPr/>
      <dgm:t>
        <a:bodyPr/>
        <a:lstStyle/>
        <a:p>
          <a:r>
            <a:rPr lang="en-US"/>
            <a:t>Là nơi giao dịch giữa 2 loại token A và token B diễn ra, mỗi giao dịch sẽ tính phí và  được cộng vào bể thanh khoản</a:t>
          </a:r>
        </a:p>
      </dgm:t>
    </dgm:pt>
    <dgm:pt modelId="{289A91FD-9AEE-4B54-8D2A-2D3D45EE49C8}" type="parTrans" cxnId="{12428425-6142-43E1-AAF1-5A18C2097648}">
      <dgm:prSet/>
      <dgm:spPr/>
      <dgm:t>
        <a:bodyPr/>
        <a:lstStyle/>
        <a:p>
          <a:endParaRPr lang="en-US"/>
        </a:p>
      </dgm:t>
    </dgm:pt>
    <dgm:pt modelId="{20D100AB-EBD8-4E4E-ACEA-08EBEF685E56}" type="sibTrans" cxnId="{12428425-6142-43E1-AAF1-5A18C2097648}">
      <dgm:prSet/>
      <dgm:spPr/>
      <dgm:t>
        <a:bodyPr/>
        <a:lstStyle/>
        <a:p>
          <a:endParaRPr lang="en-US"/>
        </a:p>
      </dgm:t>
    </dgm:pt>
    <dgm:pt modelId="{B4A74427-675F-4D6C-A759-E33D7511EA35}">
      <dgm:prSet/>
      <dgm:spPr/>
      <dgm:t>
        <a:bodyPr/>
        <a:lstStyle/>
        <a:p>
          <a:r>
            <a:rPr lang="en-US"/>
            <a:t>Các nhà cung cấp thanh khoản sẽ nhận được khoản phí giao dịch khi rút thanh khoản tùy theo tỉ lệ đã đóng góp cổ phần.</a:t>
          </a:r>
        </a:p>
      </dgm:t>
    </dgm:pt>
    <dgm:pt modelId="{5C0D0E25-C92F-4A99-B644-9A9B68808AE1}" type="parTrans" cxnId="{D09EE6E1-039D-4987-B241-9F8DD0C39CCC}">
      <dgm:prSet/>
      <dgm:spPr/>
      <dgm:t>
        <a:bodyPr/>
        <a:lstStyle/>
        <a:p>
          <a:endParaRPr lang="en-US"/>
        </a:p>
      </dgm:t>
    </dgm:pt>
    <dgm:pt modelId="{B9B17DBB-08F4-494B-BE16-C540EBD11647}" type="sibTrans" cxnId="{D09EE6E1-039D-4987-B241-9F8DD0C39CCC}">
      <dgm:prSet/>
      <dgm:spPr/>
      <dgm:t>
        <a:bodyPr/>
        <a:lstStyle/>
        <a:p>
          <a:endParaRPr lang="en-US"/>
        </a:p>
      </dgm:t>
    </dgm:pt>
    <dgm:pt modelId="{6066E886-EC39-400F-8479-DB6EDF434108}" type="pres">
      <dgm:prSet presAssocID="{545080F0-4930-4D3F-B7A1-4B471B03C6DF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A646374-DA85-491F-9A00-D03DD575FD2B}" type="pres">
      <dgm:prSet presAssocID="{B4A74427-675F-4D6C-A759-E33D7511EA35}" presName="Accent3" presStyleCnt="0"/>
      <dgm:spPr/>
    </dgm:pt>
    <dgm:pt modelId="{C99C04EA-9C79-43FB-8F86-A90B0B364818}" type="pres">
      <dgm:prSet presAssocID="{B4A74427-675F-4D6C-A759-E33D7511EA35}" presName="Accent" presStyleLbl="node1" presStyleIdx="0" presStyleCnt="6"/>
      <dgm:spPr/>
    </dgm:pt>
    <dgm:pt modelId="{A3D72471-AB3F-4B81-8F5A-28D26CF06D0F}" type="pres">
      <dgm:prSet presAssocID="{B4A74427-675F-4D6C-A759-E33D7511EA35}" presName="ParentBackground3" presStyleCnt="0"/>
      <dgm:spPr/>
    </dgm:pt>
    <dgm:pt modelId="{A7A31A1B-1A84-4213-9FC8-67A8E16744F0}" type="pres">
      <dgm:prSet presAssocID="{B4A74427-675F-4D6C-A759-E33D7511EA35}" presName="ParentBackground" presStyleLbl="node1" presStyleIdx="1" presStyleCnt="6"/>
      <dgm:spPr/>
    </dgm:pt>
    <dgm:pt modelId="{863888B0-2B3A-4963-8472-BA01BCFFE5AF}" type="pres">
      <dgm:prSet presAssocID="{B4A74427-675F-4D6C-A759-E33D7511EA35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5BBFBA14-3C52-4FBE-BF5D-C97497EF6399}" type="pres">
      <dgm:prSet presAssocID="{E44627E4-AB0F-49DE-861A-801B9F6D4B71}" presName="Accent2" presStyleCnt="0"/>
      <dgm:spPr/>
    </dgm:pt>
    <dgm:pt modelId="{3E4E0F0B-0AFB-4275-AC9A-540DF6058285}" type="pres">
      <dgm:prSet presAssocID="{E44627E4-AB0F-49DE-861A-801B9F6D4B71}" presName="Accent" presStyleLbl="node1" presStyleIdx="2" presStyleCnt="6"/>
      <dgm:spPr/>
    </dgm:pt>
    <dgm:pt modelId="{AC3144AF-9855-45D0-8693-A8DAF34C2B32}" type="pres">
      <dgm:prSet presAssocID="{E44627E4-AB0F-49DE-861A-801B9F6D4B71}" presName="ParentBackground2" presStyleCnt="0"/>
      <dgm:spPr/>
    </dgm:pt>
    <dgm:pt modelId="{A742A299-49FC-4D7C-A9F4-4275F4760269}" type="pres">
      <dgm:prSet presAssocID="{E44627E4-AB0F-49DE-861A-801B9F6D4B71}" presName="ParentBackground" presStyleLbl="node1" presStyleIdx="3" presStyleCnt="6"/>
      <dgm:spPr/>
    </dgm:pt>
    <dgm:pt modelId="{2A784E71-55B6-499F-84B8-A2C735FB55B6}" type="pres">
      <dgm:prSet presAssocID="{E44627E4-AB0F-49DE-861A-801B9F6D4B71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BA768D28-A4FB-4542-9228-AB5C85E11152}" type="pres">
      <dgm:prSet presAssocID="{AFE86212-B9B9-475A-BCF3-2064BD2DE303}" presName="Accent1" presStyleCnt="0"/>
      <dgm:spPr/>
    </dgm:pt>
    <dgm:pt modelId="{DDD8CF56-9B4F-44C2-8AB3-074FDCEDAC78}" type="pres">
      <dgm:prSet presAssocID="{AFE86212-B9B9-475A-BCF3-2064BD2DE303}" presName="Accent" presStyleLbl="node1" presStyleIdx="4" presStyleCnt="6"/>
      <dgm:spPr/>
    </dgm:pt>
    <dgm:pt modelId="{A655834A-A08C-48D0-93DC-931179CAB7FD}" type="pres">
      <dgm:prSet presAssocID="{AFE86212-B9B9-475A-BCF3-2064BD2DE303}" presName="ParentBackground1" presStyleCnt="0"/>
      <dgm:spPr/>
    </dgm:pt>
    <dgm:pt modelId="{AAA3E2F9-DE73-43FB-8721-1E3A0833577A}" type="pres">
      <dgm:prSet presAssocID="{AFE86212-B9B9-475A-BCF3-2064BD2DE303}" presName="ParentBackground" presStyleLbl="node1" presStyleIdx="5" presStyleCnt="6"/>
      <dgm:spPr/>
    </dgm:pt>
    <dgm:pt modelId="{A6B0E3DC-E42F-4324-B6EA-0653D32D0DD1}" type="pres">
      <dgm:prSet presAssocID="{AFE86212-B9B9-475A-BCF3-2064BD2DE303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12428425-6142-43E1-AAF1-5A18C2097648}" srcId="{545080F0-4930-4D3F-B7A1-4B471B03C6DF}" destId="{E44627E4-AB0F-49DE-861A-801B9F6D4B71}" srcOrd="1" destOrd="0" parTransId="{289A91FD-9AEE-4B54-8D2A-2D3D45EE49C8}" sibTransId="{20D100AB-EBD8-4E4E-ACEA-08EBEF685E56}"/>
    <dgm:cxn modelId="{8A2EDD34-72EF-4843-AA3B-DFAC7D40149D}" type="presOf" srcId="{B4A74427-675F-4D6C-A759-E33D7511EA35}" destId="{A7A31A1B-1A84-4213-9FC8-67A8E16744F0}" srcOrd="0" destOrd="0" presId="urn:microsoft.com/office/officeart/2018/layout/CircleProcess"/>
    <dgm:cxn modelId="{8A640269-7405-4B78-AFE6-F8FF14803CF7}" type="presOf" srcId="{E44627E4-AB0F-49DE-861A-801B9F6D4B71}" destId="{2A784E71-55B6-499F-84B8-A2C735FB55B6}" srcOrd="1" destOrd="0" presId="urn:microsoft.com/office/officeart/2018/layout/CircleProcess"/>
    <dgm:cxn modelId="{435C7D51-516B-4517-8B93-54084ECAF76B}" type="presOf" srcId="{E44627E4-AB0F-49DE-861A-801B9F6D4B71}" destId="{A742A299-49FC-4D7C-A9F4-4275F4760269}" srcOrd="0" destOrd="0" presId="urn:microsoft.com/office/officeart/2018/layout/CircleProcess"/>
    <dgm:cxn modelId="{B3251074-9402-496C-AD9C-145A0BEFF426}" type="presOf" srcId="{AFE86212-B9B9-475A-BCF3-2064BD2DE303}" destId="{A6B0E3DC-E42F-4324-B6EA-0653D32D0DD1}" srcOrd="1" destOrd="0" presId="urn:microsoft.com/office/officeart/2018/layout/CircleProcess"/>
    <dgm:cxn modelId="{CBDF13AB-7C35-40BC-A482-A37CA3928498}" type="presOf" srcId="{B4A74427-675F-4D6C-A759-E33D7511EA35}" destId="{863888B0-2B3A-4963-8472-BA01BCFFE5AF}" srcOrd="1" destOrd="0" presId="urn:microsoft.com/office/officeart/2018/layout/CircleProcess"/>
    <dgm:cxn modelId="{AF5FE4D1-AD7C-42B3-81B5-EFB05ABB232A}" srcId="{545080F0-4930-4D3F-B7A1-4B471B03C6DF}" destId="{AFE86212-B9B9-475A-BCF3-2064BD2DE303}" srcOrd="0" destOrd="0" parTransId="{0CCA745E-9F6A-47E1-BE53-5E5817282335}" sibTransId="{2FD3BC77-0AD2-4E3E-ACBD-C7A5B1BA0571}"/>
    <dgm:cxn modelId="{EE83ABDD-C60B-4331-9335-0E4559B5A87B}" type="presOf" srcId="{AFE86212-B9B9-475A-BCF3-2064BD2DE303}" destId="{AAA3E2F9-DE73-43FB-8721-1E3A0833577A}" srcOrd="0" destOrd="0" presId="urn:microsoft.com/office/officeart/2018/layout/CircleProcess"/>
    <dgm:cxn modelId="{D09EE6E1-039D-4987-B241-9F8DD0C39CCC}" srcId="{545080F0-4930-4D3F-B7A1-4B471B03C6DF}" destId="{B4A74427-675F-4D6C-A759-E33D7511EA35}" srcOrd="2" destOrd="0" parTransId="{5C0D0E25-C92F-4A99-B644-9A9B68808AE1}" sibTransId="{B9B17DBB-08F4-494B-BE16-C540EBD11647}"/>
    <dgm:cxn modelId="{B34210EC-637A-43CE-976A-B23B81F8E72D}" type="presOf" srcId="{545080F0-4930-4D3F-B7A1-4B471B03C6DF}" destId="{6066E886-EC39-400F-8479-DB6EDF434108}" srcOrd="0" destOrd="0" presId="urn:microsoft.com/office/officeart/2018/layout/CircleProcess"/>
    <dgm:cxn modelId="{831A1271-F602-4C50-8DA8-10405D4D7D97}" type="presParOf" srcId="{6066E886-EC39-400F-8479-DB6EDF434108}" destId="{3A646374-DA85-491F-9A00-D03DD575FD2B}" srcOrd="0" destOrd="0" presId="urn:microsoft.com/office/officeart/2018/layout/CircleProcess"/>
    <dgm:cxn modelId="{6DE34B5B-C320-4DD3-8730-9E8662C62B23}" type="presParOf" srcId="{3A646374-DA85-491F-9A00-D03DD575FD2B}" destId="{C99C04EA-9C79-43FB-8F86-A90B0B364818}" srcOrd="0" destOrd="0" presId="urn:microsoft.com/office/officeart/2018/layout/CircleProcess"/>
    <dgm:cxn modelId="{3250260A-C6C6-4EAB-BD6A-4A19B05A8CA1}" type="presParOf" srcId="{6066E886-EC39-400F-8479-DB6EDF434108}" destId="{A3D72471-AB3F-4B81-8F5A-28D26CF06D0F}" srcOrd="1" destOrd="0" presId="urn:microsoft.com/office/officeart/2018/layout/CircleProcess"/>
    <dgm:cxn modelId="{1C864337-B229-4BE8-B644-B27E1C99BD27}" type="presParOf" srcId="{A3D72471-AB3F-4B81-8F5A-28D26CF06D0F}" destId="{A7A31A1B-1A84-4213-9FC8-67A8E16744F0}" srcOrd="0" destOrd="0" presId="urn:microsoft.com/office/officeart/2018/layout/CircleProcess"/>
    <dgm:cxn modelId="{468BB1D8-E95C-43E4-8ED6-0278A427B683}" type="presParOf" srcId="{6066E886-EC39-400F-8479-DB6EDF434108}" destId="{863888B0-2B3A-4963-8472-BA01BCFFE5AF}" srcOrd="2" destOrd="0" presId="urn:microsoft.com/office/officeart/2018/layout/CircleProcess"/>
    <dgm:cxn modelId="{AEA011F2-02B1-431E-8715-AAD168E3DB7A}" type="presParOf" srcId="{6066E886-EC39-400F-8479-DB6EDF434108}" destId="{5BBFBA14-3C52-4FBE-BF5D-C97497EF6399}" srcOrd="3" destOrd="0" presId="urn:microsoft.com/office/officeart/2018/layout/CircleProcess"/>
    <dgm:cxn modelId="{8A12CA57-6FC8-4AFF-A1D6-6A9D6E41182E}" type="presParOf" srcId="{5BBFBA14-3C52-4FBE-BF5D-C97497EF6399}" destId="{3E4E0F0B-0AFB-4275-AC9A-540DF6058285}" srcOrd="0" destOrd="0" presId="urn:microsoft.com/office/officeart/2018/layout/CircleProcess"/>
    <dgm:cxn modelId="{6FEEDBD5-49D6-488B-A612-3508DAF35FC3}" type="presParOf" srcId="{6066E886-EC39-400F-8479-DB6EDF434108}" destId="{AC3144AF-9855-45D0-8693-A8DAF34C2B32}" srcOrd="4" destOrd="0" presId="urn:microsoft.com/office/officeart/2018/layout/CircleProcess"/>
    <dgm:cxn modelId="{87813F26-C5A9-4DDF-B405-82D61D43BF16}" type="presParOf" srcId="{AC3144AF-9855-45D0-8693-A8DAF34C2B32}" destId="{A742A299-49FC-4D7C-A9F4-4275F4760269}" srcOrd="0" destOrd="0" presId="urn:microsoft.com/office/officeart/2018/layout/CircleProcess"/>
    <dgm:cxn modelId="{16FB0727-C38D-4675-854B-9EB1345BE547}" type="presParOf" srcId="{6066E886-EC39-400F-8479-DB6EDF434108}" destId="{2A784E71-55B6-499F-84B8-A2C735FB55B6}" srcOrd="5" destOrd="0" presId="urn:microsoft.com/office/officeart/2018/layout/CircleProcess"/>
    <dgm:cxn modelId="{0CA5F70F-F890-472F-8DA2-F77DB9FCA868}" type="presParOf" srcId="{6066E886-EC39-400F-8479-DB6EDF434108}" destId="{BA768D28-A4FB-4542-9228-AB5C85E11152}" srcOrd="6" destOrd="0" presId="urn:microsoft.com/office/officeart/2018/layout/CircleProcess"/>
    <dgm:cxn modelId="{E6DB39F4-6E84-4CE1-A0A9-3475D770D651}" type="presParOf" srcId="{BA768D28-A4FB-4542-9228-AB5C85E11152}" destId="{DDD8CF56-9B4F-44C2-8AB3-074FDCEDAC78}" srcOrd="0" destOrd="0" presId="urn:microsoft.com/office/officeart/2018/layout/CircleProcess"/>
    <dgm:cxn modelId="{B0A48C31-28AE-471C-815A-CE7DFA1535FC}" type="presParOf" srcId="{6066E886-EC39-400F-8479-DB6EDF434108}" destId="{A655834A-A08C-48D0-93DC-931179CAB7FD}" srcOrd="7" destOrd="0" presId="urn:microsoft.com/office/officeart/2018/layout/CircleProcess"/>
    <dgm:cxn modelId="{9ED73A6E-8171-4533-9E8A-35E192084B29}" type="presParOf" srcId="{A655834A-A08C-48D0-93DC-931179CAB7FD}" destId="{AAA3E2F9-DE73-43FB-8721-1E3A0833577A}" srcOrd="0" destOrd="0" presId="urn:microsoft.com/office/officeart/2018/layout/CircleProcess"/>
    <dgm:cxn modelId="{FA615A4A-F98B-43A2-A97B-A8BFE151AB70}" type="presParOf" srcId="{6066E886-EC39-400F-8479-DB6EDF434108}" destId="{A6B0E3DC-E42F-4324-B6EA-0653D32D0DD1}" srcOrd="8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C04EA-9C79-43FB-8F86-A90B0B364818}">
      <dsp:nvSpPr>
        <dsp:cNvPr id="0" name=""/>
        <dsp:cNvSpPr/>
      </dsp:nvSpPr>
      <dsp:spPr>
        <a:xfrm>
          <a:off x="3385958" y="599563"/>
          <a:ext cx="1478515" cy="1478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31A1B-1A84-4213-9FC8-67A8E16744F0}">
      <dsp:nvSpPr>
        <dsp:cNvPr id="0" name=""/>
        <dsp:cNvSpPr/>
      </dsp:nvSpPr>
      <dsp:spPr>
        <a:xfrm>
          <a:off x="3435049" y="648864"/>
          <a:ext cx="1380332" cy="1380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Các nhà cung cấp thanh khoản sẽ nhận được khoản phí giao dịch khi rút thanh khoản tùy theo tỉ lệ đã đóng góp cổ phần.</a:t>
          </a:r>
        </a:p>
      </dsp:txBody>
      <dsp:txXfrm>
        <a:off x="3632377" y="846071"/>
        <a:ext cx="985676" cy="985772"/>
      </dsp:txXfrm>
    </dsp:sp>
    <dsp:sp modelId="{3E4E0F0B-0AFB-4275-AC9A-540DF6058285}">
      <dsp:nvSpPr>
        <dsp:cNvPr id="0" name=""/>
        <dsp:cNvSpPr/>
      </dsp:nvSpPr>
      <dsp:spPr>
        <a:xfrm rot="2700000">
          <a:off x="1859651" y="601350"/>
          <a:ext cx="1474954" cy="147495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2A299-49FC-4D7C-A9F4-4275F4760269}">
      <dsp:nvSpPr>
        <dsp:cNvPr id="0" name=""/>
        <dsp:cNvSpPr/>
      </dsp:nvSpPr>
      <dsp:spPr>
        <a:xfrm>
          <a:off x="1906961" y="648864"/>
          <a:ext cx="1380332" cy="1380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Là nơi giao dịch giữa 2 loại token A và token B diễn ra, mỗi giao dịch sẽ tính phí và  được cộng vào bể thanh khoản</a:t>
          </a:r>
        </a:p>
      </dsp:txBody>
      <dsp:txXfrm>
        <a:off x="2104289" y="846071"/>
        <a:ext cx="985676" cy="985772"/>
      </dsp:txXfrm>
    </dsp:sp>
    <dsp:sp modelId="{DDD8CF56-9B4F-44C2-8AB3-074FDCEDAC78}">
      <dsp:nvSpPr>
        <dsp:cNvPr id="0" name=""/>
        <dsp:cNvSpPr/>
      </dsp:nvSpPr>
      <dsp:spPr>
        <a:xfrm rot="2700000">
          <a:off x="331563" y="601350"/>
          <a:ext cx="1474954" cy="147495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3E2F9-DE73-43FB-8721-1E3A0833577A}">
      <dsp:nvSpPr>
        <dsp:cNvPr id="0" name=""/>
        <dsp:cNvSpPr/>
      </dsp:nvSpPr>
      <dsp:spPr>
        <a:xfrm>
          <a:off x="378873" y="648864"/>
          <a:ext cx="1380332" cy="1380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Chứa 2 loại tiền kỹ thuạt số là Token A và Token B theo tỉ lệ nhất định</a:t>
          </a:r>
        </a:p>
      </dsp:txBody>
      <dsp:txXfrm>
        <a:off x="576201" y="846071"/>
        <a:ext cx="985676" cy="985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84cdfa157_0_14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484cdfa157_0_1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cdfa157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cdfa157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873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cdfa157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cdfa157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533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cdfa157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cdfa157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199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cdfa157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cdfa157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5474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cdfa157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cdfa157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7433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cdfa157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cdfa157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385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cdfa157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cdfa157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4570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cdfa157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cdfa157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6444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cdfa157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cdfa157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405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cdfa157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cdfa157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390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cdfa157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cdfa157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cdfa157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cdfa157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817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cdfa157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cdfa157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2172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cdfa157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cdfa157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759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cdfa157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cdfa157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7171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484cdfa157_0_16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g2484cdfa157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cdfa157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cdfa157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86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cdfa157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cdfa157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121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cdfa157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cdfa157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85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cdfa157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cdfa157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9576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cdfa157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cdfa157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150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cdfa157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cdfa157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1796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cdfa157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84cdfa157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69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488950" y="-654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488950" y="1009650"/>
            <a:ext cx="8026500" cy="3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ctrTitle"/>
          </p:nvPr>
        </p:nvSpPr>
        <p:spPr>
          <a:xfrm>
            <a:off x="1143000" y="115371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sz="44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"/>
          </p:nvPr>
        </p:nvSpPr>
        <p:spPr>
          <a:xfrm>
            <a:off x="1143000" y="32349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488950" y="-654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488950" y="-654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 rot="5400000">
            <a:off x="2663700" y="-1165200"/>
            <a:ext cx="36768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88950" y="-654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488950" y="1009650"/>
            <a:ext cx="8026500" cy="3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843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88950" y="-654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488950" y="1009650"/>
            <a:ext cx="8026500" cy="3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100"/>
              <a:t>1</a:t>
            </a:fld>
            <a:endParaRPr sz="1100"/>
          </a:p>
        </p:txBody>
      </p:sp>
      <p:sp>
        <p:nvSpPr>
          <p:cNvPr id="171" name="Google Shape;171;p27"/>
          <p:cNvSpPr txBox="1">
            <a:spLocks noGrp="1"/>
          </p:cNvSpPr>
          <p:nvPr>
            <p:ph type="ctrTitle"/>
          </p:nvPr>
        </p:nvSpPr>
        <p:spPr>
          <a:xfrm>
            <a:off x="1702710" y="1604681"/>
            <a:ext cx="5995200" cy="108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br>
              <a:rPr lang="vi" sz="3200">
                <a:latin typeface="Arial"/>
                <a:ea typeface="Arial"/>
                <a:cs typeface="Arial"/>
                <a:sym typeface="Arial"/>
              </a:rPr>
            </a:br>
            <a:br>
              <a:rPr lang="vi" sz="3200">
                <a:latin typeface="Arial"/>
                <a:ea typeface="Arial"/>
                <a:cs typeface="Arial"/>
                <a:sym typeface="Arial"/>
              </a:rPr>
            </a:br>
            <a:br>
              <a:rPr lang="vi" sz="3200"/>
            </a:br>
            <a:br>
              <a:rPr lang="vi" sz="3200" b="0"/>
            </a:br>
            <a:br>
              <a:rPr lang="vi" sz="3200"/>
            </a:br>
            <a:r>
              <a:rPr lang="en-US" sz="3600" err="1"/>
              <a:t>Xây</a:t>
            </a:r>
            <a:r>
              <a:rPr lang="en-US" sz="3600"/>
              <a:t> </a:t>
            </a:r>
            <a:r>
              <a:rPr lang="en-US" sz="3600" err="1"/>
              <a:t>dựng</a:t>
            </a:r>
            <a:r>
              <a:rPr lang="en-US" sz="3600"/>
              <a:t> </a:t>
            </a:r>
            <a:r>
              <a:rPr lang="en-US" sz="3600" err="1"/>
              <a:t>hệ</a:t>
            </a:r>
            <a:r>
              <a:rPr lang="en-US" sz="3600"/>
              <a:t> </a:t>
            </a:r>
            <a:r>
              <a:rPr lang="en-US" sz="3600" err="1"/>
              <a:t>thống</a:t>
            </a:r>
            <a:r>
              <a:rPr lang="en-US" sz="3600"/>
              <a:t> phi </a:t>
            </a:r>
            <a:r>
              <a:rPr lang="en-US" sz="3600" err="1"/>
              <a:t>tập</a:t>
            </a:r>
            <a:r>
              <a:rPr lang="en-US" sz="3600"/>
              <a:t> </a:t>
            </a:r>
            <a:r>
              <a:rPr lang="en-US" sz="3600" err="1"/>
              <a:t>trung</a:t>
            </a:r>
            <a:r>
              <a:rPr lang="en-US" sz="3600"/>
              <a:t> mô phỏng </a:t>
            </a:r>
            <a:r>
              <a:rPr lang="en-US" sz="3600" err="1"/>
              <a:t>Splitwise</a:t>
            </a:r>
            <a:r>
              <a:rPr lang="en-US" sz="3600"/>
              <a:t> </a:t>
            </a:r>
            <a:r>
              <a:rPr lang="en-US" sz="3600" err="1"/>
              <a:t>và</a:t>
            </a:r>
            <a:r>
              <a:rPr lang="en-US" sz="3600"/>
              <a:t> Uniswap</a:t>
            </a:r>
            <a:endParaRPr sz="360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A33982C-4AFA-44BB-8860-55A041CEBD48}"/>
              </a:ext>
            </a:extLst>
          </p:cNvPr>
          <p:cNvSpPr txBox="1"/>
          <p:nvPr/>
        </p:nvSpPr>
        <p:spPr>
          <a:xfrm>
            <a:off x="2215375" y="3382268"/>
            <a:ext cx="43341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Giáo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viên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hướng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dẫn</a:t>
            </a:r>
            <a:r>
              <a:rPr lang="en-US">
                <a:solidFill>
                  <a:schemeClr val="bg1"/>
                </a:solidFill>
              </a:rPr>
              <a:t>: Ts. </a:t>
            </a:r>
            <a:r>
              <a:rPr lang="en-US" err="1">
                <a:solidFill>
                  <a:schemeClr val="bg1"/>
                </a:solidFill>
              </a:rPr>
              <a:t>Nguyễn</a:t>
            </a:r>
            <a:r>
              <a:rPr lang="en-US">
                <a:solidFill>
                  <a:schemeClr val="bg1"/>
                </a:solidFill>
              </a:rPr>
              <a:t> Bình Minh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err="1">
                <a:solidFill>
                  <a:schemeClr val="bg1"/>
                </a:solidFill>
              </a:rPr>
              <a:t>Nhóm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thực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hiện</a:t>
            </a:r>
            <a:r>
              <a:rPr lang="en-US">
                <a:solidFill>
                  <a:schemeClr val="bg1"/>
                </a:solidFill>
              </a:rPr>
              <a:t>:</a:t>
            </a:r>
          </a:p>
          <a:p>
            <a:r>
              <a:rPr lang="en-US">
                <a:solidFill>
                  <a:schemeClr val="bg1"/>
                </a:solidFill>
              </a:rPr>
              <a:t>        </a:t>
            </a:r>
            <a:r>
              <a:rPr lang="en-US" err="1">
                <a:solidFill>
                  <a:schemeClr val="bg1"/>
                </a:solidFill>
              </a:rPr>
              <a:t>Trần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Đức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Hải</a:t>
            </a:r>
            <a:r>
              <a:rPr lang="en-US">
                <a:solidFill>
                  <a:schemeClr val="bg1"/>
                </a:solidFill>
              </a:rPr>
              <a:t> – 20194270</a:t>
            </a:r>
          </a:p>
          <a:p>
            <a:r>
              <a:rPr lang="en-US">
                <a:solidFill>
                  <a:schemeClr val="bg1"/>
                </a:solidFill>
              </a:rPr>
              <a:t>        </a:t>
            </a:r>
            <a:r>
              <a:rPr lang="en-US" err="1">
                <a:solidFill>
                  <a:schemeClr val="bg1"/>
                </a:solidFill>
              </a:rPr>
              <a:t>Nguyễn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Phương</a:t>
            </a:r>
            <a:r>
              <a:rPr lang="en-US">
                <a:solidFill>
                  <a:schemeClr val="bg1"/>
                </a:solidFill>
              </a:rPr>
              <a:t> Nam – 20194336</a:t>
            </a:r>
          </a:p>
          <a:p>
            <a:r>
              <a:rPr lang="en-US">
                <a:solidFill>
                  <a:schemeClr val="bg1"/>
                </a:solidFill>
              </a:rPr>
              <a:t>        </a:t>
            </a:r>
            <a:r>
              <a:rPr lang="en-US" err="1">
                <a:solidFill>
                  <a:schemeClr val="bg1"/>
                </a:solidFill>
              </a:rPr>
              <a:t>Nguyễn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Mạnh</a:t>
            </a:r>
            <a:r>
              <a:rPr lang="en-US">
                <a:solidFill>
                  <a:schemeClr val="bg1"/>
                </a:solidFill>
              </a:rPr>
              <a:t> Duy - 20194262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88950" y="-1416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600"/>
            </a:pPr>
            <a:r>
              <a:rPr lang="en-US" sz="3200"/>
              <a:t>3. 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Hệ thống mô phỏng Splitwise</a:t>
            </a:r>
            <a:endParaRPr sz="32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7</a:t>
            </a:r>
            <a:endParaRPr sz="110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9785E0A-30A4-D59B-E7F9-8856676A863F}"/>
              </a:ext>
            </a:extLst>
          </p:cNvPr>
          <p:cNvSpPr txBox="1"/>
          <p:nvPr/>
        </p:nvSpPr>
        <p:spPr>
          <a:xfrm>
            <a:off x="746307" y="852514"/>
            <a:ext cx="450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3.3. Giải quyết vòng lặp nợ nần</a:t>
            </a:r>
          </a:p>
        </p:txBody>
      </p:sp>
      <p:sp>
        <p:nvSpPr>
          <p:cNvPr id="2" name="Lưu đồ: Đường kết nối 1">
            <a:extLst>
              <a:ext uri="{FF2B5EF4-FFF2-40B4-BE49-F238E27FC236}">
                <a16:creationId xmlns:a16="http://schemas.microsoft.com/office/drawing/2014/main" id="{B7BD28DD-95DF-5504-8A9A-C969B0D97C94}"/>
              </a:ext>
            </a:extLst>
          </p:cNvPr>
          <p:cNvSpPr/>
          <p:nvPr/>
        </p:nvSpPr>
        <p:spPr>
          <a:xfrm>
            <a:off x="2745676" y="267851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" name="Lưu đồ: Đường kết nối 3">
            <a:extLst>
              <a:ext uri="{FF2B5EF4-FFF2-40B4-BE49-F238E27FC236}">
                <a16:creationId xmlns:a16="http://schemas.microsoft.com/office/drawing/2014/main" id="{08DA4F0A-A881-0921-FC25-8BD2A89BDF28}"/>
              </a:ext>
            </a:extLst>
          </p:cNvPr>
          <p:cNvSpPr/>
          <p:nvPr/>
        </p:nvSpPr>
        <p:spPr>
          <a:xfrm>
            <a:off x="4114800" y="15213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35D434BE-5C3A-DF1C-D573-D5533492F058}"/>
              </a:ext>
            </a:extLst>
          </p:cNvPr>
          <p:cNvCxnSpPr>
            <a:cxnSpLocks/>
            <a:stCxn id="2" idx="7"/>
            <a:endCxn id="4" idx="3"/>
          </p:cNvCxnSpPr>
          <p:nvPr/>
        </p:nvCxnSpPr>
        <p:spPr>
          <a:xfrm flipV="1">
            <a:off x="3135921" y="1911545"/>
            <a:ext cx="1045834" cy="83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44179EF-E501-AB75-1DB8-F0AB3FD81627}"/>
              </a:ext>
            </a:extLst>
          </p:cNvPr>
          <p:cNvSpPr txBox="1"/>
          <p:nvPr/>
        </p:nvSpPr>
        <p:spPr>
          <a:xfrm>
            <a:off x="3383949" y="197850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15$</a:t>
            </a:r>
          </a:p>
        </p:txBody>
      </p:sp>
      <p:sp>
        <p:nvSpPr>
          <p:cNvPr id="5" name="Lưu đồ: Đường kết nối 4">
            <a:extLst>
              <a:ext uri="{FF2B5EF4-FFF2-40B4-BE49-F238E27FC236}">
                <a16:creationId xmlns:a16="http://schemas.microsoft.com/office/drawing/2014/main" id="{3D8AB004-98B3-402A-FBFD-3A77D8F898A8}"/>
              </a:ext>
            </a:extLst>
          </p:cNvPr>
          <p:cNvSpPr/>
          <p:nvPr/>
        </p:nvSpPr>
        <p:spPr>
          <a:xfrm>
            <a:off x="4114800" y="267851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1AC9BE5F-CB78-69CA-8A5F-F4569EA2AAD2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3202876" y="2907117"/>
            <a:ext cx="911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2FA9835-837E-8EC7-87B2-8768FBD9505E}"/>
              </a:ext>
            </a:extLst>
          </p:cNvPr>
          <p:cNvSpPr txBox="1"/>
          <p:nvPr/>
        </p:nvSpPr>
        <p:spPr>
          <a:xfrm>
            <a:off x="3416188" y="265853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18$</a:t>
            </a: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E34D9E47-F08C-63FA-5EE3-82E3413AAE0B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4343400" y="1978500"/>
            <a:ext cx="0" cy="70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E1CB507-47AA-92DE-C65E-7CFCA132F142}"/>
              </a:ext>
            </a:extLst>
          </p:cNvPr>
          <p:cNvSpPr txBox="1"/>
          <p:nvPr/>
        </p:nvSpPr>
        <p:spPr>
          <a:xfrm>
            <a:off x="4365335" y="212894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20$</a:t>
            </a:r>
          </a:p>
        </p:txBody>
      </p:sp>
      <p:sp>
        <p:nvSpPr>
          <p:cNvPr id="7" name="Lưu đồ: Đường kết nối 6">
            <a:extLst>
              <a:ext uri="{FF2B5EF4-FFF2-40B4-BE49-F238E27FC236}">
                <a16:creationId xmlns:a16="http://schemas.microsoft.com/office/drawing/2014/main" id="{440F613C-7A41-19CC-84B2-331055AAAAA2}"/>
              </a:ext>
            </a:extLst>
          </p:cNvPr>
          <p:cNvSpPr/>
          <p:nvPr/>
        </p:nvSpPr>
        <p:spPr>
          <a:xfrm>
            <a:off x="5077522" y="370814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BB9DFDCC-225D-7B12-011A-854F3A5FD6E4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505045" y="3068762"/>
            <a:ext cx="639432" cy="70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87CBDB63-A0A5-A7FF-033B-653E33551692}"/>
              </a:ext>
            </a:extLst>
          </p:cNvPr>
          <p:cNvSpPr txBox="1"/>
          <p:nvPr/>
        </p:nvSpPr>
        <p:spPr>
          <a:xfrm>
            <a:off x="4661653" y="316401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12$</a:t>
            </a:r>
          </a:p>
        </p:txBody>
      </p:sp>
    </p:spTree>
    <p:extLst>
      <p:ext uri="{BB962C8B-B14F-4D97-AF65-F5344CB8AC3E}">
        <p14:creationId xmlns:p14="http://schemas.microsoft.com/office/powerpoint/2010/main" val="336644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88950" y="-1416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600"/>
            </a:pPr>
            <a:r>
              <a:rPr lang="en-US" sz="3200"/>
              <a:t>3. 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Hệ thống mô phỏng Splitwise</a:t>
            </a:r>
            <a:endParaRPr sz="32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7</a:t>
            </a:r>
            <a:endParaRPr sz="110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9785E0A-30A4-D59B-E7F9-8856676A863F}"/>
              </a:ext>
            </a:extLst>
          </p:cNvPr>
          <p:cNvSpPr txBox="1"/>
          <p:nvPr/>
        </p:nvSpPr>
        <p:spPr>
          <a:xfrm>
            <a:off x="746307" y="852514"/>
            <a:ext cx="450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3.3. Giải quyết vòng lặp nợ nần</a:t>
            </a:r>
          </a:p>
        </p:txBody>
      </p:sp>
      <p:sp>
        <p:nvSpPr>
          <p:cNvPr id="2" name="Lưu đồ: Đường kết nối 1">
            <a:extLst>
              <a:ext uri="{FF2B5EF4-FFF2-40B4-BE49-F238E27FC236}">
                <a16:creationId xmlns:a16="http://schemas.microsoft.com/office/drawing/2014/main" id="{B7BD28DD-95DF-5504-8A9A-C969B0D97C94}"/>
              </a:ext>
            </a:extLst>
          </p:cNvPr>
          <p:cNvSpPr/>
          <p:nvPr/>
        </p:nvSpPr>
        <p:spPr>
          <a:xfrm>
            <a:off x="2745676" y="267851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" name="Lưu đồ: Đường kết nối 3">
            <a:extLst>
              <a:ext uri="{FF2B5EF4-FFF2-40B4-BE49-F238E27FC236}">
                <a16:creationId xmlns:a16="http://schemas.microsoft.com/office/drawing/2014/main" id="{08DA4F0A-A881-0921-FC25-8BD2A89BDF28}"/>
              </a:ext>
            </a:extLst>
          </p:cNvPr>
          <p:cNvSpPr/>
          <p:nvPr/>
        </p:nvSpPr>
        <p:spPr>
          <a:xfrm>
            <a:off x="4114800" y="15213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35D434BE-5C3A-DF1C-D573-D5533492F058}"/>
              </a:ext>
            </a:extLst>
          </p:cNvPr>
          <p:cNvCxnSpPr>
            <a:cxnSpLocks/>
            <a:stCxn id="2" idx="7"/>
            <a:endCxn id="4" idx="3"/>
          </p:cNvCxnSpPr>
          <p:nvPr/>
        </p:nvCxnSpPr>
        <p:spPr>
          <a:xfrm flipV="1">
            <a:off x="3135921" y="1911545"/>
            <a:ext cx="1045834" cy="83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44179EF-E501-AB75-1DB8-F0AB3FD81627}"/>
              </a:ext>
            </a:extLst>
          </p:cNvPr>
          <p:cNvSpPr txBox="1"/>
          <p:nvPr/>
        </p:nvSpPr>
        <p:spPr>
          <a:xfrm>
            <a:off x="3383949" y="197850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15$</a:t>
            </a:r>
          </a:p>
        </p:txBody>
      </p:sp>
      <p:sp>
        <p:nvSpPr>
          <p:cNvPr id="5" name="Lưu đồ: Đường kết nối 4">
            <a:extLst>
              <a:ext uri="{FF2B5EF4-FFF2-40B4-BE49-F238E27FC236}">
                <a16:creationId xmlns:a16="http://schemas.microsoft.com/office/drawing/2014/main" id="{3D8AB004-98B3-402A-FBFD-3A77D8F898A8}"/>
              </a:ext>
            </a:extLst>
          </p:cNvPr>
          <p:cNvSpPr/>
          <p:nvPr/>
        </p:nvSpPr>
        <p:spPr>
          <a:xfrm>
            <a:off x="4114800" y="267851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1AC9BE5F-CB78-69CA-8A5F-F4569EA2AAD2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3202876" y="2907117"/>
            <a:ext cx="911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2FA9835-837E-8EC7-87B2-8768FBD9505E}"/>
              </a:ext>
            </a:extLst>
          </p:cNvPr>
          <p:cNvSpPr txBox="1"/>
          <p:nvPr/>
        </p:nvSpPr>
        <p:spPr>
          <a:xfrm>
            <a:off x="3416188" y="265853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18$</a:t>
            </a: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E34D9E47-F08C-63FA-5EE3-82E3413AAE0B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4343400" y="1978500"/>
            <a:ext cx="0" cy="70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E1CB507-47AA-92DE-C65E-7CFCA132F142}"/>
              </a:ext>
            </a:extLst>
          </p:cNvPr>
          <p:cNvSpPr txBox="1"/>
          <p:nvPr/>
        </p:nvSpPr>
        <p:spPr>
          <a:xfrm>
            <a:off x="4365335" y="212894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20$</a:t>
            </a:r>
          </a:p>
        </p:txBody>
      </p:sp>
      <p:sp>
        <p:nvSpPr>
          <p:cNvPr id="7" name="Lưu đồ: Đường kết nối 6">
            <a:extLst>
              <a:ext uri="{FF2B5EF4-FFF2-40B4-BE49-F238E27FC236}">
                <a16:creationId xmlns:a16="http://schemas.microsoft.com/office/drawing/2014/main" id="{440F613C-7A41-19CC-84B2-331055AAAAA2}"/>
              </a:ext>
            </a:extLst>
          </p:cNvPr>
          <p:cNvSpPr/>
          <p:nvPr/>
        </p:nvSpPr>
        <p:spPr>
          <a:xfrm>
            <a:off x="5077522" y="370814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BB9DFDCC-225D-7B12-011A-854F3A5FD6E4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505045" y="3068762"/>
            <a:ext cx="639432" cy="70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87CBDB63-A0A5-A7FF-033B-653E33551692}"/>
              </a:ext>
            </a:extLst>
          </p:cNvPr>
          <p:cNvSpPr txBox="1"/>
          <p:nvPr/>
        </p:nvSpPr>
        <p:spPr>
          <a:xfrm>
            <a:off x="4661653" y="316401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12$</a:t>
            </a: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B2D6B0FF-8D00-C6AF-B113-1F15382427BE}"/>
              </a:ext>
            </a:extLst>
          </p:cNvPr>
          <p:cNvCxnSpPr>
            <a:cxnSpLocks/>
            <a:stCxn id="7" idx="2"/>
            <a:endCxn id="2" idx="5"/>
          </p:cNvCxnSpPr>
          <p:nvPr/>
        </p:nvCxnSpPr>
        <p:spPr>
          <a:xfrm flipH="1" flipV="1">
            <a:off x="3135921" y="3068762"/>
            <a:ext cx="1941601" cy="86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973A36C-2583-783A-6AF3-C4DE32F5A1B0}"/>
              </a:ext>
            </a:extLst>
          </p:cNvPr>
          <p:cNvSpPr txBox="1"/>
          <p:nvPr/>
        </p:nvSpPr>
        <p:spPr>
          <a:xfrm>
            <a:off x="3698931" y="350275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30$</a:t>
            </a:r>
          </a:p>
        </p:txBody>
      </p:sp>
    </p:spTree>
    <p:extLst>
      <p:ext uri="{BB962C8B-B14F-4D97-AF65-F5344CB8AC3E}">
        <p14:creationId xmlns:p14="http://schemas.microsoft.com/office/powerpoint/2010/main" val="244890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88950" y="-1416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600"/>
            </a:pPr>
            <a:r>
              <a:rPr lang="en-US" sz="3200"/>
              <a:t>3. 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Hệ thống mô phỏng Splitwise</a:t>
            </a:r>
            <a:endParaRPr sz="32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7</a:t>
            </a:r>
            <a:endParaRPr sz="110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9785E0A-30A4-D59B-E7F9-8856676A863F}"/>
              </a:ext>
            </a:extLst>
          </p:cNvPr>
          <p:cNvSpPr txBox="1"/>
          <p:nvPr/>
        </p:nvSpPr>
        <p:spPr>
          <a:xfrm>
            <a:off x="746307" y="852514"/>
            <a:ext cx="450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3.3. Giải quyết vòng lặp nợ nần</a:t>
            </a:r>
          </a:p>
        </p:txBody>
      </p:sp>
      <p:sp>
        <p:nvSpPr>
          <p:cNvPr id="2" name="Lưu đồ: Đường kết nối 1">
            <a:extLst>
              <a:ext uri="{FF2B5EF4-FFF2-40B4-BE49-F238E27FC236}">
                <a16:creationId xmlns:a16="http://schemas.microsoft.com/office/drawing/2014/main" id="{B7BD28DD-95DF-5504-8A9A-C969B0D97C94}"/>
              </a:ext>
            </a:extLst>
          </p:cNvPr>
          <p:cNvSpPr/>
          <p:nvPr/>
        </p:nvSpPr>
        <p:spPr>
          <a:xfrm>
            <a:off x="2745676" y="2678517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" name="Lưu đồ: Đường kết nối 3">
            <a:extLst>
              <a:ext uri="{FF2B5EF4-FFF2-40B4-BE49-F238E27FC236}">
                <a16:creationId xmlns:a16="http://schemas.microsoft.com/office/drawing/2014/main" id="{08DA4F0A-A881-0921-FC25-8BD2A89BDF28}"/>
              </a:ext>
            </a:extLst>
          </p:cNvPr>
          <p:cNvSpPr/>
          <p:nvPr/>
        </p:nvSpPr>
        <p:spPr>
          <a:xfrm>
            <a:off x="4114800" y="1521300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35D434BE-5C3A-DF1C-D573-D5533492F058}"/>
              </a:ext>
            </a:extLst>
          </p:cNvPr>
          <p:cNvCxnSpPr>
            <a:cxnSpLocks/>
            <a:stCxn id="2" idx="7"/>
            <a:endCxn id="4" idx="3"/>
          </p:cNvCxnSpPr>
          <p:nvPr/>
        </p:nvCxnSpPr>
        <p:spPr>
          <a:xfrm flipV="1">
            <a:off x="3135921" y="1911545"/>
            <a:ext cx="1045834" cy="83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44179EF-E501-AB75-1DB8-F0AB3FD81627}"/>
              </a:ext>
            </a:extLst>
          </p:cNvPr>
          <p:cNvSpPr txBox="1"/>
          <p:nvPr/>
        </p:nvSpPr>
        <p:spPr>
          <a:xfrm>
            <a:off x="3383949" y="197850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15$</a:t>
            </a:r>
          </a:p>
        </p:txBody>
      </p:sp>
      <p:sp>
        <p:nvSpPr>
          <p:cNvPr id="5" name="Lưu đồ: Đường kết nối 4">
            <a:extLst>
              <a:ext uri="{FF2B5EF4-FFF2-40B4-BE49-F238E27FC236}">
                <a16:creationId xmlns:a16="http://schemas.microsoft.com/office/drawing/2014/main" id="{3D8AB004-98B3-402A-FBFD-3A77D8F898A8}"/>
              </a:ext>
            </a:extLst>
          </p:cNvPr>
          <p:cNvSpPr/>
          <p:nvPr/>
        </p:nvSpPr>
        <p:spPr>
          <a:xfrm>
            <a:off x="4114800" y="2678517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1AC9BE5F-CB78-69CA-8A5F-F4569EA2AAD2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3202876" y="2907117"/>
            <a:ext cx="911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2FA9835-837E-8EC7-87B2-8768FBD9505E}"/>
              </a:ext>
            </a:extLst>
          </p:cNvPr>
          <p:cNvSpPr txBox="1"/>
          <p:nvPr/>
        </p:nvSpPr>
        <p:spPr>
          <a:xfrm>
            <a:off x="3416188" y="265853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18$</a:t>
            </a: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E34D9E47-F08C-63FA-5EE3-82E3413AAE0B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4343400" y="1978500"/>
            <a:ext cx="0" cy="70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E1CB507-47AA-92DE-C65E-7CFCA132F142}"/>
              </a:ext>
            </a:extLst>
          </p:cNvPr>
          <p:cNvSpPr txBox="1"/>
          <p:nvPr/>
        </p:nvSpPr>
        <p:spPr>
          <a:xfrm>
            <a:off x="4365335" y="212894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20$</a:t>
            </a:r>
          </a:p>
        </p:txBody>
      </p:sp>
      <p:sp>
        <p:nvSpPr>
          <p:cNvPr id="7" name="Lưu đồ: Đường kết nối 6">
            <a:extLst>
              <a:ext uri="{FF2B5EF4-FFF2-40B4-BE49-F238E27FC236}">
                <a16:creationId xmlns:a16="http://schemas.microsoft.com/office/drawing/2014/main" id="{440F613C-7A41-19CC-84B2-331055AAAAA2}"/>
              </a:ext>
            </a:extLst>
          </p:cNvPr>
          <p:cNvSpPr/>
          <p:nvPr/>
        </p:nvSpPr>
        <p:spPr>
          <a:xfrm>
            <a:off x="5077522" y="3708147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BB9DFDCC-225D-7B12-011A-854F3A5FD6E4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505045" y="3068762"/>
            <a:ext cx="639432" cy="70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87CBDB63-A0A5-A7FF-033B-653E33551692}"/>
              </a:ext>
            </a:extLst>
          </p:cNvPr>
          <p:cNvSpPr txBox="1"/>
          <p:nvPr/>
        </p:nvSpPr>
        <p:spPr>
          <a:xfrm>
            <a:off x="4661653" y="316401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12$</a:t>
            </a: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B2D6B0FF-8D00-C6AF-B113-1F15382427BE}"/>
              </a:ext>
            </a:extLst>
          </p:cNvPr>
          <p:cNvCxnSpPr>
            <a:cxnSpLocks/>
            <a:stCxn id="7" idx="2"/>
            <a:endCxn id="2" idx="5"/>
          </p:cNvCxnSpPr>
          <p:nvPr/>
        </p:nvCxnSpPr>
        <p:spPr>
          <a:xfrm flipH="1" flipV="1">
            <a:off x="3135921" y="3068762"/>
            <a:ext cx="1941601" cy="86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973A36C-2583-783A-6AF3-C4DE32F5A1B0}"/>
              </a:ext>
            </a:extLst>
          </p:cNvPr>
          <p:cNvSpPr txBox="1"/>
          <p:nvPr/>
        </p:nvSpPr>
        <p:spPr>
          <a:xfrm>
            <a:off x="3698931" y="350275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30$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EBEF4727-17C8-459F-B4AF-A7430AACE3AA}"/>
              </a:ext>
            </a:extLst>
          </p:cNvPr>
          <p:cNvSpPr txBox="1"/>
          <p:nvPr/>
        </p:nvSpPr>
        <p:spPr>
          <a:xfrm>
            <a:off x="6379691" y="32332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 = 12$</a:t>
            </a:r>
          </a:p>
        </p:txBody>
      </p:sp>
    </p:spTree>
    <p:extLst>
      <p:ext uri="{BB962C8B-B14F-4D97-AF65-F5344CB8AC3E}">
        <p14:creationId xmlns:p14="http://schemas.microsoft.com/office/powerpoint/2010/main" val="1152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88950" y="-1416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600"/>
            </a:pPr>
            <a:r>
              <a:rPr lang="en-US" sz="3200"/>
              <a:t>3. 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Hệ thống mô phỏng Splitwise</a:t>
            </a:r>
            <a:endParaRPr sz="32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7</a:t>
            </a:r>
            <a:endParaRPr sz="110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9785E0A-30A4-D59B-E7F9-8856676A863F}"/>
              </a:ext>
            </a:extLst>
          </p:cNvPr>
          <p:cNvSpPr txBox="1"/>
          <p:nvPr/>
        </p:nvSpPr>
        <p:spPr>
          <a:xfrm>
            <a:off x="746307" y="852514"/>
            <a:ext cx="450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3.3. Giải quyết vòng lặp nợ nần</a:t>
            </a:r>
          </a:p>
        </p:txBody>
      </p:sp>
      <p:sp>
        <p:nvSpPr>
          <p:cNvPr id="2" name="Lưu đồ: Đường kết nối 1">
            <a:extLst>
              <a:ext uri="{FF2B5EF4-FFF2-40B4-BE49-F238E27FC236}">
                <a16:creationId xmlns:a16="http://schemas.microsoft.com/office/drawing/2014/main" id="{B7BD28DD-95DF-5504-8A9A-C969B0D97C94}"/>
              </a:ext>
            </a:extLst>
          </p:cNvPr>
          <p:cNvSpPr/>
          <p:nvPr/>
        </p:nvSpPr>
        <p:spPr>
          <a:xfrm>
            <a:off x="2745676" y="2678517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" name="Lưu đồ: Đường kết nối 3">
            <a:extLst>
              <a:ext uri="{FF2B5EF4-FFF2-40B4-BE49-F238E27FC236}">
                <a16:creationId xmlns:a16="http://schemas.microsoft.com/office/drawing/2014/main" id="{08DA4F0A-A881-0921-FC25-8BD2A89BDF28}"/>
              </a:ext>
            </a:extLst>
          </p:cNvPr>
          <p:cNvSpPr/>
          <p:nvPr/>
        </p:nvSpPr>
        <p:spPr>
          <a:xfrm>
            <a:off x="4114800" y="15213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35D434BE-5C3A-DF1C-D573-D5533492F058}"/>
              </a:ext>
            </a:extLst>
          </p:cNvPr>
          <p:cNvCxnSpPr>
            <a:cxnSpLocks/>
            <a:stCxn id="2" idx="7"/>
            <a:endCxn id="4" idx="3"/>
          </p:cNvCxnSpPr>
          <p:nvPr/>
        </p:nvCxnSpPr>
        <p:spPr>
          <a:xfrm flipV="1">
            <a:off x="3135921" y="1911545"/>
            <a:ext cx="1045834" cy="83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44179EF-E501-AB75-1DB8-F0AB3FD81627}"/>
              </a:ext>
            </a:extLst>
          </p:cNvPr>
          <p:cNvSpPr txBox="1"/>
          <p:nvPr/>
        </p:nvSpPr>
        <p:spPr>
          <a:xfrm>
            <a:off x="3383949" y="197850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15$</a:t>
            </a:r>
          </a:p>
        </p:txBody>
      </p:sp>
      <p:sp>
        <p:nvSpPr>
          <p:cNvPr id="5" name="Lưu đồ: Đường kết nối 4">
            <a:extLst>
              <a:ext uri="{FF2B5EF4-FFF2-40B4-BE49-F238E27FC236}">
                <a16:creationId xmlns:a16="http://schemas.microsoft.com/office/drawing/2014/main" id="{3D8AB004-98B3-402A-FBFD-3A77D8F898A8}"/>
              </a:ext>
            </a:extLst>
          </p:cNvPr>
          <p:cNvSpPr/>
          <p:nvPr/>
        </p:nvSpPr>
        <p:spPr>
          <a:xfrm>
            <a:off x="4114800" y="2678517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1AC9BE5F-CB78-69CA-8A5F-F4569EA2AAD2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3202876" y="2907117"/>
            <a:ext cx="911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2FA9835-837E-8EC7-87B2-8768FBD9505E}"/>
              </a:ext>
            </a:extLst>
          </p:cNvPr>
          <p:cNvSpPr txBox="1"/>
          <p:nvPr/>
        </p:nvSpPr>
        <p:spPr>
          <a:xfrm>
            <a:off x="3416188" y="265853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18$</a:t>
            </a: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E34D9E47-F08C-63FA-5EE3-82E3413AAE0B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4343400" y="1978500"/>
            <a:ext cx="0" cy="70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E1CB507-47AA-92DE-C65E-7CFCA132F142}"/>
              </a:ext>
            </a:extLst>
          </p:cNvPr>
          <p:cNvSpPr txBox="1"/>
          <p:nvPr/>
        </p:nvSpPr>
        <p:spPr>
          <a:xfrm>
            <a:off x="4365335" y="212894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20$</a:t>
            </a:r>
          </a:p>
        </p:txBody>
      </p:sp>
      <p:sp>
        <p:nvSpPr>
          <p:cNvPr id="7" name="Lưu đồ: Đường kết nối 6">
            <a:extLst>
              <a:ext uri="{FF2B5EF4-FFF2-40B4-BE49-F238E27FC236}">
                <a16:creationId xmlns:a16="http://schemas.microsoft.com/office/drawing/2014/main" id="{440F613C-7A41-19CC-84B2-331055AAAAA2}"/>
              </a:ext>
            </a:extLst>
          </p:cNvPr>
          <p:cNvSpPr/>
          <p:nvPr/>
        </p:nvSpPr>
        <p:spPr>
          <a:xfrm>
            <a:off x="5077522" y="3708147"/>
            <a:ext cx="457200" cy="457200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BB9DFDCC-225D-7B12-011A-854F3A5FD6E4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505045" y="3068762"/>
            <a:ext cx="639432" cy="70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87CBDB63-A0A5-A7FF-033B-653E33551692}"/>
              </a:ext>
            </a:extLst>
          </p:cNvPr>
          <p:cNvSpPr txBox="1"/>
          <p:nvPr/>
        </p:nvSpPr>
        <p:spPr>
          <a:xfrm>
            <a:off x="4661653" y="316401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12$</a:t>
            </a: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B2D6B0FF-8D00-C6AF-B113-1F15382427BE}"/>
              </a:ext>
            </a:extLst>
          </p:cNvPr>
          <p:cNvCxnSpPr>
            <a:cxnSpLocks/>
            <a:stCxn id="7" idx="2"/>
            <a:endCxn id="2" idx="5"/>
          </p:cNvCxnSpPr>
          <p:nvPr/>
        </p:nvCxnSpPr>
        <p:spPr>
          <a:xfrm flipH="1" flipV="1">
            <a:off x="3135921" y="3068762"/>
            <a:ext cx="1941601" cy="86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973A36C-2583-783A-6AF3-C4DE32F5A1B0}"/>
              </a:ext>
            </a:extLst>
          </p:cNvPr>
          <p:cNvSpPr txBox="1"/>
          <p:nvPr/>
        </p:nvSpPr>
        <p:spPr>
          <a:xfrm>
            <a:off x="3698931" y="350275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30$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18C1023-CB72-E561-73E6-67E814B2791C}"/>
              </a:ext>
            </a:extLst>
          </p:cNvPr>
          <p:cNvSpPr txBox="1"/>
          <p:nvPr/>
        </p:nvSpPr>
        <p:spPr>
          <a:xfrm>
            <a:off x="6379691" y="32332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 = 12$</a:t>
            </a:r>
          </a:p>
        </p:txBody>
      </p:sp>
    </p:spTree>
    <p:extLst>
      <p:ext uri="{BB962C8B-B14F-4D97-AF65-F5344CB8AC3E}">
        <p14:creationId xmlns:p14="http://schemas.microsoft.com/office/powerpoint/2010/main" val="63890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88950" y="-1416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600"/>
            </a:pPr>
            <a:r>
              <a:rPr lang="en-US" sz="3200"/>
              <a:t>3. 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Hệ thống mô phỏng Splitwise</a:t>
            </a:r>
            <a:endParaRPr sz="32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7</a:t>
            </a:r>
            <a:endParaRPr sz="110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9785E0A-30A4-D59B-E7F9-8856676A863F}"/>
              </a:ext>
            </a:extLst>
          </p:cNvPr>
          <p:cNvSpPr txBox="1"/>
          <p:nvPr/>
        </p:nvSpPr>
        <p:spPr>
          <a:xfrm>
            <a:off x="746307" y="852514"/>
            <a:ext cx="450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3.3. Giải quyết vòng lặp nợ nần</a:t>
            </a:r>
          </a:p>
        </p:txBody>
      </p:sp>
      <p:sp>
        <p:nvSpPr>
          <p:cNvPr id="2" name="Lưu đồ: Đường kết nối 1">
            <a:extLst>
              <a:ext uri="{FF2B5EF4-FFF2-40B4-BE49-F238E27FC236}">
                <a16:creationId xmlns:a16="http://schemas.microsoft.com/office/drawing/2014/main" id="{B7BD28DD-95DF-5504-8A9A-C969B0D97C94}"/>
              </a:ext>
            </a:extLst>
          </p:cNvPr>
          <p:cNvSpPr/>
          <p:nvPr/>
        </p:nvSpPr>
        <p:spPr>
          <a:xfrm>
            <a:off x="2745676" y="267851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" name="Lưu đồ: Đường kết nối 3">
            <a:extLst>
              <a:ext uri="{FF2B5EF4-FFF2-40B4-BE49-F238E27FC236}">
                <a16:creationId xmlns:a16="http://schemas.microsoft.com/office/drawing/2014/main" id="{08DA4F0A-A881-0921-FC25-8BD2A89BDF28}"/>
              </a:ext>
            </a:extLst>
          </p:cNvPr>
          <p:cNvSpPr/>
          <p:nvPr/>
        </p:nvSpPr>
        <p:spPr>
          <a:xfrm>
            <a:off x="4114800" y="15213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35D434BE-5C3A-DF1C-D573-D5533492F058}"/>
              </a:ext>
            </a:extLst>
          </p:cNvPr>
          <p:cNvCxnSpPr>
            <a:cxnSpLocks/>
            <a:stCxn id="2" idx="7"/>
            <a:endCxn id="4" idx="3"/>
          </p:cNvCxnSpPr>
          <p:nvPr/>
        </p:nvCxnSpPr>
        <p:spPr>
          <a:xfrm flipV="1">
            <a:off x="3135921" y="1911545"/>
            <a:ext cx="1045834" cy="83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44179EF-E501-AB75-1DB8-F0AB3FD81627}"/>
              </a:ext>
            </a:extLst>
          </p:cNvPr>
          <p:cNvSpPr txBox="1"/>
          <p:nvPr/>
        </p:nvSpPr>
        <p:spPr>
          <a:xfrm>
            <a:off x="3383949" y="197850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15$</a:t>
            </a:r>
          </a:p>
        </p:txBody>
      </p:sp>
      <p:sp>
        <p:nvSpPr>
          <p:cNvPr id="5" name="Lưu đồ: Đường kết nối 4">
            <a:extLst>
              <a:ext uri="{FF2B5EF4-FFF2-40B4-BE49-F238E27FC236}">
                <a16:creationId xmlns:a16="http://schemas.microsoft.com/office/drawing/2014/main" id="{3D8AB004-98B3-402A-FBFD-3A77D8F898A8}"/>
              </a:ext>
            </a:extLst>
          </p:cNvPr>
          <p:cNvSpPr/>
          <p:nvPr/>
        </p:nvSpPr>
        <p:spPr>
          <a:xfrm>
            <a:off x="4114800" y="267851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1AC9BE5F-CB78-69CA-8A5F-F4569EA2AAD2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3202876" y="2907117"/>
            <a:ext cx="911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2FA9835-837E-8EC7-87B2-8768FBD9505E}"/>
              </a:ext>
            </a:extLst>
          </p:cNvPr>
          <p:cNvSpPr txBox="1"/>
          <p:nvPr/>
        </p:nvSpPr>
        <p:spPr>
          <a:xfrm>
            <a:off x="3416188" y="26585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6$</a:t>
            </a: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E34D9E47-F08C-63FA-5EE3-82E3413AAE0B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4343400" y="1978500"/>
            <a:ext cx="0" cy="70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E1CB507-47AA-92DE-C65E-7CFCA132F142}"/>
              </a:ext>
            </a:extLst>
          </p:cNvPr>
          <p:cNvSpPr txBox="1"/>
          <p:nvPr/>
        </p:nvSpPr>
        <p:spPr>
          <a:xfrm>
            <a:off x="4365335" y="212894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20$</a:t>
            </a:r>
          </a:p>
        </p:txBody>
      </p:sp>
      <p:sp>
        <p:nvSpPr>
          <p:cNvPr id="7" name="Lưu đồ: Đường kết nối 6">
            <a:extLst>
              <a:ext uri="{FF2B5EF4-FFF2-40B4-BE49-F238E27FC236}">
                <a16:creationId xmlns:a16="http://schemas.microsoft.com/office/drawing/2014/main" id="{440F613C-7A41-19CC-84B2-331055AAAAA2}"/>
              </a:ext>
            </a:extLst>
          </p:cNvPr>
          <p:cNvSpPr/>
          <p:nvPr/>
        </p:nvSpPr>
        <p:spPr>
          <a:xfrm>
            <a:off x="5077522" y="370814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B2D6B0FF-8D00-C6AF-B113-1F15382427BE}"/>
              </a:ext>
            </a:extLst>
          </p:cNvPr>
          <p:cNvCxnSpPr>
            <a:cxnSpLocks/>
            <a:stCxn id="7" idx="2"/>
            <a:endCxn id="2" idx="5"/>
          </p:cNvCxnSpPr>
          <p:nvPr/>
        </p:nvCxnSpPr>
        <p:spPr>
          <a:xfrm flipH="1" flipV="1">
            <a:off x="3135921" y="3068762"/>
            <a:ext cx="1941601" cy="86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973A36C-2583-783A-6AF3-C4DE32F5A1B0}"/>
              </a:ext>
            </a:extLst>
          </p:cNvPr>
          <p:cNvSpPr txBox="1"/>
          <p:nvPr/>
        </p:nvSpPr>
        <p:spPr>
          <a:xfrm>
            <a:off x="3698931" y="350275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18$</a:t>
            </a:r>
          </a:p>
        </p:txBody>
      </p:sp>
    </p:spTree>
    <p:extLst>
      <p:ext uri="{BB962C8B-B14F-4D97-AF65-F5344CB8AC3E}">
        <p14:creationId xmlns:p14="http://schemas.microsoft.com/office/powerpoint/2010/main" val="746016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88950" y="-1416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600"/>
            </a:pPr>
            <a:r>
              <a:rPr lang="en-US" sz="3200"/>
              <a:t>4. 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Hệ thống mô phỏng Uniswap</a:t>
            </a:r>
            <a:endParaRPr sz="32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8</a:t>
            </a:r>
            <a:endParaRPr sz="110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9C16F8E-4382-9F1E-6A40-7A155A98869C}"/>
              </a:ext>
            </a:extLst>
          </p:cNvPr>
          <p:cNvSpPr txBox="1"/>
          <p:nvPr/>
        </p:nvSpPr>
        <p:spPr>
          <a:xfrm>
            <a:off x="746307" y="852514"/>
            <a:ext cx="450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4.2. Bể thanh khoản </a:t>
            </a:r>
          </a:p>
        </p:txBody>
      </p:sp>
      <p:pic>
        <p:nvPicPr>
          <p:cNvPr id="3078" name="Picture 6" descr="A Brief Introduction to Liquidity Pools &amp; How they Work | by Satvik  Agnihotri | Medium">
            <a:extLst>
              <a:ext uri="{FF2B5EF4-FFF2-40B4-BE49-F238E27FC236}">
                <a16:creationId xmlns:a16="http://schemas.microsoft.com/office/drawing/2014/main" id="{F9FB7E6D-D425-0378-4182-5BAA9E0CE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68" y="2060919"/>
            <a:ext cx="4422032" cy="270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Hộp Văn bản 2">
            <a:extLst>
              <a:ext uri="{FF2B5EF4-FFF2-40B4-BE49-F238E27FC236}">
                <a16:creationId xmlns:a16="http://schemas.microsoft.com/office/drawing/2014/main" id="{4825564A-E609-9FF2-AC9B-05DEA81B3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015254"/>
              </p:ext>
            </p:extLst>
          </p:nvPr>
        </p:nvGraphicFramePr>
        <p:xfrm>
          <a:off x="1186145" y="1252624"/>
          <a:ext cx="4890564" cy="26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1876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88950" y="-1416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600"/>
            </a:pPr>
            <a:r>
              <a:rPr lang="en-US" sz="3200"/>
              <a:t>4. 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Hệ thống mô phỏng Uniswap</a:t>
            </a:r>
            <a:endParaRPr sz="32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9</a:t>
            </a:r>
            <a:endParaRPr sz="110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9C16F8E-4382-9F1E-6A40-7A155A98869C}"/>
              </a:ext>
            </a:extLst>
          </p:cNvPr>
          <p:cNvSpPr txBox="1"/>
          <p:nvPr/>
        </p:nvSpPr>
        <p:spPr>
          <a:xfrm>
            <a:off x="746307" y="852514"/>
            <a:ext cx="450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4.2. Giao dịch chuyển đổi token</a:t>
            </a:r>
          </a:p>
        </p:txBody>
      </p:sp>
      <p:pic>
        <p:nvPicPr>
          <p:cNvPr id="2" name="Hình ảnh 1" descr="Ảnh có chứa văn bản, hàng, biểu đồ, Sơ đồ&#10;&#10;Mô tả được tạo tự động">
            <a:extLst>
              <a:ext uri="{FF2B5EF4-FFF2-40B4-BE49-F238E27FC236}">
                <a16:creationId xmlns:a16="http://schemas.microsoft.com/office/drawing/2014/main" id="{AFC8E630-2D24-7868-8FEE-10727DECC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096" y="2571750"/>
            <a:ext cx="4693707" cy="21312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54EE3E0C-F48A-4048-EF1C-F063498CDB33}"/>
                  </a:ext>
                </a:extLst>
              </p:cNvPr>
              <p:cNvSpPr txBox="1"/>
              <p:nvPr/>
            </p:nvSpPr>
            <p:spPr>
              <a:xfrm>
                <a:off x="746307" y="1387241"/>
                <a:ext cx="4503310" cy="2131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/>
                  <a:t>Công thức tỷ giá hoán đổi: </a:t>
                </a:r>
                <a:r>
                  <a:rPr lang="en-US" b="1"/>
                  <a:t>x * y = k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b="1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/>
                  <a:t>Công thức tính lượng token nhận được: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en-US" sz="1800" b="1" i="1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𝒙</m:t>
                      </m:r>
                      <m:r>
                        <a:rPr lang="en-US" sz="1800" b="1" i="1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r>
                        <a:rPr lang="en-US" sz="1800" b="1" i="1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𝜟</m:t>
                      </m:r>
                      <m:r>
                        <a:rPr lang="en-US" sz="1800" b="1" i="1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𝒙</m:t>
                      </m:r>
                      <m:r>
                        <a:rPr lang="en-US" sz="1800" b="1" i="1" kern="10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  <m:r>
                        <a:rPr lang="en-US" sz="1800" b="1" i="1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en-US" sz="1800" b="1" i="1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𝒚</m:t>
                      </m:r>
                      <m:r>
                        <a:rPr lang="en-US" sz="1800" b="1" i="1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− </m:t>
                      </m:r>
                      <m:r>
                        <a:rPr lang="en-US" sz="1800" b="1" i="1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𝜟</m:t>
                      </m:r>
                      <m:r>
                        <a:rPr lang="en-US" sz="1800" b="1" i="1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𝒚</m:t>
                      </m:r>
                      <m:r>
                        <a:rPr lang="en-US" sz="1800" b="1" i="1" kern="10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)=</m:t>
                      </m:r>
                      <m:r>
                        <a:rPr lang="en-US" sz="1800" b="1" i="1" kern="10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𝒌</m:t>
                      </m:r>
                    </m:oMath>
                  </m:oMathPara>
                </a14:m>
                <a:endParaRPr lang="en-US" sz="1800" b="1">
                  <a:latin typeface="+mn-lt"/>
                </a:endParaRPr>
              </a:p>
              <a:p>
                <a:endParaRPr lang="en-US" sz="1800" b="1">
                  <a:latin typeface="+mn-lt"/>
                </a:endParaRPr>
              </a:p>
              <a:p>
                <a:r>
                  <a:rPr lang="en-US" sz="1800" b="1" kern="100">
                    <a:effectLst/>
                    <a:ea typeface="Calibri" panose="020F0502020204030204" pitchFamily="34" charset="0"/>
                  </a:rPr>
                  <a:t>	</a:t>
                </a:r>
                <a:r>
                  <a:rPr lang="en-US" b="1"/>
                  <a:t> </a:t>
                </a:r>
                <a14:m>
                  <m:oMath xmlns:m="http://schemas.openxmlformats.org/officeDocument/2006/math">
                    <m:r>
                      <a:rPr lang="en-US" sz="1800" b="1" i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1800" b="1" kern="100">
                    <a:effectLst/>
                    <a:ea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𝜟</m:t>
                    </m:r>
                    <m:r>
                      <a:rPr lang="en-US" sz="1800" b="1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𝒚</m:t>
                    </m:r>
                    <m:r>
                      <a:rPr lang="en-US" sz="1800" b="1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1800" b="1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𝒚</m:t>
                    </m:r>
                    <m:r>
                      <a:rPr lang="en-US" sz="1800" b="1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𝒌</m:t>
                        </m:r>
                      </m:num>
                      <m:den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𝒙</m:t>
                        </m:r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</m:t>
                        </m:r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𝜟</m:t>
                        </m:r>
                        <m: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𝒙</m:t>
                        </m:r>
                      </m:den>
                    </m:f>
                  </m:oMath>
                </a14:m>
                <a:endParaRPr lang="en-US" sz="1800" b="1" kern="100">
                  <a:effectLst/>
                  <a:latin typeface="+mn-lt"/>
                  <a:ea typeface="Calibri" panose="020F0502020204030204" pitchFamily="34" charset="0"/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54EE3E0C-F48A-4048-EF1C-F063498CD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07" y="1387241"/>
                <a:ext cx="4503310" cy="2131224"/>
              </a:xfrm>
              <a:prstGeom prst="rect">
                <a:avLst/>
              </a:prstGeom>
              <a:blipFill>
                <a:blip r:embed="rId4"/>
                <a:stretch>
                  <a:fillRect l="-135" t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ưu đồ: Đĩa Từ 5">
            <a:extLst>
              <a:ext uri="{FF2B5EF4-FFF2-40B4-BE49-F238E27FC236}">
                <a16:creationId xmlns:a16="http://schemas.microsoft.com/office/drawing/2014/main" id="{5A64F88C-3B57-887D-57AF-CD029E6D5F05}"/>
              </a:ext>
            </a:extLst>
          </p:cNvPr>
          <p:cNvSpPr/>
          <p:nvPr/>
        </p:nvSpPr>
        <p:spPr>
          <a:xfrm>
            <a:off x="6170805" y="1243244"/>
            <a:ext cx="1608873" cy="84207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X: 100</a:t>
            </a:r>
          </a:p>
          <a:p>
            <a:pPr algn="ctr"/>
            <a:r>
              <a:rPr lang="en-US"/>
              <a:t>Y: 100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7C94A9F-C7AA-5024-49EB-7D5B85A47AF8}"/>
              </a:ext>
            </a:extLst>
          </p:cNvPr>
          <p:cNvSpPr txBox="1"/>
          <p:nvPr/>
        </p:nvSpPr>
        <p:spPr>
          <a:xfrm>
            <a:off x="6688639" y="930825"/>
            <a:ext cx="604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Pool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8D9855D-3B03-4A1C-3897-373780DFE698}"/>
              </a:ext>
            </a:extLst>
          </p:cNvPr>
          <p:cNvSpPr txBox="1"/>
          <p:nvPr/>
        </p:nvSpPr>
        <p:spPr>
          <a:xfrm>
            <a:off x="5958004" y="2171640"/>
            <a:ext cx="2316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rgbClr val="FF0000"/>
                </a:solidFill>
              </a:rPr>
              <a:t>Swap 10 TokenX = ? TokenY</a:t>
            </a:r>
          </a:p>
        </p:txBody>
      </p:sp>
    </p:spTree>
    <p:extLst>
      <p:ext uri="{BB962C8B-B14F-4D97-AF65-F5344CB8AC3E}">
        <p14:creationId xmlns:p14="http://schemas.microsoft.com/office/powerpoint/2010/main" val="403796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88950" y="-1416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600"/>
            </a:pPr>
            <a:r>
              <a:rPr lang="en-US" sz="3200"/>
              <a:t>4. 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Hệ thống mô phỏng Uniswap</a:t>
            </a:r>
            <a:endParaRPr sz="32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10</a:t>
            </a:r>
            <a:endParaRPr sz="110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9C16F8E-4382-9F1E-6A40-7A155A98869C}"/>
              </a:ext>
            </a:extLst>
          </p:cNvPr>
          <p:cNvSpPr txBox="1"/>
          <p:nvPr/>
        </p:nvSpPr>
        <p:spPr>
          <a:xfrm>
            <a:off x="746307" y="852514"/>
            <a:ext cx="450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4.2. Giao dịch chuyển đổi token</a:t>
            </a:r>
          </a:p>
        </p:txBody>
      </p:sp>
      <p:sp>
        <p:nvSpPr>
          <p:cNvPr id="6" name="Lưu đồ: Đĩa Từ 5">
            <a:extLst>
              <a:ext uri="{FF2B5EF4-FFF2-40B4-BE49-F238E27FC236}">
                <a16:creationId xmlns:a16="http://schemas.microsoft.com/office/drawing/2014/main" id="{5A64F88C-3B57-887D-57AF-CD029E6D5F05}"/>
              </a:ext>
            </a:extLst>
          </p:cNvPr>
          <p:cNvSpPr/>
          <p:nvPr/>
        </p:nvSpPr>
        <p:spPr>
          <a:xfrm>
            <a:off x="3640744" y="1794041"/>
            <a:ext cx="1608873" cy="84207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ETH: 5000</a:t>
            </a:r>
          </a:p>
          <a:p>
            <a:pPr algn="ctr"/>
            <a:r>
              <a:rPr lang="en-US"/>
              <a:t>DHN: 5000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7C94A9F-C7AA-5024-49EB-7D5B85A47AF8}"/>
              </a:ext>
            </a:extLst>
          </p:cNvPr>
          <p:cNvSpPr txBox="1"/>
          <p:nvPr/>
        </p:nvSpPr>
        <p:spPr>
          <a:xfrm>
            <a:off x="4158578" y="1481622"/>
            <a:ext cx="604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Pool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8D9855D-3B03-4A1C-3897-373780DFE698}"/>
              </a:ext>
            </a:extLst>
          </p:cNvPr>
          <p:cNvSpPr txBox="1"/>
          <p:nvPr/>
        </p:nvSpPr>
        <p:spPr>
          <a:xfrm>
            <a:off x="3977784" y="3061773"/>
            <a:ext cx="2316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rgbClr val="FF0000"/>
                </a:solidFill>
              </a:rPr>
              <a:t>Swap 100 ETH = ? DHN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FE37D01-9440-6CD6-A88A-017DC1BD858D}"/>
              </a:ext>
            </a:extLst>
          </p:cNvPr>
          <p:cNvSpPr txBox="1"/>
          <p:nvPr/>
        </p:nvSpPr>
        <p:spPr>
          <a:xfrm>
            <a:off x="5249617" y="2044122"/>
            <a:ext cx="173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Fee: 3%</a:t>
            </a:r>
          </a:p>
          <a:p>
            <a:r>
              <a:rPr lang="en-US" sz="1200"/>
              <a:t>1 ETH = 1 DHN</a:t>
            </a:r>
          </a:p>
          <a:p>
            <a:r>
              <a:rPr lang="en-US" sz="1200"/>
              <a:t>1 DHN = 1 ETH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13EA5D9D-FAB1-FFCC-961A-484238A8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967" y="2708019"/>
            <a:ext cx="405817" cy="70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23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88950" y="-1416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600"/>
            </a:pPr>
            <a:r>
              <a:rPr lang="en-US" sz="3200"/>
              <a:t>4. 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Hệ thống mô phỏng Uniswap</a:t>
            </a:r>
            <a:endParaRPr sz="32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10</a:t>
            </a:r>
            <a:endParaRPr sz="110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9C16F8E-4382-9F1E-6A40-7A155A98869C}"/>
              </a:ext>
            </a:extLst>
          </p:cNvPr>
          <p:cNvSpPr txBox="1"/>
          <p:nvPr/>
        </p:nvSpPr>
        <p:spPr>
          <a:xfrm>
            <a:off x="746307" y="852514"/>
            <a:ext cx="450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4.2. Giao dịch chuyển đổi token</a:t>
            </a:r>
          </a:p>
        </p:txBody>
      </p:sp>
      <p:sp>
        <p:nvSpPr>
          <p:cNvPr id="6" name="Lưu đồ: Đĩa Từ 5">
            <a:extLst>
              <a:ext uri="{FF2B5EF4-FFF2-40B4-BE49-F238E27FC236}">
                <a16:creationId xmlns:a16="http://schemas.microsoft.com/office/drawing/2014/main" id="{5A64F88C-3B57-887D-57AF-CD029E6D5F05}"/>
              </a:ext>
            </a:extLst>
          </p:cNvPr>
          <p:cNvSpPr/>
          <p:nvPr/>
        </p:nvSpPr>
        <p:spPr>
          <a:xfrm>
            <a:off x="3640744" y="1794041"/>
            <a:ext cx="1608873" cy="84207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ETH: 5000</a:t>
            </a:r>
          </a:p>
          <a:p>
            <a:pPr algn="ctr"/>
            <a:r>
              <a:rPr lang="en-US"/>
              <a:t>DHN: 5000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7C94A9F-C7AA-5024-49EB-7D5B85A47AF8}"/>
              </a:ext>
            </a:extLst>
          </p:cNvPr>
          <p:cNvSpPr txBox="1"/>
          <p:nvPr/>
        </p:nvSpPr>
        <p:spPr>
          <a:xfrm>
            <a:off x="4158578" y="1481622"/>
            <a:ext cx="604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Pool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8D9855D-3B03-4A1C-3897-373780DFE698}"/>
              </a:ext>
            </a:extLst>
          </p:cNvPr>
          <p:cNvSpPr txBox="1"/>
          <p:nvPr/>
        </p:nvSpPr>
        <p:spPr>
          <a:xfrm>
            <a:off x="3977784" y="3061773"/>
            <a:ext cx="2316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rgbClr val="FF0000"/>
                </a:solidFill>
              </a:rPr>
              <a:t>Swap 100 ETH = ? DHN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FE37D01-9440-6CD6-A88A-017DC1BD858D}"/>
              </a:ext>
            </a:extLst>
          </p:cNvPr>
          <p:cNvSpPr txBox="1"/>
          <p:nvPr/>
        </p:nvSpPr>
        <p:spPr>
          <a:xfrm>
            <a:off x="5249617" y="2044122"/>
            <a:ext cx="173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Fee: 3%</a:t>
            </a:r>
          </a:p>
          <a:p>
            <a:r>
              <a:rPr lang="en-US" sz="1200"/>
              <a:t>1 ETH = 1 DHN</a:t>
            </a:r>
          </a:p>
          <a:p>
            <a:r>
              <a:rPr lang="en-US" sz="1200"/>
              <a:t>1 DHN = 1 ETH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25653B0-7267-B31B-FAAF-D267699C424C}"/>
              </a:ext>
            </a:extLst>
          </p:cNvPr>
          <p:cNvSpPr txBox="1"/>
          <p:nvPr/>
        </p:nvSpPr>
        <p:spPr>
          <a:xfrm>
            <a:off x="2416098" y="3635261"/>
            <a:ext cx="599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Thực tế, Bob nhận token đổi tương đương </a:t>
            </a:r>
            <a:r>
              <a:rPr lang="en-US" sz="1600" b="1"/>
              <a:t>97 ETH </a:t>
            </a:r>
            <a:r>
              <a:rPr lang="en-US" sz="1600"/>
              <a:t>do </a:t>
            </a:r>
            <a:r>
              <a:rPr lang="en-US" sz="1600" b="1"/>
              <a:t>Fee = 3%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13EA5D9D-FAB1-FFCC-961A-484238A8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967" y="2708019"/>
            <a:ext cx="405817" cy="707509"/>
          </a:xfrm>
          <a:prstGeom prst="rect">
            <a:avLst/>
          </a:prstGeom>
        </p:spPr>
      </p:pic>
      <p:sp>
        <p:nvSpPr>
          <p:cNvPr id="14" name="Mũi tên: Cong Trái 13">
            <a:extLst>
              <a:ext uri="{FF2B5EF4-FFF2-40B4-BE49-F238E27FC236}">
                <a16:creationId xmlns:a16="http://schemas.microsoft.com/office/drawing/2014/main" id="{0051FF22-1F62-3F2C-A54D-ABF033EDDE4A}"/>
              </a:ext>
            </a:extLst>
          </p:cNvPr>
          <p:cNvSpPr/>
          <p:nvPr/>
        </p:nvSpPr>
        <p:spPr>
          <a:xfrm>
            <a:off x="5329733" y="1588758"/>
            <a:ext cx="185129" cy="307777"/>
          </a:xfrm>
          <a:prstGeom prst="curvedLeftArrow">
            <a:avLst>
              <a:gd name="adj1" fmla="val 41322"/>
              <a:gd name="adj2" fmla="val 50000"/>
              <a:gd name="adj3" fmla="val 25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4737E591-9A4D-C65B-4A6D-FD1771FC7A96}"/>
              </a:ext>
            </a:extLst>
          </p:cNvPr>
          <p:cNvSpPr txBox="1"/>
          <p:nvPr/>
        </p:nvSpPr>
        <p:spPr>
          <a:xfrm>
            <a:off x="4762837" y="1302671"/>
            <a:ext cx="1732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2">
                    <a:lumMod val="75000"/>
                  </a:schemeClr>
                </a:solidFill>
              </a:rPr>
              <a:t>+ 3 ETH</a:t>
            </a:r>
          </a:p>
        </p:txBody>
      </p:sp>
    </p:spTree>
    <p:extLst>
      <p:ext uri="{BB962C8B-B14F-4D97-AF65-F5344CB8AC3E}">
        <p14:creationId xmlns:p14="http://schemas.microsoft.com/office/powerpoint/2010/main" val="322627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88950" y="-1416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600"/>
            </a:pPr>
            <a:r>
              <a:rPr lang="en-US" sz="3200"/>
              <a:t>4. 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Hệ thống mô phỏng Uniswap</a:t>
            </a:r>
            <a:endParaRPr sz="32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10</a:t>
            </a:r>
            <a:endParaRPr sz="110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9C16F8E-4382-9F1E-6A40-7A155A98869C}"/>
              </a:ext>
            </a:extLst>
          </p:cNvPr>
          <p:cNvSpPr txBox="1"/>
          <p:nvPr/>
        </p:nvSpPr>
        <p:spPr>
          <a:xfrm>
            <a:off x="746307" y="852514"/>
            <a:ext cx="450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4.2. Giao dịch chuyển đổi token</a:t>
            </a:r>
          </a:p>
        </p:txBody>
      </p:sp>
      <p:sp>
        <p:nvSpPr>
          <p:cNvPr id="6" name="Lưu đồ: Đĩa Từ 5">
            <a:extLst>
              <a:ext uri="{FF2B5EF4-FFF2-40B4-BE49-F238E27FC236}">
                <a16:creationId xmlns:a16="http://schemas.microsoft.com/office/drawing/2014/main" id="{5A64F88C-3B57-887D-57AF-CD029E6D5F05}"/>
              </a:ext>
            </a:extLst>
          </p:cNvPr>
          <p:cNvSpPr/>
          <p:nvPr/>
        </p:nvSpPr>
        <p:spPr>
          <a:xfrm>
            <a:off x="3640744" y="1794041"/>
            <a:ext cx="1608873" cy="84207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ETH: 5000</a:t>
            </a:r>
          </a:p>
          <a:p>
            <a:pPr algn="ctr"/>
            <a:r>
              <a:rPr lang="en-US"/>
              <a:t>DHN: 5000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7C94A9F-C7AA-5024-49EB-7D5B85A47AF8}"/>
              </a:ext>
            </a:extLst>
          </p:cNvPr>
          <p:cNvSpPr txBox="1"/>
          <p:nvPr/>
        </p:nvSpPr>
        <p:spPr>
          <a:xfrm>
            <a:off x="4158578" y="1481622"/>
            <a:ext cx="604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Pool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8D9855D-3B03-4A1C-3897-373780DFE698}"/>
              </a:ext>
            </a:extLst>
          </p:cNvPr>
          <p:cNvSpPr txBox="1"/>
          <p:nvPr/>
        </p:nvSpPr>
        <p:spPr>
          <a:xfrm>
            <a:off x="3977784" y="3061773"/>
            <a:ext cx="2316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rgbClr val="FF0000"/>
                </a:solidFill>
              </a:rPr>
              <a:t>Swap 100 ETH = ? DHN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FE37D01-9440-6CD6-A88A-017DC1BD858D}"/>
              </a:ext>
            </a:extLst>
          </p:cNvPr>
          <p:cNvSpPr txBox="1"/>
          <p:nvPr/>
        </p:nvSpPr>
        <p:spPr>
          <a:xfrm>
            <a:off x="5249617" y="2044122"/>
            <a:ext cx="173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Fee: 3%</a:t>
            </a:r>
          </a:p>
          <a:p>
            <a:r>
              <a:rPr lang="en-US" sz="1200"/>
              <a:t>1 ETH = 1 DHN</a:t>
            </a:r>
          </a:p>
          <a:p>
            <a:r>
              <a:rPr lang="en-US" sz="1200"/>
              <a:t>1 DHN = 1 ETH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Hộp Văn bản 1">
                <a:extLst>
                  <a:ext uri="{FF2B5EF4-FFF2-40B4-BE49-F238E27FC236}">
                    <a16:creationId xmlns:a16="http://schemas.microsoft.com/office/drawing/2014/main" id="{725653B0-7267-B31B-FAAF-D267699C424C}"/>
                  </a:ext>
                </a:extLst>
              </p:cNvPr>
              <p:cNvSpPr txBox="1"/>
              <p:nvPr/>
            </p:nvSpPr>
            <p:spPr>
              <a:xfrm>
                <a:off x="2416098" y="3635261"/>
                <a:ext cx="6042039" cy="907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/>
                  <a:t>Thực tế, Bob nhận token đổi tương đương </a:t>
                </a:r>
                <a:r>
                  <a:rPr lang="en-US" sz="1600" b="1"/>
                  <a:t>97 ETH </a:t>
                </a:r>
                <a:r>
                  <a:rPr lang="en-US" sz="1600"/>
                  <a:t>do </a:t>
                </a:r>
                <a:r>
                  <a:rPr lang="en-US" sz="1600" b="1"/>
                  <a:t>Fee = 3%</a:t>
                </a:r>
              </a:p>
              <a:p>
                <a:endParaRPr lang="en-US" b="1"/>
              </a:p>
              <a:p>
                <a:r>
                  <a:rPr lang="en-US" sz="1600" b="1" kern="100">
                    <a:ea typeface="Calibri" panose="020F0502020204030204" pitchFamily="34" charset="0"/>
                  </a:rPr>
                  <a:t>Bob_Receive </a:t>
                </a:r>
                <a14:m>
                  <m:oMath xmlns:m="http://schemas.openxmlformats.org/officeDocument/2006/math">
                    <m:r>
                      <a:rPr lang="en-US" sz="16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16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5000</m:t>
                    </m:r>
                    <m:r>
                      <a:rPr lang="en-US" sz="16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25000000</m:t>
                        </m:r>
                      </m:num>
                      <m:den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5000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97</m:t>
                        </m:r>
                      </m:den>
                    </m:f>
                  </m:oMath>
                </a14:m>
                <a:r>
                  <a:rPr lang="en-US" sz="1600"/>
                  <a:t> 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1600"/>
                  <a:t> 95.14 DHN</a:t>
                </a:r>
              </a:p>
            </p:txBody>
          </p:sp>
        </mc:Choice>
        <mc:Fallback>
          <p:sp>
            <p:nvSpPr>
              <p:cNvPr id="2" name="Hộp Văn bản 1">
                <a:extLst>
                  <a:ext uri="{FF2B5EF4-FFF2-40B4-BE49-F238E27FC236}">
                    <a16:creationId xmlns:a16="http://schemas.microsoft.com/office/drawing/2014/main" id="{725653B0-7267-B31B-FAAF-D267699C4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098" y="3635261"/>
                <a:ext cx="6042039" cy="907236"/>
              </a:xfrm>
              <a:prstGeom prst="rect">
                <a:avLst/>
              </a:prstGeom>
              <a:blipFill>
                <a:blip r:embed="rId3"/>
                <a:stretch>
                  <a:fillRect l="-505" t="-2013" b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Hình ảnh 10">
            <a:extLst>
              <a:ext uri="{FF2B5EF4-FFF2-40B4-BE49-F238E27FC236}">
                <a16:creationId xmlns:a16="http://schemas.microsoft.com/office/drawing/2014/main" id="{13EA5D9D-FAB1-FFCC-961A-484238A89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967" y="2708019"/>
            <a:ext cx="405817" cy="707509"/>
          </a:xfrm>
          <a:prstGeom prst="rect">
            <a:avLst/>
          </a:prstGeom>
        </p:spPr>
      </p:pic>
      <p:sp>
        <p:nvSpPr>
          <p:cNvPr id="14" name="Mũi tên: Cong Trái 13">
            <a:extLst>
              <a:ext uri="{FF2B5EF4-FFF2-40B4-BE49-F238E27FC236}">
                <a16:creationId xmlns:a16="http://schemas.microsoft.com/office/drawing/2014/main" id="{0051FF22-1F62-3F2C-A54D-ABF033EDDE4A}"/>
              </a:ext>
            </a:extLst>
          </p:cNvPr>
          <p:cNvSpPr/>
          <p:nvPr/>
        </p:nvSpPr>
        <p:spPr>
          <a:xfrm>
            <a:off x="5329733" y="1588758"/>
            <a:ext cx="185129" cy="307777"/>
          </a:xfrm>
          <a:prstGeom prst="curvedLeftArrow">
            <a:avLst>
              <a:gd name="adj1" fmla="val 41322"/>
              <a:gd name="adj2" fmla="val 50000"/>
              <a:gd name="adj3" fmla="val 25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4737E591-9A4D-C65B-4A6D-FD1771FC7A96}"/>
              </a:ext>
            </a:extLst>
          </p:cNvPr>
          <p:cNvSpPr txBox="1"/>
          <p:nvPr/>
        </p:nvSpPr>
        <p:spPr>
          <a:xfrm>
            <a:off x="4762837" y="1302671"/>
            <a:ext cx="1732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2">
                    <a:lumMod val="75000"/>
                  </a:schemeClr>
                </a:solidFill>
              </a:rPr>
              <a:t>+ 3 ETH + 97 ETH</a:t>
            </a:r>
          </a:p>
        </p:txBody>
      </p:sp>
      <p:sp>
        <p:nvSpPr>
          <p:cNvPr id="5" name="Mũi tên: Cong Phải 4">
            <a:extLst>
              <a:ext uri="{FF2B5EF4-FFF2-40B4-BE49-F238E27FC236}">
                <a16:creationId xmlns:a16="http://schemas.microsoft.com/office/drawing/2014/main" id="{CF891AD5-4329-E5D3-3F40-FED2E43C6162}"/>
              </a:ext>
            </a:extLst>
          </p:cNvPr>
          <p:cNvSpPr/>
          <p:nvPr/>
        </p:nvSpPr>
        <p:spPr>
          <a:xfrm>
            <a:off x="3114906" y="2469072"/>
            <a:ext cx="302767" cy="540754"/>
          </a:xfrm>
          <a:prstGeom prst="curv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990708FF-DD48-78C3-547F-D8219C782C17}"/>
              </a:ext>
            </a:extLst>
          </p:cNvPr>
          <p:cNvSpPr txBox="1"/>
          <p:nvPr/>
        </p:nvSpPr>
        <p:spPr>
          <a:xfrm>
            <a:off x="2034874" y="2569519"/>
            <a:ext cx="1117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2">
                    <a:lumMod val="75000"/>
                  </a:schemeClr>
                </a:solidFill>
              </a:rPr>
              <a:t>- 95.14 DHN</a:t>
            </a:r>
          </a:p>
        </p:txBody>
      </p:sp>
    </p:spTree>
    <p:extLst>
      <p:ext uri="{BB962C8B-B14F-4D97-AF65-F5344CB8AC3E}">
        <p14:creationId xmlns:p14="http://schemas.microsoft.com/office/powerpoint/2010/main" val="76877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88950" y="-1416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vi" sz="3200"/>
              <a:t>Nội dung</a:t>
            </a:r>
            <a:endParaRPr sz="3200"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488950" y="1009650"/>
            <a:ext cx="8026500" cy="3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-US" sz="1800" err="1">
                <a:latin typeface="Roboto"/>
                <a:ea typeface="Roboto"/>
                <a:cs typeface="Roboto"/>
                <a:sym typeface="Roboto"/>
              </a:rPr>
              <a:t>Giới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err="1">
                <a:latin typeface="Roboto"/>
                <a:ea typeface="Roboto"/>
                <a:cs typeface="Roboto"/>
                <a:sym typeface="Roboto"/>
              </a:rPr>
              <a:t>thiệu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err="1">
                <a:latin typeface="Roboto"/>
                <a:ea typeface="Roboto"/>
                <a:cs typeface="Roboto"/>
                <a:sym typeface="Roboto"/>
              </a:rPr>
              <a:t>bài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err="1">
                <a:latin typeface="Roboto"/>
                <a:ea typeface="Roboto"/>
                <a:cs typeface="Roboto"/>
                <a:sym typeface="Roboto"/>
              </a:rPr>
              <a:t>toán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-US" sz="1800" err="1">
                <a:latin typeface="Roboto"/>
                <a:ea typeface="Roboto"/>
                <a:cs typeface="Roboto"/>
                <a:sym typeface="Roboto"/>
              </a:rPr>
              <a:t>Phân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chia </a:t>
            </a:r>
            <a:r>
              <a:rPr lang="en-US" sz="1800" err="1">
                <a:latin typeface="Roboto"/>
                <a:ea typeface="Roboto"/>
                <a:cs typeface="Roboto"/>
                <a:sym typeface="Roboto"/>
              </a:rPr>
              <a:t>công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err="1">
                <a:latin typeface="Roboto"/>
                <a:ea typeface="Roboto"/>
                <a:cs typeface="Roboto"/>
                <a:sym typeface="Roboto"/>
              </a:rPr>
              <a:t>việc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-US" sz="1800" err="1">
                <a:latin typeface="Roboto"/>
                <a:ea typeface="Roboto"/>
                <a:cs typeface="Roboto"/>
                <a:sym typeface="Roboto"/>
              </a:rPr>
              <a:t>Hệ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err="1">
                <a:latin typeface="Roboto"/>
                <a:ea typeface="Roboto"/>
                <a:cs typeface="Roboto"/>
                <a:sym typeface="Roboto"/>
              </a:rPr>
              <a:t>thống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err="1">
                <a:latin typeface="Roboto"/>
                <a:ea typeface="Roboto"/>
                <a:cs typeface="Roboto"/>
                <a:sym typeface="Roboto"/>
              </a:rPr>
              <a:t>mô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err="1">
                <a:latin typeface="Roboto"/>
                <a:ea typeface="Roboto"/>
                <a:cs typeface="Roboto"/>
                <a:sym typeface="Roboto"/>
              </a:rPr>
              <a:t>phỏng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err="1">
                <a:latin typeface="Roboto"/>
                <a:ea typeface="Roboto"/>
                <a:cs typeface="Roboto"/>
                <a:sym typeface="Roboto"/>
              </a:rPr>
              <a:t>Splitwise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-US" sz="1800" err="1">
                <a:latin typeface="Roboto"/>
                <a:ea typeface="Roboto"/>
                <a:cs typeface="Roboto"/>
                <a:sym typeface="Roboto"/>
              </a:rPr>
              <a:t>Hệ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err="1">
                <a:latin typeface="Roboto"/>
                <a:ea typeface="Roboto"/>
                <a:cs typeface="Roboto"/>
                <a:sym typeface="Roboto"/>
              </a:rPr>
              <a:t>thống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err="1">
                <a:latin typeface="Roboto"/>
                <a:ea typeface="Roboto"/>
                <a:cs typeface="Roboto"/>
                <a:sym typeface="Roboto"/>
              </a:rPr>
              <a:t>mô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err="1">
                <a:latin typeface="Roboto"/>
                <a:ea typeface="Roboto"/>
                <a:cs typeface="Roboto"/>
                <a:sym typeface="Roboto"/>
              </a:rPr>
              <a:t>phỏng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Uniswap</a:t>
            </a:r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100"/>
              <a:t>2</a:t>
            </a:fld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88950" y="-1416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600"/>
            </a:pPr>
            <a:r>
              <a:rPr lang="en-US" sz="3200"/>
              <a:t>4. 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Hệ thống mô phỏng Uniswap</a:t>
            </a:r>
            <a:endParaRPr sz="32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10</a:t>
            </a:r>
            <a:endParaRPr sz="110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9C16F8E-4382-9F1E-6A40-7A155A98869C}"/>
              </a:ext>
            </a:extLst>
          </p:cNvPr>
          <p:cNvSpPr txBox="1"/>
          <p:nvPr/>
        </p:nvSpPr>
        <p:spPr>
          <a:xfrm>
            <a:off x="746307" y="852514"/>
            <a:ext cx="450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4.2. Giao dịch chuyển đổi token</a:t>
            </a:r>
          </a:p>
        </p:txBody>
      </p:sp>
      <p:sp>
        <p:nvSpPr>
          <p:cNvPr id="6" name="Lưu đồ: Đĩa Từ 5">
            <a:extLst>
              <a:ext uri="{FF2B5EF4-FFF2-40B4-BE49-F238E27FC236}">
                <a16:creationId xmlns:a16="http://schemas.microsoft.com/office/drawing/2014/main" id="{5A64F88C-3B57-887D-57AF-CD029E6D5F05}"/>
              </a:ext>
            </a:extLst>
          </p:cNvPr>
          <p:cNvSpPr/>
          <p:nvPr/>
        </p:nvSpPr>
        <p:spPr>
          <a:xfrm>
            <a:off x="3640744" y="1794041"/>
            <a:ext cx="1608873" cy="84207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ETH: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5100</a:t>
            </a:r>
          </a:p>
          <a:p>
            <a:pPr algn="ctr"/>
            <a:r>
              <a:rPr lang="en-US"/>
              <a:t>DHN: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4904.86</a:t>
            </a:r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7C94A9F-C7AA-5024-49EB-7D5B85A47AF8}"/>
              </a:ext>
            </a:extLst>
          </p:cNvPr>
          <p:cNvSpPr txBox="1"/>
          <p:nvPr/>
        </p:nvSpPr>
        <p:spPr>
          <a:xfrm>
            <a:off x="4158578" y="1481622"/>
            <a:ext cx="604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Pool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8D9855D-3B03-4A1C-3897-373780DFE698}"/>
              </a:ext>
            </a:extLst>
          </p:cNvPr>
          <p:cNvSpPr txBox="1"/>
          <p:nvPr/>
        </p:nvSpPr>
        <p:spPr>
          <a:xfrm>
            <a:off x="3977784" y="3061773"/>
            <a:ext cx="2316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rgbClr val="FF0000"/>
                </a:solidFill>
              </a:rPr>
              <a:t>Swap 100 ETH = ? DHN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FE37D01-9440-6CD6-A88A-017DC1BD858D}"/>
              </a:ext>
            </a:extLst>
          </p:cNvPr>
          <p:cNvSpPr txBox="1"/>
          <p:nvPr/>
        </p:nvSpPr>
        <p:spPr>
          <a:xfrm>
            <a:off x="5249617" y="2044122"/>
            <a:ext cx="173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Fee: 3%</a:t>
            </a:r>
          </a:p>
          <a:p>
            <a:r>
              <a:rPr lang="en-US" sz="1200">
                <a:solidFill>
                  <a:schemeClr val="accent2"/>
                </a:solidFill>
              </a:rPr>
              <a:t>1 ETH = 0.96 DHN</a:t>
            </a:r>
          </a:p>
          <a:p>
            <a:r>
              <a:rPr lang="en-US" sz="1200">
                <a:solidFill>
                  <a:schemeClr val="accent2"/>
                </a:solidFill>
              </a:rPr>
              <a:t>1 DHN = 1.04 ETH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Hộp Văn bản 1">
                <a:extLst>
                  <a:ext uri="{FF2B5EF4-FFF2-40B4-BE49-F238E27FC236}">
                    <a16:creationId xmlns:a16="http://schemas.microsoft.com/office/drawing/2014/main" id="{725653B0-7267-B31B-FAAF-D267699C424C}"/>
                  </a:ext>
                </a:extLst>
              </p:cNvPr>
              <p:cNvSpPr txBox="1"/>
              <p:nvPr/>
            </p:nvSpPr>
            <p:spPr>
              <a:xfrm>
                <a:off x="2416098" y="3635261"/>
                <a:ext cx="6042039" cy="938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/>
                  <a:t>Thực tế, Bob nhận token đổi tương đương </a:t>
                </a:r>
                <a:r>
                  <a:rPr lang="en-US" sz="1600" b="1"/>
                  <a:t>97 ETH </a:t>
                </a:r>
                <a:r>
                  <a:rPr lang="en-US" sz="1600"/>
                  <a:t>do </a:t>
                </a:r>
                <a:r>
                  <a:rPr lang="en-US" sz="1600" b="1"/>
                  <a:t>Fee = 3%</a:t>
                </a:r>
              </a:p>
              <a:p>
                <a:endParaRPr lang="en-US" sz="1600" b="1" kern="100">
                  <a:ea typeface="Calibri" panose="020F0502020204030204" pitchFamily="34" charset="0"/>
                </a:endParaRPr>
              </a:p>
              <a:p>
                <a:r>
                  <a:rPr lang="en-US" sz="1600" b="1" kern="100">
                    <a:ea typeface="Calibri" panose="020F0502020204030204" pitchFamily="34" charset="0"/>
                  </a:rPr>
                  <a:t>Bob_Receive </a:t>
                </a:r>
                <a14:m>
                  <m:oMath xmlns:m="http://schemas.openxmlformats.org/officeDocument/2006/math">
                    <m:r>
                      <a:rPr lang="en-US" sz="16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16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5000</m:t>
                    </m:r>
                    <m:r>
                      <a:rPr lang="en-US" sz="16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25000000</m:t>
                        </m:r>
                      </m:num>
                      <m:den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5000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97</m:t>
                        </m:r>
                      </m:den>
                    </m:f>
                  </m:oMath>
                </a14:m>
                <a:r>
                  <a:rPr lang="en-US" sz="1600"/>
                  <a:t> 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1600"/>
                  <a:t> 95.14 DHN</a:t>
                </a:r>
              </a:p>
            </p:txBody>
          </p:sp>
        </mc:Choice>
        <mc:Fallback>
          <p:sp>
            <p:nvSpPr>
              <p:cNvPr id="2" name="Hộp Văn bản 1">
                <a:extLst>
                  <a:ext uri="{FF2B5EF4-FFF2-40B4-BE49-F238E27FC236}">
                    <a16:creationId xmlns:a16="http://schemas.microsoft.com/office/drawing/2014/main" id="{725653B0-7267-B31B-FAAF-D267699C4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098" y="3635261"/>
                <a:ext cx="6042039" cy="938014"/>
              </a:xfrm>
              <a:prstGeom prst="rect">
                <a:avLst/>
              </a:prstGeom>
              <a:blipFill>
                <a:blip r:embed="rId3"/>
                <a:stretch>
                  <a:fillRect l="-505" t="-1948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Hình ảnh 10">
            <a:extLst>
              <a:ext uri="{FF2B5EF4-FFF2-40B4-BE49-F238E27FC236}">
                <a16:creationId xmlns:a16="http://schemas.microsoft.com/office/drawing/2014/main" id="{13EA5D9D-FAB1-FFCC-961A-484238A89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967" y="2708019"/>
            <a:ext cx="405817" cy="70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1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88950" y="-1416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600"/>
            </a:pPr>
            <a:r>
              <a:rPr lang="en-US" sz="3200"/>
              <a:t>4. 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Hệ thống mô phỏng Uniswap</a:t>
            </a:r>
            <a:endParaRPr sz="32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11</a:t>
            </a:r>
            <a:endParaRPr sz="110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9C16F8E-4382-9F1E-6A40-7A155A98869C}"/>
              </a:ext>
            </a:extLst>
          </p:cNvPr>
          <p:cNvSpPr txBox="1"/>
          <p:nvPr/>
        </p:nvSpPr>
        <p:spPr>
          <a:xfrm>
            <a:off x="746307" y="852514"/>
            <a:ext cx="450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4.2. Trượt giá</a:t>
            </a:r>
          </a:p>
        </p:txBody>
      </p:sp>
      <p:pic>
        <p:nvPicPr>
          <p:cNvPr id="2" name="Hình ảnh 1" descr="Ảnh có chứa văn bản, hàng, biểu đồ, Sơ đồ&#10;&#10;Mô tả được tạo tự động">
            <a:extLst>
              <a:ext uri="{FF2B5EF4-FFF2-40B4-BE49-F238E27FC236}">
                <a16:creationId xmlns:a16="http://schemas.microsoft.com/office/drawing/2014/main" id="{6321B8AA-234B-21A0-48D7-13AA46C1F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1869123"/>
            <a:ext cx="5943600" cy="28981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2D7B11D3-D911-41FB-8679-4BFC0A1E8428}"/>
                  </a:ext>
                </a:extLst>
              </p:cNvPr>
              <p:cNvSpPr txBox="1"/>
              <p:nvPr/>
            </p:nvSpPr>
            <p:spPr>
              <a:xfrm>
                <a:off x="926814" y="2475965"/>
                <a:ext cx="2240131" cy="1079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𝐥𝐢𝐩𝐩𝐚𝐠𝐞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𝐏𝐄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𝐀𝐄</m:t>
                          </m:r>
                        </m:num>
                        <m:den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𝐏𝐄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sz="1200"/>
                  <a:t>PE: token dự kiến nhận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sz="1200"/>
                  <a:t>AE: token thực tế nhận</a:t>
                </a: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2D7B11D3-D911-41FB-8679-4BFC0A1E8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14" y="2475965"/>
                <a:ext cx="2240131" cy="1079655"/>
              </a:xfrm>
              <a:prstGeom prst="rect">
                <a:avLst/>
              </a:prstGeom>
              <a:blipFill>
                <a:blip r:embed="rId4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65A0322-92D5-6000-258E-DC6641858E17}"/>
              </a:ext>
            </a:extLst>
          </p:cNvPr>
          <p:cNvSpPr txBox="1"/>
          <p:nvPr/>
        </p:nvSpPr>
        <p:spPr>
          <a:xfrm>
            <a:off x="746306" y="1387241"/>
            <a:ext cx="7678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Là giá trị phần trăm mô tả chênh lệch giữa token nhận được khi giao dịch thực tế và token dự kiến có thể nhận được.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Công thức:</a:t>
            </a:r>
          </a:p>
        </p:txBody>
      </p:sp>
    </p:spTree>
    <p:extLst>
      <p:ext uri="{BB962C8B-B14F-4D97-AF65-F5344CB8AC3E}">
        <p14:creationId xmlns:p14="http://schemas.microsoft.com/office/powerpoint/2010/main" val="1923386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88950" y="-1416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600"/>
            </a:pPr>
            <a:r>
              <a:rPr lang="en-US" sz="3200"/>
              <a:t>4. 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Hệ thống mô phỏng Uniswap</a:t>
            </a:r>
            <a:endParaRPr sz="32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12</a:t>
            </a:r>
            <a:endParaRPr sz="110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9C16F8E-4382-9F1E-6A40-7A155A98869C}"/>
              </a:ext>
            </a:extLst>
          </p:cNvPr>
          <p:cNvSpPr txBox="1"/>
          <p:nvPr/>
        </p:nvSpPr>
        <p:spPr>
          <a:xfrm>
            <a:off x="746307" y="852514"/>
            <a:ext cx="450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4.2. Trượt giá</a:t>
            </a:r>
          </a:p>
        </p:txBody>
      </p:sp>
      <p:sp>
        <p:nvSpPr>
          <p:cNvPr id="3" name="Lưu đồ: Đĩa Từ 2">
            <a:extLst>
              <a:ext uri="{FF2B5EF4-FFF2-40B4-BE49-F238E27FC236}">
                <a16:creationId xmlns:a16="http://schemas.microsoft.com/office/drawing/2014/main" id="{F4715CC7-2448-808D-BC81-8261FA582AD4}"/>
              </a:ext>
            </a:extLst>
          </p:cNvPr>
          <p:cNvSpPr/>
          <p:nvPr/>
        </p:nvSpPr>
        <p:spPr>
          <a:xfrm>
            <a:off x="1202565" y="1846714"/>
            <a:ext cx="1608873" cy="84207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X: 100</a:t>
            </a:r>
          </a:p>
          <a:p>
            <a:pPr algn="ctr"/>
            <a:r>
              <a:rPr lang="en-US"/>
              <a:t>Y: 100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30F0D36-D17F-6F58-341B-8AB2E89BC2F1}"/>
              </a:ext>
            </a:extLst>
          </p:cNvPr>
          <p:cNvSpPr txBox="1"/>
          <p:nvPr/>
        </p:nvSpPr>
        <p:spPr>
          <a:xfrm>
            <a:off x="1720399" y="1534295"/>
            <a:ext cx="604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Pool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8BA5CE3-C075-732B-72FC-C67E7CA7A9B0}"/>
              </a:ext>
            </a:extLst>
          </p:cNvPr>
          <p:cNvSpPr txBox="1"/>
          <p:nvPr/>
        </p:nvSpPr>
        <p:spPr>
          <a:xfrm>
            <a:off x="989764" y="2775110"/>
            <a:ext cx="281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rgbClr val="FF0000"/>
                </a:solidFill>
              </a:rPr>
              <a:t>Swap 100 TokenX = … TokenY</a:t>
            </a:r>
          </a:p>
        </p:txBody>
      </p:sp>
    </p:spTree>
    <p:extLst>
      <p:ext uri="{BB962C8B-B14F-4D97-AF65-F5344CB8AC3E}">
        <p14:creationId xmlns:p14="http://schemas.microsoft.com/office/powerpoint/2010/main" val="2096832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88950" y="-1416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600"/>
            </a:pPr>
            <a:r>
              <a:rPr lang="en-US" sz="3200"/>
              <a:t>4. 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Hệ thống mô phỏng Uniswap</a:t>
            </a:r>
            <a:endParaRPr sz="32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12</a:t>
            </a:r>
            <a:endParaRPr sz="110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9C16F8E-4382-9F1E-6A40-7A155A98869C}"/>
              </a:ext>
            </a:extLst>
          </p:cNvPr>
          <p:cNvSpPr txBox="1"/>
          <p:nvPr/>
        </p:nvSpPr>
        <p:spPr>
          <a:xfrm>
            <a:off x="746307" y="852514"/>
            <a:ext cx="450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4.2. Trượt giá</a:t>
            </a:r>
          </a:p>
        </p:txBody>
      </p:sp>
      <p:sp>
        <p:nvSpPr>
          <p:cNvPr id="3" name="Lưu đồ: Đĩa Từ 2">
            <a:extLst>
              <a:ext uri="{FF2B5EF4-FFF2-40B4-BE49-F238E27FC236}">
                <a16:creationId xmlns:a16="http://schemas.microsoft.com/office/drawing/2014/main" id="{F4715CC7-2448-808D-BC81-8261FA582AD4}"/>
              </a:ext>
            </a:extLst>
          </p:cNvPr>
          <p:cNvSpPr/>
          <p:nvPr/>
        </p:nvSpPr>
        <p:spPr>
          <a:xfrm>
            <a:off x="1202565" y="1846714"/>
            <a:ext cx="1608873" cy="84207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X: 100</a:t>
            </a:r>
          </a:p>
          <a:p>
            <a:pPr algn="ctr"/>
            <a:r>
              <a:rPr lang="en-US"/>
              <a:t>Y: 100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30F0D36-D17F-6F58-341B-8AB2E89BC2F1}"/>
              </a:ext>
            </a:extLst>
          </p:cNvPr>
          <p:cNvSpPr txBox="1"/>
          <p:nvPr/>
        </p:nvSpPr>
        <p:spPr>
          <a:xfrm>
            <a:off x="1720399" y="1534295"/>
            <a:ext cx="604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Pool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8BA5CE3-C075-732B-72FC-C67E7CA7A9B0}"/>
              </a:ext>
            </a:extLst>
          </p:cNvPr>
          <p:cNvSpPr txBox="1"/>
          <p:nvPr/>
        </p:nvSpPr>
        <p:spPr>
          <a:xfrm>
            <a:off x="989764" y="2775110"/>
            <a:ext cx="281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rgbClr val="FF0000"/>
                </a:solidFill>
              </a:rPr>
              <a:t>Swap 100 TokenX = … TokenY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Hộp Văn bản 1">
                <a:extLst>
                  <a:ext uri="{FF2B5EF4-FFF2-40B4-BE49-F238E27FC236}">
                    <a16:creationId xmlns:a16="http://schemas.microsoft.com/office/drawing/2014/main" id="{4BCA6868-AAD8-81E9-DB61-94AB4C165A98}"/>
                  </a:ext>
                </a:extLst>
              </p:cNvPr>
              <p:cNvSpPr txBox="1"/>
              <p:nvPr/>
            </p:nvSpPr>
            <p:spPr>
              <a:xfrm>
                <a:off x="3799840" y="1252624"/>
                <a:ext cx="4503310" cy="2095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1600"/>
                  <a:t>Thực tế nhận = …. = 50Y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160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1600"/>
                  <a:t>Tỉ lệ: 1X = 1Y </a:t>
                </a:r>
                <a:r>
                  <a:rPr lang="en-US" sz="1600">
                    <a:sym typeface="Wingdings" panose="05000000000000000000" pitchFamily="2" charset="2"/>
                  </a:rPr>
                  <a:t> Mong muốn nhận 100Y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160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1600">
                    <a:sym typeface="Wingdings" panose="05000000000000000000" pitchFamily="2" charset="2"/>
                  </a:rPr>
                  <a:t>Độ trượt giá: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𝒔𝒍𝒊𝒑𝒑𝒂𝒈𝒆</m:t>
                      </m:r>
                      <m:r>
                        <a:rPr lang="en-US" sz="18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𝟏𝟎𝟎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𝟓𝟎</m:t>
                          </m:r>
                        </m:num>
                        <m:den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𝟏𝟎𝟎</m:t>
                          </m:r>
                        </m:den>
                      </m:f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𝟓𝟎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%</m:t>
                      </m:r>
                    </m:oMath>
                  </m:oMathPara>
                </a14:m>
                <a:endParaRPr lang="en-US" sz="1800" b="1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US" sz="1600"/>
              </a:p>
            </p:txBody>
          </p:sp>
        </mc:Choice>
        <mc:Fallback>
          <p:sp>
            <p:nvSpPr>
              <p:cNvPr id="2" name="Hộp Văn bản 1">
                <a:extLst>
                  <a:ext uri="{FF2B5EF4-FFF2-40B4-BE49-F238E27FC236}">
                    <a16:creationId xmlns:a16="http://schemas.microsoft.com/office/drawing/2014/main" id="{4BCA6868-AAD8-81E9-DB61-94AB4C165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840" y="1252624"/>
                <a:ext cx="4503310" cy="2095638"/>
              </a:xfrm>
              <a:prstGeom prst="rect">
                <a:avLst/>
              </a:prstGeom>
              <a:blipFill>
                <a:blip r:embed="rId3"/>
                <a:stretch>
                  <a:fillRect l="-5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858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13</a:t>
            </a:r>
            <a:endParaRPr sz="1100"/>
          </a:p>
        </p:txBody>
      </p:sp>
      <p:sp>
        <p:nvSpPr>
          <p:cNvPr id="478" name="Google Shape;478;p64"/>
          <p:cNvSpPr txBox="1"/>
          <p:nvPr/>
        </p:nvSpPr>
        <p:spPr>
          <a:xfrm>
            <a:off x="1598851" y="1833873"/>
            <a:ext cx="7208700" cy="10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endParaRPr sz="30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vi" sz="5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88950" y="-1416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200"/>
              <a:t>1. </a:t>
            </a:r>
            <a:r>
              <a:rPr lang="en-US" sz="3200" err="1"/>
              <a:t>Giới</a:t>
            </a:r>
            <a:r>
              <a:rPr lang="en-US" sz="3200"/>
              <a:t> </a:t>
            </a:r>
            <a:r>
              <a:rPr lang="en-US" sz="3200" err="1"/>
              <a:t>thiệu</a:t>
            </a:r>
            <a:r>
              <a:rPr lang="en-US" sz="3200"/>
              <a:t> </a:t>
            </a:r>
            <a:r>
              <a:rPr lang="en-US" sz="3200" err="1"/>
              <a:t>bài</a:t>
            </a:r>
            <a:r>
              <a:rPr lang="en-US" sz="3200"/>
              <a:t> </a:t>
            </a:r>
            <a:r>
              <a:rPr lang="en-US" sz="3200" err="1"/>
              <a:t>toán</a:t>
            </a:r>
            <a:endParaRPr sz="32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100"/>
              <a:t>3</a:t>
            </a:fld>
            <a:endParaRPr sz="1100"/>
          </a:p>
        </p:txBody>
      </p:sp>
      <p:pic>
        <p:nvPicPr>
          <p:cNvPr id="1032" name="Picture 8" descr="Splitwise full logo transparent PNG - StickPNG">
            <a:extLst>
              <a:ext uri="{FF2B5EF4-FFF2-40B4-BE49-F238E27FC236}">
                <a16:creationId xmlns:a16="http://schemas.microsoft.com/office/drawing/2014/main" id="{592D75C8-5052-8942-E3DD-5244E13D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06" y="3322823"/>
            <a:ext cx="2719990" cy="204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C4C7835-451B-1531-FF9F-92FF54FE9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664" y="3438608"/>
            <a:ext cx="1695913" cy="169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DE1E580-76F0-0917-57B9-D589549C1905}"/>
              </a:ext>
            </a:extLst>
          </p:cNvPr>
          <p:cNvSpPr txBox="1"/>
          <p:nvPr/>
        </p:nvSpPr>
        <p:spPr>
          <a:xfrm>
            <a:off x="628650" y="858501"/>
            <a:ext cx="7886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kern="100">
                <a:effectLst/>
                <a:latin typeface="+mn-lt"/>
                <a:ea typeface="Calibri" panose="020F0502020204030204" pitchFamily="34" charset="0"/>
              </a:rPr>
              <a:t>Splitwise</a:t>
            </a:r>
            <a:r>
              <a:rPr lang="en-US" sz="1800" kern="100">
                <a:latin typeface="+mn-lt"/>
                <a:ea typeface="Calibri" panose="020F0502020204030204" pitchFamily="34" charset="0"/>
              </a:rPr>
              <a:t>: 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quản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lý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các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khoản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nợ,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giúp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nhóm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người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dùng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chia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sẻ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các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khoản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chi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tiêu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và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tính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toán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tổng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cộng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các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khoản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nợ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/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phải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trả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giữa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các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thành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viên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1800" kern="100">
              <a:latin typeface="+mn-lt"/>
              <a:ea typeface="Calibri" panose="020F0502020204030204" pitchFamily="34" charset="0"/>
            </a:endParaRPr>
          </a:p>
          <a:p>
            <a:pPr algn="just"/>
            <a:r>
              <a:rPr lang="en-US" sz="1800" b="1">
                <a:latin typeface="+mn-lt"/>
              </a:rPr>
              <a:t>Uniswap:</a:t>
            </a:r>
            <a:r>
              <a:rPr lang="en-US" sz="1800">
                <a:latin typeface="+mn-lt"/>
              </a:rPr>
              <a:t> 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cho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phép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người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dùng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trao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đổi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các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tài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sản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kỹ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thuật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số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một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cách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thuận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tiện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và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an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toàn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mà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không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cần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sự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can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thiệp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của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các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bên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trung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gian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truyền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b="0" kern="100" err="1">
                <a:effectLst/>
                <a:latin typeface="+mn-lt"/>
                <a:ea typeface="Calibri" panose="020F0502020204030204" pitchFamily="34" charset="0"/>
              </a:rPr>
              <a:t>thống</a:t>
            </a:r>
            <a:r>
              <a:rPr lang="en-US" sz="1800" b="0" kern="100">
                <a:effectLst/>
                <a:latin typeface="+mn-lt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1800" kern="100">
              <a:latin typeface="+mn-lt"/>
              <a:ea typeface="Calibri" panose="020F0502020204030204" pitchFamily="34" charset="0"/>
            </a:endParaRPr>
          </a:p>
          <a:p>
            <a:pPr algn="just"/>
            <a:r>
              <a:rPr lang="en-US" sz="1800" kern="100">
                <a:effectLst/>
                <a:latin typeface="+mn-lt"/>
                <a:ea typeface="Calibri" panose="020F0502020204030204" pitchFamily="34" charset="0"/>
                <a:sym typeface="Wingdings" panose="05000000000000000000" pitchFamily="2" charset="2"/>
              </a:rPr>
              <a:t> Xây dựng 2 hệ thống tương tự Splitwise và Uniswap để thử nghiệm và hiểu cách hoạt động của hệ thống blockchain.</a:t>
            </a:r>
            <a:endParaRPr lang="en-US" sz="1800" kern="100">
              <a:effectLst/>
              <a:latin typeface="+mn-lt"/>
              <a:ea typeface="Calibri" panose="020F050202020403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9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88950" y="-1416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200"/>
              <a:t>2. Phân chia công việc</a:t>
            </a:r>
            <a:endParaRPr sz="32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100"/>
              <a:t>4</a:t>
            </a:fld>
            <a:endParaRPr sz="1100"/>
          </a:p>
        </p:txBody>
      </p:sp>
      <p:graphicFrame>
        <p:nvGraphicFramePr>
          <p:cNvPr id="2" name="Bảng 2">
            <a:extLst>
              <a:ext uri="{FF2B5EF4-FFF2-40B4-BE49-F238E27FC236}">
                <a16:creationId xmlns:a16="http://schemas.microsoft.com/office/drawing/2014/main" id="{5A146334-9434-A147-6F20-FAA725B2C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057950"/>
              </p:ext>
            </p:extLst>
          </p:nvPr>
        </p:nvGraphicFramePr>
        <p:xfrm>
          <a:off x="1022196" y="1397620"/>
          <a:ext cx="7099608" cy="194082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85638">
                  <a:extLst>
                    <a:ext uri="{9D8B030D-6E8A-4147-A177-3AD203B41FA5}">
                      <a16:colId xmlns:a16="http://schemas.microsoft.com/office/drawing/2014/main" val="2777428229"/>
                    </a:ext>
                  </a:extLst>
                </a:gridCol>
                <a:gridCol w="1144858">
                  <a:extLst>
                    <a:ext uri="{9D8B030D-6E8A-4147-A177-3AD203B41FA5}">
                      <a16:colId xmlns:a16="http://schemas.microsoft.com/office/drawing/2014/main" val="2062318701"/>
                    </a:ext>
                  </a:extLst>
                </a:gridCol>
                <a:gridCol w="3769112">
                  <a:extLst>
                    <a:ext uri="{9D8B030D-6E8A-4147-A177-3AD203B41FA5}">
                      <a16:colId xmlns:a16="http://schemas.microsoft.com/office/drawing/2014/main" val="3784198132"/>
                    </a:ext>
                  </a:extLst>
                </a:gridCol>
              </a:tblGrid>
              <a:tr h="355995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Công việc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7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Trần Đức Hải</a:t>
                      </a:r>
                      <a:endParaRPr 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20194270</a:t>
                      </a:r>
                      <a:endParaRPr 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Xây dựng smart contract và các hàm tương tác bài 1 – mô phỏng splitwise</a:t>
                      </a:r>
                      <a:endParaRPr lang="en-US" sz="1600" b="1" kern="1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347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Nguyễn Phương Nam</a:t>
                      </a:r>
                      <a:endParaRPr 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20194336</a:t>
                      </a:r>
                      <a:endParaRPr 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Xây dựng smart contract bài 2 – mô phỏng uniswap</a:t>
                      </a:r>
                      <a:endParaRPr lang="en-US" sz="16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9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Nguyễn Mạnh Duy</a:t>
                      </a:r>
                      <a:endParaRPr 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20194262</a:t>
                      </a:r>
                      <a:endParaRPr 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Xây dựng các hàm tương tác người dùng bài số 2 – mô phỏng uniswap</a:t>
                      </a:r>
                      <a:endParaRPr lang="en-US" sz="1600" b="1" kern="1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5598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73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88950" y="-1416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600"/>
            </a:pPr>
            <a:r>
              <a:rPr lang="en-US" sz="3200"/>
              <a:t>3. 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Hệ thống mô phỏng Splitwise</a:t>
            </a:r>
            <a:endParaRPr sz="32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100"/>
              <a:t>5</a:t>
            </a:fld>
            <a:endParaRPr sz="110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9785E0A-30A4-D59B-E7F9-8856676A863F}"/>
              </a:ext>
            </a:extLst>
          </p:cNvPr>
          <p:cNvSpPr txBox="1"/>
          <p:nvPr/>
        </p:nvSpPr>
        <p:spPr>
          <a:xfrm>
            <a:off x="746307" y="1387241"/>
            <a:ext cx="4503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Theo dõi các khoản nợ và giải quyết vòng lặp nợ nần giữa các thành viên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Các khoản nợ được lưu trên blockchain, cách thành viên trong nhóm có thể xem thông tin công khai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Mọi người đều có quyền kiểm tra và xác minh các giao dịch trên blockchain.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9C16F8E-4382-9F1E-6A40-7A155A98869C}"/>
              </a:ext>
            </a:extLst>
          </p:cNvPr>
          <p:cNvSpPr txBox="1"/>
          <p:nvPr/>
        </p:nvSpPr>
        <p:spPr>
          <a:xfrm>
            <a:off x="746307" y="852514"/>
            <a:ext cx="450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3.1. Mục đích</a:t>
            </a:r>
          </a:p>
        </p:txBody>
      </p:sp>
      <p:pic>
        <p:nvPicPr>
          <p:cNvPr id="5" name="Picture 2" descr="Personal Loan Images - Free Download on Freepik">
            <a:extLst>
              <a:ext uri="{FF2B5EF4-FFF2-40B4-BE49-F238E27FC236}">
                <a16:creationId xmlns:a16="http://schemas.microsoft.com/office/drawing/2014/main" id="{B7133FC8-3347-D5A5-CACE-AD781811F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628" y="1661141"/>
            <a:ext cx="3106122" cy="310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9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88950" y="-1416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600"/>
            </a:pPr>
            <a:r>
              <a:rPr lang="en-US" sz="3200"/>
              <a:t>3. 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Hệ thống mô phỏng Splitwise</a:t>
            </a:r>
            <a:endParaRPr sz="32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100"/>
              <a:t>6</a:t>
            </a:fld>
            <a:endParaRPr sz="110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9C16F8E-4382-9F1E-6A40-7A155A98869C}"/>
              </a:ext>
            </a:extLst>
          </p:cNvPr>
          <p:cNvSpPr txBox="1"/>
          <p:nvPr/>
        </p:nvSpPr>
        <p:spPr>
          <a:xfrm>
            <a:off x="746307" y="852514"/>
            <a:ext cx="450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3.2. Thuật toán BFS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64B27D3-579A-6E12-793D-C0DB9E9F7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7" y="1995501"/>
            <a:ext cx="2219325" cy="1647825"/>
          </a:xfrm>
          <a:prstGeom prst="rect">
            <a:avLst/>
          </a:prstGeom>
        </p:spPr>
      </p:pic>
      <p:sp>
        <p:nvSpPr>
          <p:cNvPr id="8" name="AutoShape 10">
            <a:extLst>
              <a:ext uri="{FF2B5EF4-FFF2-40B4-BE49-F238E27FC236}">
                <a16:creationId xmlns:a16="http://schemas.microsoft.com/office/drawing/2014/main" id="{3DC36125-AE8C-9B76-0C1C-FAA666DCB7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5122DA06-3822-D0C1-D625-70582F1DE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850" y="1990738"/>
            <a:ext cx="2209800" cy="1638300"/>
          </a:xfrm>
          <a:prstGeom prst="rect">
            <a:avLst/>
          </a:prstGeom>
        </p:spPr>
      </p:pic>
      <p:sp>
        <p:nvSpPr>
          <p:cNvPr id="11" name="Mũi tên: Phải 10">
            <a:extLst>
              <a:ext uri="{FF2B5EF4-FFF2-40B4-BE49-F238E27FC236}">
                <a16:creationId xmlns:a16="http://schemas.microsoft.com/office/drawing/2014/main" id="{A65F195E-6C3C-7D5D-38A4-8C43ECA5F266}"/>
              </a:ext>
            </a:extLst>
          </p:cNvPr>
          <p:cNvSpPr/>
          <p:nvPr/>
        </p:nvSpPr>
        <p:spPr>
          <a:xfrm>
            <a:off x="4335780" y="2583121"/>
            <a:ext cx="594360" cy="3048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0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88950" y="-1416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600"/>
            </a:pPr>
            <a:r>
              <a:rPr lang="en-US" sz="3200"/>
              <a:t>3. 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Hệ thống mô phỏng Splitwise</a:t>
            </a:r>
            <a:endParaRPr sz="32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100"/>
              <a:t>7</a:t>
            </a:fld>
            <a:endParaRPr sz="110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9785E0A-30A4-D59B-E7F9-8856676A863F}"/>
              </a:ext>
            </a:extLst>
          </p:cNvPr>
          <p:cNvSpPr txBox="1"/>
          <p:nvPr/>
        </p:nvSpPr>
        <p:spPr>
          <a:xfrm>
            <a:off x="746307" y="852514"/>
            <a:ext cx="450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3.3. Giải quyết vòng lặp nợ nần</a:t>
            </a:r>
          </a:p>
        </p:txBody>
      </p:sp>
      <p:sp>
        <p:nvSpPr>
          <p:cNvPr id="2" name="Lưu đồ: Đường kết nối 1">
            <a:extLst>
              <a:ext uri="{FF2B5EF4-FFF2-40B4-BE49-F238E27FC236}">
                <a16:creationId xmlns:a16="http://schemas.microsoft.com/office/drawing/2014/main" id="{B7BD28DD-95DF-5504-8A9A-C969B0D97C94}"/>
              </a:ext>
            </a:extLst>
          </p:cNvPr>
          <p:cNvSpPr/>
          <p:nvPr/>
        </p:nvSpPr>
        <p:spPr>
          <a:xfrm>
            <a:off x="2745676" y="267851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" name="Lưu đồ: Đường kết nối 3">
            <a:extLst>
              <a:ext uri="{FF2B5EF4-FFF2-40B4-BE49-F238E27FC236}">
                <a16:creationId xmlns:a16="http://schemas.microsoft.com/office/drawing/2014/main" id="{08DA4F0A-A881-0921-FC25-8BD2A89BDF28}"/>
              </a:ext>
            </a:extLst>
          </p:cNvPr>
          <p:cNvSpPr/>
          <p:nvPr/>
        </p:nvSpPr>
        <p:spPr>
          <a:xfrm>
            <a:off x="4114800" y="15213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35D434BE-5C3A-DF1C-D573-D5533492F058}"/>
              </a:ext>
            </a:extLst>
          </p:cNvPr>
          <p:cNvCxnSpPr>
            <a:cxnSpLocks/>
            <a:stCxn id="2" idx="7"/>
            <a:endCxn id="4" idx="3"/>
          </p:cNvCxnSpPr>
          <p:nvPr/>
        </p:nvCxnSpPr>
        <p:spPr>
          <a:xfrm flipV="1">
            <a:off x="3135921" y="1911545"/>
            <a:ext cx="1045834" cy="83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44179EF-E501-AB75-1DB8-F0AB3FD81627}"/>
              </a:ext>
            </a:extLst>
          </p:cNvPr>
          <p:cNvSpPr txBox="1"/>
          <p:nvPr/>
        </p:nvSpPr>
        <p:spPr>
          <a:xfrm>
            <a:off x="3383949" y="197850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15$</a:t>
            </a:r>
          </a:p>
        </p:txBody>
      </p:sp>
    </p:spTree>
    <p:extLst>
      <p:ext uri="{BB962C8B-B14F-4D97-AF65-F5344CB8AC3E}">
        <p14:creationId xmlns:p14="http://schemas.microsoft.com/office/powerpoint/2010/main" val="161538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88950" y="-1416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600"/>
            </a:pPr>
            <a:r>
              <a:rPr lang="en-US" sz="3200"/>
              <a:t>3. 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Hệ thống mô phỏng Splitwise</a:t>
            </a:r>
            <a:endParaRPr sz="32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7</a:t>
            </a:r>
            <a:endParaRPr sz="110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9785E0A-30A4-D59B-E7F9-8856676A863F}"/>
              </a:ext>
            </a:extLst>
          </p:cNvPr>
          <p:cNvSpPr txBox="1"/>
          <p:nvPr/>
        </p:nvSpPr>
        <p:spPr>
          <a:xfrm>
            <a:off x="746307" y="852514"/>
            <a:ext cx="450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3.3. Giải quyết vòng lặp nợ nần</a:t>
            </a:r>
          </a:p>
        </p:txBody>
      </p:sp>
      <p:sp>
        <p:nvSpPr>
          <p:cNvPr id="2" name="Lưu đồ: Đường kết nối 1">
            <a:extLst>
              <a:ext uri="{FF2B5EF4-FFF2-40B4-BE49-F238E27FC236}">
                <a16:creationId xmlns:a16="http://schemas.microsoft.com/office/drawing/2014/main" id="{B7BD28DD-95DF-5504-8A9A-C969B0D97C94}"/>
              </a:ext>
            </a:extLst>
          </p:cNvPr>
          <p:cNvSpPr/>
          <p:nvPr/>
        </p:nvSpPr>
        <p:spPr>
          <a:xfrm>
            <a:off x="2745676" y="267851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" name="Lưu đồ: Đường kết nối 3">
            <a:extLst>
              <a:ext uri="{FF2B5EF4-FFF2-40B4-BE49-F238E27FC236}">
                <a16:creationId xmlns:a16="http://schemas.microsoft.com/office/drawing/2014/main" id="{08DA4F0A-A881-0921-FC25-8BD2A89BDF28}"/>
              </a:ext>
            </a:extLst>
          </p:cNvPr>
          <p:cNvSpPr/>
          <p:nvPr/>
        </p:nvSpPr>
        <p:spPr>
          <a:xfrm>
            <a:off x="4114800" y="15213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35D434BE-5C3A-DF1C-D573-D5533492F058}"/>
              </a:ext>
            </a:extLst>
          </p:cNvPr>
          <p:cNvCxnSpPr>
            <a:cxnSpLocks/>
            <a:stCxn id="2" idx="7"/>
            <a:endCxn id="4" idx="3"/>
          </p:cNvCxnSpPr>
          <p:nvPr/>
        </p:nvCxnSpPr>
        <p:spPr>
          <a:xfrm flipV="1">
            <a:off x="3135921" y="1911545"/>
            <a:ext cx="1045834" cy="83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44179EF-E501-AB75-1DB8-F0AB3FD81627}"/>
              </a:ext>
            </a:extLst>
          </p:cNvPr>
          <p:cNvSpPr txBox="1"/>
          <p:nvPr/>
        </p:nvSpPr>
        <p:spPr>
          <a:xfrm>
            <a:off x="3383949" y="197850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15$</a:t>
            </a:r>
          </a:p>
        </p:txBody>
      </p:sp>
      <p:sp>
        <p:nvSpPr>
          <p:cNvPr id="5" name="Lưu đồ: Đường kết nối 4">
            <a:extLst>
              <a:ext uri="{FF2B5EF4-FFF2-40B4-BE49-F238E27FC236}">
                <a16:creationId xmlns:a16="http://schemas.microsoft.com/office/drawing/2014/main" id="{3D8AB004-98B3-402A-FBFD-3A77D8F898A8}"/>
              </a:ext>
            </a:extLst>
          </p:cNvPr>
          <p:cNvSpPr/>
          <p:nvPr/>
        </p:nvSpPr>
        <p:spPr>
          <a:xfrm>
            <a:off x="4114800" y="267851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1AC9BE5F-CB78-69CA-8A5F-F4569EA2AAD2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3202876" y="2907117"/>
            <a:ext cx="911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2FA9835-837E-8EC7-87B2-8768FBD9505E}"/>
              </a:ext>
            </a:extLst>
          </p:cNvPr>
          <p:cNvSpPr txBox="1"/>
          <p:nvPr/>
        </p:nvSpPr>
        <p:spPr>
          <a:xfrm>
            <a:off x="3416188" y="265853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18$</a:t>
            </a:r>
          </a:p>
        </p:txBody>
      </p:sp>
    </p:spTree>
    <p:extLst>
      <p:ext uri="{BB962C8B-B14F-4D97-AF65-F5344CB8AC3E}">
        <p14:creationId xmlns:p14="http://schemas.microsoft.com/office/powerpoint/2010/main" val="419067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88950" y="-1416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600"/>
            </a:pPr>
            <a:r>
              <a:rPr lang="en-US" sz="3200"/>
              <a:t>3. 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Hệ thống mô phỏng Splitwise</a:t>
            </a:r>
            <a:endParaRPr sz="32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7</a:t>
            </a:r>
            <a:endParaRPr sz="110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9785E0A-30A4-D59B-E7F9-8856676A863F}"/>
              </a:ext>
            </a:extLst>
          </p:cNvPr>
          <p:cNvSpPr txBox="1"/>
          <p:nvPr/>
        </p:nvSpPr>
        <p:spPr>
          <a:xfrm>
            <a:off x="746307" y="852514"/>
            <a:ext cx="450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3.3. Giải quyết vòng lặp nợ nần</a:t>
            </a:r>
          </a:p>
        </p:txBody>
      </p:sp>
      <p:sp>
        <p:nvSpPr>
          <p:cNvPr id="2" name="Lưu đồ: Đường kết nối 1">
            <a:extLst>
              <a:ext uri="{FF2B5EF4-FFF2-40B4-BE49-F238E27FC236}">
                <a16:creationId xmlns:a16="http://schemas.microsoft.com/office/drawing/2014/main" id="{B7BD28DD-95DF-5504-8A9A-C969B0D97C94}"/>
              </a:ext>
            </a:extLst>
          </p:cNvPr>
          <p:cNvSpPr/>
          <p:nvPr/>
        </p:nvSpPr>
        <p:spPr>
          <a:xfrm>
            <a:off x="2745676" y="267851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" name="Lưu đồ: Đường kết nối 3">
            <a:extLst>
              <a:ext uri="{FF2B5EF4-FFF2-40B4-BE49-F238E27FC236}">
                <a16:creationId xmlns:a16="http://schemas.microsoft.com/office/drawing/2014/main" id="{08DA4F0A-A881-0921-FC25-8BD2A89BDF28}"/>
              </a:ext>
            </a:extLst>
          </p:cNvPr>
          <p:cNvSpPr/>
          <p:nvPr/>
        </p:nvSpPr>
        <p:spPr>
          <a:xfrm>
            <a:off x="4114800" y="15213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35D434BE-5C3A-DF1C-D573-D5533492F058}"/>
              </a:ext>
            </a:extLst>
          </p:cNvPr>
          <p:cNvCxnSpPr>
            <a:cxnSpLocks/>
            <a:stCxn id="2" idx="7"/>
            <a:endCxn id="4" idx="3"/>
          </p:cNvCxnSpPr>
          <p:nvPr/>
        </p:nvCxnSpPr>
        <p:spPr>
          <a:xfrm flipV="1">
            <a:off x="3135921" y="1911545"/>
            <a:ext cx="1045834" cy="83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44179EF-E501-AB75-1DB8-F0AB3FD81627}"/>
              </a:ext>
            </a:extLst>
          </p:cNvPr>
          <p:cNvSpPr txBox="1"/>
          <p:nvPr/>
        </p:nvSpPr>
        <p:spPr>
          <a:xfrm>
            <a:off x="3383949" y="197850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15$</a:t>
            </a:r>
          </a:p>
        </p:txBody>
      </p:sp>
      <p:sp>
        <p:nvSpPr>
          <p:cNvPr id="5" name="Lưu đồ: Đường kết nối 4">
            <a:extLst>
              <a:ext uri="{FF2B5EF4-FFF2-40B4-BE49-F238E27FC236}">
                <a16:creationId xmlns:a16="http://schemas.microsoft.com/office/drawing/2014/main" id="{3D8AB004-98B3-402A-FBFD-3A77D8F898A8}"/>
              </a:ext>
            </a:extLst>
          </p:cNvPr>
          <p:cNvSpPr/>
          <p:nvPr/>
        </p:nvSpPr>
        <p:spPr>
          <a:xfrm>
            <a:off x="4114800" y="267851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1AC9BE5F-CB78-69CA-8A5F-F4569EA2AAD2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3202876" y="2907117"/>
            <a:ext cx="911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2FA9835-837E-8EC7-87B2-8768FBD9505E}"/>
              </a:ext>
            </a:extLst>
          </p:cNvPr>
          <p:cNvSpPr txBox="1"/>
          <p:nvPr/>
        </p:nvSpPr>
        <p:spPr>
          <a:xfrm>
            <a:off x="3416188" y="265853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18$</a:t>
            </a: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E34D9E47-F08C-63FA-5EE3-82E3413AAE0B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4343400" y="1978500"/>
            <a:ext cx="0" cy="70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E1CB507-47AA-92DE-C65E-7CFCA132F142}"/>
              </a:ext>
            </a:extLst>
          </p:cNvPr>
          <p:cNvSpPr txBox="1"/>
          <p:nvPr/>
        </p:nvSpPr>
        <p:spPr>
          <a:xfrm>
            <a:off x="4365335" y="212894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20$</a:t>
            </a:r>
          </a:p>
        </p:txBody>
      </p:sp>
    </p:spTree>
    <p:extLst>
      <p:ext uri="{BB962C8B-B14F-4D97-AF65-F5344CB8AC3E}">
        <p14:creationId xmlns:p14="http://schemas.microsoft.com/office/powerpoint/2010/main" val="324470151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1073</Words>
  <Application>Microsoft Office PowerPoint</Application>
  <PresentationFormat>Trình chiếu Trên màn hình (16:9)</PresentationFormat>
  <Paragraphs>233</Paragraphs>
  <Slides>24</Slides>
  <Notes>24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24</vt:i4>
      </vt:variant>
    </vt:vector>
  </HeadingPairs>
  <TitlesOfParts>
    <vt:vector size="34" baseType="lpstr">
      <vt:lpstr>Arial</vt:lpstr>
      <vt:lpstr>Roboto</vt:lpstr>
      <vt:lpstr>Lato</vt:lpstr>
      <vt:lpstr>Raleway</vt:lpstr>
      <vt:lpstr>Cambria Math</vt:lpstr>
      <vt:lpstr>Times New Roman</vt:lpstr>
      <vt:lpstr>Calibri</vt:lpstr>
      <vt:lpstr>Wingdings</vt:lpstr>
      <vt:lpstr>Streamline</vt:lpstr>
      <vt:lpstr>Office Theme</vt:lpstr>
      <vt:lpstr>     Xây dựng hệ thống phi tập trung mô phỏng Splitwise và Uniswap</vt:lpstr>
      <vt:lpstr>Nội dung</vt:lpstr>
      <vt:lpstr>1. Giới thiệu bài toán</vt:lpstr>
      <vt:lpstr>2. Phân chia công việc</vt:lpstr>
      <vt:lpstr>3. Hệ thống mô phỏng Splitwise</vt:lpstr>
      <vt:lpstr>3. Hệ thống mô phỏng Splitwise</vt:lpstr>
      <vt:lpstr>3. Hệ thống mô phỏng Splitwise</vt:lpstr>
      <vt:lpstr>3. Hệ thống mô phỏng Splitwise</vt:lpstr>
      <vt:lpstr>3. Hệ thống mô phỏng Splitwise</vt:lpstr>
      <vt:lpstr>3. Hệ thống mô phỏng Splitwise</vt:lpstr>
      <vt:lpstr>3. Hệ thống mô phỏng Splitwise</vt:lpstr>
      <vt:lpstr>3. Hệ thống mô phỏng Splitwise</vt:lpstr>
      <vt:lpstr>3. Hệ thống mô phỏng Splitwise</vt:lpstr>
      <vt:lpstr>3. Hệ thống mô phỏng Splitwise</vt:lpstr>
      <vt:lpstr>4. Hệ thống mô phỏng Uniswap</vt:lpstr>
      <vt:lpstr>4. Hệ thống mô phỏng Uniswap</vt:lpstr>
      <vt:lpstr>4. Hệ thống mô phỏng Uniswap</vt:lpstr>
      <vt:lpstr>4. Hệ thống mô phỏng Uniswap</vt:lpstr>
      <vt:lpstr>4. Hệ thống mô phỏng Uniswap</vt:lpstr>
      <vt:lpstr>4. Hệ thống mô phỏng Uniswap</vt:lpstr>
      <vt:lpstr>4. Hệ thống mô phỏng Uniswap</vt:lpstr>
      <vt:lpstr>4. Hệ thống mô phỏng Uniswap</vt:lpstr>
      <vt:lpstr>4. Hệ thống mô phỏng Uniswap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Xây dựng hệ thống phi tập trung tương tự Splitwise và Uniswap</dc:title>
  <cp:lastModifiedBy>NGUYEN PHUONG NAM 20194336</cp:lastModifiedBy>
  <cp:revision>9</cp:revision>
  <dcterms:modified xsi:type="dcterms:W3CDTF">2023-07-13T03:32:44Z</dcterms:modified>
</cp:coreProperties>
</file>