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97" r:id="rId3"/>
    <p:sldId id="661" r:id="rId4"/>
    <p:sldId id="762" r:id="rId5"/>
    <p:sldId id="662" r:id="rId6"/>
    <p:sldId id="685" r:id="rId7"/>
    <p:sldId id="671" r:id="rId8"/>
    <p:sldId id="747" r:id="rId9"/>
    <p:sldId id="756" r:id="rId10"/>
    <p:sldId id="758" r:id="rId11"/>
    <p:sldId id="757" r:id="rId12"/>
    <p:sldId id="749" r:id="rId13"/>
    <p:sldId id="750" r:id="rId14"/>
    <p:sldId id="609" r:id="rId15"/>
    <p:sldId id="506" r:id="rId16"/>
    <p:sldId id="729" r:id="rId17"/>
    <p:sldId id="594" r:id="rId18"/>
    <p:sldId id="605" r:id="rId19"/>
    <p:sldId id="606" r:id="rId20"/>
    <p:sldId id="727" r:id="rId21"/>
    <p:sldId id="751" r:id="rId22"/>
    <p:sldId id="752" r:id="rId23"/>
    <p:sldId id="759" r:id="rId24"/>
    <p:sldId id="761" r:id="rId25"/>
    <p:sldId id="760" r:id="rId26"/>
    <p:sldId id="753" r:id="rId27"/>
    <p:sldId id="754" r:id="rId28"/>
    <p:sldId id="755" r:id="rId29"/>
    <p:sldId id="731" r:id="rId3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73" autoAdjust="0"/>
    <p:restoredTop sz="94648" autoAdjust="0"/>
  </p:normalViewPr>
  <p:slideViewPr>
    <p:cSldViewPr snapToGrid="0" showGuides="1">
      <p:cViewPr varScale="1">
        <p:scale>
          <a:sx n="111" d="100"/>
          <a:sy n="111" d="100"/>
        </p:scale>
        <p:origin x="990" y="45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368"/>
    </p:cViewPr>
  </p:sorterViewPr>
  <p:notesViewPr>
    <p:cSldViewPr snapToGrid="0" showGuides="1">
      <p:cViewPr varScale="1">
        <p:scale>
          <a:sx n="66" d="100"/>
          <a:sy n="66" d="100"/>
        </p:scale>
        <p:origin x="3043" y="4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Introduction to Classes and Objects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838219" y="9152886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</p:spTree>
    <p:extLst>
      <p:ext uri="{BB962C8B-B14F-4D97-AF65-F5344CB8AC3E}">
        <p14:creationId xmlns:p14="http://schemas.microsoft.com/office/powerpoint/2010/main" val="125436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Introduction to Classes and Objects</a:t>
            </a:r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38219" y="9152886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</p:spTree>
    <p:extLst>
      <p:ext uri="{BB962C8B-B14F-4D97-AF65-F5344CB8AC3E}">
        <p14:creationId xmlns:p14="http://schemas.microsoft.com/office/powerpoint/2010/main" val="7994006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460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Scope and Related Patterns and Idioms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Scope and Related Patterns and Idioms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1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Scope and Related Patterns and Idioms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Scope and Related Patterns and Idioms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 dirty="0">
                <a:solidFill>
                  <a:schemeClr val="tx2"/>
                </a:solidFill>
              </a:rPr>
              <a:t>Scope and Related Patterns and Idioms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Classes and Objects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7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09" y="4554243"/>
            <a:ext cx="5691357" cy="20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8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Introduction to Classes and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0BC4C2-A4A7-4C87-BF70-907B9003CE75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041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>
                <a:sym typeface="Wingdings" pitchFamily="2" charset="2"/>
              </a:rPr>
              <a:t>Use </a:t>
            </a:r>
            <a:r>
              <a:rPr lang="en-GB" altLang="en-US" sz="3400">
                <a:sym typeface="Wingdings" pitchFamily="2" charset="2"/>
              </a:rPr>
              <a:t>Case Diagrams (3 of 3)</a:t>
            </a:r>
            <a:endParaRPr lang="en-GB" altLang="en-US" sz="3400" dirty="0">
              <a:sym typeface="Wingdings" pitchFamily="2" charset="2"/>
            </a:endParaRPr>
          </a:p>
        </p:txBody>
      </p:sp>
      <p:sp>
        <p:nvSpPr>
          <p:cNvPr id="30416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each use case, define the following information</a:t>
            </a:r>
          </a:p>
          <a:p>
            <a:pPr lvl="1"/>
            <a:r>
              <a:rPr lang="en-GB"/>
              <a:t>Which actor instigates the use case</a:t>
            </a:r>
          </a:p>
          <a:p>
            <a:pPr lvl="1"/>
            <a:r>
              <a:rPr lang="en-GB"/>
              <a:t>The initial state of the system</a:t>
            </a:r>
          </a:p>
          <a:p>
            <a:pPr lvl="1"/>
            <a:r>
              <a:rPr lang="en-GB"/>
              <a:t>The logical interactions between the actor and the system</a:t>
            </a:r>
          </a:p>
          <a:p>
            <a:pPr lvl="1"/>
            <a:r>
              <a:rPr lang="en-GB"/>
              <a:t>Sequential operations, selection, and iteration</a:t>
            </a:r>
          </a:p>
          <a:p>
            <a:pPr lvl="1"/>
            <a:r>
              <a:rPr lang="en-GB"/>
              <a:t>The business rules that must be followed in the use case</a:t>
            </a:r>
          </a:p>
          <a:p>
            <a:pPr lvl="1"/>
            <a:r>
              <a:rPr lang="en-GB"/>
              <a:t>The final state of the system</a:t>
            </a:r>
          </a:p>
          <a:p>
            <a:endParaRPr lang="en-GB"/>
          </a:p>
          <a:p>
            <a:pPr lvl="2"/>
            <a:endParaRPr lang="en-GB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99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8A83D3-3203-4853-9843-9A3BA01FEA49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/>
              <a:t>Class Diagrams</a:t>
            </a:r>
            <a:endParaRPr lang="en-GB" altLang="en-US" sz="2800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class diagram </a:t>
            </a:r>
            <a:r>
              <a:rPr lang="en-GB" altLang="en-US" dirty="0"/>
              <a:t>is the most important UML diagram</a:t>
            </a:r>
          </a:p>
          <a:p>
            <a:pPr lvl="1"/>
            <a:r>
              <a:rPr lang="en-GB" altLang="en-US" dirty="0"/>
              <a:t>Identifies classes/interfaces (including methods and attributes)</a:t>
            </a:r>
          </a:p>
          <a:p>
            <a:pPr lvl="1"/>
            <a:r>
              <a:rPr lang="en-GB" altLang="en-US" dirty="0"/>
              <a:t>Identifies relationships between classes/interfaces (associations and inheritance relationships)</a:t>
            </a:r>
          </a:p>
        </p:txBody>
      </p:sp>
      <p:sp>
        <p:nvSpPr>
          <p:cNvPr id="537617" name="Line 17"/>
          <p:cNvSpPr>
            <a:spLocks noChangeShapeType="1"/>
          </p:cNvSpPr>
          <p:nvPr/>
        </p:nvSpPr>
        <p:spPr bwMode="auto">
          <a:xfrm>
            <a:off x="4240213" y="3511550"/>
            <a:ext cx="8318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4292600" y="320516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37619" name="Text Box 19"/>
          <p:cNvSpPr txBox="1">
            <a:spLocks noChangeArrowheads="1"/>
          </p:cNvSpPr>
          <p:nvPr/>
        </p:nvSpPr>
        <p:spPr bwMode="auto">
          <a:xfrm>
            <a:off x="4733925" y="320516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2155825" y="4748213"/>
            <a:ext cx="292100" cy="677862"/>
            <a:chOff x="3684" y="3585"/>
            <a:chExt cx="199" cy="461"/>
          </a:xfrm>
        </p:grpSpPr>
        <p:sp>
          <p:nvSpPr>
            <p:cNvPr id="537626" name="Line 26"/>
            <p:cNvSpPr>
              <a:spLocks noChangeShapeType="1"/>
            </p:cNvSpPr>
            <p:nvPr/>
          </p:nvSpPr>
          <p:spPr bwMode="auto">
            <a:xfrm>
              <a:off x="3783" y="3702"/>
              <a:ext cx="0" cy="3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625" name="AutoShape 25"/>
            <p:cNvSpPr>
              <a:spLocks noChangeArrowheads="1"/>
            </p:cNvSpPr>
            <p:nvPr/>
          </p:nvSpPr>
          <p:spPr bwMode="auto">
            <a:xfrm>
              <a:off x="3684" y="3585"/>
              <a:ext cx="199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37624" name="Group 24"/>
          <p:cNvGrpSpPr>
            <a:grpSpLocks/>
          </p:cNvGrpSpPr>
          <p:nvPr/>
        </p:nvGrpSpPr>
        <p:grpSpPr bwMode="auto">
          <a:xfrm>
            <a:off x="336550" y="5213350"/>
            <a:ext cx="3948113" cy="1576388"/>
            <a:chOff x="-2500" y="2137"/>
            <a:chExt cx="2484" cy="1073"/>
          </a:xfrm>
        </p:grpSpPr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-2500" y="2137"/>
              <a:ext cx="2484" cy="10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>
                  <a:solidFill>
                    <a:schemeClr val="tx2"/>
                  </a:solidFill>
                </a:rPr>
                <a:t>              Employee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-jobTitle: String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-salary: Money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+Employee()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+payRaise(amount: Money)</a:t>
              </a:r>
            </a:p>
          </p:txBody>
        </p:sp>
        <p:sp>
          <p:nvSpPr>
            <p:cNvPr id="537622" name="Line 22"/>
            <p:cNvSpPr>
              <a:spLocks noChangeShapeType="1"/>
            </p:cNvSpPr>
            <p:nvPr/>
          </p:nvSpPr>
          <p:spPr bwMode="auto">
            <a:xfrm>
              <a:off x="-2500" y="2396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623" name="Line 23"/>
            <p:cNvSpPr>
              <a:spLocks noChangeShapeType="1"/>
            </p:cNvSpPr>
            <p:nvPr/>
          </p:nvSpPr>
          <p:spPr bwMode="auto">
            <a:xfrm>
              <a:off x="-2500" y="2820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7610" name="Group 10"/>
          <p:cNvGrpSpPr>
            <a:grpSpLocks/>
          </p:cNvGrpSpPr>
          <p:nvPr/>
        </p:nvGrpSpPr>
        <p:grpSpPr bwMode="auto">
          <a:xfrm>
            <a:off x="336550" y="2749550"/>
            <a:ext cx="3948113" cy="1992313"/>
            <a:chOff x="791" y="1975"/>
            <a:chExt cx="2484" cy="1357"/>
          </a:xfrm>
        </p:grpSpPr>
        <p:sp>
          <p:nvSpPr>
            <p:cNvPr id="537607" name="Rectangle 7"/>
            <p:cNvSpPr>
              <a:spLocks noChangeArrowheads="1"/>
            </p:cNvSpPr>
            <p:nvPr/>
          </p:nvSpPr>
          <p:spPr bwMode="auto">
            <a:xfrm>
              <a:off x="791" y="1975"/>
              <a:ext cx="2484" cy="13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>
                  <a:solidFill>
                    <a:schemeClr val="tx2"/>
                  </a:solidFill>
                </a:rPr>
                <a:t>              Person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-personID: long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-surname: String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-firstname: String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-address: String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+Person()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+changeAddress(newAddress : String)</a:t>
              </a:r>
            </a:p>
          </p:txBody>
        </p:sp>
        <p:sp>
          <p:nvSpPr>
            <p:cNvPr id="537608" name="Line 8"/>
            <p:cNvSpPr>
              <a:spLocks noChangeShapeType="1"/>
            </p:cNvSpPr>
            <p:nvPr/>
          </p:nvSpPr>
          <p:spPr bwMode="auto">
            <a:xfrm>
              <a:off x="791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609" name="Line 9"/>
            <p:cNvSpPr>
              <a:spLocks noChangeShapeType="1"/>
            </p:cNvSpPr>
            <p:nvPr/>
          </p:nvSpPr>
          <p:spPr bwMode="auto">
            <a:xfrm>
              <a:off x="791" y="293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7616" name="Group 16"/>
          <p:cNvGrpSpPr>
            <a:grpSpLocks/>
          </p:cNvGrpSpPr>
          <p:nvPr/>
        </p:nvGrpSpPr>
        <p:grpSpPr bwMode="auto">
          <a:xfrm>
            <a:off x="4995863" y="2749550"/>
            <a:ext cx="3948112" cy="1589088"/>
            <a:chOff x="3136" y="1975"/>
            <a:chExt cx="2484" cy="1082"/>
          </a:xfrm>
        </p:grpSpPr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3136" y="1975"/>
              <a:ext cx="2484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>
                  <a:solidFill>
                    <a:schemeClr val="tx2"/>
                  </a:solidFill>
                </a:rPr>
                <a:t>              Reservation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-dateOfReservation: Date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-amountPaid: Money</a:t>
              </a:r>
            </a:p>
            <a:p>
              <a:endParaRPr lang="en-GB" altLang="en-US">
                <a:solidFill>
                  <a:schemeClr val="tx2"/>
                </a:solidFill>
              </a:endParaRPr>
            </a:p>
            <a:p>
              <a:r>
                <a:rPr lang="en-GB" altLang="en-US">
                  <a:solidFill>
                    <a:schemeClr val="tx2"/>
                  </a:solidFill>
                </a:rPr>
                <a:t>+Reservation()</a:t>
              </a:r>
            </a:p>
            <a:p>
              <a:r>
                <a:rPr lang="en-GB" altLang="en-US">
                  <a:solidFill>
                    <a:schemeClr val="tx2"/>
                  </a:solidFill>
                </a:rPr>
                <a:t>+cancelReservation()</a:t>
              </a:r>
            </a:p>
          </p:txBody>
        </p:sp>
        <p:sp>
          <p:nvSpPr>
            <p:cNvPr id="537613" name="Line 13"/>
            <p:cNvSpPr>
              <a:spLocks noChangeShapeType="1"/>
            </p:cNvSpPr>
            <p:nvPr/>
          </p:nvSpPr>
          <p:spPr bwMode="auto">
            <a:xfrm>
              <a:off x="3136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614" name="Line 14"/>
            <p:cNvSpPr>
              <a:spLocks noChangeShapeType="1"/>
            </p:cNvSpPr>
            <p:nvPr/>
          </p:nvSpPr>
          <p:spPr bwMode="auto">
            <a:xfrm>
              <a:off x="3136" y="266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473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 err="1"/>
              <a:t>Statechart</a:t>
            </a:r>
            <a:r>
              <a:rPr lang="en-GB" altLang="en-US" sz="3400" dirty="0"/>
              <a:t> Diagrams</a:t>
            </a:r>
            <a:endParaRPr lang="en-GB" altLang="en-US" sz="2800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err="1"/>
              <a:t>Statechart</a:t>
            </a:r>
            <a:r>
              <a:rPr lang="en-GB" altLang="en-US"/>
              <a:t> diagrams </a:t>
            </a:r>
            <a:r>
              <a:rPr lang="en-GB" altLang="en-US" dirty="0"/>
              <a:t>show how a particular class behaves depending on its current state</a:t>
            </a:r>
          </a:p>
          <a:p>
            <a:pPr lvl="1"/>
            <a:r>
              <a:rPr lang="en-GB" altLang="en-US" dirty="0"/>
              <a:t>Identifies the various states that an object can be in, the events that it recognizes in each state, and how it responds to </a:t>
            </a:r>
            <a:r>
              <a:rPr lang="en-GB" altLang="en-US"/>
              <a:t>these events</a:t>
            </a:r>
          </a:p>
          <a:p>
            <a:pPr lvl="1"/>
            <a:endParaRPr lang="en-GB" altLang="en-US" dirty="0"/>
          </a:p>
          <a:p>
            <a:r>
              <a:rPr lang="en-GB" altLang="en-US"/>
              <a:t>E.g. here's a statechart diagram </a:t>
            </a:r>
            <a:r>
              <a:rPr lang="en-GB" altLang="en-US" dirty="0"/>
              <a:t>for a </a:t>
            </a:r>
            <a:r>
              <a:rPr lang="en-GB" altLang="en-US" dirty="0">
                <a:latin typeface="Lucida Console" pitchFamily="49" charset="0"/>
              </a:rPr>
              <a:t>Seat</a:t>
            </a:r>
            <a:r>
              <a:rPr lang="en-GB" altLang="en-US" dirty="0"/>
              <a:t> class</a:t>
            </a:r>
          </a:p>
        </p:txBody>
      </p:sp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1371600" y="4559453"/>
            <a:ext cx="1760538" cy="668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Available</a:t>
            </a:r>
          </a:p>
        </p:txBody>
      </p:sp>
      <p:sp>
        <p:nvSpPr>
          <p:cNvPr id="654359" name="AutoShape 23"/>
          <p:cNvSpPr>
            <a:spLocks noChangeArrowheads="1"/>
          </p:cNvSpPr>
          <p:nvPr/>
        </p:nvSpPr>
        <p:spPr bwMode="auto">
          <a:xfrm>
            <a:off x="5487988" y="4559453"/>
            <a:ext cx="1760537" cy="668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Reserved</a:t>
            </a:r>
          </a:p>
        </p:txBody>
      </p:sp>
      <p:sp>
        <p:nvSpPr>
          <p:cNvPr id="654362" name="Line 26"/>
          <p:cNvSpPr>
            <a:spLocks noChangeShapeType="1"/>
          </p:cNvSpPr>
          <p:nvPr/>
        </p:nvSpPr>
        <p:spPr bwMode="auto">
          <a:xfrm>
            <a:off x="2249488" y="4062565"/>
            <a:ext cx="0" cy="484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4364" name="Text Box 28"/>
          <p:cNvSpPr txBox="1">
            <a:spLocks noChangeArrowheads="1"/>
          </p:cNvSpPr>
          <p:nvPr/>
        </p:nvSpPr>
        <p:spPr bwMode="auto">
          <a:xfrm>
            <a:off x="3579813" y="4426103"/>
            <a:ext cx="1460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reserve seat</a:t>
            </a:r>
          </a:p>
        </p:txBody>
      </p:sp>
      <p:grpSp>
        <p:nvGrpSpPr>
          <p:cNvPr id="654367" name="Group 31"/>
          <p:cNvGrpSpPr>
            <a:grpSpLocks/>
          </p:cNvGrpSpPr>
          <p:nvPr/>
        </p:nvGrpSpPr>
        <p:grpSpPr bwMode="auto">
          <a:xfrm>
            <a:off x="3132138" y="4724553"/>
            <a:ext cx="2351087" cy="215900"/>
            <a:chOff x="2123" y="3095"/>
            <a:chExt cx="1049" cy="136"/>
          </a:xfrm>
        </p:grpSpPr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123" y="3095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 flipH="1">
              <a:off x="2123" y="3231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4366" name="Text Box 30"/>
          <p:cNvSpPr txBox="1">
            <a:spLocks noChangeArrowheads="1"/>
          </p:cNvSpPr>
          <p:nvPr/>
        </p:nvSpPr>
        <p:spPr bwMode="auto">
          <a:xfrm>
            <a:off x="3313113" y="4942040"/>
            <a:ext cx="209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cancel reservation</a:t>
            </a:r>
          </a:p>
        </p:txBody>
      </p:sp>
      <p:sp>
        <p:nvSpPr>
          <p:cNvPr id="654369" name="Line 33"/>
          <p:cNvSpPr>
            <a:spLocks noChangeShapeType="1"/>
          </p:cNvSpPr>
          <p:nvPr/>
        </p:nvSpPr>
        <p:spPr bwMode="auto">
          <a:xfrm>
            <a:off x="6351588" y="5221440"/>
            <a:ext cx="0" cy="541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4370" name="Text Box 34"/>
          <p:cNvSpPr txBox="1">
            <a:spLocks noChangeArrowheads="1"/>
          </p:cNvSpPr>
          <p:nvPr/>
        </p:nvSpPr>
        <p:spPr bwMode="auto">
          <a:xfrm>
            <a:off x="6356350" y="5291290"/>
            <a:ext cx="220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confirm reservation</a:t>
            </a:r>
          </a:p>
        </p:txBody>
      </p:sp>
      <p:sp>
        <p:nvSpPr>
          <p:cNvPr id="654371" name="Arc 35"/>
          <p:cNvSpPr>
            <a:spLocks/>
          </p:cNvSpPr>
          <p:nvPr/>
        </p:nvSpPr>
        <p:spPr bwMode="auto">
          <a:xfrm flipH="1" flipV="1">
            <a:off x="2247900" y="5221440"/>
            <a:ext cx="3352800" cy="990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4360" name="AutoShape 24"/>
          <p:cNvSpPr>
            <a:spLocks noChangeArrowheads="1"/>
          </p:cNvSpPr>
          <p:nvPr/>
        </p:nvSpPr>
        <p:spPr bwMode="auto">
          <a:xfrm>
            <a:off x="5487988" y="5773890"/>
            <a:ext cx="1760537" cy="668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Booked</a:t>
            </a:r>
          </a:p>
        </p:txBody>
      </p:sp>
      <p:sp>
        <p:nvSpPr>
          <p:cNvPr id="654372" name="Text Box 36"/>
          <p:cNvSpPr txBox="1">
            <a:spLocks noChangeArrowheads="1"/>
          </p:cNvSpPr>
          <p:nvPr/>
        </p:nvSpPr>
        <p:spPr bwMode="auto">
          <a:xfrm>
            <a:off x="1600200" y="5859615"/>
            <a:ext cx="167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cancel booking</a:t>
            </a:r>
          </a:p>
        </p:txBody>
      </p:sp>
      <p:sp>
        <p:nvSpPr>
          <p:cNvPr id="654361" name="Oval 25"/>
          <p:cNvSpPr>
            <a:spLocks noChangeArrowheads="1"/>
          </p:cNvSpPr>
          <p:nvPr/>
        </p:nvSpPr>
        <p:spPr bwMode="auto">
          <a:xfrm>
            <a:off x="2160588" y="3935565"/>
            <a:ext cx="179387" cy="1793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8CD463-620A-49D7-A372-6F14D4FF08F5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/>
              <a:t>Sequence Diagrams</a:t>
            </a:r>
            <a:endParaRPr lang="en-GB" altLang="en-US" sz="2800" dirty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Sequence diagrams show how scenarios unfolds over time</a:t>
            </a:r>
          </a:p>
          <a:p>
            <a:pPr lvl="1"/>
            <a:r>
              <a:rPr lang="en-GB" altLang="en-US"/>
              <a:t>Identifies the interactions between objects, and the sequence in which these interactions take place</a:t>
            </a:r>
          </a:p>
          <a:p>
            <a:pPr lvl="1"/>
            <a:r>
              <a:rPr lang="en-GB" altLang="en-US"/>
              <a:t>E.g. here's a "reserve seat" sequence diagram</a:t>
            </a:r>
          </a:p>
        </p:txBody>
      </p:sp>
      <p:grpSp>
        <p:nvGrpSpPr>
          <p:cNvPr id="656423" name="Group 39"/>
          <p:cNvGrpSpPr>
            <a:grpSpLocks/>
          </p:cNvGrpSpPr>
          <p:nvPr/>
        </p:nvGrpSpPr>
        <p:grpSpPr bwMode="auto">
          <a:xfrm>
            <a:off x="1973263" y="3128963"/>
            <a:ext cx="5394325" cy="3502025"/>
            <a:chOff x="894" y="2136"/>
            <a:chExt cx="3992" cy="1686"/>
          </a:xfrm>
        </p:grpSpPr>
        <p:sp>
          <p:nvSpPr>
            <p:cNvPr id="656405" name="Line 21"/>
            <p:cNvSpPr>
              <a:spLocks noChangeShapeType="1"/>
            </p:cNvSpPr>
            <p:nvPr/>
          </p:nvSpPr>
          <p:spPr bwMode="auto">
            <a:xfrm>
              <a:off x="894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6407" name="Line 23"/>
            <p:cNvSpPr>
              <a:spLocks noChangeShapeType="1"/>
            </p:cNvSpPr>
            <p:nvPr/>
          </p:nvSpPr>
          <p:spPr bwMode="auto">
            <a:xfrm>
              <a:off x="289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6422" name="Line 38"/>
            <p:cNvSpPr>
              <a:spLocks noChangeShapeType="1"/>
            </p:cNvSpPr>
            <p:nvPr/>
          </p:nvSpPr>
          <p:spPr bwMode="auto">
            <a:xfrm>
              <a:off x="488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6402" name="Rectangle 18"/>
          <p:cNvSpPr>
            <a:spLocks noChangeArrowheads="1"/>
          </p:cNvSpPr>
          <p:nvPr/>
        </p:nvSpPr>
        <p:spPr bwMode="auto">
          <a:xfrm>
            <a:off x="3765550" y="2800350"/>
            <a:ext cx="1844675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>
                <a:solidFill>
                  <a:schemeClr val="tx2"/>
                </a:solidFill>
              </a:rPr>
              <a:t>: Database</a:t>
            </a:r>
          </a:p>
        </p:txBody>
      </p:sp>
      <p:sp>
        <p:nvSpPr>
          <p:cNvPr id="656404" name="Rectangle 20"/>
          <p:cNvSpPr>
            <a:spLocks noChangeArrowheads="1"/>
          </p:cNvSpPr>
          <p:nvPr/>
        </p:nvSpPr>
        <p:spPr bwMode="auto">
          <a:xfrm>
            <a:off x="1063625" y="2800350"/>
            <a:ext cx="1843088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>
                <a:solidFill>
                  <a:schemeClr val="tx2"/>
                </a:solidFill>
              </a:rPr>
              <a:t>&lt;&lt;Actor&gt;&gt;</a:t>
            </a:r>
          </a:p>
          <a:p>
            <a:pPr algn="ctr"/>
            <a:r>
              <a:rPr lang="en-GB" altLang="en-US" sz="1200">
                <a:solidFill>
                  <a:schemeClr val="tx2"/>
                </a:solidFill>
              </a:rPr>
              <a:t>Julian : Supporter</a:t>
            </a:r>
          </a:p>
        </p:txBody>
      </p:sp>
      <p:sp>
        <p:nvSpPr>
          <p:cNvPr id="656421" name="Rectangle 37"/>
          <p:cNvSpPr>
            <a:spLocks noChangeArrowheads="1"/>
          </p:cNvSpPr>
          <p:nvPr/>
        </p:nvSpPr>
        <p:spPr bwMode="auto">
          <a:xfrm>
            <a:off x="6430963" y="2800350"/>
            <a:ext cx="1843087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>
                <a:solidFill>
                  <a:schemeClr val="tx2"/>
                </a:solidFill>
              </a:rPr>
              <a:t>: LockManager</a:t>
            </a:r>
          </a:p>
        </p:txBody>
      </p:sp>
      <p:sp>
        <p:nvSpPr>
          <p:cNvPr id="656408" name="Rectangle 24"/>
          <p:cNvSpPr>
            <a:spLocks noChangeArrowheads="1"/>
          </p:cNvSpPr>
          <p:nvPr/>
        </p:nvSpPr>
        <p:spPr bwMode="auto">
          <a:xfrm>
            <a:off x="4624388" y="3590925"/>
            <a:ext cx="122237" cy="349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09" name="Text Box 25"/>
          <p:cNvSpPr txBox="1">
            <a:spLocks noChangeArrowheads="1"/>
          </p:cNvSpPr>
          <p:nvPr/>
        </p:nvSpPr>
        <p:spPr bwMode="auto">
          <a:xfrm>
            <a:off x="1944688" y="340201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searchSeat(seatNumber)</a:t>
            </a:r>
          </a:p>
        </p:txBody>
      </p:sp>
      <p:sp>
        <p:nvSpPr>
          <p:cNvPr id="656411" name="Text Box 27"/>
          <p:cNvSpPr txBox="1">
            <a:spLocks noChangeArrowheads="1"/>
          </p:cNvSpPr>
          <p:nvPr/>
        </p:nvSpPr>
        <p:spPr bwMode="auto">
          <a:xfrm>
            <a:off x="3940175" y="3659188"/>
            <a:ext cx="736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record</a:t>
            </a:r>
          </a:p>
        </p:txBody>
      </p:sp>
      <p:sp>
        <p:nvSpPr>
          <p:cNvPr id="656403" name="Line 19"/>
          <p:cNvSpPr>
            <a:spLocks noChangeShapeType="1"/>
          </p:cNvSpPr>
          <p:nvPr/>
        </p:nvSpPr>
        <p:spPr bwMode="auto">
          <a:xfrm>
            <a:off x="1966913" y="3640138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10" name="Line 26"/>
          <p:cNvSpPr>
            <a:spLocks noChangeShapeType="1"/>
          </p:cNvSpPr>
          <p:nvPr/>
        </p:nvSpPr>
        <p:spPr bwMode="auto">
          <a:xfrm flipH="1">
            <a:off x="1966913" y="3889375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14" name="Line 30"/>
          <p:cNvSpPr>
            <a:spLocks noChangeShapeType="1"/>
          </p:cNvSpPr>
          <p:nvPr/>
        </p:nvSpPr>
        <p:spPr bwMode="auto">
          <a:xfrm>
            <a:off x="1966913" y="4408488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20" name="Text Box 36"/>
          <p:cNvSpPr txBox="1">
            <a:spLocks noChangeArrowheads="1"/>
          </p:cNvSpPr>
          <p:nvPr/>
        </p:nvSpPr>
        <p:spPr bwMode="auto">
          <a:xfrm>
            <a:off x="1944688" y="4170363"/>
            <a:ext cx="184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lockRecord(record)</a:t>
            </a:r>
          </a:p>
        </p:txBody>
      </p:sp>
      <p:sp>
        <p:nvSpPr>
          <p:cNvPr id="656425" name="Line 41"/>
          <p:cNvSpPr>
            <a:spLocks noChangeShapeType="1"/>
          </p:cNvSpPr>
          <p:nvPr/>
        </p:nvSpPr>
        <p:spPr bwMode="auto">
          <a:xfrm>
            <a:off x="4743450" y="4521200"/>
            <a:ext cx="25622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26" name="Text Box 42"/>
          <p:cNvSpPr txBox="1">
            <a:spLocks noChangeArrowheads="1"/>
          </p:cNvSpPr>
          <p:nvPr/>
        </p:nvSpPr>
        <p:spPr bwMode="auto">
          <a:xfrm>
            <a:off x="4689475" y="4283075"/>
            <a:ext cx="1289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lock(record)</a:t>
            </a:r>
          </a:p>
        </p:txBody>
      </p:sp>
      <p:sp>
        <p:nvSpPr>
          <p:cNvPr id="656427" name="Line 43"/>
          <p:cNvSpPr>
            <a:spLocks noChangeShapeType="1"/>
          </p:cNvSpPr>
          <p:nvPr/>
        </p:nvSpPr>
        <p:spPr bwMode="auto">
          <a:xfrm flipH="1">
            <a:off x="4743450" y="4643438"/>
            <a:ext cx="25701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19" name="Rectangle 35"/>
          <p:cNvSpPr>
            <a:spLocks noChangeArrowheads="1"/>
          </p:cNvSpPr>
          <p:nvPr/>
        </p:nvSpPr>
        <p:spPr bwMode="auto">
          <a:xfrm>
            <a:off x="4624388" y="4367213"/>
            <a:ext cx="122237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24" name="Rectangle 40"/>
          <p:cNvSpPr>
            <a:spLocks noChangeArrowheads="1"/>
          </p:cNvSpPr>
          <p:nvPr/>
        </p:nvSpPr>
        <p:spPr bwMode="auto">
          <a:xfrm>
            <a:off x="7305675" y="4475163"/>
            <a:ext cx="112713" cy="234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28" name="Line 44"/>
          <p:cNvSpPr>
            <a:spLocks noChangeShapeType="1"/>
          </p:cNvSpPr>
          <p:nvPr/>
        </p:nvSpPr>
        <p:spPr bwMode="auto">
          <a:xfrm flipH="1">
            <a:off x="1966913" y="4759325"/>
            <a:ext cx="265747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31" name="Rectangle 47"/>
          <p:cNvSpPr>
            <a:spLocks noChangeArrowheads="1"/>
          </p:cNvSpPr>
          <p:nvPr/>
        </p:nvSpPr>
        <p:spPr bwMode="auto">
          <a:xfrm>
            <a:off x="4624388" y="5238750"/>
            <a:ext cx="122237" cy="349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32" name="Text Box 48"/>
          <p:cNvSpPr txBox="1">
            <a:spLocks noChangeArrowheads="1"/>
          </p:cNvSpPr>
          <p:nvPr/>
        </p:nvSpPr>
        <p:spPr bwMode="auto">
          <a:xfrm>
            <a:off x="1944688" y="5049838"/>
            <a:ext cx="2486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reserveSeats(num, record)</a:t>
            </a:r>
          </a:p>
        </p:txBody>
      </p:sp>
      <p:sp>
        <p:nvSpPr>
          <p:cNvPr id="656433" name="Text Box 49"/>
          <p:cNvSpPr txBox="1">
            <a:spLocks noChangeArrowheads="1"/>
          </p:cNvSpPr>
          <p:nvPr/>
        </p:nvSpPr>
        <p:spPr bwMode="auto">
          <a:xfrm>
            <a:off x="4289425" y="5297488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656434" name="Line 50"/>
          <p:cNvSpPr>
            <a:spLocks noChangeShapeType="1"/>
          </p:cNvSpPr>
          <p:nvPr/>
        </p:nvSpPr>
        <p:spPr bwMode="auto">
          <a:xfrm>
            <a:off x="1965325" y="5287963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35" name="Line 51"/>
          <p:cNvSpPr>
            <a:spLocks noChangeShapeType="1"/>
          </p:cNvSpPr>
          <p:nvPr/>
        </p:nvSpPr>
        <p:spPr bwMode="auto">
          <a:xfrm flipH="1">
            <a:off x="1965325" y="5537200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36" name="Line 52"/>
          <p:cNvSpPr>
            <a:spLocks noChangeShapeType="1"/>
          </p:cNvSpPr>
          <p:nvPr/>
        </p:nvSpPr>
        <p:spPr bwMode="auto">
          <a:xfrm>
            <a:off x="1965325" y="6054725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37" name="Text Box 53"/>
          <p:cNvSpPr txBox="1">
            <a:spLocks noChangeArrowheads="1"/>
          </p:cNvSpPr>
          <p:nvPr/>
        </p:nvSpPr>
        <p:spPr bwMode="auto">
          <a:xfrm>
            <a:off x="1944688" y="5818188"/>
            <a:ext cx="2025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unlockRecord(record)</a:t>
            </a:r>
          </a:p>
        </p:txBody>
      </p:sp>
      <p:sp>
        <p:nvSpPr>
          <p:cNvPr id="656438" name="Line 54"/>
          <p:cNvSpPr>
            <a:spLocks noChangeShapeType="1"/>
          </p:cNvSpPr>
          <p:nvPr/>
        </p:nvSpPr>
        <p:spPr bwMode="auto">
          <a:xfrm>
            <a:off x="4743450" y="6169025"/>
            <a:ext cx="25622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39" name="Text Box 55"/>
          <p:cNvSpPr txBox="1">
            <a:spLocks noChangeArrowheads="1"/>
          </p:cNvSpPr>
          <p:nvPr/>
        </p:nvSpPr>
        <p:spPr bwMode="auto">
          <a:xfrm>
            <a:off x="4689475" y="5930900"/>
            <a:ext cx="1473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unlock(record)</a:t>
            </a:r>
          </a:p>
        </p:txBody>
      </p:sp>
      <p:sp>
        <p:nvSpPr>
          <p:cNvPr id="656440" name="Line 56"/>
          <p:cNvSpPr>
            <a:spLocks noChangeShapeType="1"/>
          </p:cNvSpPr>
          <p:nvPr/>
        </p:nvSpPr>
        <p:spPr bwMode="auto">
          <a:xfrm flipH="1">
            <a:off x="4743450" y="6291263"/>
            <a:ext cx="25701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41" name="Rectangle 57"/>
          <p:cNvSpPr>
            <a:spLocks noChangeArrowheads="1"/>
          </p:cNvSpPr>
          <p:nvPr/>
        </p:nvSpPr>
        <p:spPr bwMode="auto">
          <a:xfrm>
            <a:off x="4624388" y="6015038"/>
            <a:ext cx="122237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42" name="Rectangle 58"/>
          <p:cNvSpPr>
            <a:spLocks noChangeArrowheads="1"/>
          </p:cNvSpPr>
          <p:nvPr/>
        </p:nvSpPr>
        <p:spPr bwMode="auto">
          <a:xfrm>
            <a:off x="7305675" y="6122988"/>
            <a:ext cx="112713" cy="234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6443" name="Line 59"/>
          <p:cNvSpPr>
            <a:spLocks noChangeShapeType="1"/>
          </p:cNvSpPr>
          <p:nvPr/>
        </p:nvSpPr>
        <p:spPr bwMode="auto">
          <a:xfrm flipH="1">
            <a:off x="1965325" y="6407150"/>
            <a:ext cx="26590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44" name="Text Box 60"/>
          <p:cNvSpPr txBox="1">
            <a:spLocks noChangeArrowheads="1"/>
          </p:cNvSpPr>
          <p:nvPr/>
        </p:nvSpPr>
        <p:spPr bwMode="auto">
          <a:xfrm>
            <a:off x="6981825" y="4613275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656445" name="Text Box 61"/>
          <p:cNvSpPr txBox="1">
            <a:spLocks noChangeArrowheads="1"/>
          </p:cNvSpPr>
          <p:nvPr/>
        </p:nvSpPr>
        <p:spPr bwMode="auto">
          <a:xfrm>
            <a:off x="6991350" y="6276975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656446" name="Text Box 62"/>
          <p:cNvSpPr txBox="1">
            <a:spLocks noChangeArrowheads="1"/>
          </p:cNvSpPr>
          <p:nvPr/>
        </p:nvSpPr>
        <p:spPr bwMode="auto">
          <a:xfrm>
            <a:off x="4289425" y="4530725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656447" name="Text Box 63"/>
          <p:cNvSpPr txBox="1">
            <a:spLocks noChangeArrowheads="1"/>
          </p:cNvSpPr>
          <p:nvPr/>
        </p:nvSpPr>
        <p:spPr bwMode="auto">
          <a:xfrm>
            <a:off x="4289425" y="6180138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OK</a:t>
            </a:r>
          </a:p>
        </p:txBody>
      </p:sp>
      <p:sp>
        <p:nvSpPr>
          <p:cNvPr id="656449" name="Line 65"/>
          <p:cNvSpPr>
            <a:spLocks noChangeShapeType="1"/>
          </p:cNvSpPr>
          <p:nvPr/>
        </p:nvSpPr>
        <p:spPr bwMode="auto">
          <a:xfrm rot="5400000">
            <a:off x="-204787" y="4927600"/>
            <a:ext cx="2298700" cy="0"/>
          </a:xfrm>
          <a:prstGeom prst="line">
            <a:avLst/>
          </a:prstGeom>
          <a:noFill/>
          <a:ln w="9525">
            <a:solidFill>
              <a:srgbClr val="6363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450" name="Text Box 66" descr="Parchment"/>
          <p:cNvSpPr txBox="1">
            <a:spLocks noChangeArrowheads="1"/>
          </p:cNvSpPr>
          <p:nvPr/>
        </p:nvSpPr>
        <p:spPr bwMode="auto">
          <a:xfrm>
            <a:off x="665163" y="4398963"/>
            <a:ext cx="5524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078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Recap of namespaces</a:t>
            </a:r>
          </a:p>
          <a:p>
            <a:pPr eaLnBrk="1" hangingPunct="1"/>
            <a:r>
              <a:rPr lang="cy-GB" dirty="0">
                <a:latin typeface="+mj-lt"/>
              </a:rPr>
              <a:t>Accessing items in namespaces</a:t>
            </a:r>
          </a:p>
          <a:p>
            <a:pPr eaLnBrk="1" hangingPunct="1"/>
            <a:r>
              <a:rPr lang="cy-GB" dirty="0">
                <a:latin typeface="+mj-lt"/>
              </a:rPr>
              <a:t>Global and anonymous namespaces</a:t>
            </a:r>
          </a:p>
          <a:p>
            <a:pPr eaLnBrk="1" hangingPunct="1"/>
            <a:r>
              <a:rPr lang="cy-GB" dirty="0"/>
              <a:t>The standard C++ namespace</a:t>
            </a:r>
            <a:endParaRPr lang="cy-GB" dirty="0">
              <a:latin typeface="+mj-lt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2. C++ Namespaces</a:t>
            </a:r>
            <a:endParaRPr lang="en-GB" sz="3400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3BEE6C-5DF2-4730-834A-00A7F1F83C5E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GB" sz="12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3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Namespaces define a named scope for declarations and definitions</a:t>
            </a:r>
          </a:p>
          <a:p>
            <a:pPr lvl="1" eaLnBrk="1" hangingPunct="1"/>
            <a:r>
              <a:rPr lang="en-GB" dirty="0"/>
              <a:t>Help you to avoid name clashes</a:t>
            </a:r>
          </a:p>
          <a:p>
            <a:pPr lvl="1" eaLnBrk="1" hangingPunct="1"/>
            <a:r>
              <a:rPr lang="en-GB" dirty="0"/>
              <a:t>Used extensively by library vendors, e.g. Boost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Note: namespaces can span multiple header files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Recap of Namespaces</a:t>
            </a:r>
            <a:endParaRPr lang="cy-GB" sz="3400" dirty="0">
              <a:latin typeface="Lucida Console" pitchFamily="49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A08E487-0F12-4209-8882-B25FB984B9FA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5126" name="Rectangle 66"/>
          <p:cNvSpPr>
            <a:spLocks noChangeArrowheads="1"/>
          </p:cNvSpPr>
          <p:nvPr/>
        </p:nvSpPr>
        <p:spPr bwMode="auto">
          <a:xfrm>
            <a:off x="851771" y="3650574"/>
            <a:ext cx="7815980" cy="248717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0" dirty="0">
                <a:latin typeface="Lucida Console" pitchFamily="49" charset="0"/>
              </a:rPr>
              <a:t>namespace </a:t>
            </a:r>
            <a:r>
              <a:rPr lang="en-GB" sz="1200" b="0" dirty="0" err="1">
                <a:latin typeface="Lucida Console" pitchFamily="49" charset="0"/>
              </a:rPr>
              <a:t>db</a:t>
            </a:r>
            <a:r>
              <a:rPr lang="en-GB" sz="1200" b="0" dirty="0">
                <a:latin typeface="Lucida Console" pitchFamily="49" charset="0"/>
              </a:rPr>
              <a:t>                                                                </a:t>
            </a:r>
            <a:r>
              <a:rPr lang="en-GB" sz="1200" dirty="0">
                <a:latin typeface="Lucida Console" pitchFamily="49" charset="0"/>
              </a:rPr>
              <a:t>db.hpp</a:t>
            </a:r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class connection {...};</a:t>
            </a: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class </a:t>
            </a:r>
            <a:r>
              <a:rPr lang="en-GB" sz="1200" b="0" dirty="0" err="1">
                <a:latin typeface="Lucida Console" pitchFamily="49" charset="0"/>
              </a:rPr>
              <a:t>result_set</a:t>
            </a:r>
            <a:r>
              <a:rPr lang="en-GB" sz="1200" b="0" dirty="0">
                <a:latin typeface="Lucida Console" pitchFamily="49" charset="0"/>
              </a:rPr>
              <a:t> {...};</a:t>
            </a: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connection * open(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std</a:t>
            </a:r>
            <a:r>
              <a:rPr lang="en-GB" sz="1200" b="0" dirty="0">
                <a:latin typeface="Lucida Console" pitchFamily="49" charset="0"/>
              </a:rPr>
              <a:t>::string &amp; </a:t>
            </a:r>
            <a:r>
              <a:rPr lang="en-GB" sz="1200" b="0" dirty="0" err="1">
                <a:latin typeface="Lucida Console" pitchFamily="49" charset="0"/>
              </a:rPr>
              <a:t>connection_string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void close(connection *);</a:t>
            </a: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result_set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execute_query</a:t>
            </a:r>
            <a:r>
              <a:rPr lang="en-GB" sz="1200" b="0" dirty="0">
                <a:latin typeface="Lucida Console" pitchFamily="49" charset="0"/>
              </a:rPr>
              <a:t>(connection *, 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std</a:t>
            </a:r>
            <a:r>
              <a:rPr lang="en-GB" sz="1200" b="0" dirty="0">
                <a:latin typeface="Lucida Console" pitchFamily="49" charset="0"/>
              </a:rPr>
              <a:t>::string &amp; command);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>
          <a:xfrm>
            <a:off x="328612" y="1611458"/>
            <a:ext cx="8486775" cy="3635084"/>
          </a:xfrm>
        </p:spPr>
        <p:txBody>
          <a:bodyPr/>
          <a:lstStyle/>
          <a:p>
            <a:pPr eaLnBrk="1" hangingPunct="1"/>
            <a:r>
              <a:rPr lang="en-GB" dirty="0"/>
              <a:t>The using directive permits all the names in a namespace to be applied without the namespace-name as an explicit qualifier</a:t>
            </a:r>
          </a:p>
          <a:p>
            <a:pPr eaLnBrk="1" hangingPunct="1"/>
            <a:r>
              <a:rPr lang="en-GB" dirty="0"/>
              <a:t>Programmers can also avoid pre-awaiting of namespaces with the using namespace directive</a:t>
            </a:r>
          </a:p>
          <a:p>
            <a:pPr eaLnBrk="1" hangingPunct="1"/>
            <a:r>
              <a:rPr lang="en-GB" i="1" dirty="0"/>
              <a:t>Using </a:t>
            </a:r>
            <a:r>
              <a:rPr lang="en-GB" dirty="0"/>
              <a:t>tells the compiler that subsequent code is making use of names in an identified namespace</a:t>
            </a:r>
          </a:p>
          <a:p>
            <a:pPr eaLnBrk="1" hangingPunct="1"/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Using the Namespace Directive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0849022-6C0A-4CB4-9D96-B6F1A76DE769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There are several ways to access items in a namespace...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Via a </a:t>
            </a:r>
            <a:r>
              <a:rPr lang="en-GB" dirty="0">
                <a:latin typeface="Lucida Console" pitchFamily="49" charset="0"/>
              </a:rPr>
              <a:t>using</a:t>
            </a:r>
            <a:r>
              <a:rPr lang="en-GB" dirty="0"/>
              <a:t> declaration that pulls in specific names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Explicitly, using the fully scope qualified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Via a </a:t>
            </a:r>
            <a:r>
              <a:rPr lang="en-GB" dirty="0">
                <a:latin typeface="Lucida Console" pitchFamily="49" charset="0"/>
              </a:rPr>
              <a:t>using</a:t>
            </a:r>
            <a:r>
              <a:rPr lang="en-GB" dirty="0"/>
              <a:t> directive that pulls in all names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sz="3400" dirty="0"/>
              <a:t>Accessing Items in Namespaces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59E7241-5091-41C5-A8D1-9BDE3B36C90A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9141" y="3663100"/>
            <a:ext cx="7878610" cy="248717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0" dirty="0">
                <a:latin typeface="Lucida Console" pitchFamily="49" charset="0"/>
              </a:rPr>
              <a:t>#include "db.hpp"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…</a:t>
            </a: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using </a:t>
            </a:r>
            <a:r>
              <a:rPr lang="en-GB" sz="1200" b="0" dirty="0" err="1">
                <a:solidFill>
                  <a:srgbClr val="FF0000"/>
                </a:solidFill>
                <a:latin typeface="Lucida Console" pitchFamily="49" charset="0"/>
              </a:rPr>
              <a:t>db</a:t>
            </a: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::open;    </a:t>
            </a:r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static </a:t>
            </a:r>
            <a:r>
              <a:rPr lang="en-GB" sz="1200" b="0" dirty="0" err="1">
                <a:solidFill>
                  <a:srgbClr val="FF0000"/>
                </a:solidFill>
                <a:latin typeface="Lucida Console" pitchFamily="49" charset="0"/>
              </a:rPr>
              <a:t>db</a:t>
            </a: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::connection</a:t>
            </a:r>
            <a:r>
              <a:rPr lang="en-GB" sz="1200" b="0" dirty="0">
                <a:latin typeface="Lucida Console" pitchFamily="49" charset="0"/>
              </a:rPr>
              <a:t> * </a:t>
            </a:r>
            <a:r>
              <a:rPr lang="en-GB" sz="1200" b="0" dirty="0" err="1">
                <a:latin typeface="Lucida Console" pitchFamily="49" charset="0"/>
              </a:rPr>
              <a:t>cn</a:t>
            </a:r>
            <a:r>
              <a:rPr lang="en-GB" sz="1200" b="0" dirty="0">
                <a:latin typeface="Lucida Console" pitchFamily="49" charset="0"/>
              </a:rPr>
              <a:t> = open("</a:t>
            </a:r>
            <a:r>
              <a:rPr lang="en-GB" sz="1200" b="0" dirty="0" err="1">
                <a:latin typeface="Lucida Console" pitchFamily="49" charset="0"/>
              </a:rPr>
              <a:t>some_connection_string</a:t>
            </a:r>
            <a:r>
              <a:rPr lang="en-GB" sz="1200" b="0" dirty="0">
                <a:latin typeface="Lucida Console" pitchFamily="49" charset="0"/>
              </a:rPr>
              <a:t>");    </a:t>
            </a:r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/>
            <a:endParaRPr lang="en-GB" sz="1200" b="0" dirty="0"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void </a:t>
            </a:r>
            <a:r>
              <a:rPr lang="en-GB" sz="1200" b="0" dirty="0" err="1">
                <a:latin typeface="Lucida Console" pitchFamily="49" charset="0"/>
              </a:rPr>
              <a:t>do_command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const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std</a:t>
            </a:r>
            <a:r>
              <a:rPr lang="en-GB" sz="1200" b="0" dirty="0">
                <a:latin typeface="Lucida Console" pitchFamily="49" charset="0"/>
              </a:rPr>
              <a:t>::string &amp; </a:t>
            </a:r>
            <a:r>
              <a:rPr lang="en-GB" sz="1200" b="0" dirty="0" err="1">
                <a:latin typeface="Lucida Console" pitchFamily="49" charset="0"/>
              </a:rPr>
              <a:t>cmd</a:t>
            </a:r>
            <a:r>
              <a:rPr lang="en-GB" sz="1200" b="0" dirty="0">
                <a:latin typeface="Lucida Console" pitchFamily="49" charset="0"/>
              </a:rPr>
              <a:t>)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using namespace </a:t>
            </a:r>
            <a:r>
              <a:rPr lang="en-GB" sz="1200" b="0" dirty="0" err="1">
                <a:solidFill>
                  <a:srgbClr val="FF0000"/>
                </a:solidFill>
                <a:latin typeface="Lucida Console" pitchFamily="49" charset="0"/>
              </a:rPr>
              <a:t>db</a:t>
            </a: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r>
              <a:rPr lang="en-GB" sz="1200" b="0" dirty="0">
                <a:latin typeface="Lucida Console" pitchFamily="49" charset="0"/>
              </a:rPr>
              <a:t>    </a:t>
            </a:r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b="0" dirty="0" err="1">
                <a:latin typeface="Lucida Console" pitchFamily="49" charset="0"/>
              </a:rPr>
              <a:t>result_set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rs</a:t>
            </a:r>
            <a:r>
              <a:rPr lang="en-GB" sz="1200" b="0" dirty="0">
                <a:latin typeface="Lucida Console" pitchFamily="49" charset="0"/>
              </a:rPr>
              <a:t> = </a:t>
            </a:r>
            <a:r>
              <a:rPr lang="en-GB" sz="1200" b="0" dirty="0" err="1">
                <a:latin typeface="Lucida Console" pitchFamily="49" charset="0"/>
              </a:rPr>
              <a:t>execute_query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cn</a:t>
            </a:r>
            <a:r>
              <a:rPr lang="en-GB" sz="1200" b="0" dirty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cmd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 defTabSz="739775"/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63463" y="4233798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9383" y="4618121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5303" y="5353172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966593" y="1693102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62513" y="2052373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58433" y="2411644"/>
            <a:ext cx="267413" cy="26741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The global namespace has no name</a:t>
            </a:r>
          </a:p>
          <a:p>
            <a:pPr lvl="1"/>
            <a:r>
              <a:rPr lang="en-GB" dirty="0"/>
              <a:t>To access items in the global namespace, use the scope resolution without a scope name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/>
              <a:t>You can </a:t>
            </a:r>
            <a:r>
              <a:rPr lang="en-GB" dirty="0"/>
              <a:t>define an anonymous namespace </a:t>
            </a:r>
          </a:p>
          <a:p>
            <a:pPr lvl="1"/>
            <a:r>
              <a:rPr lang="en-GB" dirty="0"/>
              <a:t>Enables you to keep definitions private to a source file</a:t>
            </a:r>
          </a:p>
          <a:p>
            <a:pPr lvl="1"/>
            <a:r>
              <a:rPr lang="en-GB" dirty="0"/>
              <a:t>A more general mechanism than file-scoped statics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sz="3400" dirty="0"/>
              <a:t>Global and Anonymous Namespaces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7D35BF-806B-4CD0-A33B-C61E80351812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789141" y="2372922"/>
            <a:ext cx="7878610" cy="2951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b="0" dirty="0">
                <a:latin typeface="Lucida Console" pitchFamily="49" charset="0"/>
              </a:rPr>
              <a:t>::</a:t>
            </a:r>
            <a:r>
              <a:rPr lang="en-GB" sz="1200" b="0" dirty="0" err="1">
                <a:latin typeface="Lucida Console" pitchFamily="49" charset="0"/>
              </a:rPr>
              <a:t>printf</a:t>
            </a:r>
            <a:r>
              <a:rPr lang="en-GB" sz="1200" b="0" dirty="0">
                <a:latin typeface="Lucida Console" pitchFamily="49" charset="0"/>
              </a:rPr>
              <a:t>("Super Swans");</a:t>
            </a: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789141" y="4341596"/>
            <a:ext cx="7878610" cy="13201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#include "db.hpp"</a:t>
            </a:r>
          </a:p>
          <a:p>
            <a:pPr defTabSz="739775">
              <a:lnSpc>
                <a:spcPct val="6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…</a:t>
            </a:r>
          </a:p>
          <a:p>
            <a:pPr defTabSz="739775">
              <a:lnSpc>
                <a:spcPct val="90000"/>
              </a:lnSpc>
            </a:pPr>
            <a:endParaRPr lang="en-GB" sz="1200" b="0" dirty="0">
              <a:solidFill>
                <a:schemeClr val="bg2"/>
              </a:solidFill>
              <a:latin typeface="Lucida Console" pitchFamily="49" charset="0"/>
            </a:endParaRP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namespace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db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::connection *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cn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=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db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::open("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some_connection_string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");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}</a:t>
            </a:r>
          </a:p>
          <a:p>
            <a:pPr defTabSz="739775">
              <a:lnSpc>
                <a:spcPct val="6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entire C++ standard library is defined in the </a:t>
            </a:r>
            <a:r>
              <a:rPr lang="en-GB" dirty="0" err="1">
                <a:latin typeface="Lucida Console" pitchFamily="49" charset="0"/>
              </a:rPr>
              <a:t>std</a:t>
            </a:r>
            <a:r>
              <a:rPr lang="en-GB" dirty="0"/>
              <a:t> namespace</a:t>
            </a:r>
          </a:p>
          <a:p>
            <a:pPr lvl="1" eaLnBrk="1" hangingPunct="1"/>
            <a:r>
              <a:rPr lang="en-GB" dirty="0"/>
              <a:t>OK, you knew that!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Header files in the C++ standard:</a:t>
            </a:r>
          </a:p>
          <a:p>
            <a:pPr lvl="1" eaLnBrk="1" hangingPunct="1"/>
            <a:r>
              <a:rPr lang="en-GB" dirty="0"/>
              <a:t>The C++ standard library does not use </a:t>
            </a:r>
            <a:r>
              <a:rPr lang="en-GB" dirty="0">
                <a:latin typeface="Lucida Console" pitchFamily="49" charset="0"/>
              </a:rPr>
              <a:t>.h</a:t>
            </a:r>
            <a:r>
              <a:rPr lang="en-GB" dirty="0"/>
              <a:t> or </a:t>
            </a:r>
            <a:r>
              <a:rPr lang="en-GB" dirty="0">
                <a:latin typeface="Lucida Console" pitchFamily="49" charset="0"/>
              </a:rPr>
              <a:t>.</a:t>
            </a:r>
            <a:r>
              <a:rPr lang="en-GB" dirty="0" err="1">
                <a:latin typeface="Lucida Console" pitchFamily="49" charset="0"/>
              </a:rPr>
              <a:t>hpp</a:t>
            </a:r>
            <a:r>
              <a:rPr lang="en-GB" dirty="0"/>
              <a:t> suffixes on its headers, e.g. </a:t>
            </a:r>
            <a:r>
              <a:rPr lang="en-GB" dirty="0">
                <a:latin typeface="Lucida Console" pitchFamily="49" charset="0"/>
              </a:rPr>
              <a:t>&lt;</a:t>
            </a:r>
            <a:r>
              <a:rPr lang="en-GB" dirty="0" err="1">
                <a:latin typeface="Lucida Console" pitchFamily="49" charset="0"/>
              </a:rPr>
              <a:t>iostream</a:t>
            </a:r>
            <a:r>
              <a:rPr lang="en-GB" dirty="0">
                <a:latin typeface="Lucida Console" pitchFamily="49" charset="0"/>
              </a:rPr>
              <a:t>&gt;</a:t>
            </a:r>
          </a:p>
          <a:p>
            <a:pPr lvl="1" eaLnBrk="1" hangingPunct="1"/>
            <a:r>
              <a:rPr lang="en-GB" dirty="0">
                <a:latin typeface="+mj-lt"/>
              </a:rPr>
              <a:t>The C library is also part of the C++ library, in the </a:t>
            </a:r>
            <a:r>
              <a:rPr lang="en-GB" dirty="0" err="1">
                <a:latin typeface="Lucida Console" pitchFamily="49" charset="0"/>
              </a:rPr>
              <a:t>std</a:t>
            </a:r>
            <a:r>
              <a:rPr lang="en-GB" dirty="0">
                <a:latin typeface="+mj-lt"/>
              </a:rPr>
              <a:t> namespace and in header files such as </a:t>
            </a:r>
            <a:r>
              <a:rPr lang="en-GB" dirty="0">
                <a:latin typeface="Lucida Console" pitchFamily="49" charset="0"/>
              </a:rPr>
              <a:t>&lt;</a:t>
            </a:r>
            <a:r>
              <a:rPr lang="en-GB" dirty="0" err="1">
                <a:latin typeface="Lucida Console" pitchFamily="49" charset="0"/>
              </a:rPr>
              <a:t>cstdlib</a:t>
            </a:r>
            <a:r>
              <a:rPr lang="en-GB" dirty="0">
                <a:latin typeface="Lucida Console" pitchFamily="49" charset="0"/>
              </a:rPr>
              <a:t>&gt;</a:t>
            </a:r>
          </a:p>
          <a:p>
            <a:pPr lvl="1" eaLnBrk="1" hangingPunct="1"/>
            <a:endParaRPr lang="en-GB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sz="3400" dirty="0"/>
              <a:t>The Standard C++ Namespace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97A559-1740-48EA-A0B1-DCD0ACA1B254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GB" sz="1200" b="0">
              <a:solidFill>
                <a:schemeClr val="tx2"/>
              </a:solidFill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789141" y="4659682"/>
            <a:ext cx="7878610" cy="160333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>
              <a:lnSpc>
                <a:spcPct val="90000"/>
              </a:lnSpc>
            </a:pPr>
            <a:r>
              <a:rPr lang="en-GB" sz="1200" dirty="0">
                <a:solidFill>
                  <a:schemeClr val="bg2"/>
                </a:solidFill>
                <a:latin typeface="Lucida Console" pitchFamily="49" charset="0"/>
              </a:rPr>
              <a:t>#include &lt;</a:t>
            </a:r>
            <a:r>
              <a:rPr lang="en-GB" sz="1200" dirty="0" err="1">
                <a:solidFill>
                  <a:schemeClr val="bg2"/>
                </a:solidFill>
                <a:latin typeface="Lucida Console" pitchFamily="49" charset="0"/>
              </a:rPr>
              <a:t>iostream</a:t>
            </a:r>
            <a:r>
              <a:rPr lang="en-GB" sz="1200" dirty="0">
                <a:solidFill>
                  <a:schemeClr val="bg2"/>
                </a:solidFill>
                <a:latin typeface="Lucida Console" pitchFamily="49" charset="0"/>
              </a:rPr>
              <a:t>&gt;</a:t>
            </a:r>
          </a:p>
          <a:p>
            <a:pPr defTabSz="739775">
              <a:lnSpc>
                <a:spcPct val="90000"/>
              </a:lnSpc>
            </a:pPr>
            <a:r>
              <a:rPr lang="en-GB" sz="1200" dirty="0">
                <a:solidFill>
                  <a:schemeClr val="bg2"/>
                </a:solidFill>
                <a:latin typeface="Lucida Console" pitchFamily="49" charset="0"/>
              </a:rPr>
              <a:t>#include &lt;</a:t>
            </a:r>
            <a:r>
              <a:rPr lang="en-GB" sz="1200" dirty="0" err="1">
                <a:solidFill>
                  <a:schemeClr val="bg2"/>
                </a:solidFill>
                <a:latin typeface="Lucida Console" pitchFamily="49" charset="0"/>
              </a:rPr>
              <a:t>cstdlib</a:t>
            </a:r>
            <a:r>
              <a:rPr lang="en-GB" sz="1200" dirty="0">
                <a:solidFill>
                  <a:schemeClr val="bg2"/>
                </a:solidFill>
                <a:latin typeface="Lucida Console" pitchFamily="49" charset="0"/>
              </a:rPr>
              <a:t>&gt;</a:t>
            </a:r>
          </a:p>
          <a:p>
            <a:pPr defTabSz="739775">
              <a:lnSpc>
                <a:spcPct val="90000"/>
              </a:lnSpc>
            </a:pPr>
            <a:endParaRPr lang="en-GB" sz="1200" b="0" dirty="0">
              <a:solidFill>
                <a:schemeClr val="bg2"/>
              </a:solidFill>
              <a:latin typeface="Lucida Console" pitchFamily="49" charset="0"/>
            </a:endParaRP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void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func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() 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{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std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::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cout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&lt;&lt; "Super " &lt;&lt;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std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::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endl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GB" sz="1200" b="0" dirty="0" err="1">
                <a:solidFill>
                  <a:schemeClr val="bg2"/>
                </a:solidFill>
                <a:latin typeface="Lucida Console" pitchFamily="49" charset="0"/>
              </a:rPr>
              <a:t>std</a:t>
            </a: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::puts("Swans");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  …</a:t>
            </a:r>
          </a:p>
          <a:p>
            <a:pPr defTabSz="739775">
              <a:lnSpc>
                <a:spcPct val="90000"/>
              </a:lnSpc>
            </a:pPr>
            <a:r>
              <a:rPr lang="en-GB" sz="1200" b="0" dirty="0">
                <a:solidFill>
                  <a:schemeClr val="bg2"/>
                </a:solidFill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Essential OO concepts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Namespaces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Naming conventions and heuristics</a:t>
            </a:r>
            <a:endParaRPr lang="en-GB" sz="12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CA6276-6ACB-44B0-919C-320034B7FA4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5298418"/>
          </a:xfrm>
        </p:spPr>
        <p:txBody>
          <a:bodyPr/>
          <a:lstStyle/>
          <a:p>
            <a:pPr eaLnBrk="1" hangingPunct="1"/>
            <a:r>
              <a:rPr lang="en-GB" dirty="0"/>
              <a:t>Namespaces provide a scope for identifiers (variables, functions etc) within own declarative region </a:t>
            </a:r>
            <a:r>
              <a:rPr lang="en-GB" dirty="0">
                <a:sym typeface="Wingdings" pitchFamily="2" charset="2"/>
              </a:rPr>
              <a:t>Helps you organize the classes/interfaces in your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/>
              <a:t>Namespaces are used to systematize code in logical groups which prevents naming conflict, which can occur especially if there are multiple libraries with single names in your code base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/>
              <a:t>On the namespace scope, all identifiers can be visible for one another without qualification. In brief, the namespace defines a scope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Why Use Namespace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D357BF0-DEDE-4BC9-A97B-76F0CA69C53E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2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Names for classes, methods, and variables</a:t>
            </a:r>
          </a:p>
          <a:p>
            <a:pPr eaLnBrk="1" hangingPunct="1"/>
            <a:r>
              <a:rPr lang="en-GB"/>
              <a:t>Identifying good classes</a:t>
            </a:r>
          </a:p>
          <a:p>
            <a:pPr eaLnBrk="1" hangingPunct="1"/>
            <a:r>
              <a:rPr lang="en-GB"/>
              <a:t>Identifying bad classes</a:t>
            </a:r>
          </a:p>
          <a:p>
            <a:pPr eaLnBrk="1" hangingPunct="1"/>
            <a:r>
              <a:rPr lang="en-GB"/>
              <a:t>Class layout</a:t>
            </a:r>
          </a:p>
          <a:p>
            <a:pPr eaLnBrk="1" hangingPunct="1"/>
            <a:r>
              <a:rPr lang="en-GB"/>
              <a:t>Use of comments</a:t>
            </a:r>
          </a:p>
          <a:p>
            <a:pPr eaLnBrk="1" hangingPunct="1"/>
            <a:r>
              <a:rPr lang="en-GB"/>
              <a:t>Method heuristics</a:t>
            </a:r>
          </a:p>
          <a:p>
            <a:pPr eaLnBrk="1" hangingPunct="1"/>
            <a:r>
              <a:rPr lang="en-GB"/>
              <a:t>Algorithm heuristics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3. Naming Conventions and Heuristics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3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Class names should be nouns, as they describe "things"</a:t>
            </a:r>
          </a:p>
          <a:p>
            <a:pPr lvl="1" eaLnBrk="1" hangingPunct="1"/>
            <a:r>
              <a:rPr lang="en-GB"/>
              <a:t>In Java and C#, start with an uppercase letter</a:t>
            </a:r>
          </a:p>
          <a:p>
            <a:pPr lvl="1" eaLnBrk="1" hangingPunct="1"/>
            <a:r>
              <a:rPr lang="en-GB"/>
              <a:t>In C++, not standardised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Method names should be verbs, as they describe actions</a:t>
            </a:r>
          </a:p>
          <a:p>
            <a:pPr lvl="1" eaLnBrk="1" hangingPunct="1"/>
            <a:r>
              <a:rPr lang="en-GB"/>
              <a:t>Typically use camel-case</a:t>
            </a:r>
          </a:p>
          <a:p>
            <a:pPr lvl="1" eaLnBrk="1" hangingPunct="1"/>
            <a:r>
              <a:rPr lang="en-GB"/>
              <a:t>In Java, start with a lowercase letter</a:t>
            </a:r>
          </a:p>
          <a:p>
            <a:pPr lvl="1" eaLnBrk="1" hangingPunct="1"/>
            <a:r>
              <a:rPr lang="en-GB"/>
              <a:t>In C#, start with an uppercase letter </a:t>
            </a:r>
          </a:p>
          <a:p>
            <a:pPr lvl="1" eaLnBrk="1" hangingPunct="1"/>
            <a:r>
              <a:rPr lang="en-GB"/>
              <a:t>In C++, not standardised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Variable names should be descriptive</a:t>
            </a:r>
          </a:p>
          <a:p>
            <a:pPr lvl="1" eaLnBrk="1" hangingPunct="1"/>
            <a:r>
              <a:rPr lang="en-GB"/>
              <a:t>Is it OK to name variables i, j, k?</a:t>
            </a:r>
          </a:p>
          <a:p>
            <a:pPr lvl="1" eaLnBrk="1" hangingPunct="1"/>
            <a:r>
              <a:rPr lang="en-GB"/>
              <a:t>Should they start with m_?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Names for Classes, Methods, and Variables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Classes should exhibit:</a:t>
            </a:r>
          </a:p>
          <a:p>
            <a:pPr lvl="1" eaLnBrk="1" hangingPunct="1"/>
            <a:r>
              <a:rPr lang="en-GB" dirty="0"/>
              <a:t>High cohesion - related functionality sits in the same class</a:t>
            </a:r>
          </a:p>
          <a:p>
            <a:pPr lvl="1" eaLnBrk="1" hangingPunct="1"/>
            <a:r>
              <a:rPr lang="en-GB" dirty="0"/>
              <a:t>Low coupling - minimal dependencies on other classes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Classes should be small</a:t>
            </a:r>
          </a:p>
          <a:p>
            <a:pPr lvl="1" eaLnBrk="1" hangingPunct="1"/>
            <a:r>
              <a:rPr lang="en-GB" dirty="0"/>
              <a:t>Should have a single responsibility</a:t>
            </a:r>
          </a:p>
          <a:p>
            <a:pPr lvl="1" eaLnBrk="1" hangingPunct="1"/>
            <a:r>
              <a:rPr lang="en-GB" dirty="0"/>
              <a:t>Should have a relatively small number of instance variables</a:t>
            </a:r>
          </a:p>
          <a:p>
            <a:pPr lvl="1" eaLnBrk="1" hangingPunct="1"/>
            <a:r>
              <a:rPr lang="en-GB" dirty="0"/>
              <a:t>Should have a concise name, indicating its single purpose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It's fine to have a lot of small classes</a:t>
            </a:r>
          </a:p>
          <a:p>
            <a:pPr lvl="1" eaLnBrk="1" hangingPunct="1"/>
            <a:r>
              <a:rPr lang="en-GB" dirty="0"/>
              <a:t>You can group related classes into namespaces</a:t>
            </a:r>
          </a:p>
          <a:p>
            <a:pPr marL="457200" lvl="1" indent="0" eaLnBrk="1" hangingPunct="1">
              <a:buNone/>
            </a:pPr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Identifying Good Classes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18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Here are some code-smells and anti-patterns for classes, i.e. indicators that you've gone awry somewhere…</a:t>
            </a:r>
          </a:p>
          <a:p>
            <a:pPr lvl="1" eaLnBrk="1" hangingPunct="1"/>
            <a:r>
              <a:rPr lang="en-GB"/>
              <a:t>Getters and setters for all instance variables in a class</a:t>
            </a:r>
          </a:p>
          <a:p>
            <a:pPr lvl="1" eaLnBrk="1" hangingPunct="1"/>
            <a:r>
              <a:rPr lang="en-GB"/>
              <a:t>God classes</a:t>
            </a:r>
          </a:p>
          <a:p>
            <a:pPr lvl="1" eaLnBrk="1" hangingPunct="1"/>
            <a:r>
              <a:rPr lang="en-GB"/>
              <a:t>Partitioned use of instance variables</a:t>
            </a:r>
          </a:p>
          <a:p>
            <a:pPr lvl="1" eaLnBrk="1" hangingPunct="1"/>
            <a:r>
              <a:rPr lang="en-GB"/>
              <a:t>Feature envy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If possible, a class should not have concrete classes as dependencies</a:t>
            </a:r>
          </a:p>
          <a:p>
            <a:pPr lvl="1" eaLnBrk="1" hangingPunct="1"/>
            <a:r>
              <a:rPr lang="en-GB"/>
              <a:t>Instead, the dependencies should be interfaces or abstract classes</a:t>
            </a:r>
          </a:p>
          <a:p>
            <a:pPr lvl="1" eaLnBrk="1" hangingPunct="1"/>
            <a:r>
              <a:rPr lang="en-GB"/>
              <a:t>This helps you to achieve the Dependency Inversion principle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Identifying Bad Classes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9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Here's a suggested layout for members in a class, in the order listed:</a:t>
            </a:r>
          </a:p>
          <a:p>
            <a:pPr lvl="1" eaLnBrk="1" hangingPunct="1"/>
            <a:r>
              <a:rPr lang="en-GB"/>
              <a:t>public static constants</a:t>
            </a:r>
          </a:p>
          <a:p>
            <a:pPr lvl="1" eaLnBrk="1" hangingPunct="1"/>
            <a:r>
              <a:rPr lang="en-GB"/>
              <a:t>private static variables</a:t>
            </a:r>
          </a:p>
          <a:p>
            <a:pPr lvl="1" eaLnBrk="1" hangingPunct="1"/>
            <a:r>
              <a:rPr lang="en-GB"/>
              <a:t>private instance variables</a:t>
            </a:r>
          </a:p>
          <a:p>
            <a:pPr lvl="1" eaLnBrk="1" hangingPunct="1"/>
            <a:r>
              <a:rPr lang="en-GB"/>
              <a:t>public functions</a:t>
            </a:r>
          </a:p>
          <a:p>
            <a:pPr lvl="1" eaLnBrk="1" hangingPunct="1"/>
            <a:r>
              <a:rPr lang="en-GB"/>
              <a:t>private functions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What about </a:t>
            </a:r>
            <a:r>
              <a:rPr lang="en-GB">
                <a:latin typeface="Lucida Console" panose="020B0609040504020204" pitchFamily="49" charset="0"/>
              </a:rPr>
              <a:t>protected</a:t>
            </a:r>
            <a:r>
              <a:rPr lang="en-GB"/>
              <a:t> members?</a:t>
            </a:r>
          </a:p>
          <a:p>
            <a:pPr lvl="1" eaLnBrk="1" hangingPunct="1"/>
            <a:r>
              <a:rPr lang="en-GB"/>
              <a:t>Generally recommend avoid defining </a:t>
            </a:r>
            <a:r>
              <a:rPr lang="en-GB">
                <a:latin typeface="Lucida Console" panose="020B0609040504020204" pitchFamily="49" charset="0"/>
              </a:rPr>
              <a:t>protected</a:t>
            </a:r>
            <a:r>
              <a:rPr lang="en-GB"/>
              <a:t> members, but don't be dogmatic about this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Class Layout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72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All languages support comments</a:t>
            </a:r>
          </a:p>
          <a:p>
            <a:pPr eaLnBrk="1" hangingPunct="1"/>
            <a:r>
              <a:rPr lang="en-GB" dirty="0"/>
              <a:t>Single-line comment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Use //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Remainder of line is a comment</a:t>
            </a:r>
          </a:p>
          <a:p>
            <a:pPr eaLnBrk="1" hangingPunct="1"/>
            <a:r>
              <a:rPr lang="en-GB" dirty="0">
                <a:cs typeface="Tahoma" pitchFamily="34" charset="0"/>
              </a:rPr>
              <a:t>Block comment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Use /* … … */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Useful for larger comments, e.g. at the start of an algorithm</a:t>
            </a:r>
          </a:p>
          <a:p>
            <a:pPr lvl="1" eaLnBrk="1" hangingPunct="1"/>
            <a:endParaRPr lang="en-GB" dirty="0">
              <a:cs typeface="Tahoma" pitchFamily="34" charset="0"/>
            </a:endParaRP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Use of Comments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54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4"/>
            <a:ext cx="8486775" cy="5319736"/>
          </a:xfrm>
        </p:spPr>
        <p:txBody>
          <a:bodyPr/>
          <a:lstStyle/>
          <a:p>
            <a:pPr eaLnBrk="1" hangingPunct="1"/>
            <a:r>
              <a:rPr lang="en-GB" dirty="0">
                <a:cs typeface="Tahoma" pitchFamily="34" charset="0"/>
              </a:rPr>
              <a:t>Question: </a:t>
            </a:r>
          </a:p>
          <a:p>
            <a:pPr lvl="1" eaLnBrk="1" hangingPunct="1"/>
            <a:r>
              <a:rPr lang="en-GB" dirty="0">
                <a:cs typeface="Tahoma" pitchFamily="34" charset="0"/>
              </a:rPr>
              <a:t>How many comments should you have?</a:t>
            </a:r>
            <a:endParaRPr lang="en-GB" dirty="0"/>
          </a:p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How big should a method be…</a:t>
            </a:r>
          </a:p>
          <a:p>
            <a:pPr lvl="1" eaLnBrk="1" hangingPunct="1"/>
            <a:r>
              <a:rPr lang="en-GB" dirty="0"/>
              <a:t>10 lines, 20 lines, or what?</a:t>
            </a:r>
          </a:p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Would it every make sense to define a 1-line method?</a:t>
            </a:r>
          </a:p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What should a method do if it detects an error…</a:t>
            </a:r>
          </a:p>
          <a:p>
            <a:pPr lvl="1" eaLnBrk="1" hangingPunct="1"/>
            <a:r>
              <a:rPr lang="en-GB" dirty="0"/>
              <a:t>Do nothing?</a:t>
            </a:r>
          </a:p>
          <a:p>
            <a:pPr lvl="1" eaLnBrk="1" hangingPunct="1"/>
            <a:r>
              <a:rPr lang="en-GB" dirty="0"/>
              <a:t>Throw an exception?</a:t>
            </a:r>
          </a:p>
          <a:p>
            <a:pPr lvl="1" eaLnBrk="1" hangingPunct="1"/>
            <a:r>
              <a:rPr lang="en-GB" dirty="0"/>
              <a:t>Return an error value?</a:t>
            </a:r>
          </a:p>
          <a:p>
            <a:pPr lvl="1" eaLnBrk="1" hangingPunct="1"/>
            <a:r>
              <a:rPr lang="en-GB" dirty="0"/>
              <a:t>Log the error somewhere?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Method Heuristics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5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How many levels of indentation should you allow?</a:t>
            </a:r>
          </a:p>
          <a:p>
            <a:pPr lvl="1" eaLnBrk="1" hangingPunct="1"/>
            <a:r>
              <a:rPr lang="en-GB" dirty="0"/>
              <a:t>What if an algorithm is getting too complex?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What should you do if an algorithm is too slow?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Question:</a:t>
            </a:r>
          </a:p>
          <a:p>
            <a:pPr lvl="1" eaLnBrk="1" hangingPunct="1"/>
            <a:r>
              <a:rPr lang="en-GB" dirty="0"/>
              <a:t>What do you do about "magic numbers"?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/>
              <a:t>Algorithm Heuristics</a:t>
            </a:r>
            <a:endParaRPr lang="en-GB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9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901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 class?</a:t>
            </a:r>
          </a:p>
          <a:p>
            <a:pPr eaLnBrk="1" hangingPunct="1"/>
            <a:r>
              <a:rPr lang="en-GB" dirty="0"/>
              <a:t>What is an object?</a:t>
            </a:r>
          </a:p>
          <a:p>
            <a:pPr eaLnBrk="1" hangingPunct="1"/>
            <a:r>
              <a:rPr lang="en-GB" dirty="0"/>
              <a:t>OO modelling</a:t>
            </a:r>
          </a:p>
          <a:p>
            <a:pPr eaLnBrk="1" hangingPunct="1"/>
            <a:r>
              <a:rPr lang="en-GB" altLang="en-US" dirty="0">
                <a:sym typeface="Wingdings" pitchFamily="2" charset="2"/>
              </a:rPr>
              <a:t>Use Case diagrams</a:t>
            </a:r>
          </a:p>
          <a:p>
            <a:pPr eaLnBrk="1" hangingPunct="1"/>
            <a:r>
              <a:rPr lang="en-GB" altLang="en-US" dirty="0"/>
              <a:t>Class diagrams</a:t>
            </a:r>
          </a:p>
          <a:p>
            <a:pPr eaLnBrk="1" hangingPunct="1"/>
            <a:r>
              <a:rPr lang="en-GB" altLang="en-US" dirty="0" err="1"/>
              <a:t>Statechart</a:t>
            </a:r>
            <a:r>
              <a:rPr lang="en-GB" altLang="en-US" dirty="0"/>
              <a:t> diagrams</a:t>
            </a:r>
          </a:p>
          <a:p>
            <a:pPr eaLnBrk="1" hangingPunct="1"/>
            <a:r>
              <a:rPr lang="en-GB" altLang="en-US" dirty="0"/>
              <a:t>Sequence diagrams</a:t>
            </a:r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/>
              <a:t>1. Essential OO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238791" y="1515414"/>
            <a:ext cx="8486775" cy="4831069"/>
          </a:xfrm>
        </p:spPr>
        <p:txBody>
          <a:bodyPr/>
          <a:lstStyle/>
          <a:p>
            <a:pPr eaLnBrk="1" hangingPunct="1"/>
            <a:r>
              <a:rPr lang="en-GB" dirty="0"/>
              <a:t>Classes allow the use of:</a:t>
            </a:r>
          </a:p>
          <a:p>
            <a:pPr lvl="1" eaLnBrk="1" hangingPunct="1"/>
            <a:r>
              <a:rPr lang="en-GB" dirty="0"/>
              <a:t>Encapsulation</a:t>
            </a:r>
          </a:p>
          <a:p>
            <a:pPr lvl="1" eaLnBrk="1" hangingPunct="1"/>
            <a:r>
              <a:rPr lang="en-GB" dirty="0"/>
              <a:t>Abstraction</a:t>
            </a:r>
          </a:p>
          <a:p>
            <a:pPr eaLnBrk="1" hangingPunct="1"/>
            <a:r>
              <a:rPr lang="en-GB" dirty="0"/>
              <a:t>Classes should exhibit:</a:t>
            </a:r>
          </a:p>
          <a:p>
            <a:pPr lvl="1" eaLnBrk="1" hangingPunct="1"/>
            <a:r>
              <a:rPr lang="en-GB" dirty="0"/>
              <a:t>High cohesion - related functionality sits in the same class</a:t>
            </a:r>
          </a:p>
          <a:p>
            <a:pPr lvl="1" eaLnBrk="1" hangingPunct="1"/>
            <a:r>
              <a:rPr lang="en-GB" dirty="0"/>
              <a:t>Low coupling - minimal dependencies on other classes</a:t>
            </a:r>
          </a:p>
          <a:p>
            <a:pPr marL="457200" lvl="1" indent="0" eaLnBrk="1" hangingPunct="1">
              <a:buNone/>
            </a:pPr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OO and Software Engineering?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7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A class is a representation of a real-world entity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Defines data, plus methods to work on that data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Data is typically private, to enforce encapsulation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Domain classes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Specific to your business domain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BankAccount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Lucida Console" pitchFamily="49" charset="0"/>
                <a:sym typeface="Wingdings" pitchFamily="2" charset="2"/>
              </a:rPr>
              <a:t>Customer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Lucida Console" pitchFamily="49" charset="0"/>
                <a:sym typeface="Wingdings" pitchFamily="2" charset="2"/>
              </a:rPr>
              <a:t>Patient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MedicalRecord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Infrastructure classes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Implement technical infrastructure layer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NetworkConnection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AccountsDataAccess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IPAddress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  <a:sym typeface="Wingdings" pitchFamily="2" charset="2"/>
              </a:rPr>
              <a:t>Etc.</a:t>
            </a:r>
          </a:p>
          <a:p>
            <a:pPr lvl="1" eaLnBrk="1" hangingPunct="1">
              <a:defRPr/>
            </a:pPr>
            <a:endParaRPr lang="en-GB" dirty="0">
              <a:latin typeface="Lucida Console" pitchFamily="49" charset="0"/>
              <a:sym typeface="Wingdings" pitchFamily="2" charset="2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What is a Class?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9F4EA-C83F-43DB-820F-AD3D1AB9092A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An object is an instance of a class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  <a:sym typeface="Wingdings" pitchFamily="2" charset="2"/>
              </a:rPr>
              <a:t>A class is created (or "instantiated") by declaring it in C++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  <a:sym typeface="Wingdings" pitchFamily="2" charset="2"/>
              </a:rPr>
              <a:t>Each object is uniquely referenced by its memory address (no need for primary keys, as in a database)</a:t>
            </a:r>
          </a:p>
          <a:p>
            <a:pPr lvl="1" eaLnBrk="1" hangingPunct="1">
              <a:defRPr/>
            </a:pPr>
            <a:endParaRPr lang="en-GB" dirty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latin typeface="+mj-lt"/>
                <a:sym typeface="Wingdings" pitchFamily="2" charset="2"/>
              </a:rPr>
              <a:t>Object management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An object has to be managed in C++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Objects can have constructors and destructors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  <a:sym typeface="Wingdings" pitchFamily="2" charset="2"/>
              </a:rPr>
              <a:t>An object remains allocated until it is destructed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What is an Object?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94518E-825F-4A9B-A5AB-F49BFAFBA8F7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During OO analysis and design, you map the real world into candidate classes in your application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Use-case modelling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Class diagrams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Sequence diagrams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State diagrams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UML is the standard OO notation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Widely used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Degree of ceremony varies from one organization to another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following slides show some examples of these diagrams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OO Modelling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298A1EA-0186-4D25-988D-63FB26DF2DD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0BC4C2-A4A7-4C87-BF70-907B9003CE7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041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>
                <a:sym typeface="Wingdings" pitchFamily="2" charset="2"/>
              </a:rPr>
              <a:t>Use </a:t>
            </a:r>
            <a:r>
              <a:rPr lang="en-GB" altLang="en-US" sz="3400">
                <a:sym typeface="Wingdings" pitchFamily="2" charset="2"/>
              </a:rPr>
              <a:t>Case Diagrams (1 of 3)</a:t>
            </a:r>
            <a:endParaRPr lang="en-GB" altLang="en-US" sz="3400" dirty="0">
              <a:sym typeface="Wingdings" pitchFamily="2" charset="2"/>
            </a:endParaRPr>
          </a:p>
        </p:txBody>
      </p:sp>
      <p:sp>
        <p:nvSpPr>
          <p:cNvPr id="30416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 Case diagrams can be useful during early OO analysis and design</a:t>
            </a:r>
          </a:p>
          <a:p>
            <a:pPr lvl="1"/>
            <a:r>
              <a:rPr lang="en-GB"/>
              <a:t>When you're trying to identify the scope and capabilities of the system you are going to build</a:t>
            </a:r>
          </a:p>
          <a:p>
            <a:pPr lvl="1"/>
            <a:endParaRPr lang="en-GB"/>
          </a:p>
          <a:p>
            <a:r>
              <a:rPr lang="en-GB"/>
              <a:t>Use Case diagrams help you express the following info:</a:t>
            </a:r>
          </a:p>
          <a:p>
            <a:pPr lvl="1"/>
            <a:r>
              <a:rPr lang="en-GB"/>
              <a:t>What's in-scope and what's out-of-scope</a:t>
            </a:r>
          </a:p>
          <a:p>
            <a:pPr lvl="1"/>
            <a:r>
              <a:rPr lang="en-GB"/>
              <a:t>The actors, i.e. users of the system</a:t>
            </a:r>
          </a:p>
          <a:p>
            <a:pPr lvl="1"/>
            <a:r>
              <a:rPr lang="en-GB"/>
              <a:t>The functionality required by each actor</a:t>
            </a:r>
          </a:p>
          <a:p>
            <a:endParaRPr lang="en-GB"/>
          </a:p>
          <a:p>
            <a:pPr lvl="2"/>
            <a:endParaRPr lang="en-GB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3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0BC4C2-A4A7-4C87-BF70-907B9003CE75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041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400" dirty="0">
                <a:sym typeface="Wingdings" pitchFamily="2" charset="2"/>
              </a:rPr>
              <a:t>Use </a:t>
            </a:r>
            <a:r>
              <a:rPr lang="en-GB" altLang="en-US" sz="3400">
                <a:sym typeface="Wingdings" pitchFamily="2" charset="2"/>
              </a:rPr>
              <a:t>Case Diagrams (2 of 3)</a:t>
            </a:r>
            <a:endParaRPr lang="en-GB" altLang="en-US" sz="3400" dirty="0">
              <a:sym typeface="Wingdings" pitchFamily="2" charset="2"/>
            </a:endParaRPr>
          </a:p>
        </p:txBody>
      </p:sp>
      <p:sp>
        <p:nvSpPr>
          <p:cNvPr id="30416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 small part of a Use </a:t>
            </a:r>
            <a:r>
              <a:rPr lang="en-GB"/>
              <a:t>Case diagram </a:t>
            </a:r>
            <a:r>
              <a:rPr lang="en-GB" dirty="0"/>
              <a:t>for a Ticket Reservation System</a:t>
            </a:r>
          </a:p>
          <a:p>
            <a:pPr lvl="1"/>
            <a:r>
              <a:rPr lang="en-GB" dirty="0"/>
              <a:t>Allows football supporters to book tickets for a football match</a:t>
            </a:r>
          </a:p>
        </p:txBody>
      </p:sp>
      <p:sp>
        <p:nvSpPr>
          <p:cNvPr id="304195" name="Rectangle 67"/>
          <p:cNvSpPr>
            <a:spLocks noChangeArrowheads="1"/>
          </p:cNvSpPr>
          <p:nvPr/>
        </p:nvSpPr>
        <p:spPr bwMode="auto">
          <a:xfrm>
            <a:off x="2699452" y="2505886"/>
            <a:ext cx="3260725" cy="3765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04203" name="Group 75"/>
          <p:cNvGrpSpPr>
            <a:grpSpLocks/>
          </p:cNvGrpSpPr>
          <p:nvPr/>
        </p:nvGrpSpPr>
        <p:grpSpPr bwMode="auto">
          <a:xfrm>
            <a:off x="608714" y="4977623"/>
            <a:ext cx="1062038" cy="1093788"/>
            <a:chOff x="853" y="2562"/>
            <a:chExt cx="669" cy="689"/>
          </a:xfrm>
        </p:grpSpPr>
        <p:grpSp>
          <p:nvGrpSpPr>
            <p:cNvPr id="304201" name="Group 73"/>
            <p:cNvGrpSpPr>
              <a:grpSpLocks/>
            </p:cNvGrpSpPr>
            <p:nvPr/>
          </p:nvGrpSpPr>
          <p:grpSpPr bwMode="auto">
            <a:xfrm>
              <a:off x="1062" y="2562"/>
              <a:ext cx="250" cy="515"/>
              <a:chOff x="452" y="3157"/>
              <a:chExt cx="396" cy="815"/>
            </a:xfrm>
          </p:grpSpPr>
          <p:sp>
            <p:nvSpPr>
              <p:cNvPr id="304196" name="Oval 68"/>
              <p:cNvSpPr>
                <a:spLocks noChangeArrowheads="1"/>
              </p:cNvSpPr>
              <p:nvPr/>
            </p:nvSpPr>
            <p:spPr bwMode="auto">
              <a:xfrm>
                <a:off x="551" y="3157"/>
                <a:ext cx="206" cy="20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4197" name="Line 69"/>
              <p:cNvSpPr>
                <a:spLocks noChangeShapeType="1"/>
              </p:cNvSpPr>
              <p:nvPr/>
            </p:nvSpPr>
            <p:spPr bwMode="auto">
              <a:xfrm>
                <a:off x="660" y="3374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4198" name="Line 70"/>
              <p:cNvSpPr>
                <a:spLocks noChangeShapeType="1"/>
              </p:cNvSpPr>
              <p:nvPr/>
            </p:nvSpPr>
            <p:spPr bwMode="auto">
              <a:xfrm flipV="1">
                <a:off x="490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4199" name="Line 71"/>
              <p:cNvSpPr>
                <a:spLocks noChangeShapeType="1"/>
              </p:cNvSpPr>
              <p:nvPr/>
            </p:nvSpPr>
            <p:spPr bwMode="auto">
              <a:xfrm flipH="1" flipV="1">
                <a:off x="653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4200" name="Line 72"/>
              <p:cNvSpPr>
                <a:spLocks noChangeShapeType="1"/>
              </p:cNvSpPr>
              <p:nvPr/>
            </p:nvSpPr>
            <p:spPr bwMode="auto">
              <a:xfrm rot="-5400000">
                <a:off x="650" y="3314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4202" name="Text Box 74"/>
            <p:cNvSpPr txBox="1">
              <a:spLocks noChangeArrowheads="1"/>
            </p:cNvSpPr>
            <p:nvPr/>
          </p:nvSpPr>
          <p:spPr bwMode="auto">
            <a:xfrm>
              <a:off x="853" y="3039"/>
              <a:ext cx="6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>
                  <a:solidFill>
                    <a:schemeClr val="tx2"/>
                  </a:solidFill>
                  <a:latin typeface="Tahoma" pitchFamily="34" charset="0"/>
                </a:rPr>
                <a:t>Attendant</a:t>
              </a:r>
            </a:p>
          </p:txBody>
        </p:sp>
      </p:grpSp>
      <p:grpSp>
        <p:nvGrpSpPr>
          <p:cNvPr id="304205" name="Group 77"/>
          <p:cNvGrpSpPr>
            <a:grpSpLocks/>
          </p:cNvGrpSpPr>
          <p:nvPr/>
        </p:nvGrpSpPr>
        <p:grpSpPr bwMode="auto">
          <a:xfrm>
            <a:off x="7388927" y="3404411"/>
            <a:ext cx="396875" cy="817562"/>
            <a:chOff x="452" y="3157"/>
            <a:chExt cx="396" cy="815"/>
          </a:xfrm>
        </p:grpSpPr>
        <p:sp>
          <p:nvSpPr>
            <p:cNvPr id="304206" name="Oval 78"/>
            <p:cNvSpPr>
              <a:spLocks noChangeArrowheads="1"/>
            </p:cNvSpPr>
            <p:nvPr/>
          </p:nvSpPr>
          <p:spPr bwMode="auto">
            <a:xfrm>
              <a:off x="551" y="3157"/>
              <a:ext cx="206" cy="20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4207" name="Line 79"/>
            <p:cNvSpPr>
              <a:spLocks noChangeShapeType="1"/>
            </p:cNvSpPr>
            <p:nvPr/>
          </p:nvSpPr>
          <p:spPr bwMode="auto">
            <a:xfrm>
              <a:off x="660" y="3374"/>
              <a:ext cx="0" cy="3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208" name="Line 80"/>
            <p:cNvSpPr>
              <a:spLocks noChangeShapeType="1"/>
            </p:cNvSpPr>
            <p:nvPr/>
          </p:nvSpPr>
          <p:spPr bwMode="auto">
            <a:xfrm flipV="1">
              <a:off x="490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209" name="Line 81"/>
            <p:cNvSpPr>
              <a:spLocks noChangeShapeType="1"/>
            </p:cNvSpPr>
            <p:nvPr/>
          </p:nvSpPr>
          <p:spPr bwMode="auto">
            <a:xfrm flipH="1" flipV="1">
              <a:off x="653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210" name="Line 82"/>
            <p:cNvSpPr>
              <a:spLocks noChangeShapeType="1"/>
            </p:cNvSpPr>
            <p:nvPr/>
          </p:nvSpPr>
          <p:spPr bwMode="auto">
            <a:xfrm rot="-5400000">
              <a:off x="650" y="3314"/>
              <a:ext cx="0" cy="3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4211" name="Text Box 83"/>
          <p:cNvSpPr txBox="1">
            <a:spLocks noChangeArrowheads="1"/>
          </p:cNvSpPr>
          <p:nvPr/>
        </p:nvSpPr>
        <p:spPr bwMode="auto">
          <a:xfrm>
            <a:off x="7096827" y="4204511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>
                <a:solidFill>
                  <a:schemeClr val="tx2"/>
                </a:solidFill>
                <a:latin typeface="Tahoma" pitchFamily="34" charset="0"/>
              </a:rPr>
              <a:t>Supporter</a:t>
            </a:r>
          </a:p>
        </p:txBody>
      </p:sp>
      <p:sp>
        <p:nvSpPr>
          <p:cNvPr id="304212" name="Oval 84"/>
          <p:cNvSpPr>
            <a:spLocks noChangeArrowheads="1"/>
          </p:cNvSpPr>
          <p:nvPr/>
        </p:nvSpPr>
        <p:spPr bwMode="auto">
          <a:xfrm>
            <a:off x="3401127" y="3639361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Request</a:t>
            </a:r>
          </a:p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a seat</a:t>
            </a:r>
          </a:p>
        </p:txBody>
      </p:sp>
      <p:sp>
        <p:nvSpPr>
          <p:cNvPr id="304213" name="Line 85"/>
          <p:cNvSpPr>
            <a:spLocks noChangeShapeType="1"/>
          </p:cNvSpPr>
          <p:nvPr/>
        </p:nvSpPr>
        <p:spPr bwMode="auto">
          <a:xfrm flipH="1">
            <a:off x="4745739" y="3761598"/>
            <a:ext cx="2389188" cy="174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214" name="Oval 86"/>
          <p:cNvSpPr>
            <a:spLocks noChangeArrowheads="1"/>
          </p:cNvSpPr>
          <p:nvPr/>
        </p:nvSpPr>
        <p:spPr bwMode="auto">
          <a:xfrm>
            <a:off x="4015489" y="2694798"/>
            <a:ext cx="1338263" cy="614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Search</a:t>
            </a:r>
          </a:p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for seat</a:t>
            </a:r>
          </a:p>
        </p:txBody>
      </p:sp>
      <p:sp>
        <p:nvSpPr>
          <p:cNvPr id="304215" name="Line 87"/>
          <p:cNvSpPr>
            <a:spLocks noChangeShapeType="1"/>
          </p:cNvSpPr>
          <p:nvPr/>
        </p:nvSpPr>
        <p:spPr bwMode="auto">
          <a:xfrm flipH="1" flipV="1">
            <a:off x="5345814" y="3048811"/>
            <a:ext cx="1789113" cy="5349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216" name="Oval 88"/>
          <p:cNvSpPr>
            <a:spLocks noChangeArrowheads="1"/>
          </p:cNvSpPr>
          <p:nvPr/>
        </p:nvSpPr>
        <p:spPr bwMode="auto">
          <a:xfrm>
            <a:off x="3810702" y="4569636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Reserve</a:t>
            </a:r>
          </a:p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a seat</a:t>
            </a:r>
          </a:p>
        </p:txBody>
      </p:sp>
      <p:sp>
        <p:nvSpPr>
          <p:cNvPr id="304217" name="Line 89"/>
          <p:cNvSpPr>
            <a:spLocks noChangeShapeType="1"/>
          </p:cNvSpPr>
          <p:nvPr/>
        </p:nvSpPr>
        <p:spPr bwMode="auto">
          <a:xfrm flipH="1">
            <a:off x="5141027" y="3894948"/>
            <a:ext cx="2020887" cy="9255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218" name="Oval 90"/>
          <p:cNvSpPr>
            <a:spLocks noChangeArrowheads="1"/>
          </p:cNvSpPr>
          <p:nvPr/>
        </p:nvSpPr>
        <p:spPr bwMode="auto">
          <a:xfrm>
            <a:off x="4147252" y="5518961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Cancel</a:t>
            </a:r>
          </a:p>
          <a:p>
            <a:pPr algn="ctr"/>
            <a:r>
              <a:rPr lang="en-GB" altLang="en-US">
                <a:solidFill>
                  <a:schemeClr val="tx2"/>
                </a:solidFill>
                <a:latin typeface="Tahoma" pitchFamily="34" charset="0"/>
              </a:rPr>
              <a:t>reservation</a:t>
            </a:r>
          </a:p>
        </p:txBody>
      </p:sp>
      <p:sp>
        <p:nvSpPr>
          <p:cNvPr id="304219" name="Line 91"/>
          <p:cNvSpPr>
            <a:spLocks noChangeShapeType="1"/>
          </p:cNvSpPr>
          <p:nvPr/>
        </p:nvSpPr>
        <p:spPr bwMode="auto">
          <a:xfrm flipH="1">
            <a:off x="5442652" y="4069573"/>
            <a:ext cx="1787525" cy="165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222" name="Line 94"/>
          <p:cNvSpPr>
            <a:spLocks noChangeShapeType="1"/>
          </p:cNvSpPr>
          <p:nvPr/>
        </p:nvSpPr>
        <p:spPr bwMode="auto">
          <a:xfrm>
            <a:off x="1483427" y="5428473"/>
            <a:ext cx="2676525" cy="373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223" name="Line 95"/>
          <p:cNvSpPr>
            <a:spLocks noChangeShapeType="1"/>
          </p:cNvSpPr>
          <p:nvPr/>
        </p:nvSpPr>
        <p:spPr bwMode="auto">
          <a:xfrm flipV="1">
            <a:off x="1483427" y="4866498"/>
            <a:ext cx="2320925" cy="4000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3193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14101</TotalTime>
  <Words>1901</Words>
  <Application>Microsoft Office PowerPoint</Application>
  <PresentationFormat>On-screen Show (4:3)</PresentationFormat>
  <Paragraphs>398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Lucida Console</vt:lpstr>
      <vt:lpstr>Tahoma</vt:lpstr>
      <vt:lpstr>Wingdings</vt:lpstr>
      <vt:lpstr>1_Blends</vt:lpstr>
      <vt:lpstr>Introduction to Classes and Objects</vt:lpstr>
      <vt:lpstr>Contents</vt:lpstr>
      <vt:lpstr>1. Essential OO Concepts</vt:lpstr>
      <vt:lpstr>OO and Software Engineering?</vt:lpstr>
      <vt:lpstr>What is a Class?</vt:lpstr>
      <vt:lpstr>What is an Object?</vt:lpstr>
      <vt:lpstr>OO Modelling</vt:lpstr>
      <vt:lpstr>Use Case Diagrams (1 of 3)</vt:lpstr>
      <vt:lpstr>Use Case Diagrams (2 of 3)</vt:lpstr>
      <vt:lpstr>Use Case Diagrams (3 of 3)</vt:lpstr>
      <vt:lpstr>Class Diagrams</vt:lpstr>
      <vt:lpstr>Statechart Diagrams</vt:lpstr>
      <vt:lpstr>Sequence Diagrams</vt:lpstr>
      <vt:lpstr>2. C++ Namespaces</vt:lpstr>
      <vt:lpstr>Recap of Namespaces</vt:lpstr>
      <vt:lpstr>Using the Namespace Directive</vt:lpstr>
      <vt:lpstr>Accessing Items in Namespaces</vt:lpstr>
      <vt:lpstr>Global and Anonymous Namespaces</vt:lpstr>
      <vt:lpstr>The Standard C++ Namespace</vt:lpstr>
      <vt:lpstr>Why Use Namespace</vt:lpstr>
      <vt:lpstr>3. Naming Conventions and Heuristics</vt:lpstr>
      <vt:lpstr>Names for Classes, Methods, and Variables</vt:lpstr>
      <vt:lpstr>Identifying Good Classes</vt:lpstr>
      <vt:lpstr>Identifying Bad Classes</vt:lpstr>
      <vt:lpstr>Class Layout</vt:lpstr>
      <vt:lpstr>Use of Comments</vt:lpstr>
      <vt:lpstr>Method Heuristics</vt:lpstr>
      <vt:lpstr>Algorithm Heuristics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Peter Apostolou</cp:lastModifiedBy>
  <cp:revision>502</cp:revision>
  <dcterms:created xsi:type="dcterms:W3CDTF">2002-05-03T12:27:39Z</dcterms:created>
  <dcterms:modified xsi:type="dcterms:W3CDTF">2020-02-22T21:01:30Z</dcterms:modified>
</cp:coreProperties>
</file>