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4"/>
  </p:notesMasterIdLst>
  <p:handoutMasterIdLst>
    <p:handoutMasterId r:id="rId25"/>
  </p:handoutMasterIdLst>
  <p:sldIdLst>
    <p:sldId id="256" r:id="rId2"/>
    <p:sldId id="497" r:id="rId3"/>
    <p:sldId id="559" r:id="rId4"/>
    <p:sldId id="339" r:id="rId5"/>
    <p:sldId id="601" r:id="rId6"/>
    <p:sldId id="603" r:id="rId7"/>
    <p:sldId id="600" r:id="rId8"/>
    <p:sldId id="645" r:id="rId9"/>
    <p:sldId id="646" r:id="rId10"/>
    <p:sldId id="585" r:id="rId11"/>
    <p:sldId id="549" r:id="rId12"/>
    <p:sldId id="648" r:id="rId13"/>
    <p:sldId id="647" r:id="rId14"/>
    <p:sldId id="650" r:id="rId15"/>
    <p:sldId id="651" r:id="rId16"/>
    <p:sldId id="649" r:id="rId17"/>
    <p:sldId id="653" r:id="rId18"/>
    <p:sldId id="652" r:id="rId19"/>
    <p:sldId id="654" r:id="rId20"/>
    <p:sldId id="655" r:id="rId21"/>
    <p:sldId id="518" r:id="rId22"/>
    <p:sldId id="644" r:id="rId23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5">
          <p15:clr>
            <a:srgbClr val="A4A3A4"/>
          </p15:clr>
        </p15:guide>
        <p15:guide id="2" pos="35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189" autoAdjust="0"/>
  </p:normalViewPr>
  <p:slideViewPr>
    <p:cSldViewPr snapToGrid="0" showGuides="1">
      <p:cViewPr varScale="1">
        <p:scale>
          <a:sx n="106" d="100"/>
          <a:sy n="106" d="100"/>
        </p:scale>
        <p:origin x="723" y="63"/>
      </p:cViewPr>
      <p:guideLst>
        <p:guide orient="horz" pos="1065"/>
        <p:guide pos="35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-372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Introduction to Inheritance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838219" y="9152886"/>
            <a:ext cx="363452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2020</a:t>
            </a:r>
          </a:p>
        </p:txBody>
      </p:sp>
    </p:spTree>
    <p:extLst>
      <p:ext uri="{BB962C8B-B14F-4D97-AF65-F5344CB8AC3E}">
        <p14:creationId xmlns:p14="http://schemas.microsoft.com/office/powerpoint/2010/main" val="189965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Introduction to Inheritance</a:t>
            </a:r>
          </a:p>
        </p:txBody>
      </p:sp>
      <p:sp>
        <p:nvSpPr>
          <p:cNvPr id="337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38219" y="9152886"/>
            <a:ext cx="363452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2020</a:t>
            </a:r>
          </a:p>
        </p:txBody>
      </p:sp>
    </p:spTree>
    <p:extLst>
      <p:ext uri="{BB962C8B-B14F-4D97-AF65-F5344CB8AC3E}">
        <p14:creationId xmlns:p14="http://schemas.microsoft.com/office/powerpoint/2010/main" val="40043719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3481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85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9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39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0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7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43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6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6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45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Introduction to Inheritance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82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09" y="4554243"/>
            <a:ext cx="5691357" cy="20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08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Introduction to 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5447064"/>
          </a:xfrm>
        </p:spPr>
        <p:txBody>
          <a:bodyPr/>
          <a:lstStyle/>
          <a:p>
            <a:pPr eaLnBrk="1" hangingPunct="1"/>
            <a:r>
              <a:rPr lang="en-GB" dirty="0"/>
              <a:t>We use this diagram notation to represent inheritance</a:t>
            </a:r>
          </a:p>
          <a:p>
            <a:pPr lvl="1" eaLnBrk="1" hangingPunct="1"/>
            <a:r>
              <a:rPr lang="en-GB" dirty="0"/>
              <a:t>This is a standard OO design notation called "Unified Modelling Language" (UML)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marL="457200" lvl="1" indent="0" eaLnBrk="1" hangingPunct="1">
              <a:buNone/>
            </a:pPr>
            <a:endParaRPr lang="en-GB" dirty="0"/>
          </a:p>
          <a:p>
            <a:pPr eaLnBrk="1" hangingPunct="1"/>
            <a:r>
              <a:rPr lang="en-GB" dirty="0"/>
              <a:t>People often use the phrase "is-a-kind-of" to help them spot inheritance in their design</a:t>
            </a:r>
          </a:p>
          <a:p>
            <a:pPr lvl="1" eaLnBrk="1" hangingPunct="1"/>
            <a:r>
              <a:rPr lang="en-GB" dirty="0"/>
              <a:t>A </a:t>
            </a:r>
            <a:r>
              <a:rPr lang="en-GB" dirty="0" err="1">
                <a:latin typeface="Lucida Console" pitchFamily="49" charset="0"/>
              </a:rPr>
              <a:t>SavingsAccount</a:t>
            </a:r>
            <a:r>
              <a:rPr lang="en-GB" dirty="0"/>
              <a:t> is-a-kind-of </a:t>
            </a:r>
            <a:r>
              <a:rPr lang="en-GB" dirty="0" err="1">
                <a:latin typeface="Lucida Console" pitchFamily="49" charset="0"/>
              </a:rPr>
              <a:t>BankAccount</a:t>
            </a:r>
            <a:endParaRPr lang="en-GB" dirty="0">
              <a:latin typeface="Lucida Console" pitchFamily="49" charset="0"/>
            </a:endParaRPr>
          </a:p>
          <a:p>
            <a:pPr lvl="1" eaLnBrk="1" hangingPunct="1"/>
            <a:r>
              <a:rPr lang="en-GB" dirty="0"/>
              <a:t>A </a:t>
            </a:r>
            <a:r>
              <a:rPr lang="en-GB" dirty="0" err="1">
                <a:latin typeface="Lucida Console" pitchFamily="49" charset="0"/>
              </a:rPr>
              <a:t>CurrentAccount</a:t>
            </a:r>
            <a:r>
              <a:rPr lang="en-GB" dirty="0"/>
              <a:t> is-a-kind-of </a:t>
            </a:r>
            <a:r>
              <a:rPr lang="en-GB" dirty="0" err="1">
                <a:latin typeface="Lucida Console" pitchFamily="49" charset="0"/>
              </a:rPr>
              <a:t>BankAccount</a:t>
            </a:r>
            <a:endParaRPr lang="en-GB" dirty="0">
              <a:latin typeface="Lucida Console" pitchFamily="49" charset="0"/>
            </a:endParaRPr>
          </a:p>
          <a:p>
            <a:pPr lvl="1" eaLnBrk="1" hangingPunct="1"/>
            <a:r>
              <a:rPr lang="en-GB" dirty="0" err="1">
                <a:latin typeface="Lucida Console" pitchFamily="49" charset="0"/>
              </a:rPr>
              <a:t>Liskov’s</a:t>
            </a:r>
            <a:r>
              <a:rPr lang="en-GB" dirty="0">
                <a:latin typeface="Lucida Console" pitchFamily="49" charset="0"/>
              </a:rPr>
              <a:t> </a:t>
            </a:r>
            <a:r>
              <a:rPr lang="en-GB">
                <a:latin typeface="Lucida Console" pitchFamily="49" charset="0"/>
              </a:rPr>
              <a:t>substitution principle</a:t>
            </a:r>
            <a:endParaRPr lang="en-GB" dirty="0">
              <a:latin typeface="Lucida Console" pitchFamily="49" charset="0"/>
            </a:endParaRPr>
          </a:p>
          <a:p>
            <a:pPr lvl="1" eaLnBrk="1" hangingPunct="1"/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Representing Inheritance in Pictures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65DA14B-422B-4128-AE37-B6E4D814110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cxnSp>
        <p:nvCxnSpPr>
          <p:cNvPr id="12293" name="Straight Connector 43"/>
          <p:cNvCxnSpPr>
            <a:cxnSpLocks noChangeShapeType="1"/>
          </p:cNvCxnSpPr>
          <p:nvPr/>
        </p:nvCxnSpPr>
        <p:spPr bwMode="auto">
          <a:xfrm rot="16200000" flipH="1">
            <a:off x="4305301" y="3198054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2294" name="Isosceles Triangle 44"/>
          <p:cNvSpPr>
            <a:spLocks noChangeArrowheads="1"/>
          </p:cNvSpPr>
          <p:nvPr/>
        </p:nvSpPr>
        <p:spPr bwMode="auto">
          <a:xfrm>
            <a:off x="4395788" y="2982154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12295" name="Elbow Connector 47"/>
          <p:cNvCxnSpPr>
            <a:cxnSpLocks noChangeShapeType="1"/>
          </p:cNvCxnSpPr>
          <p:nvPr/>
        </p:nvCxnSpPr>
        <p:spPr bwMode="auto">
          <a:xfrm flipV="1">
            <a:off x="3530600" y="3726692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2296" name="TextBox 48"/>
          <p:cNvSpPr txBox="1">
            <a:spLocks noChangeArrowheads="1"/>
          </p:cNvSpPr>
          <p:nvPr/>
        </p:nvSpPr>
        <p:spPr bwMode="auto">
          <a:xfrm flipH="1">
            <a:off x="3494088" y="2423354"/>
            <a:ext cx="19796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BankAccount</a:t>
            </a:r>
          </a:p>
        </p:txBody>
      </p:sp>
      <p:sp>
        <p:nvSpPr>
          <p:cNvPr id="12297" name="TextBox 45"/>
          <p:cNvSpPr txBox="1">
            <a:spLocks noChangeArrowheads="1"/>
          </p:cNvSpPr>
          <p:nvPr/>
        </p:nvSpPr>
        <p:spPr bwMode="auto">
          <a:xfrm flipH="1">
            <a:off x="2492375" y="3726692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SavingsAccount</a:t>
            </a:r>
          </a:p>
        </p:txBody>
      </p:sp>
      <p:sp>
        <p:nvSpPr>
          <p:cNvPr id="12298" name="TextBox 46"/>
          <p:cNvSpPr txBox="1">
            <a:spLocks noChangeArrowheads="1"/>
          </p:cNvSpPr>
          <p:nvPr/>
        </p:nvSpPr>
        <p:spPr bwMode="auto">
          <a:xfrm flipH="1">
            <a:off x="4710113" y="3726692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CurrentAccount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inheritance hierarchy represents the animal kingdom</a:t>
            </a:r>
          </a:p>
          <a:p>
            <a:pPr lvl="1" eaLnBrk="1" hangingPunct="1"/>
            <a:r>
              <a:rPr lang="en-GB" dirty="0"/>
              <a:t>Note 1: Every class only inherits from one superclass</a:t>
            </a:r>
          </a:p>
          <a:p>
            <a:pPr lvl="1" eaLnBrk="1" hangingPunct="1"/>
            <a:r>
              <a:rPr lang="en-GB" dirty="0"/>
              <a:t>Note 2: You can have multiple levels of inheritance</a:t>
            </a:r>
          </a:p>
          <a:p>
            <a:pPr lvl="1" eaLnBrk="1" hangingPunct="1"/>
            <a:r>
              <a:rPr lang="en-GB" dirty="0"/>
              <a:t>Note 3: How do you decide what level of detail is appropriate?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Example of Inheritance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11</a:t>
            </a:fld>
            <a:endParaRPr lang="en-GB"/>
          </a:p>
        </p:txBody>
      </p:sp>
      <p:cxnSp>
        <p:nvCxnSpPr>
          <p:cNvPr id="5" name="Straight Connector 43"/>
          <p:cNvCxnSpPr>
            <a:cxnSpLocks noChangeShapeType="1"/>
          </p:cNvCxnSpPr>
          <p:nvPr/>
        </p:nvCxnSpPr>
        <p:spPr bwMode="auto">
          <a:xfrm rot="16200000" flipH="1">
            <a:off x="4305301" y="3697805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" name="Isosceles Triangle 44"/>
          <p:cNvSpPr>
            <a:spLocks noChangeArrowheads="1"/>
          </p:cNvSpPr>
          <p:nvPr/>
        </p:nvSpPr>
        <p:spPr bwMode="auto">
          <a:xfrm>
            <a:off x="4395788" y="3481905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48"/>
          <p:cNvSpPr txBox="1">
            <a:spLocks noChangeArrowheads="1"/>
          </p:cNvSpPr>
          <p:nvPr/>
        </p:nvSpPr>
        <p:spPr bwMode="auto">
          <a:xfrm flipH="1">
            <a:off x="3494088" y="2923105"/>
            <a:ext cx="19796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Animal</a:t>
            </a:r>
          </a:p>
        </p:txBody>
      </p:sp>
      <p:cxnSp>
        <p:nvCxnSpPr>
          <p:cNvPr id="8" name="Elbow Connector 47"/>
          <p:cNvCxnSpPr>
            <a:cxnSpLocks noChangeShapeType="1"/>
          </p:cNvCxnSpPr>
          <p:nvPr/>
        </p:nvCxnSpPr>
        <p:spPr bwMode="auto">
          <a:xfrm flipV="1">
            <a:off x="1382734" y="421934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" name="Elbow Connector 47"/>
          <p:cNvCxnSpPr>
            <a:cxnSpLocks noChangeShapeType="1"/>
          </p:cNvCxnSpPr>
          <p:nvPr/>
        </p:nvCxnSpPr>
        <p:spPr bwMode="auto">
          <a:xfrm flipV="1">
            <a:off x="3554522" y="421934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" name="Elbow Connector 47"/>
          <p:cNvCxnSpPr>
            <a:cxnSpLocks noChangeShapeType="1"/>
          </p:cNvCxnSpPr>
          <p:nvPr/>
        </p:nvCxnSpPr>
        <p:spPr bwMode="auto">
          <a:xfrm flipV="1">
            <a:off x="5726310" y="421934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0" name="TextBox 45"/>
          <p:cNvSpPr txBox="1">
            <a:spLocks noChangeArrowheads="1"/>
          </p:cNvSpPr>
          <p:nvPr/>
        </p:nvSpPr>
        <p:spPr bwMode="auto">
          <a:xfrm flipH="1">
            <a:off x="344509" y="4226443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Bird</a:t>
            </a: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 flipH="1">
            <a:off x="2562247" y="4226443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Fish</a:t>
            </a:r>
          </a:p>
        </p:txBody>
      </p:sp>
      <p:sp>
        <p:nvSpPr>
          <p:cNvPr id="12" name="TextBox 46"/>
          <p:cNvSpPr txBox="1">
            <a:spLocks noChangeArrowheads="1"/>
          </p:cNvSpPr>
          <p:nvPr/>
        </p:nvSpPr>
        <p:spPr bwMode="auto">
          <a:xfrm flipH="1">
            <a:off x="4830526" y="4224669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Mammal</a:t>
            </a:r>
          </a:p>
        </p:txBody>
      </p:sp>
      <p:sp>
        <p:nvSpPr>
          <p:cNvPr id="13" name="TextBox 46"/>
          <p:cNvSpPr txBox="1">
            <a:spLocks noChangeArrowheads="1"/>
          </p:cNvSpPr>
          <p:nvPr/>
        </p:nvSpPr>
        <p:spPr bwMode="auto">
          <a:xfrm flipH="1">
            <a:off x="7098805" y="4222895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Reptile</a:t>
            </a:r>
          </a:p>
        </p:txBody>
      </p:sp>
      <p:cxnSp>
        <p:nvCxnSpPr>
          <p:cNvPr id="16" name="Straight Connector 43"/>
          <p:cNvCxnSpPr>
            <a:cxnSpLocks noChangeShapeType="1"/>
          </p:cNvCxnSpPr>
          <p:nvPr/>
        </p:nvCxnSpPr>
        <p:spPr bwMode="auto">
          <a:xfrm rot="16200000" flipH="1">
            <a:off x="5457203" y="4998569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Isosceles Triangle 44"/>
          <p:cNvSpPr>
            <a:spLocks noChangeArrowheads="1"/>
          </p:cNvSpPr>
          <p:nvPr/>
        </p:nvSpPr>
        <p:spPr bwMode="auto">
          <a:xfrm>
            <a:off x="5547690" y="4782669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Elbow Connector 47"/>
          <p:cNvCxnSpPr>
            <a:cxnSpLocks noChangeShapeType="1"/>
          </p:cNvCxnSpPr>
          <p:nvPr/>
        </p:nvCxnSpPr>
        <p:spPr bwMode="auto">
          <a:xfrm flipV="1">
            <a:off x="2534636" y="5520112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9" name="Elbow Connector 47"/>
          <p:cNvCxnSpPr>
            <a:cxnSpLocks noChangeShapeType="1"/>
          </p:cNvCxnSpPr>
          <p:nvPr/>
        </p:nvCxnSpPr>
        <p:spPr bwMode="auto">
          <a:xfrm flipV="1">
            <a:off x="4706424" y="5520112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20" name="TextBox 45"/>
          <p:cNvSpPr txBox="1">
            <a:spLocks noChangeArrowheads="1"/>
          </p:cNvSpPr>
          <p:nvPr/>
        </p:nvSpPr>
        <p:spPr bwMode="auto">
          <a:xfrm flipH="1">
            <a:off x="1496411" y="5527207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Human</a:t>
            </a:r>
          </a:p>
        </p:txBody>
      </p:sp>
      <p:sp>
        <p:nvSpPr>
          <p:cNvPr id="21" name="TextBox 46"/>
          <p:cNvSpPr txBox="1">
            <a:spLocks noChangeArrowheads="1"/>
          </p:cNvSpPr>
          <p:nvPr/>
        </p:nvSpPr>
        <p:spPr bwMode="auto">
          <a:xfrm flipH="1">
            <a:off x="3714149" y="5527207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Feline</a:t>
            </a:r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 flipH="1">
            <a:off x="5982428" y="5525433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Canine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Polymorphism is another concept of object-oriented programming (OOPs). </a:t>
            </a:r>
          </a:p>
          <a:p>
            <a:pPr lvl="1"/>
            <a:r>
              <a:rPr lang="en-GB" dirty="0"/>
              <a:t>"single interface having multiple implementations." This provides a single interface for controlling access to a general class of actions.</a:t>
            </a:r>
          </a:p>
          <a:p>
            <a:r>
              <a:rPr lang="en-GB" dirty="0"/>
              <a:t>Polymorphism can be gained in both ways:</a:t>
            </a:r>
          </a:p>
          <a:p>
            <a:pPr lvl="1"/>
            <a:r>
              <a:rPr lang="en-GB" dirty="0"/>
              <a:t>compile time </a:t>
            </a:r>
          </a:p>
          <a:p>
            <a:pPr lvl="1"/>
            <a:r>
              <a:rPr lang="en-GB" dirty="0"/>
              <a:t>runtime</a:t>
            </a:r>
          </a:p>
          <a:p>
            <a:r>
              <a:rPr lang="en-GB" dirty="0"/>
              <a:t>A common and simple example of polymorphism is when you used </a:t>
            </a:r>
            <a:r>
              <a:rPr lang="en-GB" i="1" dirty="0"/>
              <a:t>&gt;&gt;</a:t>
            </a:r>
            <a:r>
              <a:rPr lang="en-GB" dirty="0"/>
              <a:t> and </a:t>
            </a:r>
            <a:r>
              <a:rPr lang="en-GB" i="1" dirty="0"/>
              <a:t>&lt;&lt;</a:t>
            </a:r>
            <a:r>
              <a:rPr lang="en-GB" dirty="0"/>
              <a:t> as operator overloading in C++</a:t>
            </a:r>
          </a:p>
          <a:p>
            <a:pPr lvl="1"/>
            <a:r>
              <a:rPr lang="en-GB" dirty="0"/>
              <a:t>for </a:t>
            </a:r>
            <a:r>
              <a:rPr lang="en-GB" i="1" dirty="0" err="1"/>
              <a:t>cin</a:t>
            </a:r>
            <a:r>
              <a:rPr lang="en-GB" dirty="0"/>
              <a:t> and </a:t>
            </a:r>
            <a:r>
              <a:rPr lang="en-GB" i="1" dirty="0" err="1"/>
              <a:t>cout</a:t>
            </a:r>
            <a:r>
              <a:rPr lang="en-GB" dirty="0"/>
              <a:t> statements respectively. its 	</a:t>
            </a:r>
          </a:p>
          <a:p>
            <a:pPr lvl="1"/>
            <a:r>
              <a:rPr lang="en-GB" dirty="0"/>
              <a:t>overloaded meaning is defined in </a:t>
            </a:r>
            <a:r>
              <a:rPr lang="en-GB" i="1" dirty="0"/>
              <a:t>iostream</a:t>
            </a:r>
            <a:r>
              <a:rPr lang="en-GB" dirty="0"/>
              <a:t> header file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Polymorphism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4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43338" y="1196975"/>
            <a:ext cx="8549837" cy="4935538"/>
          </a:xfrm>
        </p:spPr>
        <p:txBody>
          <a:bodyPr/>
          <a:lstStyle/>
          <a:p>
            <a:pPr eaLnBrk="1" hangingPunct="1"/>
            <a:r>
              <a:rPr lang="en-GB" dirty="0"/>
              <a:t>polymorphism can be broadly divided into two parts. </a:t>
            </a:r>
          </a:p>
          <a:p>
            <a:pPr lvl="1" eaLnBrk="1" hangingPunct="1"/>
            <a:r>
              <a:rPr lang="en-GB" dirty="0"/>
              <a:t>Static Polymorphism</a:t>
            </a:r>
          </a:p>
          <a:p>
            <a:pPr lvl="2" eaLnBrk="1" hangingPunct="1"/>
            <a:r>
              <a:rPr lang="en-GB" dirty="0"/>
              <a:t>Function Overloading</a:t>
            </a:r>
          </a:p>
          <a:p>
            <a:pPr lvl="2" eaLnBrk="1" hangingPunct="1"/>
            <a:r>
              <a:rPr lang="en-GB" dirty="0"/>
              <a:t>Operator Overloading</a:t>
            </a:r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lvl="1"/>
            <a:r>
              <a:rPr lang="en-GB" dirty="0"/>
              <a:t>Dynamic Polymorphism</a:t>
            </a:r>
          </a:p>
          <a:p>
            <a:pPr lvl="2" eaLnBrk="1" hangingPunct="1"/>
            <a:r>
              <a:rPr lang="en-GB" dirty="0"/>
              <a:t>This refers to the entity which changes its form depending on circumstances at runtime. </a:t>
            </a:r>
          </a:p>
          <a:p>
            <a:pPr lvl="2" eaLnBrk="1" hangingPunct="1"/>
            <a:r>
              <a:rPr lang="en-GB" dirty="0" err="1"/>
              <a:t>Polyorphism</a:t>
            </a:r>
            <a:r>
              <a:rPr lang="en-GB" dirty="0"/>
              <a:t> -  Many shapes</a:t>
            </a:r>
          </a:p>
          <a:p>
            <a:pPr lvl="2" eaLnBrk="1" hangingPunct="1"/>
            <a:r>
              <a:rPr lang="en-GB" dirty="0"/>
              <a:t>Same function different implementation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8339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268783" y="1085358"/>
            <a:ext cx="8486775" cy="4935538"/>
          </a:xfrm>
        </p:spPr>
        <p:txBody>
          <a:bodyPr/>
          <a:lstStyle/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Polymorphism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14</a:t>
            </a:fld>
            <a:endParaRPr lang="en-GB"/>
          </a:p>
        </p:txBody>
      </p:sp>
      <p:cxnSp>
        <p:nvCxnSpPr>
          <p:cNvPr id="5" name="Straight Connector 43"/>
          <p:cNvCxnSpPr>
            <a:cxnSpLocks noChangeShapeType="1"/>
          </p:cNvCxnSpPr>
          <p:nvPr/>
        </p:nvCxnSpPr>
        <p:spPr bwMode="auto">
          <a:xfrm rot="16200000" flipH="1">
            <a:off x="4305301" y="3697805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7" name="Isosceles Triangle 44"/>
          <p:cNvSpPr>
            <a:spLocks noChangeArrowheads="1"/>
          </p:cNvSpPr>
          <p:nvPr/>
        </p:nvSpPr>
        <p:spPr bwMode="auto">
          <a:xfrm>
            <a:off x="4395788" y="3481905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48"/>
          <p:cNvSpPr txBox="1">
            <a:spLocks noChangeArrowheads="1"/>
          </p:cNvSpPr>
          <p:nvPr/>
        </p:nvSpPr>
        <p:spPr bwMode="auto">
          <a:xfrm flipH="1">
            <a:off x="3494088" y="2923105"/>
            <a:ext cx="19796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Animal</a:t>
            </a:r>
          </a:p>
          <a:p>
            <a:pPr algn="ctr"/>
            <a:r>
              <a:rPr lang="en-GB" dirty="0"/>
              <a:t>Eat()</a:t>
            </a:r>
          </a:p>
        </p:txBody>
      </p:sp>
      <p:cxnSp>
        <p:nvCxnSpPr>
          <p:cNvPr id="8" name="Elbow Connector 47"/>
          <p:cNvCxnSpPr>
            <a:cxnSpLocks noChangeShapeType="1"/>
          </p:cNvCxnSpPr>
          <p:nvPr/>
        </p:nvCxnSpPr>
        <p:spPr bwMode="auto">
          <a:xfrm flipV="1">
            <a:off x="1382734" y="421934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4" name="Elbow Connector 47"/>
          <p:cNvCxnSpPr>
            <a:cxnSpLocks noChangeShapeType="1"/>
          </p:cNvCxnSpPr>
          <p:nvPr/>
        </p:nvCxnSpPr>
        <p:spPr bwMode="auto">
          <a:xfrm flipV="1">
            <a:off x="3554522" y="421934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5" name="Elbow Connector 47"/>
          <p:cNvCxnSpPr>
            <a:cxnSpLocks noChangeShapeType="1"/>
          </p:cNvCxnSpPr>
          <p:nvPr/>
        </p:nvCxnSpPr>
        <p:spPr bwMode="auto">
          <a:xfrm flipV="1">
            <a:off x="5726310" y="4219348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0" name="TextBox 45"/>
          <p:cNvSpPr txBox="1">
            <a:spLocks noChangeArrowheads="1"/>
          </p:cNvSpPr>
          <p:nvPr/>
        </p:nvSpPr>
        <p:spPr bwMode="auto">
          <a:xfrm flipH="1">
            <a:off x="344509" y="4226443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Bird</a:t>
            </a:r>
          </a:p>
          <a:p>
            <a:pPr algn="ctr"/>
            <a:r>
              <a:rPr lang="en-GB" dirty="0"/>
              <a:t>Eat()</a:t>
            </a:r>
          </a:p>
          <a:p>
            <a:pPr algn="ctr"/>
            <a:endParaRPr lang="en-GB" dirty="0"/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 flipH="1">
            <a:off x="2562247" y="4226443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Fish</a:t>
            </a:r>
          </a:p>
          <a:p>
            <a:pPr algn="ctr"/>
            <a:r>
              <a:rPr lang="en-GB" dirty="0"/>
              <a:t>Eat()</a:t>
            </a:r>
          </a:p>
          <a:p>
            <a:pPr algn="ctr"/>
            <a:endParaRPr lang="en-GB" dirty="0"/>
          </a:p>
        </p:txBody>
      </p:sp>
      <p:sp>
        <p:nvSpPr>
          <p:cNvPr id="12" name="TextBox 46"/>
          <p:cNvSpPr txBox="1">
            <a:spLocks noChangeArrowheads="1"/>
          </p:cNvSpPr>
          <p:nvPr/>
        </p:nvSpPr>
        <p:spPr bwMode="auto">
          <a:xfrm flipH="1">
            <a:off x="4830526" y="4224669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Mammal</a:t>
            </a:r>
          </a:p>
          <a:p>
            <a:pPr algn="ctr"/>
            <a:r>
              <a:rPr lang="en-GB" dirty="0"/>
              <a:t>Eat()</a:t>
            </a:r>
          </a:p>
          <a:p>
            <a:pPr algn="ctr"/>
            <a:endParaRPr lang="en-GB" dirty="0"/>
          </a:p>
        </p:txBody>
      </p:sp>
      <p:sp>
        <p:nvSpPr>
          <p:cNvPr id="13" name="TextBox 46"/>
          <p:cNvSpPr txBox="1">
            <a:spLocks noChangeArrowheads="1"/>
          </p:cNvSpPr>
          <p:nvPr/>
        </p:nvSpPr>
        <p:spPr bwMode="auto">
          <a:xfrm flipH="1">
            <a:off x="7098805" y="4222895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Reptile</a:t>
            </a:r>
          </a:p>
          <a:p>
            <a:pPr algn="ctr"/>
            <a:r>
              <a:rPr lang="en-GB" dirty="0"/>
              <a:t>Eat()</a:t>
            </a:r>
          </a:p>
          <a:p>
            <a:pPr algn="ctr"/>
            <a:endParaRPr lang="en-GB" dirty="0"/>
          </a:p>
        </p:txBody>
      </p:sp>
      <p:cxnSp>
        <p:nvCxnSpPr>
          <p:cNvPr id="16" name="Straight Connector 43"/>
          <p:cNvCxnSpPr>
            <a:cxnSpLocks noChangeShapeType="1"/>
          </p:cNvCxnSpPr>
          <p:nvPr/>
        </p:nvCxnSpPr>
        <p:spPr bwMode="auto">
          <a:xfrm rot="16200000" flipH="1">
            <a:off x="5457203" y="4998569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Isosceles Triangle 44"/>
          <p:cNvSpPr>
            <a:spLocks noChangeArrowheads="1"/>
          </p:cNvSpPr>
          <p:nvPr/>
        </p:nvSpPr>
        <p:spPr bwMode="auto">
          <a:xfrm>
            <a:off x="5547690" y="4782669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Elbow Connector 47"/>
          <p:cNvCxnSpPr>
            <a:cxnSpLocks noChangeShapeType="1"/>
          </p:cNvCxnSpPr>
          <p:nvPr/>
        </p:nvCxnSpPr>
        <p:spPr bwMode="auto">
          <a:xfrm flipV="1">
            <a:off x="2534636" y="5520112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9" name="Elbow Connector 47"/>
          <p:cNvCxnSpPr>
            <a:cxnSpLocks noChangeShapeType="1"/>
          </p:cNvCxnSpPr>
          <p:nvPr/>
        </p:nvCxnSpPr>
        <p:spPr bwMode="auto">
          <a:xfrm flipV="1">
            <a:off x="4706424" y="5520112"/>
            <a:ext cx="2068513" cy="369887"/>
          </a:xfrm>
          <a:prstGeom prst="bentConnector4">
            <a:avLst>
              <a:gd name="adj1" fmla="val -5134"/>
              <a:gd name="adj2" fmla="val 18763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20" name="TextBox 45"/>
          <p:cNvSpPr txBox="1">
            <a:spLocks noChangeArrowheads="1"/>
          </p:cNvSpPr>
          <p:nvPr/>
        </p:nvSpPr>
        <p:spPr bwMode="auto">
          <a:xfrm flipH="1">
            <a:off x="1496411" y="5527207"/>
            <a:ext cx="1776413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Human</a:t>
            </a:r>
          </a:p>
          <a:p>
            <a:pPr algn="ctr"/>
            <a:r>
              <a:rPr lang="en-GB" dirty="0"/>
              <a:t>Eat(chew)</a:t>
            </a:r>
          </a:p>
        </p:txBody>
      </p:sp>
      <p:sp>
        <p:nvSpPr>
          <p:cNvPr id="21" name="TextBox 46"/>
          <p:cNvSpPr txBox="1">
            <a:spLocks noChangeArrowheads="1"/>
          </p:cNvSpPr>
          <p:nvPr/>
        </p:nvSpPr>
        <p:spPr bwMode="auto">
          <a:xfrm flipH="1">
            <a:off x="3714149" y="5527207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Feline</a:t>
            </a:r>
          </a:p>
          <a:p>
            <a:pPr algn="ctr"/>
            <a:r>
              <a:rPr lang="en-GB" dirty="0"/>
              <a:t>Eat(rip)</a:t>
            </a:r>
          </a:p>
          <a:p>
            <a:pPr algn="ctr"/>
            <a:endParaRPr lang="en-GB" dirty="0"/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 flipH="1">
            <a:off x="5982428" y="5525433"/>
            <a:ext cx="17764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Canine</a:t>
            </a:r>
          </a:p>
          <a:p>
            <a:pPr algn="ctr"/>
            <a:r>
              <a:rPr lang="en-GB" dirty="0"/>
              <a:t>Eat(Gulp)</a:t>
            </a:r>
          </a:p>
          <a:p>
            <a:pPr algn="ctr"/>
            <a:endParaRPr lang="en-GB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0EABB4C-83DA-4F75-AEE9-BCA38CBD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42" y="1230036"/>
            <a:ext cx="8549837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dirty="0"/>
              <a:t>Although each animal inherits the function eat, they way they do it and what they eat is individual to each of the animals.</a:t>
            </a:r>
          </a:p>
          <a:p>
            <a:r>
              <a:rPr lang="en-GB" dirty="0"/>
              <a:t>They all have the function eat but eat differently</a:t>
            </a:r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63098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Virtual Functions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1D4090A-8E5D-46FB-84A2-3F38FA3DE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29" y="1196975"/>
            <a:ext cx="8549837" cy="248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dirty="0"/>
              <a:t>What is a virtual Function</a:t>
            </a:r>
          </a:p>
          <a:p>
            <a:pPr lvl="1"/>
            <a:r>
              <a:rPr lang="en-GB" dirty="0"/>
              <a:t>A virtual function can be defined as the member function within a base class which you expect to redefine in derived classes. </a:t>
            </a:r>
          </a:p>
          <a:p>
            <a:pPr lvl="1"/>
            <a:r>
              <a:rPr lang="en-GB" dirty="0"/>
              <a:t>For creating a virtual function, you have to precede your function's declaration within the base class with a virtual keyword</a:t>
            </a:r>
          </a:p>
          <a:p>
            <a:pPr lvl="1"/>
            <a:r>
              <a:rPr lang="en-GB" dirty="0"/>
              <a:t>It can then be over-ridden by the derived class</a:t>
            </a:r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  <a:p>
            <a:pPr lvl="1" eaLnBrk="1" hangingPunct="1"/>
            <a:endParaRPr lang="en-GB" kern="0" dirty="0"/>
          </a:p>
        </p:txBody>
      </p:sp>
      <p:sp>
        <p:nvSpPr>
          <p:cNvPr id="24" name="Rectangle 66">
            <a:extLst>
              <a:ext uri="{FF2B5EF4-FFF2-40B4-BE49-F238E27FC236}">
                <a16:creationId xmlns:a16="http://schemas.microsoft.com/office/drawing/2014/main" id="{57074E2C-4F70-4962-A090-E0A1A63A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97" y="3429000"/>
            <a:ext cx="7815980" cy="323408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r>
              <a:rPr lang="en-GB" dirty="0"/>
              <a:t>class Animal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string type;</a:t>
            </a:r>
          </a:p>
          <a:p>
            <a:r>
              <a:rPr lang="en-GB" dirty="0"/>
              <a:t>public:</a:t>
            </a:r>
          </a:p>
          <a:p>
            <a:r>
              <a:rPr lang="en-GB" dirty="0"/>
              <a:t>	Animal()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type = "General Animal";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virtual void eat()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</a:t>
            </a:r>
            <a:r>
              <a:rPr lang="en-GB" dirty="0" err="1"/>
              <a:t>cout</a:t>
            </a:r>
            <a:r>
              <a:rPr lang="en-GB" dirty="0"/>
              <a:t> &lt;&lt; "</a:t>
            </a:r>
            <a:r>
              <a:rPr lang="en-GB" dirty="0" err="1"/>
              <a:t>slurp,gobble,munch,crunch</a:t>
            </a:r>
            <a:r>
              <a:rPr lang="en-GB" dirty="0"/>
              <a:t>";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 };</a:t>
            </a:r>
            <a:endParaRPr lang="en-GB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3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Concrete Classes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8494809-433F-4EC8-83A4-CD53927D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3" y="1037652"/>
            <a:ext cx="7815980" cy="21031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000" dirty="0"/>
              <a:t>class Canine: public Animal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	string type;</a:t>
            </a:r>
          </a:p>
          <a:p>
            <a:r>
              <a:rPr lang="en-GB" sz="1000" dirty="0"/>
              <a:t>public:</a:t>
            </a:r>
          </a:p>
          <a:p>
            <a:r>
              <a:rPr lang="en-GB" sz="1000" dirty="0"/>
              <a:t>	Canine()</a:t>
            </a:r>
          </a:p>
          <a:p>
            <a:r>
              <a:rPr lang="en-GB" sz="1000" dirty="0"/>
              <a:t>	{</a:t>
            </a:r>
          </a:p>
          <a:p>
            <a:r>
              <a:rPr lang="en-GB" sz="1000" dirty="0"/>
              <a:t>		type = "Canine";</a:t>
            </a:r>
          </a:p>
          <a:p>
            <a:r>
              <a:rPr lang="en-GB" sz="1000" dirty="0"/>
              <a:t>	}</a:t>
            </a:r>
          </a:p>
          <a:p>
            <a:r>
              <a:rPr lang="en-GB" sz="1000" dirty="0"/>
              <a:t>	virtual void eat()</a:t>
            </a:r>
          </a:p>
          <a:p>
            <a:r>
              <a:rPr lang="en-GB" sz="1000" dirty="0"/>
              <a:t>	{</a:t>
            </a:r>
          </a:p>
          <a:p>
            <a:r>
              <a:rPr lang="en-GB" sz="1000" dirty="0"/>
              <a:t>		</a:t>
            </a:r>
            <a:r>
              <a:rPr lang="en-GB" sz="1000" dirty="0" err="1"/>
              <a:t>cout</a:t>
            </a:r>
            <a:r>
              <a:rPr lang="en-GB" sz="1000" dirty="0"/>
              <a:t> &lt;&lt; "Gulp, Gulp";</a:t>
            </a:r>
          </a:p>
          <a:p>
            <a:r>
              <a:rPr lang="en-GB" sz="1000" dirty="0"/>
              <a:t>	}</a:t>
            </a:r>
          </a:p>
          <a:p>
            <a:r>
              <a:rPr lang="en-GB" sz="1000" dirty="0"/>
              <a:t>}; </a:t>
            </a:r>
            <a:endParaRPr lang="en-GB" sz="1000" b="0" dirty="0">
              <a:latin typeface="Lucida Console" pitchFamily="49" charset="0"/>
            </a:endParaRPr>
          </a:p>
        </p:txBody>
      </p:sp>
      <p:sp>
        <p:nvSpPr>
          <p:cNvPr id="7" name="Rectangle 66">
            <a:extLst>
              <a:ext uri="{FF2B5EF4-FFF2-40B4-BE49-F238E27FC236}">
                <a16:creationId xmlns:a16="http://schemas.microsoft.com/office/drawing/2014/main" id="{3413B824-76C4-451D-9CD2-D5EB642B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49" y="2901417"/>
            <a:ext cx="7815980" cy="210313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000" dirty="0"/>
              <a:t>class Feline: public Animal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	string type;</a:t>
            </a:r>
          </a:p>
          <a:p>
            <a:r>
              <a:rPr lang="en-GB" sz="1000" dirty="0"/>
              <a:t>public:</a:t>
            </a:r>
          </a:p>
          <a:p>
            <a:r>
              <a:rPr lang="en-GB" sz="1000" dirty="0"/>
              <a:t>	Feline()</a:t>
            </a:r>
          </a:p>
          <a:p>
            <a:r>
              <a:rPr lang="en-GB" sz="1000" dirty="0"/>
              <a:t>	{</a:t>
            </a:r>
          </a:p>
          <a:p>
            <a:r>
              <a:rPr lang="en-GB" sz="1000" dirty="0"/>
              <a:t>		type = "Feline";</a:t>
            </a:r>
          </a:p>
          <a:p>
            <a:r>
              <a:rPr lang="en-GB" sz="1000" dirty="0"/>
              <a:t>	}</a:t>
            </a:r>
          </a:p>
          <a:p>
            <a:r>
              <a:rPr lang="en-GB" sz="1000" dirty="0"/>
              <a:t>	virtual void eat()</a:t>
            </a:r>
          </a:p>
          <a:p>
            <a:r>
              <a:rPr lang="en-GB" sz="1000" dirty="0"/>
              <a:t>	{</a:t>
            </a:r>
          </a:p>
          <a:p>
            <a:r>
              <a:rPr lang="en-GB" sz="1000" dirty="0"/>
              <a:t>		</a:t>
            </a:r>
            <a:r>
              <a:rPr lang="en-GB" sz="1000" dirty="0" err="1"/>
              <a:t>cout</a:t>
            </a:r>
            <a:r>
              <a:rPr lang="en-GB" sz="1000" dirty="0"/>
              <a:t> &lt;&lt; "Rip, Rip";</a:t>
            </a:r>
          </a:p>
          <a:p>
            <a:r>
              <a:rPr lang="en-GB" sz="1000" dirty="0"/>
              <a:t>	}</a:t>
            </a:r>
          </a:p>
          <a:p>
            <a:r>
              <a:rPr lang="en-GB" sz="1000" dirty="0"/>
              <a:t> };</a:t>
            </a:r>
            <a:endParaRPr lang="en-GB" sz="1000" b="0" dirty="0">
              <a:latin typeface="Lucida Console" pitchFamily="49" charset="0"/>
            </a:endParaRP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FB91F149-DEFE-4B3C-8E86-876E6E3C9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640" y="5004550"/>
            <a:ext cx="7815980" cy="16433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000" dirty="0"/>
              <a:t>class Undecided : public Animal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	string type;</a:t>
            </a:r>
          </a:p>
          <a:p>
            <a:r>
              <a:rPr lang="en-GB" sz="1000" dirty="0"/>
              <a:t>public:</a:t>
            </a:r>
          </a:p>
          <a:p>
            <a:r>
              <a:rPr lang="en-GB" sz="1000" dirty="0"/>
              <a:t>	Undecided()	:Animal()</a:t>
            </a:r>
          </a:p>
          <a:p>
            <a:r>
              <a:rPr lang="en-GB" sz="1000" dirty="0"/>
              <a:t>	{</a:t>
            </a:r>
          </a:p>
          <a:p>
            <a:r>
              <a:rPr lang="en-GB" sz="1000" dirty="0"/>
              <a:t>		type = “Don’t know what I am";</a:t>
            </a:r>
          </a:p>
          <a:p>
            <a:endParaRPr lang="en-GB" sz="1000" dirty="0"/>
          </a:p>
          <a:p>
            <a:r>
              <a:rPr lang="en-GB" sz="1000" dirty="0"/>
              <a:t>	}</a:t>
            </a:r>
          </a:p>
          <a:p>
            <a:r>
              <a:rPr lang="en-GB" sz="1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229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describes the behaviour or capabilities of a C++ class without committing to a particular implementation of that class.</a:t>
            </a:r>
          </a:p>
          <a:p>
            <a:r>
              <a:rPr lang="en-GB" dirty="0"/>
              <a:t>The C++ interfaces are implemented using </a:t>
            </a:r>
            <a:r>
              <a:rPr lang="en-GB" b="1" dirty="0"/>
              <a:t>abstract classes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these abstract classes should not be confused with data abstraction which is a concept of keeping implementation details separate from associated data.</a:t>
            </a:r>
          </a:p>
          <a:p>
            <a:r>
              <a:rPr lang="en-GB" dirty="0"/>
              <a:t>A class is made abstract by declaring at least one of its functions as </a:t>
            </a:r>
            <a:r>
              <a:rPr lang="en-GB" b="1" dirty="0"/>
              <a:t>pure virtual</a:t>
            </a:r>
            <a:r>
              <a:rPr lang="en-GB" dirty="0"/>
              <a:t> function. </a:t>
            </a:r>
          </a:p>
          <a:p>
            <a:pPr lvl="1"/>
            <a:r>
              <a:rPr lang="en-GB" dirty="0"/>
              <a:t>A pure virtual function is specified by placing "= 0" in its declaration as follows 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err="1"/>
              <a:t>Abstact</a:t>
            </a:r>
            <a:r>
              <a:rPr lang="en-GB" sz="3400" dirty="0"/>
              <a:t> Classes &amp; Interfaces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44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Pure Virtual Functions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8494809-433F-4EC8-83A4-CD53927D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21" y="1325867"/>
            <a:ext cx="7815980" cy="210313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000" dirty="0"/>
              <a:t>class Box {</a:t>
            </a:r>
          </a:p>
          <a:p>
            <a:r>
              <a:rPr lang="en-GB" sz="1000" dirty="0"/>
              <a:t>   public:</a:t>
            </a:r>
          </a:p>
          <a:p>
            <a:r>
              <a:rPr lang="en-GB" sz="1000" dirty="0"/>
              <a:t>      // pure virtual function</a:t>
            </a:r>
          </a:p>
          <a:p>
            <a:r>
              <a:rPr lang="en-GB" sz="1000" dirty="0"/>
              <a:t>      virtual double </a:t>
            </a:r>
            <a:r>
              <a:rPr lang="en-GB" sz="1000" dirty="0" err="1"/>
              <a:t>getVolume</a:t>
            </a:r>
            <a:r>
              <a:rPr lang="en-GB" sz="1000" dirty="0"/>
              <a:t>() = 0;</a:t>
            </a:r>
          </a:p>
          <a:p>
            <a:r>
              <a:rPr lang="en-GB" sz="1000" dirty="0"/>
              <a:t>      </a:t>
            </a:r>
          </a:p>
          <a:p>
            <a:r>
              <a:rPr lang="en-GB" sz="1000" dirty="0"/>
              <a:t>   private:</a:t>
            </a:r>
          </a:p>
          <a:p>
            <a:r>
              <a:rPr lang="en-GB" sz="1000" dirty="0"/>
              <a:t>      double length;      // Length of a box</a:t>
            </a:r>
          </a:p>
          <a:p>
            <a:r>
              <a:rPr lang="en-GB" sz="1000" dirty="0"/>
              <a:t>      double breadth;     // Breadth of a box</a:t>
            </a:r>
          </a:p>
          <a:p>
            <a:r>
              <a:rPr lang="en-GB" sz="1000" dirty="0"/>
              <a:t>      double height;      // Height of a box</a:t>
            </a:r>
          </a:p>
          <a:p>
            <a:r>
              <a:rPr lang="en-GB" sz="1000" dirty="0"/>
              <a:t>};</a:t>
            </a:r>
            <a:endParaRPr lang="en-GB" sz="1000" b="0" dirty="0">
              <a:latin typeface="Lucida Consol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2780C-0755-4AB2-A659-98CA5DD4D3F5}"/>
              </a:ext>
            </a:extLst>
          </p:cNvPr>
          <p:cNvSpPr txBox="1"/>
          <p:nvPr/>
        </p:nvSpPr>
        <p:spPr>
          <a:xfrm>
            <a:off x="333329" y="3635078"/>
            <a:ext cx="8080952" cy="28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dirty="0"/>
              <a:t>The purpose of an abstract class (often referred to as an ABC) is to provide an appropriate base class from which other classes can inherit. </a:t>
            </a:r>
          </a:p>
          <a:p>
            <a:pPr lvl="1"/>
            <a:r>
              <a:rPr lang="en-GB" dirty="0"/>
              <a:t>Abstract classes cannot be used to instantiate objects and serves only as an interface. </a:t>
            </a:r>
          </a:p>
          <a:p>
            <a:pPr lvl="1"/>
            <a:r>
              <a:rPr lang="en-GB" dirty="0"/>
              <a:t>has to implement each of the virtual functions</a:t>
            </a:r>
          </a:p>
          <a:p>
            <a:pPr lvl="1"/>
            <a:r>
              <a:rPr lang="en-GB" dirty="0"/>
              <a:t>Classes that can be used to instantiate objects are called 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36854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Abstract Classes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4" name="Rectangle 66">
            <a:extLst>
              <a:ext uri="{FF2B5EF4-FFF2-40B4-BE49-F238E27FC236}">
                <a16:creationId xmlns:a16="http://schemas.microsoft.com/office/drawing/2014/main" id="{57074E2C-4F70-4962-A090-E0A1A63A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97" y="1196975"/>
            <a:ext cx="7815980" cy="321737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r>
              <a:rPr lang="en-GB" dirty="0"/>
              <a:t>class Animal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string type;</a:t>
            </a:r>
          </a:p>
          <a:p>
            <a:r>
              <a:rPr lang="en-GB" dirty="0"/>
              <a:t>public:</a:t>
            </a:r>
          </a:p>
          <a:p>
            <a:r>
              <a:rPr lang="en-GB" dirty="0"/>
              <a:t>	Animal()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type = "General Animal";</a:t>
            </a:r>
          </a:p>
          <a:p>
            <a:r>
              <a:rPr lang="en-GB" dirty="0"/>
              <a:t>	}</a:t>
            </a:r>
          </a:p>
          <a:p>
            <a:endParaRPr lang="en-GB" dirty="0"/>
          </a:p>
          <a:p>
            <a:r>
              <a:rPr lang="en-GB" dirty="0"/>
              <a:t>	virtual void eat() = 0;</a:t>
            </a:r>
          </a:p>
          <a:p>
            <a:endParaRPr lang="en-GB" dirty="0"/>
          </a:p>
          <a:p>
            <a:r>
              <a:rPr lang="en-GB" dirty="0"/>
              <a:t>};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7" name="Rectangle 66">
            <a:extLst>
              <a:ext uri="{FF2B5EF4-FFF2-40B4-BE49-F238E27FC236}">
                <a16:creationId xmlns:a16="http://schemas.microsoft.com/office/drawing/2014/main" id="{DBEB74FC-FF86-4C54-83E6-3D412265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13" y="4703127"/>
            <a:ext cx="7815980" cy="16433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000" dirty="0"/>
              <a:t>class Undecided : public Animal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	string type;</a:t>
            </a:r>
          </a:p>
          <a:p>
            <a:r>
              <a:rPr lang="en-GB" sz="1000" dirty="0"/>
              <a:t>public:</a:t>
            </a:r>
          </a:p>
          <a:p>
            <a:r>
              <a:rPr lang="en-GB" sz="1000" dirty="0"/>
              <a:t>	Undecided()	:Animal()</a:t>
            </a:r>
          </a:p>
          <a:p>
            <a:r>
              <a:rPr lang="en-GB" sz="1000" dirty="0"/>
              <a:t>	{</a:t>
            </a:r>
          </a:p>
          <a:p>
            <a:r>
              <a:rPr lang="en-GB" sz="1000" dirty="0"/>
              <a:t>		type = “Don’t know what I am";</a:t>
            </a:r>
          </a:p>
          <a:p>
            <a:endParaRPr lang="en-GB" sz="1000" dirty="0"/>
          </a:p>
          <a:p>
            <a:r>
              <a:rPr lang="en-GB" sz="1000" dirty="0"/>
              <a:t>	}</a:t>
            </a:r>
          </a:p>
          <a:p>
            <a:r>
              <a:rPr lang="en-GB" sz="1000" dirty="0"/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E2145-58B5-488F-8B17-8F448C94B1C1}"/>
              </a:ext>
            </a:extLst>
          </p:cNvPr>
          <p:cNvSpPr txBox="1"/>
          <p:nvPr/>
        </p:nvSpPr>
        <p:spPr>
          <a:xfrm>
            <a:off x="4440330" y="4816919"/>
            <a:ext cx="41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82F39-34B4-4D67-A1FE-051E295623D5}"/>
              </a:ext>
            </a:extLst>
          </p:cNvPr>
          <p:cNvSpPr txBox="1"/>
          <p:nvPr/>
        </p:nvSpPr>
        <p:spPr>
          <a:xfrm>
            <a:off x="5067488" y="4909252"/>
            <a:ext cx="206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Needs to implement eat</a:t>
            </a:r>
          </a:p>
        </p:txBody>
      </p:sp>
    </p:spTree>
    <p:extLst>
      <p:ext uri="{BB962C8B-B14F-4D97-AF65-F5344CB8AC3E}">
        <p14:creationId xmlns:p14="http://schemas.microsoft.com/office/powerpoint/2010/main" val="29569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Overview of inheritance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Inheritance in action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A027AF-85DC-4963-B7C9-444B97971646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Designing Strategy</a:t>
            </a:r>
          </a:p>
          <a:p>
            <a:pPr lvl="1"/>
            <a:r>
              <a:rPr lang="en-GB" dirty="0"/>
              <a:t>Abstract base classes provide a common and standardized interface appropriate for all the external applications. </a:t>
            </a:r>
          </a:p>
          <a:p>
            <a:pPr lvl="1"/>
            <a:r>
              <a:rPr lang="en-GB" dirty="0"/>
              <a:t>Through inheritance from an abstract base class, derived classes are formed that operate similarly.</a:t>
            </a:r>
          </a:p>
          <a:p>
            <a:pPr lvl="1"/>
            <a:r>
              <a:rPr lang="en-GB" dirty="0"/>
              <a:t>The capabilities (i.e., the public functions) offered by the external applications are provided as pure virtual functions in the abstract base class. </a:t>
            </a:r>
          </a:p>
          <a:p>
            <a:pPr lvl="1"/>
            <a:r>
              <a:rPr lang="en-GB" dirty="0"/>
              <a:t>The implementations of these pure virtual functions are provided in the derived classes that correspond to the specific types of the application.</a:t>
            </a:r>
          </a:p>
          <a:p>
            <a:pPr lvl="1"/>
            <a:r>
              <a:rPr lang="en-GB" dirty="0"/>
              <a:t>This architecture also allows new applications to be added to a system easily, even after the system has been defined</a:t>
            </a:r>
          </a:p>
          <a:p>
            <a:pPr lvl="1"/>
            <a:r>
              <a:rPr lang="en-GB" dirty="0"/>
              <a:t>Allows for separation of Concerns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err="1"/>
              <a:t>Abstact</a:t>
            </a:r>
            <a:r>
              <a:rPr lang="en-GB" sz="3400" dirty="0"/>
              <a:t> Classes &amp; Interfaces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1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Design an inheritance hierarchy for each of the following (a separate hierarchy per question </a:t>
            </a:r>
            <a:r>
              <a:rPr lang="en-GB" dirty="0">
                <a:sym typeface="Wingdings" pitchFamily="2" charset="2"/>
              </a:rPr>
              <a:t>):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>
                <a:cs typeface="Tahoma" pitchFamily="34" charset="0"/>
                <a:sym typeface="Wingdings" pitchFamily="2" charset="2"/>
              </a:rPr>
              <a:t>Employees in your company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>
                <a:cs typeface="Tahoma" pitchFamily="34" charset="0"/>
                <a:sym typeface="Wingdings" pitchFamily="2" charset="2"/>
              </a:rPr>
              <a:t>Vehicles on the road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>
                <a:cs typeface="Tahoma" pitchFamily="34" charset="0"/>
                <a:sym typeface="Wingdings" pitchFamily="2" charset="2"/>
              </a:rPr>
              <a:t>Types of accommodation in a travel agency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>
                <a:cs typeface="Tahoma" pitchFamily="34" charset="0"/>
                <a:sym typeface="Wingdings" pitchFamily="2" charset="2"/>
              </a:rPr>
              <a:t>Types of account available at your bank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Exercise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9983B3C-FD5C-4984-A781-A8D5FDB852A1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58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Inheritance and OO</a:t>
            </a:r>
          </a:p>
          <a:p>
            <a:pPr eaLnBrk="1" hangingPunct="1"/>
            <a:r>
              <a:rPr lang="en-GB" dirty="0" err="1"/>
              <a:t>Superclasses</a:t>
            </a:r>
            <a:r>
              <a:rPr lang="en-GB" dirty="0"/>
              <a:t> and subclasses</a:t>
            </a:r>
          </a:p>
          <a:p>
            <a:pPr eaLnBrk="1" hangingPunct="1"/>
            <a:r>
              <a:rPr lang="en-GB" dirty="0"/>
              <a:t>Examples of inheritance in C++</a:t>
            </a:r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/>
              <a:t>1. Overview of 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Inheritance is a very important part of object-oriented development</a:t>
            </a:r>
          </a:p>
          <a:p>
            <a:pPr lvl="1" eaLnBrk="1" hangingPunct="1"/>
            <a:r>
              <a:rPr lang="en-GB" dirty="0"/>
              <a:t>Allows you to define a new class based on an existing class</a:t>
            </a:r>
          </a:p>
          <a:p>
            <a:pPr lvl="1" eaLnBrk="1" hangingPunct="1"/>
            <a:r>
              <a:rPr lang="en-GB" dirty="0"/>
              <a:t>You just specify how the new class differs from the existing class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Terminology:</a:t>
            </a:r>
          </a:p>
          <a:p>
            <a:pPr lvl="1" eaLnBrk="1" hangingPunct="1"/>
            <a:r>
              <a:rPr lang="en-GB" dirty="0"/>
              <a:t>For the "existing class": 	Base class, superclass, parent class</a:t>
            </a:r>
          </a:p>
          <a:p>
            <a:pPr lvl="1" eaLnBrk="1" hangingPunct="1"/>
            <a:r>
              <a:rPr lang="en-GB" dirty="0"/>
              <a:t>For the "new class":	Derived class, subclass, child class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Potential benefits of inheritance:</a:t>
            </a:r>
          </a:p>
          <a:p>
            <a:pPr lvl="1" eaLnBrk="1" hangingPunct="1"/>
            <a:r>
              <a:rPr lang="en-GB" dirty="0"/>
              <a:t>Improved OO model</a:t>
            </a:r>
          </a:p>
          <a:p>
            <a:pPr lvl="1" eaLnBrk="1" hangingPunct="1"/>
            <a:r>
              <a:rPr lang="en-GB" dirty="0"/>
              <a:t>Faster development</a:t>
            </a:r>
          </a:p>
          <a:p>
            <a:pPr lvl="1" eaLnBrk="1" hangingPunct="1"/>
            <a:r>
              <a:rPr lang="en-GB" dirty="0"/>
              <a:t>Smaller code base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Inheritance and 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subclass inherits everything from the superclass (except constructors)</a:t>
            </a:r>
          </a:p>
          <a:p>
            <a:pPr lvl="1" algn="just" eaLnBrk="1" hangingPunct="1"/>
            <a:r>
              <a:rPr lang="en-GB"/>
              <a:t>You can define additional variables and methods</a:t>
            </a:r>
          </a:p>
          <a:p>
            <a:pPr lvl="1" algn="just" eaLnBrk="1" hangingPunct="1"/>
            <a:r>
              <a:rPr lang="en-GB"/>
              <a:t>You can override existing methods from the superclass</a:t>
            </a:r>
          </a:p>
          <a:p>
            <a:pPr lvl="1" algn="just" eaLnBrk="1" hangingPunct="1"/>
            <a:r>
              <a:rPr lang="en-GB"/>
              <a:t>You typically have to define constructors too</a:t>
            </a:r>
          </a:p>
          <a:p>
            <a:pPr lvl="1" algn="just" eaLnBrk="1" hangingPunct="1"/>
            <a:r>
              <a:rPr lang="en-GB"/>
              <a:t>Note: You can't cherry pick or "blank off" superclass members</a:t>
            </a:r>
          </a:p>
          <a:p>
            <a:pPr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</p:txBody>
      </p:sp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Superclasses and Subclasses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E6318-E30D-4F8E-A82C-13D4D8517250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</a:t>
            </a:r>
          </a:p>
          <a:p>
            <a:pPr eaLnBrk="1" hangingPunct="1"/>
            <a:r>
              <a:rPr lang="en-GB"/>
              <a:t>Generalization</a:t>
            </a:r>
          </a:p>
          <a:p>
            <a:pPr eaLnBrk="1" hangingPunct="1"/>
            <a:r>
              <a:rPr lang="en-GB"/>
              <a:t>Specialization</a:t>
            </a:r>
          </a:p>
          <a:p>
            <a:pPr eaLnBrk="1" hangingPunct="1"/>
            <a:r>
              <a:rPr lang="en-GB"/>
              <a:t>Representing </a:t>
            </a:r>
            <a:r>
              <a:rPr lang="en-GB" dirty="0"/>
              <a:t>inheritance in pictures</a:t>
            </a:r>
          </a:p>
          <a:p>
            <a:pPr eaLnBrk="1" hangingPunct="1"/>
            <a:r>
              <a:rPr lang="en-GB" dirty="0"/>
              <a:t>Example of inheritance</a:t>
            </a:r>
          </a:p>
          <a:p>
            <a:pPr eaLnBrk="1" hangingPunct="1"/>
            <a:r>
              <a:rPr lang="en-GB" dirty="0"/>
              <a:t>Exercise</a:t>
            </a:r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/>
              <a:t>2. Inheritance in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48466A-FCD7-485C-8D2F-396DCF3DFC88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During OOA/OOD (or even during coding </a:t>
            </a:r>
            <a:r>
              <a:rPr lang="en-GB" dirty="0">
                <a:sym typeface="Wingdings" pitchFamily="2" charset="2"/>
              </a:rPr>
              <a:t>) you decide how to organize classes in your inheritance hierarchy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There </a:t>
            </a:r>
            <a:r>
              <a:rPr lang="en-GB" dirty="0">
                <a:sym typeface="Wingdings" pitchFamily="2" charset="2"/>
              </a:rPr>
              <a:t>are two general ways to "spot" inheritance, both of which are useful and viable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Generalization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Specialization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See following slides for a description of generalization and specialization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126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9D3417-1564-422B-846E-7C8F90CFF0F2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Here's what we mean by generalization: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This is when you notice similarities between classes in your design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Factor the similarities into a common superclass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subclasses that extend the superclass in appropriate ways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US" dirty="0"/>
          </a:p>
        </p:txBody>
      </p:sp>
      <p:sp>
        <p:nvSpPr>
          <p:cNvPr id="1126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Generalization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9D3417-1564-422B-846E-7C8F90CFF0F2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8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Here's what we mean by specialization: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This often occurs quite late during development, or if you are using a pre-provided class library or framework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You notice a class that is almost what you want, but not quite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new class that extends the existing class as appropriate</a:t>
            </a:r>
          </a:p>
          <a:p>
            <a:pPr eaLnBrk="1" hangingPunct="1"/>
            <a:endParaRPr lang="en-US" dirty="0"/>
          </a:p>
        </p:txBody>
      </p:sp>
      <p:sp>
        <p:nvSpPr>
          <p:cNvPr id="1126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Specialization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9D3417-1564-422B-846E-7C8F90CFF0F2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7202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14247</TotalTime>
  <Words>1390</Words>
  <Application>Microsoft Office PowerPoint</Application>
  <PresentationFormat>On-screen Show (4:3)</PresentationFormat>
  <Paragraphs>327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Lucida Console</vt:lpstr>
      <vt:lpstr>Tahoma</vt:lpstr>
      <vt:lpstr>Wingdings</vt:lpstr>
      <vt:lpstr>1_Blends</vt:lpstr>
      <vt:lpstr>Introduction to Inheritance</vt:lpstr>
      <vt:lpstr>Contents</vt:lpstr>
      <vt:lpstr>1. Overview of Inheritance</vt:lpstr>
      <vt:lpstr>Inheritance and OO</vt:lpstr>
      <vt:lpstr>Superclasses and Subclasses</vt:lpstr>
      <vt:lpstr>2. Inheritance in Action</vt:lpstr>
      <vt:lpstr>Overview</vt:lpstr>
      <vt:lpstr>Generalization</vt:lpstr>
      <vt:lpstr>Specialization</vt:lpstr>
      <vt:lpstr>Representing Inheritance in Pictures</vt:lpstr>
      <vt:lpstr>Example of Inheritance</vt:lpstr>
      <vt:lpstr>Polymorphism</vt:lpstr>
      <vt:lpstr>Polymorphism</vt:lpstr>
      <vt:lpstr>Polymorphism</vt:lpstr>
      <vt:lpstr>Virtual Functions</vt:lpstr>
      <vt:lpstr>Concrete Classes</vt:lpstr>
      <vt:lpstr>Abstact Classes &amp; Interfaces</vt:lpstr>
      <vt:lpstr>Pure Virtual Functions</vt:lpstr>
      <vt:lpstr>Abstract Classes</vt:lpstr>
      <vt:lpstr>Abstact Classes &amp; Interfaces</vt:lpstr>
      <vt:lpstr>Exercise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Peter Apostolou</cp:lastModifiedBy>
  <cp:revision>456</cp:revision>
  <dcterms:created xsi:type="dcterms:W3CDTF">2002-05-03T12:27:39Z</dcterms:created>
  <dcterms:modified xsi:type="dcterms:W3CDTF">2020-02-22T21:05:44Z</dcterms:modified>
</cp:coreProperties>
</file>