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58" r:id="rId4"/>
    <p:sldId id="359" r:id="rId5"/>
    <p:sldId id="360" r:id="rId6"/>
    <p:sldId id="361" r:id="rId7"/>
    <p:sldId id="362" r:id="rId8"/>
    <p:sldId id="363" r:id="rId9"/>
    <p:sldId id="317" r:id="rId10"/>
    <p:sldId id="322" r:id="rId11"/>
    <p:sldId id="324" r:id="rId12"/>
    <p:sldId id="323" r:id="rId13"/>
    <p:sldId id="364" r:id="rId14"/>
    <p:sldId id="352" r:id="rId15"/>
    <p:sldId id="353" r:id="rId16"/>
    <p:sldId id="328" r:id="rId17"/>
    <p:sldId id="329" r:id="rId18"/>
    <p:sldId id="330" r:id="rId19"/>
    <p:sldId id="354" r:id="rId20"/>
    <p:sldId id="331" r:id="rId21"/>
    <p:sldId id="333" r:id="rId22"/>
    <p:sldId id="365" r:id="rId23"/>
    <p:sldId id="332" r:id="rId24"/>
    <p:sldId id="345" r:id="rId25"/>
    <p:sldId id="342" r:id="rId26"/>
    <p:sldId id="343" r:id="rId27"/>
    <p:sldId id="356" r:id="rId28"/>
    <p:sldId id="344" r:id="rId29"/>
    <p:sldId id="346" r:id="rId30"/>
    <p:sldId id="357" r:id="rId31"/>
    <p:sldId id="347" r:id="rId32"/>
    <p:sldId id="348" r:id="rId33"/>
    <p:sldId id="350" r:id="rId34"/>
    <p:sldId id="271" r:id="rId35"/>
  </p:sldIdLst>
  <p:sldSz cx="9144000" cy="6858000" type="letter"/>
  <p:notesSz cx="6858000" cy="9107488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00FF"/>
    <a:srgbClr val="292929"/>
    <a:srgbClr val="00CC99"/>
    <a:srgbClr val="336600"/>
    <a:srgbClr val="669900"/>
    <a:srgbClr val="FFFF00"/>
    <a:srgbClr val="FFFFFF"/>
    <a:srgbClr val="6666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0" autoAdjust="0"/>
    <p:restoredTop sz="78218" autoAdjust="0"/>
  </p:normalViewPr>
  <p:slideViewPr>
    <p:cSldViewPr snapToGrid="0" snapToObjects="1">
      <p:cViewPr varScale="1">
        <p:scale>
          <a:sx n="111" d="100"/>
          <a:sy n="111" d="100"/>
        </p:scale>
        <p:origin x="990" y="45"/>
      </p:cViewPr>
      <p:guideLst>
        <p:guide orient="horz" pos="2160"/>
        <p:guide pos="5537"/>
      </p:guideLst>
    </p:cSldViewPr>
  </p:slideViewPr>
  <p:outlineViewPr>
    <p:cViewPr>
      <p:scale>
        <a:sx n="33" d="100"/>
        <a:sy n="33" d="100"/>
      </p:scale>
      <p:origin x="0" y="106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>
        <p:scale>
          <a:sx n="90" d="100"/>
          <a:sy n="90" d="100"/>
        </p:scale>
        <p:origin x="-3684" y="-72"/>
      </p:cViewPr>
      <p:guideLst>
        <p:guide orient="horz" pos="286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479675" y="881168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Olsen Software, 2020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2476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sp>
      <p:sp>
        <p:nvSpPr>
          <p:cNvPr id="2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2479675" y="881168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Olsen Software, 2020</a:t>
            </a: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4939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b="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114300" indent="342900" algn="l" rtl="0" eaLnBrk="0" fontAlgn="base" hangingPunct="0">
      <a:spcBef>
        <a:spcPct val="30000"/>
      </a:spcBef>
      <a:spcAft>
        <a:spcPct val="0"/>
      </a:spcAft>
      <a:defRPr sz="1200" b="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228600" indent="685800" algn="l" rtl="0" eaLnBrk="0" fontAlgn="base" hangingPunct="0">
      <a:spcBef>
        <a:spcPct val="30000"/>
      </a:spcBef>
      <a:spcAft>
        <a:spcPct val="0"/>
      </a:spcAft>
      <a:defRPr sz="1200" b="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342900" indent="1028700" algn="l" rtl="0" eaLnBrk="0" fontAlgn="base" hangingPunct="0">
      <a:spcBef>
        <a:spcPct val="30000"/>
      </a:spcBef>
      <a:spcAft>
        <a:spcPct val="0"/>
      </a:spcAft>
      <a:buChar char="–"/>
      <a:defRPr sz="1200" b="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457200" indent="1371600" algn="l" rtl="0" eaLnBrk="0" fontAlgn="base" hangingPunct="0">
      <a:spcBef>
        <a:spcPct val="30000"/>
      </a:spcBef>
      <a:spcAft>
        <a:spcPct val="0"/>
      </a:spcAft>
      <a:buChar char="»"/>
      <a:defRPr sz="1200" b="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69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23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91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769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OO Design Principles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16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4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4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0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9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OO Design Principles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42950" y="876088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80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5362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6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OO Design Principles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OO applications contain many classes</a:t>
            </a:r>
          </a:p>
          <a:p>
            <a:pPr lvl="1"/>
            <a:r>
              <a:rPr lang="en-GB" dirty="0"/>
              <a:t>When the application is running, it creates many objects</a:t>
            </a:r>
          </a:p>
          <a:p>
            <a:pPr lvl="1"/>
            <a:r>
              <a:rPr lang="en-GB" dirty="0"/>
              <a:t>How are these objects related to each </a:t>
            </a:r>
            <a:r>
              <a:rPr lang="en-GB"/>
              <a:t>other?</a:t>
            </a:r>
          </a:p>
          <a:p>
            <a:pPr lvl="1"/>
            <a:endParaRPr lang="en-GB" dirty="0"/>
          </a:p>
          <a:p>
            <a:r>
              <a:rPr lang="en-GB"/>
              <a:t>Object </a:t>
            </a:r>
            <a:r>
              <a:rPr lang="en-GB" dirty="0"/>
              <a:t>composition is a "HAS A" relationship</a:t>
            </a:r>
          </a:p>
          <a:p>
            <a:pPr lvl="1"/>
            <a:r>
              <a:rPr lang="en-GB" dirty="0"/>
              <a:t>E.g. a Person has an Address</a:t>
            </a:r>
          </a:p>
          <a:p>
            <a:pPr lvl="1"/>
            <a:r>
              <a:rPr lang="en-GB" dirty="0"/>
              <a:t>E.g. a Company has many Employees</a:t>
            </a:r>
          </a:p>
          <a:p>
            <a:pPr lvl="1"/>
            <a:endParaRPr lang="en-GB"/>
          </a:p>
          <a:p>
            <a:r>
              <a:rPr lang="en-GB"/>
              <a:t>Object composition is the mechanism whereby objects maintain relationships with other objects</a:t>
            </a:r>
          </a:p>
          <a:p>
            <a:pPr lvl="1"/>
            <a:r>
              <a:rPr lang="en-GB"/>
              <a:t>Objects can invoke each other's methods in a conversational kind of way</a:t>
            </a:r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of Object Composition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0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object composition in C++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Object Composition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776634" y="1690739"/>
            <a:ext cx="6607175" cy="2243586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Person(</a:t>
            </a:r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1470425" y="3407231"/>
            <a:ext cx="6607175" cy="2316194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line1, line2, line3;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Address() {}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Address(</a:t>
            </a:r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l1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l2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l3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line1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l1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line2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l2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line3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l3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2055928" y="5095741"/>
            <a:ext cx="6872281" cy="15095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petes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"256 high street"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whisthome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severnshire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peter(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"Algy"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petes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peter.name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  \n"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petes.line1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    \n"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petes.line2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  \n"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petes.line3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nAddress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1" noProof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One of the difficulties developers have when they start with OO is trying to decide what classes to have, and how to partition data and methods between them</a:t>
            </a:r>
          </a:p>
          <a:p>
            <a:pPr lvl="1"/>
            <a:endParaRPr lang="en-GB"/>
          </a:p>
          <a:p>
            <a:r>
              <a:rPr lang="en-GB"/>
              <a:t>Key </a:t>
            </a:r>
            <a:r>
              <a:rPr lang="en-GB" dirty="0"/>
              <a:t>design questions:</a:t>
            </a:r>
          </a:p>
          <a:p>
            <a:pPr lvl="1"/>
            <a:r>
              <a:rPr lang="en-GB" dirty="0"/>
              <a:t>Who is responsible for creating the objects and connecting them?</a:t>
            </a:r>
          </a:p>
          <a:p>
            <a:pPr lvl="1"/>
            <a:r>
              <a:rPr lang="en-GB" dirty="0"/>
              <a:t>Is it a 1-1 or 1-many relationship?</a:t>
            </a:r>
          </a:p>
          <a:p>
            <a:pPr lvl="1"/>
            <a:r>
              <a:rPr lang="en-GB" dirty="0"/>
              <a:t>Is it a unidirectional or bidirectional association?</a:t>
            </a:r>
          </a:p>
          <a:p>
            <a:pPr lvl="1"/>
            <a:r>
              <a:rPr lang="en-GB" dirty="0"/>
              <a:t>What is the responsibility of each </a:t>
            </a:r>
            <a:r>
              <a:rPr lang="en-GB"/>
              <a:t>object?</a:t>
            </a:r>
          </a:p>
          <a:p>
            <a:pPr lvl="1"/>
            <a:endParaRPr lang="en-GB"/>
          </a:p>
          <a:p>
            <a:r>
              <a:rPr lang="en-GB"/>
              <a:t>Responsibility-driven design can help…</a:t>
            </a:r>
          </a:p>
          <a:p>
            <a:pPr lvl="1"/>
            <a:r>
              <a:rPr lang="en-GB"/>
              <a:t>Ask yourself what is the key responsibility for each class</a:t>
            </a:r>
          </a:p>
          <a:p>
            <a:pPr lvl="1"/>
            <a:r>
              <a:rPr lang="en-GB"/>
              <a:t>E.g. what classes would you have in a Library System, and what would be the responsibility of each class?</a:t>
            </a:r>
          </a:p>
          <a:p>
            <a:pPr lvl="1"/>
            <a:endParaRPr lang="en-GB"/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Design Questions for Object Composition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06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6400" y="2128546"/>
            <a:ext cx="8486775" cy="1181324"/>
          </a:xfrm>
        </p:spPr>
        <p:txBody>
          <a:bodyPr/>
          <a:lstStyle/>
          <a:p>
            <a:r>
              <a:rPr lang="en-GB" dirty="0"/>
              <a:t>Question </a:t>
            </a:r>
          </a:p>
          <a:p>
            <a:pPr lvl="1"/>
            <a:r>
              <a:rPr lang="en-GB" dirty="0"/>
              <a:t>What objects and their responsibilities might a Library System: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Responsibility-Driven Design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88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Responsibility-driven design for a Library System: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dirty="0"/>
              <a:t>A Book class might be responsible for knowing about a book's title, author, genre, and lending history.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dirty="0"/>
              <a:t>A Member class might be responsible for knowing about a person who is a member at the library. E.g. what is the person's date of birth, what is their membership number, etc.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dirty="0"/>
              <a:t>A Loan class might represent a particular book being borrowed by a particular member. The Loan class would have instance variables that refer to a Book object and a Member object.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dirty="0"/>
              <a:t>A Library class might have a collection of Loan objects. The Library class would probably be responsible for creating a Loan object when a member borrows a book, and would add it to the list of loans. Likewise when a member returns a book, the Library would remove the Loan object from the list of loans.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Responsibility-Driven Design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15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Recap of class inheritance</a:t>
            </a:r>
            <a:endParaRPr lang="en-GB" dirty="0"/>
          </a:p>
          <a:p>
            <a:r>
              <a:rPr lang="en-GB"/>
              <a:t>Example of class inheritance</a:t>
            </a:r>
          </a:p>
          <a:p>
            <a:r>
              <a:rPr lang="en-GB"/>
              <a:t>Key design questions for class 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2. Using Class Inheritance Effectively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15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Inheritance is a very important part of object-oriented development</a:t>
            </a:r>
          </a:p>
          <a:p>
            <a:pPr lvl="1" eaLnBrk="1" hangingPunct="1"/>
            <a:r>
              <a:rPr lang="en-GB" dirty="0"/>
              <a:t>Allows you to define a new class based on an existing class</a:t>
            </a:r>
          </a:p>
          <a:p>
            <a:pPr lvl="1" eaLnBrk="1" hangingPunct="1"/>
            <a:r>
              <a:rPr lang="en-GB" dirty="0"/>
              <a:t>You just specify how the new class differs from the existing class</a:t>
            </a:r>
          </a:p>
          <a:p>
            <a:pPr lvl="1" eaLnBrk="1" hangingPunct="1"/>
            <a:r>
              <a:rPr lang="en-GB" dirty="0"/>
              <a:t>Inheritance is an "IS A" relationship between classes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Benefits of inheritance:</a:t>
            </a:r>
          </a:p>
          <a:p>
            <a:pPr lvl="1" eaLnBrk="1" hangingPunct="1"/>
            <a:r>
              <a:rPr lang="en-GB" dirty="0"/>
              <a:t>Semantically meaningful OO model</a:t>
            </a:r>
          </a:p>
          <a:p>
            <a:pPr lvl="1" eaLnBrk="1" hangingPunct="1"/>
            <a:r>
              <a:rPr lang="en-GB" dirty="0"/>
              <a:t>Developer productivity</a:t>
            </a:r>
          </a:p>
          <a:p>
            <a:pPr lvl="1" eaLnBrk="1" hangingPunct="1"/>
            <a:r>
              <a:rPr lang="en-GB" dirty="0"/>
              <a:t>Potential </a:t>
            </a:r>
            <a:r>
              <a:rPr lang="en-GB"/>
              <a:t>code implosion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Recap of Class Inheritance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0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class inheritance in C++</a:t>
            </a:r>
          </a:p>
        </p:txBody>
      </p:sp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of Class Inheritance</a:t>
            </a:r>
            <a:endParaRPr lang="en-GB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DE6318-E30D-4F8E-A82C-13D4D8517250}" type="slidenum">
              <a:rPr lang="en-GB"/>
              <a:pPr>
                <a:defRPr/>
              </a:pPr>
              <a:t>17</a:t>
            </a:fld>
            <a:endParaRPr lang="en-GB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792705" y="2622876"/>
            <a:ext cx="0" cy="3019924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792705" y="3352792"/>
            <a:ext cx="1608210" cy="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792705" y="4515844"/>
            <a:ext cx="1608210" cy="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792705" y="5642800"/>
            <a:ext cx="1608210" cy="0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812724" y="1690731"/>
            <a:ext cx="4793991" cy="932145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b="1" noProof="1">
                <a:latin typeface="Courier New" pitchFamily="49" charset="0"/>
              </a:rPr>
              <a:t>class Investment {</a:t>
            </a:r>
          </a:p>
          <a:p>
            <a:r>
              <a:rPr lang="en-GB" sz="1400" b="1" noProof="1">
                <a:latin typeface="Courier New" pitchFamily="49" charset="0"/>
              </a:rPr>
              <a:t>  …</a:t>
            </a:r>
          </a:p>
          <a:p>
            <a:r>
              <a:rPr lang="en-GB" sz="1400" b="1" noProof="1">
                <a:latin typeface="Courier New" pitchFamily="49" charset="0"/>
              </a:rPr>
              <a:t>} 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3252530" y="3106448"/>
            <a:ext cx="4793991" cy="932145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b="1" noProof="1">
                <a:latin typeface="Courier New" pitchFamily="49" charset="0"/>
              </a:rPr>
              <a:t>class Bond : public Investment {</a:t>
            </a:r>
          </a:p>
          <a:p>
            <a:r>
              <a:rPr lang="en-GB" sz="1400" b="1" noProof="1">
                <a:latin typeface="Courier New" pitchFamily="49" charset="0"/>
              </a:rPr>
              <a:t>  …</a:t>
            </a:r>
          </a:p>
          <a:p>
            <a:r>
              <a:rPr lang="en-GB" sz="1400" b="1" noProof="1">
                <a:latin typeface="Courier New" pitchFamily="49" charset="0"/>
              </a:rPr>
              <a:t>} 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3252530" y="4233406"/>
            <a:ext cx="4793991" cy="932145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b="1" noProof="1">
                <a:latin typeface="Courier New" pitchFamily="49" charset="0"/>
              </a:rPr>
              <a:t>class Stock :public Investment {</a:t>
            </a:r>
          </a:p>
          <a:p>
            <a:r>
              <a:rPr lang="en-GB" sz="1400" b="1" noProof="1">
                <a:latin typeface="Courier New" pitchFamily="49" charset="0"/>
              </a:rPr>
              <a:t>  …</a:t>
            </a:r>
          </a:p>
          <a:p>
            <a:r>
              <a:rPr lang="en-GB" sz="1400" b="1" noProof="1">
                <a:latin typeface="Courier New" pitchFamily="49" charset="0"/>
              </a:rPr>
              <a:t>} 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252530" y="5365640"/>
            <a:ext cx="4793991" cy="932145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b="1" noProof="1">
                <a:latin typeface="Courier New" pitchFamily="49" charset="0"/>
              </a:rPr>
              <a:t>class Property :public Investment {</a:t>
            </a:r>
          </a:p>
          <a:p>
            <a:r>
              <a:rPr lang="en-GB" sz="1400" b="1" noProof="1">
                <a:latin typeface="Courier New" pitchFamily="49" charset="0"/>
              </a:rPr>
              <a:t>  …</a:t>
            </a:r>
          </a:p>
          <a:p>
            <a:r>
              <a:rPr lang="en-GB" sz="1400" b="1" noProof="1">
                <a:latin typeface="Courier New" pitchFamily="49" charset="0"/>
              </a:rPr>
              <a:t>} 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>
            <a:off x="1632204" y="2634908"/>
            <a:ext cx="321002" cy="276726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4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Key design questions:</a:t>
            </a:r>
          </a:p>
          <a:p>
            <a:pPr lvl="1" eaLnBrk="1" hangingPunct="1"/>
            <a:r>
              <a:rPr lang="en-GB" dirty="0"/>
              <a:t>Do you want subclasses to be able to access your members?</a:t>
            </a:r>
          </a:p>
          <a:p>
            <a:pPr lvl="1" eaLnBrk="1" hangingPunct="1"/>
            <a:r>
              <a:rPr lang="en-GB" dirty="0"/>
              <a:t>Should the superclass be abstract or concrete?</a:t>
            </a:r>
          </a:p>
          <a:p>
            <a:pPr lvl="1" eaLnBrk="1" hangingPunct="1"/>
            <a:r>
              <a:rPr lang="en-GB" dirty="0"/>
              <a:t>Should a superclass method be abstract?</a:t>
            </a:r>
          </a:p>
          <a:p>
            <a:pPr lvl="1" eaLnBrk="1" hangingPunct="1"/>
            <a:r>
              <a:rPr lang="en-GB" dirty="0"/>
              <a:t>Should a class or method be final?</a:t>
            </a:r>
          </a:p>
          <a:p>
            <a:pPr lvl="1" eaLnBrk="1" hangingPunct="1"/>
            <a:r>
              <a:rPr lang="en-GB" dirty="0"/>
              <a:t>When you define a new member in a subclass, could you actually push it up the hierarchy and define in a superclass instead?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/>
              <a:t>How generalization and specialization fit in:</a:t>
            </a:r>
            <a:endParaRPr lang="en-GB" dirty="0"/>
          </a:p>
          <a:p>
            <a:pPr lvl="1" eaLnBrk="1" hangingPunct="1"/>
            <a:r>
              <a:rPr lang="en-GB" dirty="0"/>
              <a:t>Generalization: You're implementing some classes and you begin to realize you should refactor common members into a superclass</a:t>
            </a:r>
          </a:p>
          <a:p>
            <a:pPr lvl="1" eaLnBrk="1" hangingPunct="1"/>
            <a:r>
              <a:rPr lang="en-GB" dirty="0"/>
              <a:t>Specialization: You already have a framework of classes designed specifically to be inherited from and specialized</a:t>
            </a:r>
          </a:p>
          <a:p>
            <a:pPr lvl="2"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Design Questions for Class Inheritance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48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Overview of interfaces</a:t>
            </a:r>
          </a:p>
          <a:p>
            <a:r>
              <a:rPr lang="en-GB"/>
              <a:t>Example of interfaces</a:t>
            </a:r>
          </a:p>
          <a:p>
            <a:r>
              <a:rPr lang="en-GB"/>
              <a:t>Key design questions for interfaces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3. Using Interfaces Effectively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14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+mj-lt"/>
              <a:buAutoNum type="arabicPeriod"/>
            </a:pPr>
            <a:r>
              <a:rPr lang="en-GB" dirty="0"/>
              <a:t>SOLID Principles</a:t>
            </a:r>
          </a:p>
          <a:p>
            <a:pPr marL="357188" indent="-357188">
              <a:buFont typeface="+mj-lt"/>
              <a:buAutoNum type="arabicPeriod"/>
            </a:pPr>
            <a:r>
              <a:rPr lang="en-GB" dirty="0"/>
              <a:t>Using object composition effectively</a:t>
            </a:r>
          </a:p>
          <a:p>
            <a:pPr marL="357188" indent="-357188">
              <a:buFont typeface="+mj-lt"/>
              <a:buAutoNum type="arabicPeriod"/>
            </a:pPr>
            <a:r>
              <a:rPr lang="en-GB" dirty="0"/>
              <a:t>Using class inheritance effectively</a:t>
            </a:r>
          </a:p>
          <a:p>
            <a:pPr marL="357188" indent="-357188">
              <a:buFont typeface="+mj-lt"/>
              <a:buAutoNum type="arabicPeriod"/>
            </a:pPr>
            <a:r>
              <a:rPr lang="en-GB" dirty="0"/>
              <a:t>Using interfaces effectively</a:t>
            </a:r>
          </a:p>
          <a:p>
            <a:pPr marL="357188" indent="-357188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Design exercises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Interfaces are a crucial element in large-scale OO systems</a:t>
            </a:r>
          </a:p>
          <a:p>
            <a:pPr lvl="1" eaLnBrk="1" hangingPunct="1"/>
            <a:r>
              <a:rPr lang="en-GB" dirty="0"/>
              <a:t>Allows you to specify a group of related methods, without having to worry about how they will be implemented</a:t>
            </a:r>
          </a:p>
          <a:p>
            <a:pPr lvl="1" eaLnBrk="1" hangingPunct="1"/>
            <a:r>
              <a:rPr lang="en-GB" dirty="0"/>
              <a:t>Some other class(</a:t>
            </a:r>
            <a:r>
              <a:rPr lang="en-GB" dirty="0" err="1"/>
              <a:t>es</a:t>
            </a:r>
            <a:r>
              <a:rPr lang="en-GB" dirty="0"/>
              <a:t>) in the system will provide the implementation details</a:t>
            </a:r>
          </a:p>
          <a:p>
            <a:pPr lvl="1" eaLnBrk="1" hangingPunct="1"/>
            <a:r>
              <a:rPr lang="en-GB" dirty="0"/>
              <a:t>Allows classes from different parts of an inheritance hierarchy to exhibit common behaviour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Benefits of interfaces:</a:t>
            </a:r>
          </a:p>
          <a:p>
            <a:pPr lvl="1" eaLnBrk="1" hangingPunct="1"/>
            <a:r>
              <a:rPr lang="en-GB"/>
              <a:t>Specify the "what", not the "how"</a:t>
            </a:r>
          </a:p>
          <a:p>
            <a:pPr lvl="1" eaLnBrk="1" hangingPunct="1"/>
            <a:r>
              <a:rPr lang="en-GB"/>
              <a:t>Contract-based </a:t>
            </a:r>
            <a:r>
              <a:rPr lang="en-GB" dirty="0"/>
              <a:t>development</a:t>
            </a:r>
          </a:p>
          <a:p>
            <a:pPr lvl="1" eaLnBrk="1" hangingPunct="1"/>
            <a:r>
              <a:rPr lang="en-GB" dirty="0"/>
              <a:t>Decoupling</a:t>
            </a:r>
          </a:p>
          <a:p>
            <a:pPr lvl="1" eaLnBrk="1" hangingPunct="1"/>
            <a:r>
              <a:rPr lang="en-GB"/>
              <a:t>Flexibility</a:t>
            </a:r>
          </a:p>
          <a:p>
            <a:pPr lvl="1" eaLnBrk="1" hangingPunct="1"/>
            <a:r>
              <a:rPr lang="en-GB"/>
              <a:t>Facilitate Dependency Injection and Inversion of Control</a:t>
            </a:r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 of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23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interfaces in Java</a:t>
            </a:r>
          </a:p>
        </p:txBody>
      </p:sp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of Interfaces</a:t>
            </a:r>
            <a:endParaRPr lang="en-GB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DE6318-E30D-4F8E-A82C-13D4D8517250}" type="slidenum">
              <a:rPr lang="en-GB"/>
              <a:pPr>
                <a:defRPr/>
              </a:pPr>
              <a:t>21</a:t>
            </a:fld>
            <a:endParaRPr lang="en-GB"/>
          </a:p>
        </p:txBody>
      </p:sp>
      <p:cxnSp>
        <p:nvCxnSpPr>
          <p:cNvPr id="14" name="Elbow Connector 30"/>
          <p:cNvCxnSpPr>
            <a:cxnSpLocks noChangeShapeType="1"/>
            <a:stCxn id="26" idx="0"/>
            <a:endCxn id="25" idx="0"/>
          </p:cNvCxnSpPr>
          <p:nvPr/>
        </p:nvCxnSpPr>
        <p:spPr bwMode="auto">
          <a:xfrm rot="5400000" flipH="1" flipV="1">
            <a:off x="2593975" y="1833312"/>
            <a:ext cx="12700" cy="2870200"/>
          </a:xfrm>
          <a:prstGeom prst="bentConnector3">
            <a:avLst>
              <a:gd name="adj1" fmla="val 190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" name="Straight Connector 31"/>
          <p:cNvCxnSpPr>
            <a:cxnSpLocks noChangeShapeType="1"/>
          </p:cNvCxnSpPr>
          <p:nvPr/>
        </p:nvCxnSpPr>
        <p:spPr bwMode="auto">
          <a:xfrm rot="16200000" flipH="1">
            <a:off x="2398713" y="2828674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19" name="TextBox 32"/>
          <p:cNvSpPr txBox="1">
            <a:spLocks noChangeArrowheads="1"/>
          </p:cNvSpPr>
          <p:nvPr/>
        </p:nvSpPr>
        <p:spPr bwMode="auto">
          <a:xfrm flipH="1">
            <a:off x="1760538" y="2080962"/>
            <a:ext cx="165576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400">
                <a:latin typeface="Lucida Console" panose="020B0609040504020204" pitchFamily="49" charset="0"/>
              </a:rPr>
              <a:t>&lt;&lt;interface&gt;&gt;</a:t>
            </a:r>
          </a:p>
          <a:p>
            <a:pPr algn="ctr"/>
            <a:r>
              <a:rPr lang="en-GB" sz="1400">
                <a:latin typeface="Lucida Console" panose="020B0609040504020204" pitchFamily="49" charset="0"/>
              </a:rPr>
              <a:t>Collection</a:t>
            </a:r>
          </a:p>
        </p:txBody>
      </p:sp>
      <p:sp>
        <p:nvSpPr>
          <p:cNvPr id="20" name="Isosceles Triangle 33"/>
          <p:cNvSpPr>
            <a:spLocks noChangeArrowheads="1"/>
          </p:cNvSpPr>
          <p:nvPr/>
        </p:nvSpPr>
        <p:spPr bwMode="auto">
          <a:xfrm>
            <a:off x="2489200" y="2639762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400">
              <a:latin typeface="Lucida Console" panose="020B0609040504020204" pitchFamily="49" charset="0"/>
            </a:endParaRPr>
          </a:p>
        </p:txBody>
      </p:sp>
      <p:sp>
        <p:nvSpPr>
          <p:cNvPr id="21" name="TextBox 36"/>
          <p:cNvSpPr txBox="1">
            <a:spLocks noChangeArrowheads="1"/>
          </p:cNvSpPr>
          <p:nvPr/>
        </p:nvSpPr>
        <p:spPr bwMode="auto">
          <a:xfrm flipH="1">
            <a:off x="338138" y="4481262"/>
            <a:ext cx="165576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400">
                <a:latin typeface="Lucida Console" panose="020B0609040504020204" pitchFamily="49" charset="0"/>
              </a:rPr>
              <a:t>HashSet</a:t>
            </a:r>
          </a:p>
        </p:txBody>
      </p:sp>
      <p:cxnSp>
        <p:nvCxnSpPr>
          <p:cNvPr id="22" name="Straight Connector 20"/>
          <p:cNvCxnSpPr>
            <a:cxnSpLocks noChangeShapeType="1"/>
          </p:cNvCxnSpPr>
          <p:nvPr/>
        </p:nvCxnSpPr>
        <p:spPr bwMode="auto">
          <a:xfrm rot="16200000" flipH="1">
            <a:off x="3846513" y="4060574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23" name="Isosceles Triangle 24"/>
          <p:cNvSpPr>
            <a:spLocks noChangeArrowheads="1"/>
          </p:cNvSpPr>
          <p:nvPr/>
        </p:nvSpPr>
        <p:spPr bwMode="auto">
          <a:xfrm>
            <a:off x="3937000" y="3820862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400">
              <a:latin typeface="Lucida Console" panose="020B0609040504020204" pitchFamily="49" charset="0"/>
            </a:endParaRPr>
          </a:p>
        </p:txBody>
      </p:sp>
      <p:cxnSp>
        <p:nvCxnSpPr>
          <p:cNvPr id="24" name="Elbow Connector 17"/>
          <p:cNvCxnSpPr>
            <a:cxnSpLocks noChangeShapeType="1"/>
          </p:cNvCxnSpPr>
          <p:nvPr/>
        </p:nvCxnSpPr>
        <p:spPr bwMode="auto">
          <a:xfrm flipV="1">
            <a:off x="2830513" y="4481262"/>
            <a:ext cx="1878012" cy="65088"/>
          </a:xfrm>
          <a:prstGeom prst="bentConnector4">
            <a:avLst>
              <a:gd name="adj1" fmla="val 29653"/>
              <a:gd name="adj2" fmla="val 455556"/>
            </a:avLst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25" name="TextBox 15"/>
          <p:cNvSpPr txBox="1">
            <a:spLocks noChangeArrowheads="1"/>
          </p:cNvSpPr>
          <p:nvPr/>
        </p:nvSpPr>
        <p:spPr bwMode="auto">
          <a:xfrm flipH="1">
            <a:off x="3208338" y="3262062"/>
            <a:ext cx="165576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400">
                <a:latin typeface="Lucida Console" panose="020B0609040504020204" pitchFamily="49" charset="0"/>
              </a:rPr>
              <a:t>&lt;&lt;interface&gt;&gt;</a:t>
            </a:r>
          </a:p>
          <a:p>
            <a:pPr algn="ctr"/>
            <a:r>
              <a:rPr lang="en-GB" sz="1400">
                <a:latin typeface="Lucida Console" panose="020B0609040504020204" pitchFamily="49" charset="0"/>
              </a:rPr>
              <a:t>List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 flipH="1">
            <a:off x="338138" y="3274762"/>
            <a:ext cx="165576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400">
                <a:latin typeface="Lucida Console" panose="020B0609040504020204" pitchFamily="49" charset="0"/>
              </a:rPr>
              <a:t>&lt;&lt;interface&gt;&gt;</a:t>
            </a:r>
          </a:p>
          <a:p>
            <a:pPr algn="ctr"/>
            <a:r>
              <a:rPr lang="en-GB" sz="1400">
                <a:latin typeface="Lucida Console" panose="020B0609040504020204" pitchFamily="49" charset="0"/>
              </a:rPr>
              <a:t>Set</a:t>
            </a:r>
          </a:p>
        </p:txBody>
      </p:sp>
      <p:cxnSp>
        <p:nvCxnSpPr>
          <p:cNvPr id="27" name="Straight Connector 39"/>
          <p:cNvCxnSpPr>
            <a:cxnSpLocks noChangeShapeType="1"/>
            <a:endCxn id="21" idx="0"/>
          </p:cNvCxnSpPr>
          <p:nvPr/>
        </p:nvCxnSpPr>
        <p:spPr bwMode="auto">
          <a:xfrm rot="5400000">
            <a:off x="879475" y="4182812"/>
            <a:ext cx="584200" cy="12700"/>
          </a:xfrm>
          <a:prstGeom prst="line">
            <a:avLst/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28" name="Isosceles Triangle 38"/>
          <p:cNvSpPr>
            <a:spLocks noChangeArrowheads="1"/>
          </p:cNvSpPr>
          <p:nvPr/>
        </p:nvSpPr>
        <p:spPr bwMode="auto">
          <a:xfrm>
            <a:off x="1066800" y="3833562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400">
              <a:latin typeface="Lucida Console" panose="020B0609040504020204" pitchFamily="49" charset="0"/>
            </a:endParaRPr>
          </a:p>
        </p:txBody>
      </p:sp>
      <p:cxnSp>
        <p:nvCxnSpPr>
          <p:cNvPr id="29" name="Straight Connector 43"/>
          <p:cNvCxnSpPr>
            <a:cxnSpLocks noChangeShapeType="1"/>
          </p:cNvCxnSpPr>
          <p:nvPr/>
        </p:nvCxnSpPr>
        <p:spPr bwMode="auto">
          <a:xfrm rot="16200000" flipH="1">
            <a:off x="7021513" y="2828674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30" name="Isosceles Triangle 44"/>
          <p:cNvSpPr>
            <a:spLocks noChangeArrowheads="1"/>
          </p:cNvSpPr>
          <p:nvPr/>
        </p:nvSpPr>
        <p:spPr bwMode="auto">
          <a:xfrm>
            <a:off x="7112000" y="2639762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400">
              <a:latin typeface="Lucida Console" panose="020B0609040504020204" pitchFamily="49" charset="0"/>
            </a:endParaRPr>
          </a:p>
        </p:txBody>
      </p:sp>
      <p:cxnSp>
        <p:nvCxnSpPr>
          <p:cNvPr id="31" name="Elbow Connector 47"/>
          <p:cNvCxnSpPr>
            <a:cxnSpLocks noChangeShapeType="1"/>
          </p:cNvCxnSpPr>
          <p:nvPr/>
        </p:nvCxnSpPr>
        <p:spPr bwMode="auto">
          <a:xfrm rot="5400000" flipH="1" flipV="1">
            <a:off x="7204075" y="2671513"/>
            <a:ext cx="3175" cy="1917700"/>
          </a:xfrm>
          <a:prstGeom prst="bentConnector3">
            <a:avLst>
              <a:gd name="adj1" fmla="val 19193958"/>
            </a:avLst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32" name="TextBox 48"/>
          <p:cNvSpPr txBox="1">
            <a:spLocks noChangeArrowheads="1"/>
          </p:cNvSpPr>
          <p:nvPr/>
        </p:nvSpPr>
        <p:spPr bwMode="auto">
          <a:xfrm flipH="1">
            <a:off x="6383338" y="2080962"/>
            <a:ext cx="165576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400">
                <a:latin typeface="Lucida Console" panose="020B0609040504020204" pitchFamily="49" charset="0"/>
              </a:rPr>
              <a:t>&lt;&lt;interface&gt;&gt;</a:t>
            </a:r>
          </a:p>
          <a:p>
            <a:pPr algn="ctr"/>
            <a:r>
              <a:rPr lang="en-GB" sz="1400">
                <a:latin typeface="Lucida Console" panose="020B0609040504020204" pitchFamily="49" charset="0"/>
              </a:rPr>
              <a:t>Map</a:t>
            </a: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 bwMode="auto">
          <a:xfrm flipH="1">
            <a:off x="2319338" y="4481262"/>
            <a:ext cx="152876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400">
                <a:latin typeface="Lucida Console" panose="020B0609040504020204" pitchFamily="49" charset="0"/>
              </a:rPr>
              <a:t>ArrayList</a:t>
            </a:r>
          </a:p>
        </p:txBody>
      </p:sp>
      <p:sp>
        <p:nvSpPr>
          <p:cNvPr id="34" name="TextBox 14"/>
          <p:cNvSpPr txBox="1">
            <a:spLocks noChangeArrowheads="1"/>
          </p:cNvSpPr>
          <p:nvPr/>
        </p:nvSpPr>
        <p:spPr bwMode="auto">
          <a:xfrm flipH="1">
            <a:off x="4198938" y="4481262"/>
            <a:ext cx="152876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400">
                <a:latin typeface="Lucida Console" panose="020B0609040504020204" pitchFamily="49" charset="0"/>
              </a:rPr>
              <a:t>LinkedList</a:t>
            </a:r>
          </a:p>
        </p:txBody>
      </p:sp>
      <p:sp>
        <p:nvSpPr>
          <p:cNvPr id="35" name="TextBox 45"/>
          <p:cNvSpPr txBox="1">
            <a:spLocks noChangeArrowheads="1"/>
          </p:cNvSpPr>
          <p:nvPr/>
        </p:nvSpPr>
        <p:spPr bwMode="auto">
          <a:xfrm flipH="1">
            <a:off x="5499100" y="3262062"/>
            <a:ext cx="1485900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400">
                <a:latin typeface="Lucida Console" panose="020B0609040504020204" pitchFamily="49" charset="0"/>
              </a:rPr>
              <a:t>HashMap</a:t>
            </a:r>
          </a:p>
        </p:txBody>
      </p:sp>
      <p:sp>
        <p:nvSpPr>
          <p:cNvPr id="36" name="TextBox 46"/>
          <p:cNvSpPr txBox="1">
            <a:spLocks noChangeArrowheads="1"/>
          </p:cNvSpPr>
          <p:nvPr/>
        </p:nvSpPr>
        <p:spPr bwMode="auto">
          <a:xfrm flipH="1">
            <a:off x="7416800" y="3262062"/>
            <a:ext cx="1485900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1400">
                <a:latin typeface="Lucida Console" panose="020B0609040504020204" pitchFamily="49" charset="0"/>
              </a:rPr>
              <a:t>TreeMap</a:t>
            </a:r>
          </a:p>
        </p:txBody>
      </p:sp>
    </p:spTree>
    <p:extLst>
      <p:ext uri="{BB962C8B-B14F-4D97-AF65-F5344CB8AC3E}">
        <p14:creationId xmlns:p14="http://schemas.microsoft.com/office/powerpoint/2010/main" val="306558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Key design questions:</a:t>
            </a:r>
          </a:p>
          <a:p>
            <a:pPr lvl="1" eaLnBrk="1" hangingPunct="1"/>
            <a:r>
              <a:rPr lang="en-GB" dirty="0"/>
              <a:t>Should you define an interface or an abstract class?</a:t>
            </a:r>
          </a:p>
          <a:p>
            <a:pPr lvl="1" eaLnBrk="1" hangingPunct="1"/>
            <a:r>
              <a:rPr lang="en-GB" dirty="0"/>
              <a:t>How many interfaces can/should a class implement?</a:t>
            </a:r>
          </a:p>
          <a:p>
            <a:pPr lvl="1" eaLnBrk="1" hangingPunct="1"/>
            <a:endParaRPr lang="en-GB" dirty="0"/>
          </a:p>
          <a:p>
            <a:pPr marL="457200" lvl="1" indent="0">
              <a:buNone/>
            </a:pPr>
            <a:endParaRPr lang="en-US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Key Design Questions for Interfaces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3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Key design questions:</a:t>
            </a:r>
          </a:p>
          <a:p>
            <a:pPr lvl="1" eaLnBrk="1" hangingPunct="1"/>
            <a:r>
              <a:rPr lang="en-GB" dirty="0"/>
              <a:t>Should you define an interface or an abstract class?</a:t>
            </a:r>
          </a:p>
          <a:p>
            <a:pPr lvl="1" eaLnBrk="1" hangingPunct="1"/>
            <a:r>
              <a:rPr lang="en-GB" dirty="0"/>
              <a:t>How many interfaces can/should a class implement?</a:t>
            </a:r>
          </a:p>
          <a:p>
            <a:pPr lvl="1" eaLnBrk="1" hangingPunct="1"/>
            <a:endParaRPr lang="en-GB" dirty="0"/>
          </a:p>
          <a:p>
            <a:r>
              <a:rPr lang="en-US" dirty="0"/>
              <a:t>In terms of code stability, interfaces should be as stable as possible</a:t>
            </a:r>
          </a:p>
          <a:p>
            <a:pPr lvl="1"/>
            <a:r>
              <a:rPr lang="en-US" dirty="0"/>
              <a:t>Make every effort to get these interfaces right first time, because they define a contractual basis for other code in your system</a:t>
            </a:r>
          </a:p>
          <a:p>
            <a:pPr lvl="1"/>
            <a:endParaRPr lang="en-US" dirty="0"/>
          </a:p>
          <a:p>
            <a:r>
              <a:rPr lang="en-US" dirty="0"/>
              <a:t>An interface can extend other interfaces</a:t>
            </a:r>
          </a:p>
          <a:p>
            <a:pPr lvl="1"/>
            <a:r>
              <a:rPr lang="en-US" dirty="0"/>
              <a:t>You can define a hierarchy of interfaces that the client code can implement</a:t>
            </a:r>
          </a:p>
          <a:p>
            <a:pPr lvl="1"/>
            <a:endParaRPr lang="en-US" dirty="0"/>
          </a:p>
          <a:p>
            <a:pPr lvl="1" eaLnBrk="1" hangingPunct="1"/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Key Design Questions for Interfaces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C50B14-22E7-414C-B248-715FD1726C3B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35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Problem statement</a:t>
            </a:r>
            <a:endParaRPr lang="en-GB" dirty="0"/>
          </a:p>
          <a:p>
            <a:r>
              <a:rPr lang="en-GB" dirty="0"/>
              <a:t>Solution</a:t>
            </a:r>
          </a:p>
          <a:p>
            <a:r>
              <a:rPr lang="en-GB" dirty="0"/>
              <a:t>Implications</a:t>
            </a:r>
          </a:p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Exercise #1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3784258"/>
            <a:ext cx="22479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44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Put yourself in the shoes of the Java SE Library authors, and consider the following requirement:</a:t>
            </a:r>
          </a:p>
          <a:p>
            <a:pPr lvl="1" eaLnBrk="1" hangingPunct="1"/>
            <a:r>
              <a:rPr lang="en-GB" dirty="0"/>
              <a:t>You want a standard way for collections and arrays to be sortable and searchable</a:t>
            </a:r>
          </a:p>
          <a:p>
            <a:pPr lvl="1" eaLnBrk="1" hangingPunct="1"/>
            <a:r>
              <a:rPr lang="en-GB" dirty="0"/>
              <a:t>Where would you put this functionality?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Options: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/>
              <a:t>Every biz class could define static sort() and search() methods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/>
              <a:t>Every collection class could define sort() and search() methods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/>
              <a:t>A separate class should encapsulate sorting and searching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Which approach would you adopt if you were the Java SE library author?</a:t>
            </a:r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Problem Statement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65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Java SE Library authors plumped for </a:t>
            </a:r>
            <a:r>
              <a:rPr lang="en-GB" dirty="0">
                <a:solidFill>
                  <a:srgbClr val="FF0000"/>
                </a:solidFill>
              </a:rPr>
              <a:t>Option 3</a:t>
            </a:r>
          </a:p>
          <a:p>
            <a:pPr lvl="1" eaLnBrk="1" hangingPunct="1"/>
            <a:r>
              <a:rPr lang="en-GB" dirty="0"/>
              <a:t>They defined a separate class to encapsulate collections algorithms such as searching and sorting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class is </a:t>
            </a:r>
            <a:r>
              <a:rPr lang="en-GB" dirty="0" err="1">
                <a:latin typeface="Lucida Console" panose="020B0609040504020204" pitchFamily="49" charset="0"/>
                <a:cs typeface="Lao UI" panose="020B0502040204020203" pitchFamily="34" charset="0"/>
              </a:rPr>
              <a:t>java.util.Collections</a:t>
            </a:r>
            <a:endParaRPr lang="en-GB" dirty="0">
              <a:latin typeface="Lucida Console" panose="020B0609040504020204" pitchFamily="49" charset="0"/>
              <a:cs typeface="Lao UI" panose="020B0502040204020203" pitchFamily="34" charset="0"/>
            </a:endParaRPr>
          </a:p>
          <a:p>
            <a:pPr lvl="1" eaLnBrk="1" hangingPunct="1"/>
            <a:r>
              <a:rPr lang="en-GB" dirty="0"/>
              <a:t>Contains a suite of static methods that operate on collections, lists, sets, arrays, etc.</a:t>
            </a:r>
          </a:p>
          <a:p>
            <a:pPr lvl="1" eaLnBrk="1" hangingPunct="1"/>
            <a:r>
              <a:rPr lang="en-GB" dirty="0"/>
              <a:t>Here are some of its methods (we've simplified signatures here)</a:t>
            </a:r>
          </a:p>
          <a:p>
            <a:pPr lvl="1" eaLnBrk="1" hangingPunct="1"/>
            <a:endParaRPr lang="en-GB" dirty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Solution (1 of 2)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688932" y="4296422"/>
            <a:ext cx="8036634" cy="1189670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Collections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&lt;T&gt;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sort(List&lt;T&gt;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&lt;T&gt;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(List&lt;T&gt; list, T key) {…}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96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several reasons for choosing this approach:</a:t>
            </a:r>
          </a:p>
          <a:p>
            <a:pPr lvl="1" eaLnBrk="1" hangingPunct="1"/>
            <a:r>
              <a:rPr lang="en-US" dirty="0"/>
              <a:t>It offers high cohesion - the process of sorting and searching is the same, regardless of the type of data</a:t>
            </a:r>
          </a:p>
          <a:p>
            <a:pPr lvl="1" eaLnBrk="1" hangingPunct="1"/>
            <a:r>
              <a:rPr lang="en-US" dirty="0"/>
              <a:t>It keeps the collection classes (</a:t>
            </a:r>
            <a:r>
              <a:rPr lang="en-US" dirty="0">
                <a:latin typeface="Lucida Console" panose="020B0609040504020204" pitchFamily="49" charset="0"/>
              </a:rPr>
              <a:t>List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Map</a:t>
            </a:r>
            <a:r>
              <a:rPr lang="en-US" dirty="0"/>
              <a:t>, etc.) free from low-level details about searching and sorting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It’s a good example of </a:t>
            </a:r>
            <a:r>
              <a:rPr lang="en-US" dirty="0">
                <a:solidFill>
                  <a:srgbClr val="FF0000"/>
                </a:solidFill>
              </a:rPr>
              <a:t>responsibility-driven design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The biz classes you define in your application code are </a:t>
            </a:r>
            <a:r>
              <a:rPr lang="en-US" dirty="0">
                <a:solidFill>
                  <a:srgbClr val="FF0000"/>
                </a:solidFill>
              </a:rPr>
              <a:t>responsible</a:t>
            </a:r>
            <a:r>
              <a:rPr lang="en-US" dirty="0"/>
              <a:t> for domain logic</a:t>
            </a:r>
          </a:p>
          <a:p>
            <a:pPr lvl="1" eaLnBrk="1" hangingPunct="1"/>
            <a:r>
              <a:rPr lang="en-US" dirty="0"/>
              <a:t>Collection classes (</a:t>
            </a:r>
            <a:r>
              <a:rPr lang="en-US" dirty="0">
                <a:latin typeface="Lucida Console" panose="020B0609040504020204" pitchFamily="49" charset="0"/>
              </a:rPr>
              <a:t>List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Map</a:t>
            </a:r>
            <a:r>
              <a:rPr lang="en-US" dirty="0"/>
              <a:t>, etc.) are </a:t>
            </a:r>
            <a:r>
              <a:rPr lang="en-US" dirty="0">
                <a:solidFill>
                  <a:srgbClr val="FF0000"/>
                </a:solidFill>
              </a:rPr>
              <a:t>responsible</a:t>
            </a:r>
            <a:r>
              <a:rPr lang="en-US" dirty="0"/>
              <a:t> for holding items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dirty="0" err="1">
                <a:latin typeface="Lucida Console" panose="020B0609040504020204" pitchFamily="49" charset="0"/>
              </a:rPr>
              <a:t>java.util.Collections</a:t>
            </a:r>
            <a:r>
              <a:rPr lang="en-US" dirty="0"/>
              <a:t> class is </a:t>
            </a:r>
            <a:r>
              <a:rPr lang="en-US" dirty="0">
                <a:solidFill>
                  <a:srgbClr val="FF0000"/>
                </a:solidFill>
              </a:rPr>
              <a:t>responsible</a:t>
            </a:r>
            <a:r>
              <a:rPr lang="en-US" dirty="0"/>
              <a:t> for performing algorithms such as searching on sorting on collections and arrays</a:t>
            </a:r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Solution (2 of 2)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269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The next question:</a:t>
            </a:r>
          </a:p>
          <a:p>
            <a:pPr lvl="1" eaLnBrk="1" hangingPunct="1"/>
            <a:r>
              <a:rPr lang="en-GB"/>
              <a:t>How can the </a:t>
            </a:r>
            <a:r>
              <a:rPr lang="en-GB">
                <a:latin typeface="Lucida Console" panose="020B0609040504020204" pitchFamily="49" charset="0"/>
              </a:rPr>
              <a:t>Collections</a:t>
            </a:r>
            <a:r>
              <a:rPr lang="en-GB"/>
              <a:t> class know how to sort your data?</a:t>
            </a:r>
          </a:p>
          <a:p>
            <a:pPr lvl="1" eaLnBrk="1" hangingPunct="1"/>
            <a:r>
              <a:rPr lang="en-GB"/>
              <a:t>Every class is different, and has different sort semantics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Solution:</a:t>
            </a:r>
          </a:p>
          <a:p>
            <a:pPr lvl="1" eaLnBrk="1" hangingPunct="1"/>
            <a:r>
              <a:rPr lang="en-GB"/>
              <a:t>The </a:t>
            </a:r>
            <a:r>
              <a:rPr lang="en-GB">
                <a:latin typeface="Lucida Console" panose="020B0609040504020204" pitchFamily="49" charset="0"/>
              </a:rPr>
              <a:t>sort()</a:t>
            </a:r>
            <a:r>
              <a:rPr lang="en-GB"/>
              <a:t> method only works on class types that implement the </a:t>
            </a:r>
            <a:r>
              <a:rPr lang="en-GB">
                <a:latin typeface="Lucida Console" panose="020B0609040504020204" pitchFamily="49" charset="0"/>
              </a:rPr>
              <a:t>Comparable&lt;T&gt;</a:t>
            </a:r>
            <a:r>
              <a:rPr lang="en-GB"/>
              <a:t> interface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Implications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688932" y="3995798"/>
            <a:ext cx="8036634" cy="926931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Comparable&lt;T&gt;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 other);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4350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simple bank account class</a:t>
            </a:r>
          </a:p>
          <a:p>
            <a:pPr lvl="1" eaLnBrk="1" hangingPunct="1"/>
            <a:r>
              <a:rPr lang="en-GB" dirty="0"/>
              <a:t>It implements </a:t>
            </a:r>
            <a:r>
              <a:rPr lang="en-GB" dirty="0">
                <a:latin typeface="Lucida Console" panose="020B0609040504020204" pitchFamily="49" charset="0"/>
              </a:rPr>
              <a:t>Comparable&lt;T&gt;</a:t>
            </a:r>
            <a:r>
              <a:rPr lang="en-GB" dirty="0"/>
              <a:t>, so that the default sorting order for bank accounts is based on their balance</a:t>
            </a:r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29</a:t>
            </a:fld>
            <a:endParaRPr lang="en-GB" dirty="0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688932" y="2367420"/>
            <a:ext cx="8036634" cy="3607496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Comparable&lt;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double balance;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other)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other.balance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-1;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other.balance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+1;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2693095" y="5235879"/>
            <a:ext cx="6385287" cy="15678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accounts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(accounts);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Account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… ;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Collections.binarySearch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(accounts,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117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</a:t>
            </a:r>
            <a:r>
              <a:rPr lang="en-GB" dirty="0"/>
              <a:t> - Single-</a:t>
            </a:r>
            <a:r>
              <a:rPr lang="en-GB" dirty="0" err="1"/>
              <a:t>responsiblity</a:t>
            </a:r>
            <a:r>
              <a:rPr lang="en-GB" dirty="0"/>
              <a:t> principle</a:t>
            </a:r>
          </a:p>
          <a:p>
            <a:endParaRPr lang="en-GB" dirty="0"/>
          </a:p>
          <a:p>
            <a:r>
              <a:rPr lang="en-GB" b="1" dirty="0"/>
              <a:t>O</a:t>
            </a:r>
            <a:r>
              <a:rPr lang="en-GB" dirty="0"/>
              <a:t> - Open-closed principle</a:t>
            </a:r>
          </a:p>
          <a:p>
            <a:endParaRPr lang="en-GB" dirty="0"/>
          </a:p>
          <a:p>
            <a:r>
              <a:rPr lang="en-GB" b="1" dirty="0"/>
              <a:t>L</a:t>
            </a:r>
            <a:r>
              <a:rPr lang="en-GB" dirty="0"/>
              <a:t> - </a:t>
            </a:r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  <a:p>
            <a:endParaRPr lang="en-GB" dirty="0"/>
          </a:p>
          <a:p>
            <a:r>
              <a:rPr lang="en-GB" b="1" dirty="0"/>
              <a:t>I</a:t>
            </a:r>
            <a:r>
              <a:rPr lang="en-GB" dirty="0"/>
              <a:t> - Interface segregation principle</a:t>
            </a:r>
          </a:p>
          <a:p>
            <a:endParaRPr lang="en-GB" dirty="0"/>
          </a:p>
          <a:p>
            <a:r>
              <a:rPr lang="en-GB" b="1" dirty="0"/>
              <a:t>D</a:t>
            </a:r>
            <a:r>
              <a:rPr lang="en-GB" dirty="0"/>
              <a:t> - Dependency Inversion Principle</a:t>
            </a:r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1-Solid </a:t>
            </a:r>
            <a:r>
              <a:rPr lang="en-GB" dirty="0"/>
              <a:t>Principles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2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3429000"/>
            <a:ext cx="2247900" cy="290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Problem statement</a:t>
            </a:r>
            <a:endParaRPr lang="en-GB" dirty="0"/>
          </a:p>
          <a:p>
            <a:r>
              <a:rPr lang="en-GB" dirty="0"/>
              <a:t>Solution</a:t>
            </a:r>
          </a:p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Exercise #2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814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if you want to sort objects </a:t>
            </a:r>
            <a:r>
              <a:rPr lang="en-GB"/>
              <a:t>by a different sort order?</a:t>
            </a:r>
            <a:endParaRPr lang="en-GB" dirty="0"/>
          </a:p>
          <a:p>
            <a:pPr lvl="1" eaLnBrk="1" hangingPunct="1"/>
            <a:r>
              <a:rPr lang="en-GB" dirty="0"/>
              <a:t>i.e. other than the sort order provided by </a:t>
            </a:r>
            <a:r>
              <a:rPr lang="en-GB" dirty="0" err="1"/>
              <a:t>compareTo</a:t>
            </a:r>
            <a:r>
              <a:rPr lang="en-GB" dirty="0"/>
              <a:t>()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Options: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/>
              <a:t>Don't allow sorting on a different criteria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/>
              <a:t>Specify an interface that encapsulates an external comparison algorithm, which client code can implement accordingly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GB" dirty="0"/>
              <a:t>Specify lots of different interfaces, so your class can implement multiple interfaces if it needs many types of sorts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Which approach would you adopt if you were the Java SE library author?</a:t>
            </a:r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Problem Statement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471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Java SE Library authors plumped for </a:t>
            </a:r>
            <a:r>
              <a:rPr lang="en-GB" dirty="0">
                <a:solidFill>
                  <a:srgbClr val="FF0000"/>
                </a:solidFill>
              </a:rPr>
              <a:t>Option 2</a:t>
            </a:r>
          </a:p>
          <a:p>
            <a:pPr lvl="1" eaLnBrk="1" hangingPunct="1"/>
            <a:r>
              <a:rPr lang="en-GB" dirty="0"/>
              <a:t>They defined a separate interface that represents an ability to apply a different comparison algorithm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interface is </a:t>
            </a:r>
            <a:r>
              <a:rPr lang="en-GB" dirty="0" err="1">
                <a:latin typeface="Lucida Console" panose="020B0609040504020204" pitchFamily="49" charset="0"/>
                <a:cs typeface="Lao UI" panose="020B0502040204020203" pitchFamily="34" charset="0"/>
              </a:rPr>
              <a:t>java.util.Comparator</a:t>
            </a:r>
            <a:r>
              <a:rPr lang="en-GB" dirty="0">
                <a:latin typeface="Lucida Console" panose="020B0609040504020204" pitchFamily="49" charset="0"/>
                <a:cs typeface="Lao UI" panose="020B0502040204020203" pitchFamily="34" charset="0"/>
              </a:rPr>
              <a:t>&lt;T&gt;</a:t>
            </a:r>
          </a:p>
          <a:p>
            <a:pPr lvl="1" eaLnBrk="1" hangingPunct="1"/>
            <a:r>
              <a:rPr lang="en-GB" dirty="0"/>
              <a:t>Specifies a </a:t>
            </a:r>
            <a:r>
              <a:rPr lang="en-GB" dirty="0">
                <a:latin typeface="Lucida Console" panose="020B0609040504020204" pitchFamily="49" charset="0"/>
              </a:rPr>
              <a:t>compare()</a:t>
            </a:r>
            <a:r>
              <a:rPr lang="en-GB" dirty="0"/>
              <a:t> method that compares two T's</a:t>
            </a:r>
          </a:p>
          <a:p>
            <a:pPr lvl="1" eaLnBrk="1" hangingPunct="1"/>
            <a:r>
              <a:rPr lang="en-GB" dirty="0"/>
              <a:t>Essentially it's like an external version of </a:t>
            </a:r>
            <a:r>
              <a:rPr lang="en-GB" dirty="0" err="1">
                <a:latin typeface="Lucida Console" panose="020B0609040504020204" pitchFamily="49" charset="0"/>
              </a:rPr>
              <a:t>compareTo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endParaRPr lang="en-GB" dirty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688932" y="3974846"/>
            <a:ext cx="8036634" cy="1089770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@FunctionalInterface</a:t>
            </a: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Comparator&lt;T&gt;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compare(T obj1, T obj2);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sample implementation of </a:t>
            </a:r>
            <a:r>
              <a:rPr lang="en-GB" dirty="0">
                <a:latin typeface="Lucida Console" panose="020B0609040504020204" pitchFamily="49" charset="0"/>
              </a:rPr>
              <a:t>Comparator&lt;T&gt;</a:t>
            </a:r>
          </a:p>
          <a:p>
            <a:pPr lvl="1" eaLnBrk="1" hangingPunct="1"/>
            <a:r>
              <a:rPr lang="en-GB"/>
              <a:t>Compares </a:t>
            </a:r>
            <a:r>
              <a:rPr lang="en-GB">
                <a:latin typeface="Lucida Console" panose="020B0609040504020204" pitchFamily="49" charset="0"/>
              </a:rPr>
              <a:t>BankAccount</a:t>
            </a:r>
            <a:r>
              <a:rPr lang="en-GB"/>
              <a:t> </a:t>
            </a:r>
            <a:r>
              <a:rPr lang="en-GB" dirty="0"/>
              <a:t>instances based </a:t>
            </a:r>
            <a:r>
              <a:rPr lang="en-GB"/>
              <a:t>on holder's name</a:t>
            </a:r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Aside: In Java 8, you can implement as a lambda</a:t>
            </a:r>
            <a:endParaRPr lang="en-GB" dirty="0"/>
          </a:p>
        </p:txBody>
      </p:sp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0BFFE56C-4541-4376-A36D-67D4B672B488}" type="slidenum">
              <a:rPr lang="en-GB"/>
              <a:pPr>
                <a:defRPr/>
              </a:pPr>
              <a:t>33</a:t>
            </a:fld>
            <a:endParaRPr lang="en-GB" dirty="0"/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688932" y="2043212"/>
            <a:ext cx="8036634" cy="1603331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BankAccountNameComparator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Comparator&lt;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acc1,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acc2)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acc1.getName().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(acc2.getName());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688933" y="3819153"/>
            <a:ext cx="8036634" cy="2111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List&lt;</a:t>
            </a:r>
            <a:r>
              <a:rPr lang="en-GB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&gt; accounts = new </a:t>
            </a:r>
            <a:r>
              <a:rPr lang="en-GB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ArrayList</a:t>
            </a:r>
            <a:r>
              <a:rPr lang="en-GB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BankAccount</a:t>
            </a:r>
            <a:r>
              <a:rPr lang="en-GB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GB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Lucida Console" panose="020B0609040504020204" pitchFamily="49" charset="0"/>
              </a:rPr>
              <a:t>Collections.sort</a:t>
            </a:r>
            <a:r>
              <a:rPr lang="en-GB" sz="1400" dirty="0">
                <a:latin typeface="Lucida Console" panose="020B0609040504020204" pitchFamily="49" charset="0"/>
              </a:rPr>
              <a:t>(accounts, </a:t>
            </a:r>
            <a:r>
              <a:rPr lang="en-GB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new </a:t>
            </a:r>
            <a:r>
              <a:rPr lang="en-GB" sz="1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BankAccountNameComparator</a:t>
            </a:r>
            <a:r>
              <a:rPr lang="en-GB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r>
              <a:rPr lang="en-GB" sz="1400" dirty="0">
                <a:latin typeface="Lucida Console" panose="020B0609040504020204" pitchFamily="49" charset="0"/>
              </a:rPr>
              <a:t>);</a:t>
            </a:r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GB" sz="1400">
                <a:latin typeface="Lucida Console" panose="020B0609040504020204" pitchFamily="49" charset="0"/>
                <a:cs typeface="Courier New" panose="02070309020205020404" pitchFamily="49" charset="0"/>
              </a:rPr>
              <a:t>Account accountToFind </a:t>
            </a:r>
            <a:r>
              <a:rPr lang="en-GB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 … ;</a:t>
            </a:r>
          </a:p>
          <a:p>
            <a:r>
              <a:rPr lang="en-GB" sz="1400" dirty="0" err="1">
                <a:latin typeface="Lucida Console" panose="020B0609040504020204" pitchFamily="49" charset="0"/>
              </a:rPr>
              <a:t>int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pos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>
                <a:latin typeface="Lucida Console" panose="020B0609040504020204" pitchFamily="49" charset="0"/>
              </a:rPr>
              <a:t>= Collections.binarySearch(accounts, 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>
                <a:latin typeface="Lucida Console" panose="020B0609040504020204" pitchFamily="49" charset="0"/>
              </a:rPr>
              <a:t>                                   accountToFind</a:t>
            </a:r>
            <a:r>
              <a:rPr lang="en-GB" sz="1400" dirty="0">
                <a:latin typeface="Lucida Console" panose="020B0609040504020204" pitchFamily="49" charset="0"/>
              </a:rPr>
              <a:t>,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                                </a:t>
            </a:r>
            <a:r>
              <a:rPr lang="en-GB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new </a:t>
            </a:r>
            <a:r>
              <a:rPr lang="en-GB" sz="1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BankAccountNameComparator</a:t>
            </a:r>
            <a:r>
              <a:rPr lang="en-GB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r>
              <a:rPr lang="en-GB" sz="1400" dirty="0">
                <a:latin typeface="Lucida Console" panose="020B0609040504020204" pitchFamily="49" charset="0"/>
              </a:rPr>
              <a:t>);</a:t>
            </a:r>
            <a:endParaRPr lang="en-GB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24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34</a:t>
            </a:fld>
            <a:endParaRPr lang="en-GB" dirty="0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9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10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should have one and only one reason to change, meaning that a class should have only one job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</a:t>
            </a:r>
            <a:r>
              <a:rPr lang="en-GB" dirty="0" err="1"/>
              <a:t>responsiblity</a:t>
            </a:r>
            <a:r>
              <a:rPr lang="en-GB" dirty="0"/>
              <a:t> principle (SRP)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12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5149508"/>
          </a:xfrm>
        </p:spPr>
        <p:txBody>
          <a:bodyPr/>
          <a:lstStyle/>
          <a:p>
            <a:r>
              <a:rPr lang="en-GB" dirty="0"/>
              <a:t>Objects or entities should be open for extension, but closed for modification</a:t>
            </a:r>
          </a:p>
          <a:p>
            <a:pPr lvl="1"/>
            <a:r>
              <a:rPr lang="en-GB" dirty="0"/>
              <a:t>You should be able to extend a class’s behaviour, without modifying it</a:t>
            </a:r>
          </a:p>
          <a:p>
            <a:pPr lvl="1"/>
            <a:r>
              <a:rPr lang="en-GB" dirty="0"/>
              <a:t>This principle is the foundation for building code that is maintainable and reusable –Robert C Martin</a:t>
            </a:r>
          </a:p>
          <a:p>
            <a:r>
              <a:rPr lang="en-GB" dirty="0"/>
              <a:t>Open for extension</a:t>
            </a:r>
          </a:p>
          <a:p>
            <a:pPr lvl="1"/>
            <a:r>
              <a:rPr lang="en-GB" dirty="0"/>
              <a:t>This ensures that the class behaviour can be extended. As requirements change, we should be able to make a class behave in new and different ways, to meet the needs of the new requirements.</a:t>
            </a:r>
          </a:p>
          <a:p>
            <a:r>
              <a:rPr lang="en-GB" dirty="0"/>
              <a:t>Closed for modification</a:t>
            </a:r>
          </a:p>
          <a:p>
            <a:pPr lvl="1"/>
            <a:r>
              <a:rPr lang="en-GB" dirty="0"/>
              <a:t>The source code of such a class is set in stone, no one is allowed to make changes to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Open-closed principle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4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Derived classes must be substitutable for their base classes</a:t>
            </a:r>
          </a:p>
          <a:p>
            <a:r>
              <a:rPr lang="en-GB" dirty="0"/>
              <a:t>If for each object o1 of type S there is an object o2 of type T such that for all programs P defined in terms of T, the </a:t>
            </a:r>
            <a:r>
              <a:rPr lang="en-GB" dirty="0" err="1"/>
              <a:t>behavior</a:t>
            </a:r>
            <a:r>
              <a:rPr lang="en-GB" dirty="0"/>
              <a:t> of P is unchanged when o1 is substituted for o2 then S is a subtype of T – Barbara </a:t>
            </a:r>
            <a:r>
              <a:rPr lang="en-GB" dirty="0" err="1"/>
              <a:t>Liskov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31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client should never be forced to implement an interface that it doesn't use or clients shouldn't be forced to depend on methods they do not use</a:t>
            </a:r>
          </a:p>
          <a:p>
            <a:r>
              <a:rPr lang="en-GB" dirty="0"/>
              <a:t>Make fine grained interfaces that are client specific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segregation principle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70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Entities must depend on abstractions not on concretions. It states that the high level module must not depend on the low level module, but they should depend on abstractions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Inversion Principle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25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Overview of object </a:t>
            </a:r>
            <a:r>
              <a:rPr lang="en-GB" dirty="0"/>
              <a:t>composition</a:t>
            </a:r>
          </a:p>
          <a:p>
            <a:r>
              <a:rPr lang="en-GB"/>
              <a:t>Example of object composition</a:t>
            </a:r>
          </a:p>
          <a:p>
            <a:r>
              <a:rPr lang="en-GB"/>
              <a:t>Key design questions for object composition</a:t>
            </a:r>
          </a:p>
          <a:p>
            <a:r>
              <a:rPr lang="en-GB"/>
              <a:t>Responsibility-driven 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Using Object Composition Effectively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532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662&quot;&gt;&lt;property id=&quot;20148&quot; value=&quot;5&quot;/&gt;&lt;property id=&quot;20300&quot; value=&quot;Slide 1 - &amp;quot;Contract first design with WCF&amp;quot;&quot;/&gt;&lt;property id=&quot;20307&quot; value=&quot;256&quot;/&gt;&lt;/object&gt;&lt;object type=&quot;3&quot; unique_id=&quot;10663&quot;&gt;&lt;property id=&quot;20148&quot; value=&quot;5&quot;/&gt;&lt;property id=&quot;20300&quot; value=&quot;Slide 2 - &amp;quot;Agenda&amp;quot;&quot;/&gt;&lt;property id=&quot;20307&quot; value=&quot;257&quot;/&gt;&lt;/object&gt;&lt;object type=&quot;3&quot; unique_id=&quot;10664&quot;&gt;&lt;property id=&quot;20148&quot; value=&quot;5&quot;/&gt;&lt;property id=&quot;20300&quot; value=&quot;Slide 3 - &amp;quot;What is SOA?&amp;quot;&quot;/&gt;&lt;property id=&quot;20307&quot; value=&quot;258&quot;/&gt;&lt;/object&gt;&lt;object type=&quot;3&quot; unique_id=&quot;10665&quot;&gt;&lt;property id=&quot;20148&quot; value=&quot;5&quot;/&gt;&lt;property id=&quot;20300&quot; value=&quot;Slide 4 - &amp;quot;Contracts&amp;quot;&quot;/&gt;&lt;property id=&quot;20307&quot; value=&quot;259&quot;/&gt;&lt;/object&gt;&lt;object type=&quot;3&quot; unique_id=&quot;10666&quot;&gt;&lt;property id=&quot;20148&quot; value=&quot;5&quot;/&gt;&lt;property id=&quot;20300&quot; value=&quot;Slide 5 - &amp;quot;Where do contracts come from?&amp;quot;&quot;/&gt;&lt;property id=&quot;20307&quot; value=&quot;260&quot;/&gt;&lt;/object&gt;&lt;object type=&quot;3&quot; unique_id=&quot;10667&quot;&gt;&lt;property id=&quot;20148&quot; value=&quot;5&quot;/&gt;&lt;property id=&quot;20300&quot; value=&quot;Slide 6 - &amp;quot;Issues with code first - 1&amp;quot;&quot;/&gt;&lt;property id=&quot;20307&quot; value=&quot;261&quot;/&gt;&lt;/object&gt;&lt;object type=&quot;3&quot; unique_id=&quot;10668&quot;&gt;&lt;property id=&quot;20148&quot; value=&quot;5&quot;/&gt;&lt;property id=&quot;20300&quot; value=&quot;Slide 7 - &amp;quot;Issues with code first - 2&amp;quot;&quot;/&gt;&lt;property id=&quot;20307&quot; value=&quot;262&quot;/&gt;&lt;/object&gt;&lt;object type=&quot;3&quot; unique_id=&quot;10669&quot;&gt;&lt;property id=&quot;20148&quot; value=&quot;5&quot;/&gt;&lt;property id=&quot;20300&quot; value=&quot;Slide 8 - &amp;quot;WSDL first&amp;quot;&quot;/&gt;&lt;property id=&quot;20307&quot; value=&quot;263&quot;/&gt;&lt;/object&gt;&lt;object type=&quot;3&quot; unique_id=&quot;10670&quot;&gt;&lt;property id=&quot;20148&quot; value=&quot;5&quot;/&gt;&lt;property id=&quot;20300&quot; value=&quot;Slide 9 - &amp;quot;Mixed model&amp;quot;&quot;/&gt;&lt;property id=&quot;20307&quot; value=&quot;264&quot;/&gt;&lt;/object&gt;&lt;object type=&quot;3&quot; unique_id=&quot;10671&quot;&gt;&lt;property id=&quot;20148&quot; value=&quot;5&quot;/&gt;&lt;property id=&quot;20300&quot; value=&quot;Slide 10 - &amp;quot;Using generated types on contract&amp;quot;&quot;/&gt;&lt;property id=&quot;20307&quot; value=&quot;265&quot;/&gt;&lt;/object&gt;&lt;object type=&quot;3&quot; unique_id=&quot;10672&quot;&gt;&lt;property id=&quot;20148&quot; value=&quot;5&quot;/&gt;&lt;property id=&quot;20300&quot; value=&quot;Slide 11 - &amp;quot;Contracts are more than messages&amp;quot;&quot;/&gt;&lt;property id=&quot;20307&quot; value=&quot;266&quot;/&gt;&lt;/object&gt;&lt;object type=&quot;3&quot; unique_id=&quot;10673&quot;&gt;&lt;property id=&quot;20148&quot; value=&quot;5&quot;/&gt;&lt;property id=&quot;20300&quot; value=&quot;Slide 12 - &amp;quot;Controlling the WSDL namespace&amp;quot;&quot;/&gt;&lt;property id=&quot;20307&quot; value=&quot;267&quot;/&gt;&lt;/object&gt;&lt;object type=&quot;3&quot; unique_id=&quot;10674&quot;&gt;&lt;property id=&quot;20148&quot; value=&quot;5&quot;/&gt;&lt;property id=&quot;20300&quot; value=&quot;Slide 13 - &amp;quot;Controlling Operations&amp;quot;&quot;/&gt;&lt;property id=&quot;20307&quot; value=&quot;268&quot;/&gt;&lt;/object&gt;&lt;object type=&quot;3&quot; unique_id=&quot;10675&quot;&gt;&lt;property id=&quot;20148&quot; value=&quot;5&quot;/&gt;&lt;property id=&quot;20300&quot; value=&quot;Slide 14 - &amp;quot;Beyond default tooling&amp;quot;&quot;/&gt;&lt;property id=&quot;20307&quot; value=&quot;269&quot;/&gt;&lt;/object&gt;&lt;object type=&quot;3&quot; unique_id=&quot;10676&quot;&gt;&lt;property id=&quot;20148&quot; value=&quot;5&quot;/&gt;&lt;property id=&quot;20300&quot; value=&quot;Slide 15 - &amp;quot;WSCF Blue&amp;quot;&quot;/&gt;&lt;property id=&quot;20307&quot; value=&quot;270&quot;/&gt;&lt;/object&gt;&lt;object type=&quot;3&quot; unique_id=&quot;10677&quot;&gt;&lt;property id=&quot;20148&quot; value=&quot;5&quot;/&gt;&lt;property id=&quot;20300&quot; value=&quot;Slide 16 - &amp;quot;Q &amp;amp; A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Rock Solid Knowledge">
      <a:dk1>
        <a:srgbClr val="000000"/>
      </a:dk1>
      <a:lt1>
        <a:sysClr val="window" lastClr="FFFFFF"/>
      </a:lt1>
      <a:dk2>
        <a:srgbClr val="3F3F3F"/>
      </a:dk2>
      <a:lt2>
        <a:srgbClr val="EEECE1"/>
      </a:lt2>
      <a:accent1>
        <a:srgbClr val="F08A00"/>
      </a:accent1>
      <a:accent2>
        <a:srgbClr val="4F4794"/>
      </a:accent2>
      <a:accent3>
        <a:srgbClr val="632181"/>
      </a:accent3>
      <a:accent4>
        <a:srgbClr val="8064A2"/>
      </a:accent4>
      <a:accent5>
        <a:srgbClr val="4BACC6"/>
      </a:accent5>
      <a:accent6>
        <a:srgbClr val="9BBB5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RSK Classroom</Template>
  <TotalTime>1804</TotalTime>
  <Words>2274</Words>
  <Application>Microsoft Office PowerPoint</Application>
  <PresentationFormat>Letter Paper (8.5x11 in)</PresentationFormat>
  <Paragraphs>389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Consolas</vt:lpstr>
      <vt:lpstr>Courier New</vt:lpstr>
      <vt:lpstr>Lucida Console</vt:lpstr>
      <vt:lpstr>Tahoma</vt:lpstr>
      <vt:lpstr>Wingdings</vt:lpstr>
      <vt:lpstr>1_Blends</vt:lpstr>
      <vt:lpstr>OO Design Principles</vt:lpstr>
      <vt:lpstr>Contents</vt:lpstr>
      <vt:lpstr>1-Solid Principles</vt:lpstr>
      <vt:lpstr>Single-responsiblity principle (SRP)</vt:lpstr>
      <vt:lpstr>Open-closed principle</vt:lpstr>
      <vt:lpstr>Liskov substitution principle</vt:lpstr>
      <vt:lpstr>Interface segregation principle</vt:lpstr>
      <vt:lpstr>Dependency Inversion Principle</vt:lpstr>
      <vt:lpstr>2. Using Object Composition Effectively</vt:lpstr>
      <vt:lpstr>Overview of Object Composition</vt:lpstr>
      <vt:lpstr>Example of Object Composition</vt:lpstr>
      <vt:lpstr>Key Design Questions for Object Composition</vt:lpstr>
      <vt:lpstr>Responsibility-Driven Design</vt:lpstr>
      <vt:lpstr>Responsibility-Driven Design</vt:lpstr>
      <vt:lpstr>2. Using Class Inheritance Effectively</vt:lpstr>
      <vt:lpstr>Recap of Class Inheritance</vt:lpstr>
      <vt:lpstr>Example of Class Inheritance</vt:lpstr>
      <vt:lpstr>Key Design Questions for Class Inheritance</vt:lpstr>
      <vt:lpstr>3. Using Interfaces Effectively</vt:lpstr>
      <vt:lpstr>Overview of Interfaces</vt:lpstr>
      <vt:lpstr>Example of Interfaces</vt:lpstr>
      <vt:lpstr>Key Design Questions for Interfaces</vt:lpstr>
      <vt:lpstr>Key Design Questions for Interfaces</vt:lpstr>
      <vt:lpstr>Design Exercise #1</vt:lpstr>
      <vt:lpstr>Problem Statement</vt:lpstr>
      <vt:lpstr>Solution (1 of 2)</vt:lpstr>
      <vt:lpstr>Solution (2 of 2)</vt:lpstr>
      <vt:lpstr>Implications</vt:lpstr>
      <vt:lpstr>Example</vt:lpstr>
      <vt:lpstr>Design Exercise #2</vt:lpstr>
      <vt:lpstr>Problem Statement</vt:lpstr>
      <vt:lpstr>Solution</vt:lpstr>
      <vt:lpstr>Example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 talk title &gt;&gt;</dc:title>
  <dc:creator>Windows User</dc:creator>
  <cp:lastModifiedBy>Peter Apostolou</cp:lastModifiedBy>
  <cp:revision>114</cp:revision>
  <cp:lastPrinted>2001-12-20T19:53:13Z</cp:lastPrinted>
  <dcterms:created xsi:type="dcterms:W3CDTF">2010-03-02T18:06:02Z</dcterms:created>
  <dcterms:modified xsi:type="dcterms:W3CDTF">2020-02-22T21:10:02Z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Event Publication</vt:lpwstr>
  </property>
</Properties>
</file>