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5" r:id="rId1"/>
  </p:sldMasterIdLst>
  <p:notesMasterIdLst>
    <p:notesMasterId r:id="rId69"/>
  </p:notesMasterIdLst>
  <p:handoutMasterIdLst>
    <p:handoutMasterId r:id="rId70"/>
  </p:handoutMasterIdLst>
  <p:sldIdLst>
    <p:sldId id="256" r:id="rId2"/>
    <p:sldId id="257" r:id="rId3"/>
    <p:sldId id="334" r:id="rId4"/>
    <p:sldId id="335" r:id="rId5"/>
    <p:sldId id="654" r:id="rId6"/>
    <p:sldId id="655" r:id="rId7"/>
    <p:sldId id="656" r:id="rId8"/>
    <p:sldId id="336" r:id="rId9"/>
    <p:sldId id="277" r:id="rId10"/>
    <p:sldId id="278" r:id="rId11"/>
    <p:sldId id="279" r:id="rId12"/>
    <p:sldId id="657" r:id="rId13"/>
    <p:sldId id="280" r:id="rId14"/>
    <p:sldId id="281" r:id="rId15"/>
    <p:sldId id="282" r:id="rId16"/>
    <p:sldId id="337" r:id="rId17"/>
    <p:sldId id="338" r:id="rId18"/>
    <p:sldId id="340" r:id="rId19"/>
    <p:sldId id="341" r:id="rId20"/>
    <p:sldId id="286" r:id="rId21"/>
    <p:sldId id="663" r:id="rId22"/>
    <p:sldId id="658" r:id="rId23"/>
    <p:sldId id="659" r:id="rId24"/>
    <p:sldId id="660" r:id="rId25"/>
    <p:sldId id="661" r:id="rId26"/>
    <p:sldId id="662" r:id="rId27"/>
    <p:sldId id="670" r:id="rId28"/>
    <p:sldId id="671" r:id="rId29"/>
    <p:sldId id="357" r:id="rId30"/>
    <p:sldId id="318" r:id="rId31"/>
    <p:sldId id="342" r:id="rId32"/>
    <p:sldId id="664" r:id="rId33"/>
    <p:sldId id="665" r:id="rId34"/>
    <p:sldId id="666" r:id="rId35"/>
    <p:sldId id="667" r:id="rId36"/>
    <p:sldId id="668" r:id="rId37"/>
    <p:sldId id="290" r:id="rId38"/>
    <p:sldId id="291" r:id="rId39"/>
    <p:sldId id="292" r:id="rId40"/>
    <p:sldId id="293" r:id="rId41"/>
    <p:sldId id="294" r:id="rId42"/>
    <p:sldId id="295" r:id="rId43"/>
    <p:sldId id="296" r:id="rId44"/>
    <p:sldId id="297" r:id="rId45"/>
    <p:sldId id="298" r:id="rId46"/>
    <p:sldId id="302"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5" r:id="rId60"/>
    <p:sldId id="673" r:id="rId61"/>
    <p:sldId id="356" r:id="rId62"/>
    <p:sldId id="653" r:id="rId63"/>
    <p:sldId id="649" r:id="rId64"/>
    <p:sldId id="650" r:id="rId65"/>
    <p:sldId id="651" r:id="rId66"/>
    <p:sldId id="652" r:id="rId67"/>
    <p:sldId id="271" r:id="rId68"/>
  </p:sldIdLst>
  <p:sldSz cx="9144000" cy="6858000" type="letter"/>
  <p:notesSz cx="6858000" cy="9107488"/>
  <p:custDataLst>
    <p:tags r:id="rId71"/>
  </p:custDataLst>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5537">
          <p15:clr>
            <a:srgbClr val="A4A3A4"/>
          </p15:clr>
        </p15:guide>
      </p15:sldGuideLst>
    </p:ext>
    <p:ext uri="{2D200454-40CA-4A62-9FC3-DE9A4176ACB9}">
      <p15:notesGuideLst xmlns:p15="http://schemas.microsoft.com/office/powerpoint/2012/main">
        <p15:guide id="1" orient="horz" pos="2868">
          <p15:clr>
            <a:srgbClr val="A4A3A4"/>
          </p15:clr>
        </p15:guide>
        <p15:guide id="2" pos="228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F00FF"/>
    <a:srgbClr val="292929"/>
    <a:srgbClr val="00CC99"/>
    <a:srgbClr val="336600"/>
    <a:srgbClr val="669900"/>
    <a:srgbClr val="FFFF00"/>
    <a:srgbClr val="FFFFFF"/>
    <a:srgbClr val="6666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5" autoAdjust="0"/>
    <p:restoredTop sz="78216" autoAdjust="0"/>
  </p:normalViewPr>
  <p:slideViewPr>
    <p:cSldViewPr snapToGrid="0" snapToObjects="1">
      <p:cViewPr varScale="1">
        <p:scale>
          <a:sx n="86" d="100"/>
          <a:sy n="86" d="100"/>
        </p:scale>
        <p:origin x="1113" y="54"/>
      </p:cViewPr>
      <p:guideLst>
        <p:guide orient="horz" pos="2160"/>
        <p:guide pos="5537"/>
      </p:guideLst>
    </p:cSldViewPr>
  </p:slideViewPr>
  <p:outlineViewPr>
    <p:cViewPr>
      <p:scale>
        <a:sx n="33" d="100"/>
        <a:sy n="33" d="100"/>
      </p:scale>
      <p:origin x="0" y="10638"/>
    </p:cViewPr>
  </p:outlineViewPr>
  <p:notesTextViewPr>
    <p:cViewPr>
      <p:scale>
        <a:sx n="100" d="100"/>
        <a:sy n="100" d="100"/>
      </p:scale>
      <p:origin x="0" y="0"/>
    </p:cViewPr>
  </p:notesTextViewPr>
  <p:sorterViewPr>
    <p:cViewPr>
      <p:scale>
        <a:sx n="90" d="100"/>
        <a:sy n="90" d="100"/>
      </p:scale>
      <p:origin x="0" y="2388"/>
    </p:cViewPr>
  </p:sorterViewPr>
  <p:notesViewPr>
    <p:cSldViewPr snapToGrid="0" snapToObjects="1">
      <p:cViewPr>
        <p:scale>
          <a:sx n="178" d="100"/>
          <a:sy n="178" d="100"/>
        </p:scale>
        <p:origin x="-1770" y="1080"/>
      </p:cViewPr>
      <p:guideLst>
        <p:guide orient="horz" pos="2868"/>
        <p:guide pos="228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noChangeArrowheads="1"/>
          </p:cNvSpPr>
          <p:nvPr>
            <p:ph type="hdr" sz="quarter"/>
          </p:nvPr>
        </p:nvSpPr>
        <p:spPr bwMode="auto">
          <a:xfrm>
            <a:off x="5610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3" name="Line 9"/>
          <p:cNvSpPr>
            <a:spLocks noChangeShapeType="1"/>
          </p:cNvSpPr>
          <p:nvPr/>
        </p:nvSpPr>
        <p:spPr bwMode="auto">
          <a:xfrm>
            <a:off x="5054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5" name="Line 11"/>
          <p:cNvSpPr>
            <a:spLocks noChangeShapeType="1"/>
          </p:cNvSpPr>
          <p:nvPr/>
        </p:nvSpPr>
        <p:spPr bwMode="auto">
          <a:xfrm>
            <a:off x="5054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7" name="TextBox 6"/>
          <p:cNvSpPr txBox="1"/>
          <p:nvPr/>
        </p:nvSpPr>
        <p:spPr>
          <a:xfrm>
            <a:off x="2669351" y="8819551"/>
            <a:ext cx="1561646" cy="246221"/>
          </a:xfrm>
          <a:prstGeom prst="rect">
            <a:avLst/>
          </a:prstGeom>
          <a:noFill/>
        </p:spPr>
        <p:txBody>
          <a:bodyPr wrap="none" rtlCol="0">
            <a:spAutoFit/>
          </a:bodyPr>
          <a:lstStyle/>
          <a:p>
            <a:pPr algn="ctr"/>
            <a:r>
              <a:rPr lang="en-GB" sz="1000" dirty="0">
                <a:latin typeface="Tahoma" panose="020B0604030504040204" pitchFamily="34" charset="0"/>
                <a:ea typeface="Tahoma" panose="020B0604030504040204" pitchFamily="34" charset="0"/>
                <a:cs typeface="Tahoma" panose="020B0604030504040204" pitchFamily="34" charset="0"/>
              </a:rPr>
              <a:t>© Olsen Software, 2020</a:t>
            </a:r>
          </a:p>
        </p:txBody>
      </p:sp>
    </p:spTree>
    <p:extLst>
      <p:ext uri="{BB962C8B-B14F-4D97-AF65-F5344CB8AC3E}">
        <p14:creationId xmlns:p14="http://schemas.microsoft.com/office/powerpoint/2010/main" val="159622476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
          <p:cNvSpPr>
            <a:spLocks noGrp="1" noChangeArrowheads="1"/>
          </p:cNvSpPr>
          <p:nvPr>
            <p:ph type="hdr" sz="quarter"/>
          </p:nvPr>
        </p:nvSpPr>
        <p:spPr bwMode="auto">
          <a:xfrm>
            <a:off x="5610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27" name="Rectangle 4"/>
          <p:cNvSpPr>
            <a:spLocks noGrp="1" noRot="1" noChangeAspect="1" noChangeArrowheads="1" noTextEdit="1"/>
          </p:cNvSpPr>
          <p:nvPr>
            <p:ph type="sldImg" idx="2"/>
          </p:nvPr>
        </p:nvSpPr>
        <p:spPr bwMode="auto">
          <a:xfrm>
            <a:off x="1021388" y="720725"/>
            <a:ext cx="4799012" cy="3598863"/>
          </a:xfrm>
          <a:prstGeom prst="rect">
            <a:avLst/>
          </a:prstGeom>
          <a:noFill/>
          <a:ln w="9525">
            <a:solidFill>
              <a:schemeClr val="tx2">
                <a:lumMod val="60000"/>
                <a:lumOff val="40000"/>
              </a:schemeClr>
            </a:solidFill>
            <a:miter lim="800000"/>
            <a:headEnd/>
            <a:tailEnd/>
          </a:ln>
        </p:spPr>
      </p:sp>
      <p:sp>
        <p:nvSpPr>
          <p:cNvPr id="28" name="Rectangle 5"/>
          <p:cNvSpPr>
            <a:spLocks noGrp="1" noChangeArrowheads="1"/>
          </p:cNvSpPr>
          <p:nvPr>
            <p:ph type="body" sz="quarter" idx="3"/>
          </p:nvPr>
        </p:nvSpPr>
        <p:spPr bwMode="auto">
          <a:xfrm>
            <a:off x="4943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9" name="Line 8"/>
          <p:cNvSpPr>
            <a:spLocks noChangeShapeType="1"/>
          </p:cNvSpPr>
          <p:nvPr/>
        </p:nvSpPr>
        <p:spPr bwMode="auto">
          <a:xfrm>
            <a:off x="5054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30" name="Line 9"/>
          <p:cNvSpPr>
            <a:spLocks noChangeShapeType="1"/>
          </p:cNvSpPr>
          <p:nvPr/>
        </p:nvSpPr>
        <p:spPr bwMode="auto">
          <a:xfrm>
            <a:off x="5054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32" name="Line 11"/>
          <p:cNvSpPr>
            <a:spLocks noChangeShapeType="1"/>
          </p:cNvSpPr>
          <p:nvPr/>
        </p:nvSpPr>
        <p:spPr bwMode="auto">
          <a:xfrm>
            <a:off x="5054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TextBox 8"/>
          <p:cNvSpPr txBox="1"/>
          <p:nvPr/>
        </p:nvSpPr>
        <p:spPr>
          <a:xfrm>
            <a:off x="2630738" y="8801799"/>
            <a:ext cx="1561646" cy="246221"/>
          </a:xfrm>
          <a:prstGeom prst="rect">
            <a:avLst/>
          </a:prstGeom>
          <a:noFill/>
        </p:spPr>
        <p:txBody>
          <a:bodyPr wrap="non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1000" dirty="0">
                <a:latin typeface="Tahoma" panose="020B0604030504040204" pitchFamily="34" charset="0"/>
                <a:ea typeface="Tahoma" panose="020B0604030504040204" pitchFamily="34" charset="0"/>
                <a:cs typeface="Tahoma" panose="020B0604030504040204" pitchFamily="34" charset="0"/>
              </a:rPr>
              <a:t>© Olsen Software, 2020</a:t>
            </a:r>
            <a:endParaRPr lang="en-GB" sz="1000" b="0" i="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3434939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b="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114300" indent="342900" algn="l" rtl="0" eaLnBrk="0" fontAlgn="base" hangingPunct="0">
      <a:spcBef>
        <a:spcPct val="30000"/>
      </a:spcBef>
      <a:spcAft>
        <a:spcPct val="0"/>
      </a:spcAft>
      <a:defRPr sz="12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228600" indent="685800" algn="l" rtl="0" eaLnBrk="0" fontAlgn="base" hangingPunct="0">
      <a:spcBef>
        <a:spcPct val="30000"/>
      </a:spcBef>
      <a:spcAft>
        <a:spcPct val="0"/>
      </a:spcAft>
      <a:defRPr sz="1200" b="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342900" indent="1028700" algn="l" rtl="0" eaLnBrk="0" fontAlgn="base" hangingPunct="0">
      <a:spcBef>
        <a:spcPct val="30000"/>
      </a:spcBef>
      <a:spcAft>
        <a:spcPct val="0"/>
      </a:spcAft>
      <a:buChar char="–"/>
      <a:defRPr sz="1200" b="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457200" indent="1371600" algn="l" rtl="0" eaLnBrk="0" fontAlgn="base" hangingPunct="0">
      <a:spcBef>
        <a:spcPct val="30000"/>
      </a:spcBef>
      <a:spcAft>
        <a:spcPct val="0"/>
      </a:spcAft>
      <a:buChar char="»"/>
      <a:defRPr sz="1200" b="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books.org/wiki/X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wikipedia.org/wiki/Singleton_patter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020763" y="720725"/>
            <a:ext cx="4799012" cy="3598863"/>
          </a:xfrm>
        </p:spPr>
      </p:sp>
      <p:sp>
        <p:nvSpPr>
          <p:cNvPr id="8" name="Notes Placeholder 7"/>
          <p:cNvSpPr>
            <a:spLocks noGrp="1"/>
          </p:cNvSpPr>
          <p:nvPr>
            <p:ph type="body" idx="1"/>
          </p:nvPr>
        </p:nvSpPr>
        <p:spPr/>
        <p:txBody>
          <a:bodyPr/>
          <a:lstStyle/>
          <a:p>
            <a:r>
              <a:rPr lang="en-GB" dirty="0"/>
              <a:t>In this chapter we're going to describe several common design patterns and see how to implement them in Java code.</a:t>
            </a:r>
          </a:p>
        </p:txBody>
      </p:sp>
      <p:sp>
        <p:nvSpPr>
          <p:cNvPr id="9"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10"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12"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4102569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dirty="0"/>
              <a:t>This slide shows the general classes and interfaces involved in the Factory Method pattern. Note the following points about the diagram notation:</a:t>
            </a:r>
          </a:p>
          <a:p>
            <a:pPr marL="171450" indent="-171450">
              <a:buFont typeface="Arial" panose="020B0604020202020204" pitchFamily="34" charset="0"/>
              <a:buChar char="•"/>
            </a:pPr>
            <a:r>
              <a:rPr lang="en-GB" dirty="0"/>
              <a:t>The triangles represent inheritance. </a:t>
            </a:r>
          </a:p>
          <a:p>
            <a:pPr marL="171450" indent="-171450">
              <a:buFont typeface="Arial" panose="020B0604020202020204" pitchFamily="34" charset="0"/>
              <a:buChar char="•"/>
            </a:pPr>
            <a:r>
              <a:rPr lang="en-GB" dirty="0"/>
              <a:t>The use of italics denotes abstract classes and abstract methods.</a:t>
            </a:r>
          </a:p>
          <a:p>
            <a:pPr marL="171450" indent="-171450">
              <a:buFont typeface="Arial" panose="020B0604020202020204" pitchFamily="34" charset="0"/>
              <a:buChar char="•"/>
            </a:pPr>
            <a:r>
              <a:rPr lang="en-GB" dirty="0"/>
              <a:t>The little circles and dotted lines are like comments, to give a bit more insight into how a particular method is going to be implemented or used.</a:t>
            </a:r>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If there is a need to add a class, and the user is requesting objects through a user interface, no code calling the factory may be required to change to support the additional computer type. The code using the factory would simply pass on the new string to the factory, and allow the factory to handle the new types entirely.</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Imagine programming a video game, where you would like to add new types of enemies in the future, each of which has different AI functions and can update differently. By using a factory method, the controller of the program can call to the factory to create the enemies, without any dependency or knowledge of the actual types of enemies. Now, future developers can create new enemies, with new AI controls and new drawing member functions, add it to the factory, and create a level which calls the factory, asking for the enemies by name. Combine this method with an </a:t>
            </a:r>
            <a:r>
              <a:rPr lang="en-GB" sz="1200" b="0" i="0" u="none" strike="noStrike" kern="1200" dirty="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3" tooltip="XML"/>
              </a:rPr>
              <a:t>XML</a:t>
            </a:r>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description of levels, and developers could create new levels without having to recompile their program. All this, thanks to the separation of creation of objects from the usage of objects</a:t>
            </a:r>
          </a:p>
          <a:p>
            <a:pPr marL="171450" indent="-171450">
              <a:buFont typeface="Arial" panose="020B0604020202020204" pitchFamily="34" charset="0"/>
              <a:buChar char="•"/>
            </a:pPr>
            <a:endParaRPr lang="en-GB" dirty="0"/>
          </a:p>
        </p:txBody>
      </p:sp>
      <p:sp>
        <p:nvSpPr>
          <p:cNvPr id="7"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8"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10"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dirty="0"/>
              <a:t>This slide shows a simple Java implementation of the Factory Method pattern. Note the following points:</a:t>
            </a:r>
          </a:p>
          <a:p>
            <a:pPr marL="171450" indent="-171450">
              <a:buFont typeface="Arial" panose="020B0604020202020204" pitchFamily="34" charset="0"/>
              <a:buChar char="•"/>
            </a:pPr>
            <a:r>
              <a:rPr lang="en-GB" dirty="0" err="1">
                <a:latin typeface="Lucida Console" panose="020B0609040504020204" pitchFamily="49" charset="0"/>
              </a:rPr>
              <a:t>MessageSender</a:t>
            </a:r>
            <a:r>
              <a:rPr lang="en-GB" dirty="0"/>
              <a:t> has an abstract factory method called </a:t>
            </a:r>
            <a:r>
              <a:rPr lang="en-GB" dirty="0" err="1">
                <a:latin typeface="Lucida Console" panose="020B0609040504020204" pitchFamily="49" charset="0"/>
              </a:rPr>
              <a:t>createMessage</a:t>
            </a:r>
            <a:r>
              <a:rPr lang="en-GB" dirty="0">
                <a:latin typeface="Lucida Console" panose="020B0609040504020204" pitchFamily="49" charset="0"/>
              </a:rPr>
              <a:t>()</a:t>
            </a:r>
            <a:r>
              <a:rPr lang="en-GB" dirty="0"/>
              <a:t>. Subclasses must implement this method in an appropriate manner, in order to create a suitable kind of Message object.</a:t>
            </a:r>
          </a:p>
          <a:p>
            <a:pPr marL="171450" indent="-171450">
              <a:buFont typeface="Arial" panose="020B0604020202020204" pitchFamily="34" charset="0"/>
              <a:buChar char="•"/>
            </a:pPr>
            <a:r>
              <a:rPr lang="en-GB" dirty="0" err="1">
                <a:latin typeface="Lucida Console" panose="020B0609040504020204" pitchFamily="49" charset="0"/>
              </a:rPr>
              <a:t>SoapMessageSender</a:t>
            </a:r>
            <a:r>
              <a:rPr lang="en-GB" dirty="0"/>
              <a:t> implements </a:t>
            </a:r>
            <a:r>
              <a:rPr lang="en-GB" dirty="0" err="1">
                <a:latin typeface="Lucida Console" panose="020B0609040504020204" pitchFamily="49" charset="0"/>
              </a:rPr>
              <a:t>createMessage</a:t>
            </a:r>
            <a:r>
              <a:rPr lang="en-GB" dirty="0">
                <a:latin typeface="Lucida Console" panose="020B0609040504020204" pitchFamily="49" charset="0"/>
              </a:rPr>
              <a:t>()</a:t>
            </a:r>
            <a:r>
              <a:rPr lang="en-GB" dirty="0"/>
              <a:t> so that it creates and returns a </a:t>
            </a:r>
            <a:r>
              <a:rPr lang="en-GB" dirty="0" err="1">
                <a:latin typeface="Lucida Console" panose="020B0609040504020204" pitchFamily="49" charset="0"/>
              </a:rPr>
              <a:t>SoapMessage</a:t>
            </a:r>
            <a:r>
              <a:rPr lang="en-GB" dirty="0"/>
              <a:t> object.</a:t>
            </a:r>
          </a:p>
          <a:p>
            <a:pPr marL="171450" indent="-171450">
              <a:buFont typeface="Arial" panose="020B0604020202020204" pitchFamily="34" charset="0"/>
              <a:buChar char="•"/>
            </a:pPr>
            <a:r>
              <a:rPr lang="en-GB" dirty="0"/>
              <a:t>The system might have another class named </a:t>
            </a:r>
            <a:r>
              <a:rPr lang="en-GB" dirty="0" err="1">
                <a:latin typeface="Lucida Console" panose="020B0609040504020204" pitchFamily="49" charset="0"/>
              </a:rPr>
              <a:t>TextMessageSender</a:t>
            </a:r>
            <a:r>
              <a:rPr lang="en-GB" dirty="0"/>
              <a:t> (not shown), which might implement </a:t>
            </a:r>
            <a:r>
              <a:rPr lang="en-GB" dirty="0" err="1">
                <a:latin typeface="Lucida Console" panose="020B0609040504020204" pitchFamily="49" charset="0"/>
              </a:rPr>
              <a:t>createMessage</a:t>
            </a:r>
            <a:r>
              <a:rPr lang="en-GB" dirty="0">
                <a:latin typeface="Lucida Console" panose="020B0609040504020204" pitchFamily="49" charset="0"/>
              </a:rPr>
              <a:t>()</a:t>
            </a:r>
            <a:r>
              <a:rPr lang="en-GB" dirty="0"/>
              <a:t> so that it creates and returns a </a:t>
            </a:r>
            <a:r>
              <a:rPr lang="en-GB" dirty="0" err="1">
                <a:latin typeface="Lucida Console" panose="020B0609040504020204" pitchFamily="49" charset="0"/>
              </a:rPr>
              <a:t>TextMessage</a:t>
            </a:r>
            <a:r>
              <a:rPr lang="en-GB" dirty="0"/>
              <a:t> object.</a:t>
            </a:r>
          </a:p>
          <a:p>
            <a:pPr marL="171450" indent="-171450">
              <a:buFont typeface="Arial" panose="020B0604020202020204" pitchFamily="34" charset="0"/>
              <a:buChar char="•"/>
            </a:pPr>
            <a:endParaRPr lang="en-GB" dirty="0"/>
          </a:p>
        </p:txBody>
      </p:sp>
      <p:sp>
        <p:nvSpPr>
          <p:cNvPr id="7"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8"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10"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322353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dirty="0"/>
              <a:t>The next pattern we're going to look at is the Abstract Factory pattern. This is another creational pattern, and it's useful in the following kind of scenario:</a:t>
            </a:r>
          </a:p>
          <a:p>
            <a:pPr marL="171450" indent="-171450">
              <a:buFont typeface="Arial" panose="020B0604020202020204" pitchFamily="34" charset="0"/>
              <a:buChar char="•"/>
            </a:pPr>
            <a:r>
              <a:rPr lang="en-GB" dirty="0"/>
              <a:t>You need to create a family of related objects, such as a database connection object, a command object for executing SQL, a parameter object for representing a SQL parameter, and a data reader object for processing the result of a query. But…</a:t>
            </a:r>
          </a:p>
          <a:p>
            <a:pPr marL="171450" indent="-171450">
              <a:buFont typeface="Arial" panose="020B0604020202020204" pitchFamily="34" charset="0"/>
              <a:buChar char="•"/>
            </a:pPr>
            <a:r>
              <a:rPr lang="en-GB" dirty="0"/>
              <a:t>You need to create a different family of objects depending on what kind of database you're talking to. For example, if you're talking to Oracle, you need to create Oracle versions of the connection, command, parameter, and data reader objects; but if you're talking to SQL Server, you need to create SQL Server versions of all these objects. </a:t>
            </a:r>
          </a:p>
          <a:p>
            <a:r>
              <a:rPr lang="en-GB" dirty="0"/>
              <a:t>The abstract factory pattern helps in this case. Here's how it works:</a:t>
            </a:r>
          </a:p>
          <a:p>
            <a:pPr marL="171450" indent="-171450">
              <a:buFont typeface="Arial" panose="020B0604020202020204" pitchFamily="34" charset="0"/>
              <a:buChar char="•"/>
            </a:pPr>
            <a:r>
              <a:rPr lang="en-GB" dirty="0"/>
              <a:t>You define an interface or abstract factory class that has methods for creating each type of object you need (e.g. connection, command, etc.).</a:t>
            </a:r>
          </a:p>
          <a:p>
            <a:pPr marL="171450" indent="-171450">
              <a:buFont typeface="Arial" panose="020B0604020202020204" pitchFamily="34" charset="0"/>
              <a:buChar char="•"/>
            </a:pPr>
            <a:r>
              <a:rPr lang="en-GB" dirty="0"/>
              <a:t>You implement this interface or abstract class with a concrete factory class that returns a particular flavour of these objects. For example, you define an Oracle version that creates Oracle connections, commands, etc.</a:t>
            </a:r>
          </a:p>
          <a:p>
            <a:pPr marL="171450" indent="-171450">
              <a:buFont typeface="Arial" panose="020B0604020202020204" pitchFamily="34" charset="0"/>
              <a:buChar char="•"/>
            </a:pPr>
            <a:r>
              <a:rPr lang="en-GB" dirty="0"/>
              <a:t>You implement the interface or abstract class again for a different flavour of objects, e.g. SQL Server.</a:t>
            </a:r>
          </a:p>
          <a:p>
            <a:pPr marL="171450" indent="-171450">
              <a:buFont typeface="Arial" panose="020B0604020202020204" pitchFamily="34" charset="0"/>
              <a:buChar char="•"/>
            </a:pPr>
            <a:r>
              <a:rPr lang="en-GB" dirty="0"/>
              <a:t>Client code just needs to decide (once) which factory class to use. </a:t>
            </a:r>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dirty="0"/>
              <a:t>This slide shows the general classes and interfaces involved in the Abstract Factory pattern. Note the following key points:</a:t>
            </a:r>
          </a:p>
          <a:p>
            <a:pPr marL="171450" indent="-171450">
              <a:buFont typeface="Arial" panose="020B0604020202020204" pitchFamily="34" charset="0"/>
              <a:buChar char="•"/>
            </a:pPr>
            <a:r>
              <a:rPr lang="en-GB" dirty="0"/>
              <a:t>The abstract factory class has a separate method for each object that it needs to create. </a:t>
            </a:r>
          </a:p>
          <a:p>
            <a:pPr marL="171450" indent="-171450">
              <a:buFont typeface="Arial" panose="020B0604020202020204" pitchFamily="34" charset="0"/>
              <a:buChar char="•"/>
            </a:pPr>
            <a:r>
              <a:rPr lang="en-GB" dirty="0"/>
              <a:t>Each kind of object that needs to be created is also represented by an abstract class or interface.</a:t>
            </a:r>
          </a:p>
          <a:p>
            <a:pPr marL="171450" indent="-171450">
              <a:buFont typeface="Arial" panose="020B0604020202020204" pitchFamily="34" charset="0"/>
              <a:buChar char="•"/>
            </a:pPr>
            <a:r>
              <a:rPr lang="en-GB" dirty="0"/>
              <a:t>Concrete implementations of the factory class create and return the correct concrete type of object.</a:t>
            </a:r>
          </a:p>
          <a:p>
            <a:endParaRPr lang="en-GB" dirty="0"/>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dirty="0"/>
              <a:t>This slide shows a simple Java implementation of the Abstract Factory Method pattern. Note the following points:</a:t>
            </a:r>
          </a:p>
          <a:p>
            <a:pPr marL="171450" indent="-171450">
              <a:buFont typeface="Arial" panose="020B0604020202020204" pitchFamily="34" charset="0"/>
              <a:buChar char="•"/>
            </a:pPr>
            <a:r>
              <a:rPr lang="en-GB" dirty="0" err="1">
                <a:latin typeface="Lucida Console" panose="020B0609040504020204" pitchFamily="49" charset="0"/>
              </a:rPr>
              <a:t>TripFactory</a:t>
            </a:r>
            <a:r>
              <a:rPr lang="en-GB" dirty="0"/>
              <a:t> is an abstract factory class. It defines a specification for creating </a:t>
            </a:r>
            <a:r>
              <a:rPr lang="en-GB" dirty="0">
                <a:latin typeface="Lucida Console" panose="020B0609040504020204" pitchFamily="49" charset="0"/>
              </a:rPr>
              <a:t>Flight</a:t>
            </a:r>
            <a:r>
              <a:rPr lang="en-GB" dirty="0"/>
              <a:t> and </a:t>
            </a:r>
            <a:r>
              <a:rPr lang="en-GB" dirty="0">
                <a:latin typeface="Lucida Console" panose="020B0609040504020204" pitchFamily="49" charset="0"/>
              </a:rPr>
              <a:t>Hotel</a:t>
            </a:r>
            <a:r>
              <a:rPr lang="en-GB" dirty="0"/>
              <a:t> objects.</a:t>
            </a:r>
          </a:p>
          <a:p>
            <a:pPr marL="171450" indent="-171450">
              <a:buFont typeface="Arial" panose="020B0604020202020204" pitchFamily="34" charset="0"/>
              <a:buChar char="•"/>
            </a:pPr>
            <a:r>
              <a:rPr lang="en-GB" dirty="0" err="1">
                <a:latin typeface="Lucida Console" panose="020B0609040504020204" pitchFamily="49" charset="0"/>
              </a:rPr>
              <a:t>BizTripFactory</a:t>
            </a:r>
            <a:r>
              <a:rPr lang="en-GB" dirty="0"/>
              <a:t> is a concrete implementation of the factory class, which returns "business" representations of flights and hotels.</a:t>
            </a:r>
          </a:p>
          <a:p>
            <a:pPr marL="171450" indent="-171450">
              <a:buFont typeface="Arial" panose="020B0604020202020204" pitchFamily="34" charset="0"/>
              <a:buChar char="•"/>
            </a:pPr>
            <a:r>
              <a:rPr lang="en-GB" dirty="0" err="1">
                <a:latin typeface="Lucida Console" panose="020B0609040504020204" pitchFamily="49" charset="0"/>
              </a:rPr>
              <a:t>EconTripFactory</a:t>
            </a:r>
            <a:r>
              <a:rPr lang="en-GB" dirty="0"/>
              <a:t> is another concrete implementation of the factory class, which returns "economy" representations of flights and hotels.</a:t>
            </a:r>
          </a:p>
          <a:p>
            <a:endParaRPr lang="en-GB" dirty="0"/>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dirty="0"/>
              <a:t>Many systems need to interact with some kind of data source, such as a relational database, </a:t>
            </a:r>
            <a:r>
              <a:rPr lang="en-GB" dirty="0" err="1"/>
              <a:t>NoSql</a:t>
            </a:r>
            <a:r>
              <a:rPr lang="en-GB" dirty="0"/>
              <a:t> database, or web service. For example, an organization might store employee records in an Oracle database.</a:t>
            </a:r>
          </a:p>
          <a:p>
            <a:r>
              <a:rPr lang="en-GB" dirty="0"/>
              <a:t>However, it's important not to have data-access code scattered throughout your application. A better approach is to define a class that performs all interactions with the data source. This is what's advocated with the Data Access Object pattern. You define a class that performs create, read, update, and delete (CRUD) operations for particular types of data, such as employees.</a:t>
            </a:r>
          </a:p>
          <a:p>
            <a:r>
              <a:rPr lang="en-GB" dirty="0"/>
              <a:t>In the example in the slide, </a:t>
            </a:r>
            <a:r>
              <a:rPr lang="en-GB" dirty="0" err="1"/>
              <a:t>EmployeeDAO</a:t>
            </a:r>
            <a:r>
              <a:rPr lang="en-GB" dirty="0"/>
              <a:t> is an abstract class or interface. It specifies CRUD operations for Employee objects. Concrete implementation classes implement this interface to get/save data in a specific kind of storage, such as memory, in a relational database, or whatever. The client application creates an appropriate DAO object and uses it to manage its employee records.</a:t>
            </a:r>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dirty="0"/>
              <a:t>This slide shows a simple data class for an employee. Note a few key points:</a:t>
            </a:r>
          </a:p>
          <a:p>
            <a:pPr marL="171450" indent="-171450">
              <a:buFont typeface="Arial" panose="020B0604020202020204" pitchFamily="34" charset="0"/>
              <a:buChar char="•"/>
            </a:pPr>
            <a:r>
              <a:rPr lang="en-GB" dirty="0"/>
              <a:t>The </a:t>
            </a:r>
            <a:r>
              <a:rPr lang="en-GB" dirty="0">
                <a:latin typeface="Lucida Console" panose="020B0609040504020204" pitchFamily="49" charset="0"/>
              </a:rPr>
              <a:t>id</a:t>
            </a:r>
            <a:r>
              <a:rPr lang="en-GB" dirty="0"/>
              <a:t> field acts as a primary key. It's important each object knows which record in the database table it corresponds to.</a:t>
            </a:r>
          </a:p>
          <a:p>
            <a:pPr marL="171450" indent="-171450">
              <a:buFont typeface="Arial" panose="020B0604020202020204" pitchFamily="34" charset="0"/>
              <a:buChar char="•"/>
            </a:pPr>
            <a:r>
              <a:rPr lang="en-GB" dirty="0"/>
              <a:t>The constructor doesn't set the </a:t>
            </a:r>
            <a:r>
              <a:rPr lang="en-GB" dirty="0">
                <a:latin typeface="Lucida Console" panose="020B0609040504020204" pitchFamily="49" charset="0"/>
              </a:rPr>
              <a:t>id</a:t>
            </a:r>
            <a:r>
              <a:rPr lang="en-GB" dirty="0"/>
              <a:t>. This is typically not known in advance. It's usually only after you insert the record into the database that you know the id. The class has a </a:t>
            </a:r>
            <a:r>
              <a:rPr lang="en-GB" dirty="0" err="1">
                <a:latin typeface="Lucida Console" panose="020B0609040504020204" pitchFamily="49" charset="0"/>
              </a:rPr>
              <a:t>setId</a:t>
            </a:r>
            <a:r>
              <a:rPr lang="en-GB" dirty="0">
                <a:latin typeface="Lucida Console" panose="020B0609040504020204" pitchFamily="49" charset="0"/>
              </a:rPr>
              <a:t>()</a:t>
            </a:r>
            <a:r>
              <a:rPr lang="en-GB" dirty="0"/>
              <a:t> method (not shown) to set the </a:t>
            </a:r>
            <a:r>
              <a:rPr lang="en-GB" dirty="0">
                <a:latin typeface="Lucida Console" panose="020B0609040504020204" pitchFamily="49" charset="0"/>
              </a:rPr>
              <a:t>id</a:t>
            </a:r>
            <a:r>
              <a:rPr lang="en-GB" dirty="0"/>
              <a:t> after insertion.</a:t>
            </a:r>
          </a:p>
          <a:p>
            <a:pPr marL="171450" indent="-171450">
              <a:buFont typeface="Arial" panose="020B0604020202020204" pitchFamily="34" charset="0"/>
              <a:buChar char="•"/>
            </a:pPr>
            <a:r>
              <a:rPr lang="en-GB" dirty="0"/>
              <a:t>The class can contain logic methods if you like, e.g. to give the employee a pay rise. This just modifies the state of the object in memory - it doesn't automatically persist the change to the database.</a:t>
            </a:r>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dirty="0"/>
              <a:t>This slide shows an interface that specifies CRUD operations for employee data. Note a few key points:</a:t>
            </a:r>
          </a:p>
          <a:p>
            <a:pPr marL="171450" indent="-171450">
              <a:buFont typeface="Arial" panose="020B0604020202020204" pitchFamily="34" charset="0"/>
              <a:buChar char="•"/>
            </a:pPr>
            <a:r>
              <a:rPr lang="en-GB" dirty="0"/>
              <a:t>It's an interface! This is an important design decision. It means client code can be implemented in terms of an interface, and therefore doesn’t need to know the actual storage mechanism used. See the demo code for an in-memory implementation of this interface. You would probably also want to implement a database version of this interface.</a:t>
            </a:r>
          </a:p>
          <a:p>
            <a:pPr marL="171450" indent="-171450">
              <a:buFont typeface="Arial" panose="020B0604020202020204" pitchFamily="34" charset="0"/>
              <a:buChar char="•"/>
            </a:pPr>
            <a:r>
              <a:rPr lang="en-GB" dirty="0"/>
              <a:t>The interface has several "getter" methods, either to return a collection of employees, or to return a specific employee based on ID.</a:t>
            </a:r>
          </a:p>
          <a:p>
            <a:pPr marL="171450" indent="-171450">
              <a:buFont typeface="Arial" panose="020B0604020202020204" pitchFamily="34" charset="0"/>
              <a:buChar char="•"/>
            </a:pPr>
            <a:r>
              <a:rPr lang="en-GB" dirty="0"/>
              <a:t>The insert method takes a prefabricated </a:t>
            </a:r>
            <a:r>
              <a:rPr lang="en-GB" dirty="0">
                <a:latin typeface="Lucida Console" panose="020B0609040504020204" pitchFamily="49" charset="0"/>
              </a:rPr>
              <a:t>Employee</a:t>
            </a:r>
            <a:r>
              <a:rPr lang="en-GB" dirty="0"/>
              <a:t> object and also returns an </a:t>
            </a:r>
            <a:r>
              <a:rPr lang="en-GB" dirty="0">
                <a:latin typeface="Lucida Console" panose="020B0609040504020204" pitchFamily="49" charset="0"/>
              </a:rPr>
              <a:t>Employee</a:t>
            </a:r>
            <a:r>
              <a:rPr lang="en-GB" dirty="0"/>
              <a:t>. The returned </a:t>
            </a:r>
            <a:r>
              <a:rPr lang="en-GB" dirty="0">
                <a:latin typeface="Lucida Console" panose="020B0609040504020204" pitchFamily="49" charset="0"/>
              </a:rPr>
              <a:t>Employee</a:t>
            </a:r>
            <a:r>
              <a:rPr lang="en-GB" dirty="0"/>
              <a:t> object will have a proper ID because it's been inserted into the database now. </a:t>
            </a:r>
          </a:p>
          <a:p>
            <a:pPr marL="171450" indent="-171450">
              <a:buFont typeface="Arial" panose="020B0604020202020204" pitchFamily="34" charset="0"/>
              <a:buChar char="•"/>
            </a:pPr>
            <a:r>
              <a:rPr lang="en-GB" dirty="0"/>
              <a:t>The update method takes an </a:t>
            </a:r>
            <a:r>
              <a:rPr lang="en-GB" dirty="0">
                <a:latin typeface="Lucida Console" panose="020B0609040504020204" pitchFamily="49" charset="0"/>
              </a:rPr>
              <a:t>Employee</a:t>
            </a:r>
            <a:r>
              <a:rPr lang="en-GB" dirty="0"/>
              <a:t> object that should correspond to an existing record in the database. The purpose of this method is to update the database with the new employee details.</a:t>
            </a:r>
          </a:p>
          <a:p>
            <a:pPr marL="171450" indent="-171450">
              <a:buFont typeface="Arial" panose="020B0604020202020204" pitchFamily="34" charset="0"/>
              <a:buChar char="•"/>
            </a:pPr>
            <a:r>
              <a:rPr lang="en-GB" dirty="0"/>
              <a:t>The delete method just needs to know the ID of an existing employee in the database, and will delete that record.</a:t>
            </a:r>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dirty="0"/>
              <a:t>Note the following points in the client code:</a:t>
            </a:r>
          </a:p>
          <a:p>
            <a:pPr marL="171450" indent="-171450">
              <a:buFont typeface="Arial" panose="020B0604020202020204" pitchFamily="34" charset="0"/>
              <a:buChar char="•"/>
            </a:pPr>
            <a:r>
              <a:rPr lang="en-GB" dirty="0"/>
              <a:t>The client code creates an instance of the </a:t>
            </a:r>
            <a:r>
              <a:rPr lang="en-GB" dirty="0" err="1">
                <a:latin typeface="Lucida Console" panose="020B0609040504020204" pitchFamily="49" charset="0"/>
              </a:rPr>
              <a:t>MemoryEmployeeDao</a:t>
            </a:r>
            <a:r>
              <a:rPr lang="en-GB" dirty="0"/>
              <a:t> class. See the demo code for implementation details of this class. The client code stores this object in an interface-typed variable, so the rest of the code would work regardless of the type of DAO used.</a:t>
            </a:r>
          </a:p>
          <a:p>
            <a:pPr marL="171450" indent="-171450">
              <a:buFont typeface="Arial" panose="020B0604020202020204" pitchFamily="34" charset="0"/>
              <a:buChar char="•"/>
            </a:pPr>
            <a:r>
              <a:rPr lang="en-GB" dirty="0"/>
              <a:t>The client code creates some employees and stores them in the database. Remember that the insert method causes the ID's to be assigned.</a:t>
            </a:r>
          </a:p>
          <a:p>
            <a:pPr marL="171450" indent="-171450">
              <a:buFont typeface="Arial" panose="020B0604020202020204" pitchFamily="34" charset="0"/>
              <a:buChar char="•"/>
            </a:pPr>
            <a:r>
              <a:rPr lang="en-GB" dirty="0"/>
              <a:t>The client code then proceeds to perform various CRUD operations on the data. See the demo code for the implementation of </a:t>
            </a:r>
            <a:r>
              <a:rPr lang="en-GB" dirty="0" err="1">
                <a:latin typeface="Lucida Console" panose="020B0609040504020204" pitchFamily="49" charset="0"/>
              </a:rPr>
              <a:t>displayEmployees</a:t>
            </a:r>
            <a:r>
              <a:rPr lang="en-GB" dirty="0">
                <a:latin typeface="Lucida Console" panose="020B0609040504020204" pitchFamily="49" charset="0"/>
              </a:rPr>
              <a:t>()</a:t>
            </a:r>
            <a:r>
              <a:rPr lang="en-GB" dirty="0"/>
              <a:t>.</a:t>
            </a:r>
          </a:p>
          <a:p>
            <a:r>
              <a:rPr lang="en-GB" dirty="0"/>
              <a:t>The client code outputs the following details to the console:</a:t>
            </a:r>
          </a:p>
          <a:p>
            <a:r>
              <a:rPr lang="en-GB" dirty="0"/>
              <a:t>    All employees</a:t>
            </a:r>
          </a:p>
          <a:p>
            <a:r>
              <a:rPr lang="en-GB" dirty="0"/>
              <a:t>        Employee [id=1, name=Bruce, salary=1500.0]</a:t>
            </a:r>
          </a:p>
          <a:p>
            <a:r>
              <a:rPr lang="en-GB" dirty="0"/>
              <a:t>        Employee [id=3, name=Billy, salary=3000.0]</a:t>
            </a:r>
          </a:p>
          <a:p>
            <a:r>
              <a:rPr lang="en-GB" dirty="0"/>
              <a:t>        Employee [id=4, name=Jonny, salary=4000.0]</a:t>
            </a:r>
          </a:p>
          <a:p>
            <a:r>
              <a:rPr lang="en-GB" dirty="0"/>
              <a:t>    Employees earning 2500 to 5000</a:t>
            </a:r>
          </a:p>
          <a:p>
            <a:r>
              <a:rPr lang="en-GB" dirty="0"/>
              <a:t>        Employee [id=3, name=Billy, salary=3000.0]</a:t>
            </a:r>
          </a:p>
          <a:p>
            <a:r>
              <a:rPr lang="en-GB" dirty="0"/>
              <a:t>        Employee [id=4, name=Jonny, salary=4000.0]</a:t>
            </a:r>
          </a:p>
          <a:p>
            <a:endParaRPr lang="en-GB" dirty="0"/>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r>
              <a:rPr lang="en-GB" dirty="0"/>
              <a:t>The core part of the chapter gives examples of some of the most common OO design patterns, and shows Java implementation.</a:t>
            </a:r>
          </a:p>
          <a:p>
            <a:r>
              <a:rPr lang="en-GB" dirty="0"/>
              <a:t>There</a:t>
            </a:r>
            <a:r>
              <a:rPr lang="en-GB" baseline="0" dirty="0"/>
              <a:t> are</a:t>
            </a:r>
            <a:r>
              <a:rPr lang="en-GB" dirty="0"/>
              <a:t> also annex sections at the end of the chapter, which look at some additional design patterns if you want to explore the subject in more depth</a:t>
            </a:r>
            <a:r>
              <a:rPr lang="en-GB" dirty="0">
                <a:sym typeface="Wingdings" panose="05000000000000000000" pitchFamily="2" charset="2"/>
              </a:rPr>
              <a:t>.</a:t>
            </a:r>
            <a:endParaRPr lang="en-GB" dirty="0"/>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38820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r>
              <a:rPr lang="en-GB" dirty="0"/>
              <a:t>You can find out information about the Singleton pattern on Wiki:</a:t>
            </a:r>
          </a:p>
          <a:p>
            <a:r>
              <a:rPr lang="en-GB" dirty="0"/>
              <a:t>     </a:t>
            </a:r>
            <a:r>
              <a:rPr lang="en-GB" dirty="0">
                <a:hlinkClick r:id="rId3"/>
              </a:rPr>
              <a:t>http://en.wikipedia.org/wiki/Singleton_pattern</a:t>
            </a:r>
            <a:endParaRPr lang="en-GB" dirty="0"/>
          </a:p>
          <a:p>
            <a:r>
              <a:rPr lang="en-GB" dirty="0"/>
              <a:t>We've provided a full solution for this exercise in the </a:t>
            </a:r>
            <a:r>
              <a:rPr lang="en-GB" dirty="0" err="1">
                <a:latin typeface="Lucida Console" panose="020B0609040504020204" pitchFamily="49" charset="0"/>
              </a:rPr>
              <a:t>SolutionDesignPatterns</a:t>
            </a:r>
            <a:r>
              <a:rPr lang="en-GB" dirty="0"/>
              <a:t> project.</a:t>
            </a:r>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spect="1" noChangeArrowheads="1" noTextEdit="1"/>
          </p:cNvSpPr>
          <p:nvPr>
            <p:ph type="sldImg"/>
          </p:nvPr>
        </p:nvSpPr>
        <p:spPr>
          <a:xfrm>
            <a:off x="1020763" y="720725"/>
            <a:ext cx="4799012" cy="3598863"/>
          </a:xfrm>
          <a:ln/>
        </p:spPr>
      </p:sp>
      <p:sp>
        <p:nvSpPr>
          <p:cNvPr id="4"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Scope and Related Patterns and Idioms</a:t>
            </a:r>
          </a:p>
        </p:txBody>
      </p:sp>
    </p:spTree>
    <p:extLst>
      <p:ext uri="{BB962C8B-B14F-4D97-AF65-F5344CB8AC3E}">
        <p14:creationId xmlns:p14="http://schemas.microsoft.com/office/powerpoint/2010/main" val="791507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GB" dirty="0"/>
              <a:t>Additional Class Techniques</a:t>
            </a:r>
          </a:p>
        </p:txBody>
      </p:sp>
      <p:sp>
        <p:nvSpPr>
          <p:cNvPr id="74755" name="Rectangle 2"/>
          <p:cNvSpPr>
            <a:spLocks noGrp="1" noRot="1" noChangeAspect="1" noChangeArrowheads="1" noTextEdit="1"/>
          </p:cNvSpPr>
          <p:nvPr>
            <p:ph type="sldImg"/>
          </p:nvPr>
        </p:nvSpPr>
        <p:spPr>
          <a:xfrm>
            <a:off x="1020763" y="720725"/>
            <a:ext cx="4799012" cy="3598863"/>
          </a:xfrm>
          <a:ln/>
        </p:spPr>
      </p:sp>
      <p:sp>
        <p:nvSpPr>
          <p:cNvPr id="7475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Tree>
    <p:extLst>
      <p:ext uri="{BB962C8B-B14F-4D97-AF65-F5344CB8AC3E}">
        <p14:creationId xmlns:p14="http://schemas.microsoft.com/office/powerpoint/2010/main" val="3693875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GB" dirty="0"/>
              <a:t>Additional Class Techniques</a:t>
            </a:r>
          </a:p>
        </p:txBody>
      </p:sp>
      <p:sp>
        <p:nvSpPr>
          <p:cNvPr id="74755" name="Rectangle 2"/>
          <p:cNvSpPr>
            <a:spLocks noGrp="1" noRot="1" noChangeAspect="1" noChangeArrowheads="1" noTextEdit="1"/>
          </p:cNvSpPr>
          <p:nvPr>
            <p:ph type="sldImg"/>
          </p:nvPr>
        </p:nvSpPr>
        <p:spPr>
          <a:xfrm>
            <a:off x="1020763" y="720725"/>
            <a:ext cx="4799012" cy="3598863"/>
          </a:xfrm>
          <a:ln/>
        </p:spPr>
      </p:sp>
      <p:sp>
        <p:nvSpPr>
          <p:cNvPr id="7475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Tree>
    <p:extLst>
      <p:ext uri="{BB962C8B-B14F-4D97-AF65-F5344CB8AC3E}">
        <p14:creationId xmlns:p14="http://schemas.microsoft.com/office/powerpoint/2010/main" val="4229939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GB" dirty="0"/>
              <a:t>Additional Class Techniques</a:t>
            </a:r>
          </a:p>
        </p:txBody>
      </p:sp>
      <p:sp>
        <p:nvSpPr>
          <p:cNvPr id="74755" name="Rectangle 2"/>
          <p:cNvSpPr>
            <a:spLocks noGrp="1" noRot="1" noChangeAspect="1" noChangeArrowheads="1" noTextEdit="1"/>
          </p:cNvSpPr>
          <p:nvPr>
            <p:ph type="sldImg"/>
          </p:nvPr>
        </p:nvSpPr>
        <p:spPr>
          <a:xfrm>
            <a:off x="1020763" y="720725"/>
            <a:ext cx="4799012" cy="3598863"/>
          </a:xfrm>
          <a:ln/>
        </p:spPr>
      </p:sp>
      <p:sp>
        <p:nvSpPr>
          <p:cNvPr id="7475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Tree>
    <p:extLst>
      <p:ext uri="{BB962C8B-B14F-4D97-AF65-F5344CB8AC3E}">
        <p14:creationId xmlns:p14="http://schemas.microsoft.com/office/powerpoint/2010/main" val="2811373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GB" dirty="0"/>
              <a:t>Additional Class Techniques</a:t>
            </a:r>
          </a:p>
        </p:txBody>
      </p:sp>
      <p:sp>
        <p:nvSpPr>
          <p:cNvPr id="74755" name="Rectangle 2"/>
          <p:cNvSpPr>
            <a:spLocks noGrp="1" noRot="1" noChangeAspect="1" noChangeArrowheads="1" noTextEdit="1"/>
          </p:cNvSpPr>
          <p:nvPr>
            <p:ph type="sldImg"/>
          </p:nvPr>
        </p:nvSpPr>
        <p:spPr>
          <a:xfrm>
            <a:off x="1020763" y="720725"/>
            <a:ext cx="4799012" cy="3598863"/>
          </a:xfrm>
          <a:ln/>
        </p:spPr>
      </p:sp>
      <p:sp>
        <p:nvSpPr>
          <p:cNvPr id="7475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Tree>
    <p:extLst>
      <p:ext uri="{BB962C8B-B14F-4D97-AF65-F5344CB8AC3E}">
        <p14:creationId xmlns:p14="http://schemas.microsoft.com/office/powerpoint/2010/main" val="2087373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xfrm>
            <a:off x="1266825" y="728663"/>
            <a:ext cx="4781550" cy="3586162"/>
          </a:xfrm>
          <a:ln/>
        </p:spPr>
      </p:sp>
      <p:sp>
        <p:nvSpPr>
          <p:cNvPr id="30724"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Scope and Related Patterns and Idioms</a:t>
            </a:r>
          </a:p>
        </p:txBody>
      </p:sp>
    </p:spTree>
    <p:extLst>
      <p:ext uri="{BB962C8B-B14F-4D97-AF65-F5344CB8AC3E}">
        <p14:creationId xmlns:p14="http://schemas.microsoft.com/office/powerpoint/2010/main" val="3941967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xfrm>
            <a:off x="1266825" y="728663"/>
            <a:ext cx="4781550" cy="3586162"/>
          </a:xfrm>
          <a:ln/>
        </p:spPr>
      </p:sp>
      <p:sp>
        <p:nvSpPr>
          <p:cNvPr id="30724"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Scope and Related Patterns and Idioms</a:t>
            </a:r>
          </a:p>
        </p:txBody>
      </p:sp>
    </p:spTree>
    <p:extLst>
      <p:ext uri="{BB962C8B-B14F-4D97-AF65-F5344CB8AC3E}">
        <p14:creationId xmlns:p14="http://schemas.microsoft.com/office/powerpoint/2010/main" val="1041166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xfrm>
            <a:off x="1266825" y="728663"/>
            <a:ext cx="4781550" cy="3586162"/>
          </a:xfrm>
          <a:ln/>
        </p:spPr>
      </p:sp>
      <p:sp>
        <p:nvSpPr>
          <p:cNvPr id="30724"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Scope and Related Patterns and Idioms</a:t>
            </a:r>
          </a:p>
        </p:txBody>
      </p:sp>
    </p:spTree>
    <p:extLst>
      <p:ext uri="{BB962C8B-B14F-4D97-AF65-F5344CB8AC3E}">
        <p14:creationId xmlns:p14="http://schemas.microsoft.com/office/powerpoint/2010/main" val="2254654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dirty="0"/>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38820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026850" y="691263"/>
            <a:ext cx="4829175" cy="3622675"/>
          </a:xfrm>
        </p:spPr>
      </p:sp>
      <p:sp>
        <p:nvSpPr>
          <p:cNvPr id="7" name="Notes Placeholder 6"/>
          <p:cNvSpPr>
            <a:spLocks noGrp="1"/>
          </p:cNvSpPr>
          <p:nvPr>
            <p:ph type="body" idx="1"/>
          </p:nvPr>
        </p:nvSpPr>
        <p:spPr/>
        <p:txBody>
          <a:bodyPr/>
          <a:lstStyle/>
          <a:p>
            <a:r>
              <a:rPr lang="en-GB" dirty="0"/>
              <a:t>Design patterns are born out of Erich Gamma’s PhD thesis, "Object-Oriented Software Development based on ET++ Design Patterns, Class Library, Tools". </a:t>
            </a:r>
          </a:p>
          <a:p>
            <a:r>
              <a:rPr lang="en-GB" dirty="0"/>
              <a:t>This work was formalized in the "Gang of Four" (</a:t>
            </a:r>
            <a:r>
              <a:rPr lang="en-GB" dirty="0" err="1"/>
              <a:t>GoF</a:t>
            </a:r>
            <a:r>
              <a:rPr lang="en-GB" dirty="0"/>
              <a:t>) book, "Design Patterns: Elements of Reusable Object-Oriented Software". Perhaps a more easily digested book for newcomers is "Head First Design Patterns".</a:t>
            </a:r>
          </a:p>
        </p:txBody>
      </p:sp>
      <p:sp>
        <p:nvSpPr>
          <p:cNvPr id="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r>
              <a:rPr lang="en-GB" dirty="0"/>
              <a:t>The annex sections explore some additional OO design patterns. </a:t>
            </a:r>
          </a:p>
          <a:p>
            <a:pPr marL="171450" indent="-171450">
              <a:buFont typeface="Arial" panose="020B0604020202020204" pitchFamily="34" charset="0"/>
              <a:buChar char="•"/>
            </a:pPr>
            <a:r>
              <a:rPr lang="en-GB" dirty="0"/>
              <a:t>Appendix A looks at structural patterns</a:t>
            </a:r>
          </a:p>
          <a:p>
            <a:pPr marL="171450" indent="-171450">
              <a:buFont typeface="Arial" panose="020B0604020202020204" pitchFamily="34" charset="0"/>
              <a:buChar char="•"/>
            </a:pPr>
            <a:r>
              <a:rPr lang="en-GB" dirty="0"/>
              <a:t>Appendix B looks at </a:t>
            </a:r>
            <a:r>
              <a:rPr lang="en-GB" dirty="0" err="1"/>
              <a:t>behavioual</a:t>
            </a:r>
            <a:r>
              <a:rPr lang="en-GB" dirty="0"/>
              <a:t> patterns</a:t>
            </a:r>
          </a:p>
          <a:p>
            <a:r>
              <a:rPr lang="en-GB" dirty="0"/>
              <a:t>The demo folder contains working Java code for each of these patterns. There are also some optional exercises at the end of each section, if you have time. Solutions are available in the </a:t>
            </a:r>
            <a:r>
              <a:rPr lang="en-GB" dirty="0" err="1">
                <a:latin typeface="Lucida Console" panose="020B0609040504020204" pitchFamily="49" charset="0"/>
              </a:rPr>
              <a:t>SolutionDesignPatterns</a:t>
            </a:r>
            <a:r>
              <a:rPr lang="en-GB" dirty="0"/>
              <a:t> project.</a:t>
            </a:r>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38820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dirty="0"/>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38820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xfrm>
            <a:off x="1020763" y="720725"/>
            <a:ext cx="4799012" cy="3598863"/>
          </a:xfrm>
          <a:ln/>
        </p:spPr>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Using Association and Delegation</a:t>
            </a:r>
          </a:p>
        </p:txBody>
      </p:sp>
    </p:spTree>
    <p:extLst>
      <p:ext uri="{BB962C8B-B14F-4D97-AF65-F5344CB8AC3E}">
        <p14:creationId xmlns:p14="http://schemas.microsoft.com/office/powerpoint/2010/main" val="4058772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016857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807237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51708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06117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2250" y="703138"/>
            <a:ext cx="4829175" cy="3622675"/>
          </a:xfrm>
        </p:spPr>
      </p:sp>
      <p:sp>
        <p:nvSpPr>
          <p:cNvPr id="5" name="Notes Placeholder 4"/>
          <p:cNvSpPr>
            <a:spLocks noGrp="1"/>
          </p:cNvSpPr>
          <p:nvPr>
            <p:ph type="body" idx="1"/>
          </p:nvPr>
        </p:nvSpPr>
        <p:spPr/>
        <p:txBody>
          <a:bodyPr/>
          <a:lstStyle/>
          <a:p>
            <a:r>
              <a:rPr lang="en-GB" dirty="0"/>
              <a:t>This is a common pattern. The model contains data that might be displayed in different formats. Each format is a view. </a:t>
            </a:r>
          </a:p>
          <a:p>
            <a:r>
              <a:rPr lang="en-GB" dirty="0"/>
              <a:t>The model notifies view when the data changes. Views subscribe to these notifications, and can access data in the model to see what to display. </a:t>
            </a:r>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388208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Using Association and Delegation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The State pattern is a solution to the problem of how to make </a:t>
            </a:r>
            <a:r>
              <a:rPr lang="en-GB" sz="1200" b="0" i="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behavior</a:t>
            </a:r>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depend on state.</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Define a "context" class to present a single interface to the outside world.</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Define a State abstract base class.</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Represent the different "states" of the state machine as derived classes of the State base class.</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Define state-specific </a:t>
            </a:r>
            <a:r>
              <a:rPr lang="en-GB" sz="1200" b="0" i="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behavior</a:t>
            </a:r>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in the appropriate State derived classes.</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Maintain a pointer to the current "state" in the "context" class.</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To change the state of the state machine, change the current "state" pointer.</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The State pattern does not specify where the state transitions will be defined. The choices are two: the "context" object, or each individual State derived class. The advantage of the latter option is ease of adding new State derived classes. The disadvantage is each State derived class has knowledge of (coupling to) its siblings, which introduces dependencies between subclasses.</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 table-driven approach to designing finite state machines does a good job of specifying state transitions, but it is difficult to add actions to accompany the state transitions. The pattern-based approach uses code (instead of data structures) to specify state transitions, but it does a good job of accommodating state transition actions.</a:t>
            </a:r>
          </a:p>
          <a:p>
            <a:endParaRPr lang="en-GB" dirty="0"/>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 more popular characterization of this "abstract coupling" principle is "Program to an interface, not an implementation".</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Clients should prefer the "additional level of indirection" that an interface (or an abstract base class) affords. The interface captures the abstraction (i.e. </a:t>
            </a:r>
            <a:r>
              <a:rPr lang="en-GB" sz="1200" b="0" i="0" kern="1200">
                <a:solidFill>
                  <a:schemeClr val="tx1"/>
                </a:solidFill>
                <a:effectLst/>
                <a:latin typeface="Tahoma" panose="020B0604030504040204" pitchFamily="34" charset="0"/>
                <a:ea typeface="Tahoma" panose="020B0604030504040204" pitchFamily="34" charset="0"/>
                <a:cs typeface="Tahoma" panose="020B0604030504040204" pitchFamily="34" charset="0"/>
              </a:rPr>
              <a:t>the "useful fiction") the client wants to exercise, and the implementations of that interface are effectively hidden.</a:t>
            </a:r>
          </a:p>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One of the dominant strategies of object-oriented design is the "open-closed principle".</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Figure demonstrates how this is routinely achieved - encapsulate interface details in a base class, and bury implementation details in derived classes. Clients can then couple themselves to an interface, and not have to experience the upheaval associated with change: no impact when the number of derived classes changes, and no impact when the</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implementation of a derived class changes.</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 generic value of the software community for years has been, "maximize cohesion and minimize coupling". The object-oriented design approach shown in figure is all about minimizing coupling. Since the client is coupled only to an abstraction (i.e. a useful fiction), and not a particular realization of that abstraction, the client could be said to be practicing "abstract coupling" . an object-oriented variant of the more generic exhortation "minimize coupling".</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 more popular characterization of this "abstract coupling" principle is "Program to an interface, not an implementation".</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Clients should prefer the "additional level of indirection" that an interface (or an abstract base class) affords. The interface captures the abstraction (i.e. the "useful fiction") the client wants to exercise, and the implementations of that interface are effectively hidden.</a:t>
            </a:r>
          </a:p>
          <a:p>
            <a:endParaRPr lang="en-GB" dirty="0"/>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dirty="0"/>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Visitor's primary purpose is to abstract functionality that can be applied to an aggregate hierarchy of "element" objects. The approach encourages designing lightweight Element classes - because processing functionality is removed from their list of responsibilities. New functionality can easily be added to the original inheritance hierarchy by creating a new Visitor subclass.</a:t>
            </a:r>
          </a:p>
          <a:p>
            <a:r>
              <a:rPr lang="en-GB" sz="12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The Visitor pattern represents an operation to be performed on the elements of an object structure without changing the classes on which it operates. This pattern can be observed in the operation of a taxi company. When a person calls a taxi company (accepting a visitor), the company dispatches a cab to the customer. Upon entering the taxi the customer, or Visitor, is no longer in control of his or her own transportation, the taxi (driver) is.</a:t>
            </a:r>
            <a:endParaRPr lang="en-GB" dirty="0"/>
          </a:p>
        </p:txBody>
      </p:sp>
      <p:sp>
        <p:nvSpPr>
          <p:cNvPr id="7"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8"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10"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Using Association and Delegation</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3472251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xfrm>
            <a:off x="1020763" y="720725"/>
            <a:ext cx="4799012" cy="3598863"/>
          </a:xfrm>
          <a:ln/>
        </p:spPr>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Using Association and Delegation</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20763" y="720725"/>
            <a:ext cx="4799012" cy="3598863"/>
          </a:xfrm>
        </p:spPr>
      </p:sp>
      <p:sp>
        <p:nvSpPr>
          <p:cNvPr id="5" name="Notes Placeholder 4"/>
          <p:cNvSpPr>
            <a:spLocks noGrp="1"/>
          </p:cNvSpPr>
          <p:nvPr>
            <p:ph type="body" idx="1"/>
          </p:nvPr>
        </p:nvSpPr>
        <p:spPr/>
        <p:txBody>
          <a:bodyPr/>
          <a:lstStyle/>
          <a:p>
            <a:endParaRPr lang="en-GB"/>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3707169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Using Association and Delegation</a:t>
            </a:r>
          </a:p>
        </p:txBody>
      </p:sp>
      <p:sp>
        <p:nvSpPr>
          <p:cNvPr id="2" name="Notes Placeholder 1">
            <a:extLst>
              <a:ext uri="{FF2B5EF4-FFF2-40B4-BE49-F238E27FC236}">
                <a16:creationId xmlns:a16="http://schemas.microsoft.com/office/drawing/2014/main" id="{5B19F990-082F-4C59-B1CA-3B1CD6E49258}"/>
              </a:ext>
            </a:extLst>
          </p:cNvPr>
          <p:cNvSpPr>
            <a:spLocks noGrp="1"/>
          </p:cNvSpPr>
          <p:nvPr>
            <p:ph type="body" idx="1"/>
          </p:nvPr>
        </p:nvSpPr>
        <p:spPr/>
        <p:txBody>
          <a:bodyPr/>
          <a:lstStyle/>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dirty="0"/>
              <a:t>This slide shows the design patterns document in the Gang of Four book. Design patterns are categorized by purpose:</a:t>
            </a:r>
          </a:p>
          <a:p>
            <a:pPr marL="285750" lvl="1" indent="-171450">
              <a:buFont typeface="Arial" panose="020B0604020202020204" pitchFamily="34" charset="0"/>
              <a:buChar char="•"/>
            </a:pPr>
            <a:r>
              <a:rPr lang="en-GB" dirty="0"/>
              <a:t>Creational:  lifetime</a:t>
            </a:r>
          </a:p>
          <a:p>
            <a:pPr marL="285750" lvl="1" indent="-171450">
              <a:buFont typeface="Arial" panose="020B0604020202020204" pitchFamily="34" charset="0"/>
              <a:buChar char="•"/>
            </a:pPr>
            <a:r>
              <a:rPr lang="en-GB" dirty="0"/>
              <a:t>Structural: composition</a:t>
            </a:r>
          </a:p>
          <a:p>
            <a:pPr marL="285750" lvl="1" indent="-171450">
              <a:buFont typeface="Arial" panose="020B0604020202020204" pitchFamily="34" charset="0"/>
              <a:buChar char="•"/>
            </a:pPr>
            <a:r>
              <a:rPr lang="en-GB" dirty="0"/>
              <a:t>Behavioural: interaction and responsibility</a:t>
            </a:r>
          </a:p>
          <a:p>
            <a:r>
              <a:rPr lang="en-GB" dirty="0"/>
              <a:t>The patterns are also categorized by scope:</a:t>
            </a:r>
          </a:p>
          <a:p>
            <a:pPr marL="285750" lvl="1" indent="-171450">
              <a:buFont typeface="Arial" panose="020B0604020202020204" pitchFamily="34" charset="0"/>
              <a:buChar char="•"/>
            </a:pPr>
            <a:r>
              <a:rPr lang="en-GB" dirty="0"/>
              <a:t>Class: inheritance, static, compile-time</a:t>
            </a:r>
          </a:p>
          <a:p>
            <a:pPr marL="285750" lvl="1" indent="-171450">
              <a:buFont typeface="Arial" panose="020B0604020202020204" pitchFamily="34" charset="0"/>
              <a:buChar char="•"/>
            </a:pPr>
            <a:r>
              <a:rPr lang="en-GB" dirty="0"/>
              <a:t>Object: associations, dynamic, run-time</a:t>
            </a:r>
          </a:p>
          <a:p>
            <a:pPr marL="285750" lvl="1" indent="-171450">
              <a:buFont typeface="Arial" panose="020B0604020202020204" pitchFamily="34" charset="0"/>
              <a:buChar char="•"/>
            </a:pPr>
            <a:endParaRPr lang="en-GB" dirty="0"/>
          </a:p>
          <a:p>
            <a:r>
              <a:rPr lang="en-GB" dirty="0"/>
              <a:t>We'll take a look at some of these design patterns in this chapter.</a:t>
            </a:r>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0763" y="720725"/>
            <a:ext cx="4799012" cy="3598863"/>
          </a:xfrm>
        </p:spPr>
      </p:sp>
      <p:sp>
        <p:nvSpPr>
          <p:cNvPr id="3" name="Notes Placeholder 2"/>
          <p:cNvSpPr>
            <a:spLocks noGrp="1"/>
          </p:cNvSpPr>
          <p:nvPr>
            <p:ph type="body" idx="1"/>
          </p:nvPr>
        </p:nvSpPr>
        <p:spPr/>
        <p:txBody>
          <a:bodyPr/>
          <a:lstStyle/>
          <a:p>
            <a:r>
              <a:rPr lang="en-GB" dirty="0"/>
              <a:t>The first pattern we're going to look at is the Factory Method pattern. This is a creational pattern that uses special "factory" methods to manage the task of creating objects without specifying the exact type of object that will be created. </a:t>
            </a:r>
          </a:p>
          <a:p>
            <a:r>
              <a:rPr lang="en-GB" dirty="0"/>
              <a:t>This is achieved by instantiating objects via a special factory method, rather than directly via a constructor. The factory method is specified in an interface or abstract class, and is implemented in the correct manner in concrete subclasses.</a:t>
            </a:r>
          </a:p>
        </p:txBody>
      </p:sp>
      <p:sp>
        <p:nvSpPr>
          <p:cNvPr id="6"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a:t>Using Design Patterns</a:t>
            </a:r>
          </a:p>
        </p:txBody>
      </p:sp>
      <p:sp>
        <p:nvSpPr>
          <p:cNvPr id="7" name="Line 9"/>
          <p:cNvSpPr>
            <a:spLocks noChangeShapeType="1"/>
          </p:cNvSpPr>
          <p:nvPr/>
        </p:nvSpPr>
        <p:spPr bwMode="auto">
          <a:xfrm>
            <a:off x="742950" y="8760886"/>
            <a:ext cx="5840413" cy="0"/>
          </a:xfrm>
          <a:prstGeom prst="line">
            <a:avLst/>
          </a:prstGeom>
          <a:noFill/>
          <a:ln w="9525">
            <a:solidFill>
              <a:schemeClr val="tx1"/>
            </a:solidFill>
            <a:round/>
            <a:headEnd/>
            <a:tailEnd/>
          </a:ln>
          <a:effectLst/>
        </p:spPr>
        <p:txBody>
          <a:bodyPr/>
          <a:lstStyle/>
          <a:p>
            <a:pPr>
              <a:defRPr/>
            </a:pPr>
            <a:endParaRPr lang="en-GB"/>
          </a:p>
        </p:txBody>
      </p:sp>
      <p:sp>
        <p:nvSpPr>
          <p:cNvPr id="9"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140480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a:t>Click to edit master title style</a:t>
            </a:r>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3670" y="4631688"/>
            <a:ext cx="5691357" cy="2006204"/>
          </a:xfrm>
          <a:prstGeom prst="rect">
            <a:avLst/>
          </a:prstGeom>
        </p:spPr>
      </p:pic>
    </p:spTree>
    <p:extLst>
      <p:ext uri="{BB962C8B-B14F-4D97-AF65-F5344CB8AC3E}">
        <p14:creationId xmlns:p14="http://schemas.microsoft.com/office/powerpoint/2010/main" val="3253621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Tree>
    <p:extLst>
      <p:ext uri="{BB962C8B-B14F-4D97-AF65-F5344CB8AC3E}">
        <p14:creationId xmlns:p14="http://schemas.microsoft.com/office/powerpoint/2010/main" val="297763358"/>
      </p:ext>
    </p:extLst>
  </p:cSld>
  <p:clrMap bg1="lt1" tx1="dk1" bg2="lt2" tx2="dk2" accent1="accent1" accent2="accent2" accent3="accent3" accent4="accent4" accent5="accent5" accent6="accent6" hlink="hlink" folHlink="folHlink"/>
  <p:sldLayoutIdLst>
    <p:sldLayoutId id="2147483796" r:id="rId1"/>
    <p:sldLayoutId id="2147483797" r:id="rId2"/>
  </p:sldLayoutIdLst>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refactoring.guru/design-patterns"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Using Design Patterns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3"/>
          <p:cNvSpPr>
            <a:spLocks noGrp="1" noChangeArrowheads="1"/>
          </p:cNvSpPr>
          <p:nvPr>
            <p:ph idx="1"/>
          </p:nvPr>
        </p:nvSpPr>
        <p:spPr>
          <a:noFill/>
          <a:ln/>
        </p:spPr>
        <p:txBody>
          <a:bodyPr/>
          <a:lstStyle/>
          <a:p>
            <a:r>
              <a:rPr lang="en-GB" dirty="0"/>
              <a:t>Structure</a:t>
            </a:r>
          </a:p>
        </p:txBody>
      </p:sp>
      <p:sp>
        <p:nvSpPr>
          <p:cNvPr id="528386" name="Rectangle 2"/>
          <p:cNvSpPr>
            <a:spLocks noGrp="1" noChangeArrowheads="1"/>
          </p:cNvSpPr>
          <p:nvPr>
            <p:ph type="title"/>
          </p:nvPr>
        </p:nvSpPr>
        <p:spPr>
          <a:noFill/>
          <a:ln/>
        </p:spPr>
        <p:txBody>
          <a:bodyPr/>
          <a:lstStyle/>
          <a:p>
            <a:r>
              <a:rPr lang="en-GB" dirty="0"/>
              <a:t>Factory Method Pattern (2)</a:t>
            </a:r>
          </a:p>
        </p:txBody>
      </p:sp>
      <p:sp>
        <p:nvSpPr>
          <p:cNvPr id="528401" name="Line 17"/>
          <p:cNvSpPr>
            <a:spLocks noChangeShapeType="1"/>
          </p:cNvSpPr>
          <p:nvPr/>
        </p:nvSpPr>
        <p:spPr bwMode="auto">
          <a:xfrm>
            <a:off x="4468813" y="2979738"/>
            <a:ext cx="1587" cy="419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8406" name="AutoShape 22"/>
          <p:cNvSpPr>
            <a:spLocks noChangeArrowheads="1"/>
          </p:cNvSpPr>
          <p:nvPr/>
        </p:nvSpPr>
        <p:spPr bwMode="auto">
          <a:xfrm>
            <a:off x="4335463" y="2797175"/>
            <a:ext cx="257175" cy="204788"/>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8407" name="Rectangle 23"/>
          <p:cNvSpPr>
            <a:spLocks noChangeArrowheads="1"/>
          </p:cNvSpPr>
          <p:nvPr/>
        </p:nvSpPr>
        <p:spPr bwMode="auto">
          <a:xfrm>
            <a:off x="3441700" y="1704975"/>
            <a:ext cx="2025650" cy="10937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28408" name="Rectangle 24"/>
          <p:cNvSpPr>
            <a:spLocks noChangeArrowheads="1"/>
          </p:cNvSpPr>
          <p:nvPr/>
        </p:nvSpPr>
        <p:spPr bwMode="auto">
          <a:xfrm>
            <a:off x="3441700" y="1765300"/>
            <a:ext cx="201771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Creator</a:t>
            </a:r>
          </a:p>
        </p:txBody>
      </p:sp>
      <p:sp>
        <p:nvSpPr>
          <p:cNvPr id="528409" name="Line 25"/>
          <p:cNvSpPr>
            <a:spLocks noChangeShapeType="1"/>
          </p:cNvSpPr>
          <p:nvPr/>
        </p:nvSpPr>
        <p:spPr bwMode="auto">
          <a:xfrm>
            <a:off x="3432175" y="2103438"/>
            <a:ext cx="20224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28410" name="Rectangle 26"/>
          <p:cNvSpPr>
            <a:spLocks noChangeArrowheads="1"/>
          </p:cNvSpPr>
          <p:nvPr/>
        </p:nvSpPr>
        <p:spPr bwMode="auto">
          <a:xfrm>
            <a:off x="3441700" y="2130425"/>
            <a:ext cx="2017713" cy="6187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i="1" dirty="0"/>
              <a:t>     </a:t>
            </a:r>
            <a:r>
              <a:rPr lang="en-GB" sz="1400" i="1" dirty="0" err="1"/>
              <a:t>factoryMethod</a:t>
            </a:r>
            <a:r>
              <a:rPr lang="en-GB" sz="1400" i="1" dirty="0"/>
              <a:t>()</a:t>
            </a:r>
          </a:p>
          <a:p>
            <a:pPr defTabSz="661988">
              <a:spcBef>
                <a:spcPct val="50000"/>
              </a:spcBef>
            </a:pPr>
            <a:r>
              <a:rPr lang="en-GB" sz="1400" dirty="0"/>
              <a:t>     </a:t>
            </a:r>
            <a:r>
              <a:rPr lang="en-GB" sz="1400" dirty="0" err="1"/>
              <a:t>anOperation</a:t>
            </a:r>
            <a:r>
              <a:rPr lang="en-GB" sz="1400" dirty="0"/>
              <a:t>()</a:t>
            </a:r>
          </a:p>
        </p:txBody>
      </p:sp>
      <p:sp>
        <p:nvSpPr>
          <p:cNvPr id="528415" name="Rectangle 31"/>
          <p:cNvSpPr>
            <a:spLocks noChangeArrowheads="1"/>
          </p:cNvSpPr>
          <p:nvPr/>
        </p:nvSpPr>
        <p:spPr bwMode="auto">
          <a:xfrm>
            <a:off x="3451225" y="3397250"/>
            <a:ext cx="2025650" cy="7667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28416" name="Rectangle 32"/>
          <p:cNvSpPr>
            <a:spLocks noChangeArrowheads="1"/>
          </p:cNvSpPr>
          <p:nvPr/>
        </p:nvSpPr>
        <p:spPr bwMode="auto">
          <a:xfrm>
            <a:off x="3451225" y="3470275"/>
            <a:ext cx="201771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ConcreteCreator</a:t>
            </a:r>
          </a:p>
        </p:txBody>
      </p:sp>
      <p:sp>
        <p:nvSpPr>
          <p:cNvPr id="528417" name="Line 33"/>
          <p:cNvSpPr>
            <a:spLocks noChangeShapeType="1"/>
          </p:cNvSpPr>
          <p:nvPr/>
        </p:nvSpPr>
        <p:spPr bwMode="auto">
          <a:xfrm>
            <a:off x="3441700" y="3808413"/>
            <a:ext cx="20335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28418" name="Rectangle 34"/>
          <p:cNvSpPr>
            <a:spLocks noChangeArrowheads="1"/>
          </p:cNvSpPr>
          <p:nvPr/>
        </p:nvSpPr>
        <p:spPr bwMode="auto">
          <a:xfrm>
            <a:off x="3451225" y="3822700"/>
            <a:ext cx="2017713" cy="29559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dirty="0"/>
              <a:t>     </a:t>
            </a:r>
            <a:r>
              <a:rPr lang="en-GB" sz="1400" dirty="0" err="1"/>
              <a:t>factoryMethod</a:t>
            </a:r>
            <a:r>
              <a:rPr lang="en-GB" sz="1400" dirty="0"/>
              <a:t>()</a:t>
            </a:r>
          </a:p>
        </p:txBody>
      </p:sp>
      <p:sp>
        <p:nvSpPr>
          <p:cNvPr id="528431" name="Line 47"/>
          <p:cNvSpPr>
            <a:spLocks noChangeShapeType="1"/>
          </p:cNvSpPr>
          <p:nvPr/>
        </p:nvSpPr>
        <p:spPr bwMode="auto">
          <a:xfrm>
            <a:off x="7534275" y="2967038"/>
            <a:ext cx="1588" cy="419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8432" name="AutoShape 48"/>
          <p:cNvSpPr>
            <a:spLocks noChangeArrowheads="1"/>
          </p:cNvSpPr>
          <p:nvPr/>
        </p:nvSpPr>
        <p:spPr bwMode="auto">
          <a:xfrm>
            <a:off x="7400925" y="2784475"/>
            <a:ext cx="257175" cy="204788"/>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28442" name="Group 58"/>
          <p:cNvGrpSpPr>
            <a:grpSpLocks/>
          </p:cNvGrpSpPr>
          <p:nvPr/>
        </p:nvGrpSpPr>
        <p:grpSpPr bwMode="auto">
          <a:xfrm>
            <a:off x="6516688" y="3384550"/>
            <a:ext cx="2025650" cy="506413"/>
            <a:chOff x="3161" y="3076"/>
            <a:chExt cx="1276" cy="319"/>
          </a:xfrm>
        </p:grpSpPr>
        <p:sp>
          <p:nvSpPr>
            <p:cNvPr id="528438" name="Rectangle 54"/>
            <p:cNvSpPr>
              <a:spLocks noChangeArrowheads="1"/>
            </p:cNvSpPr>
            <p:nvPr/>
          </p:nvSpPr>
          <p:spPr bwMode="auto">
            <a:xfrm>
              <a:off x="3161" y="3076"/>
              <a:ext cx="1276" cy="31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28439" name="Rectangle 55"/>
            <p:cNvSpPr>
              <a:spLocks noChangeArrowheads="1"/>
            </p:cNvSpPr>
            <p:nvPr/>
          </p:nvSpPr>
          <p:spPr bwMode="auto">
            <a:xfrm>
              <a:off x="3161" y="3138"/>
              <a:ext cx="1271"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ConcreteProduct</a:t>
              </a:r>
            </a:p>
          </p:txBody>
        </p:sp>
      </p:grpSp>
      <p:grpSp>
        <p:nvGrpSpPr>
          <p:cNvPr id="528443" name="Group 59"/>
          <p:cNvGrpSpPr>
            <a:grpSpLocks/>
          </p:cNvGrpSpPr>
          <p:nvPr/>
        </p:nvGrpSpPr>
        <p:grpSpPr bwMode="auto">
          <a:xfrm>
            <a:off x="6516688" y="2266950"/>
            <a:ext cx="2025650" cy="506413"/>
            <a:chOff x="3161" y="3076"/>
            <a:chExt cx="1276" cy="319"/>
          </a:xfrm>
        </p:grpSpPr>
        <p:sp>
          <p:nvSpPr>
            <p:cNvPr id="528444" name="Rectangle 60"/>
            <p:cNvSpPr>
              <a:spLocks noChangeArrowheads="1"/>
            </p:cNvSpPr>
            <p:nvPr/>
          </p:nvSpPr>
          <p:spPr bwMode="auto">
            <a:xfrm>
              <a:off x="3161" y="3076"/>
              <a:ext cx="1276" cy="31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28445" name="Rectangle 61"/>
            <p:cNvSpPr>
              <a:spLocks noChangeArrowheads="1"/>
            </p:cNvSpPr>
            <p:nvPr/>
          </p:nvSpPr>
          <p:spPr bwMode="auto">
            <a:xfrm>
              <a:off x="3161" y="3138"/>
              <a:ext cx="1271"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Product</a:t>
              </a:r>
            </a:p>
          </p:txBody>
        </p:sp>
      </p:grpSp>
      <p:sp>
        <p:nvSpPr>
          <p:cNvPr id="528446" name="Line 62"/>
          <p:cNvSpPr>
            <a:spLocks noChangeShapeType="1"/>
          </p:cNvSpPr>
          <p:nvPr/>
        </p:nvSpPr>
        <p:spPr bwMode="auto">
          <a:xfrm>
            <a:off x="5481638" y="3603625"/>
            <a:ext cx="1025525"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28448" name="Group 64"/>
          <p:cNvGrpSpPr>
            <a:grpSpLocks/>
          </p:cNvGrpSpPr>
          <p:nvPr/>
        </p:nvGrpSpPr>
        <p:grpSpPr bwMode="auto">
          <a:xfrm rot="5400000">
            <a:off x="2581276" y="2047875"/>
            <a:ext cx="425450" cy="1558925"/>
            <a:chOff x="2923" y="2277"/>
            <a:chExt cx="284" cy="380"/>
          </a:xfrm>
        </p:grpSpPr>
        <p:sp>
          <p:nvSpPr>
            <p:cNvPr id="528449" name="Line 65"/>
            <p:cNvSpPr>
              <a:spLocks noChangeShapeType="1"/>
            </p:cNvSpPr>
            <p:nvPr/>
          </p:nvSpPr>
          <p:spPr bwMode="auto">
            <a:xfrm>
              <a:off x="2923" y="2277"/>
              <a:ext cx="0" cy="37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8450" name="Line 66"/>
            <p:cNvSpPr>
              <a:spLocks noChangeShapeType="1"/>
            </p:cNvSpPr>
            <p:nvPr/>
          </p:nvSpPr>
          <p:spPr bwMode="auto">
            <a:xfrm>
              <a:off x="2927" y="2657"/>
              <a:ext cx="28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28451" name="AutoShape 67"/>
          <p:cNvSpPr>
            <a:spLocks noChangeArrowheads="1"/>
          </p:cNvSpPr>
          <p:nvPr/>
        </p:nvSpPr>
        <p:spPr bwMode="auto">
          <a:xfrm flipV="1">
            <a:off x="571500" y="2855913"/>
            <a:ext cx="2493963" cy="349250"/>
          </a:xfrm>
          <a:prstGeom prst="foldedCorner">
            <a:avLst>
              <a:gd name="adj" fmla="val 16792"/>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dirty="0"/>
              <a:t>product = </a:t>
            </a:r>
            <a:r>
              <a:rPr lang="en-GB" sz="1400" dirty="0" err="1"/>
              <a:t>factoryMethod</a:t>
            </a:r>
            <a:r>
              <a:rPr lang="en-GB" sz="1400" dirty="0"/>
              <a:t>()</a:t>
            </a:r>
            <a:endParaRPr lang="en-US" sz="1400" dirty="0"/>
          </a:p>
        </p:txBody>
      </p:sp>
      <p:grpSp>
        <p:nvGrpSpPr>
          <p:cNvPr id="528455" name="Group 71"/>
          <p:cNvGrpSpPr>
            <a:grpSpLocks/>
          </p:cNvGrpSpPr>
          <p:nvPr/>
        </p:nvGrpSpPr>
        <p:grpSpPr bwMode="auto">
          <a:xfrm rot="5400000">
            <a:off x="2581276" y="3416300"/>
            <a:ext cx="425450" cy="1558925"/>
            <a:chOff x="2923" y="2277"/>
            <a:chExt cx="284" cy="380"/>
          </a:xfrm>
        </p:grpSpPr>
        <p:sp>
          <p:nvSpPr>
            <p:cNvPr id="528456" name="Line 72"/>
            <p:cNvSpPr>
              <a:spLocks noChangeShapeType="1"/>
            </p:cNvSpPr>
            <p:nvPr/>
          </p:nvSpPr>
          <p:spPr bwMode="auto">
            <a:xfrm>
              <a:off x="2923" y="2277"/>
              <a:ext cx="0" cy="37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8457" name="Line 73"/>
            <p:cNvSpPr>
              <a:spLocks noChangeShapeType="1"/>
            </p:cNvSpPr>
            <p:nvPr/>
          </p:nvSpPr>
          <p:spPr bwMode="auto">
            <a:xfrm>
              <a:off x="2927" y="2657"/>
              <a:ext cx="28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28458" name="AutoShape 74"/>
          <p:cNvSpPr>
            <a:spLocks noChangeArrowheads="1"/>
          </p:cNvSpPr>
          <p:nvPr/>
        </p:nvSpPr>
        <p:spPr bwMode="auto">
          <a:xfrm flipV="1">
            <a:off x="571500" y="4224338"/>
            <a:ext cx="2493963" cy="349250"/>
          </a:xfrm>
          <a:prstGeom prst="foldedCorner">
            <a:avLst>
              <a:gd name="adj" fmla="val 16792"/>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return new ConcreteProduct</a:t>
            </a:r>
            <a:endParaRPr lang="en-US" sz="1400"/>
          </a:p>
        </p:txBody>
      </p:sp>
      <p:sp>
        <p:nvSpPr>
          <p:cNvPr id="528447" name="Oval 63"/>
          <p:cNvSpPr>
            <a:spLocks noChangeArrowheads="1"/>
          </p:cNvSpPr>
          <p:nvPr/>
        </p:nvSpPr>
        <p:spPr bwMode="auto">
          <a:xfrm>
            <a:off x="3525838" y="2538413"/>
            <a:ext cx="1524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8454" name="Oval 70"/>
          <p:cNvSpPr>
            <a:spLocks noChangeArrowheads="1"/>
          </p:cNvSpPr>
          <p:nvPr/>
        </p:nvSpPr>
        <p:spPr bwMode="auto">
          <a:xfrm>
            <a:off x="3525838" y="3906838"/>
            <a:ext cx="1524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3"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10</a:t>
            </a:fld>
            <a:endParaRPr lang="en-GB" dirty="0"/>
          </a:p>
        </p:txBody>
      </p:sp>
    </p:spTree>
    <p:extLst>
      <p:ext uri="{BB962C8B-B14F-4D97-AF65-F5344CB8AC3E}">
        <p14:creationId xmlns:p14="http://schemas.microsoft.com/office/powerpoint/2010/main" val="39459345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noFill/>
          <a:ln/>
        </p:spPr>
        <p:txBody>
          <a:bodyPr/>
          <a:lstStyle/>
          <a:p>
            <a:r>
              <a:rPr lang="en-GB" dirty="0"/>
              <a:t>Factory Method Pattern (3)</a:t>
            </a:r>
          </a:p>
        </p:txBody>
      </p:sp>
      <p:sp>
        <p:nvSpPr>
          <p:cNvPr id="530476" name="Rectangle 44"/>
          <p:cNvSpPr>
            <a:spLocks noChangeArrowheads="1"/>
          </p:cNvSpPr>
          <p:nvPr/>
        </p:nvSpPr>
        <p:spPr bwMode="auto">
          <a:xfrm>
            <a:off x="280306" y="1032239"/>
            <a:ext cx="7755656" cy="5148309"/>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400" b="1" dirty="0">
                <a:latin typeface="Courier New" pitchFamily="49" charset="0"/>
              </a:rPr>
              <a:t>class Pizza {</a:t>
            </a:r>
          </a:p>
          <a:p>
            <a:r>
              <a:rPr lang="en-GB" sz="1400" b="1" dirty="0">
                <a:latin typeface="Courier New" pitchFamily="49" charset="0"/>
              </a:rPr>
              <a:t>public:</a:t>
            </a:r>
          </a:p>
          <a:p>
            <a:r>
              <a:rPr lang="en-GB" sz="1400" b="1" dirty="0">
                <a:latin typeface="Courier New" pitchFamily="49" charset="0"/>
              </a:rPr>
              <a:t>	virtual int </a:t>
            </a:r>
            <a:r>
              <a:rPr lang="en-GB" sz="1400" b="1" dirty="0" err="1">
                <a:latin typeface="Courier New" pitchFamily="49" charset="0"/>
              </a:rPr>
              <a:t>getPrice</a:t>
            </a:r>
            <a:r>
              <a:rPr lang="en-GB" sz="1400" b="1" dirty="0">
                <a:latin typeface="Courier New" pitchFamily="49" charset="0"/>
              </a:rPr>
              <a:t>() </a:t>
            </a:r>
            <a:r>
              <a:rPr lang="en-GB" sz="1400" b="1" dirty="0" err="1">
                <a:latin typeface="Courier New" pitchFamily="49" charset="0"/>
              </a:rPr>
              <a:t>const</a:t>
            </a:r>
            <a:r>
              <a:rPr lang="en-GB" sz="1400" b="1" dirty="0">
                <a:latin typeface="Courier New" pitchFamily="49" charset="0"/>
              </a:rPr>
              <a:t> = 0;</a:t>
            </a:r>
          </a:p>
          <a:p>
            <a:r>
              <a:rPr lang="en-GB" sz="1400" b="1" dirty="0">
                <a:latin typeface="Courier New" pitchFamily="49" charset="0"/>
              </a:rPr>
              <a:t>	virtual ~Pizza() {}; </a:t>
            </a:r>
          </a:p>
          <a:p>
            <a:r>
              <a:rPr lang="en-GB" sz="1400" b="1" dirty="0">
                <a:latin typeface="Courier New" pitchFamily="49" charset="0"/>
              </a:rPr>
              <a:t>/* without this, no destructor for derived Pizza's will be called. */</a:t>
            </a:r>
          </a:p>
          <a:p>
            <a:r>
              <a:rPr lang="en-GB" sz="1400" b="1" dirty="0">
                <a:latin typeface="Courier New" pitchFamily="49" charset="0"/>
              </a:rPr>
              <a:t>};</a:t>
            </a:r>
          </a:p>
          <a:p>
            <a:endParaRPr lang="en-GB" sz="1400" b="1" dirty="0">
              <a:latin typeface="Courier New" pitchFamily="49" charset="0"/>
            </a:endParaRPr>
          </a:p>
          <a:p>
            <a:r>
              <a:rPr lang="en-GB" sz="1400" b="1" dirty="0">
                <a:latin typeface="Courier New" pitchFamily="49" charset="0"/>
              </a:rPr>
              <a:t>class </a:t>
            </a:r>
            <a:r>
              <a:rPr lang="en-GB" sz="1400" b="1" dirty="0" err="1">
                <a:latin typeface="Courier New" pitchFamily="49" charset="0"/>
              </a:rPr>
              <a:t>HamAndMushroomPizza</a:t>
            </a:r>
            <a:r>
              <a:rPr lang="en-GB" sz="1400" b="1" dirty="0">
                <a:latin typeface="Courier New" pitchFamily="49" charset="0"/>
              </a:rPr>
              <a:t> : public Pizza {</a:t>
            </a:r>
          </a:p>
          <a:p>
            <a:r>
              <a:rPr lang="en-GB" sz="1400" b="1" dirty="0">
                <a:latin typeface="Courier New" pitchFamily="49" charset="0"/>
              </a:rPr>
              <a:t>public:</a:t>
            </a:r>
          </a:p>
          <a:p>
            <a:r>
              <a:rPr lang="en-GB" sz="1400" b="1" dirty="0">
                <a:latin typeface="Courier New" pitchFamily="49" charset="0"/>
              </a:rPr>
              <a:t>	virtual int </a:t>
            </a:r>
            <a:r>
              <a:rPr lang="en-GB" sz="1400" b="1" dirty="0" err="1">
                <a:latin typeface="Courier New" pitchFamily="49" charset="0"/>
              </a:rPr>
              <a:t>getPrice</a:t>
            </a:r>
            <a:r>
              <a:rPr lang="en-GB" sz="1400" b="1" dirty="0">
                <a:latin typeface="Courier New" pitchFamily="49" charset="0"/>
              </a:rPr>
              <a:t>() </a:t>
            </a:r>
            <a:r>
              <a:rPr lang="en-GB" sz="1400" b="1" dirty="0" err="1">
                <a:latin typeface="Courier New" pitchFamily="49" charset="0"/>
              </a:rPr>
              <a:t>const</a:t>
            </a:r>
            <a:r>
              <a:rPr lang="en-GB" sz="1400" b="1" dirty="0">
                <a:latin typeface="Courier New" pitchFamily="49" charset="0"/>
              </a:rPr>
              <a:t> { return 850; };</a:t>
            </a:r>
          </a:p>
          <a:p>
            <a:r>
              <a:rPr lang="en-GB" sz="1400" b="1" dirty="0">
                <a:latin typeface="Courier New" pitchFamily="49" charset="0"/>
              </a:rPr>
              <a:t>	virtual ~</a:t>
            </a:r>
            <a:r>
              <a:rPr lang="en-GB" sz="1400" b="1" dirty="0" err="1">
                <a:latin typeface="Courier New" pitchFamily="49" charset="0"/>
              </a:rPr>
              <a:t>HamAndMushroomPizza</a:t>
            </a:r>
            <a:r>
              <a:rPr lang="en-GB" sz="1400" b="1" dirty="0">
                <a:latin typeface="Courier New" pitchFamily="49" charset="0"/>
              </a:rPr>
              <a:t>() {};</a:t>
            </a:r>
          </a:p>
          <a:p>
            <a:r>
              <a:rPr lang="en-GB" sz="1400" b="1" dirty="0">
                <a:latin typeface="Courier New" pitchFamily="49" charset="0"/>
              </a:rPr>
              <a:t>};</a:t>
            </a:r>
          </a:p>
          <a:p>
            <a:endParaRPr lang="en-GB" sz="1400" b="1" dirty="0">
              <a:latin typeface="Courier New" pitchFamily="49" charset="0"/>
            </a:endParaRPr>
          </a:p>
          <a:p>
            <a:r>
              <a:rPr lang="en-GB" sz="1400" b="1" dirty="0">
                <a:latin typeface="Courier New" pitchFamily="49" charset="0"/>
              </a:rPr>
              <a:t>class </a:t>
            </a:r>
            <a:r>
              <a:rPr lang="en-GB" sz="1400" b="1" dirty="0" err="1">
                <a:latin typeface="Courier New" pitchFamily="49" charset="0"/>
              </a:rPr>
              <a:t>DeluxePizza</a:t>
            </a:r>
            <a:r>
              <a:rPr lang="en-GB" sz="1400" b="1" dirty="0">
                <a:latin typeface="Courier New" pitchFamily="49" charset="0"/>
              </a:rPr>
              <a:t> : public Pizza {</a:t>
            </a:r>
          </a:p>
          <a:p>
            <a:r>
              <a:rPr lang="en-GB" sz="1400" b="1" dirty="0">
                <a:latin typeface="Courier New" pitchFamily="49" charset="0"/>
              </a:rPr>
              <a:t>public:</a:t>
            </a:r>
          </a:p>
          <a:p>
            <a:r>
              <a:rPr lang="en-GB" sz="1400" b="1" dirty="0">
                <a:latin typeface="Courier New" pitchFamily="49" charset="0"/>
              </a:rPr>
              <a:t>	virtual int </a:t>
            </a:r>
            <a:r>
              <a:rPr lang="en-GB" sz="1400" b="1" dirty="0" err="1">
                <a:latin typeface="Courier New" pitchFamily="49" charset="0"/>
              </a:rPr>
              <a:t>getPrice</a:t>
            </a:r>
            <a:r>
              <a:rPr lang="en-GB" sz="1400" b="1" dirty="0">
                <a:latin typeface="Courier New" pitchFamily="49" charset="0"/>
              </a:rPr>
              <a:t>() </a:t>
            </a:r>
            <a:r>
              <a:rPr lang="en-GB" sz="1400" b="1" dirty="0" err="1">
                <a:latin typeface="Courier New" pitchFamily="49" charset="0"/>
              </a:rPr>
              <a:t>const</a:t>
            </a:r>
            <a:r>
              <a:rPr lang="en-GB" sz="1400" b="1" dirty="0">
                <a:latin typeface="Courier New" pitchFamily="49" charset="0"/>
              </a:rPr>
              <a:t> { return 1050; };</a:t>
            </a:r>
          </a:p>
          <a:p>
            <a:r>
              <a:rPr lang="en-GB" sz="1400" b="1" dirty="0">
                <a:latin typeface="Courier New" pitchFamily="49" charset="0"/>
              </a:rPr>
              <a:t>	virtual ~</a:t>
            </a:r>
            <a:r>
              <a:rPr lang="en-GB" sz="1400" b="1" dirty="0" err="1">
                <a:latin typeface="Courier New" pitchFamily="49" charset="0"/>
              </a:rPr>
              <a:t>DeluxePizza</a:t>
            </a:r>
            <a:r>
              <a:rPr lang="en-GB" sz="1400" b="1" dirty="0">
                <a:latin typeface="Courier New" pitchFamily="49" charset="0"/>
              </a:rPr>
              <a:t>() {};</a:t>
            </a:r>
          </a:p>
          <a:p>
            <a:r>
              <a:rPr lang="en-GB" sz="1400" b="1" dirty="0">
                <a:latin typeface="Courier New" pitchFamily="49" charset="0"/>
              </a:rPr>
              <a:t>};</a:t>
            </a:r>
          </a:p>
          <a:p>
            <a:endParaRPr lang="en-GB" sz="1400" b="1" dirty="0">
              <a:latin typeface="Courier New" pitchFamily="49" charset="0"/>
            </a:endParaRPr>
          </a:p>
          <a:p>
            <a:r>
              <a:rPr lang="en-GB" sz="1400" b="1" dirty="0">
                <a:latin typeface="Courier New" pitchFamily="49" charset="0"/>
              </a:rPr>
              <a:t>class </a:t>
            </a:r>
            <a:r>
              <a:rPr lang="en-GB" sz="1400" b="1" dirty="0" err="1">
                <a:latin typeface="Courier New" pitchFamily="49" charset="0"/>
              </a:rPr>
              <a:t>HawaiianPizza</a:t>
            </a:r>
            <a:r>
              <a:rPr lang="en-GB" sz="1400" b="1" dirty="0">
                <a:latin typeface="Courier New" pitchFamily="49" charset="0"/>
              </a:rPr>
              <a:t> : public Pizza {</a:t>
            </a:r>
          </a:p>
          <a:p>
            <a:r>
              <a:rPr lang="en-GB" sz="1400" b="1" dirty="0">
                <a:latin typeface="Courier New" pitchFamily="49" charset="0"/>
              </a:rPr>
              <a:t>public:</a:t>
            </a:r>
          </a:p>
          <a:p>
            <a:r>
              <a:rPr lang="en-GB" sz="1400" b="1" dirty="0">
                <a:latin typeface="Courier New" pitchFamily="49" charset="0"/>
              </a:rPr>
              <a:t>	virtual int </a:t>
            </a:r>
            <a:r>
              <a:rPr lang="en-GB" sz="1400" b="1" dirty="0" err="1">
                <a:latin typeface="Courier New" pitchFamily="49" charset="0"/>
              </a:rPr>
              <a:t>getPrice</a:t>
            </a:r>
            <a:r>
              <a:rPr lang="en-GB" sz="1400" b="1" dirty="0">
                <a:latin typeface="Courier New" pitchFamily="49" charset="0"/>
              </a:rPr>
              <a:t>() </a:t>
            </a:r>
            <a:r>
              <a:rPr lang="en-GB" sz="1400" b="1" dirty="0" err="1">
                <a:latin typeface="Courier New" pitchFamily="49" charset="0"/>
              </a:rPr>
              <a:t>const</a:t>
            </a:r>
            <a:r>
              <a:rPr lang="en-GB" sz="1400" b="1" dirty="0">
                <a:latin typeface="Courier New" pitchFamily="49" charset="0"/>
              </a:rPr>
              <a:t> { return 1150; };</a:t>
            </a:r>
          </a:p>
          <a:p>
            <a:r>
              <a:rPr lang="en-GB" sz="1400" b="1" dirty="0">
                <a:latin typeface="Courier New" pitchFamily="49" charset="0"/>
              </a:rPr>
              <a:t>	virtual ~</a:t>
            </a:r>
            <a:r>
              <a:rPr lang="en-GB" sz="1400" b="1" dirty="0" err="1">
                <a:latin typeface="Courier New" pitchFamily="49" charset="0"/>
              </a:rPr>
              <a:t>HawaiianPizza</a:t>
            </a:r>
            <a:r>
              <a:rPr lang="en-GB" sz="1400" b="1" dirty="0">
                <a:latin typeface="Courier New" pitchFamily="49" charset="0"/>
              </a:rPr>
              <a:t>() {};</a:t>
            </a:r>
          </a:p>
          <a:p>
            <a:r>
              <a:rPr lang="en-GB" sz="1400" b="1" dirty="0">
                <a:latin typeface="Courier New" pitchFamily="49" charset="0"/>
              </a:rPr>
              <a:t>};</a:t>
            </a:r>
            <a:endParaRPr lang="en-US" sz="1400" b="1" dirty="0">
              <a:latin typeface="Courier New" pitchFamily="49" charset="0"/>
            </a:endParaRPr>
          </a:p>
        </p:txBody>
      </p:sp>
      <p:sp>
        <p:nvSpPr>
          <p:cNvPr id="9"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11</a:t>
            </a:fld>
            <a:endParaRPr lang="en-GB" dirty="0"/>
          </a:p>
        </p:txBody>
      </p:sp>
    </p:spTree>
    <p:extLst>
      <p:ext uri="{BB962C8B-B14F-4D97-AF65-F5344CB8AC3E}">
        <p14:creationId xmlns:p14="http://schemas.microsoft.com/office/powerpoint/2010/main" val="33263860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noFill/>
          <a:ln/>
        </p:spPr>
        <p:txBody>
          <a:bodyPr/>
          <a:lstStyle/>
          <a:p>
            <a:r>
              <a:rPr lang="en-GB" dirty="0"/>
              <a:t>Factory Method Pattern (3)</a:t>
            </a:r>
          </a:p>
        </p:txBody>
      </p:sp>
      <p:sp>
        <p:nvSpPr>
          <p:cNvPr id="530517" name="Rectangle 85"/>
          <p:cNvSpPr>
            <a:spLocks noChangeArrowheads="1"/>
          </p:cNvSpPr>
          <p:nvPr/>
        </p:nvSpPr>
        <p:spPr bwMode="auto">
          <a:xfrm>
            <a:off x="978946" y="1720709"/>
            <a:ext cx="7412019" cy="4292815"/>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400" b="1" dirty="0">
                <a:latin typeface="Courier New" pitchFamily="49" charset="0"/>
              </a:rPr>
              <a:t>class </a:t>
            </a:r>
            <a:r>
              <a:rPr lang="en-GB" sz="1400" b="1" dirty="0" err="1">
                <a:latin typeface="Courier New" pitchFamily="49" charset="0"/>
              </a:rPr>
              <a:t>PizzaFactory</a:t>
            </a:r>
            <a:r>
              <a:rPr lang="en-GB" sz="1400" b="1" dirty="0">
                <a:latin typeface="Courier New" pitchFamily="49" charset="0"/>
              </a:rPr>
              <a:t> {</a:t>
            </a:r>
          </a:p>
          <a:p>
            <a:r>
              <a:rPr lang="en-GB" sz="1400" b="1" dirty="0">
                <a:latin typeface="Courier New" pitchFamily="49" charset="0"/>
              </a:rPr>
              <a:t>public:</a:t>
            </a:r>
          </a:p>
          <a:p>
            <a:r>
              <a:rPr lang="en-GB" sz="1400" b="1" dirty="0">
                <a:latin typeface="Courier New" pitchFamily="49" charset="0"/>
              </a:rPr>
              <a:t>	</a:t>
            </a:r>
            <a:r>
              <a:rPr lang="en-GB" sz="1400" b="1" dirty="0" err="1">
                <a:latin typeface="Courier New" pitchFamily="49" charset="0"/>
              </a:rPr>
              <a:t>enum</a:t>
            </a:r>
            <a:r>
              <a:rPr lang="en-GB" sz="1400" b="1" dirty="0">
                <a:latin typeface="Courier New" pitchFamily="49" charset="0"/>
              </a:rPr>
              <a:t> </a:t>
            </a:r>
            <a:r>
              <a:rPr lang="en-GB" sz="1400" b="1" dirty="0" err="1">
                <a:latin typeface="Courier New" pitchFamily="49" charset="0"/>
              </a:rPr>
              <a:t>PizzaType</a:t>
            </a:r>
            <a:r>
              <a:rPr lang="en-GB" sz="1400" b="1" dirty="0">
                <a:latin typeface="Courier New" pitchFamily="49" charset="0"/>
              </a:rPr>
              <a:t> {</a:t>
            </a:r>
          </a:p>
          <a:p>
            <a:r>
              <a:rPr lang="en-GB" sz="1400" b="1" dirty="0">
                <a:latin typeface="Courier New" pitchFamily="49" charset="0"/>
              </a:rPr>
              <a:t>		</a:t>
            </a:r>
            <a:r>
              <a:rPr lang="en-GB" sz="1400" b="1" dirty="0" err="1">
                <a:latin typeface="Courier New" pitchFamily="49" charset="0"/>
              </a:rPr>
              <a:t>HamMushroom</a:t>
            </a:r>
            <a:r>
              <a:rPr lang="en-GB" sz="1400" b="1" dirty="0">
                <a:latin typeface="Courier New" pitchFamily="49" charset="0"/>
              </a:rPr>
              <a:t>,</a:t>
            </a:r>
          </a:p>
          <a:p>
            <a:r>
              <a:rPr lang="en-GB" sz="1400" b="1" dirty="0">
                <a:latin typeface="Courier New" pitchFamily="49" charset="0"/>
              </a:rPr>
              <a:t>		Deluxe,</a:t>
            </a:r>
          </a:p>
          <a:p>
            <a:r>
              <a:rPr lang="en-GB" sz="1400" b="1" dirty="0">
                <a:latin typeface="Courier New" pitchFamily="49" charset="0"/>
              </a:rPr>
              <a:t>		Hawaiian</a:t>
            </a:r>
          </a:p>
          <a:p>
            <a:r>
              <a:rPr lang="en-GB" sz="1400" b="1" dirty="0">
                <a:latin typeface="Courier New" pitchFamily="49" charset="0"/>
              </a:rPr>
              <a:t>};</a:t>
            </a:r>
          </a:p>
          <a:p>
            <a:endParaRPr lang="en-GB" sz="1400" b="1" dirty="0">
              <a:latin typeface="Courier New" pitchFamily="49" charset="0"/>
            </a:endParaRPr>
          </a:p>
          <a:p>
            <a:r>
              <a:rPr lang="en-GB" sz="1400" b="1" dirty="0">
                <a:latin typeface="Courier New" pitchFamily="49" charset="0"/>
              </a:rPr>
              <a:t>static </a:t>
            </a:r>
            <a:r>
              <a:rPr lang="en-GB" sz="1400" b="1" dirty="0" err="1">
                <a:latin typeface="Courier New" pitchFamily="49" charset="0"/>
              </a:rPr>
              <a:t>unique_ptr</a:t>
            </a:r>
            <a:r>
              <a:rPr lang="en-GB" sz="1400" b="1" dirty="0">
                <a:latin typeface="Courier New" pitchFamily="49" charset="0"/>
              </a:rPr>
              <a:t>&lt;Pizza&gt; </a:t>
            </a:r>
            <a:r>
              <a:rPr lang="en-GB" sz="1400" b="1" dirty="0" err="1">
                <a:latin typeface="Courier New" pitchFamily="49" charset="0"/>
              </a:rPr>
              <a:t>createPizza</a:t>
            </a:r>
            <a:r>
              <a:rPr lang="en-GB" sz="1400" b="1" dirty="0">
                <a:latin typeface="Courier New" pitchFamily="49" charset="0"/>
              </a:rPr>
              <a:t>(</a:t>
            </a:r>
            <a:r>
              <a:rPr lang="en-GB" sz="1400" b="1" dirty="0" err="1">
                <a:latin typeface="Courier New" pitchFamily="49" charset="0"/>
              </a:rPr>
              <a:t>PizzaType</a:t>
            </a:r>
            <a:r>
              <a:rPr lang="en-GB" sz="1400" b="1" dirty="0">
                <a:latin typeface="Courier New" pitchFamily="49" charset="0"/>
              </a:rPr>
              <a:t> </a:t>
            </a:r>
            <a:r>
              <a:rPr lang="en-GB" sz="1400" b="1" dirty="0" err="1">
                <a:latin typeface="Courier New" pitchFamily="49" charset="0"/>
              </a:rPr>
              <a:t>pizzaType</a:t>
            </a:r>
            <a:r>
              <a:rPr lang="en-GB" sz="1400" b="1" dirty="0">
                <a:latin typeface="Courier New" pitchFamily="49" charset="0"/>
              </a:rPr>
              <a:t>) {</a:t>
            </a:r>
          </a:p>
          <a:p>
            <a:r>
              <a:rPr lang="en-GB" sz="1400" b="1" dirty="0">
                <a:latin typeface="Courier New" pitchFamily="49" charset="0"/>
              </a:rPr>
              <a:t>    switch (</a:t>
            </a:r>
            <a:r>
              <a:rPr lang="en-GB" sz="1400" b="1" dirty="0" err="1">
                <a:latin typeface="Courier New" pitchFamily="49" charset="0"/>
              </a:rPr>
              <a:t>pizzaType</a:t>
            </a:r>
            <a:r>
              <a:rPr lang="en-GB" sz="1400" b="1" dirty="0">
                <a:latin typeface="Courier New" pitchFamily="49" charset="0"/>
              </a:rPr>
              <a:t>) {</a:t>
            </a:r>
          </a:p>
          <a:p>
            <a:r>
              <a:rPr lang="en-GB" sz="1400" b="1" dirty="0">
                <a:latin typeface="Courier New" pitchFamily="49" charset="0"/>
              </a:rPr>
              <a:t>	case </a:t>
            </a:r>
            <a:r>
              <a:rPr lang="en-GB" sz="1400" b="1" dirty="0" err="1">
                <a:latin typeface="Courier New" pitchFamily="49" charset="0"/>
              </a:rPr>
              <a:t>HamMushroom</a:t>
            </a:r>
            <a:r>
              <a:rPr lang="en-GB" sz="1400" b="1" dirty="0">
                <a:latin typeface="Courier New" pitchFamily="49" charset="0"/>
              </a:rPr>
              <a:t>: return </a:t>
            </a:r>
            <a:r>
              <a:rPr lang="en-GB" sz="1400" b="1" dirty="0" err="1">
                <a:latin typeface="Courier New" pitchFamily="49" charset="0"/>
              </a:rPr>
              <a:t>make_unique</a:t>
            </a:r>
            <a:r>
              <a:rPr lang="en-GB" sz="1400" b="1" dirty="0">
                <a:latin typeface="Courier New" pitchFamily="49" charset="0"/>
              </a:rPr>
              <a:t>&lt;</a:t>
            </a:r>
            <a:r>
              <a:rPr lang="en-GB" sz="1400" b="1" dirty="0" err="1">
                <a:latin typeface="Courier New" pitchFamily="49" charset="0"/>
              </a:rPr>
              <a:t>HamAndMushroomPizza</a:t>
            </a:r>
            <a:r>
              <a:rPr lang="en-GB" sz="1400" b="1" dirty="0">
                <a:latin typeface="Courier New" pitchFamily="49" charset="0"/>
              </a:rPr>
              <a:t>&gt;();</a:t>
            </a:r>
          </a:p>
          <a:p>
            <a:r>
              <a:rPr lang="en-GB" sz="1400" b="1" dirty="0">
                <a:latin typeface="Courier New" pitchFamily="49" charset="0"/>
              </a:rPr>
              <a:t>	case Deluxe:      return </a:t>
            </a:r>
            <a:r>
              <a:rPr lang="en-GB" sz="1400" b="1" dirty="0" err="1">
                <a:latin typeface="Courier New" pitchFamily="49" charset="0"/>
              </a:rPr>
              <a:t>make_unique</a:t>
            </a:r>
            <a:r>
              <a:rPr lang="en-GB" sz="1400" b="1" dirty="0">
                <a:latin typeface="Courier New" pitchFamily="49" charset="0"/>
              </a:rPr>
              <a:t>&lt;</a:t>
            </a:r>
            <a:r>
              <a:rPr lang="en-GB" sz="1400" b="1" dirty="0" err="1">
                <a:latin typeface="Courier New" pitchFamily="49" charset="0"/>
              </a:rPr>
              <a:t>DeluxePizza</a:t>
            </a:r>
            <a:r>
              <a:rPr lang="en-GB" sz="1400" b="1" dirty="0">
                <a:latin typeface="Courier New" pitchFamily="49" charset="0"/>
              </a:rPr>
              <a:t>&gt;();</a:t>
            </a:r>
          </a:p>
          <a:p>
            <a:r>
              <a:rPr lang="en-GB" sz="1400" b="1" dirty="0">
                <a:latin typeface="Courier New" pitchFamily="49" charset="0"/>
              </a:rPr>
              <a:t>	case Hawaiian:    return </a:t>
            </a:r>
            <a:r>
              <a:rPr lang="en-GB" sz="1400" b="1" dirty="0" err="1">
                <a:latin typeface="Courier New" pitchFamily="49" charset="0"/>
              </a:rPr>
              <a:t>make_unique</a:t>
            </a:r>
            <a:r>
              <a:rPr lang="en-GB" sz="1400" b="1" dirty="0">
                <a:latin typeface="Courier New" pitchFamily="49" charset="0"/>
              </a:rPr>
              <a:t>&lt;</a:t>
            </a:r>
            <a:r>
              <a:rPr lang="en-GB" sz="1400" b="1" dirty="0" err="1">
                <a:latin typeface="Courier New" pitchFamily="49" charset="0"/>
              </a:rPr>
              <a:t>HawaiianPizza</a:t>
            </a:r>
            <a:r>
              <a:rPr lang="en-GB" sz="1400" b="1" dirty="0">
                <a:latin typeface="Courier New" pitchFamily="49" charset="0"/>
              </a:rPr>
              <a:t>&gt;();</a:t>
            </a:r>
          </a:p>
          <a:p>
            <a:r>
              <a:rPr lang="en-GB" sz="1400" b="1" dirty="0">
                <a:latin typeface="Courier New" pitchFamily="49" charset="0"/>
              </a:rPr>
              <a:t>       }</a:t>
            </a:r>
          </a:p>
          <a:p>
            <a:r>
              <a:rPr lang="en-GB" sz="1400" b="1" dirty="0">
                <a:latin typeface="Courier New" pitchFamily="49" charset="0"/>
              </a:rPr>
              <a:t>throw "invalid pizza type.";</a:t>
            </a:r>
          </a:p>
          <a:p>
            <a:r>
              <a:rPr lang="en-GB" sz="1400" b="1" dirty="0">
                <a:latin typeface="Courier New" pitchFamily="49" charset="0"/>
              </a:rPr>
              <a:t>    }</a:t>
            </a:r>
          </a:p>
          <a:p>
            <a:r>
              <a:rPr lang="en-GB" sz="1400" b="1" dirty="0">
                <a:latin typeface="Courier New" pitchFamily="49" charset="0"/>
              </a:rPr>
              <a:t>};</a:t>
            </a:r>
            <a:endParaRPr lang="en-US" sz="1400" b="1" dirty="0">
              <a:latin typeface="Courier New" pitchFamily="49" charset="0"/>
            </a:endParaRPr>
          </a:p>
        </p:txBody>
      </p:sp>
      <p:sp>
        <p:nvSpPr>
          <p:cNvPr id="9"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12</a:t>
            </a:fld>
            <a:endParaRPr lang="en-GB" dirty="0"/>
          </a:p>
        </p:txBody>
      </p:sp>
    </p:spTree>
    <p:extLst>
      <p:ext uri="{BB962C8B-B14F-4D97-AF65-F5344CB8AC3E}">
        <p14:creationId xmlns:p14="http://schemas.microsoft.com/office/powerpoint/2010/main" val="26714042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92" name="Rectangle 8"/>
          <p:cNvSpPr>
            <a:spLocks noGrp="1" noChangeArrowheads="1"/>
          </p:cNvSpPr>
          <p:nvPr>
            <p:ph idx="1"/>
          </p:nvPr>
        </p:nvSpPr>
        <p:spPr>
          <a:noFill/>
          <a:ln/>
        </p:spPr>
        <p:txBody>
          <a:bodyPr/>
          <a:lstStyle/>
          <a:p>
            <a:r>
              <a:rPr lang="en-GB" dirty="0"/>
              <a:t>Intent</a:t>
            </a:r>
          </a:p>
          <a:p>
            <a:pPr lvl="1"/>
            <a:r>
              <a:rPr lang="en-GB" dirty="0"/>
              <a:t>Define an interface for creating a family of related objects</a:t>
            </a:r>
          </a:p>
          <a:p>
            <a:pPr lvl="1"/>
            <a:r>
              <a:rPr lang="en-GB" dirty="0"/>
              <a:t>Client doesn't specify which concrete classes are to be used</a:t>
            </a:r>
          </a:p>
          <a:p>
            <a:r>
              <a:rPr lang="en-GB" dirty="0"/>
              <a:t>Example</a:t>
            </a:r>
          </a:p>
          <a:p>
            <a:pPr lvl="1"/>
            <a:r>
              <a:rPr lang="en-GB" dirty="0"/>
              <a:t>Abstract factory that creates all the components of a foreign trip (either a business trip or an economy trip</a:t>
            </a:r>
          </a:p>
          <a:p>
            <a:pPr lvl="2"/>
            <a:endParaRPr lang="en-GB" dirty="0"/>
          </a:p>
          <a:p>
            <a:pPr lvl="2"/>
            <a:endParaRPr lang="en-GB" dirty="0"/>
          </a:p>
          <a:p>
            <a:pPr lvl="2"/>
            <a:endParaRPr lang="en-GB" dirty="0"/>
          </a:p>
          <a:p>
            <a:pPr lvl="2"/>
            <a:endParaRPr lang="en-GB" dirty="0"/>
          </a:p>
          <a:p>
            <a:pPr lvl="2"/>
            <a:endParaRPr lang="en-GB" dirty="0"/>
          </a:p>
          <a:p>
            <a:pPr lvl="2"/>
            <a:endParaRPr lang="en-GB" dirty="0"/>
          </a:p>
        </p:txBody>
      </p:sp>
      <p:sp>
        <p:nvSpPr>
          <p:cNvPr id="477186" name="Rectangle 2"/>
          <p:cNvSpPr>
            <a:spLocks noGrp="1" noChangeArrowheads="1"/>
          </p:cNvSpPr>
          <p:nvPr>
            <p:ph type="title"/>
          </p:nvPr>
        </p:nvSpPr>
        <p:spPr>
          <a:noFill/>
          <a:ln/>
        </p:spPr>
        <p:txBody>
          <a:bodyPr/>
          <a:lstStyle/>
          <a:p>
            <a:r>
              <a:rPr lang="en-GB" dirty="0"/>
              <a:t>Abstract Factory Pattern (1)</a:t>
            </a:r>
          </a:p>
        </p:txBody>
      </p:sp>
      <p:sp>
        <p:nvSpPr>
          <p:cNvPr id="477220" name="Line 36"/>
          <p:cNvSpPr>
            <a:spLocks noChangeShapeType="1"/>
          </p:cNvSpPr>
          <p:nvPr/>
        </p:nvSpPr>
        <p:spPr bwMode="auto">
          <a:xfrm>
            <a:off x="6118225" y="4528610"/>
            <a:ext cx="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77221" name="Group 37"/>
          <p:cNvGrpSpPr>
            <a:grpSpLocks/>
          </p:cNvGrpSpPr>
          <p:nvPr/>
        </p:nvGrpSpPr>
        <p:grpSpPr bwMode="auto">
          <a:xfrm>
            <a:off x="5208588" y="4654022"/>
            <a:ext cx="1804987" cy="187325"/>
            <a:chOff x="2868" y="2962"/>
            <a:chExt cx="1269" cy="200"/>
          </a:xfrm>
        </p:grpSpPr>
        <p:sp>
          <p:nvSpPr>
            <p:cNvPr id="477222" name="Line 38"/>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7223" name="Line 39"/>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7224" name="Line 40"/>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77225" name="AutoShape 41"/>
          <p:cNvSpPr>
            <a:spLocks noChangeArrowheads="1"/>
          </p:cNvSpPr>
          <p:nvPr/>
        </p:nvSpPr>
        <p:spPr bwMode="auto">
          <a:xfrm>
            <a:off x="5984875" y="4320647"/>
            <a:ext cx="257175" cy="204788"/>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7227" name="Rectangle 43"/>
          <p:cNvSpPr>
            <a:spLocks noChangeArrowheads="1"/>
          </p:cNvSpPr>
          <p:nvPr/>
        </p:nvSpPr>
        <p:spPr bwMode="auto">
          <a:xfrm>
            <a:off x="5251450" y="4025372"/>
            <a:ext cx="1687513" cy="282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28" name="Rectangle 44"/>
          <p:cNvSpPr>
            <a:spLocks noChangeArrowheads="1"/>
          </p:cNvSpPr>
          <p:nvPr/>
        </p:nvSpPr>
        <p:spPr bwMode="auto">
          <a:xfrm>
            <a:off x="5259388" y="4009497"/>
            <a:ext cx="168116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Flight</a:t>
            </a:r>
          </a:p>
        </p:txBody>
      </p:sp>
      <p:sp>
        <p:nvSpPr>
          <p:cNvPr id="477230" name="Rectangle 46"/>
          <p:cNvSpPr>
            <a:spLocks noChangeArrowheads="1"/>
          </p:cNvSpPr>
          <p:nvPr/>
        </p:nvSpPr>
        <p:spPr bwMode="auto">
          <a:xfrm>
            <a:off x="4654550" y="4834997"/>
            <a:ext cx="143986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EconFlight</a:t>
            </a:r>
          </a:p>
        </p:txBody>
      </p:sp>
      <p:grpSp>
        <p:nvGrpSpPr>
          <p:cNvPr id="477231" name="Group 47"/>
          <p:cNvGrpSpPr>
            <a:grpSpLocks/>
          </p:cNvGrpSpPr>
          <p:nvPr/>
        </p:nvGrpSpPr>
        <p:grpSpPr bwMode="auto">
          <a:xfrm>
            <a:off x="4689475" y="4839760"/>
            <a:ext cx="2851150" cy="279400"/>
            <a:chOff x="2679" y="2138"/>
            <a:chExt cx="2359" cy="226"/>
          </a:xfrm>
        </p:grpSpPr>
        <p:sp>
          <p:nvSpPr>
            <p:cNvPr id="477232" name="Rectangle 48"/>
            <p:cNvSpPr>
              <a:spLocks noChangeArrowheads="1"/>
            </p:cNvSpPr>
            <p:nvPr/>
          </p:nvSpPr>
          <p:spPr bwMode="auto">
            <a:xfrm>
              <a:off x="2679" y="2138"/>
              <a:ext cx="1126" cy="22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33" name="Rectangle 49"/>
            <p:cNvSpPr>
              <a:spLocks noChangeArrowheads="1"/>
            </p:cNvSpPr>
            <p:nvPr/>
          </p:nvSpPr>
          <p:spPr bwMode="auto">
            <a:xfrm>
              <a:off x="3912" y="2138"/>
              <a:ext cx="1126" cy="2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grpSp>
      <p:sp>
        <p:nvSpPr>
          <p:cNvPr id="477234" name="Rectangle 50"/>
          <p:cNvSpPr>
            <a:spLocks noChangeArrowheads="1"/>
          </p:cNvSpPr>
          <p:nvPr/>
        </p:nvSpPr>
        <p:spPr bwMode="auto">
          <a:xfrm>
            <a:off x="6165850" y="4834997"/>
            <a:ext cx="142081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BizFlight</a:t>
            </a:r>
          </a:p>
        </p:txBody>
      </p:sp>
      <p:sp>
        <p:nvSpPr>
          <p:cNvPr id="477235" name="Line 51"/>
          <p:cNvSpPr>
            <a:spLocks noChangeShapeType="1"/>
          </p:cNvSpPr>
          <p:nvPr/>
        </p:nvSpPr>
        <p:spPr bwMode="auto">
          <a:xfrm>
            <a:off x="6118225" y="5990697"/>
            <a:ext cx="0" cy="131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77236" name="Group 52"/>
          <p:cNvGrpSpPr>
            <a:grpSpLocks/>
          </p:cNvGrpSpPr>
          <p:nvPr/>
        </p:nvGrpSpPr>
        <p:grpSpPr bwMode="auto">
          <a:xfrm>
            <a:off x="5208588" y="6130397"/>
            <a:ext cx="1804987" cy="169863"/>
            <a:chOff x="2868" y="2962"/>
            <a:chExt cx="1269" cy="200"/>
          </a:xfrm>
        </p:grpSpPr>
        <p:sp>
          <p:nvSpPr>
            <p:cNvPr id="477237" name="Line 53"/>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7238" name="Line 54"/>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7239" name="Line 55"/>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77240" name="AutoShape 56"/>
          <p:cNvSpPr>
            <a:spLocks noChangeArrowheads="1"/>
          </p:cNvSpPr>
          <p:nvPr/>
        </p:nvSpPr>
        <p:spPr bwMode="auto">
          <a:xfrm>
            <a:off x="5984875" y="5806547"/>
            <a:ext cx="257175" cy="204788"/>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7241" name="Rectangle 57"/>
          <p:cNvSpPr>
            <a:spLocks noChangeArrowheads="1"/>
          </p:cNvSpPr>
          <p:nvPr/>
        </p:nvSpPr>
        <p:spPr bwMode="auto">
          <a:xfrm>
            <a:off x="5251450" y="5511272"/>
            <a:ext cx="1687513" cy="282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42" name="Rectangle 58"/>
          <p:cNvSpPr>
            <a:spLocks noChangeArrowheads="1"/>
          </p:cNvSpPr>
          <p:nvPr/>
        </p:nvSpPr>
        <p:spPr bwMode="auto">
          <a:xfrm>
            <a:off x="5259388" y="5500160"/>
            <a:ext cx="168116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HotelStay</a:t>
            </a:r>
          </a:p>
        </p:txBody>
      </p:sp>
      <p:sp>
        <p:nvSpPr>
          <p:cNvPr id="477243" name="Rectangle 59"/>
          <p:cNvSpPr>
            <a:spLocks noChangeArrowheads="1"/>
          </p:cNvSpPr>
          <p:nvPr/>
        </p:nvSpPr>
        <p:spPr bwMode="auto">
          <a:xfrm>
            <a:off x="4689475" y="6301847"/>
            <a:ext cx="1379538" cy="279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44" name="Rectangle 60"/>
          <p:cNvSpPr>
            <a:spLocks noChangeArrowheads="1"/>
          </p:cNvSpPr>
          <p:nvPr/>
        </p:nvSpPr>
        <p:spPr bwMode="auto">
          <a:xfrm>
            <a:off x="6200775" y="6301847"/>
            <a:ext cx="1379538" cy="279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45" name="Rectangle 61"/>
          <p:cNvSpPr>
            <a:spLocks noChangeArrowheads="1"/>
          </p:cNvSpPr>
          <p:nvPr/>
        </p:nvSpPr>
        <p:spPr bwMode="auto">
          <a:xfrm>
            <a:off x="4654550" y="6297085"/>
            <a:ext cx="145891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EconHotelStay</a:t>
            </a:r>
          </a:p>
        </p:txBody>
      </p:sp>
      <p:sp>
        <p:nvSpPr>
          <p:cNvPr id="477246" name="Rectangle 62"/>
          <p:cNvSpPr>
            <a:spLocks noChangeArrowheads="1"/>
          </p:cNvSpPr>
          <p:nvPr/>
        </p:nvSpPr>
        <p:spPr bwMode="auto">
          <a:xfrm>
            <a:off x="6186488" y="6297085"/>
            <a:ext cx="143986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BizHotelStay</a:t>
            </a:r>
          </a:p>
        </p:txBody>
      </p:sp>
      <p:grpSp>
        <p:nvGrpSpPr>
          <p:cNvPr id="477247" name="Group 63"/>
          <p:cNvGrpSpPr>
            <a:grpSpLocks/>
          </p:cNvGrpSpPr>
          <p:nvPr/>
        </p:nvGrpSpPr>
        <p:grpSpPr bwMode="auto">
          <a:xfrm>
            <a:off x="7753350" y="3634847"/>
            <a:ext cx="1241425" cy="309563"/>
            <a:chOff x="3378" y="1420"/>
            <a:chExt cx="1063" cy="239"/>
          </a:xfrm>
        </p:grpSpPr>
        <p:sp>
          <p:nvSpPr>
            <p:cNvPr id="477248" name="Rectangle 64"/>
            <p:cNvSpPr>
              <a:spLocks noChangeArrowheads="1"/>
            </p:cNvSpPr>
            <p:nvPr/>
          </p:nvSpPr>
          <p:spPr bwMode="auto">
            <a:xfrm>
              <a:off x="3378" y="1420"/>
              <a:ext cx="1063"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49" name="Rectangle 65"/>
            <p:cNvSpPr>
              <a:spLocks noChangeArrowheads="1"/>
            </p:cNvSpPr>
            <p:nvPr/>
          </p:nvSpPr>
          <p:spPr bwMode="auto">
            <a:xfrm>
              <a:off x="3378" y="1433"/>
              <a:ext cx="1059" cy="22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Client</a:t>
              </a:r>
            </a:p>
          </p:txBody>
        </p:sp>
      </p:grpSp>
      <p:sp>
        <p:nvSpPr>
          <p:cNvPr id="477250" name="Freeform 66"/>
          <p:cNvSpPr>
            <a:spLocks/>
          </p:cNvSpPr>
          <p:nvPr/>
        </p:nvSpPr>
        <p:spPr bwMode="auto">
          <a:xfrm>
            <a:off x="6929438" y="4125385"/>
            <a:ext cx="1484312" cy="95250"/>
          </a:xfrm>
          <a:custGeom>
            <a:avLst/>
            <a:gdLst>
              <a:gd name="T0" fmla="*/ 756 w 756"/>
              <a:gd name="T1" fmla="*/ 0 h 386"/>
              <a:gd name="T2" fmla="*/ 756 w 756"/>
              <a:gd name="T3" fmla="*/ 386 h 386"/>
              <a:gd name="T4" fmla="*/ 0 w 756"/>
              <a:gd name="T5" fmla="*/ 386 h 386"/>
            </a:gdLst>
            <a:ahLst/>
            <a:cxnLst>
              <a:cxn ang="0">
                <a:pos x="T0" y="T1"/>
              </a:cxn>
              <a:cxn ang="0">
                <a:pos x="T2" y="T3"/>
              </a:cxn>
              <a:cxn ang="0">
                <a:pos x="T4" y="T5"/>
              </a:cxn>
            </a:cxnLst>
            <a:rect l="0" t="0" r="r" b="b"/>
            <a:pathLst>
              <a:path w="756" h="386">
                <a:moveTo>
                  <a:pt x="756" y="0"/>
                </a:moveTo>
                <a:lnTo>
                  <a:pt x="756" y="386"/>
                </a:lnTo>
                <a:lnTo>
                  <a:pt x="0" y="386"/>
                </a:lnTo>
              </a:path>
            </a:pathLst>
          </a:custGeom>
          <a:noFill/>
          <a:ln w="12700">
            <a:solidFill>
              <a:schemeClr val="tx1"/>
            </a:solidFill>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7251" name="Freeform 67"/>
          <p:cNvSpPr>
            <a:spLocks/>
          </p:cNvSpPr>
          <p:nvPr/>
        </p:nvSpPr>
        <p:spPr bwMode="auto">
          <a:xfrm>
            <a:off x="6929438" y="3923772"/>
            <a:ext cx="1484312" cy="1736725"/>
          </a:xfrm>
          <a:custGeom>
            <a:avLst/>
            <a:gdLst>
              <a:gd name="T0" fmla="*/ 756 w 756"/>
              <a:gd name="T1" fmla="*/ 0 h 386"/>
              <a:gd name="T2" fmla="*/ 756 w 756"/>
              <a:gd name="T3" fmla="*/ 386 h 386"/>
              <a:gd name="T4" fmla="*/ 0 w 756"/>
              <a:gd name="T5" fmla="*/ 386 h 386"/>
            </a:gdLst>
            <a:ahLst/>
            <a:cxnLst>
              <a:cxn ang="0">
                <a:pos x="T0" y="T1"/>
              </a:cxn>
              <a:cxn ang="0">
                <a:pos x="T2" y="T3"/>
              </a:cxn>
              <a:cxn ang="0">
                <a:pos x="T4" y="T5"/>
              </a:cxn>
            </a:cxnLst>
            <a:rect l="0" t="0" r="r" b="b"/>
            <a:pathLst>
              <a:path w="756" h="386">
                <a:moveTo>
                  <a:pt x="756" y="0"/>
                </a:moveTo>
                <a:lnTo>
                  <a:pt x="756" y="386"/>
                </a:lnTo>
                <a:lnTo>
                  <a:pt x="0" y="386"/>
                </a:lnTo>
              </a:path>
            </a:pathLst>
          </a:custGeom>
          <a:noFill/>
          <a:ln w="12700">
            <a:solidFill>
              <a:schemeClr val="tx1"/>
            </a:solidFill>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7252" name="Line 68"/>
          <p:cNvSpPr>
            <a:spLocks noChangeShapeType="1"/>
          </p:cNvSpPr>
          <p:nvPr/>
        </p:nvSpPr>
        <p:spPr bwMode="auto">
          <a:xfrm>
            <a:off x="2185988" y="4627035"/>
            <a:ext cx="0" cy="149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77253" name="Group 69"/>
          <p:cNvGrpSpPr>
            <a:grpSpLocks/>
          </p:cNvGrpSpPr>
          <p:nvPr/>
        </p:nvGrpSpPr>
        <p:grpSpPr bwMode="auto">
          <a:xfrm>
            <a:off x="1276350" y="4773085"/>
            <a:ext cx="1804988" cy="219075"/>
            <a:chOff x="2868" y="2962"/>
            <a:chExt cx="1269" cy="200"/>
          </a:xfrm>
        </p:grpSpPr>
        <p:sp>
          <p:nvSpPr>
            <p:cNvPr id="477254" name="Line 70"/>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7255" name="Line 71"/>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7256" name="Line 72"/>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77259" name="Rectangle 75"/>
          <p:cNvSpPr>
            <a:spLocks noChangeArrowheads="1"/>
          </p:cNvSpPr>
          <p:nvPr/>
        </p:nvSpPr>
        <p:spPr bwMode="auto">
          <a:xfrm>
            <a:off x="1319213" y="3636435"/>
            <a:ext cx="168116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TripFactory</a:t>
            </a:r>
          </a:p>
        </p:txBody>
      </p:sp>
      <p:sp>
        <p:nvSpPr>
          <p:cNvPr id="477260" name="Rectangle 76"/>
          <p:cNvSpPr>
            <a:spLocks noChangeArrowheads="1"/>
          </p:cNvSpPr>
          <p:nvPr/>
        </p:nvSpPr>
        <p:spPr bwMode="auto">
          <a:xfrm>
            <a:off x="1319213" y="3915835"/>
            <a:ext cx="1681162" cy="5110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i="1" dirty="0" err="1"/>
              <a:t>bookFlight</a:t>
            </a:r>
            <a:r>
              <a:rPr lang="en-GB" sz="1400" i="1" dirty="0"/>
              <a:t>()</a:t>
            </a:r>
            <a:br>
              <a:rPr lang="en-GB" sz="1400" i="1" dirty="0"/>
            </a:br>
            <a:r>
              <a:rPr lang="en-GB" sz="1400" i="1" dirty="0" err="1"/>
              <a:t>reserveHotel</a:t>
            </a:r>
            <a:r>
              <a:rPr lang="en-GB" sz="1400" i="1" dirty="0"/>
              <a:t>()</a:t>
            </a:r>
          </a:p>
        </p:txBody>
      </p:sp>
      <p:sp>
        <p:nvSpPr>
          <p:cNvPr id="477261" name="Rectangle 77"/>
          <p:cNvSpPr>
            <a:spLocks noChangeArrowheads="1"/>
          </p:cNvSpPr>
          <p:nvPr/>
        </p:nvSpPr>
        <p:spPr bwMode="auto">
          <a:xfrm>
            <a:off x="1319213" y="3658660"/>
            <a:ext cx="1687512" cy="7715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62" name="Line 78"/>
          <p:cNvSpPr>
            <a:spLocks noChangeShapeType="1"/>
          </p:cNvSpPr>
          <p:nvPr/>
        </p:nvSpPr>
        <p:spPr bwMode="auto">
          <a:xfrm>
            <a:off x="1319213" y="3917422"/>
            <a:ext cx="1673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477263" name="Group 79"/>
          <p:cNvGrpSpPr>
            <a:grpSpLocks/>
          </p:cNvGrpSpPr>
          <p:nvPr/>
        </p:nvGrpSpPr>
        <p:grpSpPr bwMode="auto">
          <a:xfrm>
            <a:off x="196850" y="5001017"/>
            <a:ext cx="1687513" cy="871537"/>
            <a:chOff x="831" y="1042"/>
            <a:chExt cx="1063" cy="565"/>
          </a:xfrm>
        </p:grpSpPr>
        <p:sp>
          <p:nvSpPr>
            <p:cNvPr id="477264" name="Rectangle 80"/>
            <p:cNvSpPr>
              <a:spLocks noChangeArrowheads="1"/>
            </p:cNvSpPr>
            <p:nvPr/>
          </p:nvSpPr>
          <p:spPr bwMode="auto">
            <a:xfrm>
              <a:off x="831" y="1055"/>
              <a:ext cx="1059" cy="19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BizTripFactory</a:t>
              </a:r>
            </a:p>
          </p:txBody>
        </p:sp>
        <p:sp>
          <p:nvSpPr>
            <p:cNvPr id="477265" name="Rectangle 81"/>
            <p:cNvSpPr>
              <a:spLocks noChangeArrowheads="1"/>
            </p:cNvSpPr>
            <p:nvPr/>
          </p:nvSpPr>
          <p:spPr bwMode="auto">
            <a:xfrm>
              <a:off x="831" y="1261"/>
              <a:ext cx="1059" cy="3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dirty="0" err="1"/>
                <a:t>bookFlight</a:t>
              </a:r>
              <a:r>
                <a:rPr lang="en-GB" sz="1400" dirty="0"/>
                <a:t>()</a:t>
              </a:r>
              <a:br>
                <a:rPr lang="en-GB" sz="1400" dirty="0"/>
              </a:br>
              <a:r>
                <a:rPr lang="en-GB" sz="1400" dirty="0" err="1"/>
                <a:t>reserveHotel</a:t>
              </a:r>
              <a:r>
                <a:rPr lang="en-GB" sz="1400" dirty="0"/>
                <a:t>()</a:t>
              </a:r>
            </a:p>
          </p:txBody>
        </p:sp>
        <p:sp>
          <p:nvSpPr>
            <p:cNvPr id="477266" name="Rectangle 82"/>
            <p:cNvSpPr>
              <a:spLocks noChangeArrowheads="1"/>
            </p:cNvSpPr>
            <p:nvPr/>
          </p:nvSpPr>
          <p:spPr bwMode="auto">
            <a:xfrm>
              <a:off x="831" y="1042"/>
              <a:ext cx="1063" cy="56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67" name="Line 83"/>
            <p:cNvSpPr>
              <a:spLocks noChangeShapeType="1"/>
            </p:cNvSpPr>
            <p:nvPr/>
          </p:nvSpPr>
          <p:spPr bwMode="auto">
            <a:xfrm>
              <a:off x="831" y="1242"/>
              <a:ext cx="10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77268" name="Group 84"/>
          <p:cNvGrpSpPr>
            <a:grpSpLocks/>
          </p:cNvGrpSpPr>
          <p:nvPr/>
        </p:nvGrpSpPr>
        <p:grpSpPr bwMode="auto">
          <a:xfrm>
            <a:off x="2378075" y="5004860"/>
            <a:ext cx="1687513" cy="855662"/>
            <a:chOff x="831" y="1042"/>
            <a:chExt cx="1063" cy="565"/>
          </a:xfrm>
        </p:grpSpPr>
        <p:sp>
          <p:nvSpPr>
            <p:cNvPr id="477269" name="Rectangle 85"/>
            <p:cNvSpPr>
              <a:spLocks noChangeArrowheads="1"/>
            </p:cNvSpPr>
            <p:nvPr/>
          </p:nvSpPr>
          <p:spPr bwMode="auto">
            <a:xfrm>
              <a:off x="831" y="1055"/>
              <a:ext cx="1059"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EconTripFactory</a:t>
              </a:r>
            </a:p>
          </p:txBody>
        </p:sp>
        <p:sp>
          <p:nvSpPr>
            <p:cNvPr id="477270" name="Rectangle 86"/>
            <p:cNvSpPr>
              <a:spLocks noChangeArrowheads="1"/>
            </p:cNvSpPr>
            <p:nvPr/>
          </p:nvSpPr>
          <p:spPr bwMode="auto">
            <a:xfrm>
              <a:off x="831" y="1261"/>
              <a:ext cx="1059" cy="3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dirty="0" err="1"/>
                <a:t>bookFlight</a:t>
              </a:r>
              <a:r>
                <a:rPr lang="en-GB" sz="1400" dirty="0"/>
                <a:t>()</a:t>
              </a:r>
              <a:br>
                <a:rPr lang="en-GB" sz="1400" dirty="0"/>
              </a:br>
              <a:r>
                <a:rPr lang="en-GB" sz="1400" dirty="0" err="1"/>
                <a:t>reserveHotel</a:t>
              </a:r>
              <a:r>
                <a:rPr lang="en-GB" sz="1400" dirty="0"/>
                <a:t>()</a:t>
              </a:r>
            </a:p>
          </p:txBody>
        </p:sp>
        <p:sp>
          <p:nvSpPr>
            <p:cNvPr id="477271" name="Rectangle 87"/>
            <p:cNvSpPr>
              <a:spLocks noChangeArrowheads="1"/>
            </p:cNvSpPr>
            <p:nvPr/>
          </p:nvSpPr>
          <p:spPr bwMode="auto">
            <a:xfrm>
              <a:off x="831" y="1042"/>
              <a:ext cx="1063" cy="56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72" name="Line 88"/>
            <p:cNvSpPr>
              <a:spLocks noChangeShapeType="1"/>
            </p:cNvSpPr>
            <p:nvPr/>
          </p:nvSpPr>
          <p:spPr bwMode="auto">
            <a:xfrm>
              <a:off x="831" y="1242"/>
              <a:ext cx="10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477274" name="Freeform 90"/>
          <p:cNvSpPr>
            <a:spLocks/>
          </p:cNvSpPr>
          <p:nvPr/>
        </p:nvSpPr>
        <p:spPr bwMode="auto">
          <a:xfrm flipV="1">
            <a:off x="4060825" y="5177897"/>
            <a:ext cx="628650" cy="1300163"/>
          </a:xfrm>
          <a:custGeom>
            <a:avLst/>
            <a:gdLst>
              <a:gd name="T0" fmla="*/ 0 w 396"/>
              <a:gd name="T1" fmla="*/ 196 h 196"/>
              <a:gd name="T2" fmla="*/ 158 w 396"/>
              <a:gd name="T3" fmla="*/ 196 h 196"/>
              <a:gd name="T4" fmla="*/ 158 w 396"/>
              <a:gd name="T5" fmla="*/ 0 h 196"/>
              <a:gd name="T6" fmla="*/ 396 w 396"/>
              <a:gd name="T7" fmla="*/ 0 h 196"/>
            </a:gdLst>
            <a:ahLst/>
            <a:cxnLst>
              <a:cxn ang="0">
                <a:pos x="T0" y="T1"/>
              </a:cxn>
              <a:cxn ang="0">
                <a:pos x="T2" y="T3"/>
              </a:cxn>
              <a:cxn ang="0">
                <a:pos x="T4" y="T5"/>
              </a:cxn>
              <a:cxn ang="0">
                <a:pos x="T6" y="T7"/>
              </a:cxn>
            </a:cxnLst>
            <a:rect l="0" t="0" r="r" b="b"/>
            <a:pathLst>
              <a:path w="396" h="196">
                <a:moveTo>
                  <a:pt x="0" y="196"/>
                </a:moveTo>
                <a:lnTo>
                  <a:pt x="158" y="196"/>
                </a:lnTo>
                <a:lnTo>
                  <a:pt x="158" y="0"/>
                </a:lnTo>
                <a:lnTo>
                  <a:pt x="396" y="0"/>
                </a:lnTo>
              </a:path>
            </a:pathLst>
          </a:custGeom>
          <a:noFill/>
          <a:ln w="12700"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7275" name="Freeform 91"/>
          <p:cNvSpPr>
            <a:spLocks/>
          </p:cNvSpPr>
          <p:nvPr/>
        </p:nvSpPr>
        <p:spPr bwMode="auto">
          <a:xfrm>
            <a:off x="1887539" y="4950885"/>
            <a:ext cx="5948362" cy="1771650"/>
          </a:xfrm>
          <a:custGeom>
            <a:avLst/>
            <a:gdLst>
              <a:gd name="T0" fmla="*/ 0 w 3905"/>
              <a:gd name="T1" fmla="*/ 143 h 1213"/>
              <a:gd name="T2" fmla="*/ 116 w 3905"/>
              <a:gd name="T3" fmla="*/ 143 h 1213"/>
              <a:gd name="T4" fmla="*/ 116 w 3905"/>
              <a:gd name="T5" fmla="*/ 1213 h 1213"/>
              <a:gd name="T6" fmla="*/ 3905 w 3905"/>
              <a:gd name="T7" fmla="*/ 1213 h 1213"/>
              <a:gd name="T8" fmla="*/ 3900 w 3905"/>
              <a:gd name="T9" fmla="*/ 0 h 1213"/>
              <a:gd name="T10" fmla="*/ 3562 w 3905"/>
              <a:gd name="T11" fmla="*/ 0 h 1213"/>
            </a:gdLst>
            <a:ahLst/>
            <a:cxnLst>
              <a:cxn ang="0">
                <a:pos x="T0" y="T1"/>
              </a:cxn>
              <a:cxn ang="0">
                <a:pos x="T2" y="T3"/>
              </a:cxn>
              <a:cxn ang="0">
                <a:pos x="T4" y="T5"/>
              </a:cxn>
              <a:cxn ang="0">
                <a:pos x="T6" y="T7"/>
              </a:cxn>
              <a:cxn ang="0">
                <a:pos x="T8" y="T9"/>
              </a:cxn>
              <a:cxn ang="0">
                <a:pos x="T10" y="T11"/>
              </a:cxn>
            </a:cxnLst>
            <a:rect l="0" t="0" r="r" b="b"/>
            <a:pathLst>
              <a:path w="3905" h="1213">
                <a:moveTo>
                  <a:pt x="0" y="143"/>
                </a:moveTo>
                <a:lnTo>
                  <a:pt x="116" y="143"/>
                </a:lnTo>
                <a:lnTo>
                  <a:pt x="116" y="1213"/>
                </a:lnTo>
                <a:lnTo>
                  <a:pt x="3905" y="1213"/>
                </a:lnTo>
                <a:lnTo>
                  <a:pt x="3900" y="0"/>
                </a:lnTo>
                <a:lnTo>
                  <a:pt x="3562" y="0"/>
                </a:lnTo>
              </a:path>
            </a:pathLst>
          </a:custGeom>
          <a:noFill/>
          <a:ln w="12700"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7276" name="Line 92"/>
          <p:cNvSpPr>
            <a:spLocks noChangeShapeType="1"/>
          </p:cNvSpPr>
          <p:nvPr/>
        </p:nvSpPr>
        <p:spPr bwMode="auto">
          <a:xfrm flipH="1">
            <a:off x="7593012" y="6470122"/>
            <a:ext cx="242887"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7277" name="Line 93"/>
          <p:cNvSpPr>
            <a:spLocks noChangeShapeType="1"/>
          </p:cNvSpPr>
          <p:nvPr/>
        </p:nvSpPr>
        <p:spPr bwMode="auto">
          <a:xfrm flipH="1">
            <a:off x="3003550" y="3790422"/>
            <a:ext cx="47402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7257" name="AutoShape 73"/>
          <p:cNvSpPr>
            <a:spLocks noChangeArrowheads="1"/>
          </p:cNvSpPr>
          <p:nvPr/>
        </p:nvSpPr>
        <p:spPr bwMode="auto">
          <a:xfrm>
            <a:off x="2052638" y="4433360"/>
            <a:ext cx="257175" cy="20478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7280" name="Freeform 96"/>
          <p:cNvSpPr>
            <a:spLocks/>
          </p:cNvSpPr>
          <p:nvPr/>
        </p:nvSpPr>
        <p:spPr bwMode="auto">
          <a:xfrm>
            <a:off x="4060825" y="4933422"/>
            <a:ext cx="628650" cy="244475"/>
          </a:xfrm>
          <a:custGeom>
            <a:avLst/>
            <a:gdLst>
              <a:gd name="T0" fmla="*/ 0 w 396"/>
              <a:gd name="T1" fmla="*/ 196 h 196"/>
              <a:gd name="T2" fmla="*/ 158 w 396"/>
              <a:gd name="T3" fmla="*/ 196 h 196"/>
              <a:gd name="T4" fmla="*/ 158 w 396"/>
              <a:gd name="T5" fmla="*/ 0 h 196"/>
              <a:gd name="T6" fmla="*/ 396 w 396"/>
              <a:gd name="T7" fmla="*/ 0 h 196"/>
            </a:gdLst>
            <a:ahLst/>
            <a:cxnLst>
              <a:cxn ang="0">
                <a:pos x="T0" y="T1"/>
              </a:cxn>
              <a:cxn ang="0">
                <a:pos x="T2" y="T3"/>
              </a:cxn>
              <a:cxn ang="0">
                <a:pos x="T4" y="T5"/>
              </a:cxn>
              <a:cxn ang="0">
                <a:pos x="T6" y="T7"/>
              </a:cxn>
            </a:cxnLst>
            <a:rect l="0" t="0" r="r" b="b"/>
            <a:pathLst>
              <a:path w="396" h="196">
                <a:moveTo>
                  <a:pt x="0" y="196"/>
                </a:moveTo>
                <a:lnTo>
                  <a:pt x="158" y="196"/>
                </a:lnTo>
                <a:lnTo>
                  <a:pt x="158" y="0"/>
                </a:lnTo>
                <a:lnTo>
                  <a:pt x="396" y="0"/>
                </a:lnTo>
              </a:path>
            </a:pathLst>
          </a:custGeom>
          <a:noFill/>
          <a:ln w="12700"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13</a:t>
            </a:fld>
            <a:endParaRPr lang="en-GB" dirty="0"/>
          </a:p>
        </p:txBody>
      </p:sp>
    </p:spTree>
    <p:extLst>
      <p:ext uri="{BB962C8B-B14F-4D97-AF65-F5344CB8AC3E}">
        <p14:creationId xmlns:p14="http://schemas.microsoft.com/office/powerpoint/2010/main" val="150731578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Rectangle 3"/>
          <p:cNvSpPr>
            <a:spLocks noGrp="1" noChangeArrowheads="1"/>
          </p:cNvSpPr>
          <p:nvPr>
            <p:ph idx="1"/>
          </p:nvPr>
        </p:nvSpPr>
        <p:spPr>
          <a:noFill/>
          <a:ln/>
        </p:spPr>
        <p:txBody>
          <a:bodyPr/>
          <a:lstStyle/>
          <a:p>
            <a:r>
              <a:rPr lang="en-GB" dirty="0"/>
              <a:t>Structure</a:t>
            </a:r>
          </a:p>
        </p:txBody>
      </p:sp>
      <p:sp>
        <p:nvSpPr>
          <p:cNvPr id="532482" name="Rectangle 2"/>
          <p:cNvSpPr>
            <a:spLocks noGrp="1" noChangeArrowheads="1"/>
          </p:cNvSpPr>
          <p:nvPr>
            <p:ph type="title"/>
          </p:nvPr>
        </p:nvSpPr>
        <p:spPr>
          <a:noFill/>
          <a:ln/>
        </p:spPr>
        <p:txBody>
          <a:bodyPr/>
          <a:lstStyle/>
          <a:p>
            <a:r>
              <a:rPr lang="en-GB" dirty="0"/>
              <a:t>Abstract Factory Pattern (2)</a:t>
            </a:r>
          </a:p>
        </p:txBody>
      </p:sp>
      <p:sp>
        <p:nvSpPr>
          <p:cNvPr id="532487" name="Line 7"/>
          <p:cNvSpPr>
            <a:spLocks noChangeShapeType="1"/>
          </p:cNvSpPr>
          <p:nvPr/>
        </p:nvSpPr>
        <p:spPr bwMode="auto">
          <a:xfrm>
            <a:off x="6118225" y="3198588"/>
            <a:ext cx="0" cy="131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32488" name="Group 8"/>
          <p:cNvGrpSpPr>
            <a:grpSpLocks/>
          </p:cNvGrpSpPr>
          <p:nvPr/>
        </p:nvGrpSpPr>
        <p:grpSpPr bwMode="auto">
          <a:xfrm>
            <a:off x="5208588" y="3338288"/>
            <a:ext cx="1804987" cy="220663"/>
            <a:chOff x="2868" y="2962"/>
            <a:chExt cx="1269" cy="200"/>
          </a:xfrm>
        </p:grpSpPr>
        <p:sp>
          <p:nvSpPr>
            <p:cNvPr id="532489" name="Line 9"/>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490" name="Line 10"/>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491" name="Line 11"/>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32492" name="AutoShape 12"/>
          <p:cNvSpPr>
            <a:spLocks noChangeArrowheads="1"/>
          </p:cNvSpPr>
          <p:nvPr/>
        </p:nvSpPr>
        <p:spPr bwMode="auto">
          <a:xfrm>
            <a:off x="5984875" y="2990626"/>
            <a:ext cx="257175" cy="204787"/>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32511" name="Group 31"/>
          <p:cNvGrpSpPr>
            <a:grpSpLocks/>
          </p:cNvGrpSpPr>
          <p:nvPr/>
        </p:nvGrpSpPr>
        <p:grpSpPr bwMode="auto">
          <a:xfrm>
            <a:off x="5251450" y="2615976"/>
            <a:ext cx="1687513" cy="360362"/>
            <a:chOff x="3378" y="1420"/>
            <a:chExt cx="1063" cy="227"/>
          </a:xfrm>
        </p:grpSpPr>
        <p:sp>
          <p:nvSpPr>
            <p:cNvPr id="532493" name="Rectangle 13"/>
            <p:cNvSpPr>
              <a:spLocks noChangeArrowheads="1"/>
            </p:cNvSpPr>
            <p:nvPr/>
          </p:nvSpPr>
          <p:spPr bwMode="auto">
            <a:xfrm>
              <a:off x="3378" y="1420"/>
              <a:ext cx="1063"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32494" name="Rectangle 14"/>
            <p:cNvSpPr>
              <a:spLocks noChangeArrowheads="1"/>
            </p:cNvSpPr>
            <p:nvPr/>
          </p:nvSpPr>
          <p:spPr bwMode="auto">
            <a:xfrm>
              <a:off x="3378" y="1433"/>
              <a:ext cx="1059"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AbstractProductA</a:t>
              </a:r>
            </a:p>
          </p:txBody>
        </p:sp>
      </p:grpSp>
      <p:grpSp>
        <p:nvGrpSpPr>
          <p:cNvPr id="532560" name="Group 80"/>
          <p:cNvGrpSpPr>
            <a:grpSpLocks/>
          </p:cNvGrpSpPr>
          <p:nvPr/>
        </p:nvGrpSpPr>
        <p:grpSpPr bwMode="auto">
          <a:xfrm>
            <a:off x="4646613" y="3557363"/>
            <a:ext cx="2932112" cy="358775"/>
            <a:chOff x="2644" y="2138"/>
            <a:chExt cx="2425" cy="226"/>
          </a:xfrm>
        </p:grpSpPr>
        <p:sp>
          <p:nvSpPr>
            <p:cNvPr id="532485" name="Rectangle 5"/>
            <p:cNvSpPr>
              <a:spLocks noChangeArrowheads="1"/>
            </p:cNvSpPr>
            <p:nvPr/>
          </p:nvSpPr>
          <p:spPr bwMode="auto">
            <a:xfrm>
              <a:off x="2644" y="2166"/>
              <a:ext cx="1191"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ProductA2</a:t>
              </a:r>
            </a:p>
          </p:txBody>
        </p:sp>
        <p:grpSp>
          <p:nvGrpSpPr>
            <p:cNvPr id="532558" name="Group 78"/>
            <p:cNvGrpSpPr>
              <a:grpSpLocks/>
            </p:cNvGrpSpPr>
            <p:nvPr/>
          </p:nvGrpSpPr>
          <p:grpSpPr bwMode="auto">
            <a:xfrm>
              <a:off x="2679" y="2138"/>
              <a:ext cx="2359" cy="226"/>
              <a:chOff x="2679" y="2138"/>
              <a:chExt cx="2359" cy="226"/>
            </a:xfrm>
          </p:grpSpPr>
          <p:sp>
            <p:nvSpPr>
              <p:cNvPr id="532486" name="Rectangle 6"/>
              <p:cNvSpPr>
                <a:spLocks noChangeArrowheads="1"/>
              </p:cNvSpPr>
              <p:nvPr/>
            </p:nvSpPr>
            <p:spPr bwMode="auto">
              <a:xfrm>
                <a:off x="2679" y="2138"/>
                <a:ext cx="1126" cy="22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32495" name="Rectangle 15"/>
              <p:cNvSpPr>
                <a:spLocks noChangeArrowheads="1"/>
              </p:cNvSpPr>
              <p:nvPr/>
            </p:nvSpPr>
            <p:spPr bwMode="auto">
              <a:xfrm>
                <a:off x="3912" y="2138"/>
                <a:ext cx="1126" cy="2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grpSp>
        <p:sp>
          <p:nvSpPr>
            <p:cNvPr id="532496" name="Rectangle 16"/>
            <p:cNvSpPr>
              <a:spLocks noChangeArrowheads="1"/>
            </p:cNvSpPr>
            <p:nvPr/>
          </p:nvSpPr>
          <p:spPr bwMode="auto">
            <a:xfrm>
              <a:off x="3894" y="2147"/>
              <a:ext cx="1175"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ProductA1</a:t>
              </a:r>
            </a:p>
          </p:txBody>
        </p:sp>
      </p:grpSp>
      <p:sp>
        <p:nvSpPr>
          <p:cNvPr id="532500" name="Line 20"/>
          <p:cNvSpPr>
            <a:spLocks noChangeShapeType="1"/>
          </p:cNvSpPr>
          <p:nvPr/>
        </p:nvSpPr>
        <p:spPr bwMode="auto">
          <a:xfrm>
            <a:off x="6118225" y="5375051"/>
            <a:ext cx="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32501" name="Group 21"/>
          <p:cNvGrpSpPr>
            <a:grpSpLocks/>
          </p:cNvGrpSpPr>
          <p:nvPr/>
        </p:nvGrpSpPr>
        <p:grpSpPr bwMode="auto">
          <a:xfrm>
            <a:off x="5208588" y="5514751"/>
            <a:ext cx="1804987" cy="220662"/>
            <a:chOff x="2868" y="2962"/>
            <a:chExt cx="1269" cy="200"/>
          </a:xfrm>
        </p:grpSpPr>
        <p:sp>
          <p:nvSpPr>
            <p:cNvPr id="532502" name="Line 22"/>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503" name="Line 23"/>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504" name="Line 24"/>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32505" name="AutoShape 25"/>
          <p:cNvSpPr>
            <a:spLocks noChangeArrowheads="1"/>
          </p:cNvSpPr>
          <p:nvPr/>
        </p:nvSpPr>
        <p:spPr bwMode="auto">
          <a:xfrm>
            <a:off x="5984875" y="5167088"/>
            <a:ext cx="257175" cy="204788"/>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506" name="Rectangle 26"/>
          <p:cNvSpPr>
            <a:spLocks noChangeArrowheads="1"/>
          </p:cNvSpPr>
          <p:nvPr/>
        </p:nvSpPr>
        <p:spPr bwMode="auto">
          <a:xfrm>
            <a:off x="5251450" y="4792438"/>
            <a:ext cx="1687513" cy="3603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32507" name="Rectangle 27"/>
          <p:cNvSpPr>
            <a:spLocks noChangeArrowheads="1"/>
          </p:cNvSpPr>
          <p:nvPr/>
        </p:nvSpPr>
        <p:spPr bwMode="auto">
          <a:xfrm>
            <a:off x="5251450" y="4813076"/>
            <a:ext cx="168116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AbstractProductB</a:t>
            </a:r>
          </a:p>
        </p:txBody>
      </p:sp>
      <p:sp>
        <p:nvSpPr>
          <p:cNvPr id="532499" name="Rectangle 19"/>
          <p:cNvSpPr>
            <a:spLocks noChangeArrowheads="1"/>
          </p:cNvSpPr>
          <p:nvPr/>
        </p:nvSpPr>
        <p:spPr bwMode="auto">
          <a:xfrm>
            <a:off x="4689475" y="5733826"/>
            <a:ext cx="1379538" cy="3587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32508" name="Rectangle 28"/>
          <p:cNvSpPr>
            <a:spLocks noChangeArrowheads="1"/>
          </p:cNvSpPr>
          <p:nvPr/>
        </p:nvSpPr>
        <p:spPr bwMode="auto">
          <a:xfrm>
            <a:off x="6200775" y="5733826"/>
            <a:ext cx="1379538"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32498" name="Rectangle 18"/>
          <p:cNvSpPr>
            <a:spLocks noChangeArrowheads="1"/>
          </p:cNvSpPr>
          <p:nvPr/>
        </p:nvSpPr>
        <p:spPr bwMode="auto">
          <a:xfrm>
            <a:off x="4646613" y="5778276"/>
            <a:ext cx="145891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ProductB2</a:t>
            </a:r>
          </a:p>
        </p:txBody>
      </p:sp>
      <p:sp>
        <p:nvSpPr>
          <p:cNvPr id="532509" name="Rectangle 29"/>
          <p:cNvSpPr>
            <a:spLocks noChangeArrowheads="1"/>
          </p:cNvSpPr>
          <p:nvPr/>
        </p:nvSpPr>
        <p:spPr bwMode="auto">
          <a:xfrm>
            <a:off x="6178550" y="5778276"/>
            <a:ext cx="143986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ProductB1</a:t>
            </a:r>
          </a:p>
        </p:txBody>
      </p:sp>
      <p:grpSp>
        <p:nvGrpSpPr>
          <p:cNvPr id="532512" name="Group 32"/>
          <p:cNvGrpSpPr>
            <a:grpSpLocks/>
          </p:cNvGrpSpPr>
          <p:nvPr/>
        </p:nvGrpSpPr>
        <p:grpSpPr bwMode="auto">
          <a:xfrm>
            <a:off x="7753350" y="1817463"/>
            <a:ext cx="1241425" cy="360363"/>
            <a:chOff x="3378" y="1420"/>
            <a:chExt cx="1063" cy="227"/>
          </a:xfrm>
        </p:grpSpPr>
        <p:sp>
          <p:nvSpPr>
            <p:cNvPr id="532513" name="Rectangle 33"/>
            <p:cNvSpPr>
              <a:spLocks noChangeArrowheads="1"/>
            </p:cNvSpPr>
            <p:nvPr/>
          </p:nvSpPr>
          <p:spPr bwMode="auto">
            <a:xfrm>
              <a:off x="3378" y="1420"/>
              <a:ext cx="1063"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32514" name="Rectangle 34"/>
            <p:cNvSpPr>
              <a:spLocks noChangeArrowheads="1"/>
            </p:cNvSpPr>
            <p:nvPr/>
          </p:nvSpPr>
          <p:spPr bwMode="auto">
            <a:xfrm>
              <a:off x="3378" y="1433"/>
              <a:ext cx="1059"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Client</a:t>
              </a:r>
            </a:p>
          </p:txBody>
        </p:sp>
      </p:grpSp>
      <p:sp>
        <p:nvSpPr>
          <p:cNvPr id="532515" name="Freeform 35"/>
          <p:cNvSpPr>
            <a:spLocks/>
          </p:cNvSpPr>
          <p:nvPr/>
        </p:nvSpPr>
        <p:spPr bwMode="auto">
          <a:xfrm>
            <a:off x="6929438" y="2171476"/>
            <a:ext cx="1484312" cy="612775"/>
          </a:xfrm>
          <a:custGeom>
            <a:avLst/>
            <a:gdLst>
              <a:gd name="T0" fmla="*/ 756 w 756"/>
              <a:gd name="T1" fmla="*/ 0 h 386"/>
              <a:gd name="T2" fmla="*/ 756 w 756"/>
              <a:gd name="T3" fmla="*/ 386 h 386"/>
              <a:gd name="T4" fmla="*/ 0 w 756"/>
              <a:gd name="T5" fmla="*/ 386 h 386"/>
            </a:gdLst>
            <a:ahLst/>
            <a:cxnLst>
              <a:cxn ang="0">
                <a:pos x="T0" y="T1"/>
              </a:cxn>
              <a:cxn ang="0">
                <a:pos x="T2" y="T3"/>
              </a:cxn>
              <a:cxn ang="0">
                <a:pos x="T4" y="T5"/>
              </a:cxn>
            </a:cxnLst>
            <a:rect l="0" t="0" r="r" b="b"/>
            <a:pathLst>
              <a:path w="756" h="386">
                <a:moveTo>
                  <a:pt x="756" y="0"/>
                </a:moveTo>
                <a:lnTo>
                  <a:pt x="756" y="386"/>
                </a:lnTo>
                <a:lnTo>
                  <a:pt x="0" y="386"/>
                </a:lnTo>
              </a:path>
            </a:pathLst>
          </a:custGeom>
          <a:noFill/>
          <a:ln w="12700">
            <a:solidFill>
              <a:schemeClr val="tx1"/>
            </a:solidFill>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16" name="Freeform 36"/>
          <p:cNvSpPr>
            <a:spLocks/>
          </p:cNvSpPr>
          <p:nvPr/>
        </p:nvSpPr>
        <p:spPr bwMode="auto">
          <a:xfrm>
            <a:off x="6929438" y="2323876"/>
            <a:ext cx="1484312" cy="2633662"/>
          </a:xfrm>
          <a:custGeom>
            <a:avLst/>
            <a:gdLst>
              <a:gd name="T0" fmla="*/ 756 w 756"/>
              <a:gd name="T1" fmla="*/ 0 h 386"/>
              <a:gd name="T2" fmla="*/ 756 w 756"/>
              <a:gd name="T3" fmla="*/ 386 h 386"/>
              <a:gd name="T4" fmla="*/ 0 w 756"/>
              <a:gd name="T5" fmla="*/ 386 h 386"/>
            </a:gdLst>
            <a:ahLst/>
            <a:cxnLst>
              <a:cxn ang="0">
                <a:pos x="T0" y="T1"/>
              </a:cxn>
              <a:cxn ang="0">
                <a:pos x="T2" y="T3"/>
              </a:cxn>
              <a:cxn ang="0">
                <a:pos x="T4" y="T5"/>
              </a:cxn>
            </a:cxnLst>
            <a:rect l="0" t="0" r="r" b="b"/>
            <a:pathLst>
              <a:path w="756" h="386">
                <a:moveTo>
                  <a:pt x="756" y="0"/>
                </a:moveTo>
                <a:lnTo>
                  <a:pt x="756" y="386"/>
                </a:lnTo>
                <a:lnTo>
                  <a:pt x="0" y="386"/>
                </a:lnTo>
              </a:path>
            </a:pathLst>
          </a:custGeom>
          <a:noFill/>
          <a:ln w="12700">
            <a:solidFill>
              <a:schemeClr val="tx1"/>
            </a:solidFill>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21" name="Line 41"/>
          <p:cNvSpPr>
            <a:spLocks noChangeShapeType="1"/>
          </p:cNvSpPr>
          <p:nvPr/>
        </p:nvSpPr>
        <p:spPr bwMode="auto">
          <a:xfrm>
            <a:off x="2185988" y="2916013"/>
            <a:ext cx="0" cy="392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32522" name="Group 42"/>
          <p:cNvGrpSpPr>
            <a:grpSpLocks/>
          </p:cNvGrpSpPr>
          <p:nvPr/>
        </p:nvGrpSpPr>
        <p:grpSpPr bwMode="auto">
          <a:xfrm>
            <a:off x="1276350" y="3290663"/>
            <a:ext cx="1804988" cy="538163"/>
            <a:chOff x="2868" y="2962"/>
            <a:chExt cx="1269" cy="200"/>
          </a:xfrm>
        </p:grpSpPr>
        <p:sp>
          <p:nvSpPr>
            <p:cNvPr id="532523" name="Line 43"/>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524" name="Line 44"/>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32525" name="Line 45"/>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32526" name="AutoShape 46"/>
          <p:cNvSpPr>
            <a:spLocks noChangeArrowheads="1"/>
          </p:cNvSpPr>
          <p:nvPr/>
        </p:nvSpPr>
        <p:spPr bwMode="auto">
          <a:xfrm>
            <a:off x="2052638" y="2722338"/>
            <a:ext cx="257175" cy="204788"/>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32547" name="Group 67"/>
          <p:cNvGrpSpPr>
            <a:grpSpLocks/>
          </p:cNvGrpSpPr>
          <p:nvPr/>
        </p:nvGrpSpPr>
        <p:grpSpPr bwMode="auto">
          <a:xfrm>
            <a:off x="1319213" y="1817463"/>
            <a:ext cx="1687512" cy="896938"/>
            <a:chOff x="831" y="1042"/>
            <a:chExt cx="1063" cy="565"/>
          </a:xfrm>
        </p:grpSpPr>
        <p:sp>
          <p:nvSpPr>
            <p:cNvPr id="532529" name="Rectangle 49"/>
            <p:cNvSpPr>
              <a:spLocks noChangeArrowheads="1"/>
            </p:cNvSpPr>
            <p:nvPr/>
          </p:nvSpPr>
          <p:spPr bwMode="auto">
            <a:xfrm>
              <a:off x="831" y="1055"/>
              <a:ext cx="1059"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AbstractFactory</a:t>
              </a:r>
            </a:p>
          </p:txBody>
        </p:sp>
        <p:sp>
          <p:nvSpPr>
            <p:cNvPr id="532546" name="Rectangle 66"/>
            <p:cNvSpPr>
              <a:spLocks noChangeArrowheads="1"/>
            </p:cNvSpPr>
            <p:nvPr/>
          </p:nvSpPr>
          <p:spPr bwMode="auto">
            <a:xfrm>
              <a:off x="831" y="1261"/>
              <a:ext cx="1059" cy="3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i="1"/>
                <a:t>CreateProductA()</a:t>
              </a:r>
              <a:br>
                <a:rPr lang="en-GB" sz="1400" i="1"/>
              </a:br>
              <a:r>
                <a:rPr lang="en-GB" sz="1400" i="1"/>
                <a:t>CreateProductB()</a:t>
              </a:r>
            </a:p>
          </p:txBody>
        </p:sp>
        <p:sp>
          <p:nvSpPr>
            <p:cNvPr id="532528" name="Rectangle 48"/>
            <p:cNvSpPr>
              <a:spLocks noChangeArrowheads="1"/>
            </p:cNvSpPr>
            <p:nvPr/>
          </p:nvSpPr>
          <p:spPr bwMode="auto">
            <a:xfrm>
              <a:off x="831" y="1042"/>
              <a:ext cx="1063" cy="56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32545" name="Line 65"/>
            <p:cNvSpPr>
              <a:spLocks noChangeShapeType="1"/>
            </p:cNvSpPr>
            <p:nvPr/>
          </p:nvSpPr>
          <p:spPr bwMode="auto">
            <a:xfrm>
              <a:off x="831" y="1242"/>
              <a:ext cx="10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32548" name="Group 68"/>
          <p:cNvGrpSpPr>
            <a:grpSpLocks/>
          </p:cNvGrpSpPr>
          <p:nvPr/>
        </p:nvGrpSpPr>
        <p:grpSpPr bwMode="auto">
          <a:xfrm>
            <a:off x="196850" y="3839938"/>
            <a:ext cx="1687513" cy="896938"/>
            <a:chOff x="831" y="1042"/>
            <a:chExt cx="1063" cy="565"/>
          </a:xfrm>
        </p:grpSpPr>
        <p:sp>
          <p:nvSpPr>
            <p:cNvPr id="532549" name="Rectangle 69"/>
            <p:cNvSpPr>
              <a:spLocks noChangeArrowheads="1"/>
            </p:cNvSpPr>
            <p:nvPr/>
          </p:nvSpPr>
          <p:spPr bwMode="auto">
            <a:xfrm>
              <a:off x="831" y="1055"/>
              <a:ext cx="1059"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ConcreteFactory1</a:t>
              </a:r>
            </a:p>
          </p:txBody>
        </p:sp>
        <p:sp>
          <p:nvSpPr>
            <p:cNvPr id="532550" name="Rectangle 70"/>
            <p:cNvSpPr>
              <a:spLocks noChangeArrowheads="1"/>
            </p:cNvSpPr>
            <p:nvPr/>
          </p:nvSpPr>
          <p:spPr bwMode="auto">
            <a:xfrm>
              <a:off x="831" y="1261"/>
              <a:ext cx="1059" cy="3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a:t>CreateProductA()</a:t>
              </a:r>
              <a:br>
                <a:rPr lang="en-GB" sz="1400"/>
              </a:br>
              <a:r>
                <a:rPr lang="en-GB" sz="1400"/>
                <a:t>CreateProductB()</a:t>
              </a:r>
            </a:p>
          </p:txBody>
        </p:sp>
        <p:sp>
          <p:nvSpPr>
            <p:cNvPr id="532551" name="Rectangle 71"/>
            <p:cNvSpPr>
              <a:spLocks noChangeArrowheads="1"/>
            </p:cNvSpPr>
            <p:nvPr/>
          </p:nvSpPr>
          <p:spPr bwMode="auto">
            <a:xfrm>
              <a:off x="831" y="1042"/>
              <a:ext cx="1063" cy="56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32552" name="Line 72"/>
            <p:cNvSpPr>
              <a:spLocks noChangeShapeType="1"/>
            </p:cNvSpPr>
            <p:nvPr/>
          </p:nvSpPr>
          <p:spPr bwMode="auto">
            <a:xfrm>
              <a:off x="831" y="1242"/>
              <a:ext cx="10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32553" name="Group 73"/>
          <p:cNvGrpSpPr>
            <a:grpSpLocks/>
          </p:cNvGrpSpPr>
          <p:nvPr/>
        </p:nvGrpSpPr>
        <p:grpSpPr bwMode="auto">
          <a:xfrm>
            <a:off x="2378075" y="3839938"/>
            <a:ext cx="1687513" cy="896938"/>
            <a:chOff x="831" y="1042"/>
            <a:chExt cx="1063" cy="565"/>
          </a:xfrm>
        </p:grpSpPr>
        <p:sp>
          <p:nvSpPr>
            <p:cNvPr id="532554" name="Rectangle 74"/>
            <p:cNvSpPr>
              <a:spLocks noChangeArrowheads="1"/>
            </p:cNvSpPr>
            <p:nvPr/>
          </p:nvSpPr>
          <p:spPr bwMode="auto">
            <a:xfrm>
              <a:off x="831" y="1055"/>
              <a:ext cx="1059"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ConcreteFactory2</a:t>
              </a:r>
            </a:p>
          </p:txBody>
        </p:sp>
        <p:sp>
          <p:nvSpPr>
            <p:cNvPr id="532555" name="Rectangle 75"/>
            <p:cNvSpPr>
              <a:spLocks noChangeArrowheads="1"/>
            </p:cNvSpPr>
            <p:nvPr/>
          </p:nvSpPr>
          <p:spPr bwMode="auto">
            <a:xfrm>
              <a:off x="831" y="1261"/>
              <a:ext cx="1059" cy="3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a:t>CreateProductA()</a:t>
              </a:r>
              <a:br>
                <a:rPr lang="en-GB" sz="1400"/>
              </a:br>
              <a:r>
                <a:rPr lang="en-GB" sz="1400"/>
                <a:t>CreateProductB()</a:t>
              </a:r>
            </a:p>
          </p:txBody>
        </p:sp>
        <p:sp>
          <p:nvSpPr>
            <p:cNvPr id="532556" name="Rectangle 76"/>
            <p:cNvSpPr>
              <a:spLocks noChangeArrowheads="1"/>
            </p:cNvSpPr>
            <p:nvPr/>
          </p:nvSpPr>
          <p:spPr bwMode="auto">
            <a:xfrm>
              <a:off x="831" y="1042"/>
              <a:ext cx="1063" cy="56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32557" name="Line 77"/>
            <p:cNvSpPr>
              <a:spLocks noChangeShapeType="1"/>
            </p:cNvSpPr>
            <p:nvPr/>
          </p:nvSpPr>
          <p:spPr bwMode="auto">
            <a:xfrm>
              <a:off x="831" y="1242"/>
              <a:ext cx="10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32562" name="Freeform 82"/>
          <p:cNvSpPr>
            <a:spLocks/>
          </p:cNvSpPr>
          <p:nvPr/>
        </p:nvSpPr>
        <p:spPr bwMode="auto">
          <a:xfrm>
            <a:off x="4060825" y="3685951"/>
            <a:ext cx="628650" cy="311150"/>
          </a:xfrm>
          <a:custGeom>
            <a:avLst/>
            <a:gdLst>
              <a:gd name="T0" fmla="*/ 0 w 396"/>
              <a:gd name="T1" fmla="*/ 196 h 196"/>
              <a:gd name="T2" fmla="*/ 158 w 396"/>
              <a:gd name="T3" fmla="*/ 196 h 196"/>
              <a:gd name="T4" fmla="*/ 158 w 396"/>
              <a:gd name="T5" fmla="*/ 0 h 196"/>
              <a:gd name="T6" fmla="*/ 396 w 396"/>
              <a:gd name="T7" fmla="*/ 0 h 196"/>
            </a:gdLst>
            <a:ahLst/>
            <a:cxnLst>
              <a:cxn ang="0">
                <a:pos x="T0" y="T1"/>
              </a:cxn>
              <a:cxn ang="0">
                <a:pos x="T2" y="T3"/>
              </a:cxn>
              <a:cxn ang="0">
                <a:pos x="T4" y="T5"/>
              </a:cxn>
              <a:cxn ang="0">
                <a:pos x="T6" y="T7"/>
              </a:cxn>
            </a:cxnLst>
            <a:rect l="0" t="0" r="r" b="b"/>
            <a:pathLst>
              <a:path w="396" h="196">
                <a:moveTo>
                  <a:pt x="0" y="196"/>
                </a:moveTo>
                <a:lnTo>
                  <a:pt x="158" y="196"/>
                </a:lnTo>
                <a:lnTo>
                  <a:pt x="158" y="0"/>
                </a:lnTo>
                <a:lnTo>
                  <a:pt x="396" y="0"/>
                </a:lnTo>
              </a:path>
            </a:pathLst>
          </a:custGeom>
          <a:noFill/>
          <a:ln w="12700"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63" name="Freeform 83"/>
          <p:cNvSpPr>
            <a:spLocks/>
          </p:cNvSpPr>
          <p:nvPr/>
        </p:nvSpPr>
        <p:spPr bwMode="auto">
          <a:xfrm flipV="1">
            <a:off x="4060825" y="3997101"/>
            <a:ext cx="628650" cy="1912937"/>
          </a:xfrm>
          <a:custGeom>
            <a:avLst/>
            <a:gdLst>
              <a:gd name="T0" fmla="*/ 0 w 396"/>
              <a:gd name="T1" fmla="*/ 196 h 196"/>
              <a:gd name="T2" fmla="*/ 158 w 396"/>
              <a:gd name="T3" fmla="*/ 196 h 196"/>
              <a:gd name="T4" fmla="*/ 158 w 396"/>
              <a:gd name="T5" fmla="*/ 0 h 196"/>
              <a:gd name="T6" fmla="*/ 396 w 396"/>
              <a:gd name="T7" fmla="*/ 0 h 196"/>
            </a:gdLst>
            <a:ahLst/>
            <a:cxnLst>
              <a:cxn ang="0">
                <a:pos x="T0" y="T1"/>
              </a:cxn>
              <a:cxn ang="0">
                <a:pos x="T2" y="T3"/>
              </a:cxn>
              <a:cxn ang="0">
                <a:pos x="T4" y="T5"/>
              </a:cxn>
              <a:cxn ang="0">
                <a:pos x="T6" y="T7"/>
              </a:cxn>
            </a:cxnLst>
            <a:rect l="0" t="0" r="r" b="b"/>
            <a:pathLst>
              <a:path w="396" h="196">
                <a:moveTo>
                  <a:pt x="0" y="196"/>
                </a:moveTo>
                <a:lnTo>
                  <a:pt x="158" y="196"/>
                </a:lnTo>
                <a:lnTo>
                  <a:pt x="158" y="0"/>
                </a:lnTo>
                <a:lnTo>
                  <a:pt x="396" y="0"/>
                </a:lnTo>
              </a:path>
            </a:pathLst>
          </a:custGeom>
          <a:noFill/>
          <a:ln w="12700"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64" name="Freeform 84"/>
          <p:cNvSpPr>
            <a:spLocks/>
          </p:cNvSpPr>
          <p:nvPr/>
        </p:nvSpPr>
        <p:spPr bwMode="auto">
          <a:xfrm>
            <a:off x="1879600" y="3685951"/>
            <a:ext cx="6207125" cy="2637505"/>
          </a:xfrm>
          <a:custGeom>
            <a:avLst/>
            <a:gdLst>
              <a:gd name="T0" fmla="*/ 0 w 3910"/>
              <a:gd name="T1" fmla="*/ 191 h 1866"/>
              <a:gd name="T2" fmla="*/ 121 w 3910"/>
              <a:gd name="T3" fmla="*/ 191 h 1866"/>
              <a:gd name="T4" fmla="*/ 121 w 3910"/>
              <a:gd name="T5" fmla="*/ 1866 h 1866"/>
              <a:gd name="T6" fmla="*/ 3910 w 3910"/>
              <a:gd name="T7" fmla="*/ 1866 h 1866"/>
              <a:gd name="T8" fmla="*/ 3910 w 3910"/>
              <a:gd name="T9" fmla="*/ 0 h 1866"/>
              <a:gd name="T10" fmla="*/ 3572 w 3910"/>
              <a:gd name="T11" fmla="*/ 0 h 1866"/>
            </a:gdLst>
            <a:ahLst/>
            <a:cxnLst>
              <a:cxn ang="0">
                <a:pos x="T0" y="T1"/>
              </a:cxn>
              <a:cxn ang="0">
                <a:pos x="T2" y="T3"/>
              </a:cxn>
              <a:cxn ang="0">
                <a:pos x="T4" y="T5"/>
              </a:cxn>
              <a:cxn ang="0">
                <a:pos x="T6" y="T7"/>
              </a:cxn>
              <a:cxn ang="0">
                <a:pos x="T8" y="T9"/>
              </a:cxn>
              <a:cxn ang="0">
                <a:pos x="T10" y="T11"/>
              </a:cxn>
            </a:cxnLst>
            <a:rect l="0" t="0" r="r" b="b"/>
            <a:pathLst>
              <a:path w="3910" h="1866">
                <a:moveTo>
                  <a:pt x="0" y="191"/>
                </a:moveTo>
                <a:lnTo>
                  <a:pt x="121" y="191"/>
                </a:lnTo>
                <a:lnTo>
                  <a:pt x="121" y="1866"/>
                </a:lnTo>
                <a:lnTo>
                  <a:pt x="3910" y="1866"/>
                </a:lnTo>
                <a:lnTo>
                  <a:pt x="3910" y="0"/>
                </a:lnTo>
                <a:lnTo>
                  <a:pt x="3572" y="0"/>
                </a:lnTo>
              </a:path>
            </a:pathLst>
          </a:custGeom>
          <a:noFill/>
          <a:ln w="12700"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66" name="Line 86"/>
          <p:cNvSpPr>
            <a:spLocks noChangeShapeType="1"/>
          </p:cNvSpPr>
          <p:nvPr/>
        </p:nvSpPr>
        <p:spPr bwMode="auto">
          <a:xfrm flipH="1">
            <a:off x="7593013" y="5902101"/>
            <a:ext cx="485775"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67" name="Line 87"/>
          <p:cNvSpPr>
            <a:spLocks noChangeShapeType="1"/>
          </p:cNvSpPr>
          <p:nvPr/>
        </p:nvSpPr>
        <p:spPr bwMode="auto">
          <a:xfrm flipH="1">
            <a:off x="3003550" y="1984151"/>
            <a:ext cx="47402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14</a:t>
            </a:fld>
            <a:endParaRPr lang="en-GB" dirty="0"/>
          </a:p>
        </p:txBody>
      </p:sp>
    </p:spTree>
    <p:extLst>
      <p:ext uri="{BB962C8B-B14F-4D97-AF65-F5344CB8AC3E}">
        <p14:creationId xmlns:p14="http://schemas.microsoft.com/office/powerpoint/2010/main" val="76043079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noFill/>
          <a:ln/>
        </p:spPr>
        <p:txBody>
          <a:bodyPr/>
          <a:lstStyle/>
          <a:p>
            <a:r>
              <a:rPr lang="en-GB" dirty="0"/>
              <a:t>Abstract Factory Pattern (3)</a:t>
            </a:r>
          </a:p>
        </p:txBody>
      </p:sp>
      <p:sp>
        <p:nvSpPr>
          <p:cNvPr id="534591" name="Rectangle 63"/>
          <p:cNvSpPr>
            <a:spLocks noChangeArrowheads="1"/>
          </p:cNvSpPr>
          <p:nvPr/>
        </p:nvSpPr>
        <p:spPr bwMode="auto">
          <a:xfrm>
            <a:off x="488950" y="1108364"/>
            <a:ext cx="4686300" cy="1069360"/>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400" b="1" noProof="1">
                <a:latin typeface="Courier New" pitchFamily="49" charset="0"/>
              </a:rPr>
              <a:t>class </a:t>
            </a:r>
            <a:r>
              <a:rPr lang="cy-GB" sz="1400" b="1" dirty="0">
                <a:latin typeface="Courier New" pitchFamily="49" charset="0"/>
              </a:rPr>
              <a:t>TripFactory {</a:t>
            </a:r>
            <a:endParaRPr lang="cy-GB" sz="1400" b="1" noProof="1">
              <a:latin typeface="Courier New" pitchFamily="49" charset="0"/>
            </a:endParaRPr>
          </a:p>
          <a:p>
            <a:r>
              <a:rPr lang="cy-GB" sz="1400" b="1" dirty="0">
                <a:latin typeface="Courier New" pitchFamily="49" charset="0"/>
              </a:rPr>
              <a:t>    </a:t>
            </a:r>
            <a:r>
              <a:rPr lang="cy-GB" sz="1400" b="1" noProof="1">
                <a:latin typeface="Courier New" pitchFamily="49" charset="0"/>
              </a:rPr>
              <a:t>public:</a:t>
            </a:r>
          </a:p>
          <a:p>
            <a:r>
              <a:rPr lang="cy-GB" sz="1400" b="1" noProof="1">
                <a:latin typeface="Courier New" pitchFamily="49" charset="0"/>
              </a:rPr>
              <a:t>	virtual </a:t>
            </a:r>
            <a:r>
              <a:rPr lang="cy-GB" sz="1400" b="1" dirty="0">
                <a:latin typeface="Courier New" pitchFamily="49" charset="0"/>
              </a:rPr>
              <a:t>Flight bookFlight()=0;</a:t>
            </a:r>
          </a:p>
          <a:p>
            <a:r>
              <a:rPr lang="cy-GB" sz="1400" b="1" dirty="0">
                <a:latin typeface="Courier New" pitchFamily="49" charset="0"/>
              </a:rPr>
              <a:t>	virtual Hotel reserveHotel()=0; </a:t>
            </a:r>
            <a:endParaRPr lang="cy-GB" sz="1400" b="1" noProof="1">
              <a:latin typeface="Courier New" pitchFamily="49" charset="0"/>
            </a:endParaRPr>
          </a:p>
          <a:p>
            <a:r>
              <a:rPr lang="cy-GB" sz="1400" b="1" noProof="1">
                <a:latin typeface="Courier New" pitchFamily="49" charset="0"/>
              </a:rPr>
              <a:t>}</a:t>
            </a:r>
            <a:endParaRPr lang="en-US" sz="1400" b="1" dirty="0">
              <a:latin typeface="Courier New" pitchFamily="49" charset="0"/>
            </a:endParaRPr>
          </a:p>
        </p:txBody>
      </p:sp>
      <p:sp>
        <p:nvSpPr>
          <p:cNvPr id="534597" name="Rectangle 69"/>
          <p:cNvSpPr>
            <a:spLocks noChangeArrowheads="1"/>
          </p:cNvSpPr>
          <p:nvPr/>
        </p:nvSpPr>
        <p:spPr bwMode="auto">
          <a:xfrm>
            <a:off x="1630512" y="2370054"/>
            <a:ext cx="6289675" cy="1948568"/>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400" b="1" noProof="1">
                <a:latin typeface="Courier New" pitchFamily="49" charset="0"/>
              </a:rPr>
              <a:t>class </a:t>
            </a:r>
            <a:r>
              <a:rPr lang="cy-GB" sz="1400" b="1" dirty="0">
                <a:latin typeface="Courier New" pitchFamily="49" charset="0"/>
              </a:rPr>
              <a:t>BizTripFactory:TripFactory {</a:t>
            </a:r>
            <a:endParaRPr lang="cy-GB" sz="1400" b="1" noProof="1">
              <a:latin typeface="Courier New" pitchFamily="49" charset="0"/>
            </a:endParaRPr>
          </a:p>
          <a:p>
            <a:endParaRPr lang="cy-GB" sz="1400" b="1" noProof="1">
              <a:latin typeface="Courier New" pitchFamily="49" charset="0"/>
            </a:endParaRPr>
          </a:p>
          <a:p>
            <a:r>
              <a:rPr lang="cy-GB" sz="1400" b="1" dirty="0">
                <a:latin typeface="Courier New" pitchFamily="49" charset="0"/>
              </a:rPr>
              <a:t>    </a:t>
            </a:r>
            <a:r>
              <a:rPr lang="cy-GB" sz="1400" b="1" noProof="1">
                <a:latin typeface="Courier New" pitchFamily="49" charset="0"/>
              </a:rPr>
              <a:t>public:</a:t>
            </a:r>
          </a:p>
          <a:p>
            <a:r>
              <a:rPr lang="cy-GB" sz="1400" b="1" noProof="1">
                <a:latin typeface="Courier New" pitchFamily="49" charset="0"/>
              </a:rPr>
              <a:t>	 </a:t>
            </a:r>
            <a:r>
              <a:rPr lang="cy-GB" sz="1400" b="1" dirty="0">
                <a:latin typeface="Courier New" pitchFamily="49" charset="0"/>
              </a:rPr>
              <a:t>Flight bookFlight()</a:t>
            </a:r>
          </a:p>
          <a:p>
            <a:r>
              <a:rPr lang="cy-GB" sz="1400" b="1" dirty="0">
                <a:latin typeface="Courier New" pitchFamily="49" charset="0"/>
              </a:rPr>
              <a:t>    		{ return BizFlight(); }</a:t>
            </a:r>
          </a:p>
          <a:p>
            <a:endParaRPr lang="cy-GB" sz="1400" b="1" dirty="0">
              <a:latin typeface="Courier New" pitchFamily="49" charset="0"/>
            </a:endParaRPr>
          </a:p>
          <a:p>
            <a:r>
              <a:rPr lang="cy-GB" sz="1400" b="1" dirty="0">
                <a:latin typeface="Courier New" pitchFamily="49" charset="0"/>
              </a:rPr>
              <a:t>	Hotel reserveHotel()</a:t>
            </a:r>
          </a:p>
          <a:p>
            <a:r>
              <a:rPr lang="cy-GB" sz="1400" b="1" dirty="0">
                <a:latin typeface="Courier New" pitchFamily="49" charset="0"/>
              </a:rPr>
              <a:t>    		{ return BizHotelStay(); }</a:t>
            </a:r>
            <a:endParaRPr lang="cy-GB" sz="1400" b="1" noProof="1">
              <a:latin typeface="Courier New" pitchFamily="49" charset="0"/>
            </a:endParaRPr>
          </a:p>
          <a:p>
            <a:r>
              <a:rPr lang="cy-GB" sz="1400" b="1" noProof="1">
                <a:latin typeface="Courier New" pitchFamily="49" charset="0"/>
              </a:rPr>
              <a:t>}</a:t>
            </a:r>
            <a:endParaRPr lang="en-US" sz="1400" b="1" dirty="0">
              <a:latin typeface="Courier New" pitchFamily="49" charset="0"/>
            </a:endParaRPr>
          </a:p>
        </p:txBody>
      </p:sp>
      <p:sp>
        <p:nvSpPr>
          <p:cNvPr id="534598" name="Rectangle 70"/>
          <p:cNvSpPr>
            <a:spLocks noChangeArrowheads="1"/>
          </p:cNvSpPr>
          <p:nvPr/>
        </p:nvSpPr>
        <p:spPr bwMode="auto">
          <a:xfrm>
            <a:off x="1630512" y="4426367"/>
            <a:ext cx="6289675" cy="2074186"/>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400" b="1" noProof="1">
                <a:latin typeface="Courier New" pitchFamily="49" charset="0"/>
              </a:rPr>
              <a:t>class </a:t>
            </a:r>
            <a:r>
              <a:rPr lang="cy-GB" sz="1400" b="1" dirty="0">
                <a:latin typeface="Courier New" pitchFamily="49" charset="0"/>
              </a:rPr>
              <a:t>EconTripFactory:TripFactory {</a:t>
            </a:r>
            <a:endParaRPr lang="cy-GB" sz="1400" b="1" noProof="1">
              <a:latin typeface="Courier New" pitchFamily="49" charset="0"/>
            </a:endParaRPr>
          </a:p>
          <a:p>
            <a:endParaRPr lang="cy-GB" sz="1400" b="1" noProof="1">
              <a:latin typeface="Courier New" pitchFamily="49" charset="0"/>
            </a:endParaRPr>
          </a:p>
          <a:p>
            <a:r>
              <a:rPr lang="cy-GB" sz="1400" b="1" dirty="0">
                <a:latin typeface="Courier New" pitchFamily="49" charset="0"/>
              </a:rPr>
              <a:t>    </a:t>
            </a:r>
            <a:r>
              <a:rPr lang="cy-GB" sz="1400" b="1" noProof="1">
                <a:latin typeface="Courier New" pitchFamily="49" charset="0"/>
              </a:rPr>
              <a:t>public:</a:t>
            </a:r>
          </a:p>
          <a:p>
            <a:r>
              <a:rPr lang="cy-GB" sz="1400" b="1" noProof="1">
                <a:latin typeface="Courier New" pitchFamily="49" charset="0"/>
              </a:rPr>
              <a:t>	</a:t>
            </a:r>
            <a:r>
              <a:rPr lang="cy-GB" sz="1400" b="1" dirty="0">
                <a:latin typeface="Courier New" pitchFamily="49" charset="0"/>
              </a:rPr>
              <a:t>Flight bookFlight()</a:t>
            </a:r>
          </a:p>
          <a:p>
            <a:r>
              <a:rPr lang="cy-GB" sz="1400" b="1" dirty="0">
                <a:latin typeface="Courier New" pitchFamily="49" charset="0"/>
              </a:rPr>
              <a:t>    		{ return EconFlight(); }</a:t>
            </a:r>
          </a:p>
          <a:p>
            <a:endParaRPr lang="cy-GB" sz="1400" b="1" dirty="0">
              <a:latin typeface="Courier New" pitchFamily="49" charset="0"/>
            </a:endParaRPr>
          </a:p>
          <a:p>
            <a:r>
              <a:rPr lang="cy-GB" sz="1400" b="1" dirty="0">
                <a:latin typeface="Courier New" pitchFamily="49" charset="0"/>
              </a:rPr>
              <a:t>	Hotel reserveHotel()</a:t>
            </a:r>
          </a:p>
          <a:p>
            <a:r>
              <a:rPr lang="cy-GB" sz="1400" b="1" dirty="0">
                <a:latin typeface="Courier New" pitchFamily="49" charset="0"/>
              </a:rPr>
              <a:t>    		{ return EconHotelStay(); }</a:t>
            </a:r>
            <a:endParaRPr lang="cy-GB" sz="1400" b="1" noProof="1">
              <a:latin typeface="Courier New" pitchFamily="49" charset="0"/>
            </a:endParaRPr>
          </a:p>
          <a:p>
            <a:r>
              <a:rPr lang="cy-GB" sz="1400" b="1" noProof="1">
                <a:latin typeface="Courier New" pitchFamily="49" charset="0"/>
              </a:rPr>
              <a:t>}</a:t>
            </a:r>
            <a:endParaRPr lang="en-US" sz="1400" b="1" dirty="0">
              <a:latin typeface="Courier New" pitchFamily="49" charset="0"/>
            </a:endParaRPr>
          </a:p>
        </p:txBody>
      </p:sp>
      <p:sp>
        <p:nvSpPr>
          <p:cNvPr id="7"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15</a:t>
            </a:fld>
            <a:endParaRPr lang="en-GB" dirty="0"/>
          </a:p>
        </p:txBody>
      </p:sp>
    </p:spTree>
    <p:extLst>
      <p:ext uri="{BB962C8B-B14F-4D97-AF65-F5344CB8AC3E}">
        <p14:creationId xmlns:p14="http://schemas.microsoft.com/office/powerpoint/2010/main" val="5985995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92" name="Rectangle 8"/>
          <p:cNvSpPr>
            <a:spLocks noGrp="1" noChangeArrowheads="1"/>
          </p:cNvSpPr>
          <p:nvPr>
            <p:ph idx="1"/>
          </p:nvPr>
        </p:nvSpPr>
        <p:spPr>
          <a:noFill/>
          <a:ln/>
        </p:spPr>
        <p:txBody>
          <a:bodyPr/>
          <a:lstStyle/>
          <a:p>
            <a:r>
              <a:rPr lang="en-GB" dirty="0"/>
              <a:t>Intent</a:t>
            </a:r>
          </a:p>
          <a:p>
            <a:pPr lvl="1"/>
            <a:r>
              <a:rPr lang="en-GB" dirty="0"/>
              <a:t>Define a class that encapsulates data storage operations</a:t>
            </a:r>
          </a:p>
          <a:p>
            <a:pPr lvl="1"/>
            <a:r>
              <a:rPr lang="en-GB" dirty="0"/>
              <a:t>Decouple client code from data storage implementation details</a:t>
            </a:r>
          </a:p>
          <a:p>
            <a:r>
              <a:rPr lang="en-GB" dirty="0"/>
              <a:t>Example</a:t>
            </a:r>
          </a:p>
          <a:p>
            <a:pPr lvl="1"/>
            <a:r>
              <a:rPr lang="en-GB" dirty="0"/>
              <a:t>A DAO that provides CRUD operations for employees</a:t>
            </a:r>
          </a:p>
          <a:p>
            <a:pPr lvl="2"/>
            <a:endParaRPr lang="en-GB" dirty="0"/>
          </a:p>
          <a:p>
            <a:pPr lvl="2"/>
            <a:endParaRPr lang="en-GB" dirty="0"/>
          </a:p>
          <a:p>
            <a:pPr lvl="2"/>
            <a:endParaRPr lang="en-GB" dirty="0"/>
          </a:p>
          <a:p>
            <a:pPr lvl="2"/>
            <a:endParaRPr lang="en-GB" dirty="0"/>
          </a:p>
          <a:p>
            <a:pPr lvl="2"/>
            <a:endParaRPr lang="en-GB" dirty="0"/>
          </a:p>
          <a:p>
            <a:pPr lvl="2"/>
            <a:endParaRPr lang="en-GB" dirty="0"/>
          </a:p>
        </p:txBody>
      </p:sp>
      <p:sp>
        <p:nvSpPr>
          <p:cNvPr id="477186" name="Rectangle 2"/>
          <p:cNvSpPr>
            <a:spLocks noGrp="1" noChangeArrowheads="1"/>
          </p:cNvSpPr>
          <p:nvPr>
            <p:ph type="title"/>
          </p:nvPr>
        </p:nvSpPr>
        <p:spPr>
          <a:noFill/>
          <a:ln/>
        </p:spPr>
        <p:txBody>
          <a:bodyPr/>
          <a:lstStyle/>
          <a:p>
            <a:r>
              <a:rPr lang="en-GB" dirty="0"/>
              <a:t>Data Access Object Pattern (1)</a:t>
            </a:r>
          </a:p>
        </p:txBody>
      </p:sp>
      <p:grpSp>
        <p:nvGrpSpPr>
          <p:cNvPr id="477247" name="Group 63"/>
          <p:cNvGrpSpPr>
            <a:grpSpLocks/>
          </p:cNvGrpSpPr>
          <p:nvPr/>
        </p:nvGrpSpPr>
        <p:grpSpPr bwMode="auto">
          <a:xfrm>
            <a:off x="4968026" y="3804703"/>
            <a:ext cx="4026747" cy="827660"/>
            <a:chOff x="993" y="1357"/>
            <a:chExt cx="3448" cy="639"/>
          </a:xfrm>
        </p:grpSpPr>
        <p:sp>
          <p:nvSpPr>
            <p:cNvPr id="477248" name="Rectangle 64"/>
            <p:cNvSpPr>
              <a:spLocks noChangeArrowheads="1"/>
            </p:cNvSpPr>
            <p:nvPr/>
          </p:nvSpPr>
          <p:spPr bwMode="auto">
            <a:xfrm>
              <a:off x="3378" y="1357"/>
              <a:ext cx="1063" cy="35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49" name="Rectangle 65"/>
            <p:cNvSpPr>
              <a:spLocks noChangeArrowheads="1"/>
            </p:cNvSpPr>
            <p:nvPr/>
          </p:nvSpPr>
          <p:spPr bwMode="auto">
            <a:xfrm>
              <a:off x="3378" y="1451"/>
              <a:ext cx="1059" cy="22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dirty="0"/>
                <a:t>Client</a:t>
              </a:r>
            </a:p>
          </p:txBody>
        </p:sp>
        <p:sp>
          <p:nvSpPr>
            <p:cNvPr id="67" name="Rectangle 65"/>
            <p:cNvSpPr>
              <a:spLocks noChangeArrowheads="1"/>
            </p:cNvSpPr>
            <p:nvPr/>
          </p:nvSpPr>
          <p:spPr bwMode="auto">
            <a:xfrm>
              <a:off x="993" y="1768"/>
              <a:ext cx="1059" cy="228"/>
            </a:xfrm>
            <a:prstGeom prst="rect">
              <a:avLst/>
            </a:prstGeom>
            <a:noFill/>
            <a:ln w="12700">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dirty="0"/>
                <a:t>creates</a:t>
              </a:r>
            </a:p>
          </p:txBody>
        </p:sp>
        <p:sp>
          <p:nvSpPr>
            <p:cNvPr id="69" name="Rectangle 65"/>
            <p:cNvSpPr>
              <a:spLocks noChangeArrowheads="1"/>
            </p:cNvSpPr>
            <p:nvPr/>
          </p:nvSpPr>
          <p:spPr bwMode="auto">
            <a:xfrm>
              <a:off x="2894" y="1765"/>
              <a:ext cx="1059" cy="228"/>
            </a:xfrm>
            <a:prstGeom prst="rect">
              <a:avLst/>
            </a:prstGeom>
            <a:noFill/>
            <a:ln w="12700">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dirty="0"/>
                <a:t>uses</a:t>
              </a:r>
            </a:p>
          </p:txBody>
        </p:sp>
      </p:grpSp>
      <p:sp>
        <p:nvSpPr>
          <p:cNvPr id="477252" name="Line 68"/>
          <p:cNvSpPr>
            <a:spLocks noChangeShapeType="1"/>
          </p:cNvSpPr>
          <p:nvPr/>
        </p:nvSpPr>
        <p:spPr bwMode="auto">
          <a:xfrm>
            <a:off x="3603308" y="4878495"/>
            <a:ext cx="0" cy="149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77253" name="Group 69"/>
          <p:cNvGrpSpPr>
            <a:grpSpLocks/>
          </p:cNvGrpSpPr>
          <p:nvPr/>
        </p:nvGrpSpPr>
        <p:grpSpPr bwMode="auto">
          <a:xfrm>
            <a:off x="2693670" y="5024545"/>
            <a:ext cx="1804988" cy="219075"/>
            <a:chOff x="2868" y="2962"/>
            <a:chExt cx="1269" cy="200"/>
          </a:xfrm>
        </p:grpSpPr>
        <p:sp>
          <p:nvSpPr>
            <p:cNvPr id="477254" name="Line 70"/>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7255" name="Line 71"/>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7256" name="Line 72"/>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77259" name="Rectangle 75"/>
          <p:cNvSpPr>
            <a:spLocks noChangeArrowheads="1"/>
          </p:cNvSpPr>
          <p:nvPr/>
        </p:nvSpPr>
        <p:spPr bwMode="auto">
          <a:xfrm>
            <a:off x="2496503" y="3453555"/>
            <a:ext cx="2185668" cy="29559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7788" tIns="39688" rIns="77788" bIns="39688">
            <a:spAutoFit/>
          </a:bodyPr>
          <a:lstStyle/>
          <a:p>
            <a:pPr algn="ctr" defTabSz="661988">
              <a:spcBef>
                <a:spcPct val="50000"/>
              </a:spcBef>
            </a:pPr>
            <a:r>
              <a:rPr lang="en-GB" sz="1400" b="1" i="1" dirty="0" err="1"/>
              <a:t>EmployeeDAO</a:t>
            </a:r>
            <a:endParaRPr lang="en-GB" sz="1400" b="1" i="1" dirty="0"/>
          </a:p>
        </p:txBody>
      </p:sp>
      <p:sp>
        <p:nvSpPr>
          <p:cNvPr id="477260" name="Rectangle 76"/>
          <p:cNvSpPr>
            <a:spLocks noChangeArrowheads="1"/>
          </p:cNvSpPr>
          <p:nvPr/>
        </p:nvSpPr>
        <p:spPr bwMode="auto">
          <a:xfrm>
            <a:off x="2519363" y="3744385"/>
            <a:ext cx="2185668" cy="94192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7788" tIns="39688" rIns="77788" bIns="39688">
            <a:spAutoFit/>
          </a:bodyPr>
          <a:lstStyle/>
          <a:p>
            <a:pPr defTabSz="661988">
              <a:spcBef>
                <a:spcPct val="50000"/>
              </a:spcBef>
            </a:pPr>
            <a:r>
              <a:rPr lang="en-GB" sz="1400" dirty="0" err="1"/>
              <a:t>getAll</a:t>
            </a:r>
            <a:r>
              <a:rPr lang="en-GB" sz="1400" dirty="0"/>
              <a:t>(), </a:t>
            </a:r>
            <a:r>
              <a:rPr lang="en-GB" sz="1400" dirty="0" err="1"/>
              <a:t>getInRange</a:t>
            </a:r>
            <a:r>
              <a:rPr lang="en-GB" sz="1400" dirty="0"/>
              <a:t>(), </a:t>
            </a:r>
            <a:r>
              <a:rPr lang="en-GB" sz="1400" dirty="0" err="1"/>
              <a:t>etc</a:t>
            </a:r>
            <a:br>
              <a:rPr lang="en-GB" sz="1400" dirty="0"/>
            </a:br>
            <a:r>
              <a:rPr lang="en-GB" sz="1400" dirty="0"/>
              <a:t>insert()</a:t>
            </a:r>
            <a:br>
              <a:rPr lang="en-GB" sz="1400" dirty="0"/>
            </a:br>
            <a:r>
              <a:rPr lang="en-GB" sz="1400" dirty="0"/>
              <a:t>update()</a:t>
            </a:r>
            <a:br>
              <a:rPr lang="en-GB" sz="1400" dirty="0"/>
            </a:br>
            <a:r>
              <a:rPr lang="en-GB" sz="1400" dirty="0"/>
              <a:t>delete()</a:t>
            </a:r>
          </a:p>
        </p:txBody>
      </p:sp>
      <p:sp>
        <p:nvSpPr>
          <p:cNvPr id="477261" name="Rectangle 77"/>
          <p:cNvSpPr>
            <a:spLocks noChangeArrowheads="1"/>
          </p:cNvSpPr>
          <p:nvPr/>
        </p:nvSpPr>
        <p:spPr bwMode="auto">
          <a:xfrm>
            <a:off x="2507933" y="3465410"/>
            <a:ext cx="2193924" cy="12209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62" name="Line 78"/>
          <p:cNvSpPr>
            <a:spLocks noChangeShapeType="1"/>
          </p:cNvSpPr>
          <p:nvPr/>
        </p:nvSpPr>
        <p:spPr bwMode="auto">
          <a:xfrm>
            <a:off x="2494360" y="3749150"/>
            <a:ext cx="2175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477263" name="Group 79"/>
          <p:cNvGrpSpPr>
            <a:grpSpLocks/>
          </p:cNvGrpSpPr>
          <p:nvPr/>
        </p:nvGrpSpPr>
        <p:grpSpPr bwMode="auto">
          <a:xfrm>
            <a:off x="1156970" y="5252477"/>
            <a:ext cx="2193925" cy="1345098"/>
            <a:chOff x="831" y="1042"/>
            <a:chExt cx="1063" cy="872"/>
          </a:xfrm>
        </p:grpSpPr>
        <p:sp>
          <p:nvSpPr>
            <p:cNvPr id="477264" name="Rectangle 80"/>
            <p:cNvSpPr>
              <a:spLocks noChangeArrowheads="1"/>
            </p:cNvSpPr>
            <p:nvPr/>
          </p:nvSpPr>
          <p:spPr bwMode="auto">
            <a:xfrm>
              <a:off x="831" y="1055"/>
              <a:ext cx="1059" cy="19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dirty="0" err="1"/>
                <a:t>MemoryEmployeeDAO</a:t>
              </a:r>
              <a:endParaRPr lang="en-GB" sz="1400" b="1" dirty="0"/>
            </a:p>
          </p:txBody>
        </p:sp>
        <p:sp>
          <p:nvSpPr>
            <p:cNvPr id="477265" name="Rectangle 81"/>
            <p:cNvSpPr>
              <a:spLocks noChangeArrowheads="1"/>
            </p:cNvSpPr>
            <p:nvPr/>
          </p:nvSpPr>
          <p:spPr bwMode="auto">
            <a:xfrm>
              <a:off x="831" y="1261"/>
              <a:ext cx="1059" cy="61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dirty="0" err="1"/>
                <a:t>getAll</a:t>
              </a:r>
              <a:r>
                <a:rPr lang="en-GB" sz="1400" dirty="0"/>
                <a:t>(), </a:t>
              </a:r>
              <a:r>
                <a:rPr lang="en-GB" sz="1400" dirty="0" err="1"/>
                <a:t>getInRange</a:t>
              </a:r>
              <a:r>
                <a:rPr lang="en-GB" sz="1400" dirty="0"/>
                <a:t>(), </a:t>
              </a:r>
              <a:r>
                <a:rPr lang="en-GB" sz="1400" dirty="0" err="1"/>
                <a:t>etc</a:t>
              </a:r>
              <a:br>
                <a:rPr lang="en-GB" sz="1400" dirty="0"/>
              </a:br>
              <a:r>
                <a:rPr lang="en-GB" sz="1400" dirty="0"/>
                <a:t>insert()</a:t>
              </a:r>
              <a:br>
                <a:rPr lang="en-GB" sz="1400" dirty="0"/>
              </a:br>
              <a:r>
                <a:rPr lang="en-GB" sz="1400" dirty="0"/>
                <a:t>update()</a:t>
              </a:r>
              <a:br>
                <a:rPr lang="en-GB" sz="1400" dirty="0"/>
              </a:br>
              <a:r>
                <a:rPr lang="en-GB" sz="1400" dirty="0"/>
                <a:t>delete()</a:t>
              </a:r>
            </a:p>
          </p:txBody>
        </p:sp>
        <p:sp>
          <p:nvSpPr>
            <p:cNvPr id="477266" name="Rectangle 82"/>
            <p:cNvSpPr>
              <a:spLocks noChangeArrowheads="1"/>
            </p:cNvSpPr>
            <p:nvPr/>
          </p:nvSpPr>
          <p:spPr bwMode="auto">
            <a:xfrm>
              <a:off x="831" y="1042"/>
              <a:ext cx="1063" cy="87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67" name="Line 83"/>
            <p:cNvSpPr>
              <a:spLocks noChangeShapeType="1"/>
            </p:cNvSpPr>
            <p:nvPr/>
          </p:nvSpPr>
          <p:spPr bwMode="auto">
            <a:xfrm>
              <a:off x="831" y="1242"/>
              <a:ext cx="10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77268" name="Group 84"/>
          <p:cNvGrpSpPr>
            <a:grpSpLocks/>
          </p:cNvGrpSpPr>
          <p:nvPr/>
        </p:nvGrpSpPr>
        <p:grpSpPr bwMode="auto">
          <a:xfrm>
            <a:off x="3886835" y="5256319"/>
            <a:ext cx="2193925" cy="1341799"/>
            <a:chOff x="831" y="1042"/>
            <a:chExt cx="1063" cy="886"/>
          </a:xfrm>
        </p:grpSpPr>
        <p:sp>
          <p:nvSpPr>
            <p:cNvPr id="477269" name="Rectangle 85"/>
            <p:cNvSpPr>
              <a:spLocks noChangeArrowheads="1"/>
            </p:cNvSpPr>
            <p:nvPr/>
          </p:nvSpPr>
          <p:spPr bwMode="auto">
            <a:xfrm>
              <a:off x="831" y="1055"/>
              <a:ext cx="1059" cy="19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dirty="0" err="1"/>
                <a:t>RdbmsEmployeeDAO</a:t>
              </a:r>
              <a:endParaRPr lang="en-GB" sz="1400" b="1" dirty="0"/>
            </a:p>
          </p:txBody>
        </p:sp>
        <p:sp>
          <p:nvSpPr>
            <p:cNvPr id="477270" name="Rectangle 86"/>
            <p:cNvSpPr>
              <a:spLocks noChangeArrowheads="1"/>
            </p:cNvSpPr>
            <p:nvPr/>
          </p:nvSpPr>
          <p:spPr bwMode="auto">
            <a:xfrm>
              <a:off x="831" y="1261"/>
              <a:ext cx="1059" cy="6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dirty="0" err="1"/>
                <a:t>getAll</a:t>
              </a:r>
              <a:r>
                <a:rPr lang="en-GB" sz="1400" dirty="0"/>
                <a:t>(), </a:t>
              </a:r>
              <a:r>
                <a:rPr lang="en-GB" sz="1400" dirty="0" err="1"/>
                <a:t>getInRange</a:t>
              </a:r>
              <a:r>
                <a:rPr lang="en-GB" sz="1400" dirty="0"/>
                <a:t>(), </a:t>
              </a:r>
              <a:r>
                <a:rPr lang="en-GB" sz="1400" dirty="0" err="1"/>
                <a:t>etc</a:t>
              </a:r>
              <a:br>
                <a:rPr lang="en-GB" sz="1400" dirty="0"/>
              </a:br>
              <a:r>
                <a:rPr lang="en-GB" sz="1400" dirty="0"/>
                <a:t>insert()</a:t>
              </a:r>
              <a:br>
                <a:rPr lang="en-GB" sz="1400" dirty="0"/>
              </a:br>
              <a:r>
                <a:rPr lang="en-GB" sz="1400" dirty="0"/>
                <a:t>update()</a:t>
              </a:r>
              <a:br>
                <a:rPr lang="en-GB" sz="1400" dirty="0"/>
              </a:br>
              <a:r>
                <a:rPr lang="en-GB" sz="1400" dirty="0"/>
                <a:t>delete()</a:t>
              </a:r>
            </a:p>
          </p:txBody>
        </p:sp>
        <p:sp>
          <p:nvSpPr>
            <p:cNvPr id="477271" name="Rectangle 87"/>
            <p:cNvSpPr>
              <a:spLocks noChangeArrowheads="1"/>
            </p:cNvSpPr>
            <p:nvPr/>
          </p:nvSpPr>
          <p:spPr bwMode="auto">
            <a:xfrm>
              <a:off x="831" y="1042"/>
              <a:ext cx="1063" cy="8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7272" name="Line 88"/>
            <p:cNvSpPr>
              <a:spLocks noChangeShapeType="1"/>
            </p:cNvSpPr>
            <p:nvPr/>
          </p:nvSpPr>
          <p:spPr bwMode="auto">
            <a:xfrm>
              <a:off x="831" y="1242"/>
              <a:ext cx="10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477277" name="Line 93"/>
          <p:cNvSpPr>
            <a:spLocks noChangeShapeType="1"/>
          </p:cNvSpPr>
          <p:nvPr/>
        </p:nvSpPr>
        <p:spPr bwMode="auto">
          <a:xfrm flipH="1">
            <a:off x="4716460" y="4041882"/>
            <a:ext cx="302736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7257" name="AutoShape 73"/>
          <p:cNvSpPr>
            <a:spLocks noChangeArrowheads="1"/>
          </p:cNvSpPr>
          <p:nvPr/>
        </p:nvSpPr>
        <p:spPr bwMode="auto">
          <a:xfrm>
            <a:off x="3469958" y="4684820"/>
            <a:ext cx="257175" cy="20478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9"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16</a:t>
            </a:fld>
            <a:endParaRPr lang="en-GB" dirty="0"/>
          </a:p>
        </p:txBody>
      </p:sp>
      <p:sp>
        <p:nvSpPr>
          <p:cNvPr id="60" name="Rectangle 77"/>
          <p:cNvSpPr>
            <a:spLocks noChangeArrowheads="1"/>
          </p:cNvSpPr>
          <p:nvPr/>
        </p:nvSpPr>
        <p:spPr bwMode="auto">
          <a:xfrm>
            <a:off x="5904230" y="4684819"/>
            <a:ext cx="1605280" cy="33147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61" name="Rectangle 75"/>
          <p:cNvSpPr>
            <a:spLocks noChangeArrowheads="1"/>
          </p:cNvSpPr>
          <p:nvPr/>
        </p:nvSpPr>
        <p:spPr bwMode="auto">
          <a:xfrm>
            <a:off x="5933442" y="4711122"/>
            <a:ext cx="1610358" cy="29559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7788" tIns="39688" rIns="77788" bIns="39688">
            <a:spAutoFit/>
          </a:bodyPr>
          <a:lstStyle/>
          <a:p>
            <a:pPr algn="ctr" defTabSz="661988">
              <a:spcBef>
                <a:spcPct val="50000"/>
              </a:spcBef>
            </a:pPr>
            <a:r>
              <a:rPr lang="en-GB" sz="1400" b="1" dirty="0"/>
              <a:t>Employee</a:t>
            </a:r>
          </a:p>
        </p:txBody>
      </p:sp>
      <p:sp>
        <p:nvSpPr>
          <p:cNvPr id="2" name="Flowchart: Magnetic Disk 1"/>
          <p:cNvSpPr/>
          <p:nvPr/>
        </p:nvSpPr>
        <p:spPr bwMode="auto">
          <a:xfrm>
            <a:off x="754380" y="3579710"/>
            <a:ext cx="920119" cy="981629"/>
          </a:xfrm>
          <a:prstGeom prst="flowChartMagneticDisk">
            <a:avLst/>
          </a:prstGeom>
          <a:ln w="9525" cap="flat" cmpd="sng" algn="ctr">
            <a:solidFill>
              <a:schemeClr val="accent1"/>
            </a:solidFill>
            <a:prstDash val="solid"/>
            <a:round/>
            <a:headEnd type="none" w="med" len="med"/>
            <a:tailEnd type="none" w="med" len="med"/>
          </a:ln>
          <a:effectLst/>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cxnSp>
        <p:nvCxnSpPr>
          <p:cNvPr id="4" name="Straight Arrow Connector 3"/>
          <p:cNvCxnSpPr/>
          <p:nvPr/>
        </p:nvCxnSpPr>
        <p:spPr bwMode="auto">
          <a:xfrm flipH="1">
            <a:off x="1685929" y="4134607"/>
            <a:ext cx="771521" cy="0"/>
          </a:xfrm>
          <a:prstGeom prst="straightConnector1">
            <a:avLst/>
          </a:prstGeom>
          <a:noFill/>
          <a:ln w="28575" cap="flat" cmpd="sng" algn="ctr">
            <a:solidFill>
              <a:schemeClr val="tx2"/>
            </a:solidFill>
            <a:prstDash val="solid"/>
            <a:round/>
            <a:headEnd type="none" w="med" len="med"/>
            <a:tailEnd type="arrow"/>
          </a:ln>
          <a:effectLst/>
        </p:spPr>
      </p:cxnSp>
      <p:sp>
        <p:nvSpPr>
          <p:cNvPr id="66" name="Line 93"/>
          <p:cNvSpPr>
            <a:spLocks noChangeShapeType="1"/>
          </p:cNvSpPr>
          <p:nvPr/>
        </p:nvSpPr>
        <p:spPr bwMode="auto">
          <a:xfrm>
            <a:off x="4705031" y="4343400"/>
            <a:ext cx="1228411" cy="507154"/>
          </a:xfrm>
          <a:prstGeom prst="line">
            <a:avLst/>
          </a:prstGeom>
          <a:noFill/>
          <a:ln w="12700">
            <a:solidFill>
              <a:srgbClr val="333333"/>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 name="Line 93"/>
          <p:cNvSpPr>
            <a:spLocks noChangeShapeType="1"/>
          </p:cNvSpPr>
          <p:nvPr/>
        </p:nvSpPr>
        <p:spPr bwMode="auto">
          <a:xfrm flipH="1">
            <a:off x="7498080" y="4255447"/>
            <a:ext cx="1055248" cy="597941"/>
          </a:xfrm>
          <a:prstGeom prst="line">
            <a:avLst/>
          </a:prstGeom>
          <a:noFill/>
          <a:ln w="12700">
            <a:solidFill>
              <a:srgbClr val="333333"/>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83263137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noFill/>
          <a:ln/>
        </p:spPr>
        <p:txBody>
          <a:bodyPr/>
          <a:lstStyle/>
          <a:p>
            <a:r>
              <a:rPr lang="en-GB" dirty="0"/>
              <a:t>Data Access Object Pattern (2)</a:t>
            </a:r>
          </a:p>
        </p:txBody>
      </p:sp>
      <p:sp>
        <p:nvSpPr>
          <p:cNvPr id="62"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17</a:t>
            </a:fld>
            <a:endParaRPr lang="en-GB" dirty="0"/>
          </a:p>
        </p:txBody>
      </p:sp>
      <p:sp>
        <p:nvSpPr>
          <p:cNvPr id="2" name="Content Placeholder 1"/>
          <p:cNvSpPr>
            <a:spLocks noGrp="1"/>
          </p:cNvSpPr>
          <p:nvPr>
            <p:ph idx="1"/>
          </p:nvPr>
        </p:nvSpPr>
        <p:spPr/>
        <p:txBody>
          <a:bodyPr/>
          <a:lstStyle/>
          <a:p>
            <a:r>
              <a:rPr lang="en-GB" dirty="0"/>
              <a:t>Here's a simple </a:t>
            </a:r>
            <a:r>
              <a:rPr lang="en-GB" dirty="0">
                <a:latin typeface="Lucida Console" panose="020B0609040504020204" pitchFamily="49" charset="0"/>
              </a:rPr>
              <a:t>Employee</a:t>
            </a:r>
            <a:r>
              <a:rPr lang="en-GB" dirty="0"/>
              <a:t> class</a:t>
            </a:r>
          </a:p>
          <a:p>
            <a:pPr lvl="1"/>
            <a:r>
              <a:rPr lang="en-GB" dirty="0"/>
              <a:t>This is like an "entity" in some frameworks, e.g. Hibernate</a:t>
            </a:r>
          </a:p>
        </p:txBody>
      </p:sp>
      <p:sp>
        <p:nvSpPr>
          <p:cNvPr id="64" name="Rectangle 63"/>
          <p:cNvSpPr>
            <a:spLocks noChangeArrowheads="1"/>
          </p:cNvSpPr>
          <p:nvPr/>
        </p:nvSpPr>
        <p:spPr bwMode="auto">
          <a:xfrm>
            <a:off x="488950" y="2068830"/>
            <a:ext cx="8301038" cy="3166110"/>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400" b="1" noProof="1">
                <a:latin typeface="Courier New" pitchFamily="49" charset="0"/>
              </a:rPr>
              <a:t>class Employee {</a:t>
            </a:r>
          </a:p>
          <a:p>
            <a:r>
              <a:rPr lang="en-GB" sz="1400" b="1" noProof="1">
                <a:latin typeface="Courier New" pitchFamily="49" charset="0"/>
              </a:rPr>
              <a:t>	</a:t>
            </a:r>
          </a:p>
          <a:p>
            <a:r>
              <a:rPr lang="en-GB" sz="1400" b="1" noProof="1">
                <a:latin typeface="Courier New" pitchFamily="49" charset="0"/>
              </a:rPr>
              <a:t>    private: </a:t>
            </a:r>
          </a:p>
          <a:p>
            <a:r>
              <a:rPr lang="en-GB" sz="1400" b="1" noProof="1">
                <a:latin typeface="Courier New" pitchFamily="49" charset="0"/>
              </a:rPr>
              <a:t>	int id = -1;</a:t>
            </a:r>
          </a:p>
          <a:p>
            <a:r>
              <a:rPr lang="en-GB" sz="1400" b="1" noProof="1">
                <a:latin typeface="Courier New" pitchFamily="49" charset="0"/>
              </a:rPr>
              <a:t>	String name;</a:t>
            </a:r>
          </a:p>
          <a:p>
            <a:r>
              <a:rPr lang="en-GB" sz="1400" b="1" noProof="1">
                <a:latin typeface="Courier New" pitchFamily="49" charset="0"/>
              </a:rPr>
              <a:t>	double salary;</a:t>
            </a:r>
          </a:p>
          <a:p>
            <a:r>
              <a:rPr lang="en-GB" sz="1400" b="1" noProof="1">
                <a:latin typeface="Courier New" pitchFamily="49" charset="0"/>
              </a:rPr>
              <a:t>    public:</a:t>
            </a:r>
          </a:p>
          <a:p>
            <a:r>
              <a:rPr lang="en-GB" sz="1400" b="1" noProof="1">
                <a:latin typeface="Courier New" pitchFamily="49" charset="0"/>
              </a:rPr>
              <a:t>	Employee(string name, double salary) {</a:t>
            </a:r>
          </a:p>
          <a:p>
            <a:r>
              <a:rPr lang="en-GB" sz="1400" b="1" noProof="1">
                <a:latin typeface="Courier New" pitchFamily="49" charset="0"/>
              </a:rPr>
              <a:t>        this.name = name;</a:t>
            </a:r>
          </a:p>
          <a:p>
            <a:r>
              <a:rPr lang="en-GB" sz="1400" b="1" noProof="1">
                <a:latin typeface="Courier New" pitchFamily="49" charset="0"/>
              </a:rPr>
              <a:t>        this.salary = salary;</a:t>
            </a:r>
          </a:p>
          <a:p>
            <a:r>
              <a:rPr lang="en-GB" sz="1400" b="1" noProof="1">
                <a:latin typeface="Courier New" pitchFamily="49" charset="0"/>
              </a:rPr>
              <a:t>    }</a:t>
            </a:r>
          </a:p>
          <a:p>
            <a:endParaRPr lang="en-GB" sz="1400" b="1" noProof="1">
              <a:latin typeface="Courier New" pitchFamily="49" charset="0"/>
            </a:endParaRPr>
          </a:p>
          <a:p>
            <a:r>
              <a:rPr lang="en-GB" sz="1400" b="1" noProof="1">
                <a:latin typeface="Courier New" pitchFamily="49" charset="0"/>
              </a:rPr>
              <a:t>    // Plus various getters and setters, and toString()</a:t>
            </a:r>
          </a:p>
          <a:p>
            <a:r>
              <a:rPr lang="en-GB" sz="1400" b="1" noProof="1">
                <a:latin typeface="Courier New" pitchFamily="49" charset="0"/>
              </a:rPr>
              <a:t>    …</a:t>
            </a:r>
          </a:p>
          <a:p>
            <a:r>
              <a:rPr lang="en-GB" sz="1400" b="1" noProof="1">
                <a:latin typeface="Courier New" pitchFamily="49" charset="0"/>
              </a:rPr>
              <a:t>}</a:t>
            </a:r>
          </a:p>
        </p:txBody>
      </p:sp>
    </p:spTree>
    <p:extLst>
      <p:ext uri="{BB962C8B-B14F-4D97-AF65-F5344CB8AC3E}">
        <p14:creationId xmlns:p14="http://schemas.microsoft.com/office/powerpoint/2010/main" val="30738704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noFill/>
          <a:ln/>
        </p:spPr>
        <p:txBody>
          <a:bodyPr/>
          <a:lstStyle/>
          <a:p>
            <a:r>
              <a:rPr lang="en-GB" dirty="0"/>
              <a:t>Data Access Object Pattern (3)</a:t>
            </a:r>
          </a:p>
        </p:txBody>
      </p:sp>
      <p:sp>
        <p:nvSpPr>
          <p:cNvPr id="62"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18</a:t>
            </a:fld>
            <a:endParaRPr lang="en-GB" dirty="0"/>
          </a:p>
        </p:txBody>
      </p:sp>
      <p:sp>
        <p:nvSpPr>
          <p:cNvPr id="2" name="Content Placeholder 1"/>
          <p:cNvSpPr>
            <a:spLocks noGrp="1"/>
          </p:cNvSpPr>
          <p:nvPr>
            <p:ph idx="1"/>
          </p:nvPr>
        </p:nvSpPr>
        <p:spPr/>
        <p:txBody>
          <a:bodyPr/>
          <a:lstStyle/>
          <a:p>
            <a:r>
              <a:rPr lang="en-GB" dirty="0"/>
              <a:t>Here's a simple specification for an </a:t>
            </a:r>
            <a:r>
              <a:rPr lang="en-GB" dirty="0">
                <a:latin typeface="Lucida Console" panose="020B0609040504020204" pitchFamily="49" charset="0"/>
              </a:rPr>
              <a:t>Employee</a:t>
            </a:r>
            <a:r>
              <a:rPr lang="en-GB" dirty="0"/>
              <a:t> DAO</a:t>
            </a:r>
          </a:p>
          <a:p>
            <a:pPr lvl="1"/>
            <a:r>
              <a:rPr lang="en-GB" dirty="0"/>
              <a:t>It's an interface!</a:t>
            </a:r>
          </a:p>
          <a:p>
            <a:pPr lvl="1"/>
            <a:r>
              <a:rPr lang="en-GB" dirty="0"/>
              <a:t>See demo code for an implementation (in-memory storage)</a:t>
            </a:r>
          </a:p>
        </p:txBody>
      </p:sp>
      <p:sp>
        <p:nvSpPr>
          <p:cNvPr id="64" name="Rectangle 63"/>
          <p:cNvSpPr>
            <a:spLocks noChangeArrowheads="1"/>
          </p:cNvSpPr>
          <p:nvPr/>
        </p:nvSpPr>
        <p:spPr bwMode="auto">
          <a:xfrm>
            <a:off x="0" y="2544604"/>
            <a:ext cx="9144000" cy="2240280"/>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400" b="1" noProof="1">
                <a:latin typeface="Courier New" pitchFamily="49" charset="0"/>
              </a:rPr>
              <a:t>Abstract EmployeeDao {</a:t>
            </a:r>
          </a:p>
          <a:p>
            <a:endParaRPr lang="en-GB" sz="1400" b="1" noProof="1">
              <a:latin typeface="Courier New" pitchFamily="49" charset="0"/>
            </a:endParaRPr>
          </a:p>
          <a:p>
            <a:r>
              <a:rPr lang="en-GB" sz="1400" b="1" noProof="1">
                <a:latin typeface="Courier New" pitchFamily="49" charset="0"/>
              </a:rPr>
              <a:t>   virtual Collection&lt;Employee&gt; getAll()=0;</a:t>
            </a:r>
          </a:p>
          <a:p>
            <a:r>
              <a:rPr lang="en-GB" sz="1400" b="1" noProof="1">
                <a:latin typeface="Courier New" pitchFamily="49" charset="0"/>
              </a:rPr>
              <a:t>   virtual Collection&lt;Employee&gt; getInRange(double lowerSalary, double upperSalary)=0;</a:t>
            </a:r>
          </a:p>
          <a:p>
            <a:r>
              <a:rPr lang="en-GB" sz="1400" b="1" noProof="1">
                <a:latin typeface="Courier New" pitchFamily="49" charset="0"/>
              </a:rPr>
              <a:t>   virtual Employee getById(int id)=0;</a:t>
            </a:r>
          </a:p>
          <a:p>
            <a:r>
              <a:rPr lang="en-GB" sz="1400" b="1" noProof="1">
                <a:latin typeface="Courier New" pitchFamily="49" charset="0"/>
              </a:rPr>
              <a:t>	</a:t>
            </a:r>
          </a:p>
          <a:p>
            <a:r>
              <a:rPr lang="en-GB" sz="1400" b="1" noProof="1">
                <a:latin typeface="Courier New" pitchFamily="49" charset="0"/>
              </a:rPr>
              <a:t>   virtual Employee insert(Employee emp)=0;</a:t>
            </a:r>
          </a:p>
          <a:p>
            <a:r>
              <a:rPr lang="en-GB" sz="1400" b="1" noProof="1">
                <a:latin typeface="Courier New" pitchFamily="49" charset="0"/>
              </a:rPr>
              <a:t>   virtual update(Employee emp)=0;</a:t>
            </a:r>
          </a:p>
          <a:p>
            <a:r>
              <a:rPr lang="en-GB" sz="1400" b="1" noProof="1">
                <a:latin typeface="Courier New" pitchFamily="49" charset="0"/>
              </a:rPr>
              <a:t>   virtual delete(int id)=0;</a:t>
            </a:r>
          </a:p>
          <a:p>
            <a:r>
              <a:rPr lang="en-GB" sz="1400" b="1" noProof="1">
                <a:latin typeface="Courier New" pitchFamily="49" charset="0"/>
              </a:rPr>
              <a:t>}</a:t>
            </a:r>
          </a:p>
        </p:txBody>
      </p:sp>
    </p:spTree>
    <p:extLst>
      <p:ext uri="{BB962C8B-B14F-4D97-AF65-F5344CB8AC3E}">
        <p14:creationId xmlns:p14="http://schemas.microsoft.com/office/powerpoint/2010/main" val="143946090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noFill/>
          <a:ln/>
        </p:spPr>
        <p:txBody>
          <a:bodyPr/>
          <a:lstStyle/>
          <a:p>
            <a:r>
              <a:rPr lang="en-GB" dirty="0"/>
              <a:t>Data Access Object Pattern (4)</a:t>
            </a:r>
          </a:p>
        </p:txBody>
      </p:sp>
      <p:sp>
        <p:nvSpPr>
          <p:cNvPr id="62"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19</a:t>
            </a:fld>
            <a:endParaRPr lang="en-GB" dirty="0"/>
          </a:p>
        </p:txBody>
      </p:sp>
      <p:sp>
        <p:nvSpPr>
          <p:cNvPr id="2" name="Content Placeholder 1"/>
          <p:cNvSpPr>
            <a:spLocks noGrp="1"/>
          </p:cNvSpPr>
          <p:nvPr>
            <p:ph idx="1"/>
          </p:nvPr>
        </p:nvSpPr>
        <p:spPr/>
        <p:txBody>
          <a:bodyPr/>
          <a:lstStyle/>
          <a:p>
            <a:r>
              <a:rPr lang="en-GB" dirty="0"/>
              <a:t>Here's some simple client code</a:t>
            </a:r>
          </a:p>
        </p:txBody>
      </p:sp>
      <p:sp>
        <p:nvSpPr>
          <p:cNvPr id="64" name="Rectangle 63"/>
          <p:cNvSpPr>
            <a:spLocks noChangeArrowheads="1"/>
          </p:cNvSpPr>
          <p:nvPr/>
        </p:nvSpPr>
        <p:spPr bwMode="auto">
          <a:xfrm>
            <a:off x="538061" y="1774484"/>
            <a:ext cx="8301038" cy="4800599"/>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400" b="1" dirty="0" err="1">
                <a:latin typeface="Courier New" panose="02070309020205020404" pitchFamily="49" charset="0"/>
                <a:cs typeface="Courier New" panose="02070309020205020404" pitchFamily="49" charset="0"/>
              </a:rPr>
              <a:t>EmployeeDao</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dao</a:t>
            </a:r>
            <a:r>
              <a:rPr lang="en-GB" sz="1400" b="1" dirty="0">
                <a:latin typeface="Courier New" panose="02070309020205020404" pitchFamily="49" charset="0"/>
                <a:cs typeface="Courier New" panose="02070309020205020404" pitchFamily="49" charset="0"/>
              </a:rPr>
              <a:t> = </a:t>
            </a:r>
            <a:r>
              <a:rPr lang="en-GB" sz="1400" b="1" dirty="0" err="1">
                <a:latin typeface="Courier New" panose="02070309020205020404" pitchFamily="49" charset="0"/>
                <a:cs typeface="Courier New" panose="02070309020205020404" pitchFamily="49" charset="0"/>
              </a:rPr>
              <a:t>MemoryEmployeeDao</a:t>
            </a:r>
            <a:r>
              <a:rPr lang="en-GB" sz="1400" b="1" dirty="0">
                <a:latin typeface="Courier New" panose="02070309020205020404" pitchFamily="49" charset="0"/>
                <a:cs typeface="Courier New" panose="02070309020205020404" pitchFamily="49" charset="0"/>
              </a:rPr>
              <a:t>();</a:t>
            </a:r>
          </a:p>
          <a:p>
            <a:r>
              <a:rPr lang="en-GB" sz="1400" b="1" dirty="0">
                <a:latin typeface="Courier New" panose="02070309020205020404" pitchFamily="49" charset="0"/>
                <a:cs typeface="Courier New" panose="02070309020205020404" pitchFamily="49" charset="0"/>
              </a:rPr>
              <a:t>    </a:t>
            </a:r>
          </a:p>
          <a:p>
            <a:r>
              <a:rPr lang="en-GB" sz="1400" b="1" dirty="0">
                <a:latin typeface="Courier New" panose="02070309020205020404" pitchFamily="49" charset="0"/>
                <a:cs typeface="Courier New" panose="02070309020205020404" pitchFamily="49" charset="0"/>
              </a:rPr>
              <a:t>Employee emp1("Bruce", 1000);</a:t>
            </a:r>
          </a:p>
          <a:p>
            <a:r>
              <a:rPr lang="en-GB" sz="1400" b="1" dirty="0">
                <a:latin typeface="Courier New" panose="02070309020205020404" pitchFamily="49" charset="0"/>
                <a:cs typeface="Courier New" panose="02070309020205020404" pitchFamily="49" charset="0"/>
              </a:rPr>
              <a:t>Employee emp2("Susan", 2000);</a:t>
            </a:r>
          </a:p>
          <a:p>
            <a:r>
              <a:rPr lang="en-GB" sz="1400" b="1" dirty="0">
                <a:latin typeface="Courier New" panose="02070309020205020404" pitchFamily="49" charset="0"/>
                <a:cs typeface="Courier New" panose="02070309020205020404" pitchFamily="49" charset="0"/>
              </a:rPr>
              <a:t>Employee emp3("Billy", 3000);</a:t>
            </a:r>
          </a:p>
          <a:p>
            <a:r>
              <a:rPr lang="en-GB" sz="1400" b="1" dirty="0">
                <a:latin typeface="Courier New" panose="02070309020205020404" pitchFamily="49" charset="0"/>
                <a:cs typeface="Courier New" panose="02070309020205020404" pitchFamily="49" charset="0"/>
              </a:rPr>
              <a:t>Employee emp4("Jonny", 4000);</a:t>
            </a:r>
          </a:p>
          <a:p>
            <a:r>
              <a:rPr lang="en-GB" sz="1400" b="1" dirty="0">
                <a:latin typeface="Courier New" panose="02070309020205020404" pitchFamily="49" charset="0"/>
                <a:cs typeface="Courier New" panose="02070309020205020404" pitchFamily="49" charset="0"/>
              </a:rPr>
              <a:t>    </a:t>
            </a:r>
          </a:p>
          <a:p>
            <a:r>
              <a:rPr lang="en-GB" sz="1400" b="1" dirty="0">
                <a:latin typeface="Courier New" panose="02070309020205020404" pitchFamily="49" charset="0"/>
                <a:cs typeface="Courier New" panose="02070309020205020404" pitchFamily="49" charset="0"/>
              </a:rPr>
              <a:t>emp1 = </a:t>
            </a:r>
            <a:r>
              <a:rPr lang="en-GB" sz="1400" b="1" dirty="0" err="1">
                <a:latin typeface="Courier New" panose="02070309020205020404" pitchFamily="49" charset="0"/>
                <a:cs typeface="Courier New" panose="02070309020205020404" pitchFamily="49" charset="0"/>
              </a:rPr>
              <a:t>dao.insert</a:t>
            </a:r>
            <a:r>
              <a:rPr lang="en-GB" sz="1400" b="1" dirty="0">
                <a:latin typeface="Courier New" panose="02070309020205020404" pitchFamily="49" charset="0"/>
                <a:cs typeface="Courier New" panose="02070309020205020404" pitchFamily="49" charset="0"/>
              </a:rPr>
              <a:t>(emp1);</a:t>
            </a:r>
          </a:p>
          <a:p>
            <a:r>
              <a:rPr lang="en-GB" sz="1400" b="1" dirty="0">
                <a:latin typeface="Courier New" panose="02070309020205020404" pitchFamily="49" charset="0"/>
                <a:cs typeface="Courier New" panose="02070309020205020404" pitchFamily="49" charset="0"/>
              </a:rPr>
              <a:t>emp2 = </a:t>
            </a:r>
            <a:r>
              <a:rPr lang="en-GB" sz="1400" b="1" dirty="0" err="1">
                <a:latin typeface="Courier New" panose="02070309020205020404" pitchFamily="49" charset="0"/>
                <a:cs typeface="Courier New" panose="02070309020205020404" pitchFamily="49" charset="0"/>
              </a:rPr>
              <a:t>dao.insert</a:t>
            </a:r>
            <a:r>
              <a:rPr lang="en-GB" sz="1400" b="1" dirty="0">
                <a:latin typeface="Courier New" panose="02070309020205020404" pitchFamily="49" charset="0"/>
                <a:cs typeface="Courier New" panose="02070309020205020404" pitchFamily="49" charset="0"/>
              </a:rPr>
              <a:t>(emp2);</a:t>
            </a:r>
          </a:p>
          <a:p>
            <a:r>
              <a:rPr lang="en-GB" sz="1400" b="1" dirty="0">
                <a:latin typeface="Courier New" panose="02070309020205020404" pitchFamily="49" charset="0"/>
                <a:cs typeface="Courier New" panose="02070309020205020404" pitchFamily="49" charset="0"/>
              </a:rPr>
              <a:t>emp3 = </a:t>
            </a:r>
            <a:r>
              <a:rPr lang="en-GB" sz="1400" b="1" dirty="0" err="1">
                <a:latin typeface="Courier New" panose="02070309020205020404" pitchFamily="49" charset="0"/>
                <a:cs typeface="Courier New" panose="02070309020205020404" pitchFamily="49" charset="0"/>
              </a:rPr>
              <a:t>dao.insert</a:t>
            </a:r>
            <a:r>
              <a:rPr lang="en-GB" sz="1400" b="1" dirty="0">
                <a:latin typeface="Courier New" panose="02070309020205020404" pitchFamily="49" charset="0"/>
                <a:cs typeface="Courier New" panose="02070309020205020404" pitchFamily="49" charset="0"/>
              </a:rPr>
              <a:t>(emp3);</a:t>
            </a:r>
          </a:p>
          <a:p>
            <a:r>
              <a:rPr lang="en-GB" sz="1400" b="1" dirty="0">
                <a:latin typeface="Courier New" panose="02070309020205020404" pitchFamily="49" charset="0"/>
                <a:cs typeface="Courier New" panose="02070309020205020404" pitchFamily="49" charset="0"/>
              </a:rPr>
              <a:t>emp4 = </a:t>
            </a:r>
            <a:r>
              <a:rPr lang="en-GB" sz="1400" b="1" dirty="0" err="1">
                <a:latin typeface="Courier New" panose="02070309020205020404" pitchFamily="49" charset="0"/>
                <a:cs typeface="Courier New" panose="02070309020205020404" pitchFamily="49" charset="0"/>
              </a:rPr>
              <a:t>dao.insert</a:t>
            </a:r>
            <a:r>
              <a:rPr lang="en-GB" sz="1400" b="1" dirty="0">
                <a:latin typeface="Courier New" panose="02070309020205020404" pitchFamily="49" charset="0"/>
                <a:cs typeface="Courier New" panose="02070309020205020404" pitchFamily="49" charset="0"/>
              </a:rPr>
              <a:t>(emp4);</a:t>
            </a:r>
          </a:p>
          <a:p>
            <a:r>
              <a:rPr lang="en-GB" sz="1400" b="1" dirty="0">
                <a:latin typeface="Courier New" panose="02070309020205020404" pitchFamily="49" charset="0"/>
                <a:cs typeface="Courier New" panose="02070309020205020404" pitchFamily="49" charset="0"/>
              </a:rPr>
              <a:t>    </a:t>
            </a:r>
          </a:p>
          <a:p>
            <a:r>
              <a:rPr lang="en-GB" sz="1400" b="1" dirty="0">
                <a:latin typeface="Courier New" panose="02070309020205020404" pitchFamily="49" charset="0"/>
                <a:cs typeface="Courier New" panose="02070309020205020404" pitchFamily="49" charset="0"/>
              </a:rPr>
              <a:t>emp1.payRise(500);</a:t>
            </a:r>
          </a:p>
          <a:p>
            <a:r>
              <a:rPr lang="en-GB" sz="1400" b="1" dirty="0" err="1">
                <a:latin typeface="Courier New" panose="02070309020205020404" pitchFamily="49" charset="0"/>
                <a:cs typeface="Courier New" panose="02070309020205020404" pitchFamily="49" charset="0"/>
              </a:rPr>
              <a:t>dao.update</a:t>
            </a:r>
            <a:r>
              <a:rPr lang="en-GB" sz="1400" b="1" dirty="0">
                <a:latin typeface="Courier New" panose="02070309020205020404" pitchFamily="49" charset="0"/>
                <a:cs typeface="Courier New" panose="02070309020205020404" pitchFamily="49" charset="0"/>
              </a:rPr>
              <a:t>(emp1);</a:t>
            </a:r>
          </a:p>
          <a:p>
            <a:r>
              <a:rPr lang="en-GB" sz="1400" b="1" dirty="0">
                <a:latin typeface="Courier New" panose="02070309020205020404" pitchFamily="49" charset="0"/>
                <a:cs typeface="Courier New" panose="02070309020205020404" pitchFamily="49" charset="0"/>
              </a:rPr>
              <a:t>    </a:t>
            </a:r>
          </a:p>
          <a:p>
            <a:r>
              <a:rPr lang="en-GB" sz="1400" b="1" dirty="0" err="1">
                <a:latin typeface="Courier New" panose="02070309020205020404" pitchFamily="49" charset="0"/>
                <a:cs typeface="Courier New" panose="02070309020205020404" pitchFamily="49" charset="0"/>
              </a:rPr>
              <a:t>dao.delete</a:t>
            </a:r>
            <a:r>
              <a:rPr lang="en-GB" sz="1400" b="1" dirty="0">
                <a:latin typeface="Courier New" panose="02070309020205020404" pitchFamily="49" charset="0"/>
                <a:cs typeface="Courier New" panose="02070309020205020404" pitchFamily="49" charset="0"/>
              </a:rPr>
              <a:t>(emp2.getId());</a:t>
            </a:r>
          </a:p>
          <a:p>
            <a:endParaRPr lang="en-GB" sz="1400" b="1" dirty="0">
              <a:latin typeface="Courier New" panose="02070309020205020404" pitchFamily="49" charset="0"/>
              <a:cs typeface="Courier New" panose="02070309020205020404" pitchFamily="49" charset="0"/>
            </a:endParaRPr>
          </a:p>
          <a:p>
            <a:r>
              <a:rPr lang="en-GB" sz="1400" b="1" dirty="0">
                <a:latin typeface="Courier New" panose="02070309020205020404" pitchFamily="49" charset="0"/>
                <a:cs typeface="Courier New" panose="02070309020205020404" pitchFamily="49" charset="0"/>
              </a:rPr>
              <a:t>Collection&lt;Employee&gt; </a:t>
            </a:r>
            <a:r>
              <a:rPr lang="en-GB" sz="1400" b="1" dirty="0" err="1">
                <a:latin typeface="Courier New" panose="02070309020205020404" pitchFamily="49" charset="0"/>
                <a:cs typeface="Courier New" panose="02070309020205020404" pitchFamily="49" charset="0"/>
              </a:rPr>
              <a:t>emps</a:t>
            </a:r>
            <a:r>
              <a:rPr lang="en-GB" sz="1400" b="1" dirty="0">
                <a:latin typeface="Courier New" panose="02070309020205020404" pitchFamily="49" charset="0"/>
                <a:cs typeface="Courier New" panose="02070309020205020404" pitchFamily="49" charset="0"/>
              </a:rPr>
              <a:t> = </a:t>
            </a:r>
            <a:r>
              <a:rPr lang="en-GB" sz="1400" b="1" dirty="0" err="1">
                <a:latin typeface="Courier New" panose="02070309020205020404" pitchFamily="49" charset="0"/>
                <a:cs typeface="Courier New" panose="02070309020205020404" pitchFamily="49" charset="0"/>
              </a:rPr>
              <a:t>dao.getAll</a:t>
            </a:r>
            <a:r>
              <a:rPr lang="en-GB" sz="1400" b="1" dirty="0">
                <a:latin typeface="Courier New" panose="02070309020205020404" pitchFamily="49" charset="0"/>
                <a:cs typeface="Courier New" panose="02070309020205020404" pitchFamily="49" charset="0"/>
              </a:rPr>
              <a:t>();</a:t>
            </a:r>
          </a:p>
          <a:p>
            <a:r>
              <a:rPr lang="en-GB" sz="1400" b="1" dirty="0" err="1">
                <a:latin typeface="Courier New" panose="02070309020205020404" pitchFamily="49" charset="0"/>
                <a:cs typeface="Courier New" panose="02070309020205020404" pitchFamily="49" charset="0"/>
              </a:rPr>
              <a:t>displayEmployees</a:t>
            </a:r>
            <a:r>
              <a:rPr lang="en-GB" sz="1400" b="1" dirty="0">
                <a:latin typeface="Courier New" panose="02070309020205020404" pitchFamily="49" charset="0"/>
                <a:cs typeface="Courier New" panose="02070309020205020404" pitchFamily="49" charset="0"/>
              </a:rPr>
              <a:t>("All employees", </a:t>
            </a:r>
            <a:r>
              <a:rPr lang="en-GB" sz="1400" b="1" dirty="0" err="1">
                <a:latin typeface="Courier New" panose="02070309020205020404" pitchFamily="49" charset="0"/>
                <a:cs typeface="Courier New" panose="02070309020205020404" pitchFamily="49" charset="0"/>
              </a:rPr>
              <a:t>emps</a:t>
            </a:r>
            <a:r>
              <a:rPr lang="en-GB" sz="1400" b="1" dirty="0">
                <a:latin typeface="Courier New" panose="02070309020205020404" pitchFamily="49" charset="0"/>
                <a:cs typeface="Courier New" panose="02070309020205020404" pitchFamily="49" charset="0"/>
              </a:rPr>
              <a:t>);</a:t>
            </a:r>
          </a:p>
          <a:p>
            <a:endParaRPr lang="en-GB" sz="1400" b="1" dirty="0">
              <a:latin typeface="Courier New" panose="02070309020205020404" pitchFamily="49" charset="0"/>
              <a:cs typeface="Courier New" panose="02070309020205020404" pitchFamily="49" charset="0"/>
            </a:endParaRPr>
          </a:p>
          <a:p>
            <a:r>
              <a:rPr lang="en-GB" sz="1400" b="1" dirty="0" err="1">
                <a:latin typeface="Courier New" panose="02070309020205020404" pitchFamily="49" charset="0"/>
                <a:cs typeface="Courier New" panose="02070309020205020404" pitchFamily="49" charset="0"/>
              </a:rPr>
              <a:t>emps</a:t>
            </a:r>
            <a:r>
              <a:rPr lang="en-GB" sz="1400" b="1" dirty="0">
                <a:latin typeface="Courier New" panose="02070309020205020404" pitchFamily="49" charset="0"/>
                <a:cs typeface="Courier New" panose="02070309020205020404" pitchFamily="49" charset="0"/>
              </a:rPr>
              <a:t> = </a:t>
            </a:r>
            <a:r>
              <a:rPr lang="en-GB" sz="1400" b="1" dirty="0" err="1">
                <a:latin typeface="Courier New" panose="02070309020205020404" pitchFamily="49" charset="0"/>
                <a:cs typeface="Courier New" panose="02070309020205020404" pitchFamily="49" charset="0"/>
              </a:rPr>
              <a:t>dao.getInRange</a:t>
            </a:r>
            <a:r>
              <a:rPr lang="en-GB" sz="1400" b="1" dirty="0">
                <a:latin typeface="Courier New" panose="02070309020205020404" pitchFamily="49" charset="0"/>
                <a:cs typeface="Courier New" panose="02070309020205020404" pitchFamily="49" charset="0"/>
              </a:rPr>
              <a:t>(2500, 5000);</a:t>
            </a:r>
          </a:p>
          <a:p>
            <a:r>
              <a:rPr lang="en-GB" sz="1400" b="1" dirty="0" err="1">
                <a:latin typeface="Courier New" panose="02070309020205020404" pitchFamily="49" charset="0"/>
                <a:cs typeface="Courier New" panose="02070309020205020404" pitchFamily="49" charset="0"/>
              </a:rPr>
              <a:t>displayEmployees</a:t>
            </a:r>
            <a:r>
              <a:rPr lang="en-GB" sz="1400" b="1" dirty="0">
                <a:latin typeface="Courier New" panose="02070309020205020404" pitchFamily="49" charset="0"/>
                <a:cs typeface="Courier New" panose="02070309020205020404" pitchFamily="49" charset="0"/>
              </a:rPr>
              <a:t>("Employees earning 2500 to 5000", </a:t>
            </a:r>
            <a:r>
              <a:rPr lang="en-GB" sz="1400" b="1" dirty="0" err="1">
                <a:latin typeface="Courier New" panose="02070309020205020404" pitchFamily="49" charset="0"/>
                <a:cs typeface="Courier New" panose="02070309020205020404" pitchFamily="49" charset="0"/>
              </a:rPr>
              <a:t>emps</a:t>
            </a:r>
            <a:r>
              <a:rPr lang="en-GB"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870322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GB" dirty="0"/>
              <a:t>What are design patterns?</a:t>
            </a:r>
          </a:p>
          <a:p>
            <a:r>
              <a:rPr lang="en-GB" dirty="0"/>
              <a:t>Example design pattern: model view</a:t>
            </a:r>
          </a:p>
          <a:p>
            <a:r>
              <a:rPr lang="en-GB" dirty="0"/>
              <a:t>A taxonomy of design patterns</a:t>
            </a:r>
          </a:p>
          <a:p>
            <a:r>
              <a:rPr lang="en-GB" dirty="0"/>
              <a:t>Factory method pattern</a:t>
            </a:r>
          </a:p>
          <a:p>
            <a:r>
              <a:rPr lang="en-GB" dirty="0"/>
              <a:t>Abstract factory pattern</a:t>
            </a:r>
          </a:p>
          <a:p>
            <a:r>
              <a:rPr lang="en-US" dirty="0"/>
              <a:t>Data access object pattern</a:t>
            </a:r>
          </a:p>
          <a:p>
            <a:r>
              <a:rPr lang="en-US" dirty="0"/>
              <a:t>Exercise</a:t>
            </a:r>
            <a:endParaRPr lang="en-GB" dirty="0"/>
          </a:p>
          <a:p>
            <a:endParaRPr lang="en-GB" dirty="0"/>
          </a:p>
        </p:txBody>
      </p:sp>
      <p:sp>
        <p:nvSpPr>
          <p:cNvPr id="4" name="Title 3"/>
          <p:cNvSpPr>
            <a:spLocks noGrp="1"/>
          </p:cNvSpPr>
          <p:nvPr>
            <p:ph type="title"/>
          </p:nvPr>
        </p:nvSpPr>
        <p:spPr/>
        <p:txBody>
          <a:bodyPr/>
          <a:lstStyle/>
          <a:p>
            <a:r>
              <a:rPr lang="en-GB" dirty="0"/>
              <a:t>Contents</a:t>
            </a:r>
          </a:p>
        </p:txBody>
      </p:sp>
      <p:grpSp>
        <p:nvGrpSpPr>
          <p:cNvPr id="9" name="Group 9"/>
          <p:cNvGrpSpPr>
            <a:grpSpLocks/>
          </p:cNvGrpSpPr>
          <p:nvPr/>
        </p:nvGrpSpPr>
        <p:grpSpPr bwMode="auto">
          <a:xfrm>
            <a:off x="434975" y="5199325"/>
            <a:ext cx="8150225" cy="1644650"/>
            <a:chOff x="274" y="3059"/>
            <a:chExt cx="5134" cy="1036"/>
          </a:xfrm>
        </p:grpSpPr>
        <p:sp>
          <p:nvSpPr>
            <p:cNvPr id="10" name="Text Box 7"/>
            <p:cNvSpPr txBox="1">
              <a:spLocks noChangeArrowheads="1"/>
            </p:cNvSpPr>
            <p:nvPr/>
          </p:nvSpPr>
          <p:spPr bwMode="auto">
            <a:xfrm>
              <a:off x="792" y="3169"/>
              <a:ext cx="4616"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a:solidFill>
                    <a:schemeClr val="tx2"/>
                  </a:solidFill>
                  <a:latin typeface="Lucida Console" panose="020B0609040504020204" pitchFamily="49" charset="0"/>
                  <a:sym typeface="Wingdings" pitchFamily="2" charset="2"/>
                </a:rPr>
                <a:t>Demo project: </a:t>
              </a:r>
              <a:r>
                <a:rPr lang="en-GB" sz="2000" b="1" dirty="0" err="1">
                  <a:solidFill>
                    <a:schemeClr val="tx2"/>
                  </a:solidFill>
                  <a:latin typeface="Lucida Console" panose="020B0609040504020204" pitchFamily="49" charset="0"/>
                  <a:sym typeface="Wingdings" pitchFamily="2" charset="2"/>
                </a:rPr>
                <a:t>DemoDesignPatterns</a:t>
              </a:r>
              <a:endParaRPr lang="en-US" sz="2000" b="1" dirty="0">
                <a:latin typeface="Lucida Console" panose="020B0609040504020204" pitchFamily="49" charset="0"/>
              </a:endParaRPr>
            </a:p>
          </p:txBody>
        </p:sp>
        <p:pic>
          <p:nvPicPr>
            <p:cNvPr id="11" name="Picture 10"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
        <p:nvSpPr>
          <p:cNvPr id="12"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a:t>
            </a:fld>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62" name="Rectangle 6"/>
          <p:cNvSpPr>
            <a:spLocks noGrp="1" noChangeArrowheads="1"/>
          </p:cNvSpPr>
          <p:nvPr>
            <p:ph idx="1"/>
          </p:nvPr>
        </p:nvSpPr>
        <p:spPr/>
        <p:txBody>
          <a:bodyPr/>
          <a:lstStyle/>
          <a:p>
            <a:pPr marL="457200" lvl="1" indent="0">
              <a:buNone/>
            </a:pPr>
            <a:endParaRPr lang="en-US" dirty="0"/>
          </a:p>
          <a:p>
            <a:r>
              <a:rPr lang="en-US" dirty="0"/>
              <a:t>Implement the Singleton pattern in C++, paying particular attention to the following design considerations:</a:t>
            </a:r>
            <a:endParaRPr lang="en-GB" dirty="0"/>
          </a:p>
          <a:p>
            <a:pPr lvl="1"/>
            <a:r>
              <a:rPr lang="en-US" dirty="0"/>
              <a:t>The singleton class must be thread-safe</a:t>
            </a:r>
            <a:endParaRPr lang="en-GB" dirty="0"/>
          </a:p>
          <a:p>
            <a:pPr lvl="1"/>
            <a:r>
              <a:rPr lang="en-US" dirty="0"/>
              <a:t>The client application must be prevented from creating ad-hoc instances of the singleton class</a:t>
            </a:r>
          </a:p>
          <a:p>
            <a:pPr lvl="1"/>
            <a:r>
              <a:rPr lang="en-US" dirty="0"/>
              <a:t>Write some client code to exercise your singleton class</a:t>
            </a:r>
          </a:p>
          <a:p>
            <a:pPr lvl="1"/>
            <a:endParaRPr lang="en-US" dirty="0"/>
          </a:p>
          <a:p>
            <a:pPr marL="457200" lvl="1" indent="0">
              <a:buNone/>
            </a:pPr>
            <a:endParaRPr lang="en-US" dirty="0"/>
          </a:p>
          <a:p>
            <a:pPr lvl="1"/>
            <a:endParaRPr lang="en-US" dirty="0"/>
          </a:p>
          <a:p>
            <a:endParaRPr lang="en-GB" dirty="0"/>
          </a:p>
        </p:txBody>
      </p:sp>
      <p:sp>
        <p:nvSpPr>
          <p:cNvPr id="557059" name="Rectangle 3"/>
          <p:cNvSpPr>
            <a:spLocks noGrp="1" noChangeArrowheads="1"/>
          </p:cNvSpPr>
          <p:nvPr>
            <p:ph type="title"/>
          </p:nvPr>
        </p:nvSpPr>
        <p:spPr>
          <a:noFill/>
          <a:ln/>
        </p:spPr>
        <p:txBody>
          <a:bodyPr/>
          <a:lstStyle/>
          <a:p>
            <a:r>
              <a:rPr lang="en-GB"/>
              <a:t>Exercise </a:t>
            </a:r>
            <a:endParaRPr lang="en-GB" dirty="0"/>
          </a:p>
        </p:txBody>
      </p:sp>
      <p:sp>
        <p:nvSpPr>
          <p:cNvPr id="4"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20</a:t>
            </a:fld>
            <a:endParaRPr lang="en-GB" dirty="0"/>
          </a:p>
        </p:txBody>
      </p:sp>
    </p:spTree>
    <p:extLst>
      <p:ext uri="{BB962C8B-B14F-4D97-AF65-F5344CB8AC3E}">
        <p14:creationId xmlns:p14="http://schemas.microsoft.com/office/powerpoint/2010/main" val="374279539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t>Singleton pattern</a:t>
            </a:r>
          </a:p>
          <a:p>
            <a:pPr eaLnBrk="1" hangingPunct="1"/>
            <a:r>
              <a:rPr lang="en-GB" dirty="0"/>
              <a:t>Declaring a singleton class</a:t>
            </a:r>
          </a:p>
          <a:p>
            <a:pPr eaLnBrk="1" hangingPunct="1"/>
            <a:r>
              <a:rPr lang="en-GB" dirty="0"/>
              <a:t>Implementing a singleton class</a:t>
            </a:r>
          </a:p>
          <a:p>
            <a:pPr eaLnBrk="1" hangingPunct="1"/>
            <a:r>
              <a:rPr lang="en-GB" dirty="0"/>
              <a:t>Using a singleton class</a:t>
            </a:r>
          </a:p>
          <a:p>
            <a:pPr eaLnBrk="1" hangingPunct="1"/>
            <a:r>
              <a:rPr lang="en-GB" dirty="0"/>
              <a:t>Handle-body idiom</a:t>
            </a:r>
          </a:p>
          <a:p>
            <a:pPr eaLnBrk="1" hangingPunct="1"/>
            <a:endParaRPr lang="en-GB" dirty="0"/>
          </a:p>
        </p:txBody>
      </p:sp>
      <p:sp>
        <p:nvSpPr>
          <p:cNvPr id="271364" name="Rectangle 4"/>
          <p:cNvSpPr>
            <a:spLocks noGrp="1" noChangeArrowheads="1"/>
          </p:cNvSpPr>
          <p:nvPr>
            <p:ph type="title"/>
          </p:nvPr>
        </p:nvSpPr>
        <p:spPr/>
        <p:txBody>
          <a:bodyPr/>
          <a:lstStyle/>
          <a:p>
            <a:pPr eaLnBrk="1" hangingPunct="1"/>
            <a:r>
              <a:rPr lang="en-GB" sz="3400" dirty="0"/>
              <a:t>4. Patterns and Idioms</a:t>
            </a:r>
          </a:p>
        </p:txBody>
      </p:sp>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8C65024A-932D-4B43-AC48-C7DCD40141E4}" type="slidenum">
              <a:rPr lang="en-GB" sz="1200" b="0" smtClean="0">
                <a:solidFill>
                  <a:schemeClr val="tx2"/>
                </a:solidFill>
              </a:rPr>
              <a:pPr eaLnBrk="1" hangingPunct="1"/>
              <a:t>21</a:t>
            </a:fld>
            <a:endParaRPr lang="en-GB" sz="1200" b="0">
              <a:solidFill>
                <a:schemeClr val="tx2"/>
              </a:solidFill>
            </a:endParaRPr>
          </a:p>
        </p:txBody>
      </p:sp>
    </p:spTree>
    <p:extLst>
      <p:ext uri="{BB962C8B-B14F-4D97-AF65-F5344CB8AC3E}">
        <p14:creationId xmlns:p14="http://schemas.microsoft.com/office/powerpoint/2010/main" val="3929624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5"/>
          <p:cNvSpPr>
            <a:spLocks noGrp="1" noChangeArrowheads="1"/>
          </p:cNvSpPr>
          <p:nvPr>
            <p:ph idx="1"/>
          </p:nvPr>
        </p:nvSpPr>
        <p:spPr/>
        <p:txBody>
          <a:bodyPr/>
          <a:lstStyle/>
          <a:p>
            <a:r>
              <a:rPr lang="en-GB" dirty="0">
                <a:latin typeface="+mj-lt"/>
              </a:rPr>
              <a:t>The Singleton pattern specifies that a single (usually) instance of an object should ever be created</a:t>
            </a:r>
          </a:p>
          <a:p>
            <a:pPr lvl="1"/>
            <a:r>
              <a:rPr lang="en-GB" dirty="0">
                <a:latin typeface="+mj-lt"/>
              </a:rPr>
              <a:t>Useful for enforcing singularity where it really is a design requirement</a:t>
            </a:r>
          </a:p>
          <a:p>
            <a:pPr lvl="1"/>
            <a:endParaRPr lang="en-GB" dirty="0">
              <a:latin typeface="+mj-lt"/>
            </a:endParaRPr>
          </a:p>
          <a:p>
            <a:r>
              <a:rPr lang="en-GB" dirty="0">
                <a:latin typeface="+mj-lt"/>
              </a:rPr>
              <a:t>Implementation strategies vary across language</a:t>
            </a:r>
          </a:p>
          <a:p>
            <a:pPr lvl="1"/>
            <a:r>
              <a:rPr lang="en-GB" dirty="0">
                <a:latin typeface="+mj-lt"/>
              </a:rPr>
              <a:t>Because language capabilities vary</a:t>
            </a:r>
          </a:p>
          <a:p>
            <a:endParaRPr lang="en-GB" dirty="0">
              <a:latin typeface="+mj-lt"/>
            </a:endParaRPr>
          </a:p>
        </p:txBody>
      </p:sp>
      <p:sp>
        <p:nvSpPr>
          <p:cNvPr id="31747" name="Rectangle 4"/>
          <p:cNvSpPr>
            <a:spLocks noGrp="1" noChangeArrowheads="1"/>
          </p:cNvSpPr>
          <p:nvPr>
            <p:ph type="title"/>
          </p:nvPr>
        </p:nvSpPr>
        <p:spPr/>
        <p:txBody>
          <a:bodyPr/>
          <a:lstStyle/>
          <a:p>
            <a:pPr eaLnBrk="1" hangingPunct="1"/>
            <a:r>
              <a:rPr lang="en-GB" sz="3400" dirty="0"/>
              <a:t>Singleton Pattern</a:t>
            </a:r>
          </a:p>
        </p:txBody>
      </p:sp>
      <p:sp>
        <p:nvSpPr>
          <p:cNvPr id="22530" name="Footer Placeholder 3"/>
          <p:cNvSpPr>
            <a:spLocks noGrp="1"/>
          </p:cNvSpPr>
          <p:nvPr>
            <p:ph type="ftr" sz="quarter" idx="10"/>
          </p:nvPr>
        </p:nvSpPr>
        <p:spPr/>
        <p:txBody>
          <a:bodyPr/>
          <a:lstStyle/>
          <a:p>
            <a:pPr>
              <a:defRPr/>
            </a:pPr>
            <a:fld id="{FB21EC74-96ED-4476-8E85-DDAD9FD8EE4D}" type="slidenum">
              <a:rPr lang="en-GB"/>
              <a:pPr>
                <a:defRPr/>
              </a:pPr>
              <a:t>22</a:t>
            </a:fld>
            <a:endParaRPr lang="en-GB"/>
          </a:p>
        </p:txBody>
      </p:sp>
    </p:spTree>
    <p:extLst>
      <p:ext uri="{BB962C8B-B14F-4D97-AF65-F5344CB8AC3E}">
        <p14:creationId xmlns:p14="http://schemas.microsoft.com/office/powerpoint/2010/main" val="585550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5"/>
          <p:cNvSpPr>
            <a:spLocks noGrp="1" noChangeArrowheads="1"/>
          </p:cNvSpPr>
          <p:nvPr>
            <p:ph idx="1"/>
          </p:nvPr>
        </p:nvSpPr>
        <p:spPr/>
        <p:txBody>
          <a:bodyPr/>
          <a:lstStyle/>
          <a:p>
            <a:r>
              <a:rPr lang="en-GB" dirty="0">
                <a:latin typeface="+mj-lt"/>
              </a:rPr>
              <a:t>Here's a C++ declaration of a singleton class</a:t>
            </a:r>
          </a:p>
          <a:p>
            <a:pPr lvl="1"/>
            <a:r>
              <a:rPr lang="en-GB" dirty="0">
                <a:latin typeface="+mj-lt"/>
              </a:rPr>
              <a:t>Uses a pointer, to achieve </a:t>
            </a:r>
            <a:r>
              <a:rPr lang="en-GB" dirty="0"/>
              <a:t>dynamic </a:t>
            </a:r>
            <a:r>
              <a:rPr lang="en-GB" dirty="0">
                <a:latin typeface="+mj-lt"/>
              </a:rPr>
              <a:t>lazy instantiation </a:t>
            </a:r>
          </a:p>
          <a:p>
            <a:endParaRPr lang="en-GB" dirty="0">
              <a:latin typeface="+mj-lt"/>
            </a:endParaRPr>
          </a:p>
        </p:txBody>
      </p:sp>
      <p:sp>
        <p:nvSpPr>
          <p:cNvPr id="31747" name="Rectangle 4"/>
          <p:cNvSpPr>
            <a:spLocks noGrp="1" noChangeArrowheads="1"/>
          </p:cNvSpPr>
          <p:nvPr>
            <p:ph type="title"/>
          </p:nvPr>
        </p:nvSpPr>
        <p:spPr/>
        <p:txBody>
          <a:bodyPr/>
          <a:lstStyle/>
          <a:p>
            <a:pPr eaLnBrk="1" hangingPunct="1"/>
            <a:r>
              <a:rPr lang="en-GB" sz="3400" dirty="0"/>
              <a:t>Declaring a Singleton Class</a:t>
            </a:r>
          </a:p>
        </p:txBody>
      </p:sp>
      <p:sp>
        <p:nvSpPr>
          <p:cNvPr id="22530" name="Footer Placeholder 3"/>
          <p:cNvSpPr>
            <a:spLocks noGrp="1"/>
          </p:cNvSpPr>
          <p:nvPr>
            <p:ph type="ftr" sz="quarter" idx="10"/>
          </p:nvPr>
        </p:nvSpPr>
        <p:spPr/>
        <p:txBody>
          <a:bodyPr/>
          <a:lstStyle/>
          <a:p>
            <a:pPr>
              <a:defRPr/>
            </a:pPr>
            <a:fld id="{FB21EC74-96ED-4476-8E85-DDAD9FD8EE4D}" type="slidenum">
              <a:rPr lang="en-GB"/>
              <a:pPr>
                <a:defRPr/>
              </a:pPr>
              <a:t>23</a:t>
            </a:fld>
            <a:endParaRPr lang="en-GB"/>
          </a:p>
        </p:txBody>
      </p:sp>
      <p:sp>
        <p:nvSpPr>
          <p:cNvPr id="17" name="Rectangle 16"/>
          <p:cNvSpPr>
            <a:spLocks noChangeArrowheads="1"/>
          </p:cNvSpPr>
          <p:nvPr/>
        </p:nvSpPr>
        <p:spPr bwMode="auto">
          <a:xfrm>
            <a:off x="838200" y="2079321"/>
            <a:ext cx="7810500" cy="256783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0" dirty="0">
                <a:latin typeface="Lucida Console" pitchFamily="49" charset="0"/>
              </a:rPr>
              <a:t>class </a:t>
            </a:r>
            <a:r>
              <a:rPr lang="en-GB" sz="1200" b="0" dirty="0" err="1">
                <a:latin typeface="Lucida Console" pitchFamily="49" charset="0"/>
              </a:rPr>
              <a:t>connection_manager</a:t>
            </a:r>
            <a:endParaRPr lang="en-GB" sz="1200" b="0" dirty="0">
              <a:latin typeface="Lucida Console" pitchFamily="49" charset="0"/>
            </a:endParaRPr>
          </a:p>
          <a:p>
            <a:pPr defTabSz="739775">
              <a:defRPr/>
            </a:pPr>
            <a:r>
              <a:rPr lang="en-GB" sz="1200" b="0" dirty="0">
                <a:latin typeface="Lucida Console" pitchFamily="49" charset="0"/>
              </a:rPr>
              <a:t>{</a:t>
            </a:r>
          </a:p>
          <a:p>
            <a:pPr defTabSz="739775">
              <a:defRPr/>
            </a:pPr>
            <a:r>
              <a:rPr lang="en-GB" sz="1200" b="0" dirty="0">
                <a:latin typeface="Lucida Console" pitchFamily="49" charset="0"/>
              </a:rPr>
              <a:t>private:</a:t>
            </a:r>
          </a:p>
          <a:p>
            <a:pPr defTabSz="739775">
              <a:defRPr/>
            </a:pPr>
            <a:r>
              <a:rPr lang="en-GB" sz="1200" b="0" dirty="0">
                <a:latin typeface="Lucida Console" pitchFamily="49" charset="0"/>
              </a:rPr>
              <a:t>  static </a:t>
            </a:r>
            <a:r>
              <a:rPr lang="en-GB" sz="1200" b="0" dirty="0" err="1">
                <a:latin typeface="Lucida Console" pitchFamily="49" charset="0"/>
              </a:rPr>
              <a:t>connection_manager</a:t>
            </a:r>
            <a:r>
              <a:rPr lang="en-GB" sz="1200" b="0" dirty="0">
                <a:latin typeface="Lucida Console" pitchFamily="49" charset="0"/>
              </a:rPr>
              <a:t> * instance;</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  </a:t>
            </a:r>
            <a:r>
              <a:rPr lang="en-GB" sz="1200" b="0" dirty="0" err="1">
                <a:latin typeface="Lucida Console" pitchFamily="49" charset="0"/>
              </a:rPr>
              <a:t>connection_manager</a:t>
            </a:r>
            <a:r>
              <a:rPr lang="en-GB" sz="1200" b="0" dirty="0">
                <a:latin typeface="Lucida Console" pitchFamily="49" charset="0"/>
              </a:rPr>
              <a:t>()</a:t>
            </a:r>
          </a:p>
          <a:p>
            <a:pPr defTabSz="739775">
              <a:defRPr/>
            </a:pPr>
            <a:r>
              <a:rPr lang="en-GB" sz="1200" b="0" dirty="0">
                <a:latin typeface="Lucida Console" pitchFamily="49" charset="0"/>
              </a:rPr>
              <a:t>  {}</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public:</a:t>
            </a:r>
          </a:p>
          <a:p>
            <a:pPr defTabSz="739775">
              <a:defRPr/>
            </a:pPr>
            <a:r>
              <a:rPr lang="en-GB" sz="1200" b="0" dirty="0">
                <a:latin typeface="Lucida Console" pitchFamily="49" charset="0"/>
              </a:rPr>
              <a:t>  static </a:t>
            </a:r>
            <a:r>
              <a:rPr lang="en-GB" sz="1200" b="0" dirty="0" err="1">
                <a:latin typeface="Lucida Console" pitchFamily="49" charset="0"/>
              </a:rPr>
              <a:t>connection_manager</a:t>
            </a:r>
            <a:r>
              <a:rPr lang="en-GB" sz="1200" b="0" dirty="0">
                <a:latin typeface="Lucida Console" pitchFamily="49" charset="0"/>
              </a:rPr>
              <a:t> * </a:t>
            </a:r>
            <a:r>
              <a:rPr lang="en-GB" sz="1200" b="0" dirty="0" err="1">
                <a:latin typeface="Lucida Console" pitchFamily="49" charset="0"/>
              </a:rPr>
              <a:t>get_instance</a:t>
            </a:r>
            <a:r>
              <a:rPr lang="en-GB" sz="1200" b="0" dirty="0">
                <a:latin typeface="Lucida Console" pitchFamily="49" charset="0"/>
              </a:rPr>
              <a:t>();</a:t>
            </a:r>
          </a:p>
          <a:p>
            <a:pPr defTabSz="739775">
              <a:defRPr/>
            </a:pPr>
            <a:r>
              <a:rPr lang="en-GB" sz="1200" b="0" dirty="0">
                <a:latin typeface="Lucida Console" pitchFamily="49" charset="0"/>
              </a:rPr>
              <a:t>  static void </a:t>
            </a:r>
            <a:r>
              <a:rPr lang="en-GB" sz="1200" b="0" dirty="0" err="1">
                <a:latin typeface="Lucida Console" pitchFamily="49" charset="0"/>
              </a:rPr>
              <a:t>dispose_instance</a:t>
            </a:r>
            <a:r>
              <a:rPr lang="en-GB" sz="1200" b="0" dirty="0">
                <a:latin typeface="Lucida Console" pitchFamily="49" charset="0"/>
              </a:rPr>
              <a:t>();</a:t>
            </a:r>
          </a:p>
          <a:p>
            <a:pPr defTabSz="739775">
              <a:defRPr/>
            </a:pPr>
            <a:r>
              <a:rPr lang="en-GB" sz="1200" b="0" dirty="0">
                <a:latin typeface="Lucida Console" pitchFamily="49" charset="0"/>
              </a:rPr>
              <a:t>  …</a:t>
            </a:r>
          </a:p>
          <a:p>
            <a:pPr defTabSz="739775">
              <a:defRPr/>
            </a:pPr>
            <a:r>
              <a:rPr lang="en-GB" sz="1200" b="0" dirty="0">
                <a:latin typeface="Lucida Console" pitchFamily="49" charset="0"/>
              </a:rPr>
              <a:t>};</a:t>
            </a:r>
          </a:p>
        </p:txBody>
      </p:sp>
    </p:spTree>
    <p:extLst>
      <p:ext uri="{BB962C8B-B14F-4D97-AF65-F5344CB8AC3E}">
        <p14:creationId xmlns:p14="http://schemas.microsoft.com/office/powerpoint/2010/main" val="2182356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5"/>
          <p:cNvSpPr>
            <a:spLocks noGrp="1" noChangeArrowheads="1"/>
          </p:cNvSpPr>
          <p:nvPr>
            <p:ph idx="1"/>
          </p:nvPr>
        </p:nvSpPr>
        <p:spPr/>
        <p:txBody>
          <a:bodyPr/>
          <a:lstStyle/>
          <a:p>
            <a:r>
              <a:rPr lang="en-GB" dirty="0">
                <a:latin typeface="+mj-lt"/>
              </a:rPr>
              <a:t>Here's the implementation of the singleton class</a:t>
            </a:r>
          </a:p>
        </p:txBody>
      </p:sp>
      <p:sp>
        <p:nvSpPr>
          <p:cNvPr id="31747" name="Rectangle 4"/>
          <p:cNvSpPr>
            <a:spLocks noGrp="1" noChangeArrowheads="1"/>
          </p:cNvSpPr>
          <p:nvPr>
            <p:ph type="title"/>
          </p:nvPr>
        </p:nvSpPr>
        <p:spPr/>
        <p:txBody>
          <a:bodyPr/>
          <a:lstStyle/>
          <a:p>
            <a:pPr eaLnBrk="1" hangingPunct="1"/>
            <a:r>
              <a:rPr lang="en-GB" sz="3400" dirty="0"/>
              <a:t>Implementing a Singleton Class</a:t>
            </a:r>
          </a:p>
        </p:txBody>
      </p:sp>
      <p:sp>
        <p:nvSpPr>
          <p:cNvPr id="22530" name="Footer Placeholder 3"/>
          <p:cNvSpPr>
            <a:spLocks noGrp="1"/>
          </p:cNvSpPr>
          <p:nvPr>
            <p:ph type="ftr" sz="quarter" idx="10"/>
          </p:nvPr>
        </p:nvSpPr>
        <p:spPr/>
        <p:txBody>
          <a:bodyPr/>
          <a:lstStyle/>
          <a:p>
            <a:pPr>
              <a:defRPr/>
            </a:pPr>
            <a:fld id="{FB21EC74-96ED-4476-8E85-DDAD9FD8EE4D}" type="slidenum">
              <a:rPr lang="en-GB"/>
              <a:pPr>
                <a:defRPr/>
              </a:pPr>
              <a:t>24</a:t>
            </a:fld>
            <a:endParaRPr lang="en-GB"/>
          </a:p>
        </p:txBody>
      </p:sp>
      <p:sp>
        <p:nvSpPr>
          <p:cNvPr id="6" name="Rectangle 5"/>
          <p:cNvSpPr>
            <a:spLocks noChangeArrowheads="1"/>
          </p:cNvSpPr>
          <p:nvPr/>
        </p:nvSpPr>
        <p:spPr bwMode="auto">
          <a:xfrm>
            <a:off x="838200" y="1703541"/>
            <a:ext cx="7810500" cy="277034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0" dirty="0" err="1">
                <a:latin typeface="Lucida Console" pitchFamily="49" charset="0"/>
              </a:rPr>
              <a:t>connection_manager</a:t>
            </a:r>
            <a:r>
              <a:rPr lang="en-GB" sz="1200" b="0" dirty="0">
                <a:latin typeface="Lucida Console" pitchFamily="49" charset="0"/>
              </a:rPr>
              <a:t>::</a:t>
            </a:r>
            <a:r>
              <a:rPr lang="en-GB" sz="1200" b="0" dirty="0" err="1">
                <a:latin typeface="Lucida Console" pitchFamily="49" charset="0"/>
              </a:rPr>
              <a:t>connection_manager</a:t>
            </a:r>
            <a:r>
              <a:rPr lang="en-GB" sz="1200" b="0" dirty="0">
                <a:latin typeface="Lucida Console" pitchFamily="49" charset="0"/>
              </a:rPr>
              <a:t> * instance;   // null pointer initially</a:t>
            </a:r>
          </a:p>
          <a:p>
            <a:pPr defTabSz="739775">
              <a:defRPr/>
            </a:pPr>
            <a:endParaRPr lang="en-GB" sz="1200" b="0" dirty="0">
              <a:latin typeface="Lucida Console" pitchFamily="49" charset="0"/>
            </a:endParaRPr>
          </a:p>
          <a:p>
            <a:pPr defTabSz="739775">
              <a:defRPr/>
            </a:pPr>
            <a:r>
              <a:rPr lang="en-GB" sz="1200" b="0" dirty="0" err="1">
                <a:latin typeface="Lucida Console" pitchFamily="49" charset="0"/>
              </a:rPr>
              <a:t>connection_manager</a:t>
            </a:r>
            <a:r>
              <a:rPr lang="en-GB" sz="1200" b="0" dirty="0">
                <a:latin typeface="Lucida Console" pitchFamily="49" charset="0"/>
              </a:rPr>
              <a:t> * </a:t>
            </a:r>
            <a:r>
              <a:rPr lang="en-GB" sz="1200" b="0" dirty="0" err="1">
                <a:latin typeface="Lucida Console" pitchFamily="49" charset="0"/>
              </a:rPr>
              <a:t>connection_manager</a:t>
            </a:r>
            <a:r>
              <a:rPr lang="en-GB" sz="1200" b="0" dirty="0">
                <a:latin typeface="Lucida Console" pitchFamily="49" charset="0"/>
              </a:rPr>
              <a:t>::</a:t>
            </a:r>
            <a:r>
              <a:rPr lang="en-GB" sz="1200" b="0" dirty="0" err="1">
                <a:latin typeface="Lucida Console" pitchFamily="49" charset="0"/>
              </a:rPr>
              <a:t>get_instance</a:t>
            </a:r>
            <a:r>
              <a:rPr lang="en-GB" sz="1200" b="0" dirty="0">
                <a:latin typeface="Lucida Console" pitchFamily="49" charset="0"/>
              </a:rPr>
              <a:t>()</a:t>
            </a:r>
          </a:p>
          <a:p>
            <a:pPr defTabSz="739775">
              <a:defRPr/>
            </a:pPr>
            <a:r>
              <a:rPr lang="en-GB" sz="1200" b="0" dirty="0">
                <a:latin typeface="Lucida Console" pitchFamily="49" charset="0"/>
              </a:rPr>
              <a:t>{</a:t>
            </a:r>
          </a:p>
          <a:p>
            <a:pPr defTabSz="739775">
              <a:defRPr/>
            </a:pPr>
            <a:r>
              <a:rPr lang="en-GB" sz="1200" b="0" dirty="0">
                <a:latin typeface="Lucida Console" pitchFamily="49" charset="0"/>
              </a:rPr>
              <a:t>  if (!instance)</a:t>
            </a:r>
          </a:p>
          <a:p>
            <a:pPr defTabSz="739775">
              <a:defRPr/>
            </a:pPr>
            <a:r>
              <a:rPr lang="en-GB" sz="1200" b="0" dirty="0">
                <a:latin typeface="Lucida Console" pitchFamily="49" charset="0"/>
              </a:rPr>
              <a:t>    instance = new </a:t>
            </a:r>
            <a:r>
              <a:rPr lang="en-GB" sz="1200" b="0" dirty="0" err="1">
                <a:latin typeface="Lucida Console" pitchFamily="49" charset="0"/>
              </a:rPr>
              <a:t>connection_manager</a:t>
            </a:r>
            <a:r>
              <a:rPr lang="en-GB" sz="1200" b="0" dirty="0">
                <a:latin typeface="Lucida Console" pitchFamily="49" charset="0"/>
              </a:rPr>
              <a:t>();</a:t>
            </a:r>
          </a:p>
          <a:p>
            <a:pPr defTabSz="739775">
              <a:defRPr/>
            </a:pPr>
            <a:r>
              <a:rPr lang="en-GB" sz="1200" b="0" dirty="0">
                <a:latin typeface="Lucida Console" pitchFamily="49" charset="0"/>
              </a:rPr>
              <a:t>  return instance;</a:t>
            </a:r>
          </a:p>
          <a:p>
            <a:pPr defTabSz="739775">
              <a:defRPr/>
            </a:pPr>
            <a:r>
              <a:rPr lang="en-GB" sz="1200" b="0" dirty="0">
                <a:latin typeface="Lucida Console" pitchFamily="49" charset="0"/>
              </a:rPr>
              <a:t>}</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void </a:t>
            </a:r>
            <a:r>
              <a:rPr lang="en-GB" sz="1200" b="0" dirty="0" err="1">
                <a:latin typeface="Lucida Console" pitchFamily="49" charset="0"/>
              </a:rPr>
              <a:t>connection_manager</a:t>
            </a:r>
            <a:r>
              <a:rPr lang="en-GB" sz="1200" b="0" dirty="0">
                <a:latin typeface="Lucida Console" pitchFamily="49" charset="0"/>
              </a:rPr>
              <a:t>::</a:t>
            </a:r>
            <a:r>
              <a:rPr lang="en-GB" sz="1200" b="0" dirty="0" err="1">
                <a:latin typeface="Lucida Console" pitchFamily="49" charset="0"/>
              </a:rPr>
              <a:t>dispose_instance</a:t>
            </a:r>
            <a:r>
              <a:rPr lang="en-GB" sz="1200" b="0" dirty="0">
                <a:latin typeface="Lucida Console" pitchFamily="49" charset="0"/>
              </a:rPr>
              <a:t>()</a:t>
            </a:r>
          </a:p>
          <a:p>
            <a:pPr defTabSz="739775">
              <a:defRPr/>
            </a:pPr>
            <a:r>
              <a:rPr lang="en-GB" sz="1200" b="0" dirty="0">
                <a:latin typeface="Lucida Console" pitchFamily="49" charset="0"/>
              </a:rPr>
              <a:t>{</a:t>
            </a:r>
          </a:p>
          <a:p>
            <a:pPr defTabSz="739775">
              <a:defRPr/>
            </a:pPr>
            <a:r>
              <a:rPr lang="en-GB" sz="1200" b="0" dirty="0">
                <a:latin typeface="Lucida Console" pitchFamily="49" charset="0"/>
              </a:rPr>
              <a:t>  delete instance;</a:t>
            </a:r>
          </a:p>
          <a:p>
            <a:pPr defTabSz="739775">
              <a:defRPr/>
            </a:pPr>
            <a:r>
              <a:rPr lang="en-GB" sz="1200" b="0" dirty="0">
                <a:latin typeface="Lucida Console" pitchFamily="49" charset="0"/>
              </a:rPr>
              <a:t>  instance = 0;</a:t>
            </a:r>
          </a:p>
          <a:p>
            <a:pPr defTabSz="739775">
              <a:defRPr/>
            </a:pPr>
            <a:r>
              <a:rPr lang="en-GB" sz="1200" b="0" dirty="0">
                <a:latin typeface="Lucida Console" pitchFamily="49" charset="0"/>
              </a:rPr>
              <a:t>}</a:t>
            </a:r>
          </a:p>
        </p:txBody>
      </p:sp>
    </p:spTree>
    <p:extLst>
      <p:ext uri="{BB962C8B-B14F-4D97-AF65-F5344CB8AC3E}">
        <p14:creationId xmlns:p14="http://schemas.microsoft.com/office/powerpoint/2010/main" val="4088644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5"/>
          <p:cNvSpPr>
            <a:spLocks noGrp="1" noChangeArrowheads="1"/>
          </p:cNvSpPr>
          <p:nvPr>
            <p:ph idx="1"/>
          </p:nvPr>
        </p:nvSpPr>
        <p:spPr/>
        <p:txBody>
          <a:bodyPr/>
          <a:lstStyle/>
          <a:p>
            <a:r>
              <a:rPr lang="en-GB" dirty="0">
                <a:latin typeface="+mj-lt"/>
              </a:rPr>
              <a:t>Here's client code that uses the singleton class</a:t>
            </a:r>
          </a:p>
        </p:txBody>
      </p:sp>
      <p:sp>
        <p:nvSpPr>
          <p:cNvPr id="31747" name="Rectangle 4"/>
          <p:cNvSpPr>
            <a:spLocks noGrp="1" noChangeArrowheads="1"/>
          </p:cNvSpPr>
          <p:nvPr>
            <p:ph type="title"/>
          </p:nvPr>
        </p:nvSpPr>
        <p:spPr/>
        <p:txBody>
          <a:bodyPr/>
          <a:lstStyle/>
          <a:p>
            <a:pPr eaLnBrk="1" hangingPunct="1"/>
            <a:r>
              <a:rPr lang="en-GB" sz="3400" dirty="0"/>
              <a:t>Using a Singleton Class</a:t>
            </a:r>
          </a:p>
        </p:txBody>
      </p:sp>
      <p:sp>
        <p:nvSpPr>
          <p:cNvPr id="22530" name="Footer Placeholder 3"/>
          <p:cNvSpPr>
            <a:spLocks noGrp="1"/>
          </p:cNvSpPr>
          <p:nvPr>
            <p:ph type="ftr" sz="quarter" idx="10"/>
          </p:nvPr>
        </p:nvSpPr>
        <p:spPr/>
        <p:txBody>
          <a:bodyPr/>
          <a:lstStyle/>
          <a:p>
            <a:pPr>
              <a:defRPr/>
            </a:pPr>
            <a:fld id="{FB21EC74-96ED-4476-8E85-DDAD9FD8EE4D}" type="slidenum">
              <a:rPr lang="en-GB"/>
              <a:pPr>
                <a:defRPr/>
              </a:pPr>
              <a:t>25</a:t>
            </a:fld>
            <a:endParaRPr lang="en-GB"/>
          </a:p>
        </p:txBody>
      </p:sp>
      <p:sp>
        <p:nvSpPr>
          <p:cNvPr id="6" name="Rectangle 5"/>
          <p:cNvSpPr>
            <a:spLocks noChangeArrowheads="1"/>
          </p:cNvSpPr>
          <p:nvPr/>
        </p:nvSpPr>
        <p:spPr bwMode="auto">
          <a:xfrm>
            <a:off x="838200" y="1703541"/>
            <a:ext cx="7810500" cy="150312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0" dirty="0" err="1">
                <a:latin typeface="Lucida Console" pitchFamily="49" charset="0"/>
              </a:rPr>
              <a:t>connection_manager</a:t>
            </a:r>
            <a:r>
              <a:rPr lang="en-GB" sz="1200" b="0" dirty="0">
                <a:latin typeface="Lucida Console" pitchFamily="49" charset="0"/>
              </a:rPr>
              <a:t> * instance = </a:t>
            </a:r>
            <a:r>
              <a:rPr lang="en-GB" sz="1200" b="0" dirty="0" err="1">
                <a:latin typeface="Lucida Console" pitchFamily="49" charset="0"/>
              </a:rPr>
              <a:t>connection_manager</a:t>
            </a:r>
            <a:r>
              <a:rPr lang="en-GB" sz="1200" b="0" dirty="0">
                <a:latin typeface="Lucida Console" pitchFamily="49" charset="0"/>
              </a:rPr>
              <a:t>::</a:t>
            </a:r>
            <a:r>
              <a:rPr lang="en-GB" sz="1200" b="0" dirty="0" err="1">
                <a:latin typeface="Lucida Console" pitchFamily="49" charset="0"/>
              </a:rPr>
              <a:t>get_instance</a:t>
            </a:r>
            <a:r>
              <a:rPr lang="en-GB" sz="1200" b="0" dirty="0">
                <a:latin typeface="Lucida Console" pitchFamily="49" charset="0"/>
              </a:rPr>
              <a:t>();</a:t>
            </a:r>
          </a:p>
          <a:p>
            <a:pPr defTabSz="739775">
              <a:defRPr/>
            </a:pPr>
            <a:r>
              <a:rPr lang="en-GB" sz="1200" b="0" dirty="0">
                <a:latin typeface="Lucida Console" pitchFamily="49" charset="0"/>
              </a:rPr>
              <a:t>…</a:t>
            </a:r>
          </a:p>
          <a:p>
            <a:pPr defTabSz="739775">
              <a:defRPr/>
            </a:pPr>
            <a:endParaRPr lang="en-GB" sz="1200" b="0" dirty="0">
              <a:latin typeface="Lucida Console" pitchFamily="49" charset="0"/>
            </a:endParaRPr>
          </a:p>
          <a:p>
            <a:pPr defTabSz="739775">
              <a:defRPr/>
            </a:pPr>
            <a:r>
              <a:rPr lang="en-GB" sz="1200" b="0" dirty="0" err="1">
                <a:latin typeface="Lucida Console" pitchFamily="49" charset="0"/>
              </a:rPr>
              <a:t>connection_manager</a:t>
            </a:r>
            <a:r>
              <a:rPr lang="en-GB" sz="1200" b="0">
                <a:latin typeface="Lucida Console" pitchFamily="49" charset="0"/>
              </a:rPr>
              <a:t> * same_instance</a:t>
            </a:r>
            <a:r>
              <a:rPr lang="en-GB" sz="1200" b="0" dirty="0">
                <a:latin typeface="Lucida Console" pitchFamily="49" charset="0"/>
              </a:rPr>
              <a:t> = </a:t>
            </a:r>
            <a:r>
              <a:rPr lang="en-GB" sz="1200" b="0" dirty="0" err="1">
                <a:latin typeface="Lucida Console" pitchFamily="49" charset="0"/>
              </a:rPr>
              <a:t>connection_manager</a:t>
            </a:r>
            <a:r>
              <a:rPr lang="en-GB" sz="1200" b="0" dirty="0">
                <a:latin typeface="Lucida Console" pitchFamily="49" charset="0"/>
              </a:rPr>
              <a:t>::</a:t>
            </a:r>
            <a:r>
              <a:rPr lang="en-GB" sz="1200" b="0" dirty="0" err="1">
                <a:latin typeface="Lucida Console" pitchFamily="49" charset="0"/>
              </a:rPr>
              <a:t>get_instance</a:t>
            </a:r>
            <a:r>
              <a:rPr lang="en-GB" sz="1200" b="0" dirty="0">
                <a:latin typeface="Lucida Console" pitchFamily="49" charset="0"/>
              </a:rPr>
              <a:t>();</a:t>
            </a:r>
          </a:p>
          <a:p>
            <a:pPr defTabSz="739775">
              <a:defRPr/>
            </a:pPr>
            <a:r>
              <a:rPr lang="en-GB" sz="1200" b="0" dirty="0">
                <a:latin typeface="Lucida Console" pitchFamily="49" charset="0"/>
              </a:rPr>
              <a:t>…</a:t>
            </a:r>
          </a:p>
          <a:p>
            <a:pPr defTabSz="739775">
              <a:defRPr/>
            </a:pPr>
            <a:endParaRPr lang="en-GB" sz="1200" b="0" dirty="0">
              <a:latin typeface="Lucida Console" pitchFamily="49" charset="0"/>
            </a:endParaRPr>
          </a:p>
          <a:p>
            <a:pPr defTabSz="739775">
              <a:defRPr/>
            </a:pPr>
            <a:r>
              <a:rPr lang="en-GB" sz="1200" b="0" dirty="0" err="1">
                <a:latin typeface="Lucida Console" pitchFamily="49" charset="0"/>
              </a:rPr>
              <a:t>connection_manager</a:t>
            </a:r>
            <a:r>
              <a:rPr lang="en-GB" sz="1200" b="0" dirty="0">
                <a:latin typeface="Lucida Console" pitchFamily="49" charset="0"/>
              </a:rPr>
              <a:t>::</a:t>
            </a:r>
            <a:r>
              <a:rPr lang="en-GB" sz="1200" b="0" dirty="0" err="1">
                <a:latin typeface="Lucida Console" pitchFamily="49" charset="0"/>
              </a:rPr>
              <a:t>dispose_instance</a:t>
            </a:r>
            <a:r>
              <a:rPr lang="en-GB" sz="1200" b="0" dirty="0">
                <a:latin typeface="Lucida Console" pitchFamily="49" charset="0"/>
              </a:rPr>
              <a:t>();</a:t>
            </a:r>
          </a:p>
        </p:txBody>
      </p:sp>
    </p:spTree>
    <p:extLst>
      <p:ext uri="{BB962C8B-B14F-4D97-AF65-F5344CB8AC3E}">
        <p14:creationId xmlns:p14="http://schemas.microsoft.com/office/powerpoint/2010/main" val="3995058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r>
              <a:rPr lang="en-GB" dirty="0"/>
              <a:t>Classes may be split</a:t>
            </a:r>
          </a:p>
          <a:p>
            <a:pPr lvl="1"/>
            <a:r>
              <a:rPr lang="en-GB" dirty="0"/>
              <a:t>An outer handle part</a:t>
            </a:r>
          </a:p>
          <a:p>
            <a:pPr lvl="1"/>
            <a:r>
              <a:rPr lang="en-GB" dirty="0"/>
              <a:t>An inner body part containing</a:t>
            </a:r>
            <a:br>
              <a:rPr lang="en-GB" dirty="0"/>
            </a:br>
            <a:r>
              <a:rPr lang="en-GB" dirty="0"/>
              <a:t>the representation</a:t>
            </a:r>
          </a:p>
          <a:p>
            <a:pPr lvl="1"/>
            <a:endParaRPr lang="en-GB" dirty="0"/>
          </a:p>
          <a:p>
            <a:r>
              <a:rPr lang="en-GB" dirty="0"/>
              <a:t>Motivation...</a:t>
            </a:r>
          </a:p>
          <a:p>
            <a:pPr lvl="1"/>
            <a:r>
              <a:rPr lang="en-GB" dirty="0"/>
              <a:t>Information hiding</a:t>
            </a:r>
          </a:p>
          <a:p>
            <a:pPr lvl="1"/>
            <a:r>
              <a:rPr lang="en-GB" dirty="0"/>
              <a:t>Exception safety</a:t>
            </a:r>
          </a:p>
          <a:p>
            <a:pPr lvl="1"/>
            <a:r>
              <a:rPr lang="en-GB" dirty="0"/>
              <a:t>Smaller stack footprint</a:t>
            </a:r>
          </a:p>
          <a:p>
            <a:pPr lvl="1"/>
            <a:r>
              <a:rPr lang="en-GB" dirty="0"/>
              <a:t>Inheritance-based variation</a:t>
            </a:r>
          </a:p>
          <a:p>
            <a:pPr lvl="1"/>
            <a:r>
              <a:rPr lang="en-GB" dirty="0"/>
              <a:t>Representation sharing</a:t>
            </a:r>
          </a:p>
        </p:txBody>
      </p:sp>
      <p:sp>
        <p:nvSpPr>
          <p:cNvPr id="7170" name="Rectangle 2"/>
          <p:cNvSpPr>
            <a:spLocks noGrp="1" noChangeArrowheads="1"/>
          </p:cNvSpPr>
          <p:nvPr>
            <p:ph type="title"/>
          </p:nvPr>
        </p:nvSpPr>
        <p:spPr/>
        <p:txBody>
          <a:bodyPr/>
          <a:lstStyle/>
          <a:p>
            <a:r>
              <a:rPr lang="en-GB" sz="3400" dirty="0"/>
              <a:t>Handle–Body Idiom</a:t>
            </a:r>
          </a:p>
        </p:txBody>
      </p:sp>
      <p:sp>
        <p:nvSpPr>
          <p:cNvPr id="71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19758060-AB96-466D-B9F0-E8DEACBDB9DF}" type="slidenum">
              <a:rPr lang="en-GB" sz="1200" b="0" smtClean="0">
                <a:solidFill>
                  <a:schemeClr val="tx2"/>
                </a:solidFill>
              </a:rPr>
              <a:pPr eaLnBrk="1" hangingPunct="1"/>
              <a:t>26</a:t>
            </a:fld>
            <a:endParaRPr lang="en-GB" sz="1200" b="0" dirty="0">
              <a:solidFill>
                <a:schemeClr val="tx2"/>
              </a:solidFill>
            </a:endParaRPr>
          </a:p>
        </p:txBody>
      </p:sp>
      <p:sp>
        <p:nvSpPr>
          <p:cNvPr id="7" name="Rectangle 66"/>
          <p:cNvSpPr>
            <a:spLocks noChangeArrowheads="1"/>
          </p:cNvSpPr>
          <p:nvPr/>
        </p:nvSpPr>
        <p:spPr bwMode="auto">
          <a:xfrm>
            <a:off x="4935386" y="1227551"/>
            <a:ext cx="3356845" cy="1803748"/>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defTabSz="739775"/>
            <a:r>
              <a:rPr lang="en-GB" sz="1200" b="0" dirty="0">
                <a:latin typeface="Lucida Console" pitchFamily="49" charset="0"/>
              </a:rPr>
              <a:t>class handle</a:t>
            </a:r>
          </a:p>
          <a:p>
            <a:pPr defTabSz="739775"/>
            <a:r>
              <a:rPr lang="en-GB" sz="1200" b="0" dirty="0">
                <a:latin typeface="Lucida Console" pitchFamily="49" charset="0"/>
              </a:rPr>
              <a:t>{</a:t>
            </a:r>
          </a:p>
          <a:p>
            <a:pPr defTabSz="739775"/>
            <a:r>
              <a:rPr lang="en-GB" sz="1200" b="0" dirty="0">
                <a:latin typeface="Lucida Console" pitchFamily="49" charset="0"/>
              </a:rPr>
              <a:t>public:</a:t>
            </a:r>
          </a:p>
          <a:p>
            <a:pPr defTabSz="739775"/>
            <a:r>
              <a:rPr lang="en-GB" sz="1200" b="0" dirty="0">
                <a:latin typeface="Lucida Console" pitchFamily="49" charset="0"/>
              </a:rPr>
              <a:t>  …</a:t>
            </a:r>
          </a:p>
          <a:p>
            <a:pPr defTabSz="739775"/>
            <a:endParaRPr lang="en-GB" sz="1200" b="0" dirty="0">
              <a:latin typeface="Lucida Console" pitchFamily="49" charset="0"/>
            </a:endParaRPr>
          </a:p>
          <a:p>
            <a:pPr defTabSz="739775"/>
            <a:r>
              <a:rPr lang="en-GB" sz="1200" b="0" dirty="0">
                <a:latin typeface="Lucida Console" pitchFamily="49" charset="0"/>
              </a:rPr>
              <a:t>private:</a:t>
            </a:r>
          </a:p>
          <a:p>
            <a:pPr defTabSz="739775"/>
            <a:r>
              <a:rPr lang="en-GB" sz="1200" b="0" dirty="0">
                <a:latin typeface="Lucida Console" pitchFamily="49" charset="0"/>
              </a:rPr>
              <a:t>  class body;</a:t>
            </a:r>
          </a:p>
          <a:p>
            <a:pPr defTabSz="739775"/>
            <a:r>
              <a:rPr lang="en-GB" sz="1200" b="0" dirty="0">
                <a:latin typeface="Lucida Console" pitchFamily="49" charset="0"/>
              </a:rPr>
              <a:t>  body *self;</a:t>
            </a:r>
          </a:p>
          <a:p>
            <a:pPr defTabSz="739775"/>
            <a:r>
              <a:rPr lang="en-GB" sz="1200" b="0" dirty="0">
                <a:latin typeface="Lucida Console" pitchFamily="49" charset="0"/>
              </a:rPr>
              <a:t>};</a:t>
            </a:r>
          </a:p>
        </p:txBody>
      </p:sp>
      <p:sp>
        <p:nvSpPr>
          <p:cNvPr id="9" name="Rectangle 66"/>
          <p:cNvSpPr>
            <a:spLocks noChangeArrowheads="1"/>
          </p:cNvSpPr>
          <p:nvPr/>
        </p:nvSpPr>
        <p:spPr bwMode="auto">
          <a:xfrm>
            <a:off x="4935386" y="3338014"/>
            <a:ext cx="3356845" cy="995992"/>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defTabSz="739775"/>
            <a:r>
              <a:rPr lang="en-GB" sz="1200" b="0" dirty="0">
                <a:latin typeface="Lucida Console" pitchFamily="49" charset="0"/>
              </a:rPr>
              <a:t>class handle::body</a:t>
            </a:r>
          </a:p>
          <a:p>
            <a:pPr defTabSz="739775"/>
            <a:r>
              <a:rPr lang="en-GB" sz="1200" b="0" dirty="0">
                <a:latin typeface="Lucida Console" pitchFamily="49" charset="0"/>
              </a:rPr>
              <a:t>{</a:t>
            </a:r>
          </a:p>
          <a:p>
            <a:pPr defTabSz="739775"/>
            <a:r>
              <a:rPr lang="en-GB" sz="1200" b="0" dirty="0">
                <a:latin typeface="Lucida Console" pitchFamily="49" charset="0"/>
              </a:rPr>
              <a:t>public:</a:t>
            </a:r>
          </a:p>
          <a:p>
            <a:pPr defTabSz="739775"/>
            <a:r>
              <a:rPr lang="en-GB" sz="1200" b="0" dirty="0">
                <a:latin typeface="Lucida Console" pitchFamily="49" charset="0"/>
              </a:rPr>
              <a:t>  …</a:t>
            </a:r>
          </a:p>
          <a:p>
            <a:pPr defTabSz="739775"/>
            <a:r>
              <a:rPr lang="en-GB" sz="1200" b="0" dirty="0">
                <a:latin typeface="Lucida Console" pitchFamily="49" charset="0"/>
              </a:rPr>
              <a:t>};</a:t>
            </a:r>
          </a:p>
        </p:txBody>
      </p:sp>
    </p:spTree>
    <p:extLst>
      <p:ext uri="{BB962C8B-B14F-4D97-AF65-F5344CB8AC3E}">
        <p14:creationId xmlns:p14="http://schemas.microsoft.com/office/powerpoint/2010/main" val="180769522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378372" y="1127965"/>
            <a:ext cx="8486775" cy="5578786"/>
          </a:xfr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en-US" dirty="0"/>
              <a:t>The concept of design patterns has been criticized by some in the field of computer science.</a:t>
            </a:r>
          </a:p>
          <a:p>
            <a:pPr lvl="1"/>
            <a:r>
              <a:rPr lang="en-US" altLang="en-US" dirty="0"/>
              <a:t>Targets the wrong problem</a:t>
            </a:r>
          </a:p>
          <a:p>
            <a:pPr lvl="1"/>
            <a:r>
              <a:rPr lang="en-US" altLang="en-US" dirty="0"/>
              <a:t>The need for patterns results from using computer languages or techniques with insufficient abstraction ability</a:t>
            </a:r>
          </a:p>
          <a:p>
            <a:pPr lvl="1"/>
            <a:r>
              <a:rPr lang="en-US" altLang="en-US" dirty="0"/>
              <a:t>16 out of the 23 patterns in the Design Patterns book (which is primarily focused on C++) are simplified or eliminated (via direct language support) in Lisp or Dylan. Peter </a:t>
            </a:r>
            <a:r>
              <a:rPr lang="en-US" altLang="en-US" dirty="0" err="1"/>
              <a:t>Norvig</a:t>
            </a:r>
            <a:endParaRPr lang="en-US" altLang="en-US" dirty="0"/>
          </a:p>
          <a:p>
            <a:pPr lvl="1"/>
            <a:r>
              <a:rPr lang="en-US" altLang="en-US" dirty="0"/>
              <a:t>Lacks formal foundations</a:t>
            </a:r>
          </a:p>
          <a:p>
            <a:pPr lvl="1"/>
            <a:r>
              <a:rPr lang="en-US" altLang="en-US" dirty="0"/>
              <a:t>The study of design patterns has been excessively ad </a:t>
            </a:r>
            <a:r>
              <a:rPr lang="en-US" altLang="en-US" dirty="0" err="1"/>
              <a:t>hocLeads</a:t>
            </a:r>
            <a:r>
              <a:rPr lang="en-US" altLang="en-US" dirty="0"/>
              <a:t> to inefficient solutions</a:t>
            </a:r>
          </a:p>
          <a:p>
            <a:pPr lvl="1"/>
            <a:r>
              <a:rPr lang="en-US" altLang="en-US" dirty="0"/>
              <a:t>The idea of a design pattern is an attempt to standardize what are already accepted best practices. </a:t>
            </a:r>
          </a:p>
          <a:p>
            <a:pPr lvl="2"/>
            <a:r>
              <a:rPr lang="en-US" altLang="en-US" dirty="0"/>
              <a:t>Often results in the unnecessary duplication of code. </a:t>
            </a:r>
          </a:p>
          <a:p>
            <a:pPr lvl="2"/>
            <a:r>
              <a:rPr lang="en-US" altLang="en-US" dirty="0"/>
              <a:t>It is almost always a more efficient solution to use a well-factored implementation rather than a "just barely good enough" design pattern.</a:t>
            </a:r>
          </a:p>
        </p:txBody>
      </p:sp>
      <p:sp>
        <p:nvSpPr>
          <p:cNvPr id="7170" name="Rectangle 2"/>
          <p:cNvSpPr>
            <a:spLocks noGrp="1" noChangeArrowheads="1"/>
          </p:cNvSpPr>
          <p:nvPr>
            <p:ph type="title"/>
          </p:nvPr>
        </p:nvSpPr>
        <p:spPr/>
        <p:txBody>
          <a:bodyPr/>
          <a:lstStyle/>
          <a:p>
            <a:r>
              <a:rPr lang="en-GB" sz="3400" dirty="0"/>
              <a:t>Criticism Of Design Patterns…</a:t>
            </a:r>
          </a:p>
        </p:txBody>
      </p:sp>
      <p:sp>
        <p:nvSpPr>
          <p:cNvPr id="71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19758060-AB96-466D-B9F0-E8DEACBDB9DF}" type="slidenum">
              <a:rPr lang="en-GB" sz="1200" b="0" smtClean="0">
                <a:solidFill>
                  <a:schemeClr val="tx2"/>
                </a:solidFill>
              </a:rPr>
              <a:pPr eaLnBrk="1" hangingPunct="1"/>
              <a:t>27</a:t>
            </a:fld>
            <a:endParaRPr lang="en-GB" sz="1200" b="0" dirty="0">
              <a:solidFill>
                <a:schemeClr val="tx2"/>
              </a:solidFill>
            </a:endParaRPr>
          </a:p>
        </p:txBody>
      </p:sp>
    </p:spTree>
    <p:extLst>
      <p:ext uri="{BB962C8B-B14F-4D97-AF65-F5344CB8AC3E}">
        <p14:creationId xmlns:p14="http://schemas.microsoft.com/office/powerpoint/2010/main" val="411221140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343338" y="1467431"/>
            <a:ext cx="8486775" cy="4083363"/>
          </a:xfr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altLang="en-US" dirty="0"/>
              <a:t>Does not differ significantly from other abstractions</a:t>
            </a:r>
          </a:p>
          <a:p>
            <a:pPr lvl="1"/>
            <a:r>
              <a:rPr lang="en-US" altLang="en-US" dirty="0"/>
              <a:t>Some authors allege that design patterns don't differ significantly from other forms of abstraction </a:t>
            </a:r>
          </a:p>
          <a:p>
            <a:pPr lvl="2"/>
            <a:r>
              <a:rPr lang="en-US" altLang="en-US" dirty="0"/>
              <a:t>consider the use of new terminology (borrowed from the architecture community) to describe existing phenomena in the field of programming is unnecessary. </a:t>
            </a:r>
          </a:p>
          <a:p>
            <a:pPr lvl="2"/>
            <a:r>
              <a:rPr lang="en-US" altLang="en-US" dirty="0"/>
              <a:t>The Model-View-Controller paradigm is touted as an example of a "pattern" which predates the concept of "design patterns" by several years.  More info, </a:t>
            </a:r>
          </a:p>
          <a:p>
            <a:pPr lvl="1"/>
            <a:endParaRPr lang="en-US" altLang="en-US" dirty="0"/>
          </a:p>
          <a:p>
            <a:pPr lvl="1"/>
            <a:r>
              <a:rPr lang="en-US" altLang="en-US" dirty="0"/>
              <a:t>diagrams and examples of the </a:t>
            </a:r>
            <a:r>
              <a:rPr lang="en-US" altLang="en-US" dirty="0">
                <a:hlinkClick r:id="rId3"/>
              </a:rPr>
              <a:t>design pattern</a:t>
            </a:r>
            <a:endParaRPr lang="en-GB" dirty="0"/>
          </a:p>
        </p:txBody>
      </p:sp>
      <p:sp>
        <p:nvSpPr>
          <p:cNvPr id="7170" name="Rectangle 2"/>
          <p:cNvSpPr>
            <a:spLocks noGrp="1" noChangeArrowheads="1"/>
          </p:cNvSpPr>
          <p:nvPr>
            <p:ph type="title"/>
          </p:nvPr>
        </p:nvSpPr>
        <p:spPr/>
        <p:txBody>
          <a:bodyPr/>
          <a:lstStyle/>
          <a:p>
            <a:r>
              <a:rPr lang="en-GB" sz="3400" dirty="0"/>
              <a:t>…Criticism Of Design Patterns</a:t>
            </a:r>
          </a:p>
        </p:txBody>
      </p:sp>
      <p:sp>
        <p:nvSpPr>
          <p:cNvPr id="71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19758060-AB96-466D-B9F0-E8DEACBDB9DF}" type="slidenum">
              <a:rPr lang="en-GB" sz="1200" b="0" smtClean="0">
                <a:solidFill>
                  <a:schemeClr val="tx2"/>
                </a:solidFill>
              </a:rPr>
              <a:pPr eaLnBrk="1" hangingPunct="1"/>
              <a:t>28</a:t>
            </a:fld>
            <a:endParaRPr lang="en-GB" sz="1200" b="0" dirty="0">
              <a:solidFill>
                <a:schemeClr val="tx2"/>
              </a:solidFill>
            </a:endParaRPr>
          </a:p>
        </p:txBody>
      </p:sp>
    </p:spTree>
    <p:extLst>
      <p:ext uri="{BB962C8B-B14F-4D97-AF65-F5344CB8AC3E}">
        <p14:creationId xmlns:p14="http://schemas.microsoft.com/office/powerpoint/2010/main" val="138481705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GB" dirty="0"/>
              <a:t>What are design patterns?</a:t>
            </a:r>
          </a:p>
          <a:p>
            <a:r>
              <a:rPr lang="en-GB" dirty="0"/>
              <a:t>Example design pattern: model view</a:t>
            </a:r>
          </a:p>
          <a:p>
            <a:r>
              <a:rPr lang="en-GB" dirty="0"/>
              <a:t>A taxonomy of design patterns</a:t>
            </a:r>
          </a:p>
          <a:p>
            <a:r>
              <a:rPr lang="en-GB" dirty="0"/>
              <a:t>Factory method pattern</a:t>
            </a:r>
          </a:p>
          <a:p>
            <a:r>
              <a:rPr lang="en-GB" dirty="0"/>
              <a:t>Abstract factory pattern</a:t>
            </a:r>
          </a:p>
          <a:p>
            <a:r>
              <a:rPr lang="en-US" dirty="0"/>
              <a:t>Data access object pattern</a:t>
            </a:r>
          </a:p>
          <a:p>
            <a:endParaRPr lang="en-GB" dirty="0"/>
          </a:p>
        </p:txBody>
      </p:sp>
      <p:sp>
        <p:nvSpPr>
          <p:cNvPr id="4" name="Title 3"/>
          <p:cNvSpPr>
            <a:spLocks noGrp="1"/>
          </p:cNvSpPr>
          <p:nvPr>
            <p:ph type="title"/>
          </p:nvPr>
        </p:nvSpPr>
        <p:spPr/>
        <p:txBody>
          <a:bodyPr/>
          <a:lstStyle/>
          <a:p>
            <a:r>
              <a:rPr lang="en-GB" dirty="0"/>
              <a:t>Summary</a:t>
            </a:r>
          </a:p>
        </p:txBody>
      </p:sp>
      <p:sp>
        <p:nvSpPr>
          <p:cNvPr id="12"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29</a:t>
            </a:fld>
            <a:endParaRPr lang="en-GB" dirty="0"/>
          </a:p>
        </p:txBody>
      </p:sp>
    </p:spTree>
    <p:extLst>
      <p:ext uri="{BB962C8B-B14F-4D97-AF65-F5344CB8AC3E}">
        <p14:creationId xmlns:p14="http://schemas.microsoft.com/office/powerpoint/2010/main" val="252875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idx="1"/>
          </p:nvPr>
        </p:nvSpPr>
        <p:spPr/>
        <p:txBody>
          <a:bodyPr/>
          <a:lstStyle/>
          <a:p>
            <a:r>
              <a:rPr lang="en-GB" dirty="0"/>
              <a:t>Recurring patterns in systems solving specific design problems</a:t>
            </a:r>
          </a:p>
          <a:p>
            <a:pPr lvl="1"/>
            <a:endParaRPr lang="en-GB" dirty="0"/>
          </a:p>
          <a:p>
            <a:r>
              <a:rPr lang="en-GB" dirty="0"/>
              <a:t>Design patterns record experience in designing software, in a standard form</a:t>
            </a:r>
          </a:p>
          <a:p>
            <a:pPr lvl="1"/>
            <a:r>
              <a:rPr lang="en-GB" dirty="0"/>
              <a:t>Systematically name, explain and evaluate</a:t>
            </a:r>
          </a:p>
          <a:p>
            <a:pPr lvl="1"/>
            <a:endParaRPr lang="en-GB" dirty="0"/>
          </a:p>
          <a:p>
            <a:r>
              <a:rPr lang="en-GB" dirty="0"/>
              <a:t>We're going to look at how design patterns help you implement high-quality OO software</a:t>
            </a:r>
          </a:p>
        </p:txBody>
      </p:sp>
      <p:sp>
        <p:nvSpPr>
          <p:cNvPr id="454658" name="Rectangle 2"/>
          <p:cNvSpPr>
            <a:spLocks noGrp="1" noChangeArrowheads="1"/>
          </p:cNvSpPr>
          <p:nvPr>
            <p:ph type="title"/>
          </p:nvPr>
        </p:nvSpPr>
        <p:spPr/>
        <p:txBody>
          <a:bodyPr/>
          <a:lstStyle/>
          <a:p>
            <a:r>
              <a:rPr lang="en-GB"/>
              <a:t>What are Design Patterns?</a:t>
            </a:r>
          </a:p>
        </p:txBody>
      </p:sp>
      <p:pic>
        <p:nvPicPr>
          <p:cNvPr id="454662" name="Picture 6" descr="dd00987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1472" y="4547987"/>
            <a:ext cx="2104189" cy="214892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3</a:t>
            </a:fld>
            <a:endParaRPr lang="en-GB" dirty="0"/>
          </a:p>
        </p:txBody>
      </p:sp>
    </p:spTree>
    <p:extLst>
      <p:ext uri="{BB962C8B-B14F-4D97-AF65-F5344CB8AC3E}">
        <p14:creationId xmlns:p14="http://schemas.microsoft.com/office/powerpoint/2010/main" val="30825345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57200" indent="-457200">
              <a:buFont typeface="+mj-lt"/>
              <a:buAutoNum type="alphaUcPeriod"/>
            </a:pPr>
            <a:r>
              <a:rPr lang="en-GB" dirty="0"/>
              <a:t>Structural patterns </a:t>
            </a:r>
          </a:p>
          <a:p>
            <a:pPr marL="457200" indent="-457200">
              <a:buFont typeface="+mj-lt"/>
              <a:buAutoNum type="alphaUcPeriod"/>
            </a:pPr>
            <a:r>
              <a:rPr lang="en-GB" dirty="0"/>
              <a:t>Behavioural patterns</a:t>
            </a:r>
          </a:p>
          <a:p>
            <a:endParaRPr lang="en-GB" dirty="0"/>
          </a:p>
        </p:txBody>
      </p:sp>
      <p:sp>
        <p:nvSpPr>
          <p:cNvPr id="4" name="Title 3"/>
          <p:cNvSpPr>
            <a:spLocks noGrp="1"/>
          </p:cNvSpPr>
          <p:nvPr>
            <p:ph type="title"/>
          </p:nvPr>
        </p:nvSpPr>
        <p:spPr/>
        <p:txBody>
          <a:bodyPr/>
          <a:lstStyle/>
          <a:p>
            <a:r>
              <a:rPr lang="en-GB" dirty="0"/>
              <a:t>Annexes: Additional Design Patterns</a:t>
            </a:r>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30</a:t>
            </a:fld>
            <a:endParaRPr lang="en-GB" dirty="0"/>
          </a:p>
        </p:txBody>
      </p:sp>
    </p:spTree>
    <p:extLst>
      <p:ext uri="{BB962C8B-B14F-4D97-AF65-F5344CB8AC3E}">
        <p14:creationId xmlns:p14="http://schemas.microsoft.com/office/powerpoint/2010/main" val="1579631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GB" dirty="0"/>
              <a:t>Object adapter pattern </a:t>
            </a:r>
          </a:p>
          <a:p>
            <a:r>
              <a:rPr lang="en-GB" dirty="0"/>
              <a:t>Bridge pattern </a:t>
            </a:r>
          </a:p>
          <a:p>
            <a:r>
              <a:rPr lang="en-GB" dirty="0"/>
              <a:t>Composite pattern </a:t>
            </a:r>
          </a:p>
          <a:p>
            <a:r>
              <a:rPr lang="en-US" dirty="0"/>
              <a:t>Decorator pattern</a:t>
            </a:r>
            <a:endParaRPr lang="en-GB" dirty="0"/>
          </a:p>
          <a:p>
            <a:r>
              <a:rPr lang="en-US" dirty="0"/>
              <a:t>Exercises</a:t>
            </a:r>
            <a:endParaRPr lang="en-GB" dirty="0"/>
          </a:p>
          <a:p>
            <a:endParaRPr lang="en-GB" dirty="0"/>
          </a:p>
        </p:txBody>
      </p:sp>
      <p:sp>
        <p:nvSpPr>
          <p:cNvPr id="4" name="Title 3"/>
          <p:cNvSpPr>
            <a:spLocks noGrp="1"/>
          </p:cNvSpPr>
          <p:nvPr>
            <p:ph type="title"/>
          </p:nvPr>
        </p:nvSpPr>
        <p:spPr/>
        <p:txBody>
          <a:bodyPr/>
          <a:lstStyle/>
          <a:p>
            <a:r>
              <a:rPr lang="en-GB" dirty="0"/>
              <a:t>Annex A: Structural Patterns</a:t>
            </a:r>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31</a:t>
            </a:fld>
            <a:endParaRPr lang="en-GB" dirty="0"/>
          </a:p>
        </p:txBody>
      </p:sp>
    </p:spTree>
    <p:extLst>
      <p:ext uri="{BB962C8B-B14F-4D97-AF65-F5344CB8AC3E}">
        <p14:creationId xmlns:p14="http://schemas.microsoft.com/office/powerpoint/2010/main" val="2970800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latin typeface="+mj-lt"/>
                <a:sym typeface="Wingdings" pitchFamily="2" charset="2"/>
              </a:rPr>
              <a:t>Overview</a:t>
            </a:r>
          </a:p>
          <a:p>
            <a:pPr eaLnBrk="1" hangingPunct="1"/>
            <a:r>
              <a:rPr lang="en-GB" dirty="0">
                <a:latin typeface="+mj-lt"/>
                <a:sym typeface="Wingdings" pitchFamily="2" charset="2"/>
              </a:rPr>
              <a:t>Intent</a:t>
            </a:r>
          </a:p>
          <a:p>
            <a:pPr eaLnBrk="1" hangingPunct="1"/>
            <a:r>
              <a:rPr lang="cy-GB" dirty="0">
                <a:latin typeface="+mj-lt"/>
              </a:rPr>
              <a:t>General structure</a:t>
            </a:r>
          </a:p>
          <a:p>
            <a:pPr eaLnBrk="1" hangingPunct="1"/>
            <a:r>
              <a:rPr lang="cy-GB" dirty="0">
                <a:latin typeface="+mj-lt"/>
              </a:rPr>
              <a:t>Example scenario</a:t>
            </a:r>
          </a:p>
          <a:p>
            <a:pPr eaLnBrk="1" hangingPunct="1"/>
            <a:r>
              <a:rPr lang="cy-GB" dirty="0">
                <a:latin typeface="+mj-lt"/>
              </a:rPr>
              <a:t>Code sample </a:t>
            </a:r>
          </a:p>
        </p:txBody>
      </p:sp>
      <p:sp>
        <p:nvSpPr>
          <p:cNvPr id="271364" name="Rectangle 4"/>
          <p:cNvSpPr>
            <a:spLocks noGrp="1" noChangeArrowheads="1"/>
          </p:cNvSpPr>
          <p:nvPr>
            <p:ph type="title"/>
          </p:nvPr>
        </p:nvSpPr>
        <p:spPr/>
        <p:txBody>
          <a:bodyPr/>
          <a:lstStyle/>
          <a:p>
            <a:pPr eaLnBrk="1" hangingPunct="1"/>
            <a:r>
              <a:rPr lang="en-GB" sz="3400" dirty="0"/>
              <a:t>3. The Object Adapter Pattern</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32</a:t>
            </a:fld>
            <a:endParaRPr lang="en-GB" sz="1200" b="0">
              <a:solidFill>
                <a:schemeClr val="tx2"/>
              </a:solidFill>
            </a:endParaRPr>
          </a:p>
        </p:txBody>
      </p:sp>
    </p:spTree>
    <p:extLst>
      <p:ext uri="{BB962C8B-B14F-4D97-AF65-F5344CB8AC3E}">
        <p14:creationId xmlns:p14="http://schemas.microsoft.com/office/powerpoint/2010/main" val="922090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3" name="Rectangle 5"/>
          <p:cNvSpPr>
            <a:spLocks noGrp="1" noChangeArrowheads="1"/>
          </p:cNvSpPr>
          <p:nvPr>
            <p:ph type="body" idx="1"/>
          </p:nvPr>
        </p:nvSpPr>
        <p:spPr/>
        <p:txBody>
          <a:bodyPr/>
          <a:lstStyle/>
          <a:p>
            <a:r>
              <a:rPr lang="en-GB" dirty="0"/>
              <a:t>Enable classes to work together despite incompatible interfaces </a:t>
            </a:r>
          </a:p>
          <a:p>
            <a:pPr lvl="1"/>
            <a:r>
              <a:rPr lang="en-GB" dirty="0"/>
              <a:t>Convert interface of existing class to an interface the client expects</a:t>
            </a:r>
          </a:p>
          <a:p>
            <a:pPr lvl="1"/>
            <a:endParaRPr lang="en-GB" dirty="0"/>
          </a:p>
          <a:p>
            <a:r>
              <a:rPr lang="en-GB" dirty="0"/>
              <a:t>Allows you to "plug" existing classes into an inheritance hierarchy they weren't designed for initially</a:t>
            </a:r>
          </a:p>
          <a:p>
            <a:pPr lvl="1"/>
            <a:r>
              <a:rPr lang="en-GB" dirty="0"/>
              <a:t>Reuse of implementation code</a:t>
            </a:r>
          </a:p>
        </p:txBody>
      </p:sp>
      <p:sp>
        <p:nvSpPr>
          <p:cNvPr id="483330" name="Rectangle 2"/>
          <p:cNvSpPr>
            <a:spLocks noGrp="1" noChangeArrowheads="1"/>
          </p:cNvSpPr>
          <p:nvPr>
            <p:ph type="title"/>
          </p:nvPr>
        </p:nvSpPr>
        <p:spPr/>
        <p:txBody>
          <a:bodyPr/>
          <a:lstStyle/>
          <a:p>
            <a:r>
              <a:rPr lang="en-GB" sz="3400" dirty="0"/>
              <a:t>Intent</a:t>
            </a:r>
          </a:p>
        </p:txBody>
      </p:sp>
      <p:sp>
        <p:nvSpPr>
          <p:cNvPr id="45"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33</a:t>
            </a:fld>
            <a:endParaRPr lang="en-GB" sz="1200" b="0" dirty="0">
              <a:solidFill>
                <a:schemeClr val="tx2"/>
              </a:solidFill>
            </a:endParaRPr>
          </a:p>
        </p:txBody>
      </p:sp>
    </p:spTree>
    <p:extLst>
      <p:ext uri="{BB962C8B-B14F-4D97-AF65-F5344CB8AC3E}">
        <p14:creationId xmlns:p14="http://schemas.microsoft.com/office/powerpoint/2010/main" val="201944823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noFill/>
          <a:ln/>
        </p:spPr>
        <p:txBody>
          <a:bodyPr/>
          <a:lstStyle/>
          <a:p>
            <a:r>
              <a:rPr lang="en-GB" sz="3400" dirty="0"/>
              <a:t>General Structure</a:t>
            </a:r>
          </a:p>
        </p:txBody>
      </p:sp>
      <p:sp>
        <p:nvSpPr>
          <p:cNvPr id="509962" name="Line 10"/>
          <p:cNvSpPr>
            <a:spLocks noChangeShapeType="1"/>
          </p:cNvSpPr>
          <p:nvPr/>
        </p:nvSpPr>
        <p:spPr bwMode="auto">
          <a:xfrm>
            <a:off x="4341813" y="2779829"/>
            <a:ext cx="0" cy="3508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9967" name="AutoShape 15"/>
          <p:cNvSpPr>
            <a:spLocks noChangeArrowheads="1"/>
          </p:cNvSpPr>
          <p:nvPr/>
        </p:nvSpPr>
        <p:spPr bwMode="auto">
          <a:xfrm>
            <a:off x="4208463" y="2571866"/>
            <a:ext cx="257175" cy="204788"/>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09968" name="Group 16"/>
          <p:cNvGrpSpPr>
            <a:grpSpLocks/>
          </p:cNvGrpSpPr>
          <p:nvPr/>
        </p:nvGrpSpPr>
        <p:grpSpPr bwMode="auto">
          <a:xfrm>
            <a:off x="3475038" y="1879716"/>
            <a:ext cx="1766887" cy="687388"/>
            <a:chOff x="3390" y="2434"/>
            <a:chExt cx="975" cy="522"/>
          </a:xfrm>
        </p:grpSpPr>
        <p:sp>
          <p:nvSpPr>
            <p:cNvPr id="509969" name="Rectangle 17"/>
            <p:cNvSpPr>
              <a:spLocks noChangeArrowheads="1"/>
            </p:cNvSpPr>
            <p:nvPr/>
          </p:nvSpPr>
          <p:spPr bwMode="auto">
            <a:xfrm>
              <a:off x="3390" y="2434"/>
              <a:ext cx="931" cy="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9970" name="Line 18"/>
            <p:cNvSpPr>
              <a:spLocks noChangeShapeType="1"/>
            </p:cNvSpPr>
            <p:nvPr/>
          </p:nvSpPr>
          <p:spPr bwMode="auto">
            <a:xfrm>
              <a:off x="3390" y="2623"/>
              <a:ext cx="9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9971" name="Rectangle 19"/>
            <p:cNvSpPr>
              <a:spLocks noChangeArrowheads="1"/>
            </p:cNvSpPr>
            <p:nvPr/>
          </p:nvSpPr>
          <p:spPr bwMode="auto">
            <a:xfrm>
              <a:off x="3390" y="2439"/>
              <a:ext cx="928" cy="2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Target</a:t>
              </a:r>
            </a:p>
          </p:txBody>
        </p:sp>
        <p:sp>
          <p:nvSpPr>
            <p:cNvPr id="509972" name="Rectangle 20"/>
            <p:cNvSpPr>
              <a:spLocks noChangeArrowheads="1"/>
            </p:cNvSpPr>
            <p:nvPr/>
          </p:nvSpPr>
          <p:spPr bwMode="auto">
            <a:xfrm>
              <a:off x="3403" y="2655"/>
              <a:ext cx="962" cy="22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i="1"/>
                <a:t>operation()</a:t>
              </a:r>
            </a:p>
          </p:txBody>
        </p:sp>
      </p:grpSp>
      <p:grpSp>
        <p:nvGrpSpPr>
          <p:cNvPr id="509973" name="Group 21"/>
          <p:cNvGrpSpPr>
            <a:grpSpLocks/>
          </p:cNvGrpSpPr>
          <p:nvPr/>
        </p:nvGrpSpPr>
        <p:grpSpPr bwMode="auto">
          <a:xfrm>
            <a:off x="3451225" y="3130666"/>
            <a:ext cx="1871663" cy="685800"/>
            <a:chOff x="4216" y="3170"/>
            <a:chExt cx="975" cy="522"/>
          </a:xfrm>
        </p:grpSpPr>
        <p:sp>
          <p:nvSpPr>
            <p:cNvPr id="509974" name="Rectangle 22"/>
            <p:cNvSpPr>
              <a:spLocks noChangeArrowheads="1"/>
            </p:cNvSpPr>
            <p:nvPr/>
          </p:nvSpPr>
          <p:spPr bwMode="auto">
            <a:xfrm>
              <a:off x="4216" y="3170"/>
              <a:ext cx="931" cy="52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9975" name="Line 23"/>
            <p:cNvSpPr>
              <a:spLocks noChangeShapeType="1"/>
            </p:cNvSpPr>
            <p:nvPr/>
          </p:nvSpPr>
          <p:spPr bwMode="auto">
            <a:xfrm>
              <a:off x="4216" y="3359"/>
              <a:ext cx="9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9976" name="Rectangle 24"/>
            <p:cNvSpPr>
              <a:spLocks noChangeArrowheads="1"/>
            </p:cNvSpPr>
            <p:nvPr/>
          </p:nvSpPr>
          <p:spPr bwMode="auto">
            <a:xfrm>
              <a:off x="4254" y="3170"/>
              <a:ext cx="856" cy="2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Adapter</a:t>
              </a:r>
            </a:p>
          </p:txBody>
        </p:sp>
        <p:sp>
          <p:nvSpPr>
            <p:cNvPr id="509977" name="Rectangle 25"/>
            <p:cNvSpPr>
              <a:spLocks noChangeArrowheads="1"/>
            </p:cNvSpPr>
            <p:nvPr/>
          </p:nvSpPr>
          <p:spPr bwMode="auto">
            <a:xfrm>
              <a:off x="4229" y="3392"/>
              <a:ext cx="962" cy="22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operation()</a:t>
              </a:r>
            </a:p>
          </p:txBody>
        </p:sp>
      </p:grpSp>
      <p:sp>
        <p:nvSpPr>
          <p:cNvPr id="509978" name="Line 26"/>
          <p:cNvSpPr>
            <a:spLocks noChangeShapeType="1"/>
          </p:cNvSpPr>
          <p:nvPr/>
        </p:nvSpPr>
        <p:spPr bwMode="auto">
          <a:xfrm>
            <a:off x="2517775" y="1984491"/>
            <a:ext cx="9572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09979" name="Group 27"/>
          <p:cNvGrpSpPr>
            <a:grpSpLocks/>
          </p:cNvGrpSpPr>
          <p:nvPr/>
        </p:nvGrpSpPr>
        <p:grpSpPr bwMode="auto">
          <a:xfrm>
            <a:off x="766763" y="1874954"/>
            <a:ext cx="1755775" cy="685800"/>
            <a:chOff x="1022" y="2410"/>
            <a:chExt cx="1198" cy="522"/>
          </a:xfrm>
        </p:grpSpPr>
        <p:sp>
          <p:nvSpPr>
            <p:cNvPr id="509980" name="Rectangle 28"/>
            <p:cNvSpPr>
              <a:spLocks noChangeArrowheads="1"/>
            </p:cNvSpPr>
            <p:nvPr/>
          </p:nvSpPr>
          <p:spPr bwMode="auto">
            <a:xfrm>
              <a:off x="1022" y="2410"/>
              <a:ext cx="1198" cy="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9981" name="Line 29"/>
            <p:cNvSpPr>
              <a:spLocks noChangeShapeType="1"/>
            </p:cNvSpPr>
            <p:nvPr/>
          </p:nvSpPr>
          <p:spPr bwMode="auto">
            <a:xfrm>
              <a:off x="1022" y="2599"/>
              <a:ext cx="1198"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9982" name="Rectangle 30"/>
            <p:cNvSpPr>
              <a:spLocks noChangeArrowheads="1"/>
            </p:cNvSpPr>
            <p:nvPr/>
          </p:nvSpPr>
          <p:spPr bwMode="auto">
            <a:xfrm>
              <a:off x="1028" y="2418"/>
              <a:ext cx="1175" cy="22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Client</a:t>
              </a:r>
            </a:p>
          </p:txBody>
        </p:sp>
        <p:sp>
          <p:nvSpPr>
            <p:cNvPr id="509983" name="Rectangle 31"/>
            <p:cNvSpPr>
              <a:spLocks noChangeArrowheads="1"/>
            </p:cNvSpPr>
            <p:nvPr/>
          </p:nvSpPr>
          <p:spPr bwMode="auto">
            <a:xfrm>
              <a:off x="1033" y="2632"/>
              <a:ext cx="962" cy="22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endParaRPr lang="en-US" sz="1400"/>
            </a:p>
          </p:txBody>
        </p:sp>
      </p:grpSp>
      <p:grpSp>
        <p:nvGrpSpPr>
          <p:cNvPr id="509998" name="Group 46"/>
          <p:cNvGrpSpPr>
            <a:grpSpLocks/>
          </p:cNvGrpSpPr>
          <p:nvPr/>
        </p:nvGrpSpPr>
        <p:grpSpPr bwMode="auto">
          <a:xfrm rot="10800000" flipH="1">
            <a:off x="5235575" y="3184641"/>
            <a:ext cx="233363" cy="153988"/>
            <a:chOff x="1624" y="1859"/>
            <a:chExt cx="289" cy="97"/>
          </a:xfrm>
        </p:grpSpPr>
        <p:sp>
          <p:nvSpPr>
            <p:cNvPr id="509999" name="Freeform 47"/>
            <p:cNvSpPr>
              <a:spLocks/>
            </p:cNvSpPr>
            <p:nvPr/>
          </p:nvSpPr>
          <p:spPr bwMode="auto">
            <a:xfrm flipH="1">
              <a:off x="1624" y="1907"/>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0000" name="Freeform 48"/>
            <p:cNvSpPr>
              <a:spLocks/>
            </p:cNvSpPr>
            <p:nvPr/>
          </p:nvSpPr>
          <p:spPr bwMode="auto">
            <a:xfrm>
              <a:off x="1624" y="1859"/>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10002" name="Text Box 50"/>
          <p:cNvSpPr txBox="1">
            <a:spLocks noChangeArrowheads="1"/>
          </p:cNvSpPr>
          <p:nvPr/>
        </p:nvSpPr>
        <p:spPr bwMode="auto">
          <a:xfrm>
            <a:off x="5657850" y="2978266"/>
            <a:ext cx="823913"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y-GB" sz="1400"/>
              <a:t>adaptee</a:t>
            </a:r>
            <a:endParaRPr lang="en-US" sz="1400"/>
          </a:p>
        </p:txBody>
      </p:sp>
      <p:grpSp>
        <p:nvGrpSpPr>
          <p:cNvPr id="510004" name="Group 52"/>
          <p:cNvGrpSpPr>
            <a:grpSpLocks/>
          </p:cNvGrpSpPr>
          <p:nvPr/>
        </p:nvGrpSpPr>
        <p:grpSpPr bwMode="auto">
          <a:xfrm>
            <a:off x="6757988" y="3130666"/>
            <a:ext cx="1871662" cy="685800"/>
            <a:chOff x="4216" y="3170"/>
            <a:chExt cx="975" cy="522"/>
          </a:xfrm>
        </p:grpSpPr>
        <p:sp>
          <p:nvSpPr>
            <p:cNvPr id="510005" name="Rectangle 53"/>
            <p:cNvSpPr>
              <a:spLocks noChangeArrowheads="1"/>
            </p:cNvSpPr>
            <p:nvPr/>
          </p:nvSpPr>
          <p:spPr bwMode="auto">
            <a:xfrm>
              <a:off x="4216" y="3170"/>
              <a:ext cx="931" cy="52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10006" name="Line 54"/>
            <p:cNvSpPr>
              <a:spLocks noChangeShapeType="1"/>
            </p:cNvSpPr>
            <p:nvPr/>
          </p:nvSpPr>
          <p:spPr bwMode="auto">
            <a:xfrm>
              <a:off x="4216" y="3359"/>
              <a:ext cx="9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0007" name="Rectangle 55"/>
            <p:cNvSpPr>
              <a:spLocks noChangeArrowheads="1"/>
            </p:cNvSpPr>
            <p:nvPr/>
          </p:nvSpPr>
          <p:spPr bwMode="auto">
            <a:xfrm>
              <a:off x="4254" y="3170"/>
              <a:ext cx="856" cy="2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Adaptee</a:t>
              </a:r>
            </a:p>
          </p:txBody>
        </p:sp>
        <p:sp>
          <p:nvSpPr>
            <p:cNvPr id="510008" name="Rectangle 56"/>
            <p:cNvSpPr>
              <a:spLocks noChangeArrowheads="1"/>
            </p:cNvSpPr>
            <p:nvPr/>
          </p:nvSpPr>
          <p:spPr bwMode="auto">
            <a:xfrm>
              <a:off x="4229" y="3392"/>
              <a:ext cx="962" cy="22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opImpl()</a:t>
              </a:r>
            </a:p>
          </p:txBody>
        </p:sp>
      </p:grpSp>
      <p:sp>
        <p:nvSpPr>
          <p:cNvPr id="510009" name="Line 57"/>
          <p:cNvSpPr>
            <a:spLocks noChangeShapeType="1"/>
          </p:cNvSpPr>
          <p:nvPr/>
        </p:nvSpPr>
        <p:spPr bwMode="auto">
          <a:xfrm>
            <a:off x="5462588" y="3264016"/>
            <a:ext cx="130016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0010" name="Oval 58"/>
          <p:cNvSpPr>
            <a:spLocks noChangeArrowheads="1"/>
          </p:cNvSpPr>
          <p:nvPr/>
        </p:nvSpPr>
        <p:spPr bwMode="auto">
          <a:xfrm>
            <a:off x="4551363" y="3513254"/>
            <a:ext cx="139700" cy="139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10014" name="Group 62"/>
          <p:cNvGrpSpPr>
            <a:grpSpLocks/>
          </p:cNvGrpSpPr>
          <p:nvPr/>
        </p:nvGrpSpPr>
        <p:grpSpPr bwMode="auto">
          <a:xfrm>
            <a:off x="4640263" y="3665654"/>
            <a:ext cx="450850" cy="1131887"/>
            <a:chOff x="2923" y="2277"/>
            <a:chExt cx="284" cy="380"/>
          </a:xfrm>
        </p:grpSpPr>
        <p:sp>
          <p:nvSpPr>
            <p:cNvPr id="510011" name="Line 59"/>
            <p:cNvSpPr>
              <a:spLocks noChangeShapeType="1"/>
            </p:cNvSpPr>
            <p:nvPr/>
          </p:nvSpPr>
          <p:spPr bwMode="auto">
            <a:xfrm>
              <a:off x="2923" y="2277"/>
              <a:ext cx="0" cy="37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0012" name="Line 60"/>
            <p:cNvSpPr>
              <a:spLocks noChangeShapeType="1"/>
            </p:cNvSpPr>
            <p:nvPr/>
          </p:nvSpPr>
          <p:spPr bwMode="auto">
            <a:xfrm>
              <a:off x="2927" y="2657"/>
              <a:ext cx="28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10013" name="AutoShape 61"/>
          <p:cNvSpPr>
            <a:spLocks noChangeArrowheads="1"/>
          </p:cNvSpPr>
          <p:nvPr/>
        </p:nvSpPr>
        <p:spPr bwMode="auto">
          <a:xfrm flipV="1">
            <a:off x="5043488" y="4622916"/>
            <a:ext cx="1812925" cy="349250"/>
          </a:xfrm>
          <a:prstGeom prst="foldedCorner">
            <a:avLst>
              <a:gd name="adj" fmla="val 16792"/>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adaptee.opImpl()</a:t>
            </a:r>
            <a:endParaRPr lang="en-US" sz="1400"/>
          </a:p>
        </p:txBody>
      </p:sp>
      <p:sp>
        <p:nvSpPr>
          <p:cNvPr id="39"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34</a:t>
            </a:fld>
            <a:endParaRPr lang="en-GB" sz="1200" b="0" dirty="0">
              <a:solidFill>
                <a:schemeClr val="tx2"/>
              </a:solidFill>
            </a:endParaRPr>
          </a:p>
        </p:txBody>
      </p:sp>
    </p:spTree>
    <p:extLst>
      <p:ext uri="{BB962C8B-B14F-4D97-AF65-F5344CB8AC3E}">
        <p14:creationId xmlns:p14="http://schemas.microsoft.com/office/powerpoint/2010/main" val="105030660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3" name="Rectangle 5"/>
          <p:cNvSpPr>
            <a:spLocks noGrp="1" noChangeArrowheads="1"/>
          </p:cNvSpPr>
          <p:nvPr>
            <p:ph type="body" idx="1"/>
          </p:nvPr>
        </p:nvSpPr>
        <p:spPr/>
        <p:txBody>
          <a:bodyPr/>
          <a:lstStyle/>
          <a:p>
            <a:r>
              <a:rPr lang="en-GB" dirty="0"/>
              <a:t>A client using object adapters to log messages to various devices</a:t>
            </a:r>
          </a:p>
          <a:p>
            <a:pPr lvl="2"/>
            <a:endParaRPr lang="en-GB" dirty="0"/>
          </a:p>
          <a:p>
            <a:pPr lvl="2"/>
            <a:endParaRPr lang="en-GB" dirty="0"/>
          </a:p>
          <a:p>
            <a:pPr lvl="2"/>
            <a:endParaRPr lang="en-GB" dirty="0"/>
          </a:p>
          <a:p>
            <a:pPr lvl="2"/>
            <a:endParaRPr lang="en-GB" dirty="0"/>
          </a:p>
          <a:p>
            <a:pPr lvl="2"/>
            <a:endParaRPr lang="en-GB" dirty="0"/>
          </a:p>
          <a:p>
            <a:pPr lvl="2"/>
            <a:endParaRPr lang="en-GB" dirty="0"/>
          </a:p>
        </p:txBody>
      </p:sp>
      <p:sp>
        <p:nvSpPr>
          <p:cNvPr id="483330" name="Rectangle 2"/>
          <p:cNvSpPr>
            <a:spLocks noGrp="1" noChangeArrowheads="1"/>
          </p:cNvSpPr>
          <p:nvPr>
            <p:ph type="title"/>
          </p:nvPr>
        </p:nvSpPr>
        <p:spPr/>
        <p:txBody>
          <a:bodyPr/>
          <a:lstStyle/>
          <a:p>
            <a:r>
              <a:rPr lang="en-GB" sz="3400" dirty="0"/>
              <a:t>Example Scenario</a:t>
            </a:r>
          </a:p>
        </p:txBody>
      </p:sp>
      <p:sp>
        <p:nvSpPr>
          <p:cNvPr id="483335" name="Rectangle 7"/>
          <p:cNvSpPr>
            <a:spLocks noChangeArrowheads="1"/>
          </p:cNvSpPr>
          <p:nvPr/>
        </p:nvSpPr>
        <p:spPr bwMode="auto">
          <a:xfrm>
            <a:off x="3230563" y="3588112"/>
            <a:ext cx="1787525"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200" b="1"/>
          </a:p>
          <a:p>
            <a:pPr algn="ctr" defTabSz="661988"/>
            <a:endParaRPr lang="en-GB" sz="1200" b="1"/>
          </a:p>
          <a:p>
            <a:pPr algn="ctr" defTabSz="661988" latinLnBrk="1"/>
            <a:endParaRPr lang="en-GB" sz="1200" b="1"/>
          </a:p>
        </p:txBody>
      </p:sp>
      <p:sp>
        <p:nvSpPr>
          <p:cNvPr id="483336" name="Line 8"/>
          <p:cNvSpPr>
            <a:spLocks noChangeShapeType="1"/>
          </p:cNvSpPr>
          <p:nvPr/>
        </p:nvSpPr>
        <p:spPr bwMode="auto">
          <a:xfrm>
            <a:off x="3230563" y="3835762"/>
            <a:ext cx="1787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83337" name="Rectangle 9"/>
          <p:cNvSpPr>
            <a:spLocks noChangeArrowheads="1"/>
          </p:cNvSpPr>
          <p:nvPr/>
        </p:nvSpPr>
        <p:spPr bwMode="auto">
          <a:xfrm>
            <a:off x="3302000" y="3564299"/>
            <a:ext cx="1643063"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200" b="1"/>
              <a:t>GuiAdapter</a:t>
            </a:r>
          </a:p>
        </p:txBody>
      </p:sp>
      <p:sp>
        <p:nvSpPr>
          <p:cNvPr id="483338" name="Rectangle 10"/>
          <p:cNvSpPr>
            <a:spLocks noChangeArrowheads="1"/>
          </p:cNvSpPr>
          <p:nvPr/>
        </p:nvSpPr>
        <p:spPr bwMode="auto">
          <a:xfrm>
            <a:off x="3254375" y="3880212"/>
            <a:ext cx="1847850"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cy-GB" sz="1200"/>
              <a:t>log()</a:t>
            </a:r>
            <a:endParaRPr lang="en-GB" sz="1200"/>
          </a:p>
        </p:txBody>
      </p:sp>
      <p:sp>
        <p:nvSpPr>
          <p:cNvPr id="483339" name="Line 11"/>
          <p:cNvSpPr>
            <a:spLocks noChangeShapeType="1"/>
          </p:cNvSpPr>
          <p:nvPr/>
        </p:nvSpPr>
        <p:spPr bwMode="auto">
          <a:xfrm>
            <a:off x="5095875" y="3229337"/>
            <a:ext cx="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grpSp>
        <p:nvGrpSpPr>
          <p:cNvPr id="483340" name="Group 12"/>
          <p:cNvGrpSpPr>
            <a:grpSpLocks/>
          </p:cNvGrpSpPr>
          <p:nvPr/>
        </p:nvGrpSpPr>
        <p:grpSpPr bwMode="auto">
          <a:xfrm>
            <a:off x="4186238" y="3369037"/>
            <a:ext cx="1804987" cy="220662"/>
            <a:chOff x="2868" y="2962"/>
            <a:chExt cx="1269" cy="200"/>
          </a:xfrm>
        </p:grpSpPr>
        <p:sp>
          <p:nvSpPr>
            <p:cNvPr id="483341" name="Line 13"/>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83342" name="Line 14"/>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83343" name="Line 15"/>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grpSp>
      <p:sp>
        <p:nvSpPr>
          <p:cNvPr id="483344" name="AutoShape 16"/>
          <p:cNvSpPr>
            <a:spLocks noChangeArrowheads="1"/>
          </p:cNvSpPr>
          <p:nvPr/>
        </p:nvSpPr>
        <p:spPr bwMode="auto">
          <a:xfrm>
            <a:off x="4962525" y="3021374"/>
            <a:ext cx="257175" cy="204788"/>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83346" name="Rectangle 18"/>
          <p:cNvSpPr>
            <a:spLocks noChangeArrowheads="1"/>
          </p:cNvSpPr>
          <p:nvPr/>
        </p:nvSpPr>
        <p:spPr bwMode="auto">
          <a:xfrm>
            <a:off x="4229100" y="2329224"/>
            <a:ext cx="1687513" cy="6873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200" b="1"/>
          </a:p>
          <a:p>
            <a:pPr algn="ctr" defTabSz="661988"/>
            <a:endParaRPr lang="en-GB" sz="1200" b="1"/>
          </a:p>
          <a:p>
            <a:pPr algn="ctr" defTabSz="661988" latinLnBrk="1"/>
            <a:endParaRPr lang="en-GB" sz="1200" b="1"/>
          </a:p>
        </p:txBody>
      </p:sp>
      <p:sp>
        <p:nvSpPr>
          <p:cNvPr id="483347" name="Line 19"/>
          <p:cNvSpPr>
            <a:spLocks noChangeShapeType="1"/>
          </p:cNvSpPr>
          <p:nvPr/>
        </p:nvSpPr>
        <p:spPr bwMode="auto">
          <a:xfrm>
            <a:off x="4229100" y="2578462"/>
            <a:ext cx="16875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83348" name="Rectangle 20"/>
          <p:cNvSpPr>
            <a:spLocks noChangeArrowheads="1"/>
          </p:cNvSpPr>
          <p:nvPr/>
        </p:nvSpPr>
        <p:spPr bwMode="auto">
          <a:xfrm>
            <a:off x="4229100" y="2311762"/>
            <a:ext cx="1681163"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200" b="1" i="1"/>
              <a:t>Logger</a:t>
            </a:r>
          </a:p>
        </p:txBody>
      </p:sp>
      <p:sp>
        <p:nvSpPr>
          <p:cNvPr id="483349" name="Rectangle 21"/>
          <p:cNvSpPr>
            <a:spLocks noChangeArrowheads="1"/>
          </p:cNvSpPr>
          <p:nvPr/>
        </p:nvSpPr>
        <p:spPr bwMode="auto">
          <a:xfrm>
            <a:off x="4252913" y="2619737"/>
            <a:ext cx="1743075"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200" i="1"/>
              <a:t>log()</a:t>
            </a:r>
          </a:p>
        </p:txBody>
      </p:sp>
      <p:sp>
        <p:nvSpPr>
          <p:cNvPr id="483351" name="Rectangle 23"/>
          <p:cNvSpPr>
            <a:spLocks noChangeArrowheads="1"/>
          </p:cNvSpPr>
          <p:nvPr/>
        </p:nvSpPr>
        <p:spPr bwMode="auto">
          <a:xfrm>
            <a:off x="5187950" y="3588112"/>
            <a:ext cx="1787525"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200" b="1"/>
          </a:p>
          <a:p>
            <a:pPr algn="ctr" defTabSz="661988"/>
            <a:endParaRPr lang="en-GB" sz="1200" b="1"/>
          </a:p>
          <a:p>
            <a:pPr algn="ctr" defTabSz="661988" latinLnBrk="1"/>
            <a:endParaRPr lang="en-GB" sz="1200" b="1"/>
          </a:p>
        </p:txBody>
      </p:sp>
      <p:sp>
        <p:nvSpPr>
          <p:cNvPr id="483352" name="Line 24"/>
          <p:cNvSpPr>
            <a:spLocks noChangeShapeType="1"/>
          </p:cNvSpPr>
          <p:nvPr/>
        </p:nvSpPr>
        <p:spPr bwMode="auto">
          <a:xfrm>
            <a:off x="5187950" y="3835762"/>
            <a:ext cx="1787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83353" name="Rectangle 25"/>
          <p:cNvSpPr>
            <a:spLocks noChangeArrowheads="1"/>
          </p:cNvSpPr>
          <p:nvPr/>
        </p:nvSpPr>
        <p:spPr bwMode="auto">
          <a:xfrm>
            <a:off x="5260975" y="3564299"/>
            <a:ext cx="1643063"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200" b="1"/>
              <a:t>FileAdapter</a:t>
            </a:r>
          </a:p>
        </p:txBody>
      </p:sp>
      <p:sp>
        <p:nvSpPr>
          <p:cNvPr id="483354" name="Rectangle 26"/>
          <p:cNvSpPr>
            <a:spLocks noChangeArrowheads="1"/>
          </p:cNvSpPr>
          <p:nvPr/>
        </p:nvSpPr>
        <p:spPr bwMode="auto">
          <a:xfrm>
            <a:off x="5213350" y="3880212"/>
            <a:ext cx="1846263"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200"/>
              <a:t>log()</a:t>
            </a:r>
          </a:p>
        </p:txBody>
      </p:sp>
      <p:sp>
        <p:nvSpPr>
          <p:cNvPr id="483360" name="Line 32"/>
          <p:cNvSpPr>
            <a:spLocks noChangeShapeType="1"/>
          </p:cNvSpPr>
          <p:nvPr/>
        </p:nvSpPr>
        <p:spPr bwMode="auto">
          <a:xfrm>
            <a:off x="3011488" y="2433999"/>
            <a:ext cx="12176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83356" name="Rectangle 28"/>
          <p:cNvSpPr>
            <a:spLocks noChangeArrowheads="1"/>
          </p:cNvSpPr>
          <p:nvPr/>
        </p:nvSpPr>
        <p:spPr bwMode="auto">
          <a:xfrm>
            <a:off x="1250950" y="2324462"/>
            <a:ext cx="1755775" cy="685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200" b="1"/>
          </a:p>
          <a:p>
            <a:pPr algn="ctr" defTabSz="661988"/>
            <a:endParaRPr lang="en-GB" sz="1200" b="1"/>
          </a:p>
          <a:p>
            <a:pPr algn="ctr" defTabSz="661988" latinLnBrk="1"/>
            <a:endParaRPr lang="en-GB" sz="1200" b="1"/>
          </a:p>
        </p:txBody>
      </p:sp>
      <p:sp>
        <p:nvSpPr>
          <p:cNvPr id="483357" name="Line 29"/>
          <p:cNvSpPr>
            <a:spLocks noChangeShapeType="1"/>
          </p:cNvSpPr>
          <p:nvPr/>
        </p:nvSpPr>
        <p:spPr bwMode="auto">
          <a:xfrm>
            <a:off x="1250950" y="2572112"/>
            <a:ext cx="1755775"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83358" name="Rectangle 30"/>
          <p:cNvSpPr>
            <a:spLocks noChangeArrowheads="1"/>
          </p:cNvSpPr>
          <p:nvPr/>
        </p:nvSpPr>
        <p:spPr bwMode="auto">
          <a:xfrm>
            <a:off x="1260475" y="2311762"/>
            <a:ext cx="1720850"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200" b="1"/>
              <a:t>Client</a:t>
            </a:r>
          </a:p>
        </p:txBody>
      </p:sp>
      <p:sp>
        <p:nvSpPr>
          <p:cNvPr id="483359" name="Rectangle 31"/>
          <p:cNvSpPr>
            <a:spLocks noChangeArrowheads="1"/>
          </p:cNvSpPr>
          <p:nvPr/>
        </p:nvSpPr>
        <p:spPr bwMode="auto">
          <a:xfrm>
            <a:off x="1266825" y="2616562"/>
            <a:ext cx="1409700"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endParaRPr lang="en-US" sz="1200"/>
          </a:p>
        </p:txBody>
      </p:sp>
      <p:sp>
        <p:nvSpPr>
          <p:cNvPr id="483376" name="Rectangle 48"/>
          <p:cNvSpPr>
            <a:spLocks noChangeArrowheads="1"/>
          </p:cNvSpPr>
          <p:nvPr/>
        </p:nvSpPr>
        <p:spPr bwMode="auto">
          <a:xfrm>
            <a:off x="1616075" y="4456474"/>
            <a:ext cx="2205038" cy="10477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200" b="1"/>
          </a:p>
          <a:p>
            <a:pPr algn="ctr" defTabSz="661988"/>
            <a:endParaRPr lang="en-GB" sz="1200" b="1"/>
          </a:p>
          <a:p>
            <a:pPr algn="ctr" defTabSz="661988" latinLnBrk="1"/>
            <a:endParaRPr lang="en-GB" sz="1200" b="1"/>
          </a:p>
        </p:txBody>
      </p:sp>
      <p:sp>
        <p:nvSpPr>
          <p:cNvPr id="483377" name="Line 49"/>
          <p:cNvSpPr>
            <a:spLocks noChangeShapeType="1"/>
          </p:cNvSpPr>
          <p:nvPr/>
        </p:nvSpPr>
        <p:spPr bwMode="auto">
          <a:xfrm>
            <a:off x="1616075" y="4713649"/>
            <a:ext cx="22050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83378" name="Rectangle 50"/>
          <p:cNvSpPr>
            <a:spLocks noChangeArrowheads="1"/>
          </p:cNvSpPr>
          <p:nvPr/>
        </p:nvSpPr>
        <p:spPr bwMode="auto">
          <a:xfrm>
            <a:off x="1703388" y="4432662"/>
            <a:ext cx="2027237"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200" b="1"/>
              <a:t>GuiMessager</a:t>
            </a:r>
          </a:p>
        </p:txBody>
      </p:sp>
      <p:sp>
        <p:nvSpPr>
          <p:cNvPr id="483379" name="Rectangle 51"/>
          <p:cNvSpPr>
            <a:spLocks noChangeArrowheads="1"/>
          </p:cNvSpPr>
          <p:nvPr/>
        </p:nvSpPr>
        <p:spPr bwMode="auto">
          <a:xfrm>
            <a:off x="1643063" y="4756512"/>
            <a:ext cx="2281237" cy="63414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cy-GB" sz="1200"/>
              <a:t>displayInfoMessage()</a:t>
            </a:r>
          </a:p>
          <a:p>
            <a:pPr defTabSz="661988"/>
            <a:r>
              <a:rPr lang="cy-GB" sz="1200"/>
              <a:t>displayWarningMessage()</a:t>
            </a:r>
          </a:p>
          <a:p>
            <a:pPr defTabSz="661988"/>
            <a:r>
              <a:rPr lang="cy-GB" sz="1200"/>
              <a:t>displayErrorMessage()</a:t>
            </a:r>
            <a:endParaRPr lang="en-GB" sz="1200"/>
          </a:p>
        </p:txBody>
      </p:sp>
      <p:grpSp>
        <p:nvGrpSpPr>
          <p:cNvPr id="483385" name="Group 57"/>
          <p:cNvGrpSpPr>
            <a:grpSpLocks/>
          </p:cNvGrpSpPr>
          <p:nvPr/>
        </p:nvGrpSpPr>
        <p:grpSpPr bwMode="auto">
          <a:xfrm rot="5400000">
            <a:off x="4057651" y="4313599"/>
            <a:ext cx="233362" cy="153987"/>
            <a:chOff x="1624" y="1859"/>
            <a:chExt cx="289" cy="97"/>
          </a:xfrm>
        </p:grpSpPr>
        <p:sp>
          <p:nvSpPr>
            <p:cNvPr id="483386" name="Freeform 58"/>
            <p:cNvSpPr>
              <a:spLocks/>
            </p:cNvSpPr>
            <p:nvPr/>
          </p:nvSpPr>
          <p:spPr bwMode="auto">
            <a:xfrm flipH="1">
              <a:off x="1624" y="1907"/>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200"/>
            </a:p>
          </p:txBody>
        </p:sp>
        <p:sp>
          <p:nvSpPr>
            <p:cNvPr id="483387" name="Freeform 59"/>
            <p:cNvSpPr>
              <a:spLocks/>
            </p:cNvSpPr>
            <p:nvPr/>
          </p:nvSpPr>
          <p:spPr bwMode="auto">
            <a:xfrm>
              <a:off x="1624" y="1859"/>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200"/>
            </a:p>
          </p:txBody>
        </p:sp>
      </p:grpSp>
      <p:sp>
        <p:nvSpPr>
          <p:cNvPr id="483388" name="Freeform 60"/>
          <p:cNvSpPr>
            <a:spLocks/>
          </p:cNvSpPr>
          <p:nvPr/>
        </p:nvSpPr>
        <p:spPr bwMode="auto">
          <a:xfrm>
            <a:off x="3821113" y="4488224"/>
            <a:ext cx="352425" cy="393700"/>
          </a:xfrm>
          <a:custGeom>
            <a:avLst/>
            <a:gdLst>
              <a:gd name="T0" fmla="*/ 370 w 370"/>
              <a:gd name="T1" fmla="*/ 0 h 248"/>
              <a:gd name="T2" fmla="*/ 370 w 370"/>
              <a:gd name="T3" fmla="*/ 248 h 248"/>
              <a:gd name="T4" fmla="*/ 0 w 370"/>
              <a:gd name="T5" fmla="*/ 248 h 248"/>
            </a:gdLst>
            <a:ahLst/>
            <a:cxnLst>
              <a:cxn ang="0">
                <a:pos x="T0" y="T1"/>
              </a:cxn>
              <a:cxn ang="0">
                <a:pos x="T2" y="T3"/>
              </a:cxn>
              <a:cxn ang="0">
                <a:pos x="T4" y="T5"/>
              </a:cxn>
            </a:cxnLst>
            <a:rect l="0" t="0" r="r" b="b"/>
            <a:pathLst>
              <a:path w="370" h="248">
                <a:moveTo>
                  <a:pt x="370" y="0"/>
                </a:moveTo>
                <a:lnTo>
                  <a:pt x="370" y="248"/>
                </a:lnTo>
                <a:lnTo>
                  <a:pt x="0" y="248"/>
                </a:lnTo>
              </a:path>
            </a:pathLst>
          </a:custGeom>
          <a:noFill/>
          <a:ln w="12700">
            <a:solidFill>
              <a:schemeClr val="tx1"/>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200"/>
          </a:p>
        </p:txBody>
      </p:sp>
      <p:sp>
        <p:nvSpPr>
          <p:cNvPr id="483391" name="Rectangle 63"/>
          <p:cNvSpPr>
            <a:spLocks noChangeArrowheads="1"/>
          </p:cNvSpPr>
          <p:nvPr/>
        </p:nvSpPr>
        <p:spPr bwMode="auto">
          <a:xfrm>
            <a:off x="6334125" y="4456474"/>
            <a:ext cx="2205038" cy="10477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200" b="1"/>
          </a:p>
          <a:p>
            <a:pPr algn="ctr" defTabSz="661988"/>
            <a:endParaRPr lang="en-GB" sz="1200" b="1"/>
          </a:p>
          <a:p>
            <a:pPr algn="ctr" defTabSz="661988" latinLnBrk="1"/>
            <a:endParaRPr lang="en-GB" sz="1200" b="1"/>
          </a:p>
        </p:txBody>
      </p:sp>
      <p:sp>
        <p:nvSpPr>
          <p:cNvPr id="483392" name="Line 64"/>
          <p:cNvSpPr>
            <a:spLocks noChangeShapeType="1"/>
          </p:cNvSpPr>
          <p:nvPr/>
        </p:nvSpPr>
        <p:spPr bwMode="auto">
          <a:xfrm>
            <a:off x="6334125" y="4713649"/>
            <a:ext cx="22050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83393" name="Rectangle 65"/>
          <p:cNvSpPr>
            <a:spLocks noChangeArrowheads="1"/>
          </p:cNvSpPr>
          <p:nvPr/>
        </p:nvSpPr>
        <p:spPr bwMode="auto">
          <a:xfrm>
            <a:off x="6421438" y="4432662"/>
            <a:ext cx="2027237"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200" b="1"/>
              <a:t>FileLogger</a:t>
            </a:r>
          </a:p>
        </p:txBody>
      </p:sp>
      <p:sp>
        <p:nvSpPr>
          <p:cNvPr id="483394" name="Rectangle 66"/>
          <p:cNvSpPr>
            <a:spLocks noChangeArrowheads="1"/>
          </p:cNvSpPr>
          <p:nvPr/>
        </p:nvSpPr>
        <p:spPr bwMode="auto">
          <a:xfrm>
            <a:off x="6361113" y="4756512"/>
            <a:ext cx="2281237" cy="44948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cy-GB" sz="1200"/>
              <a:t>appendMessage()</a:t>
            </a:r>
          </a:p>
          <a:p>
            <a:pPr defTabSz="661988"/>
            <a:r>
              <a:rPr lang="cy-GB" sz="1200"/>
              <a:t>clearFile()</a:t>
            </a:r>
          </a:p>
        </p:txBody>
      </p:sp>
      <p:grpSp>
        <p:nvGrpSpPr>
          <p:cNvPr id="483397" name="Group 69"/>
          <p:cNvGrpSpPr>
            <a:grpSpLocks/>
          </p:cNvGrpSpPr>
          <p:nvPr/>
        </p:nvGrpSpPr>
        <p:grpSpPr bwMode="auto">
          <a:xfrm rot="16200000" flipH="1">
            <a:off x="5888038" y="4313599"/>
            <a:ext cx="233362" cy="153988"/>
            <a:chOff x="1624" y="1859"/>
            <a:chExt cx="289" cy="97"/>
          </a:xfrm>
        </p:grpSpPr>
        <p:sp>
          <p:nvSpPr>
            <p:cNvPr id="483398" name="Freeform 70"/>
            <p:cNvSpPr>
              <a:spLocks/>
            </p:cNvSpPr>
            <p:nvPr/>
          </p:nvSpPr>
          <p:spPr bwMode="auto">
            <a:xfrm flipH="1">
              <a:off x="1624" y="1907"/>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200"/>
            </a:p>
          </p:txBody>
        </p:sp>
        <p:sp>
          <p:nvSpPr>
            <p:cNvPr id="483399" name="Freeform 71"/>
            <p:cNvSpPr>
              <a:spLocks/>
            </p:cNvSpPr>
            <p:nvPr/>
          </p:nvSpPr>
          <p:spPr bwMode="auto">
            <a:xfrm>
              <a:off x="1624" y="1859"/>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200"/>
            </a:p>
          </p:txBody>
        </p:sp>
      </p:grpSp>
      <p:sp>
        <p:nvSpPr>
          <p:cNvPr id="483400" name="Freeform 72"/>
          <p:cNvSpPr>
            <a:spLocks/>
          </p:cNvSpPr>
          <p:nvPr/>
        </p:nvSpPr>
        <p:spPr bwMode="auto">
          <a:xfrm flipH="1">
            <a:off x="6005513" y="4488224"/>
            <a:ext cx="319087" cy="393700"/>
          </a:xfrm>
          <a:custGeom>
            <a:avLst/>
            <a:gdLst>
              <a:gd name="T0" fmla="*/ 370 w 370"/>
              <a:gd name="T1" fmla="*/ 0 h 248"/>
              <a:gd name="T2" fmla="*/ 370 w 370"/>
              <a:gd name="T3" fmla="*/ 248 h 248"/>
              <a:gd name="T4" fmla="*/ 0 w 370"/>
              <a:gd name="T5" fmla="*/ 248 h 248"/>
            </a:gdLst>
            <a:ahLst/>
            <a:cxnLst>
              <a:cxn ang="0">
                <a:pos x="T0" y="T1"/>
              </a:cxn>
              <a:cxn ang="0">
                <a:pos x="T2" y="T3"/>
              </a:cxn>
              <a:cxn ang="0">
                <a:pos x="T4" y="T5"/>
              </a:cxn>
            </a:cxnLst>
            <a:rect l="0" t="0" r="r" b="b"/>
            <a:pathLst>
              <a:path w="370" h="248">
                <a:moveTo>
                  <a:pt x="370" y="0"/>
                </a:moveTo>
                <a:lnTo>
                  <a:pt x="370" y="248"/>
                </a:lnTo>
                <a:lnTo>
                  <a:pt x="0" y="248"/>
                </a:lnTo>
              </a:path>
            </a:pathLst>
          </a:custGeom>
          <a:noFill/>
          <a:ln w="12700">
            <a:solidFill>
              <a:schemeClr val="tx1"/>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200"/>
          </a:p>
        </p:txBody>
      </p:sp>
      <p:sp>
        <p:nvSpPr>
          <p:cNvPr id="43"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35</a:t>
            </a:fld>
            <a:endParaRPr lang="en-GB" sz="1200" b="0" dirty="0">
              <a:solidFill>
                <a:schemeClr val="tx2"/>
              </a:solidFill>
            </a:endParaRPr>
          </a:p>
        </p:txBody>
      </p:sp>
    </p:spTree>
    <p:extLst>
      <p:ext uri="{BB962C8B-B14F-4D97-AF65-F5344CB8AC3E}">
        <p14:creationId xmlns:p14="http://schemas.microsoft.com/office/powerpoint/2010/main" val="92936180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noFill/>
          <a:ln/>
        </p:spPr>
        <p:txBody>
          <a:bodyPr/>
          <a:lstStyle/>
          <a:p>
            <a:r>
              <a:rPr lang="en-GB" sz="3400" dirty="0"/>
              <a:t>Code Sample</a:t>
            </a:r>
          </a:p>
        </p:txBody>
      </p:sp>
      <p:sp>
        <p:nvSpPr>
          <p:cNvPr id="6" name="Rectangle 5"/>
          <p:cNvSpPr>
            <a:spLocks noChangeArrowheads="1"/>
          </p:cNvSpPr>
          <p:nvPr/>
        </p:nvSpPr>
        <p:spPr bwMode="auto">
          <a:xfrm>
            <a:off x="458788" y="1262899"/>
            <a:ext cx="6932612" cy="100824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0" dirty="0">
                <a:latin typeface="Lucida Console" pitchFamily="49" charset="0"/>
              </a:rPr>
              <a:t>class Logger  // Target interface</a:t>
            </a:r>
          </a:p>
          <a:p>
            <a:pPr defTabSz="739775">
              <a:defRPr/>
            </a:pPr>
            <a:r>
              <a:rPr lang="en-GB" sz="1200" b="0" dirty="0">
                <a:latin typeface="Lucida Console" pitchFamily="49" charset="0"/>
              </a:rPr>
              <a:t>{</a:t>
            </a:r>
          </a:p>
          <a:p>
            <a:pPr defTabSz="739775">
              <a:defRPr/>
            </a:pPr>
            <a:r>
              <a:rPr lang="en-GB" sz="1200" b="0" dirty="0">
                <a:latin typeface="Lucida Console" pitchFamily="49" charset="0"/>
              </a:rPr>
              <a:t>public:</a:t>
            </a:r>
          </a:p>
          <a:p>
            <a:pPr defTabSz="739775">
              <a:defRPr/>
            </a:pPr>
            <a:r>
              <a:rPr lang="en-GB" sz="1200" b="0" dirty="0">
                <a:latin typeface="Lucida Console" pitchFamily="49" charset="0"/>
              </a:rPr>
              <a:t>  virtual void log(</a:t>
            </a:r>
            <a:r>
              <a:rPr lang="en-GB" sz="1200" b="0" dirty="0" err="1">
                <a:latin typeface="Lucida Console" pitchFamily="49" charset="0"/>
              </a:rPr>
              <a:t>const</a:t>
            </a:r>
            <a:r>
              <a:rPr lang="en-GB" sz="1200" b="0" dirty="0">
                <a:latin typeface="Lucida Console" pitchFamily="49" charset="0"/>
              </a:rPr>
              <a:t> </a:t>
            </a:r>
            <a:r>
              <a:rPr lang="en-GB" sz="1200" b="0" dirty="0" err="1">
                <a:latin typeface="Lucida Console" pitchFamily="49" charset="0"/>
              </a:rPr>
              <a:t>std</a:t>
            </a:r>
            <a:r>
              <a:rPr lang="en-GB" sz="1200" b="0" dirty="0">
                <a:latin typeface="Lucida Console" pitchFamily="49" charset="0"/>
              </a:rPr>
              <a:t>::string &amp; message) = 0;</a:t>
            </a:r>
          </a:p>
          <a:p>
            <a:pPr defTabSz="739775">
              <a:defRPr/>
            </a:pPr>
            <a:r>
              <a:rPr lang="en-GB" sz="1200" b="0" dirty="0">
                <a:latin typeface="Lucida Console" pitchFamily="49" charset="0"/>
              </a:rPr>
              <a:t>};</a:t>
            </a:r>
          </a:p>
        </p:txBody>
      </p:sp>
      <p:sp>
        <p:nvSpPr>
          <p:cNvPr id="8" name="Rectangle 7"/>
          <p:cNvSpPr>
            <a:spLocks noChangeArrowheads="1"/>
          </p:cNvSpPr>
          <p:nvPr/>
        </p:nvSpPr>
        <p:spPr bwMode="auto">
          <a:xfrm>
            <a:off x="458788" y="2468849"/>
            <a:ext cx="6932612" cy="277212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0" dirty="0">
                <a:latin typeface="Lucida Console" pitchFamily="49" charset="0"/>
              </a:rPr>
              <a:t>class </a:t>
            </a:r>
            <a:r>
              <a:rPr lang="en-GB" sz="1200" b="0" dirty="0" err="1">
                <a:latin typeface="Lucida Console" pitchFamily="49" charset="0"/>
              </a:rPr>
              <a:t>GuiAdapter</a:t>
            </a:r>
            <a:r>
              <a:rPr lang="en-GB" sz="1200" b="0" dirty="0">
                <a:latin typeface="Lucida Console" pitchFamily="49" charset="0"/>
              </a:rPr>
              <a:t> : public Logger    // Adapter class</a:t>
            </a:r>
          </a:p>
          <a:p>
            <a:pPr defTabSz="739775">
              <a:defRPr/>
            </a:pPr>
            <a:r>
              <a:rPr lang="en-GB" sz="1200" b="0" dirty="0">
                <a:latin typeface="Lucida Console" pitchFamily="49" charset="0"/>
              </a:rPr>
              <a:t>{</a:t>
            </a:r>
          </a:p>
          <a:p>
            <a:pPr defTabSz="739775">
              <a:defRPr/>
            </a:pPr>
            <a:r>
              <a:rPr lang="en-GB" sz="1200" b="0" dirty="0">
                <a:latin typeface="Lucida Console" pitchFamily="49" charset="0"/>
              </a:rPr>
              <a:t>private:</a:t>
            </a:r>
          </a:p>
          <a:p>
            <a:pPr defTabSz="739775">
              <a:defRPr/>
            </a:pPr>
            <a:r>
              <a:rPr lang="en-GB" sz="1200" b="0" dirty="0">
                <a:latin typeface="Lucida Console" pitchFamily="49" charset="0"/>
              </a:rPr>
              <a:t>  </a:t>
            </a:r>
            <a:r>
              <a:rPr lang="en-GB" sz="1200" b="0" dirty="0" err="1">
                <a:latin typeface="Lucida Console" pitchFamily="49" charset="0"/>
              </a:rPr>
              <a:t>GuiMessager</a:t>
            </a:r>
            <a:r>
              <a:rPr lang="en-GB" sz="1200" b="0" dirty="0">
                <a:latin typeface="Lucida Console" pitchFamily="49" charset="0"/>
              </a:rPr>
              <a:t> * </a:t>
            </a:r>
            <a:r>
              <a:rPr lang="en-GB" sz="1200" b="0" dirty="0" err="1">
                <a:latin typeface="Lucida Console" pitchFamily="49" charset="0"/>
              </a:rPr>
              <a:t>pAdaptee</a:t>
            </a:r>
            <a:r>
              <a:rPr lang="en-GB" sz="1200" b="0" dirty="0">
                <a:latin typeface="Lucida Console" pitchFamily="49" charset="0"/>
              </a:rPr>
              <a:t>;</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public:</a:t>
            </a:r>
          </a:p>
          <a:p>
            <a:pPr defTabSz="739775">
              <a:defRPr/>
            </a:pPr>
            <a:r>
              <a:rPr lang="en-GB" sz="1200" b="0" dirty="0">
                <a:latin typeface="Lucida Console" pitchFamily="49" charset="0"/>
              </a:rPr>
              <a:t>  </a:t>
            </a:r>
            <a:r>
              <a:rPr lang="en-GB" sz="1200" b="0" dirty="0" err="1">
                <a:latin typeface="Lucida Console" pitchFamily="49" charset="0"/>
              </a:rPr>
              <a:t>GuiAdapter</a:t>
            </a:r>
            <a:r>
              <a:rPr lang="en-GB" sz="1200" b="0" dirty="0">
                <a:latin typeface="Lucida Console" pitchFamily="49" charset="0"/>
              </a:rPr>
              <a:t>(</a:t>
            </a:r>
            <a:r>
              <a:rPr lang="en-GB" sz="1200" b="0" dirty="0" err="1">
                <a:latin typeface="Lucida Console" pitchFamily="49" charset="0"/>
              </a:rPr>
              <a:t>GuiMessager</a:t>
            </a:r>
            <a:r>
              <a:rPr lang="en-GB" sz="1200" b="0" dirty="0">
                <a:latin typeface="Lucida Console" pitchFamily="49" charset="0"/>
              </a:rPr>
              <a:t> * p) : </a:t>
            </a:r>
            <a:r>
              <a:rPr lang="en-GB" sz="1200" b="0" dirty="0" err="1">
                <a:latin typeface="Lucida Console" pitchFamily="49" charset="0"/>
              </a:rPr>
              <a:t>pAdaptee</a:t>
            </a:r>
            <a:r>
              <a:rPr lang="en-GB" sz="1200" b="0" dirty="0">
                <a:latin typeface="Lucida Console" pitchFamily="49" charset="0"/>
              </a:rPr>
              <a:t>(p)</a:t>
            </a:r>
          </a:p>
          <a:p>
            <a:pPr defTabSz="739775">
              <a:defRPr/>
            </a:pPr>
            <a:r>
              <a:rPr lang="en-GB" sz="1200" b="0" dirty="0">
                <a:latin typeface="Lucida Console" pitchFamily="49" charset="0"/>
              </a:rPr>
              <a:t>  {}</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  void log(</a:t>
            </a:r>
            <a:r>
              <a:rPr lang="en-GB" sz="1200" b="0" dirty="0" err="1">
                <a:latin typeface="Lucida Console" pitchFamily="49" charset="0"/>
              </a:rPr>
              <a:t>const</a:t>
            </a:r>
            <a:r>
              <a:rPr lang="en-GB" sz="1200" b="0" dirty="0">
                <a:latin typeface="Lucida Console" pitchFamily="49" charset="0"/>
              </a:rPr>
              <a:t> </a:t>
            </a:r>
            <a:r>
              <a:rPr lang="en-GB" sz="1200" b="0" dirty="0" err="1">
                <a:latin typeface="Lucida Console" pitchFamily="49" charset="0"/>
              </a:rPr>
              <a:t>std</a:t>
            </a:r>
            <a:r>
              <a:rPr lang="en-GB" sz="1200" b="0" dirty="0">
                <a:latin typeface="Lucida Console" pitchFamily="49" charset="0"/>
              </a:rPr>
              <a:t>::string &amp; message)</a:t>
            </a:r>
          </a:p>
          <a:p>
            <a:pPr defTabSz="739775">
              <a:defRPr/>
            </a:pPr>
            <a:r>
              <a:rPr lang="en-GB" sz="1200" b="0" dirty="0">
                <a:latin typeface="Lucida Console" pitchFamily="49" charset="0"/>
              </a:rPr>
              <a:t>  {</a:t>
            </a:r>
          </a:p>
          <a:p>
            <a:pPr defTabSz="739775">
              <a:defRPr/>
            </a:pPr>
            <a:r>
              <a:rPr lang="en-GB" sz="1200" b="0" dirty="0">
                <a:latin typeface="Lucida Console" pitchFamily="49" charset="0"/>
              </a:rPr>
              <a:t>    </a:t>
            </a:r>
            <a:r>
              <a:rPr lang="en-GB" sz="1200" b="0" dirty="0" err="1">
                <a:latin typeface="Lucida Console" pitchFamily="49" charset="0"/>
              </a:rPr>
              <a:t>pAdaptee</a:t>
            </a:r>
            <a:r>
              <a:rPr lang="en-GB" sz="1200" b="0" dirty="0">
                <a:latin typeface="Lucida Console" pitchFamily="49" charset="0"/>
              </a:rPr>
              <a:t>-&gt;</a:t>
            </a:r>
            <a:r>
              <a:rPr lang="en-GB" sz="1200" b="0" dirty="0" err="1">
                <a:latin typeface="Lucida Console" pitchFamily="49" charset="0"/>
              </a:rPr>
              <a:t>displayInfoMessage</a:t>
            </a:r>
            <a:r>
              <a:rPr lang="en-GB" sz="1200" b="0" dirty="0">
                <a:latin typeface="Lucida Console" pitchFamily="49" charset="0"/>
              </a:rPr>
              <a:t>(message);</a:t>
            </a:r>
          </a:p>
          <a:p>
            <a:pPr defTabSz="739775">
              <a:defRPr/>
            </a:pPr>
            <a:r>
              <a:rPr lang="en-GB" sz="1200" b="0" dirty="0">
                <a:latin typeface="Lucida Console" pitchFamily="49" charset="0"/>
              </a:rPr>
              <a:t>  }</a:t>
            </a:r>
          </a:p>
          <a:p>
            <a:pPr defTabSz="739775">
              <a:defRPr/>
            </a:pPr>
            <a:r>
              <a:rPr lang="en-GB" sz="1200" b="0" dirty="0">
                <a:latin typeface="Lucida Console" pitchFamily="49" charset="0"/>
              </a:rPr>
              <a:t>};</a:t>
            </a:r>
          </a:p>
        </p:txBody>
      </p:sp>
      <p:sp>
        <p:nvSpPr>
          <p:cNvPr id="9" name="Rectangle 8"/>
          <p:cNvSpPr>
            <a:spLocks noChangeArrowheads="1"/>
          </p:cNvSpPr>
          <p:nvPr/>
        </p:nvSpPr>
        <p:spPr bwMode="auto">
          <a:xfrm>
            <a:off x="2703756" y="5039728"/>
            <a:ext cx="5935599" cy="1593410"/>
          </a:xfrm>
          <a:prstGeom prst="rect">
            <a:avLst/>
          </a:prstGeom>
          <a:solidFill>
            <a:schemeClr val="accent2">
              <a:lumMod val="60000"/>
              <a:lumOff val="40000"/>
            </a:schemeClr>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0" dirty="0">
                <a:latin typeface="Lucida Console" pitchFamily="49" charset="0"/>
              </a:rPr>
              <a:t>public class </a:t>
            </a:r>
            <a:r>
              <a:rPr lang="en-GB" sz="1200" b="0" dirty="0" err="1">
                <a:latin typeface="Lucida Console" pitchFamily="49" charset="0"/>
              </a:rPr>
              <a:t>GuiMessager</a:t>
            </a:r>
            <a:r>
              <a:rPr lang="en-GB" sz="1200" b="0" dirty="0">
                <a:latin typeface="Lucida Console" pitchFamily="49" charset="0"/>
              </a:rPr>
              <a:t>    // </a:t>
            </a:r>
            <a:r>
              <a:rPr lang="en-GB" sz="1200" b="0" dirty="0" err="1">
                <a:latin typeface="Lucida Console" pitchFamily="49" charset="0"/>
              </a:rPr>
              <a:t>Adaptee</a:t>
            </a:r>
            <a:r>
              <a:rPr lang="en-GB" sz="1200" b="0" dirty="0">
                <a:latin typeface="Lucida Console" pitchFamily="49" charset="0"/>
              </a:rPr>
              <a:t> class</a:t>
            </a:r>
          </a:p>
          <a:p>
            <a:pPr defTabSz="739775">
              <a:defRPr/>
            </a:pPr>
            <a:r>
              <a:rPr lang="en-GB" sz="1200" b="0" dirty="0">
                <a:latin typeface="Lucida Console" pitchFamily="49" charset="0"/>
              </a:rPr>
              <a:t>{</a:t>
            </a:r>
          </a:p>
          <a:p>
            <a:pPr defTabSz="739775">
              <a:defRPr/>
            </a:pPr>
            <a:r>
              <a:rPr lang="en-GB" sz="1200" b="0" dirty="0">
                <a:latin typeface="Lucida Console" pitchFamily="49" charset="0"/>
              </a:rPr>
              <a:t>public:</a:t>
            </a:r>
          </a:p>
          <a:p>
            <a:pPr defTabSz="739775">
              <a:defRPr/>
            </a:pPr>
            <a:r>
              <a:rPr lang="en-GB" sz="1200" b="0" dirty="0">
                <a:latin typeface="Lucida Console" pitchFamily="49" charset="0"/>
              </a:rPr>
              <a:t>  void </a:t>
            </a:r>
            <a:r>
              <a:rPr lang="en-GB" sz="1200" b="0" dirty="0" err="1">
                <a:latin typeface="Lucida Console" pitchFamily="49" charset="0"/>
              </a:rPr>
              <a:t>displayInfoMessage</a:t>
            </a:r>
            <a:r>
              <a:rPr lang="en-GB" sz="1200" b="0" dirty="0">
                <a:latin typeface="Lucida Console" pitchFamily="49" charset="0"/>
              </a:rPr>
              <a:t>   (</a:t>
            </a:r>
            <a:r>
              <a:rPr lang="en-GB" sz="1200" b="0" dirty="0" err="1">
                <a:latin typeface="Lucida Console" pitchFamily="49" charset="0"/>
              </a:rPr>
              <a:t>const</a:t>
            </a:r>
            <a:r>
              <a:rPr lang="en-GB" sz="1200" b="0" dirty="0">
                <a:latin typeface="Lucida Console" pitchFamily="49" charset="0"/>
              </a:rPr>
              <a:t> </a:t>
            </a:r>
            <a:r>
              <a:rPr lang="en-GB" sz="1200" b="0" dirty="0" err="1">
                <a:latin typeface="Lucida Console" pitchFamily="49" charset="0"/>
              </a:rPr>
              <a:t>std</a:t>
            </a:r>
            <a:r>
              <a:rPr lang="en-GB" sz="1200" b="0" dirty="0">
                <a:latin typeface="Lucida Console" pitchFamily="49" charset="0"/>
              </a:rPr>
              <a:t>::string &amp; message) {…}</a:t>
            </a:r>
          </a:p>
          <a:p>
            <a:pPr defTabSz="739775">
              <a:defRPr/>
            </a:pPr>
            <a:r>
              <a:rPr lang="en-GB" sz="1200" b="0" dirty="0">
                <a:latin typeface="Lucida Console" pitchFamily="49" charset="0"/>
              </a:rPr>
              <a:t>  void </a:t>
            </a:r>
            <a:r>
              <a:rPr lang="en-GB" sz="1200" b="0" dirty="0" err="1">
                <a:latin typeface="Lucida Console" pitchFamily="49" charset="0"/>
              </a:rPr>
              <a:t>displayWarningMessage</a:t>
            </a:r>
            <a:r>
              <a:rPr lang="en-GB" sz="1200" b="0" dirty="0">
                <a:latin typeface="Lucida Console" pitchFamily="49" charset="0"/>
              </a:rPr>
              <a:t>(</a:t>
            </a:r>
            <a:r>
              <a:rPr lang="en-GB" sz="1200" b="0" dirty="0" err="1">
                <a:latin typeface="Lucida Console" pitchFamily="49" charset="0"/>
              </a:rPr>
              <a:t>const</a:t>
            </a:r>
            <a:r>
              <a:rPr lang="en-GB" sz="1200" b="0" dirty="0">
                <a:latin typeface="Lucida Console" pitchFamily="49" charset="0"/>
              </a:rPr>
              <a:t> </a:t>
            </a:r>
            <a:r>
              <a:rPr lang="en-GB" sz="1200" b="0" dirty="0" err="1">
                <a:latin typeface="Lucida Console" pitchFamily="49" charset="0"/>
              </a:rPr>
              <a:t>std</a:t>
            </a:r>
            <a:r>
              <a:rPr lang="en-GB" sz="1200" b="0" dirty="0">
                <a:latin typeface="Lucida Console" pitchFamily="49" charset="0"/>
              </a:rPr>
              <a:t>::string &amp; message) {…} </a:t>
            </a:r>
          </a:p>
          <a:p>
            <a:pPr defTabSz="739775">
              <a:defRPr/>
            </a:pPr>
            <a:r>
              <a:rPr lang="en-GB" sz="1200" b="0" dirty="0">
                <a:latin typeface="Lucida Console" pitchFamily="49" charset="0"/>
              </a:rPr>
              <a:t>  void </a:t>
            </a:r>
            <a:r>
              <a:rPr lang="en-GB" sz="1200" b="0" dirty="0" err="1">
                <a:latin typeface="Lucida Console" pitchFamily="49" charset="0"/>
              </a:rPr>
              <a:t>displayErrorMessage</a:t>
            </a:r>
            <a:r>
              <a:rPr lang="en-GB" sz="1200" b="0" dirty="0">
                <a:latin typeface="Lucida Console" pitchFamily="49" charset="0"/>
              </a:rPr>
              <a:t>  (</a:t>
            </a:r>
            <a:r>
              <a:rPr lang="en-GB" sz="1200" b="0" dirty="0" err="1">
                <a:latin typeface="Lucida Console" pitchFamily="49" charset="0"/>
              </a:rPr>
              <a:t>const</a:t>
            </a:r>
            <a:r>
              <a:rPr lang="en-GB" sz="1200" b="0" dirty="0">
                <a:latin typeface="Lucida Console" pitchFamily="49" charset="0"/>
              </a:rPr>
              <a:t> </a:t>
            </a:r>
            <a:r>
              <a:rPr lang="en-GB" sz="1200" b="0" dirty="0" err="1">
                <a:latin typeface="Lucida Console" pitchFamily="49" charset="0"/>
              </a:rPr>
              <a:t>std</a:t>
            </a:r>
            <a:r>
              <a:rPr lang="en-GB" sz="1200" b="0" dirty="0">
                <a:latin typeface="Lucida Console" pitchFamily="49" charset="0"/>
              </a:rPr>
              <a:t>::string &amp; message) {…}</a:t>
            </a:r>
          </a:p>
          <a:p>
            <a:pPr defTabSz="739775">
              <a:defRPr/>
            </a:pPr>
            <a:r>
              <a:rPr lang="en-GB" sz="1200" b="0" dirty="0">
                <a:latin typeface="Lucida Console" pitchFamily="49" charset="0"/>
              </a:rPr>
              <a:t>  …</a:t>
            </a:r>
          </a:p>
          <a:p>
            <a:pPr defTabSz="739775">
              <a:defRPr/>
            </a:pPr>
            <a:r>
              <a:rPr lang="en-GB" sz="1200" b="0" dirty="0">
                <a:latin typeface="Lucida Console" pitchFamily="49" charset="0"/>
              </a:rPr>
              <a:t>};</a:t>
            </a:r>
          </a:p>
        </p:txBody>
      </p:sp>
      <p:sp>
        <p:nvSpPr>
          <p:cNvPr id="10"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36</a:t>
            </a:fld>
            <a:endParaRPr lang="en-GB" sz="1200" b="0" dirty="0">
              <a:solidFill>
                <a:schemeClr val="tx2"/>
              </a:solidFill>
            </a:endParaRPr>
          </a:p>
        </p:txBody>
      </p:sp>
    </p:spTree>
    <p:extLst>
      <p:ext uri="{BB962C8B-B14F-4D97-AF65-F5344CB8AC3E}">
        <p14:creationId xmlns:p14="http://schemas.microsoft.com/office/powerpoint/2010/main" val="181256932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Rectangle 3"/>
          <p:cNvSpPr>
            <a:spLocks noGrp="1" noChangeArrowheads="1"/>
          </p:cNvSpPr>
          <p:nvPr>
            <p:ph idx="1"/>
          </p:nvPr>
        </p:nvSpPr>
        <p:spPr>
          <a:noFill/>
          <a:ln/>
        </p:spPr>
        <p:txBody>
          <a:bodyPr/>
          <a:lstStyle/>
          <a:p>
            <a:r>
              <a:rPr lang="en-GB" dirty="0"/>
              <a:t>Intent</a:t>
            </a:r>
          </a:p>
          <a:p>
            <a:pPr lvl="1"/>
            <a:r>
              <a:rPr lang="en-GB" dirty="0"/>
              <a:t>Avoid binding between abstraction and implementation</a:t>
            </a:r>
          </a:p>
          <a:p>
            <a:pPr lvl="1"/>
            <a:r>
              <a:rPr lang="en-GB" dirty="0"/>
              <a:t>Avoid re-compilation of client code when implementation changes</a:t>
            </a:r>
          </a:p>
          <a:p>
            <a:pPr lvl="1"/>
            <a:r>
              <a:rPr lang="en-GB" dirty="0"/>
              <a:t>Support the handle/body idiom</a:t>
            </a:r>
          </a:p>
          <a:p>
            <a:r>
              <a:rPr lang="en-GB" dirty="0"/>
              <a:t>Example</a:t>
            </a:r>
          </a:p>
          <a:p>
            <a:pPr lvl="1"/>
            <a:r>
              <a:rPr lang="en-GB" dirty="0"/>
              <a:t>An employee can have different roles during his/her career</a:t>
            </a:r>
          </a:p>
          <a:p>
            <a:pPr lvl="2"/>
            <a:endParaRPr lang="en-GB" dirty="0"/>
          </a:p>
          <a:p>
            <a:pPr lvl="2"/>
            <a:endParaRPr lang="en-GB" dirty="0"/>
          </a:p>
          <a:p>
            <a:pPr lvl="2"/>
            <a:endParaRPr lang="en-GB" dirty="0"/>
          </a:p>
          <a:p>
            <a:pPr lvl="2"/>
            <a:endParaRPr lang="en-GB" dirty="0"/>
          </a:p>
          <a:p>
            <a:pPr lvl="2"/>
            <a:endParaRPr lang="en-GB" dirty="0"/>
          </a:p>
          <a:p>
            <a:pPr lvl="2"/>
            <a:endParaRPr lang="en-GB" dirty="0"/>
          </a:p>
        </p:txBody>
      </p:sp>
      <p:sp>
        <p:nvSpPr>
          <p:cNvPr id="485378" name="Rectangle 2"/>
          <p:cNvSpPr>
            <a:spLocks noGrp="1" noChangeArrowheads="1"/>
          </p:cNvSpPr>
          <p:nvPr>
            <p:ph type="title"/>
          </p:nvPr>
        </p:nvSpPr>
        <p:spPr>
          <a:noFill/>
          <a:ln/>
        </p:spPr>
        <p:txBody>
          <a:bodyPr/>
          <a:lstStyle/>
          <a:p>
            <a:r>
              <a:rPr lang="en-GB" dirty="0"/>
              <a:t>Bridge Pattern (1)</a:t>
            </a:r>
          </a:p>
        </p:txBody>
      </p:sp>
      <p:grpSp>
        <p:nvGrpSpPr>
          <p:cNvPr id="485393" name="Group 17"/>
          <p:cNvGrpSpPr>
            <a:grpSpLocks/>
          </p:cNvGrpSpPr>
          <p:nvPr/>
        </p:nvGrpSpPr>
        <p:grpSpPr bwMode="auto">
          <a:xfrm>
            <a:off x="3057525" y="5382798"/>
            <a:ext cx="1871663" cy="828675"/>
            <a:chOff x="3104" y="3074"/>
            <a:chExt cx="975" cy="522"/>
          </a:xfrm>
        </p:grpSpPr>
        <p:sp>
          <p:nvSpPr>
            <p:cNvPr id="485394" name="Rectangle 18"/>
            <p:cNvSpPr>
              <a:spLocks noChangeArrowheads="1"/>
            </p:cNvSpPr>
            <p:nvPr/>
          </p:nvSpPr>
          <p:spPr bwMode="auto">
            <a:xfrm>
              <a:off x="3104" y="3074"/>
              <a:ext cx="931" cy="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85395" name="Line 19"/>
            <p:cNvSpPr>
              <a:spLocks noChangeShapeType="1"/>
            </p:cNvSpPr>
            <p:nvPr/>
          </p:nvSpPr>
          <p:spPr bwMode="auto">
            <a:xfrm>
              <a:off x="3104" y="3263"/>
              <a:ext cx="9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5396" name="Rectangle 20"/>
            <p:cNvSpPr>
              <a:spLocks noChangeArrowheads="1"/>
            </p:cNvSpPr>
            <p:nvPr/>
          </p:nvSpPr>
          <p:spPr bwMode="auto">
            <a:xfrm>
              <a:off x="3141" y="3074"/>
              <a:ext cx="856"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AssociateRole</a:t>
              </a:r>
            </a:p>
          </p:txBody>
        </p:sp>
        <p:sp>
          <p:nvSpPr>
            <p:cNvPr id="485397" name="Rectangle 21"/>
            <p:cNvSpPr>
              <a:spLocks noChangeArrowheads="1"/>
            </p:cNvSpPr>
            <p:nvPr/>
          </p:nvSpPr>
          <p:spPr bwMode="auto">
            <a:xfrm>
              <a:off x="3116" y="3294"/>
              <a:ext cx="963"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getEffectiveSalary()</a:t>
              </a:r>
            </a:p>
          </p:txBody>
        </p:sp>
      </p:grpSp>
      <p:sp>
        <p:nvSpPr>
          <p:cNvPr id="485400" name="Line 24"/>
          <p:cNvSpPr>
            <a:spLocks noChangeShapeType="1"/>
          </p:cNvSpPr>
          <p:nvPr/>
        </p:nvSpPr>
        <p:spPr bwMode="auto">
          <a:xfrm>
            <a:off x="5922963" y="4784310"/>
            <a:ext cx="0" cy="268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85436" name="Group 60"/>
          <p:cNvGrpSpPr>
            <a:grpSpLocks/>
          </p:cNvGrpSpPr>
          <p:nvPr/>
        </p:nvGrpSpPr>
        <p:grpSpPr bwMode="auto">
          <a:xfrm>
            <a:off x="4116388" y="5052598"/>
            <a:ext cx="1804987" cy="317500"/>
            <a:chOff x="2868" y="2962"/>
            <a:chExt cx="1269" cy="200"/>
          </a:xfrm>
        </p:grpSpPr>
        <p:sp>
          <p:nvSpPr>
            <p:cNvPr id="485398" name="Line 22"/>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5401" name="Line 25"/>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5402" name="Line 26"/>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85399" name="AutoShape 23"/>
          <p:cNvSpPr>
            <a:spLocks noChangeArrowheads="1"/>
          </p:cNvSpPr>
          <p:nvPr/>
        </p:nvSpPr>
        <p:spPr bwMode="auto">
          <a:xfrm>
            <a:off x="5789613" y="4533485"/>
            <a:ext cx="257175" cy="246063"/>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85443" name="Group 67"/>
          <p:cNvGrpSpPr>
            <a:grpSpLocks/>
          </p:cNvGrpSpPr>
          <p:nvPr/>
        </p:nvGrpSpPr>
        <p:grpSpPr bwMode="auto">
          <a:xfrm>
            <a:off x="5056188" y="3698460"/>
            <a:ext cx="1766887" cy="828675"/>
            <a:chOff x="3390" y="2434"/>
            <a:chExt cx="975" cy="522"/>
          </a:xfrm>
        </p:grpSpPr>
        <p:sp>
          <p:nvSpPr>
            <p:cNvPr id="485403" name="Rectangle 27"/>
            <p:cNvSpPr>
              <a:spLocks noChangeArrowheads="1"/>
            </p:cNvSpPr>
            <p:nvPr/>
          </p:nvSpPr>
          <p:spPr bwMode="auto">
            <a:xfrm>
              <a:off x="3390" y="2434"/>
              <a:ext cx="931" cy="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85404" name="Line 28"/>
            <p:cNvSpPr>
              <a:spLocks noChangeShapeType="1"/>
            </p:cNvSpPr>
            <p:nvPr/>
          </p:nvSpPr>
          <p:spPr bwMode="auto">
            <a:xfrm>
              <a:off x="3390" y="2623"/>
              <a:ext cx="9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5405" name="Rectangle 29"/>
            <p:cNvSpPr>
              <a:spLocks noChangeArrowheads="1"/>
            </p:cNvSpPr>
            <p:nvPr/>
          </p:nvSpPr>
          <p:spPr bwMode="auto">
            <a:xfrm>
              <a:off x="3390" y="2439"/>
              <a:ext cx="928"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Role</a:t>
              </a:r>
            </a:p>
          </p:txBody>
        </p:sp>
        <p:sp>
          <p:nvSpPr>
            <p:cNvPr id="485406" name="Rectangle 30"/>
            <p:cNvSpPr>
              <a:spLocks noChangeArrowheads="1"/>
            </p:cNvSpPr>
            <p:nvPr/>
          </p:nvSpPr>
          <p:spPr bwMode="auto">
            <a:xfrm>
              <a:off x="3403" y="2654"/>
              <a:ext cx="962"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i="1"/>
                <a:t>getEffectiveSalary()</a:t>
              </a:r>
            </a:p>
          </p:txBody>
        </p:sp>
      </p:grpSp>
      <p:grpSp>
        <p:nvGrpSpPr>
          <p:cNvPr id="485430" name="Group 54"/>
          <p:cNvGrpSpPr>
            <a:grpSpLocks/>
          </p:cNvGrpSpPr>
          <p:nvPr/>
        </p:nvGrpSpPr>
        <p:grpSpPr bwMode="auto">
          <a:xfrm>
            <a:off x="5014913" y="5382798"/>
            <a:ext cx="1871662" cy="828675"/>
            <a:chOff x="4216" y="3170"/>
            <a:chExt cx="975" cy="522"/>
          </a:xfrm>
        </p:grpSpPr>
        <p:sp>
          <p:nvSpPr>
            <p:cNvPr id="485408" name="Rectangle 32"/>
            <p:cNvSpPr>
              <a:spLocks noChangeArrowheads="1"/>
            </p:cNvSpPr>
            <p:nvPr/>
          </p:nvSpPr>
          <p:spPr bwMode="auto">
            <a:xfrm>
              <a:off x="4216" y="3170"/>
              <a:ext cx="931" cy="52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85409" name="Line 33"/>
            <p:cNvSpPr>
              <a:spLocks noChangeShapeType="1"/>
            </p:cNvSpPr>
            <p:nvPr/>
          </p:nvSpPr>
          <p:spPr bwMode="auto">
            <a:xfrm>
              <a:off x="4216" y="3359"/>
              <a:ext cx="9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5410" name="Rectangle 34"/>
            <p:cNvSpPr>
              <a:spLocks noChangeArrowheads="1"/>
            </p:cNvSpPr>
            <p:nvPr/>
          </p:nvSpPr>
          <p:spPr bwMode="auto">
            <a:xfrm>
              <a:off x="4254" y="3170"/>
              <a:ext cx="856"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ManagerRole</a:t>
              </a:r>
            </a:p>
          </p:txBody>
        </p:sp>
        <p:sp>
          <p:nvSpPr>
            <p:cNvPr id="485411" name="Rectangle 35"/>
            <p:cNvSpPr>
              <a:spLocks noChangeArrowheads="1"/>
            </p:cNvSpPr>
            <p:nvPr/>
          </p:nvSpPr>
          <p:spPr bwMode="auto">
            <a:xfrm>
              <a:off x="4229" y="3390"/>
              <a:ext cx="962"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getEffectiveSalary()</a:t>
              </a:r>
            </a:p>
          </p:txBody>
        </p:sp>
      </p:grpSp>
      <p:grpSp>
        <p:nvGrpSpPr>
          <p:cNvPr id="485441" name="Group 65"/>
          <p:cNvGrpSpPr>
            <a:grpSpLocks/>
          </p:cNvGrpSpPr>
          <p:nvPr/>
        </p:nvGrpSpPr>
        <p:grpSpPr bwMode="auto">
          <a:xfrm>
            <a:off x="1300163" y="3692110"/>
            <a:ext cx="1755775" cy="828675"/>
            <a:chOff x="1022" y="2410"/>
            <a:chExt cx="1198" cy="522"/>
          </a:xfrm>
        </p:grpSpPr>
        <p:sp>
          <p:nvSpPr>
            <p:cNvPr id="485418" name="Rectangle 42"/>
            <p:cNvSpPr>
              <a:spLocks noChangeArrowheads="1"/>
            </p:cNvSpPr>
            <p:nvPr/>
          </p:nvSpPr>
          <p:spPr bwMode="auto">
            <a:xfrm>
              <a:off x="1022" y="2410"/>
              <a:ext cx="1198" cy="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85419" name="Line 43"/>
            <p:cNvSpPr>
              <a:spLocks noChangeShapeType="1"/>
            </p:cNvSpPr>
            <p:nvPr/>
          </p:nvSpPr>
          <p:spPr bwMode="auto">
            <a:xfrm>
              <a:off x="1022" y="2599"/>
              <a:ext cx="1198"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5420" name="Rectangle 44"/>
            <p:cNvSpPr>
              <a:spLocks noChangeArrowheads="1"/>
            </p:cNvSpPr>
            <p:nvPr/>
          </p:nvSpPr>
          <p:spPr bwMode="auto">
            <a:xfrm>
              <a:off x="1028" y="2419"/>
              <a:ext cx="1175"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Employee</a:t>
              </a:r>
            </a:p>
          </p:txBody>
        </p:sp>
        <p:sp>
          <p:nvSpPr>
            <p:cNvPr id="485421" name="Rectangle 45"/>
            <p:cNvSpPr>
              <a:spLocks noChangeArrowheads="1"/>
            </p:cNvSpPr>
            <p:nvPr/>
          </p:nvSpPr>
          <p:spPr bwMode="auto">
            <a:xfrm>
              <a:off x="1033" y="2630"/>
              <a:ext cx="962"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getSalary()</a:t>
              </a:r>
            </a:p>
          </p:txBody>
        </p:sp>
      </p:grpSp>
      <p:sp>
        <p:nvSpPr>
          <p:cNvPr id="485428" name="Line 52"/>
          <p:cNvSpPr>
            <a:spLocks noChangeShapeType="1"/>
          </p:cNvSpPr>
          <p:nvPr/>
        </p:nvSpPr>
        <p:spPr bwMode="auto">
          <a:xfrm>
            <a:off x="3476625" y="3823873"/>
            <a:ext cx="15795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85431" name="Group 55"/>
          <p:cNvGrpSpPr>
            <a:grpSpLocks/>
          </p:cNvGrpSpPr>
          <p:nvPr/>
        </p:nvGrpSpPr>
        <p:grpSpPr bwMode="auto">
          <a:xfrm>
            <a:off x="6951663" y="5382798"/>
            <a:ext cx="1871662" cy="828675"/>
            <a:chOff x="4216" y="3170"/>
            <a:chExt cx="975" cy="522"/>
          </a:xfrm>
        </p:grpSpPr>
        <p:sp>
          <p:nvSpPr>
            <p:cNvPr id="485432" name="Rectangle 56"/>
            <p:cNvSpPr>
              <a:spLocks noChangeArrowheads="1"/>
            </p:cNvSpPr>
            <p:nvPr/>
          </p:nvSpPr>
          <p:spPr bwMode="auto">
            <a:xfrm>
              <a:off x="4216" y="3170"/>
              <a:ext cx="931" cy="52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85433" name="Line 57"/>
            <p:cNvSpPr>
              <a:spLocks noChangeShapeType="1"/>
            </p:cNvSpPr>
            <p:nvPr/>
          </p:nvSpPr>
          <p:spPr bwMode="auto">
            <a:xfrm>
              <a:off x="4216" y="3359"/>
              <a:ext cx="9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5434" name="Rectangle 58"/>
            <p:cNvSpPr>
              <a:spLocks noChangeArrowheads="1"/>
            </p:cNvSpPr>
            <p:nvPr/>
          </p:nvSpPr>
          <p:spPr bwMode="auto">
            <a:xfrm>
              <a:off x="4254" y="3170"/>
              <a:ext cx="856"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DirectorRole</a:t>
              </a:r>
            </a:p>
          </p:txBody>
        </p:sp>
        <p:sp>
          <p:nvSpPr>
            <p:cNvPr id="485435" name="Rectangle 59"/>
            <p:cNvSpPr>
              <a:spLocks noChangeArrowheads="1"/>
            </p:cNvSpPr>
            <p:nvPr/>
          </p:nvSpPr>
          <p:spPr bwMode="auto">
            <a:xfrm>
              <a:off x="4229" y="3390"/>
              <a:ext cx="962"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getEffectiveSalary()</a:t>
              </a:r>
            </a:p>
          </p:txBody>
        </p:sp>
      </p:grpSp>
      <p:grpSp>
        <p:nvGrpSpPr>
          <p:cNvPr id="485437" name="Group 61"/>
          <p:cNvGrpSpPr>
            <a:grpSpLocks/>
          </p:cNvGrpSpPr>
          <p:nvPr/>
        </p:nvGrpSpPr>
        <p:grpSpPr bwMode="auto">
          <a:xfrm>
            <a:off x="5915025" y="5052598"/>
            <a:ext cx="1690688" cy="317500"/>
            <a:chOff x="2868" y="2962"/>
            <a:chExt cx="1269" cy="200"/>
          </a:xfrm>
        </p:grpSpPr>
        <p:sp>
          <p:nvSpPr>
            <p:cNvPr id="485438" name="Line 62"/>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5439" name="Line 63"/>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5440" name="Line 64"/>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85425" name="Group 49"/>
          <p:cNvGrpSpPr>
            <a:grpSpLocks/>
          </p:cNvGrpSpPr>
          <p:nvPr/>
        </p:nvGrpSpPr>
        <p:grpSpPr bwMode="auto">
          <a:xfrm>
            <a:off x="3071813" y="3747673"/>
            <a:ext cx="458787" cy="153987"/>
            <a:chOff x="1624" y="1859"/>
            <a:chExt cx="289" cy="97"/>
          </a:xfrm>
        </p:grpSpPr>
        <p:sp>
          <p:nvSpPr>
            <p:cNvPr id="485426" name="Freeform 50"/>
            <p:cNvSpPr>
              <a:spLocks/>
            </p:cNvSpPr>
            <p:nvPr/>
          </p:nvSpPr>
          <p:spPr bwMode="auto">
            <a:xfrm>
              <a:off x="1624" y="1907"/>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5427" name="Freeform 51"/>
            <p:cNvSpPr>
              <a:spLocks/>
            </p:cNvSpPr>
            <p:nvPr/>
          </p:nvSpPr>
          <p:spPr bwMode="auto">
            <a:xfrm>
              <a:off x="1624" y="1859"/>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485445" name="Text Box 69"/>
          <p:cNvSpPr txBox="1">
            <a:spLocks noChangeArrowheads="1"/>
          </p:cNvSpPr>
          <p:nvPr/>
        </p:nvSpPr>
        <p:spPr bwMode="auto">
          <a:xfrm>
            <a:off x="3943350" y="3787360"/>
            <a:ext cx="479425"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y-GB" sz="1400"/>
              <a:t>role</a:t>
            </a:r>
            <a:endParaRPr lang="en-US" sz="1400"/>
          </a:p>
        </p:txBody>
      </p:sp>
      <p:sp>
        <p:nvSpPr>
          <p:cNvPr id="44"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37</a:t>
            </a:fld>
            <a:endParaRPr lang="en-GB" dirty="0"/>
          </a:p>
        </p:txBody>
      </p:sp>
    </p:spTree>
    <p:extLst>
      <p:ext uri="{BB962C8B-B14F-4D97-AF65-F5344CB8AC3E}">
        <p14:creationId xmlns:p14="http://schemas.microsoft.com/office/powerpoint/2010/main" val="59085217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3"/>
          <p:cNvSpPr>
            <a:spLocks noGrp="1" noChangeArrowheads="1"/>
          </p:cNvSpPr>
          <p:nvPr>
            <p:ph idx="1"/>
          </p:nvPr>
        </p:nvSpPr>
        <p:spPr>
          <a:noFill/>
          <a:ln/>
        </p:spPr>
        <p:txBody>
          <a:bodyPr/>
          <a:lstStyle/>
          <a:p>
            <a:r>
              <a:rPr lang="en-GB"/>
              <a:t>Structure</a:t>
            </a:r>
          </a:p>
        </p:txBody>
      </p:sp>
      <p:sp>
        <p:nvSpPr>
          <p:cNvPr id="505858" name="Rectangle 2"/>
          <p:cNvSpPr>
            <a:spLocks noGrp="1" noChangeArrowheads="1"/>
          </p:cNvSpPr>
          <p:nvPr>
            <p:ph type="title"/>
          </p:nvPr>
        </p:nvSpPr>
        <p:spPr>
          <a:noFill/>
          <a:ln/>
        </p:spPr>
        <p:txBody>
          <a:bodyPr/>
          <a:lstStyle/>
          <a:p>
            <a:r>
              <a:rPr lang="en-GB" dirty="0"/>
              <a:t>Bridge Pattern (2)</a:t>
            </a:r>
          </a:p>
        </p:txBody>
      </p:sp>
      <p:sp>
        <p:nvSpPr>
          <p:cNvPr id="505860" name="Line 4"/>
          <p:cNvSpPr>
            <a:spLocks noChangeShapeType="1"/>
          </p:cNvSpPr>
          <p:nvPr/>
        </p:nvSpPr>
        <p:spPr bwMode="auto">
          <a:xfrm>
            <a:off x="998538" y="1772615"/>
            <a:ext cx="0" cy="1243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05903" name="Group 47"/>
          <p:cNvGrpSpPr>
            <a:grpSpLocks/>
          </p:cNvGrpSpPr>
          <p:nvPr/>
        </p:nvGrpSpPr>
        <p:grpSpPr bwMode="auto">
          <a:xfrm>
            <a:off x="5403850" y="4560265"/>
            <a:ext cx="1547813" cy="828675"/>
            <a:chOff x="3104" y="3074"/>
            <a:chExt cx="975" cy="522"/>
          </a:xfrm>
        </p:grpSpPr>
        <p:sp>
          <p:nvSpPr>
            <p:cNvPr id="505861" name="Rectangle 5"/>
            <p:cNvSpPr>
              <a:spLocks noChangeArrowheads="1"/>
            </p:cNvSpPr>
            <p:nvPr/>
          </p:nvSpPr>
          <p:spPr bwMode="auto">
            <a:xfrm>
              <a:off x="3104" y="3074"/>
              <a:ext cx="931" cy="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5862" name="Line 6"/>
            <p:cNvSpPr>
              <a:spLocks noChangeShapeType="1"/>
            </p:cNvSpPr>
            <p:nvPr/>
          </p:nvSpPr>
          <p:spPr bwMode="auto">
            <a:xfrm>
              <a:off x="3104" y="3263"/>
              <a:ext cx="9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63" name="Rectangle 7"/>
            <p:cNvSpPr>
              <a:spLocks noChangeArrowheads="1"/>
            </p:cNvSpPr>
            <p:nvPr/>
          </p:nvSpPr>
          <p:spPr bwMode="auto">
            <a:xfrm>
              <a:off x="3141" y="3074"/>
              <a:ext cx="856"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ConcreteA</a:t>
              </a:r>
            </a:p>
          </p:txBody>
        </p:sp>
        <p:sp>
          <p:nvSpPr>
            <p:cNvPr id="505864" name="Rectangle 8"/>
            <p:cNvSpPr>
              <a:spLocks noChangeArrowheads="1"/>
            </p:cNvSpPr>
            <p:nvPr/>
          </p:nvSpPr>
          <p:spPr bwMode="auto">
            <a:xfrm>
              <a:off x="3116" y="3294"/>
              <a:ext cx="963"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opImp()</a:t>
              </a:r>
            </a:p>
          </p:txBody>
        </p:sp>
      </p:grpSp>
      <p:sp>
        <p:nvSpPr>
          <p:cNvPr id="505865" name="Line 9"/>
          <p:cNvSpPr>
            <a:spLocks noChangeShapeType="1"/>
          </p:cNvSpPr>
          <p:nvPr/>
        </p:nvSpPr>
        <p:spPr bwMode="auto">
          <a:xfrm>
            <a:off x="6165850" y="4236415"/>
            <a:ext cx="0" cy="311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66" name="AutoShape 10"/>
          <p:cNvSpPr>
            <a:spLocks noChangeArrowheads="1"/>
          </p:cNvSpPr>
          <p:nvPr/>
        </p:nvSpPr>
        <p:spPr bwMode="auto">
          <a:xfrm>
            <a:off x="7034213" y="3710953"/>
            <a:ext cx="257175" cy="246062"/>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67" name="Line 11"/>
          <p:cNvSpPr>
            <a:spLocks noChangeShapeType="1"/>
          </p:cNvSpPr>
          <p:nvPr/>
        </p:nvSpPr>
        <p:spPr bwMode="auto">
          <a:xfrm>
            <a:off x="7167563" y="3961778"/>
            <a:ext cx="0" cy="2682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68" name="Line 12"/>
          <p:cNvSpPr>
            <a:spLocks noChangeShapeType="1"/>
          </p:cNvSpPr>
          <p:nvPr/>
        </p:nvSpPr>
        <p:spPr bwMode="auto">
          <a:xfrm>
            <a:off x="6162675" y="4230065"/>
            <a:ext cx="200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69" name="Line 13"/>
          <p:cNvSpPr>
            <a:spLocks noChangeShapeType="1"/>
          </p:cNvSpPr>
          <p:nvPr/>
        </p:nvSpPr>
        <p:spPr bwMode="auto">
          <a:xfrm>
            <a:off x="8177213" y="4236415"/>
            <a:ext cx="0" cy="311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70" name="Rectangle 14"/>
          <p:cNvSpPr>
            <a:spLocks noChangeArrowheads="1"/>
          </p:cNvSpPr>
          <p:nvPr/>
        </p:nvSpPr>
        <p:spPr bwMode="auto">
          <a:xfrm>
            <a:off x="6396038" y="2875928"/>
            <a:ext cx="1477962" cy="8286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5871" name="Line 15"/>
          <p:cNvSpPr>
            <a:spLocks noChangeShapeType="1"/>
          </p:cNvSpPr>
          <p:nvPr/>
        </p:nvSpPr>
        <p:spPr bwMode="auto">
          <a:xfrm>
            <a:off x="6396038" y="3175965"/>
            <a:ext cx="1477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72" name="Rectangle 16"/>
          <p:cNvSpPr>
            <a:spLocks noChangeArrowheads="1"/>
          </p:cNvSpPr>
          <p:nvPr/>
        </p:nvSpPr>
        <p:spPr bwMode="auto">
          <a:xfrm>
            <a:off x="6396038" y="2883865"/>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Implementor</a:t>
            </a:r>
          </a:p>
        </p:txBody>
      </p:sp>
      <p:sp>
        <p:nvSpPr>
          <p:cNvPr id="505873" name="Rectangle 17"/>
          <p:cNvSpPr>
            <a:spLocks noChangeArrowheads="1"/>
          </p:cNvSpPr>
          <p:nvPr/>
        </p:nvSpPr>
        <p:spPr bwMode="auto">
          <a:xfrm>
            <a:off x="6416675" y="3225178"/>
            <a:ext cx="1527175"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opImp()</a:t>
            </a:r>
          </a:p>
        </p:txBody>
      </p:sp>
      <p:grpSp>
        <p:nvGrpSpPr>
          <p:cNvPr id="505904" name="Group 48"/>
          <p:cNvGrpSpPr>
            <a:grpSpLocks/>
          </p:cNvGrpSpPr>
          <p:nvPr/>
        </p:nvGrpSpPr>
        <p:grpSpPr bwMode="auto">
          <a:xfrm>
            <a:off x="7453313" y="4560265"/>
            <a:ext cx="1547812" cy="828675"/>
            <a:chOff x="4695" y="3074"/>
            <a:chExt cx="975" cy="522"/>
          </a:xfrm>
        </p:grpSpPr>
        <p:sp>
          <p:nvSpPr>
            <p:cNvPr id="505874" name="Rectangle 18"/>
            <p:cNvSpPr>
              <a:spLocks noChangeArrowheads="1"/>
            </p:cNvSpPr>
            <p:nvPr/>
          </p:nvSpPr>
          <p:spPr bwMode="auto">
            <a:xfrm>
              <a:off x="4695" y="3074"/>
              <a:ext cx="931" cy="52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5875" name="Line 19"/>
            <p:cNvSpPr>
              <a:spLocks noChangeShapeType="1"/>
            </p:cNvSpPr>
            <p:nvPr/>
          </p:nvSpPr>
          <p:spPr bwMode="auto">
            <a:xfrm>
              <a:off x="4695" y="3263"/>
              <a:ext cx="9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76" name="Rectangle 20"/>
            <p:cNvSpPr>
              <a:spLocks noChangeArrowheads="1"/>
            </p:cNvSpPr>
            <p:nvPr/>
          </p:nvSpPr>
          <p:spPr bwMode="auto">
            <a:xfrm>
              <a:off x="4733" y="3074"/>
              <a:ext cx="856"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ConcreteB</a:t>
              </a:r>
            </a:p>
          </p:txBody>
        </p:sp>
        <p:sp>
          <p:nvSpPr>
            <p:cNvPr id="505877" name="Rectangle 21"/>
            <p:cNvSpPr>
              <a:spLocks noChangeArrowheads="1"/>
            </p:cNvSpPr>
            <p:nvPr/>
          </p:nvSpPr>
          <p:spPr bwMode="auto">
            <a:xfrm>
              <a:off x="4708" y="3294"/>
              <a:ext cx="962"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opImp()</a:t>
              </a:r>
            </a:p>
          </p:txBody>
        </p:sp>
      </p:grpSp>
      <p:sp>
        <p:nvSpPr>
          <p:cNvPr id="505878" name="Rectangle 22"/>
          <p:cNvSpPr>
            <a:spLocks noChangeArrowheads="1"/>
          </p:cNvSpPr>
          <p:nvPr/>
        </p:nvSpPr>
        <p:spPr bwMode="auto">
          <a:xfrm>
            <a:off x="338138" y="1691653"/>
            <a:ext cx="1331912" cy="28098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79" name="Rectangle 23"/>
          <p:cNvSpPr>
            <a:spLocks noChangeArrowheads="1"/>
          </p:cNvSpPr>
          <p:nvPr/>
        </p:nvSpPr>
        <p:spPr bwMode="auto">
          <a:xfrm>
            <a:off x="388938" y="1688478"/>
            <a:ext cx="1225550" cy="2825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850" tIns="34925" rIns="69850" bIns="34925">
            <a:spAutoFit/>
          </a:bodyPr>
          <a:lstStyle/>
          <a:p>
            <a:pPr algn="ctr" defTabSz="539750">
              <a:spcBef>
                <a:spcPct val="50000"/>
              </a:spcBef>
            </a:pPr>
            <a:r>
              <a:rPr lang="en-GB" sz="1400" b="1"/>
              <a:t>Client</a:t>
            </a:r>
          </a:p>
        </p:txBody>
      </p:sp>
      <p:sp>
        <p:nvSpPr>
          <p:cNvPr id="505880" name="Rectangle 24"/>
          <p:cNvSpPr>
            <a:spLocks noChangeArrowheads="1"/>
          </p:cNvSpPr>
          <p:nvPr/>
        </p:nvSpPr>
        <p:spPr bwMode="auto">
          <a:xfrm>
            <a:off x="1295400" y="4553915"/>
            <a:ext cx="1901825" cy="8286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5881" name="Line 25"/>
          <p:cNvSpPr>
            <a:spLocks noChangeShapeType="1"/>
          </p:cNvSpPr>
          <p:nvPr/>
        </p:nvSpPr>
        <p:spPr bwMode="auto">
          <a:xfrm>
            <a:off x="1295400" y="4853953"/>
            <a:ext cx="1901825"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82" name="Rectangle 26"/>
          <p:cNvSpPr>
            <a:spLocks noChangeArrowheads="1"/>
          </p:cNvSpPr>
          <p:nvPr/>
        </p:nvSpPr>
        <p:spPr bwMode="auto">
          <a:xfrm>
            <a:off x="1296988" y="4560265"/>
            <a:ext cx="1863725"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RefinedAbstraction</a:t>
            </a:r>
          </a:p>
        </p:txBody>
      </p:sp>
      <p:sp>
        <p:nvSpPr>
          <p:cNvPr id="505883" name="Rectangle 27"/>
          <p:cNvSpPr>
            <a:spLocks noChangeArrowheads="1"/>
          </p:cNvSpPr>
          <p:nvPr/>
        </p:nvSpPr>
        <p:spPr bwMode="auto">
          <a:xfrm>
            <a:off x="1693863" y="4903165"/>
            <a:ext cx="1528762" cy="4445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84" name="Line 28"/>
          <p:cNvSpPr>
            <a:spLocks noChangeShapeType="1"/>
          </p:cNvSpPr>
          <p:nvPr/>
        </p:nvSpPr>
        <p:spPr bwMode="auto">
          <a:xfrm>
            <a:off x="2259013" y="3974478"/>
            <a:ext cx="0" cy="5667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85" name="AutoShape 29"/>
          <p:cNvSpPr>
            <a:spLocks noChangeArrowheads="1"/>
          </p:cNvSpPr>
          <p:nvPr/>
        </p:nvSpPr>
        <p:spPr bwMode="auto">
          <a:xfrm>
            <a:off x="2130425" y="3715715"/>
            <a:ext cx="257175" cy="246063"/>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86" name="Rectangle 30"/>
          <p:cNvSpPr>
            <a:spLocks noChangeArrowheads="1"/>
          </p:cNvSpPr>
          <p:nvPr/>
        </p:nvSpPr>
        <p:spPr bwMode="auto">
          <a:xfrm>
            <a:off x="1295400" y="2869578"/>
            <a:ext cx="1901825" cy="8286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5887" name="Line 31"/>
          <p:cNvSpPr>
            <a:spLocks noChangeShapeType="1"/>
          </p:cNvSpPr>
          <p:nvPr/>
        </p:nvSpPr>
        <p:spPr bwMode="auto">
          <a:xfrm>
            <a:off x="1295400" y="3169615"/>
            <a:ext cx="1901825"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88" name="Rectangle 32"/>
          <p:cNvSpPr>
            <a:spLocks noChangeArrowheads="1"/>
          </p:cNvSpPr>
          <p:nvPr/>
        </p:nvSpPr>
        <p:spPr bwMode="auto">
          <a:xfrm>
            <a:off x="1304925" y="2883865"/>
            <a:ext cx="186531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Abstraction</a:t>
            </a:r>
          </a:p>
        </p:txBody>
      </p:sp>
      <p:sp>
        <p:nvSpPr>
          <p:cNvPr id="505889" name="Rectangle 33"/>
          <p:cNvSpPr>
            <a:spLocks noChangeArrowheads="1"/>
          </p:cNvSpPr>
          <p:nvPr/>
        </p:nvSpPr>
        <p:spPr bwMode="auto">
          <a:xfrm>
            <a:off x="1312863" y="3218828"/>
            <a:ext cx="1527175"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operation()</a:t>
            </a:r>
          </a:p>
        </p:txBody>
      </p:sp>
      <p:sp>
        <p:nvSpPr>
          <p:cNvPr id="505894" name="Oval 38"/>
          <p:cNvSpPr>
            <a:spLocks noChangeArrowheads="1"/>
          </p:cNvSpPr>
          <p:nvPr/>
        </p:nvSpPr>
        <p:spPr bwMode="auto">
          <a:xfrm>
            <a:off x="2908300" y="3333128"/>
            <a:ext cx="139700" cy="139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95" name="Line 39"/>
          <p:cNvSpPr>
            <a:spLocks noChangeShapeType="1"/>
          </p:cNvSpPr>
          <p:nvPr/>
        </p:nvSpPr>
        <p:spPr bwMode="auto">
          <a:xfrm>
            <a:off x="2997200" y="3485528"/>
            <a:ext cx="0" cy="5969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96" name="Line 40"/>
          <p:cNvSpPr>
            <a:spLocks noChangeShapeType="1"/>
          </p:cNvSpPr>
          <p:nvPr/>
        </p:nvSpPr>
        <p:spPr bwMode="auto">
          <a:xfrm>
            <a:off x="3003550" y="4088778"/>
            <a:ext cx="4445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897" name="Line 41"/>
          <p:cNvSpPr>
            <a:spLocks noChangeShapeType="1"/>
          </p:cNvSpPr>
          <p:nvPr/>
        </p:nvSpPr>
        <p:spPr bwMode="auto">
          <a:xfrm>
            <a:off x="992188" y="3021978"/>
            <a:ext cx="3063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05898" name="Group 42"/>
          <p:cNvGrpSpPr>
            <a:grpSpLocks/>
          </p:cNvGrpSpPr>
          <p:nvPr/>
        </p:nvGrpSpPr>
        <p:grpSpPr bwMode="auto">
          <a:xfrm>
            <a:off x="3213100" y="2925140"/>
            <a:ext cx="458788" cy="153988"/>
            <a:chOff x="1624" y="1859"/>
            <a:chExt cx="289" cy="97"/>
          </a:xfrm>
        </p:grpSpPr>
        <p:sp>
          <p:nvSpPr>
            <p:cNvPr id="505899" name="Freeform 43"/>
            <p:cNvSpPr>
              <a:spLocks/>
            </p:cNvSpPr>
            <p:nvPr/>
          </p:nvSpPr>
          <p:spPr bwMode="auto">
            <a:xfrm>
              <a:off x="1624" y="1907"/>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05900" name="Freeform 44"/>
            <p:cNvSpPr>
              <a:spLocks/>
            </p:cNvSpPr>
            <p:nvPr/>
          </p:nvSpPr>
          <p:spPr bwMode="auto">
            <a:xfrm>
              <a:off x="1624" y="1859"/>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05901" name="Line 45"/>
          <p:cNvSpPr>
            <a:spLocks noChangeShapeType="1"/>
          </p:cNvSpPr>
          <p:nvPr/>
        </p:nvSpPr>
        <p:spPr bwMode="auto">
          <a:xfrm>
            <a:off x="3676650" y="3001340"/>
            <a:ext cx="27209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5902" name="AutoShape 46"/>
          <p:cNvSpPr>
            <a:spLocks noChangeArrowheads="1"/>
          </p:cNvSpPr>
          <p:nvPr/>
        </p:nvSpPr>
        <p:spPr bwMode="auto">
          <a:xfrm flipV="1">
            <a:off x="3400425" y="3915740"/>
            <a:ext cx="1593850" cy="349250"/>
          </a:xfrm>
          <a:prstGeom prst="foldedCorner">
            <a:avLst>
              <a:gd name="adj" fmla="val 1860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imp.opImp()</a:t>
            </a:r>
            <a:endParaRPr lang="en-US" sz="1400"/>
          </a:p>
        </p:txBody>
      </p:sp>
      <p:sp>
        <p:nvSpPr>
          <p:cNvPr id="505905" name="Text Box 49"/>
          <p:cNvSpPr txBox="1">
            <a:spLocks noChangeArrowheads="1"/>
          </p:cNvSpPr>
          <p:nvPr/>
        </p:nvSpPr>
        <p:spPr bwMode="auto">
          <a:xfrm>
            <a:off x="3665538" y="2706065"/>
            <a:ext cx="469900"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y-GB" sz="1400"/>
              <a:t>imp</a:t>
            </a:r>
            <a:endParaRPr lang="en-US" sz="1400"/>
          </a:p>
        </p:txBody>
      </p:sp>
      <p:sp>
        <p:nvSpPr>
          <p:cNvPr id="4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38</a:t>
            </a:fld>
            <a:endParaRPr lang="en-GB" dirty="0"/>
          </a:p>
        </p:txBody>
      </p:sp>
    </p:spTree>
    <p:extLst>
      <p:ext uri="{BB962C8B-B14F-4D97-AF65-F5344CB8AC3E}">
        <p14:creationId xmlns:p14="http://schemas.microsoft.com/office/powerpoint/2010/main" val="30535358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noFill/>
          <a:ln/>
        </p:spPr>
        <p:txBody>
          <a:bodyPr/>
          <a:lstStyle/>
          <a:p>
            <a:r>
              <a:rPr lang="en-GB" dirty="0"/>
              <a:t>Bridge Pattern (3)</a:t>
            </a:r>
          </a:p>
        </p:txBody>
      </p:sp>
      <p:sp>
        <p:nvSpPr>
          <p:cNvPr id="507950" name="Rectangle 46"/>
          <p:cNvSpPr>
            <a:spLocks noChangeArrowheads="1"/>
          </p:cNvSpPr>
          <p:nvPr/>
        </p:nvSpPr>
        <p:spPr bwMode="auto">
          <a:xfrm>
            <a:off x="458788" y="1122427"/>
            <a:ext cx="7732712" cy="2989345"/>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400" b="1" noProof="1">
                <a:latin typeface="Courier New" pitchFamily="49" charset="0"/>
              </a:rPr>
              <a:t>class Employee</a:t>
            </a:r>
            <a:r>
              <a:rPr lang="cy-GB" sz="1400" b="1" dirty="0">
                <a:latin typeface="Courier New" pitchFamily="49" charset="0"/>
              </a:rPr>
              <a:t>              // Abstraction class</a:t>
            </a:r>
            <a:r>
              <a:rPr lang="cy-GB" sz="1400" b="1" noProof="1">
                <a:latin typeface="Courier New" pitchFamily="49" charset="0"/>
              </a:rPr>
              <a:t> </a:t>
            </a:r>
          </a:p>
          <a:p>
            <a:r>
              <a:rPr lang="cy-GB" sz="1400" b="1" noProof="1">
                <a:latin typeface="Courier New" pitchFamily="49" charset="0"/>
              </a:rPr>
              <a:t>{</a:t>
            </a:r>
          </a:p>
          <a:p>
            <a:r>
              <a:rPr lang="cy-GB" sz="1400" b="1" noProof="1">
                <a:latin typeface="Courier New" pitchFamily="49" charset="0"/>
              </a:rPr>
              <a:t>  private: </a:t>
            </a:r>
          </a:p>
          <a:p>
            <a:r>
              <a:rPr lang="cy-GB" sz="1400" b="1" noProof="1">
                <a:latin typeface="Courier New" pitchFamily="49" charset="0"/>
              </a:rPr>
              <a:t>	int dob;</a:t>
            </a:r>
          </a:p>
          <a:p>
            <a:r>
              <a:rPr lang="cy-GB" sz="1400" b="1" dirty="0">
                <a:latin typeface="Courier New" pitchFamily="49" charset="0"/>
              </a:rPr>
              <a:t>	S</a:t>
            </a:r>
            <a:r>
              <a:rPr lang="cy-GB" sz="1400" b="1" noProof="1">
                <a:latin typeface="Courier New" pitchFamily="49" charset="0"/>
              </a:rPr>
              <a:t>tring name;</a:t>
            </a:r>
          </a:p>
          <a:p>
            <a:r>
              <a:rPr lang="cy-GB" sz="1400" b="1" noProof="1">
                <a:latin typeface="Courier New" pitchFamily="49" charset="0"/>
              </a:rPr>
              <a:t>	double baseSalary;</a:t>
            </a:r>
          </a:p>
          <a:p>
            <a:r>
              <a:rPr lang="cy-GB" sz="1400" b="1" noProof="1">
                <a:latin typeface="Courier New" pitchFamily="49" charset="0"/>
              </a:rPr>
              <a:t>	Role role;</a:t>
            </a:r>
            <a:endParaRPr lang="cy-GB" sz="1400" b="1" dirty="0">
              <a:latin typeface="Courier New" pitchFamily="49" charset="0"/>
            </a:endParaRPr>
          </a:p>
          <a:p>
            <a:endParaRPr lang="cy-GB" sz="1400" b="1" noProof="1">
              <a:latin typeface="Courier New" pitchFamily="49" charset="0"/>
            </a:endParaRPr>
          </a:p>
          <a:p>
            <a:r>
              <a:rPr lang="cy-GB" sz="1400" b="1" noProof="1">
                <a:latin typeface="Courier New" pitchFamily="49" charset="0"/>
              </a:rPr>
              <a:t>  public:</a:t>
            </a:r>
          </a:p>
          <a:p>
            <a:r>
              <a:rPr lang="cy-GB" sz="1400" b="1" noProof="1">
                <a:latin typeface="Courier New" pitchFamily="49" charset="0"/>
              </a:rPr>
              <a:t>	Employee(int d, String n, double s) { ... }</a:t>
            </a:r>
          </a:p>
          <a:p>
            <a:r>
              <a:rPr lang="cy-GB" sz="1400" b="1" noProof="1">
                <a:latin typeface="Courier New" pitchFamily="49" charset="0"/>
              </a:rPr>
              <a:t>	double getSalary() { ... }</a:t>
            </a:r>
          </a:p>
          <a:p>
            <a:r>
              <a:rPr lang="cy-GB" sz="1400" b="1" noProof="1">
                <a:latin typeface="Courier New" pitchFamily="49" charset="0"/>
              </a:rPr>
              <a:t>	void print() { ... }</a:t>
            </a:r>
          </a:p>
          <a:p>
            <a:r>
              <a:rPr lang="cy-GB" sz="1400" b="1" noProof="1">
                <a:latin typeface="Courier New" pitchFamily="49" charset="0"/>
              </a:rPr>
              <a:t>	void promote() { ... }</a:t>
            </a:r>
          </a:p>
          <a:p>
            <a:r>
              <a:rPr lang="cy-GB" sz="1400" b="1" noProof="1">
                <a:latin typeface="Courier New" pitchFamily="49" charset="0"/>
              </a:rPr>
              <a:t>}</a:t>
            </a:r>
            <a:endParaRPr lang="en-US" sz="1400" b="1" dirty="0">
              <a:latin typeface="Courier New" pitchFamily="49" charset="0"/>
            </a:endParaRPr>
          </a:p>
        </p:txBody>
      </p:sp>
      <p:sp>
        <p:nvSpPr>
          <p:cNvPr id="507951" name="Rectangle 47"/>
          <p:cNvSpPr>
            <a:spLocks noChangeArrowheads="1"/>
          </p:cNvSpPr>
          <p:nvPr/>
        </p:nvSpPr>
        <p:spPr bwMode="auto">
          <a:xfrm>
            <a:off x="2776538" y="4240900"/>
            <a:ext cx="6205537" cy="1625934"/>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400" b="1" noProof="1">
                <a:latin typeface="Courier New" pitchFamily="49" charset="0"/>
              </a:rPr>
              <a:t>class Role </a:t>
            </a:r>
            <a:r>
              <a:rPr lang="cy-GB" sz="1400" b="1" dirty="0">
                <a:latin typeface="Courier New" pitchFamily="49" charset="0"/>
              </a:rPr>
              <a:t>      // Implementor interface</a:t>
            </a:r>
            <a:endParaRPr lang="cy-GB" sz="1400" b="1" noProof="1">
              <a:latin typeface="Courier New" pitchFamily="49" charset="0"/>
            </a:endParaRPr>
          </a:p>
          <a:p>
            <a:r>
              <a:rPr lang="cy-GB" sz="1400" b="1" noProof="1">
                <a:latin typeface="Courier New" pitchFamily="49" charset="0"/>
              </a:rPr>
              <a:t>{</a:t>
            </a:r>
          </a:p>
          <a:p>
            <a:r>
              <a:rPr lang="cy-GB" sz="1400" b="1" noProof="1">
                <a:latin typeface="Courier New" pitchFamily="49" charset="0"/>
              </a:rPr>
              <a:t>  double virtual getEffectiveSalary(double)=0;</a:t>
            </a:r>
          </a:p>
          <a:p>
            <a:r>
              <a:rPr lang="cy-GB" sz="1400" b="1" dirty="0">
                <a:latin typeface="Courier New" pitchFamily="49" charset="0"/>
              </a:rPr>
              <a:t>  </a:t>
            </a:r>
            <a:r>
              <a:rPr lang="cy-GB" sz="1400" b="1" noProof="1">
                <a:latin typeface="Courier New" pitchFamily="49" charset="0"/>
              </a:rPr>
              <a:t>String virtual getRoleName()=0;</a:t>
            </a:r>
          </a:p>
          <a:p>
            <a:r>
              <a:rPr lang="cy-GB" sz="1400" b="1" noProof="1">
                <a:latin typeface="Courier New" pitchFamily="49" charset="0"/>
              </a:rPr>
              <a:t>}</a:t>
            </a:r>
            <a:endParaRPr lang="cy-GB" sz="1400" b="1" dirty="0">
              <a:latin typeface="Courier New" pitchFamily="49" charset="0"/>
            </a:endParaRPr>
          </a:p>
          <a:p>
            <a:endParaRPr lang="cy-GB" sz="1400" b="1" dirty="0">
              <a:latin typeface="Courier New" pitchFamily="49" charset="0"/>
            </a:endParaRPr>
          </a:p>
          <a:p>
            <a:r>
              <a:rPr lang="cy-GB" sz="1400" b="1" dirty="0">
                <a:latin typeface="Courier New" pitchFamily="49" charset="0"/>
              </a:rPr>
              <a:t>// Plus concrete implementation classes...</a:t>
            </a:r>
            <a:endParaRPr lang="cy-GB" sz="1400" b="1" noProof="1">
              <a:latin typeface="Courier New" pitchFamily="49" charset="0"/>
            </a:endParaRPr>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39</a:t>
            </a:fld>
            <a:endParaRPr lang="en-GB" dirty="0"/>
          </a:p>
        </p:txBody>
      </p:sp>
    </p:spTree>
    <p:extLst>
      <p:ext uri="{BB962C8B-B14F-4D97-AF65-F5344CB8AC3E}">
        <p14:creationId xmlns:p14="http://schemas.microsoft.com/office/powerpoint/2010/main" val="22736299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GB" dirty="0"/>
              <a:t>Example Design Pattern: Model View</a:t>
            </a:r>
          </a:p>
        </p:txBody>
      </p:sp>
      <p:graphicFrame>
        <p:nvGraphicFramePr>
          <p:cNvPr id="458756" name="Object 4">
            <a:hlinkClick r:id="" action="ppaction://ole?verb=0"/>
          </p:cNvPr>
          <p:cNvGraphicFramePr>
            <a:graphicFrameLocks/>
          </p:cNvGraphicFramePr>
          <p:nvPr/>
        </p:nvGraphicFramePr>
        <p:xfrm>
          <a:off x="5402263" y="1120775"/>
          <a:ext cx="3330575" cy="2219325"/>
        </p:xfrm>
        <a:graphic>
          <a:graphicData uri="http://schemas.openxmlformats.org/presentationml/2006/ole">
            <mc:AlternateContent xmlns:mc="http://schemas.openxmlformats.org/markup-compatibility/2006">
              <mc:Choice xmlns:v="urn:schemas-microsoft-com:vml" Requires="v">
                <p:oleObj spid="_x0000_s1166" name="Chart" r:id="rId4" imgW="6095840" imgH="4066953" progId="MSGraph.Chart.8">
                  <p:embed followColorScheme="full"/>
                </p:oleObj>
              </mc:Choice>
              <mc:Fallback>
                <p:oleObj name="Chart" r:id="rId4" imgW="6095840" imgH="4066953" progId="MSGraph.Chart.8">
                  <p:embed followColorScheme="full"/>
                  <p:pic>
                    <p:nvPicPr>
                      <p:cNvPr id="0" name=""/>
                      <p:cNvPicPr>
                        <a:picLocks noChangeArrowheads="1"/>
                      </p:cNvPicPr>
                      <p:nvPr/>
                    </p:nvPicPr>
                    <p:blipFill>
                      <a:blip r:embed="rId5"/>
                      <a:srcRect/>
                      <a:stretch>
                        <a:fillRect/>
                      </a:stretch>
                    </p:blipFill>
                    <p:spPr bwMode="auto">
                      <a:xfrm>
                        <a:off x="5402263" y="1120775"/>
                        <a:ext cx="3330575" cy="2219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8760" name="Rectangle 8"/>
          <p:cNvSpPr>
            <a:spLocks noChangeArrowheads="1"/>
          </p:cNvSpPr>
          <p:nvPr/>
        </p:nvSpPr>
        <p:spPr bwMode="auto">
          <a:xfrm>
            <a:off x="3516313" y="3335338"/>
            <a:ext cx="17684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800"/>
              <a:t>subscribe</a:t>
            </a:r>
          </a:p>
          <a:p>
            <a:r>
              <a:rPr lang="en-GB" sz="1800"/>
              <a:t>access updates</a:t>
            </a:r>
          </a:p>
        </p:txBody>
      </p:sp>
      <p:sp>
        <p:nvSpPr>
          <p:cNvPr id="458761" name="Rectangle 9"/>
          <p:cNvSpPr>
            <a:spLocks noChangeArrowheads="1"/>
          </p:cNvSpPr>
          <p:nvPr/>
        </p:nvSpPr>
        <p:spPr bwMode="auto">
          <a:xfrm>
            <a:off x="1763713" y="4021138"/>
            <a:ext cx="12731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800"/>
              <a:t>notification</a:t>
            </a:r>
          </a:p>
        </p:txBody>
      </p:sp>
      <p:grpSp>
        <p:nvGrpSpPr>
          <p:cNvPr id="458773" name="Group 21"/>
          <p:cNvGrpSpPr>
            <a:grpSpLocks/>
          </p:cNvGrpSpPr>
          <p:nvPr/>
        </p:nvGrpSpPr>
        <p:grpSpPr bwMode="auto">
          <a:xfrm>
            <a:off x="5276850" y="3363913"/>
            <a:ext cx="1308100" cy="1511300"/>
            <a:chOff x="3484" y="2119"/>
            <a:chExt cx="824" cy="952"/>
          </a:xfrm>
        </p:grpSpPr>
        <p:sp>
          <p:nvSpPr>
            <p:cNvPr id="458762" name="Line 10"/>
            <p:cNvSpPr>
              <a:spLocks noChangeShapeType="1"/>
            </p:cNvSpPr>
            <p:nvPr/>
          </p:nvSpPr>
          <p:spPr bwMode="auto">
            <a:xfrm flipH="1">
              <a:off x="3484" y="2119"/>
              <a:ext cx="584" cy="95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8763" name="Line 11"/>
            <p:cNvSpPr>
              <a:spLocks noChangeShapeType="1"/>
            </p:cNvSpPr>
            <p:nvPr/>
          </p:nvSpPr>
          <p:spPr bwMode="auto">
            <a:xfrm flipH="1">
              <a:off x="3724" y="2119"/>
              <a:ext cx="584" cy="95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58772" name="Group 20"/>
          <p:cNvGrpSpPr>
            <a:grpSpLocks/>
          </p:cNvGrpSpPr>
          <p:nvPr/>
        </p:nvGrpSpPr>
        <p:grpSpPr bwMode="auto">
          <a:xfrm>
            <a:off x="3460750" y="5105400"/>
            <a:ext cx="2378075" cy="1466850"/>
            <a:chOff x="637" y="1035"/>
            <a:chExt cx="1808" cy="1115"/>
          </a:xfrm>
        </p:grpSpPr>
        <p:sp>
          <p:nvSpPr>
            <p:cNvPr id="458770" name="Rectangle 18"/>
            <p:cNvSpPr>
              <a:spLocks noChangeArrowheads="1"/>
            </p:cNvSpPr>
            <p:nvPr/>
          </p:nvSpPr>
          <p:spPr bwMode="auto">
            <a:xfrm>
              <a:off x="637" y="1035"/>
              <a:ext cx="1808" cy="1115"/>
            </a:xfrm>
            <a:prstGeom prst="rect">
              <a:avLst/>
            </a:prstGeom>
            <a:solidFill>
              <a:srgbClr val="B7C6FF"/>
            </a:solidFill>
            <a:ln w="12700">
              <a:solidFill>
                <a:srgbClr val="5B7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58769" name="Group 17"/>
            <p:cNvGrpSpPr>
              <a:grpSpLocks/>
            </p:cNvGrpSpPr>
            <p:nvPr/>
          </p:nvGrpSpPr>
          <p:grpSpPr bwMode="auto">
            <a:xfrm>
              <a:off x="815" y="1233"/>
              <a:ext cx="1481" cy="784"/>
              <a:chOff x="425" y="1074"/>
              <a:chExt cx="1927" cy="1019"/>
            </a:xfrm>
          </p:grpSpPr>
          <p:sp>
            <p:nvSpPr>
              <p:cNvPr id="458768" name="Line 16"/>
              <p:cNvSpPr>
                <a:spLocks noChangeShapeType="1"/>
              </p:cNvSpPr>
              <p:nvPr/>
            </p:nvSpPr>
            <p:spPr bwMode="auto">
              <a:xfrm rot="-5400000">
                <a:off x="625" y="1584"/>
                <a:ext cx="42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8766" name="Line 14"/>
              <p:cNvSpPr>
                <a:spLocks noChangeShapeType="1"/>
              </p:cNvSpPr>
              <p:nvPr/>
            </p:nvSpPr>
            <p:spPr bwMode="auto">
              <a:xfrm>
                <a:off x="1189" y="1916"/>
                <a:ext cx="42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8764" name="Rectangle 12"/>
              <p:cNvSpPr>
                <a:spLocks noChangeArrowheads="1"/>
              </p:cNvSpPr>
              <p:nvPr/>
            </p:nvSpPr>
            <p:spPr bwMode="auto">
              <a:xfrm>
                <a:off x="1538" y="1726"/>
                <a:ext cx="814" cy="367"/>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Sales</a:t>
                </a:r>
              </a:p>
            </p:txBody>
          </p:sp>
          <p:sp>
            <p:nvSpPr>
              <p:cNvPr id="458765" name="Rectangle 13"/>
              <p:cNvSpPr>
                <a:spLocks noChangeArrowheads="1"/>
              </p:cNvSpPr>
              <p:nvPr/>
            </p:nvSpPr>
            <p:spPr bwMode="auto">
              <a:xfrm>
                <a:off x="425" y="1074"/>
                <a:ext cx="814" cy="367"/>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Product</a:t>
                </a:r>
              </a:p>
            </p:txBody>
          </p:sp>
          <p:sp>
            <p:nvSpPr>
              <p:cNvPr id="458767" name="Rectangle 15"/>
              <p:cNvSpPr>
                <a:spLocks noChangeArrowheads="1"/>
              </p:cNvSpPr>
              <p:nvPr/>
            </p:nvSpPr>
            <p:spPr bwMode="auto">
              <a:xfrm>
                <a:off x="425" y="1726"/>
                <a:ext cx="814" cy="367"/>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t>Region</a:t>
                </a:r>
              </a:p>
            </p:txBody>
          </p:sp>
        </p:grpSp>
      </p:grpSp>
      <p:sp>
        <p:nvSpPr>
          <p:cNvPr id="458757" name="Oval 5"/>
          <p:cNvSpPr>
            <a:spLocks noChangeArrowheads="1"/>
          </p:cNvSpPr>
          <p:nvPr/>
        </p:nvSpPr>
        <p:spPr bwMode="auto">
          <a:xfrm>
            <a:off x="4821238" y="4995863"/>
            <a:ext cx="1587500" cy="490537"/>
          </a:xfrm>
          <a:prstGeom prst="ellipse">
            <a:avLst/>
          </a:prstGeom>
          <a:solidFill>
            <a:srgbClr val="FDE3B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GB" sz="1800" b="1"/>
              <a:t>Model</a:t>
            </a:r>
          </a:p>
        </p:txBody>
      </p:sp>
      <p:sp>
        <p:nvSpPr>
          <p:cNvPr id="458775" name="Line 23"/>
          <p:cNvSpPr>
            <a:spLocks noChangeShapeType="1"/>
          </p:cNvSpPr>
          <p:nvPr/>
        </p:nvSpPr>
        <p:spPr bwMode="auto">
          <a:xfrm>
            <a:off x="3225800" y="3363913"/>
            <a:ext cx="927100" cy="1511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8776" name="Line 24"/>
          <p:cNvSpPr>
            <a:spLocks noChangeShapeType="1"/>
          </p:cNvSpPr>
          <p:nvPr/>
        </p:nvSpPr>
        <p:spPr bwMode="auto">
          <a:xfrm>
            <a:off x="2844800" y="3363913"/>
            <a:ext cx="927100" cy="15113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458784" name="Object 32">
            <a:hlinkClick r:id="" action="ppaction://ole?verb=0"/>
          </p:cNvPr>
          <p:cNvGraphicFramePr>
            <a:graphicFrameLocks/>
          </p:cNvGraphicFramePr>
          <p:nvPr/>
        </p:nvGraphicFramePr>
        <p:xfrm>
          <a:off x="530225" y="1120775"/>
          <a:ext cx="3330575" cy="2219325"/>
        </p:xfrm>
        <a:graphic>
          <a:graphicData uri="http://schemas.openxmlformats.org/presentationml/2006/ole">
            <mc:AlternateContent xmlns:mc="http://schemas.openxmlformats.org/markup-compatibility/2006">
              <mc:Choice xmlns:v="urn:schemas-microsoft-com:vml" Requires="v">
                <p:oleObj spid="_x0000_s1167" name="Chart" r:id="rId6" imgW="6095840" imgH="4066953" progId="MSGraph.Chart.8">
                  <p:embed followColorScheme="full"/>
                </p:oleObj>
              </mc:Choice>
              <mc:Fallback>
                <p:oleObj name="Chart" r:id="rId6" imgW="6095840" imgH="4066953" progId="MSGraph.Chart.8">
                  <p:embed followColorScheme="full"/>
                  <p:pic>
                    <p:nvPicPr>
                      <p:cNvPr id="0" name=""/>
                      <p:cNvPicPr>
                        <a:picLocks noChangeArrowheads="1"/>
                      </p:cNvPicPr>
                      <p:nvPr/>
                    </p:nvPicPr>
                    <p:blipFill>
                      <a:blip r:embed="rId7"/>
                      <a:srcRect/>
                      <a:stretch>
                        <a:fillRect/>
                      </a:stretch>
                    </p:blipFill>
                    <p:spPr bwMode="auto">
                      <a:xfrm>
                        <a:off x="530225" y="1120775"/>
                        <a:ext cx="3330575" cy="2219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a:t>
            </a:fld>
            <a:endParaRPr lang="en-GB" dirty="0"/>
          </a:p>
        </p:txBody>
      </p:sp>
    </p:spTree>
    <p:extLst>
      <p:ext uri="{BB962C8B-B14F-4D97-AF65-F5344CB8AC3E}">
        <p14:creationId xmlns:p14="http://schemas.microsoft.com/office/powerpoint/2010/main" val="199105369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1"/>
          </p:nvPr>
        </p:nvSpPr>
        <p:spPr>
          <a:noFill/>
          <a:ln/>
        </p:spPr>
        <p:txBody>
          <a:bodyPr/>
          <a:lstStyle/>
          <a:p>
            <a:r>
              <a:rPr lang="en-GB" dirty="0"/>
              <a:t>Intent</a:t>
            </a:r>
          </a:p>
          <a:p>
            <a:pPr lvl="1"/>
            <a:r>
              <a:rPr lang="en-GB" dirty="0"/>
              <a:t>To represent whole-part relationships as a tree structure</a:t>
            </a:r>
          </a:p>
          <a:p>
            <a:pPr lvl="1"/>
            <a:r>
              <a:rPr lang="en-GB" dirty="0"/>
              <a:t>To enable clients to treat composites and components the same</a:t>
            </a:r>
          </a:p>
          <a:p>
            <a:r>
              <a:rPr lang="en-GB" dirty="0"/>
              <a:t>Example</a:t>
            </a:r>
          </a:p>
          <a:p>
            <a:pPr lvl="1"/>
            <a:r>
              <a:rPr lang="en-GB" dirty="0"/>
              <a:t>Composite object structure for graphical objects in a GUI library</a:t>
            </a:r>
          </a:p>
          <a:p>
            <a:pPr lvl="2"/>
            <a:endParaRPr lang="en-GB" dirty="0"/>
          </a:p>
          <a:p>
            <a:pPr lvl="2"/>
            <a:endParaRPr lang="en-GB" dirty="0"/>
          </a:p>
          <a:p>
            <a:pPr lvl="2"/>
            <a:endParaRPr lang="en-GB" dirty="0"/>
          </a:p>
          <a:p>
            <a:pPr lvl="2"/>
            <a:endParaRPr lang="en-GB" dirty="0"/>
          </a:p>
          <a:p>
            <a:pPr lvl="2"/>
            <a:endParaRPr lang="en-GB" dirty="0"/>
          </a:p>
          <a:p>
            <a:pPr lvl="2"/>
            <a:endParaRPr lang="en-GB" dirty="0"/>
          </a:p>
        </p:txBody>
      </p:sp>
      <p:sp>
        <p:nvSpPr>
          <p:cNvPr id="487426" name="Rectangle 2"/>
          <p:cNvSpPr>
            <a:spLocks noGrp="1" noChangeArrowheads="1"/>
          </p:cNvSpPr>
          <p:nvPr>
            <p:ph type="title"/>
          </p:nvPr>
        </p:nvSpPr>
        <p:spPr>
          <a:noFill/>
          <a:ln/>
        </p:spPr>
        <p:txBody>
          <a:bodyPr/>
          <a:lstStyle/>
          <a:p>
            <a:r>
              <a:rPr lang="en-GB" dirty="0"/>
              <a:t>Composite Pattern (1)</a:t>
            </a:r>
          </a:p>
        </p:txBody>
      </p:sp>
      <p:sp>
        <p:nvSpPr>
          <p:cNvPr id="487441" name="Line 17"/>
          <p:cNvSpPr>
            <a:spLocks noChangeShapeType="1"/>
          </p:cNvSpPr>
          <p:nvPr/>
        </p:nvSpPr>
        <p:spPr bwMode="auto">
          <a:xfrm>
            <a:off x="4510331" y="3744187"/>
            <a:ext cx="1698625" cy="5508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487443" name="Group 19"/>
          <p:cNvGrpSpPr>
            <a:grpSpLocks/>
          </p:cNvGrpSpPr>
          <p:nvPr/>
        </p:nvGrpSpPr>
        <p:grpSpPr bwMode="auto">
          <a:xfrm>
            <a:off x="2702169" y="4622074"/>
            <a:ext cx="1046162" cy="574675"/>
            <a:chOff x="2438" y="2476"/>
            <a:chExt cx="659" cy="362"/>
          </a:xfrm>
        </p:grpSpPr>
        <p:sp>
          <p:nvSpPr>
            <p:cNvPr id="487440" name="Line 16"/>
            <p:cNvSpPr>
              <a:spLocks noChangeShapeType="1"/>
            </p:cNvSpPr>
            <p:nvPr/>
          </p:nvSpPr>
          <p:spPr bwMode="auto">
            <a:xfrm>
              <a:off x="2880" y="2476"/>
              <a:ext cx="217" cy="3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7442" name="Line 18"/>
            <p:cNvSpPr>
              <a:spLocks noChangeShapeType="1"/>
            </p:cNvSpPr>
            <p:nvPr/>
          </p:nvSpPr>
          <p:spPr bwMode="auto">
            <a:xfrm flipH="1">
              <a:off x="2438" y="2496"/>
              <a:ext cx="373" cy="34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87444" name="Group 20"/>
          <p:cNvGrpSpPr>
            <a:grpSpLocks/>
          </p:cNvGrpSpPr>
          <p:nvPr/>
        </p:nvGrpSpPr>
        <p:grpSpPr bwMode="auto">
          <a:xfrm>
            <a:off x="3688006" y="3721962"/>
            <a:ext cx="1046163" cy="574675"/>
            <a:chOff x="2438" y="2476"/>
            <a:chExt cx="659" cy="362"/>
          </a:xfrm>
        </p:grpSpPr>
        <p:sp>
          <p:nvSpPr>
            <p:cNvPr id="487445" name="Line 21"/>
            <p:cNvSpPr>
              <a:spLocks noChangeShapeType="1"/>
            </p:cNvSpPr>
            <p:nvPr/>
          </p:nvSpPr>
          <p:spPr bwMode="auto">
            <a:xfrm>
              <a:off x="2880" y="2476"/>
              <a:ext cx="217" cy="3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7446" name="Line 22"/>
            <p:cNvSpPr>
              <a:spLocks noChangeShapeType="1"/>
            </p:cNvSpPr>
            <p:nvPr/>
          </p:nvSpPr>
          <p:spPr bwMode="auto">
            <a:xfrm flipH="1">
              <a:off x="2438" y="2496"/>
              <a:ext cx="373" cy="34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487431" name="AutoShape 7"/>
          <p:cNvSpPr>
            <a:spLocks noChangeArrowheads="1"/>
          </p:cNvSpPr>
          <p:nvPr/>
        </p:nvSpPr>
        <p:spPr bwMode="auto">
          <a:xfrm>
            <a:off x="3524494" y="3385412"/>
            <a:ext cx="1538287"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aGroup</a:t>
            </a:r>
            <a:endParaRPr lang="en-US" sz="1400" b="1"/>
          </a:p>
        </p:txBody>
      </p:sp>
      <p:sp>
        <p:nvSpPr>
          <p:cNvPr id="487432" name="AutoShape 8"/>
          <p:cNvSpPr>
            <a:spLocks noChangeArrowheads="1"/>
          </p:cNvSpPr>
          <p:nvPr/>
        </p:nvSpPr>
        <p:spPr bwMode="auto">
          <a:xfrm>
            <a:off x="2506906" y="4295049"/>
            <a:ext cx="1538288"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aGroup</a:t>
            </a:r>
            <a:endParaRPr lang="en-US" sz="1400" b="1"/>
          </a:p>
        </p:txBody>
      </p:sp>
      <p:sp>
        <p:nvSpPr>
          <p:cNvPr id="487433" name="AutoShape 9"/>
          <p:cNvSpPr>
            <a:spLocks noChangeArrowheads="1"/>
          </p:cNvSpPr>
          <p:nvPr/>
        </p:nvSpPr>
        <p:spPr bwMode="auto">
          <a:xfrm>
            <a:off x="4354756" y="4295049"/>
            <a:ext cx="1538288"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aCircle</a:t>
            </a:r>
            <a:endParaRPr lang="en-US" sz="1400" b="1"/>
          </a:p>
        </p:txBody>
      </p:sp>
      <p:sp>
        <p:nvSpPr>
          <p:cNvPr id="487434" name="AutoShape 10"/>
          <p:cNvSpPr>
            <a:spLocks noChangeArrowheads="1"/>
          </p:cNvSpPr>
          <p:nvPr/>
        </p:nvSpPr>
        <p:spPr bwMode="auto">
          <a:xfrm>
            <a:off x="6189906" y="4295049"/>
            <a:ext cx="1538288"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aRectangle</a:t>
            </a:r>
            <a:endParaRPr lang="en-US" sz="1400" b="1"/>
          </a:p>
        </p:txBody>
      </p:sp>
      <p:sp>
        <p:nvSpPr>
          <p:cNvPr id="487435" name="AutoShape 11"/>
          <p:cNvSpPr>
            <a:spLocks noChangeArrowheads="1"/>
          </p:cNvSpPr>
          <p:nvPr/>
        </p:nvSpPr>
        <p:spPr bwMode="auto">
          <a:xfrm>
            <a:off x="1603619" y="5204687"/>
            <a:ext cx="1538287"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aLine</a:t>
            </a:r>
            <a:endParaRPr lang="en-US" sz="1400" b="1"/>
          </a:p>
        </p:txBody>
      </p:sp>
      <p:sp>
        <p:nvSpPr>
          <p:cNvPr id="487436" name="AutoShape 12"/>
          <p:cNvSpPr>
            <a:spLocks noChangeArrowheads="1"/>
          </p:cNvSpPr>
          <p:nvPr/>
        </p:nvSpPr>
        <p:spPr bwMode="auto">
          <a:xfrm>
            <a:off x="3416544" y="5204687"/>
            <a:ext cx="1538287"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aRectangle</a:t>
            </a:r>
            <a:endParaRPr lang="en-US" sz="1400" b="1"/>
          </a:p>
        </p:txBody>
      </p:sp>
      <p:sp>
        <p:nvSpPr>
          <p:cNvPr id="17"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40</a:t>
            </a:fld>
            <a:endParaRPr lang="en-GB" dirty="0"/>
          </a:p>
        </p:txBody>
      </p:sp>
    </p:spTree>
    <p:extLst>
      <p:ext uri="{BB962C8B-B14F-4D97-AF65-F5344CB8AC3E}">
        <p14:creationId xmlns:p14="http://schemas.microsoft.com/office/powerpoint/2010/main" val="218911063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p:cNvSpPr>
            <a:spLocks noGrp="1" noChangeArrowheads="1"/>
          </p:cNvSpPr>
          <p:nvPr>
            <p:ph idx="1"/>
          </p:nvPr>
        </p:nvSpPr>
        <p:spPr>
          <a:noFill/>
          <a:ln/>
        </p:spPr>
        <p:txBody>
          <a:bodyPr/>
          <a:lstStyle/>
          <a:p>
            <a:r>
              <a:rPr lang="en-GB" dirty="0"/>
              <a:t>Structure</a:t>
            </a:r>
          </a:p>
        </p:txBody>
      </p:sp>
      <p:sp>
        <p:nvSpPr>
          <p:cNvPr id="501762" name="Rectangle 2"/>
          <p:cNvSpPr>
            <a:spLocks noGrp="1" noChangeArrowheads="1"/>
          </p:cNvSpPr>
          <p:nvPr>
            <p:ph type="title"/>
          </p:nvPr>
        </p:nvSpPr>
        <p:spPr>
          <a:noFill/>
          <a:ln/>
        </p:spPr>
        <p:txBody>
          <a:bodyPr/>
          <a:lstStyle/>
          <a:p>
            <a:r>
              <a:rPr lang="en-GB" dirty="0"/>
              <a:t>Composite Pattern (2)</a:t>
            </a:r>
          </a:p>
        </p:txBody>
      </p:sp>
      <p:sp>
        <p:nvSpPr>
          <p:cNvPr id="501777" name="Rectangle 17"/>
          <p:cNvSpPr>
            <a:spLocks noChangeArrowheads="1"/>
          </p:cNvSpPr>
          <p:nvPr/>
        </p:nvSpPr>
        <p:spPr bwMode="auto">
          <a:xfrm>
            <a:off x="2479675" y="3887150"/>
            <a:ext cx="1477963" cy="8286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1778" name="Line 18"/>
          <p:cNvSpPr>
            <a:spLocks noChangeShapeType="1"/>
          </p:cNvSpPr>
          <p:nvPr/>
        </p:nvSpPr>
        <p:spPr bwMode="auto">
          <a:xfrm>
            <a:off x="2479675" y="4187188"/>
            <a:ext cx="14779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779" name="Rectangle 19"/>
          <p:cNvSpPr>
            <a:spLocks noChangeArrowheads="1"/>
          </p:cNvSpPr>
          <p:nvPr/>
        </p:nvSpPr>
        <p:spPr bwMode="auto">
          <a:xfrm>
            <a:off x="2527300" y="3926838"/>
            <a:ext cx="13589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Leaf</a:t>
            </a:r>
          </a:p>
        </p:txBody>
      </p:sp>
      <p:sp>
        <p:nvSpPr>
          <p:cNvPr id="501780" name="Rectangle 20"/>
          <p:cNvSpPr>
            <a:spLocks noChangeArrowheads="1"/>
          </p:cNvSpPr>
          <p:nvPr/>
        </p:nvSpPr>
        <p:spPr bwMode="auto">
          <a:xfrm>
            <a:off x="2498725" y="4236400"/>
            <a:ext cx="152876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operation()</a:t>
            </a:r>
          </a:p>
        </p:txBody>
      </p:sp>
      <p:sp>
        <p:nvSpPr>
          <p:cNvPr id="501781" name="Line 21"/>
          <p:cNvSpPr>
            <a:spLocks noChangeShapeType="1"/>
          </p:cNvSpPr>
          <p:nvPr/>
        </p:nvSpPr>
        <p:spPr bwMode="auto">
          <a:xfrm>
            <a:off x="3186113" y="3563300"/>
            <a:ext cx="0" cy="311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782" name="AutoShape 22"/>
          <p:cNvSpPr>
            <a:spLocks noChangeArrowheads="1"/>
          </p:cNvSpPr>
          <p:nvPr/>
        </p:nvSpPr>
        <p:spPr bwMode="auto">
          <a:xfrm>
            <a:off x="4348163" y="3037838"/>
            <a:ext cx="257175" cy="246062"/>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783" name="Line 23"/>
          <p:cNvSpPr>
            <a:spLocks noChangeShapeType="1"/>
          </p:cNvSpPr>
          <p:nvPr/>
        </p:nvSpPr>
        <p:spPr bwMode="auto">
          <a:xfrm>
            <a:off x="4481513" y="3288663"/>
            <a:ext cx="0" cy="2682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784" name="Line 24"/>
          <p:cNvSpPr>
            <a:spLocks noChangeShapeType="1"/>
          </p:cNvSpPr>
          <p:nvPr/>
        </p:nvSpPr>
        <p:spPr bwMode="auto">
          <a:xfrm>
            <a:off x="3192463" y="3556950"/>
            <a:ext cx="2578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785" name="Line 25"/>
          <p:cNvSpPr>
            <a:spLocks noChangeShapeType="1"/>
          </p:cNvSpPr>
          <p:nvPr/>
        </p:nvSpPr>
        <p:spPr bwMode="auto">
          <a:xfrm>
            <a:off x="5776913" y="3563300"/>
            <a:ext cx="0" cy="311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786" name="Rectangle 26"/>
          <p:cNvSpPr>
            <a:spLocks noChangeArrowheads="1"/>
          </p:cNvSpPr>
          <p:nvPr/>
        </p:nvSpPr>
        <p:spPr bwMode="auto">
          <a:xfrm>
            <a:off x="3481388" y="1745613"/>
            <a:ext cx="1984375" cy="1282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1787" name="Line 27"/>
          <p:cNvSpPr>
            <a:spLocks noChangeShapeType="1"/>
          </p:cNvSpPr>
          <p:nvPr/>
        </p:nvSpPr>
        <p:spPr bwMode="auto">
          <a:xfrm flipV="1">
            <a:off x="3481388" y="2048825"/>
            <a:ext cx="1984375" cy="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788" name="Rectangle 28"/>
          <p:cNvSpPr>
            <a:spLocks noChangeArrowheads="1"/>
          </p:cNvSpPr>
          <p:nvPr/>
        </p:nvSpPr>
        <p:spPr bwMode="auto">
          <a:xfrm>
            <a:off x="3694113" y="1785300"/>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Component</a:t>
            </a:r>
          </a:p>
        </p:txBody>
      </p:sp>
      <p:sp>
        <p:nvSpPr>
          <p:cNvPr id="501789" name="Rectangle 29"/>
          <p:cNvSpPr>
            <a:spLocks noChangeArrowheads="1"/>
          </p:cNvSpPr>
          <p:nvPr/>
        </p:nvSpPr>
        <p:spPr bwMode="auto">
          <a:xfrm>
            <a:off x="3502025" y="2094863"/>
            <a:ext cx="2198688" cy="930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operation()</a:t>
            </a:r>
          </a:p>
          <a:p>
            <a:pPr defTabSz="661988"/>
            <a:r>
              <a:rPr lang="en-GB" sz="1400"/>
              <a:t>add (Component)</a:t>
            </a:r>
          </a:p>
          <a:p>
            <a:pPr defTabSz="661988"/>
            <a:r>
              <a:rPr lang="en-GB" sz="1400"/>
              <a:t>remove (Component)</a:t>
            </a:r>
          </a:p>
          <a:p>
            <a:pPr defTabSz="661988"/>
            <a:r>
              <a:rPr lang="en-GB" sz="1400"/>
              <a:t>getChild()</a:t>
            </a:r>
          </a:p>
        </p:txBody>
      </p:sp>
      <p:sp>
        <p:nvSpPr>
          <p:cNvPr id="501794" name="Oval 34"/>
          <p:cNvSpPr>
            <a:spLocks noChangeArrowheads="1"/>
          </p:cNvSpPr>
          <p:nvPr/>
        </p:nvSpPr>
        <p:spPr bwMode="auto">
          <a:xfrm>
            <a:off x="6296025" y="4266563"/>
            <a:ext cx="139700" cy="139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795" name="Line 35"/>
          <p:cNvSpPr>
            <a:spLocks noChangeShapeType="1"/>
          </p:cNvSpPr>
          <p:nvPr/>
        </p:nvSpPr>
        <p:spPr bwMode="auto">
          <a:xfrm flipV="1">
            <a:off x="7656513" y="4318950"/>
            <a:ext cx="0" cy="15367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796" name="Line 36"/>
          <p:cNvSpPr>
            <a:spLocks noChangeShapeType="1"/>
          </p:cNvSpPr>
          <p:nvPr/>
        </p:nvSpPr>
        <p:spPr bwMode="auto">
          <a:xfrm>
            <a:off x="6443663" y="4325300"/>
            <a:ext cx="12065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01797" name="Group 37"/>
          <p:cNvGrpSpPr>
            <a:grpSpLocks/>
          </p:cNvGrpSpPr>
          <p:nvPr/>
        </p:nvGrpSpPr>
        <p:grpSpPr bwMode="auto">
          <a:xfrm>
            <a:off x="6765925" y="3928425"/>
            <a:ext cx="458788" cy="153988"/>
            <a:chOff x="4120" y="2531"/>
            <a:chExt cx="289" cy="97"/>
          </a:xfrm>
        </p:grpSpPr>
        <p:sp>
          <p:nvSpPr>
            <p:cNvPr id="501798" name="Freeform 38"/>
            <p:cNvSpPr>
              <a:spLocks/>
            </p:cNvSpPr>
            <p:nvPr/>
          </p:nvSpPr>
          <p:spPr bwMode="auto">
            <a:xfrm>
              <a:off x="4120" y="2579"/>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01799" name="Freeform 39"/>
            <p:cNvSpPr>
              <a:spLocks/>
            </p:cNvSpPr>
            <p:nvPr/>
          </p:nvSpPr>
          <p:spPr bwMode="auto">
            <a:xfrm>
              <a:off x="4120" y="2531"/>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01800" name="Line 40"/>
          <p:cNvSpPr>
            <a:spLocks noChangeShapeType="1"/>
          </p:cNvSpPr>
          <p:nvPr/>
        </p:nvSpPr>
        <p:spPr bwMode="auto">
          <a:xfrm>
            <a:off x="2278063" y="1871025"/>
            <a:ext cx="118903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01" name="Rectangle 41"/>
          <p:cNvSpPr>
            <a:spLocks noChangeArrowheads="1"/>
          </p:cNvSpPr>
          <p:nvPr/>
        </p:nvSpPr>
        <p:spPr bwMode="auto">
          <a:xfrm>
            <a:off x="803275" y="1677350"/>
            <a:ext cx="1477963" cy="3603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1802" name="Rectangle 42"/>
          <p:cNvSpPr>
            <a:spLocks noChangeArrowheads="1"/>
          </p:cNvSpPr>
          <p:nvPr/>
        </p:nvSpPr>
        <p:spPr bwMode="auto">
          <a:xfrm>
            <a:off x="862013" y="1717038"/>
            <a:ext cx="13589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Client</a:t>
            </a:r>
          </a:p>
        </p:txBody>
      </p:sp>
      <p:sp>
        <p:nvSpPr>
          <p:cNvPr id="501803" name="Rectangle 43"/>
          <p:cNvSpPr>
            <a:spLocks noChangeArrowheads="1"/>
          </p:cNvSpPr>
          <p:nvPr/>
        </p:nvSpPr>
        <p:spPr bwMode="auto">
          <a:xfrm>
            <a:off x="4776788" y="3879213"/>
            <a:ext cx="1984375" cy="1282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01804" name="Line 44"/>
          <p:cNvSpPr>
            <a:spLocks noChangeShapeType="1"/>
          </p:cNvSpPr>
          <p:nvPr/>
        </p:nvSpPr>
        <p:spPr bwMode="auto">
          <a:xfrm flipV="1">
            <a:off x="4776788" y="4180838"/>
            <a:ext cx="1979612" cy="4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05" name="Rectangle 45"/>
          <p:cNvSpPr>
            <a:spLocks noChangeArrowheads="1"/>
          </p:cNvSpPr>
          <p:nvPr/>
        </p:nvSpPr>
        <p:spPr bwMode="auto">
          <a:xfrm>
            <a:off x="5045075" y="3918900"/>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Composite</a:t>
            </a:r>
          </a:p>
        </p:txBody>
      </p:sp>
      <p:sp>
        <p:nvSpPr>
          <p:cNvPr id="501806" name="Rectangle 46"/>
          <p:cNvSpPr>
            <a:spLocks noChangeArrowheads="1"/>
          </p:cNvSpPr>
          <p:nvPr/>
        </p:nvSpPr>
        <p:spPr bwMode="auto">
          <a:xfrm>
            <a:off x="4797425" y="4228463"/>
            <a:ext cx="2198688" cy="930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operation()</a:t>
            </a:r>
          </a:p>
          <a:p>
            <a:pPr defTabSz="661988"/>
            <a:r>
              <a:rPr lang="en-GB" sz="1400"/>
              <a:t>add (Component)</a:t>
            </a:r>
          </a:p>
          <a:p>
            <a:pPr defTabSz="661988"/>
            <a:r>
              <a:rPr lang="en-GB" sz="1400"/>
              <a:t>remove (Component)</a:t>
            </a:r>
          </a:p>
          <a:p>
            <a:pPr defTabSz="661988"/>
            <a:r>
              <a:rPr lang="en-GB" sz="1400"/>
              <a:t>getChild()</a:t>
            </a:r>
          </a:p>
        </p:txBody>
      </p:sp>
      <p:sp>
        <p:nvSpPr>
          <p:cNvPr id="501807" name="Freeform 47"/>
          <p:cNvSpPr>
            <a:spLocks/>
          </p:cNvSpPr>
          <p:nvPr/>
        </p:nvSpPr>
        <p:spPr bwMode="auto">
          <a:xfrm>
            <a:off x="5467350" y="2323463"/>
            <a:ext cx="2093913" cy="1679575"/>
          </a:xfrm>
          <a:custGeom>
            <a:avLst/>
            <a:gdLst>
              <a:gd name="T0" fmla="*/ 1096 w 1319"/>
              <a:gd name="T1" fmla="*/ 1058 h 1058"/>
              <a:gd name="T2" fmla="*/ 1319 w 1319"/>
              <a:gd name="T3" fmla="*/ 1058 h 1058"/>
              <a:gd name="T4" fmla="*/ 1319 w 1319"/>
              <a:gd name="T5" fmla="*/ 2 h 1058"/>
              <a:gd name="T6" fmla="*/ 0 w 1319"/>
              <a:gd name="T7" fmla="*/ 0 h 1058"/>
            </a:gdLst>
            <a:ahLst/>
            <a:cxnLst>
              <a:cxn ang="0">
                <a:pos x="T0" y="T1"/>
              </a:cxn>
              <a:cxn ang="0">
                <a:pos x="T2" y="T3"/>
              </a:cxn>
              <a:cxn ang="0">
                <a:pos x="T4" y="T5"/>
              </a:cxn>
              <a:cxn ang="0">
                <a:pos x="T6" y="T7"/>
              </a:cxn>
            </a:cxnLst>
            <a:rect l="0" t="0" r="r" b="b"/>
            <a:pathLst>
              <a:path w="1319" h="1058">
                <a:moveTo>
                  <a:pt x="1096" y="1058"/>
                </a:moveTo>
                <a:lnTo>
                  <a:pt x="1319" y="1058"/>
                </a:lnTo>
                <a:lnTo>
                  <a:pt x="1319" y="2"/>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01808" name="Rectangle 48"/>
          <p:cNvSpPr>
            <a:spLocks noChangeArrowheads="1"/>
          </p:cNvSpPr>
          <p:nvPr/>
        </p:nvSpPr>
        <p:spPr bwMode="auto">
          <a:xfrm>
            <a:off x="5430838" y="2050413"/>
            <a:ext cx="3937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a:t>
            </a:r>
          </a:p>
        </p:txBody>
      </p:sp>
      <p:sp>
        <p:nvSpPr>
          <p:cNvPr id="501809" name="AutoShape 49"/>
          <p:cNvSpPr>
            <a:spLocks noChangeArrowheads="1"/>
          </p:cNvSpPr>
          <p:nvPr/>
        </p:nvSpPr>
        <p:spPr bwMode="auto">
          <a:xfrm flipV="1">
            <a:off x="6088063" y="5855650"/>
            <a:ext cx="2679700" cy="477838"/>
          </a:xfrm>
          <a:prstGeom prst="foldedCorner">
            <a:avLst>
              <a:gd name="adj" fmla="val 1860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for all children g,   g.operation()</a:t>
            </a:r>
            <a:endParaRPr lang="en-US" sz="1400"/>
          </a:p>
        </p:txBody>
      </p:sp>
      <p:sp>
        <p:nvSpPr>
          <p:cNvPr id="33"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41</a:t>
            </a:fld>
            <a:endParaRPr lang="en-GB" dirty="0"/>
          </a:p>
        </p:txBody>
      </p:sp>
    </p:spTree>
    <p:extLst>
      <p:ext uri="{BB962C8B-B14F-4D97-AF65-F5344CB8AC3E}">
        <p14:creationId xmlns:p14="http://schemas.microsoft.com/office/powerpoint/2010/main" val="95177293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noFill/>
          <a:ln/>
        </p:spPr>
        <p:txBody>
          <a:bodyPr/>
          <a:lstStyle/>
          <a:p>
            <a:r>
              <a:rPr lang="en-GB" dirty="0"/>
              <a:t>Composite Pattern (3)</a:t>
            </a:r>
          </a:p>
        </p:txBody>
      </p:sp>
      <p:sp>
        <p:nvSpPr>
          <p:cNvPr id="503841" name="Rectangle 33"/>
          <p:cNvSpPr>
            <a:spLocks noChangeArrowheads="1"/>
          </p:cNvSpPr>
          <p:nvPr/>
        </p:nvSpPr>
        <p:spPr bwMode="auto">
          <a:xfrm>
            <a:off x="458788" y="1196975"/>
            <a:ext cx="7732712" cy="2519363"/>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200" b="1" noProof="1">
                <a:latin typeface="Courier New" pitchFamily="49" charset="0"/>
              </a:rPr>
              <a:t>public abstract class Graphic</a:t>
            </a:r>
            <a:r>
              <a:rPr lang="cy-GB" sz="1200" b="1" dirty="0">
                <a:latin typeface="Courier New" pitchFamily="49" charset="0"/>
              </a:rPr>
              <a:t>    // Component class</a:t>
            </a:r>
            <a:endParaRPr lang="cy-GB" sz="1200" b="1" noProof="1">
              <a:latin typeface="Courier New" pitchFamily="49" charset="0"/>
            </a:endParaRPr>
          </a:p>
          <a:p>
            <a:r>
              <a:rPr lang="cy-GB" sz="1200" b="1" noProof="1">
                <a:latin typeface="Courier New" pitchFamily="49" charset="0"/>
              </a:rPr>
              <a:t>{</a:t>
            </a:r>
          </a:p>
          <a:p>
            <a:r>
              <a:rPr lang="cy-GB" sz="1200" b="1" dirty="0">
                <a:latin typeface="Courier New" pitchFamily="49" charset="0"/>
              </a:rPr>
              <a:t>    </a:t>
            </a:r>
            <a:r>
              <a:rPr lang="cy-GB" sz="1200" b="1" noProof="1">
                <a:latin typeface="Courier New" pitchFamily="49" charset="0"/>
              </a:rPr>
              <a:t>public abstract void Add(Graphic g);</a:t>
            </a:r>
          </a:p>
          <a:p>
            <a:r>
              <a:rPr lang="cy-GB" sz="1200" b="1" noProof="1">
                <a:latin typeface="Courier New" pitchFamily="49" charset="0"/>
              </a:rPr>
              <a:t>    public abstract void Remove(Graphic g);</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protected int x, y, width, height;</a:t>
            </a:r>
          </a:p>
          <a:p>
            <a:r>
              <a:rPr lang="cy-GB" sz="1200" b="1" noProof="1">
                <a:latin typeface="Courier New" pitchFamily="49" charset="0"/>
              </a:rPr>
              <a:t>    public Graphic(int x, int y, int width, int height)</a:t>
            </a:r>
            <a:r>
              <a:rPr lang="cy-GB" sz="1200" b="1" dirty="0">
                <a:latin typeface="Courier New" pitchFamily="49" charset="0"/>
              </a:rPr>
              <a:t> {...}</a:t>
            </a:r>
            <a:endParaRPr lang="cy-GB" sz="1200" b="1" noProof="1">
              <a:latin typeface="Courier New" pitchFamily="49" charset="0"/>
            </a:endParaRPr>
          </a:p>
          <a:p>
            <a:endParaRPr lang="cy-GB" sz="1200" b="1" noProof="1">
              <a:latin typeface="Courier New" pitchFamily="49" charset="0"/>
            </a:endParaRPr>
          </a:p>
          <a:p>
            <a:r>
              <a:rPr lang="cy-GB" sz="1200" b="1" noProof="1">
                <a:latin typeface="Courier New" pitchFamily="49" charset="0"/>
              </a:rPr>
              <a:t>    public void moveBy(int dx, int dy)</a:t>
            </a:r>
            <a:r>
              <a:rPr lang="cy-GB" sz="1200" b="1" dirty="0">
                <a:latin typeface="Courier New" pitchFamily="49" charset="0"/>
              </a:rPr>
              <a:t> {...}</a:t>
            </a:r>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public void growBy(int dw, int dh)</a:t>
            </a:r>
            <a:r>
              <a:rPr lang="cy-GB" sz="1200" b="1" dirty="0">
                <a:latin typeface="Courier New" pitchFamily="49" charset="0"/>
              </a:rPr>
              <a:t> {...}</a:t>
            </a:r>
            <a:endParaRPr lang="cy-GB" sz="1200" b="1" noProof="1">
              <a:latin typeface="Courier New" pitchFamily="49" charset="0"/>
            </a:endParaRPr>
          </a:p>
          <a:p>
            <a:endParaRPr lang="cy-GB" sz="1200" b="1" noProof="1">
              <a:latin typeface="Courier New" pitchFamily="49" charset="0"/>
            </a:endParaRPr>
          </a:p>
          <a:p>
            <a:r>
              <a:rPr lang="cy-GB" sz="1200" b="1" noProof="1">
                <a:latin typeface="Courier New" pitchFamily="49" charset="0"/>
              </a:rPr>
              <a:t>    public String ToString()</a:t>
            </a:r>
            <a:r>
              <a:rPr lang="cy-GB" sz="1200" b="1" dirty="0">
                <a:latin typeface="Courier New" pitchFamily="49" charset="0"/>
              </a:rPr>
              <a:t> {...}</a:t>
            </a:r>
            <a:endParaRPr lang="cy-GB" sz="1200" b="1" noProof="1">
              <a:latin typeface="Courier New" pitchFamily="49" charset="0"/>
            </a:endParaRPr>
          </a:p>
          <a:p>
            <a:r>
              <a:rPr lang="cy-GB" sz="1200" b="1" noProof="1">
                <a:latin typeface="Courier New" pitchFamily="49" charset="0"/>
              </a:rPr>
              <a:t>}</a:t>
            </a:r>
            <a:endParaRPr lang="en-US" sz="1200" b="1" dirty="0">
              <a:latin typeface="Courier New" pitchFamily="49" charset="0"/>
            </a:endParaRPr>
          </a:p>
        </p:txBody>
      </p:sp>
      <p:sp>
        <p:nvSpPr>
          <p:cNvPr id="503842" name="Rectangle 34"/>
          <p:cNvSpPr>
            <a:spLocks noChangeArrowheads="1"/>
          </p:cNvSpPr>
          <p:nvPr/>
        </p:nvSpPr>
        <p:spPr bwMode="auto">
          <a:xfrm>
            <a:off x="1815046" y="3646709"/>
            <a:ext cx="6891666" cy="2945719"/>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200" b="1" noProof="1">
                <a:latin typeface="Courier New" pitchFamily="49" charset="0"/>
              </a:rPr>
              <a:t>public class Group extends Graphic</a:t>
            </a:r>
            <a:r>
              <a:rPr lang="cy-GB" sz="1200" b="1" dirty="0">
                <a:latin typeface="Courier New" pitchFamily="49" charset="0"/>
              </a:rPr>
              <a:t>    // Composite class</a:t>
            </a:r>
            <a:endParaRPr lang="cy-GB" sz="1200" b="1" noProof="1">
              <a:latin typeface="Courier New" pitchFamily="49" charset="0"/>
            </a:endParaRPr>
          </a:p>
          <a:p>
            <a:r>
              <a:rPr lang="cy-GB" sz="1200" b="1" noProof="1">
                <a:latin typeface="Courier New" pitchFamily="49" charset="0"/>
              </a:rPr>
              <a:t>{</a:t>
            </a:r>
          </a:p>
          <a:p>
            <a:r>
              <a:rPr lang="cy-GB" sz="1200" b="1" dirty="0">
                <a:latin typeface="Courier New" pitchFamily="49" charset="0"/>
              </a:rPr>
              <a:t>    </a:t>
            </a:r>
            <a:r>
              <a:rPr lang="cy-GB" sz="1200" b="1" noProof="1">
                <a:latin typeface="Courier New" pitchFamily="49" charset="0"/>
              </a:rPr>
              <a:t>private List&lt;Graphic&gt; graphics = new ArrayList&lt;Graphic&gt;();</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public void add(Graphic g)</a:t>
            </a:r>
          </a:p>
          <a:p>
            <a:r>
              <a:rPr lang="cy-GB" sz="1200" b="1" noProof="1">
                <a:latin typeface="Courier New" pitchFamily="49" charset="0"/>
              </a:rPr>
              <a:t>    {</a:t>
            </a:r>
          </a:p>
          <a:p>
            <a:r>
              <a:rPr lang="cy-GB" sz="1200" b="1" noProof="1">
                <a:latin typeface="Courier New" pitchFamily="49" charset="0"/>
              </a:rPr>
              <a:t>        this.graphics.add(g);</a:t>
            </a:r>
          </a:p>
          <a:p>
            <a:r>
              <a:rPr lang="cy-GB" sz="1200" b="1" noProof="1">
                <a:latin typeface="Courier New" pitchFamily="49" charset="0"/>
              </a:rPr>
              <a:t>    }</a:t>
            </a:r>
          </a:p>
          <a:p>
            <a:endParaRPr lang="cy-GB" sz="1200" b="1" noProof="1">
              <a:latin typeface="Courier New" pitchFamily="49" charset="0"/>
            </a:endParaRPr>
          </a:p>
          <a:p>
            <a:r>
              <a:rPr lang="cy-GB" sz="1200" b="1" noProof="1">
                <a:latin typeface="Courier New" pitchFamily="49" charset="0"/>
              </a:rPr>
              <a:t>    public void remove(Graphic g)</a:t>
            </a:r>
          </a:p>
          <a:p>
            <a:r>
              <a:rPr lang="cy-GB" sz="1200" b="1" noProof="1">
                <a:latin typeface="Courier New" pitchFamily="49" charset="0"/>
              </a:rPr>
              <a:t>    {</a:t>
            </a:r>
          </a:p>
          <a:p>
            <a:r>
              <a:rPr lang="cy-GB" sz="1200" b="1" noProof="1">
                <a:latin typeface="Courier New" pitchFamily="49" charset="0"/>
              </a:rPr>
              <a:t>        this.graphics.remove(g);</a:t>
            </a:r>
          </a:p>
          <a:p>
            <a:r>
              <a:rPr lang="cy-GB" sz="1200" b="1" noProof="1">
                <a:latin typeface="Courier New" pitchFamily="49" charset="0"/>
              </a:rPr>
              <a:t>    }</a:t>
            </a:r>
          </a:p>
          <a:p>
            <a:r>
              <a:rPr lang="cy-GB" sz="1200" b="1" noProof="1">
                <a:latin typeface="Courier New" pitchFamily="49" charset="0"/>
              </a:rPr>
              <a:t>    </a:t>
            </a:r>
            <a:r>
              <a:rPr lang="cy-GB" sz="1200" b="1" dirty="0">
                <a:latin typeface="Courier New" pitchFamily="49" charset="0"/>
              </a:rPr>
              <a:t>...</a:t>
            </a:r>
          </a:p>
          <a:p>
            <a:r>
              <a:rPr lang="cy-GB" sz="1200" b="1" noProof="1">
                <a:latin typeface="Courier New" pitchFamily="49" charset="0"/>
              </a:rPr>
              <a:t>}</a:t>
            </a:r>
            <a:r>
              <a:rPr lang="cy-GB" sz="1200" b="1" dirty="0">
                <a:latin typeface="Courier New" pitchFamily="49" charset="0"/>
              </a:rPr>
              <a:t>                               // Plus leaf classes...</a:t>
            </a:r>
            <a:endParaRPr lang="cy-GB" sz="1200" b="1" noProof="1">
              <a:latin typeface="Courier New" pitchFamily="49" charset="0"/>
            </a:endParaRPr>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42</a:t>
            </a:fld>
            <a:endParaRPr lang="en-GB" dirty="0"/>
          </a:p>
        </p:txBody>
      </p:sp>
    </p:spTree>
    <p:extLst>
      <p:ext uri="{BB962C8B-B14F-4D97-AF65-F5344CB8AC3E}">
        <p14:creationId xmlns:p14="http://schemas.microsoft.com/office/powerpoint/2010/main" val="401650949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a:noFill/>
          <a:ln/>
        </p:spPr>
        <p:txBody>
          <a:bodyPr/>
          <a:lstStyle/>
          <a:p>
            <a:r>
              <a:rPr lang="en-GB" dirty="0"/>
              <a:t>Intent</a:t>
            </a:r>
          </a:p>
          <a:p>
            <a:pPr lvl="1"/>
            <a:r>
              <a:rPr lang="en-GB" dirty="0"/>
              <a:t>To attach additional responsibilities to an object dynamically</a:t>
            </a:r>
          </a:p>
          <a:p>
            <a:pPr lvl="1"/>
            <a:r>
              <a:rPr lang="en-GB" dirty="0"/>
              <a:t>To provide an alternative to sub-classing for extending functionality</a:t>
            </a:r>
          </a:p>
          <a:p>
            <a:pPr lvl="2"/>
            <a:endParaRPr lang="en-GB" dirty="0"/>
          </a:p>
          <a:p>
            <a:r>
              <a:rPr lang="en-GB" dirty="0"/>
              <a:t>Example</a:t>
            </a:r>
          </a:p>
          <a:p>
            <a:pPr lvl="1"/>
            <a:r>
              <a:rPr lang="en-GB" dirty="0"/>
              <a:t>A </a:t>
            </a:r>
            <a:r>
              <a:rPr lang="en-GB" dirty="0" err="1">
                <a:latin typeface="Lucida Console" pitchFamily="49" charset="0"/>
              </a:rPr>
              <a:t>FileReader</a:t>
            </a:r>
            <a:r>
              <a:rPr lang="en-GB" dirty="0"/>
              <a:t> reads </a:t>
            </a:r>
            <a:br>
              <a:rPr lang="en-GB" dirty="0"/>
            </a:br>
            <a:r>
              <a:rPr lang="en-GB" dirty="0"/>
              <a:t>characters from a stream</a:t>
            </a:r>
          </a:p>
          <a:p>
            <a:pPr lvl="1"/>
            <a:r>
              <a:rPr lang="en-GB" dirty="0"/>
              <a:t>A </a:t>
            </a:r>
            <a:r>
              <a:rPr lang="en-GB" dirty="0" err="1">
                <a:latin typeface="Lucida Console" pitchFamily="49" charset="0"/>
              </a:rPr>
              <a:t>BufferedReader</a:t>
            </a:r>
            <a:r>
              <a:rPr lang="en-GB" dirty="0"/>
              <a:t> </a:t>
            </a:r>
            <a:br>
              <a:rPr lang="en-GB" dirty="0"/>
            </a:br>
            <a:r>
              <a:rPr lang="en-GB" dirty="0"/>
              <a:t>also reads whole lines</a:t>
            </a:r>
          </a:p>
          <a:p>
            <a:pPr lvl="1"/>
            <a:r>
              <a:rPr lang="en-GB" dirty="0"/>
              <a:t>A </a:t>
            </a:r>
            <a:r>
              <a:rPr lang="en-GB" dirty="0" err="1">
                <a:latin typeface="Lucida Console" pitchFamily="49" charset="0"/>
              </a:rPr>
              <a:t>LineNumberReader</a:t>
            </a:r>
            <a:br>
              <a:rPr lang="en-GB" dirty="0"/>
            </a:br>
            <a:r>
              <a:rPr lang="en-GB" dirty="0"/>
              <a:t>also supports line numbering</a:t>
            </a:r>
            <a:br>
              <a:rPr lang="en-GB" dirty="0"/>
            </a:br>
            <a:endParaRPr lang="en-GB" dirty="0"/>
          </a:p>
        </p:txBody>
      </p:sp>
      <p:sp>
        <p:nvSpPr>
          <p:cNvPr id="489474" name="Rectangle 2"/>
          <p:cNvSpPr>
            <a:spLocks noGrp="1" noChangeArrowheads="1"/>
          </p:cNvSpPr>
          <p:nvPr>
            <p:ph type="title"/>
          </p:nvPr>
        </p:nvSpPr>
        <p:spPr>
          <a:noFill/>
          <a:ln/>
        </p:spPr>
        <p:txBody>
          <a:bodyPr/>
          <a:lstStyle/>
          <a:p>
            <a:r>
              <a:rPr lang="en-GB" dirty="0"/>
              <a:t>Decorator Pattern (1)</a:t>
            </a:r>
          </a:p>
        </p:txBody>
      </p:sp>
      <p:grpSp>
        <p:nvGrpSpPr>
          <p:cNvPr id="489525" name="Group 53"/>
          <p:cNvGrpSpPr>
            <a:grpSpLocks/>
          </p:cNvGrpSpPr>
          <p:nvPr/>
        </p:nvGrpSpPr>
        <p:grpSpPr bwMode="auto">
          <a:xfrm>
            <a:off x="5316538" y="2789238"/>
            <a:ext cx="2373312" cy="3967162"/>
            <a:chOff x="3349" y="1757"/>
            <a:chExt cx="1319" cy="2499"/>
          </a:xfrm>
        </p:grpSpPr>
        <p:sp>
          <p:nvSpPr>
            <p:cNvPr id="489501" name="Rectangle 29"/>
            <p:cNvSpPr>
              <a:spLocks noChangeArrowheads="1"/>
            </p:cNvSpPr>
            <p:nvPr/>
          </p:nvSpPr>
          <p:spPr bwMode="auto">
            <a:xfrm>
              <a:off x="3349" y="1757"/>
              <a:ext cx="1259" cy="49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89502" name="Line 30"/>
            <p:cNvSpPr>
              <a:spLocks noChangeShapeType="1"/>
            </p:cNvSpPr>
            <p:nvPr/>
          </p:nvSpPr>
          <p:spPr bwMode="auto">
            <a:xfrm>
              <a:off x="3349" y="1972"/>
              <a:ext cx="12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9503" name="Rectangle 31"/>
            <p:cNvSpPr>
              <a:spLocks noChangeArrowheads="1"/>
            </p:cNvSpPr>
            <p:nvPr/>
          </p:nvSpPr>
          <p:spPr bwMode="auto">
            <a:xfrm>
              <a:off x="3349" y="1763"/>
              <a:ext cx="1255"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FileReader</a:t>
              </a:r>
            </a:p>
          </p:txBody>
        </p:sp>
        <p:sp>
          <p:nvSpPr>
            <p:cNvPr id="489504" name="Rectangle 32"/>
            <p:cNvSpPr>
              <a:spLocks noChangeArrowheads="1"/>
            </p:cNvSpPr>
            <p:nvPr/>
          </p:nvSpPr>
          <p:spPr bwMode="auto">
            <a:xfrm>
              <a:off x="3367" y="2008"/>
              <a:ext cx="1301"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read()</a:t>
              </a:r>
            </a:p>
          </p:txBody>
        </p:sp>
        <p:grpSp>
          <p:nvGrpSpPr>
            <p:cNvPr id="489522" name="Group 50"/>
            <p:cNvGrpSpPr>
              <a:grpSpLocks/>
            </p:cNvGrpSpPr>
            <p:nvPr/>
          </p:nvGrpSpPr>
          <p:grpSpPr bwMode="auto">
            <a:xfrm>
              <a:off x="3896" y="2268"/>
              <a:ext cx="179" cy="320"/>
              <a:chOff x="3600" y="2467"/>
              <a:chExt cx="179" cy="327"/>
            </a:xfrm>
          </p:grpSpPr>
          <p:sp>
            <p:nvSpPr>
              <p:cNvPr id="489497" name="AutoShape 25"/>
              <p:cNvSpPr>
                <a:spLocks noChangeArrowheads="1"/>
              </p:cNvSpPr>
              <p:nvPr/>
            </p:nvSpPr>
            <p:spPr bwMode="auto">
              <a:xfrm>
                <a:off x="3600" y="2467"/>
                <a:ext cx="179" cy="155"/>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9498" name="Line 26"/>
              <p:cNvSpPr>
                <a:spLocks noChangeShapeType="1"/>
              </p:cNvSpPr>
              <p:nvPr/>
            </p:nvSpPr>
            <p:spPr bwMode="auto">
              <a:xfrm>
                <a:off x="3693" y="2625"/>
                <a:ext cx="0" cy="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89505" name="Group 33"/>
            <p:cNvGrpSpPr>
              <a:grpSpLocks/>
            </p:cNvGrpSpPr>
            <p:nvPr/>
          </p:nvGrpSpPr>
          <p:grpSpPr bwMode="auto">
            <a:xfrm>
              <a:off x="3349" y="2533"/>
              <a:ext cx="1319" cy="595"/>
              <a:chOff x="4695" y="3074"/>
              <a:chExt cx="975" cy="522"/>
            </a:xfrm>
          </p:grpSpPr>
          <p:sp>
            <p:nvSpPr>
              <p:cNvPr id="489506" name="Rectangle 34"/>
              <p:cNvSpPr>
                <a:spLocks noChangeArrowheads="1"/>
              </p:cNvSpPr>
              <p:nvPr/>
            </p:nvSpPr>
            <p:spPr bwMode="auto">
              <a:xfrm>
                <a:off x="4695" y="3074"/>
                <a:ext cx="931" cy="52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89507" name="Line 35"/>
              <p:cNvSpPr>
                <a:spLocks noChangeShapeType="1"/>
              </p:cNvSpPr>
              <p:nvPr/>
            </p:nvSpPr>
            <p:spPr bwMode="auto">
              <a:xfrm>
                <a:off x="4695" y="3263"/>
                <a:ext cx="9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9508" name="Rectangle 36"/>
              <p:cNvSpPr>
                <a:spLocks noChangeArrowheads="1"/>
              </p:cNvSpPr>
              <p:nvPr/>
            </p:nvSpPr>
            <p:spPr bwMode="auto">
              <a:xfrm>
                <a:off x="4733" y="3074"/>
                <a:ext cx="856" cy="16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BufferedReader</a:t>
                </a:r>
              </a:p>
            </p:txBody>
          </p:sp>
          <p:sp>
            <p:nvSpPr>
              <p:cNvPr id="489509" name="Rectangle 37"/>
              <p:cNvSpPr>
                <a:spLocks noChangeArrowheads="1"/>
              </p:cNvSpPr>
              <p:nvPr/>
            </p:nvSpPr>
            <p:spPr bwMode="auto">
              <a:xfrm>
                <a:off x="4708" y="3294"/>
                <a:ext cx="962" cy="27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read()</a:t>
                </a:r>
              </a:p>
              <a:p>
                <a:pPr defTabSz="661988"/>
                <a:r>
                  <a:rPr lang="en-GB" sz="1400"/>
                  <a:t>readLine()</a:t>
                </a:r>
              </a:p>
            </p:txBody>
          </p:sp>
        </p:grpSp>
        <p:grpSp>
          <p:nvGrpSpPr>
            <p:cNvPr id="489514" name="Group 42"/>
            <p:cNvGrpSpPr>
              <a:grpSpLocks/>
            </p:cNvGrpSpPr>
            <p:nvPr/>
          </p:nvGrpSpPr>
          <p:grpSpPr bwMode="auto">
            <a:xfrm>
              <a:off x="3896" y="3140"/>
              <a:ext cx="179" cy="320"/>
              <a:chOff x="3575" y="2971"/>
              <a:chExt cx="162" cy="327"/>
            </a:xfrm>
          </p:grpSpPr>
          <p:sp>
            <p:nvSpPr>
              <p:cNvPr id="489515" name="AutoShape 43"/>
              <p:cNvSpPr>
                <a:spLocks noChangeArrowheads="1"/>
              </p:cNvSpPr>
              <p:nvPr/>
            </p:nvSpPr>
            <p:spPr bwMode="auto">
              <a:xfrm>
                <a:off x="3575" y="2971"/>
                <a:ext cx="162" cy="155"/>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9516" name="Line 44"/>
              <p:cNvSpPr>
                <a:spLocks noChangeShapeType="1"/>
              </p:cNvSpPr>
              <p:nvPr/>
            </p:nvSpPr>
            <p:spPr bwMode="auto">
              <a:xfrm>
                <a:off x="3659" y="3129"/>
                <a:ext cx="0" cy="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89518" name="Rectangle 46"/>
            <p:cNvSpPr>
              <a:spLocks noChangeArrowheads="1"/>
            </p:cNvSpPr>
            <p:nvPr/>
          </p:nvSpPr>
          <p:spPr bwMode="auto">
            <a:xfrm>
              <a:off x="3349" y="3389"/>
              <a:ext cx="1259" cy="86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89519" name="Line 47"/>
            <p:cNvSpPr>
              <a:spLocks noChangeShapeType="1"/>
            </p:cNvSpPr>
            <p:nvPr/>
          </p:nvSpPr>
          <p:spPr bwMode="auto">
            <a:xfrm>
              <a:off x="3349" y="3604"/>
              <a:ext cx="12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9520" name="Rectangle 48"/>
            <p:cNvSpPr>
              <a:spLocks noChangeArrowheads="1"/>
            </p:cNvSpPr>
            <p:nvPr/>
          </p:nvSpPr>
          <p:spPr bwMode="auto">
            <a:xfrm>
              <a:off x="3400" y="3389"/>
              <a:ext cx="1158"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LineNumberReader</a:t>
              </a:r>
            </a:p>
          </p:txBody>
        </p:sp>
        <p:sp>
          <p:nvSpPr>
            <p:cNvPr id="489521" name="Rectangle 49"/>
            <p:cNvSpPr>
              <a:spLocks noChangeArrowheads="1"/>
            </p:cNvSpPr>
            <p:nvPr/>
          </p:nvSpPr>
          <p:spPr bwMode="auto">
            <a:xfrm>
              <a:off x="3367" y="3640"/>
              <a:ext cx="1301" cy="5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read()</a:t>
              </a:r>
            </a:p>
            <a:p>
              <a:pPr defTabSz="661988"/>
              <a:r>
                <a:rPr lang="en-GB" sz="1400"/>
                <a:t>readLine()</a:t>
              </a:r>
            </a:p>
            <a:p>
              <a:pPr defTabSz="661988"/>
              <a:r>
                <a:rPr lang="en-GB" sz="1400"/>
                <a:t>setLineNumber()</a:t>
              </a:r>
            </a:p>
            <a:p>
              <a:pPr defTabSz="661988"/>
              <a:r>
                <a:rPr lang="en-GB" sz="1400"/>
                <a:t>getLineNumber()</a:t>
              </a:r>
            </a:p>
          </p:txBody>
        </p:sp>
      </p:grpSp>
      <p:sp>
        <p:nvSpPr>
          <p:cNvPr id="24"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43</a:t>
            </a:fld>
            <a:endParaRPr lang="en-GB" dirty="0"/>
          </a:p>
        </p:txBody>
      </p:sp>
    </p:spTree>
    <p:extLst>
      <p:ext uri="{BB962C8B-B14F-4D97-AF65-F5344CB8AC3E}">
        <p14:creationId xmlns:p14="http://schemas.microsoft.com/office/powerpoint/2010/main" val="405912935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5" name="Rectangle 3"/>
          <p:cNvSpPr>
            <a:spLocks noGrp="1" noChangeArrowheads="1"/>
          </p:cNvSpPr>
          <p:nvPr>
            <p:ph idx="1"/>
          </p:nvPr>
        </p:nvSpPr>
        <p:spPr>
          <a:noFill/>
          <a:ln/>
        </p:spPr>
        <p:txBody>
          <a:bodyPr/>
          <a:lstStyle/>
          <a:p>
            <a:r>
              <a:rPr lang="en-GB"/>
              <a:t>Structure</a:t>
            </a:r>
          </a:p>
        </p:txBody>
      </p:sp>
      <p:sp>
        <p:nvSpPr>
          <p:cNvPr id="520194" name="Rectangle 2"/>
          <p:cNvSpPr>
            <a:spLocks noGrp="1" noChangeArrowheads="1"/>
          </p:cNvSpPr>
          <p:nvPr>
            <p:ph type="title"/>
          </p:nvPr>
        </p:nvSpPr>
        <p:spPr>
          <a:noFill/>
          <a:ln/>
        </p:spPr>
        <p:txBody>
          <a:bodyPr/>
          <a:lstStyle/>
          <a:p>
            <a:r>
              <a:rPr lang="en-GB" dirty="0"/>
              <a:t>Decorator Pattern (2)</a:t>
            </a:r>
          </a:p>
        </p:txBody>
      </p:sp>
      <p:sp>
        <p:nvSpPr>
          <p:cNvPr id="520224" name="Rectangle 32"/>
          <p:cNvSpPr>
            <a:spLocks noChangeArrowheads="1"/>
          </p:cNvSpPr>
          <p:nvPr/>
        </p:nvSpPr>
        <p:spPr bwMode="auto">
          <a:xfrm>
            <a:off x="1641475" y="1744663"/>
            <a:ext cx="1984375" cy="669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20225" name="Line 33"/>
          <p:cNvSpPr>
            <a:spLocks noChangeShapeType="1"/>
          </p:cNvSpPr>
          <p:nvPr/>
        </p:nvSpPr>
        <p:spPr bwMode="auto">
          <a:xfrm>
            <a:off x="1641475" y="2051050"/>
            <a:ext cx="1984375" cy="4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26" name="Rectangle 34"/>
          <p:cNvSpPr>
            <a:spLocks noChangeArrowheads="1"/>
          </p:cNvSpPr>
          <p:nvPr/>
        </p:nvSpPr>
        <p:spPr bwMode="auto">
          <a:xfrm>
            <a:off x="1497013" y="1752600"/>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Component</a:t>
            </a:r>
          </a:p>
        </p:txBody>
      </p:sp>
      <p:sp>
        <p:nvSpPr>
          <p:cNvPr id="520227" name="Rectangle 35"/>
          <p:cNvSpPr>
            <a:spLocks noChangeArrowheads="1"/>
          </p:cNvSpPr>
          <p:nvPr/>
        </p:nvSpPr>
        <p:spPr bwMode="auto">
          <a:xfrm>
            <a:off x="1662113" y="2054225"/>
            <a:ext cx="2198687"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operation()</a:t>
            </a:r>
          </a:p>
        </p:txBody>
      </p:sp>
      <p:sp>
        <p:nvSpPr>
          <p:cNvPr id="520241" name="Freeform 49"/>
          <p:cNvSpPr>
            <a:spLocks/>
          </p:cNvSpPr>
          <p:nvPr/>
        </p:nvSpPr>
        <p:spPr bwMode="auto">
          <a:xfrm>
            <a:off x="3636963" y="1879600"/>
            <a:ext cx="2787650" cy="1511300"/>
          </a:xfrm>
          <a:custGeom>
            <a:avLst/>
            <a:gdLst>
              <a:gd name="T0" fmla="*/ 1096 w 1756"/>
              <a:gd name="T1" fmla="*/ 951 h 952"/>
              <a:gd name="T2" fmla="*/ 1756 w 1756"/>
              <a:gd name="T3" fmla="*/ 952 h 952"/>
              <a:gd name="T4" fmla="*/ 1756 w 1756"/>
              <a:gd name="T5" fmla="*/ 2 h 952"/>
              <a:gd name="T6" fmla="*/ 0 w 1756"/>
              <a:gd name="T7" fmla="*/ 0 h 952"/>
            </a:gdLst>
            <a:ahLst/>
            <a:cxnLst>
              <a:cxn ang="0">
                <a:pos x="T0" y="T1"/>
              </a:cxn>
              <a:cxn ang="0">
                <a:pos x="T2" y="T3"/>
              </a:cxn>
              <a:cxn ang="0">
                <a:pos x="T4" y="T5"/>
              </a:cxn>
              <a:cxn ang="0">
                <a:pos x="T6" y="T7"/>
              </a:cxn>
            </a:cxnLst>
            <a:rect l="0" t="0" r="r" b="b"/>
            <a:pathLst>
              <a:path w="1756" h="952">
                <a:moveTo>
                  <a:pt x="1096" y="951"/>
                </a:moveTo>
                <a:lnTo>
                  <a:pt x="1756" y="952"/>
                </a:lnTo>
                <a:lnTo>
                  <a:pt x="1756" y="2"/>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20228" name="Oval 36"/>
          <p:cNvSpPr>
            <a:spLocks noChangeArrowheads="1"/>
          </p:cNvSpPr>
          <p:nvPr/>
        </p:nvSpPr>
        <p:spPr bwMode="auto">
          <a:xfrm>
            <a:off x="3916363" y="3703638"/>
            <a:ext cx="139700" cy="139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30" name="Line 38"/>
          <p:cNvSpPr>
            <a:spLocks noChangeShapeType="1"/>
          </p:cNvSpPr>
          <p:nvPr/>
        </p:nvSpPr>
        <p:spPr bwMode="auto">
          <a:xfrm>
            <a:off x="4064000" y="3762375"/>
            <a:ext cx="2676525"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43" name="AutoShape 51"/>
          <p:cNvSpPr>
            <a:spLocks noChangeArrowheads="1"/>
          </p:cNvSpPr>
          <p:nvPr/>
        </p:nvSpPr>
        <p:spPr bwMode="auto">
          <a:xfrm flipV="1">
            <a:off x="6743700" y="3573463"/>
            <a:ext cx="2135188" cy="346075"/>
          </a:xfrm>
          <a:prstGeom prst="foldedCorner">
            <a:avLst>
              <a:gd name="adj" fmla="val 1860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r>
              <a:rPr lang="en-GB" sz="1400"/>
              <a:t>component.operation()</a:t>
            </a:r>
            <a:endParaRPr lang="en-US" sz="1400"/>
          </a:p>
        </p:txBody>
      </p:sp>
      <p:grpSp>
        <p:nvGrpSpPr>
          <p:cNvPr id="520251" name="Group 59"/>
          <p:cNvGrpSpPr>
            <a:grpSpLocks/>
          </p:cNvGrpSpPr>
          <p:nvPr/>
        </p:nvGrpSpPr>
        <p:grpSpPr bwMode="auto">
          <a:xfrm>
            <a:off x="292100" y="2425700"/>
            <a:ext cx="4670425" cy="1511300"/>
            <a:chOff x="244" y="1903"/>
            <a:chExt cx="2942" cy="952"/>
          </a:xfrm>
        </p:grpSpPr>
        <p:grpSp>
          <p:nvGrpSpPr>
            <p:cNvPr id="520245" name="Group 53"/>
            <p:cNvGrpSpPr>
              <a:grpSpLocks/>
            </p:cNvGrpSpPr>
            <p:nvPr/>
          </p:nvGrpSpPr>
          <p:grpSpPr bwMode="auto">
            <a:xfrm>
              <a:off x="244" y="2438"/>
              <a:ext cx="1307" cy="417"/>
              <a:chOff x="244" y="2438"/>
              <a:chExt cx="1307" cy="417"/>
            </a:xfrm>
          </p:grpSpPr>
          <p:sp>
            <p:nvSpPr>
              <p:cNvPr id="520215" name="Rectangle 23"/>
              <p:cNvSpPr>
                <a:spLocks noChangeArrowheads="1"/>
              </p:cNvSpPr>
              <p:nvPr/>
            </p:nvSpPr>
            <p:spPr bwMode="auto">
              <a:xfrm>
                <a:off x="244" y="2438"/>
                <a:ext cx="1305" cy="4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20216" name="Line 24"/>
              <p:cNvSpPr>
                <a:spLocks noChangeShapeType="1"/>
              </p:cNvSpPr>
              <p:nvPr/>
            </p:nvSpPr>
            <p:spPr bwMode="auto">
              <a:xfrm>
                <a:off x="244" y="2627"/>
                <a:ext cx="13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17" name="Rectangle 25"/>
              <p:cNvSpPr>
                <a:spLocks noChangeArrowheads="1"/>
              </p:cNvSpPr>
              <p:nvPr/>
            </p:nvSpPr>
            <p:spPr bwMode="auto">
              <a:xfrm>
                <a:off x="257" y="2443"/>
                <a:ext cx="1294"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b="1"/>
                  <a:t>ConcreteComponent</a:t>
                </a:r>
              </a:p>
            </p:txBody>
          </p:sp>
          <p:sp>
            <p:nvSpPr>
              <p:cNvPr id="520218" name="Rectangle 26"/>
              <p:cNvSpPr>
                <a:spLocks noChangeArrowheads="1"/>
              </p:cNvSpPr>
              <p:nvPr/>
            </p:nvSpPr>
            <p:spPr bwMode="auto">
              <a:xfrm>
                <a:off x="257" y="2648"/>
                <a:ext cx="963"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operation()</a:t>
                </a:r>
              </a:p>
            </p:txBody>
          </p:sp>
        </p:grpSp>
        <p:sp>
          <p:nvSpPr>
            <p:cNvPr id="520219" name="Line 27"/>
            <p:cNvSpPr>
              <a:spLocks noChangeShapeType="1"/>
            </p:cNvSpPr>
            <p:nvPr/>
          </p:nvSpPr>
          <p:spPr bwMode="auto">
            <a:xfrm>
              <a:off x="903" y="2234"/>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20" name="AutoShape 28"/>
            <p:cNvSpPr>
              <a:spLocks noChangeArrowheads="1"/>
            </p:cNvSpPr>
            <p:nvPr/>
          </p:nvSpPr>
          <p:spPr bwMode="auto">
            <a:xfrm>
              <a:off x="1635" y="1903"/>
              <a:ext cx="162" cy="155"/>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21" name="Line 29"/>
            <p:cNvSpPr>
              <a:spLocks noChangeShapeType="1"/>
            </p:cNvSpPr>
            <p:nvPr/>
          </p:nvSpPr>
          <p:spPr bwMode="auto">
            <a:xfrm>
              <a:off x="1719" y="2061"/>
              <a:ext cx="0" cy="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22" name="Line 30"/>
            <p:cNvSpPr>
              <a:spLocks noChangeShapeType="1"/>
            </p:cNvSpPr>
            <p:nvPr/>
          </p:nvSpPr>
          <p:spPr bwMode="auto">
            <a:xfrm>
              <a:off x="901" y="2230"/>
              <a:ext cx="16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23" name="Line 31"/>
            <p:cNvSpPr>
              <a:spLocks noChangeShapeType="1"/>
            </p:cNvSpPr>
            <p:nvPr/>
          </p:nvSpPr>
          <p:spPr bwMode="auto">
            <a:xfrm>
              <a:off x="2535" y="2234"/>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20246" name="Group 54"/>
            <p:cNvGrpSpPr>
              <a:grpSpLocks/>
            </p:cNvGrpSpPr>
            <p:nvPr/>
          </p:nvGrpSpPr>
          <p:grpSpPr bwMode="auto">
            <a:xfrm>
              <a:off x="1879" y="2438"/>
              <a:ext cx="1307" cy="417"/>
              <a:chOff x="244" y="2438"/>
              <a:chExt cx="1307" cy="417"/>
            </a:xfrm>
          </p:grpSpPr>
          <p:sp>
            <p:nvSpPr>
              <p:cNvPr id="520247" name="Rectangle 55"/>
              <p:cNvSpPr>
                <a:spLocks noChangeArrowheads="1"/>
              </p:cNvSpPr>
              <p:nvPr/>
            </p:nvSpPr>
            <p:spPr bwMode="auto">
              <a:xfrm>
                <a:off x="244" y="2438"/>
                <a:ext cx="1305" cy="4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20248" name="Line 56"/>
              <p:cNvSpPr>
                <a:spLocks noChangeShapeType="1"/>
              </p:cNvSpPr>
              <p:nvPr/>
            </p:nvSpPr>
            <p:spPr bwMode="auto">
              <a:xfrm>
                <a:off x="244" y="2627"/>
                <a:ext cx="13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49" name="Rectangle 57"/>
              <p:cNvSpPr>
                <a:spLocks noChangeArrowheads="1"/>
              </p:cNvSpPr>
              <p:nvPr/>
            </p:nvSpPr>
            <p:spPr bwMode="auto">
              <a:xfrm>
                <a:off x="257" y="2443"/>
                <a:ext cx="1294"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b="1"/>
                  <a:t>Decorator</a:t>
                </a:r>
              </a:p>
            </p:txBody>
          </p:sp>
          <p:sp>
            <p:nvSpPr>
              <p:cNvPr id="520250" name="Rectangle 58"/>
              <p:cNvSpPr>
                <a:spLocks noChangeArrowheads="1"/>
              </p:cNvSpPr>
              <p:nvPr/>
            </p:nvSpPr>
            <p:spPr bwMode="auto">
              <a:xfrm>
                <a:off x="257" y="2648"/>
                <a:ext cx="963"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operation()</a:t>
                </a:r>
              </a:p>
            </p:txBody>
          </p:sp>
        </p:grpSp>
      </p:grpSp>
      <p:sp>
        <p:nvSpPr>
          <p:cNvPr id="520258" name="Line 66"/>
          <p:cNvSpPr>
            <a:spLocks noChangeShapeType="1"/>
          </p:cNvSpPr>
          <p:nvPr/>
        </p:nvSpPr>
        <p:spPr bwMode="auto">
          <a:xfrm>
            <a:off x="2640013" y="4475163"/>
            <a:ext cx="0" cy="311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59" name="AutoShape 67"/>
          <p:cNvSpPr>
            <a:spLocks noChangeArrowheads="1"/>
          </p:cNvSpPr>
          <p:nvPr/>
        </p:nvSpPr>
        <p:spPr bwMode="auto">
          <a:xfrm>
            <a:off x="3802063" y="3949700"/>
            <a:ext cx="257175" cy="246063"/>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60" name="Line 68"/>
          <p:cNvSpPr>
            <a:spLocks noChangeShapeType="1"/>
          </p:cNvSpPr>
          <p:nvPr/>
        </p:nvSpPr>
        <p:spPr bwMode="auto">
          <a:xfrm>
            <a:off x="3935413" y="4200525"/>
            <a:ext cx="0" cy="268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61" name="Line 69"/>
          <p:cNvSpPr>
            <a:spLocks noChangeShapeType="1"/>
          </p:cNvSpPr>
          <p:nvPr/>
        </p:nvSpPr>
        <p:spPr bwMode="auto">
          <a:xfrm>
            <a:off x="2636838" y="4468813"/>
            <a:ext cx="260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62" name="Line 70"/>
          <p:cNvSpPr>
            <a:spLocks noChangeShapeType="1"/>
          </p:cNvSpPr>
          <p:nvPr/>
        </p:nvSpPr>
        <p:spPr bwMode="auto">
          <a:xfrm>
            <a:off x="5230813" y="4475163"/>
            <a:ext cx="0" cy="311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20268" name="Group 76"/>
          <p:cNvGrpSpPr>
            <a:grpSpLocks/>
          </p:cNvGrpSpPr>
          <p:nvPr/>
        </p:nvGrpSpPr>
        <p:grpSpPr bwMode="auto">
          <a:xfrm>
            <a:off x="4956175" y="3311525"/>
            <a:ext cx="458788" cy="153988"/>
            <a:chOff x="4120" y="2531"/>
            <a:chExt cx="289" cy="97"/>
          </a:xfrm>
        </p:grpSpPr>
        <p:sp>
          <p:nvSpPr>
            <p:cNvPr id="520269" name="Freeform 77"/>
            <p:cNvSpPr>
              <a:spLocks/>
            </p:cNvSpPr>
            <p:nvPr/>
          </p:nvSpPr>
          <p:spPr bwMode="auto">
            <a:xfrm>
              <a:off x="4120" y="2579"/>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20270" name="Freeform 78"/>
            <p:cNvSpPr>
              <a:spLocks/>
            </p:cNvSpPr>
            <p:nvPr/>
          </p:nvSpPr>
          <p:spPr bwMode="auto">
            <a:xfrm>
              <a:off x="4120" y="2531"/>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20271" name="Text Box 79"/>
          <p:cNvSpPr txBox="1">
            <a:spLocks noChangeArrowheads="1"/>
          </p:cNvSpPr>
          <p:nvPr/>
        </p:nvSpPr>
        <p:spPr bwMode="auto">
          <a:xfrm>
            <a:off x="5327650" y="3105150"/>
            <a:ext cx="1060450"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y-GB" sz="1400"/>
              <a:t>component</a:t>
            </a:r>
            <a:endParaRPr lang="en-US" sz="1400"/>
          </a:p>
        </p:txBody>
      </p:sp>
      <p:grpSp>
        <p:nvGrpSpPr>
          <p:cNvPr id="520275" name="Group 83"/>
          <p:cNvGrpSpPr>
            <a:grpSpLocks/>
          </p:cNvGrpSpPr>
          <p:nvPr/>
        </p:nvGrpSpPr>
        <p:grpSpPr bwMode="auto">
          <a:xfrm>
            <a:off x="1593850" y="4799013"/>
            <a:ext cx="2074863" cy="1030287"/>
            <a:chOff x="1054" y="3398"/>
            <a:chExt cx="1307" cy="649"/>
          </a:xfrm>
        </p:grpSpPr>
        <p:sp>
          <p:nvSpPr>
            <p:cNvPr id="520254" name="Rectangle 62"/>
            <p:cNvSpPr>
              <a:spLocks noChangeArrowheads="1"/>
            </p:cNvSpPr>
            <p:nvPr/>
          </p:nvSpPr>
          <p:spPr bwMode="auto">
            <a:xfrm>
              <a:off x="1054" y="3398"/>
              <a:ext cx="1305" cy="6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20255" name="Line 63"/>
            <p:cNvSpPr>
              <a:spLocks noChangeShapeType="1"/>
            </p:cNvSpPr>
            <p:nvPr/>
          </p:nvSpPr>
          <p:spPr bwMode="auto">
            <a:xfrm>
              <a:off x="1054" y="3587"/>
              <a:ext cx="13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56" name="Rectangle 64"/>
            <p:cNvSpPr>
              <a:spLocks noChangeArrowheads="1"/>
            </p:cNvSpPr>
            <p:nvPr/>
          </p:nvSpPr>
          <p:spPr bwMode="auto">
            <a:xfrm>
              <a:off x="1067" y="3403"/>
              <a:ext cx="1294"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b="1"/>
                <a:t>ConcreteDecoratorA</a:t>
              </a:r>
            </a:p>
          </p:txBody>
        </p:sp>
        <p:sp>
          <p:nvSpPr>
            <p:cNvPr id="520257" name="Rectangle 65"/>
            <p:cNvSpPr>
              <a:spLocks noChangeArrowheads="1"/>
            </p:cNvSpPr>
            <p:nvPr/>
          </p:nvSpPr>
          <p:spPr bwMode="auto">
            <a:xfrm>
              <a:off x="1067" y="3608"/>
              <a:ext cx="963"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operation()</a:t>
              </a:r>
            </a:p>
          </p:txBody>
        </p:sp>
        <p:sp>
          <p:nvSpPr>
            <p:cNvPr id="520273" name="Line 81"/>
            <p:cNvSpPr>
              <a:spLocks noChangeShapeType="1"/>
            </p:cNvSpPr>
            <p:nvPr/>
          </p:nvSpPr>
          <p:spPr bwMode="auto">
            <a:xfrm>
              <a:off x="1054" y="3828"/>
              <a:ext cx="13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74" name="Rectangle 82"/>
            <p:cNvSpPr>
              <a:spLocks noChangeArrowheads="1"/>
            </p:cNvSpPr>
            <p:nvPr/>
          </p:nvSpPr>
          <p:spPr bwMode="auto">
            <a:xfrm>
              <a:off x="1067" y="3836"/>
              <a:ext cx="963"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addedState</a:t>
              </a:r>
            </a:p>
          </p:txBody>
        </p:sp>
      </p:grpSp>
      <p:sp>
        <p:nvSpPr>
          <p:cNvPr id="520277" name="Rectangle 85"/>
          <p:cNvSpPr>
            <a:spLocks noChangeArrowheads="1"/>
          </p:cNvSpPr>
          <p:nvPr/>
        </p:nvSpPr>
        <p:spPr bwMode="auto">
          <a:xfrm>
            <a:off x="4187825" y="4799013"/>
            <a:ext cx="2071688" cy="10302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20278" name="Line 86"/>
          <p:cNvSpPr>
            <a:spLocks noChangeShapeType="1"/>
          </p:cNvSpPr>
          <p:nvPr/>
        </p:nvSpPr>
        <p:spPr bwMode="auto">
          <a:xfrm>
            <a:off x="4187825" y="5099050"/>
            <a:ext cx="2071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79" name="Rectangle 87"/>
          <p:cNvSpPr>
            <a:spLocks noChangeArrowheads="1"/>
          </p:cNvSpPr>
          <p:nvPr/>
        </p:nvSpPr>
        <p:spPr bwMode="auto">
          <a:xfrm>
            <a:off x="4208463" y="4806950"/>
            <a:ext cx="2054225"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b="1"/>
              <a:t>ConcreteDecoratorB</a:t>
            </a:r>
          </a:p>
        </p:txBody>
      </p:sp>
      <p:sp>
        <p:nvSpPr>
          <p:cNvPr id="520280" name="Rectangle 88"/>
          <p:cNvSpPr>
            <a:spLocks noChangeArrowheads="1"/>
          </p:cNvSpPr>
          <p:nvPr/>
        </p:nvSpPr>
        <p:spPr bwMode="auto">
          <a:xfrm>
            <a:off x="4208463" y="5132388"/>
            <a:ext cx="152876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operation()</a:t>
            </a:r>
          </a:p>
        </p:txBody>
      </p:sp>
      <p:sp>
        <p:nvSpPr>
          <p:cNvPr id="520282" name="Rectangle 90"/>
          <p:cNvSpPr>
            <a:spLocks noChangeArrowheads="1"/>
          </p:cNvSpPr>
          <p:nvPr/>
        </p:nvSpPr>
        <p:spPr bwMode="auto">
          <a:xfrm>
            <a:off x="4208463" y="5383213"/>
            <a:ext cx="152876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addedBehaviour</a:t>
            </a:r>
          </a:p>
        </p:txBody>
      </p:sp>
      <p:sp>
        <p:nvSpPr>
          <p:cNvPr id="520285" name="Oval 93"/>
          <p:cNvSpPr>
            <a:spLocks noChangeArrowheads="1"/>
          </p:cNvSpPr>
          <p:nvPr/>
        </p:nvSpPr>
        <p:spPr bwMode="auto">
          <a:xfrm>
            <a:off x="5233988" y="5232400"/>
            <a:ext cx="139700" cy="139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86" name="Line 94"/>
          <p:cNvSpPr>
            <a:spLocks noChangeShapeType="1"/>
          </p:cNvSpPr>
          <p:nvPr/>
        </p:nvSpPr>
        <p:spPr bwMode="auto">
          <a:xfrm>
            <a:off x="5362575" y="5291138"/>
            <a:ext cx="1427163"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20287" name="AutoShape 95"/>
          <p:cNvSpPr>
            <a:spLocks noChangeArrowheads="1"/>
          </p:cNvSpPr>
          <p:nvPr/>
        </p:nvSpPr>
        <p:spPr bwMode="auto">
          <a:xfrm flipV="1">
            <a:off x="6769100" y="5002213"/>
            <a:ext cx="2135188" cy="588962"/>
          </a:xfrm>
          <a:prstGeom prst="foldedCorner">
            <a:avLst>
              <a:gd name="adj" fmla="val 1860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lstStyle/>
          <a:p>
            <a:r>
              <a:rPr lang="en-GB" sz="1400"/>
              <a:t>super.operation();</a:t>
            </a:r>
          </a:p>
          <a:p>
            <a:r>
              <a:rPr lang="en-GB" sz="1400"/>
              <a:t>addedBehaviour();</a:t>
            </a:r>
            <a:endParaRPr lang="en-US" sz="1400"/>
          </a:p>
        </p:txBody>
      </p:sp>
      <p:sp>
        <p:nvSpPr>
          <p:cNvPr id="52"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44</a:t>
            </a:fld>
            <a:endParaRPr lang="en-GB" dirty="0"/>
          </a:p>
        </p:txBody>
      </p:sp>
    </p:spTree>
    <p:extLst>
      <p:ext uri="{BB962C8B-B14F-4D97-AF65-F5344CB8AC3E}">
        <p14:creationId xmlns:p14="http://schemas.microsoft.com/office/powerpoint/2010/main" val="362729194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noFill/>
          <a:ln/>
        </p:spPr>
        <p:txBody>
          <a:bodyPr/>
          <a:lstStyle/>
          <a:p>
            <a:r>
              <a:rPr lang="en-GB" dirty="0"/>
              <a:t>Decorator Pattern (3)</a:t>
            </a:r>
          </a:p>
        </p:txBody>
      </p:sp>
      <p:sp>
        <p:nvSpPr>
          <p:cNvPr id="526388" name="Rectangle 52"/>
          <p:cNvSpPr>
            <a:spLocks noChangeArrowheads="1"/>
          </p:cNvSpPr>
          <p:nvPr/>
        </p:nvSpPr>
        <p:spPr bwMode="auto">
          <a:xfrm>
            <a:off x="735013" y="1632856"/>
            <a:ext cx="8026400" cy="4367539"/>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200" b="1" noProof="1">
                <a:latin typeface="Courier New" pitchFamily="49" charset="0"/>
              </a:rPr>
              <a:t>import java.io.*;</a:t>
            </a:r>
          </a:p>
          <a:p>
            <a:r>
              <a:rPr lang="cy-GB" sz="1200" b="1" dirty="0">
                <a:latin typeface="Courier New" pitchFamily="49" charset="0"/>
              </a:rPr>
              <a:t>...</a:t>
            </a:r>
          </a:p>
          <a:p>
            <a:endParaRPr lang="cy-GB" sz="1200" b="1" noProof="1">
              <a:latin typeface="Courier New" pitchFamily="49" charset="0"/>
            </a:endParaRPr>
          </a:p>
          <a:p>
            <a:r>
              <a:rPr lang="cy-GB" sz="1200" b="1" noProof="1">
                <a:latin typeface="Courier New" pitchFamily="49" charset="0"/>
              </a:rPr>
              <a:t>try</a:t>
            </a:r>
          </a:p>
          <a:p>
            <a:r>
              <a:rPr lang="cy-GB" sz="1200" b="1" noProof="1">
                <a:latin typeface="Courier New" pitchFamily="49" charset="0"/>
              </a:rPr>
              <a:t>{</a:t>
            </a:r>
          </a:p>
          <a:p>
            <a:r>
              <a:rPr lang="cy-GB" sz="1200" b="1" dirty="0">
                <a:latin typeface="Courier New" pitchFamily="49" charset="0"/>
              </a:rPr>
              <a:t>    </a:t>
            </a:r>
            <a:r>
              <a:rPr lang="cy-GB" sz="1200" b="1" noProof="1">
                <a:latin typeface="Courier New" pitchFamily="49" charset="0"/>
              </a:rPr>
              <a:t>FileReader r = new FileReader(</a:t>
            </a:r>
            <a:r>
              <a:rPr lang="cy-GB" sz="1200" b="1" dirty="0">
                <a:latin typeface="Courier New" pitchFamily="49" charset="0"/>
              </a:rPr>
              <a:t>"MyFile.txt"</a:t>
            </a:r>
            <a:r>
              <a:rPr lang="cy-GB" sz="1200" b="1" noProof="1">
                <a:latin typeface="Courier New" pitchFamily="49" charset="0"/>
              </a:rPr>
              <a:t>);</a:t>
            </a:r>
          </a:p>
          <a:p>
            <a:r>
              <a:rPr lang="cy-GB" sz="1200" b="1" dirty="0">
                <a:latin typeface="Courier New" pitchFamily="49" charset="0"/>
              </a:rPr>
              <a:t>    </a:t>
            </a:r>
            <a:r>
              <a:rPr lang="cy-GB" sz="1200" b="1" noProof="1">
                <a:latin typeface="Courier New" pitchFamily="49" charset="0"/>
              </a:rPr>
              <a:t>BufferedReader br = new BufferedReader(r);</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String line;</a:t>
            </a:r>
          </a:p>
          <a:p>
            <a:r>
              <a:rPr lang="cy-GB" sz="1200" b="1" dirty="0">
                <a:latin typeface="Courier New" pitchFamily="49" charset="0"/>
              </a:rPr>
              <a:t>    </a:t>
            </a:r>
            <a:r>
              <a:rPr lang="cy-GB" sz="1200" b="1" noProof="1">
                <a:latin typeface="Courier New" pitchFamily="49" charset="0"/>
              </a:rPr>
              <a:t>while ( (line = br.readLine()) != null)</a:t>
            </a:r>
          </a:p>
          <a:p>
            <a:r>
              <a:rPr lang="cy-GB" sz="1200" b="1" dirty="0">
                <a:latin typeface="Courier New" pitchFamily="49" charset="0"/>
              </a:rPr>
              <a:t>    </a:t>
            </a:r>
            <a:r>
              <a:rPr lang="cy-GB" sz="1200" b="1" noProof="1">
                <a:latin typeface="Courier New" pitchFamily="49" charset="0"/>
              </a:rPr>
              <a:t>{</a:t>
            </a:r>
          </a:p>
          <a:p>
            <a:r>
              <a:rPr lang="cy-GB" sz="1200" b="1" dirty="0">
                <a:latin typeface="Courier New" pitchFamily="49" charset="0"/>
              </a:rPr>
              <a:t>        </a:t>
            </a:r>
            <a:r>
              <a:rPr lang="cy-GB" sz="1200" b="1" noProof="1">
                <a:latin typeface="Courier New" pitchFamily="49" charset="0"/>
              </a:rPr>
              <a:t>System.out.println(line); </a:t>
            </a:r>
          </a:p>
          <a:p>
            <a:r>
              <a:rPr lang="cy-GB" sz="1200" b="1" dirty="0">
                <a:latin typeface="Courier New" pitchFamily="49" charset="0"/>
              </a:rPr>
              <a:t>    </a:t>
            </a:r>
            <a:r>
              <a:rPr lang="cy-GB" sz="1200" b="1" noProof="1">
                <a:latin typeface="Courier New" pitchFamily="49" charset="0"/>
              </a:rPr>
              <a:t>}</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br.close();</a:t>
            </a:r>
          </a:p>
          <a:p>
            <a:r>
              <a:rPr lang="cy-GB" sz="1200" b="1" dirty="0">
                <a:latin typeface="Courier New" pitchFamily="49" charset="0"/>
              </a:rPr>
              <a:t>    </a:t>
            </a:r>
            <a:r>
              <a:rPr lang="cy-GB" sz="1200" b="1" noProof="1">
                <a:latin typeface="Courier New" pitchFamily="49" charset="0"/>
              </a:rPr>
              <a:t>r.close();</a:t>
            </a:r>
          </a:p>
          <a:p>
            <a:r>
              <a:rPr lang="cy-GB" sz="1200" b="1" noProof="1">
                <a:latin typeface="Courier New" pitchFamily="49" charset="0"/>
              </a:rPr>
              <a:t>		</a:t>
            </a:r>
          </a:p>
          <a:p>
            <a:r>
              <a:rPr lang="cy-GB" sz="1200" b="1" dirty="0">
                <a:latin typeface="Courier New" pitchFamily="49" charset="0"/>
              </a:rPr>
              <a:t>    </a:t>
            </a:r>
            <a:r>
              <a:rPr lang="cy-GB" sz="1200" b="1" noProof="1">
                <a:latin typeface="Courier New" pitchFamily="49" charset="0"/>
              </a:rPr>
              <a:t>System.out.println("\nThe End!");</a:t>
            </a:r>
          </a:p>
          <a:p>
            <a:r>
              <a:rPr lang="cy-GB" sz="1200" b="1" noProof="1">
                <a:latin typeface="Courier New" pitchFamily="49" charset="0"/>
              </a:rPr>
              <a:t>}</a:t>
            </a:r>
          </a:p>
          <a:p>
            <a:r>
              <a:rPr lang="cy-GB" sz="1200" b="1" noProof="1">
                <a:latin typeface="Courier New" pitchFamily="49" charset="0"/>
              </a:rPr>
              <a:t>catch (IOException ex)</a:t>
            </a:r>
          </a:p>
          <a:p>
            <a:r>
              <a:rPr lang="cy-GB" sz="1200" b="1" noProof="1">
                <a:latin typeface="Courier New" pitchFamily="49" charset="0"/>
              </a:rPr>
              <a:t>{</a:t>
            </a:r>
          </a:p>
          <a:p>
            <a:r>
              <a:rPr lang="cy-GB" sz="1200" b="1" dirty="0">
                <a:latin typeface="Courier New" pitchFamily="49" charset="0"/>
              </a:rPr>
              <a:t>    </a:t>
            </a:r>
            <a:r>
              <a:rPr lang="cy-GB" sz="1200" b="1" noProof="1">
                <a:latin typeface="Courier New" pitchFamily="49" charset="0"/>
              </a:rPr>
              <a:t>System.out.println("Exception occurred: " + ex);</a:t>
            </a:r>
          </a:p>
          <a:p>
            <a:r>
              <a:rPr lang="cy-GB" sz="1200" b="1" noProof="1">
                <a:latin typeface="Courier New" pitchFamily="49" charset="0"/>
              </a:rPr>
              <a:t>}</a:t>
            </a:r>
          </a:p>
        </p:txBody>
      </p:sp>
      <p:sp>
        <p:nvSpPr>
          <p:cNvPr id="5"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45</a:t>
            </a:fld>
            <a:endParaRPr lang="en-GB" dirty="0"/>
          </a:p>
        </p:txBody>
      </p:sp>
    </p:spTree>
    <p:extLst>
      <p:ext uri="{BB962C8B-B14F-4D97-AF65-F5344CB8AC3E}">
        <p14:creationId xmlns:p14="http://schemas.microsoft.com/office/powerpoint/2010/main" val="91113392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10" name="Rectangle 6"/>
          <p:cNvSpPr>
            <a:spLocks noGrp="1" noChangeArrowheads="1"/>
          </p:cNvSpPr>
          <p:nvPr>
            <p:ph idx="1"/>
          </p:nvPr>
        </p:nvSpPr>
        <p:spPr/>
        <p:txBody>
          <a:bodyPr/>
          <a:lstStyle/>
          <a:p>
            <a:r>
              <a:rPr lang="en-US" dirty="0"/>
              <a:t>Exercise location:</a:t>
            </a:r>
          </a:p>
          <a:p>
            <a:pPr lvl="1"/>
            <a:r>
              <a:rPr lang="en-US" dirty="0"/>
              <a:t>Project: 	</a:t>
            </a:r>
            <a:r>
              <a:rPr lang="en-US" dirty="0">
                <a:latin typeface="Lucida Console" panose="020B0609040504020204" pitchFamily="49" charset="0"/>
              </a:rPr>
              <a:t> </a:t>
            </a:r>
            <a:r>
              <a:rPr lang="en-US" dirty="0" err="1">
                <a:latin typeface="Lucida Console" panose="020B0609040504020204" pitchFamily="49" charset="0"/>
              </a:rPr>
              <a:t>StudentDesignPatterns</a:t>
            </a:r>
            <a:endParaRPr lang="en-US" dirty="0">
              <a:latin typeface="Lucida Console" panose="020B0609040504020204" pitchFamily="49" charset="0"/>
            </a:endParaRPr>
          </a:p>
          <a:p>
            <a:pPr lvl="1"/>
            <a:r>
              <a:rPr lang="en-US" dirty="0"/>
              <a:t>Package:	</a:t>
            </a:r>
            <a:r>
              <a:rPr lang="en-US" dirty="0">
                <a:latin typeface="Lucida Console" panose="020B0609040504020204" pitchFamily="49" charset="0"/>
              </a:rPr>
              <a:t> </a:t>
            </a:r>
            <a:r>
              <a:rPr lang="en-US" dirty="0" err="1">
                <a:latin typeface="Lucida Console" panose="020B0609040504020204" pitchFamily="49" charset="0"/>
              </a:rPr>
              <a:t>student.designpatterns.bridgepattern</a:t>
            </a:r>
            <a:endParaRPr lang="en-US" dirty="0">
              <a:latin typeface="Lucida Console" panose="020B0609040504020204" pitchFamily="49" charset="0"/>
            </a:endParaRPr>
          </a:p>
          <a:p>
            <a:pPr lvl="2"/>
            <a:endParaRPr lang="en-US" dirty="0"/>
          </a:p>
          <a:p>
            <a:r>
              <a:rPr lang="en-US" dirty="0"/>
              <a:t>Enhance the Bridge pattern code so that it uses </a:t>
            </a:r>
            <a:r>
              <a:rPr lang="en-US"/>
              <a:t>the C++ </a:t>
            </a:r>
            <a:r>
              <a:rPr lang="en-US" dirty="0"/>
              <a:t>type system as follows:</a:t>
            </a:r>
          </a:p>
          <a:p>
            <a:pPr lvl="1"/>
            <a:r>
              <a:rPr lang="en-US" dirty="0"/>
              <a:t>… to represent the current role name of an employee</a:t>
            </a:r>
          </a:p>
          <a:p>
            <a:pPr lvl="1"/>
            <a:r>
              <a:rPr lang="en-US" dirty="0"/>
              <a:t>… to indicate what role the employee should be promoted to next</a:t>
            </a:r>
          </a:p>
          <a:p>
            <a:pPr lvl="2"/>
            <a:endParaRPr lang="en-US" dirty="0"/>
          </a:p>
          <a:p>
            <a:r>
              <a:rPr lang="en-US" dirty="0"/>
              <a:t>Hint: Use a </a:t>
            </a:r>
            <a:r>
              <a:rPr lang="en-US" dirty="0">
                <a:latin typeface="Lucida Console" pitchFamily="49" charset="0"/>
              </a:rPr>
              <a:t>Map&lt;</a:t>
            </a:r>
            <a:r>
              <a:rPr lang="en-US" dirty="0" err="1">
                <a:latin typeface="Lucida Console" pitchFamily="49" charset="0"/>
              </a:rPr>
              <a:t>Class,Class</a:t>
            </a:r>
            <a:r>
              <a:rPr lang="en-US" dirty="0">
                <a:latin typeface="Lucida Console" pitchFamily="49" charset="0"/>
              </a:rPr>
              <a:t>&gt;</a:t>
            </a:r>
          </a:p>
          <a:p>
            <a:pPr lvl="1"/>
            <a:r>
              <a:rPr lang="en-US" dirty="0"/>
              <a:t>The map </a:t>
            </a:r>
            <a:r>
              <a:rPr lang="en-US" u="sng" dirty="0"/>
              <a:t>keys</a:t>
            </a:r>
            <a:r>
              <a:rPr lang="en-US" dirty="0"/>
              <a:t> should indicate the “current role” class</a:t>
            </a:r>
          </a:p>
          <a:p>
            <a:pPr lvl="1"/>
            <a:r>
              <a:rPr lang="en-US" dirty="0"/>
              <a:t>The map </a:t>
            </a:r>
            <a:r>
              <a:rPr lang="en-US" u="sng" dirty="0"/>
              <a:t>values</a:t>
            </a:r>
            <a:r>
              <a:rPr lang="en-US" dirty="0"/>
              <a:t> should indicate the “promoted role” class</a:t>
            </a:r>
          </a:p>
          <a:p>
            <a:pPr lvl="2"/>
            <a:endParaRPr lang="en-US" dirty="0"/>
          </a:p>
          <a:p>
            <a:r>
              <a:rPr lang="en-US" dirty="0"/>
              <a:t>A solution is available in </a:t>
            </a:r>
            <a:r>
              <a:rPr lang="en-US" dirty="0" err="1">
                <a:latin typeface="Lucida Console" panose="020B0609040504020204" pitchFamily="49" charset="0"/>
              </a:rPr>
              <a:t>SolutionDesignPatterns</a:t>
            </a:r>
            <a:endParaRPr lang="en-US" dirty="0"/>
          </a:p>
        </p:txBody>
      </p:sp>
      <p:sp>
        <p:nvSpPr>
          <p:cNvPr id="559106" name="Rectangle 2"/>
          <p:cNvSpPr>
            <a:spLocks noGrp="1" noChangeArrowheads="1"/>
          </p:cNvSpPr>
          <p:nvPr>
            <p:ph type="title"/>
          </p:nvPr>
        </p:nvSpPr>
        <p:spPr>
          <a:noFill/>
          <a:ln/>
        </p:spPr>
        <p:txBody>
          <a:bodyPr/>
          <a:lstStyle/>
          <a:p>
            <a:r>
              <a:rPr lang="en-GB" dirty="0"/>
              <a:t>Structural Patterns </a:t>
            </a:r>
          </a:p>
        </p:txBody>
      </p:sp>
      <p:sp>
        <p:nvSpPr>
          <p:cNvPr id="4"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46</a:t>
            </a:fld>
            <a:endParaRPr lang="en-GB" dirty="0"/>
          </a:p>
        </p:txBody>
      </p:sp>
    </p:spTree>
    <p:extLst>
      <p:ext uri="{BB962C8B-B14F-4D97-AF65-F5344CB8AC3E}">
        <p14:creationId xmlns:p14="http://schemas.microsoft.com/office/powerpoint/2010/main" val="419484196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GB" dirty="0"/>
              <a:t>Command pattern </a:t>
            </a:r>
          </a:p>
          <a:p>
            <a:r>
              <a:rPr lang="en-GB" dirty="0"/>
              <a:t>State pattern </a:t>
            </a:r>
          </a:p>
          <a:p>
            <a:r>
              <a:rPr lang="en-GB" dirty="0"/>
              <a:t>Strategy pattern </a:t>
            </a:r>
          </a:p>
          <a:p>
            <a:r>
              <a:rPr lang="en-US" dirty="0"/>
              <a:t>Visitor pattern</a:t>
            </a:r>
            <a:endParaRPr lang="en-GB" dirty="0"/>
          </a:p>
          <a:p>
            <a:r>
              <a:rPr lang="en-US" dirty="0"/>
              <a:t>Exercise</a:t>
            </a:r>
            <a:endParaRPr lang="en-GB" dirty="0"/>
          </a:p>
          <a:p>
            <a:endParaRPr lang="en-GB" dirty="0"/>
          </a:p>
        </p:txBody>
      </p:sp>
      <p:sp>
        <p:nvSpPr>
          <p:cNvPr id="4" name="Title 3"/>
          <p:cNvSpPr>
            <a:spLocks noGrp="1"/>
          </p:cNvSpPr>
          <p:nvPr>
            <p:ph type="title"/>
          </p:nvPr>
        </p:nvSpPr>
        <p:spPr/>
        <p:txBody>
          <a:bodyPr/>
          <a:lstStyle/>
          <a:p>
            <a:r>
              <a:rPr lang="en-GB" dirty="0"/>
              <a:t>Annex B: Behavioural Patterns</a:t>
            </a:r>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47</a:t>
            </a:fld>
            <a:endParaRPr lang="en-GB" dirty="0"/>
          </a:p>
        </p:txBody>
      </p:sp>
    </p:spTree>
    <p:extLst>
      <p:ext uri="{BB962C8B-B14F-4D97-AF65-F5344CB8AC3E}">
        <p14:creationId xmlns:p14="http://schemas.microsoft.com/office/powerpoint/2010/main" val="2159948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idx="1"/>
          </p:nvPr>
        </p:nvSpPr>
        <p:spPr>
          <a:noFill/>
          <a:ln/>
        </p:spPr>
        <p:txBody>
          <a:bodyPr/>
          <a:lstStyle/>
          <a:p>
            <a:r>
              <a:rPr lang="en-GB" dirty="0"/>
              <a:t>Intent</a:t>
            </a:r>
          </a:p>
          <a:p>
            <a:pPr lvl="1"/>
            <a:r>
              <a:rPr lang="en-GB" dirty="0"/>
              <a:t>To decouple a request from its operation</a:t>
            </a:r>
          </a:p>
          <a:p>
            <a:pPr lvl="1"/>
            <a:r>
              <a:rPr lang="en-GB" dirty="0"/>
              <a:t>To enable operations to be queued, logged, and undone</a:t>
            </a:r>
          </a:p>
          <a:p>
            <a:r>
              <a:rPr lang="en-GB" dirty="0"/>
              <a:t>Example</a:t>
            </a:r>
          </a:p>
          <a:p>
            <a:pPr lvl="1"/>
            <a:r>
              <a:rPr lang="en-GB" dirty="0"/>
              <a:t>Execute a macro command as a set of lower-level commands</a:t>
            </a:r>
          </a:p>
          <a:p>
            <a:pPr lvl="2"/>
            <a:endParaRPr lang="en-GB" dirty="0"/>
          </a:p>
          <a:p>
            <a:pPr lvl="2"/>
            <a:endParaRPr lang="en-GB" dirty="0"/>
          </a:p>
          <a:p>
            <a:pPr lvl="2"/>
            <a:endParaRPr lang="en-GB" dirty="0"/>
          </a:p>
          <a:p>
            <a:pPr lvl="2"/>
            <a:endParaRPr lang="en-GB" dirty="0"/>
          </a:p>
          <a:p>
            <a:pPr lvl="2"/>
            <a:endParaRPr lang="en-GB" dirty="0"/>
          </a:p>
          <a:p>
            <a:pPr lvl="2"/>
            <a:endParaRPr lang="en-GB" dirty="0"/>
          </a:p>
        </p:txBody>
      </p:sp>
      <p:sp>
        <p:nvSpPr>
          <p:cNvPr id="493570" name="Rectangle 2"/>
          <p:cNvSpPr>
            <a:spLocks noGrp="1" noChangeArrowheads="1"/>
          </p:cNvSpPr>
          <p:nvPr>
            <p:ph type="title"/>
          </p:nvPr>
        </p:nvSpPr>
        <p:spPr>
          <a:noFill/>
          <a:ln/>
        </p:spPr>
        <p:txBody>
          <a:bodyPr/>
          <a:lstStyle/>
          <a:p>
            <a:r>
              <a:rPr lang="en-GB" dirty="0"/>
              <a:t>Command Pattern (1)</a:t>
            </a:r>
          </a:p>
        </p:txBody>
      </p:sp>
      <p:sp>
        <p:nvSpPr>
          <p:cNvPr id="493577" name="Rectangle 9"/>
          <p:cNvSpPr>
            <a:spLocks noChangeArrowheads="1"/>
          </p:cNvSpPr>
          <p:nvPr/>
        </p:nvSpPr>
        <p:spPr bwMode="auto">
          <a:xfrm>
            <a:off x="1921441" y="3304559"/>
            <a:ext cx="1984375" cy="947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3578" name="Line 10"/>
          <p:cNvSpPr>
            <a:spLocks noChangeShapeType="1"/>
          </p:cNvSpPr>
          <p:nvPr/>
        </p:nvSpPr>
        <p:spPr bwMode="auto">
          <a:xfrm>
            <a:off x="1921441" y="3595071"/>
            <a:ext cx="19748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3579" name="Rectangle 11"/>
          <p:cNvSpPr>
            <a:spLocks noChangeArrowheads="1"/>
          </p:cNvSpPr>
          <p:nvPr/>
        </p:nvSpPr>
        <p:spPr bwMode="auto">
          <a:xfrm>
            <a:off x="2134166" y="3333134"/>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Command</a:t>
            </a:r>
          </a:p>
        </p:txBody>
      </p:sp>
      <p:sp>
        <p:nvSpPr>
          <p:cNvPr id="493580" name="Rectangle 12"/>
          <p:cNvSpPr>
            <a:spLocks noChangeArrowheads="1"/>
          </p:cNvSpPr>
          <p:nvPr/>
        </p:nvSpPr>
        <p:spPr bwMode="auto">
          <a:xfrm>
            <a:off x="1942078" y="3563321"/>
            <a:ext cx="2198688"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i="1"/>
              <a:t>Execute()</a:t>
            </a:r>
          </a:p>
        </p:txBody>
      </p:sp>
      <p:sp>
        <p:nvSpPr>
          <p:cNvPr id="493581" name="Oval 13"/>
          <p:cNvSpPr>
            <a:spLocks noChangeArrowheads="1"/>
          </p:cNvSpPr>
          <p:nvPr/>
        </p:nvSpPr>
        <p:spPr bwMode="auto">
          <a:xfrm>
            <a:off x="4736078" y="5330209"/>
            <a:ext cx="139700" cy="10318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3582" name="Line 14"/>
          <p:cNvSpPr>
            <a:spLocks noChangeShapeType="1"/>
          </p:cNvSpPr>
          <p:nvPr/>
        </p:nvSpPr>
        <p:spPr bwMode="auto">
          <a:xfrm flipV="1">
            <a:off x="6096566" y="5369896"/>
            <a:ext cx="0" cy="9509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3583" name="Line 15"/>
          <p:cNvSpPr>
            <a:spLocks noChangeShapeType="1"/>
          </p:cNvSpPr>
          <p:nvPr/>
        </p:nvSpPr>
        <p:spPr bwMode="auto">
          <a:xfrm>
            <a:off x="4883716" y="5374659"/>
            <a:ext cx="12065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93584" name="Group 16"/>
          <p:cNvGrpSpPr>
            <a:grpSpLocks/>
          </p:cNvGrpSpPr>
          <p:nvPr/>
        </p:nvGrpSpPr>
        <p:grpSpPr bwMode="auto">
          <a:xfrm>
            <a:off x="5205978" y="4912696"/>
            <a:ext cx="458788" cy="114300"/>
            <a:chOff x="4120" y="2531"/>
            <a:chExt cx="289" cy="97"/>
          </a:xfrm>
        </p:grpSpPr>
        <p:sp>
          <p:nvSpPr>
            <p:cNvPr id="493585" name="Freeform 17"/>
            <p:cNvSpPr>
              <a:spLocks/>
            </p:cNvSpPr>
            <p:nvPr/>
          </p:nvSpPr>
          <p:spPr bwMode="auto">
            <a:xfrm>
              <a:off x="4120" y="2579"/>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3586" name="Freeform 18"/>
            <p:cNvSpPr>
              <a:spLocks/>
            </p:cNvSpPr>
            <p:nvPr/>
          </p:nvSpPr>
          <p:spPr bwMode="auto">
            <a:xfrm>
              <a:off x="4120" y="2531"/>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493587" name="Rectangle 19"/>
          <p:cNvSpPr>
            <a:spLocks noChangeArrowheads="1"/>
          </p:cNvSpPr>
          <p:nvPr/>
        </p:nvSpPr>
        <p:spPr bwMode="auto">
          <a:xfrm>
            <a:off x="3216841" y="4882534"/>
            <a:ext cx="1984375" cy="947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3588" name="Rectangle 20"/>
          <p:cNvSpPr>
            <a:spLocks noChangeArrowheads="1"/>
          </p:cNvSpPr>
          <p:nvPr/>
        </p:nvSpPr>
        <p:spPr bwMode="auto">
          <a:xfrm>
            <a:off x="3397816" y="4887296"/>
            <a:ext cx="162401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MacroCommand</a:t>
            </a:r>
          </a:p>
        </p:txBody>
      </p:sp>
      <p:sp>
        <p:nvSpPr>
          <p:cNvPr id="493589" name="Rectangle 21"/>
          <p:cNvSpPr>
            <a:spLocks noChangeArrowheads="1"/>
          </p:cNvSpPr>
          <p:nvPr/>
        </p:nvSpPr>
        <p:spPr bwMode="auto">
          <a:xfrm>
            <a:off x="3237478" y="5242896"/>
            <a:ext cx="2198688"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Execute()</a:t>
            </a:r>
          </a:p>
        </p:txBody>
      </p:sp>
      <p:sp>
        <p:nvSpPr>
          <p:cNvPr id="493590" name="Freeform 22"/>
          <p:cNvSpPr>
            <a:spLocks/>
          </p:cNvSpPr>
          <p:nvPr/>
        </p:nvSpPr>
        <p:spPr bwMode="auto">
          <a:xfrm>
            <a:off x="3907403" y="3731596"/>
            <a:ext cx="2840038" cy="1241425"/>
          </a:xfrm>
          <a:custGeom>
            <a:avLst/>
            <a:gdLst>
              <a:gd name="T0" fmla="*/ 1090 w 1789"/>
              <a:gd name="T1" fmla="*/ 1057 h 1058"/>
              <a:gd name="T2" fmla="*/ 1789 w 1789"/>
              <a:gd name="T3" fmla="*/ 1058 h 1058"/>
              <a:gd name="T4" fmla="*/ 1789 w 1789"/>
              <a:gd name="T5" fmla="*/ 2 h 1058"/>
              <a:gd name="T6" fmla="*/ 0 w 1789"/>
              <a:gd name="T7" fmla="*/ 0 h 1058"/>
            </a:gdLst>
            <a:ahLst/>
            <a:cxnLst>
              <a:cxn ang="0">
                <a:pos x="T0" y="T1"/>
              </a:cxn>
              <a:cxn ang="0">
                <a:pos x="T2" y="T3"/>
              </a:cxn>
              <a:cxn ang="0">
                <a:pos x="T4" y="T5"/>
              </a:cxn>
              <a:cxn ang="0">
                <a:pos x="T6" y="T7"/>
              </a:cxn>
            </a:cxnLst>
            <a:rect l="0" t="0" r="r" b="b"/>
            <a:pathLst>
              <a:path w="1789" h="1058">
                <a:moveTo>
                  <a:pt x="1090" y="1057"/>
                </a:moveTo>
                <a:lnTo>
                  <a:pt x="1789" y="1058"/>
                </a:lnTo>
                <a:lnTo>
                  <a:pt x="1789" y="2"/>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3591" name="Rectangle 23"/>
          <p:cNvSpPr>
            <a:spLocks noChangeArrowheads="1"/>
          </p:cNvSpPr>
          <p:nvPr/>
        </p:nvSpPr>
        <p:spPr bwMode="auto">
          <a:xfrm>
            <a:off x="3870891" y="3529984"/>
            <a:ext cx="3937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endParaRPr lang="en-US" sz="1400" b="1"/>
          </a:p>
        </p:txBody>
      </p:sp>
      <p:sp>
        <p:nvSpPr>
          <p:cNvPr id="493592" name="AutoShape 24"/>
          <p:cNvSpPr>
            <a:spLocks noChangeArrowheads="1"/>
          </p:cNvSpPr>
          <p:nvPr/>
        </p:nvSpPr>
        <p:spPr bwMode="auto">
          <a:xfrm flipV="1">
            <a:off x="5593328" y="5941396"/>
            <a:ext cx="2225675" cy="515938"/>
          </a:xfrm>
          <a:prstGeom prst="foldedCorner">
            <a:avLst>
              <a:gd name="adj" fmla="val 1860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for all c in command, </a:t>
            </a:r>
            <a:br>
              <a:rPr lang="en-GB" sz="1400"/>
            </a:br>
            <a:r>
              <a:rPr lang="en-GB" sz="1400"/>
              <a:t>c.Execute()</a:t>
            </a:r>
            <a:endParaRPr lang="en-US" sz="1400"/>
          </a:p>
        </p:txBody>
      </p:sp>
      <p:grpSp>
        <p:nvGrpSpPr>
          <p:cNvPr id="493599" name="Group 31"/>
          <p:cNvGrpSpPr>
            <a:grpSpLocks/>
          </p:cNvGrpSpPr>
          <p:nvPr/>
        </p:nvGrpSpPr>
        <p:grpSpPr bwMode="auto">
          <a:xfrm>
            <a:off x="938778" y="4260234"/>
            <a:ext cx="3278188" cy="788987"/>
            <a:chOff x="940" y="2789"/>
            <a:chExt cx="2065" cy="497"/>
          </a:xfrm>
        </p:grpSpPr>
        <p:sp>
          <p:nvSpPr>
            <p:cNvPr id="493572" name="Line 4"/>
            <p:cNvSpPr>
              <a:spLocks noChangeShapeType="1"/>
            </p:cNvSpPr>
            <p:nvPr/>
          </p:nvSpPr>
          <p:spPr bwMode="auto">
            <a:xfrm>
              <a:off x="1373" y="3034"/>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3573" name="AutoShape 5"/>
            <p:cNvSpPr>
              <a:spLocks noChangeArrowheads="1"/>
            </p:cNvSpPr>
            <p:nvPr/>
          </p:nvSpPr>
          <p:spPr bwMode="auto">
            <a:xfrm>
              <a:off x="2105" y="2789"/>
              <a:ext cx="162" cy="114"/>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3574" name="Line 6"/>
            <p:cNvSpPr>
              <a:spLocks noChangeShapeType="1"/>
            </p:cNvSpPr>
            <p:nvPr/>
          </p:nvSpPr>
          <p:spPr bwMode="auto">
            <a:xfrm>
              <a:off x="2189" y="2906"/>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3575" name="Line 7"/>
            <p:cNvSpPr>
              <a:spLocks noChangeShapeType="1"/>
            </p:cNvSpPr>
            <p:nvPr/>
          </p:nvSpPr>
          <p:spPr bwMode="auto">
            <a:xfrm>
              <a:off x="1377" y="3031"/>
              <a:ext cx="16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3576" name="Line 8"/>
            <p:cNvSpPr>
              <a:spLocks noChangeShapeType="1"/>
            </p:cNvSpPr>
            <p:nvPr/>
          </p:nvSpPr>
          <p:spPr bwMode="auto">
            <a:xfrm>
              <a:off x="3005" y="3034"/>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3593" name="Line 25"/>
            <p:cNvSpPr>
              <a:spLocks noChangeShapeType="1"/>
            </p:cNvSpPr>
            <p:nvPr/>
          </p:nvSpPr>
          <p:spPr bwMode="auto">
            <a:xfrm>
              <a:off x="1373" y="3201"/>
              <a:ext cx="0" cy="8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3594" name="Line 26"/>
            <p:cNvSpPr>
              <a:spLocks noChangeShapeType="1"/>
            </p:cNvSpPr>
            <p:nvPr/>
          </p:nvSpPr>
          <p:spPr bwMode="auto">
            <a:xfrm rot="-5400000">
              <a:off x="1144" y="2827"/>
              <a:ext cx="0" cy="40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93595" name="Oval 27"/>
          <p:cNvSpPr>
            <a:spLocks noChangeArrowheads="1"/>
          </p:cNvSpPr>
          <p:nvPr/>
        </p:nvSpPr>
        <p:spPr bwMode="auto">
          <a:xfrm>
            <a:off x="3916928" y="3690321"/>
            <a:ext cx="109538" cy="84138"/>
          </a:xfrm>
          <a:prstGeom prst="ellipse">
            <a:avLst/>
          </a:prstGeom>
          <a:solidFill>
            <a:schemeClr val="tx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3596" name="Rectangle 28"/>
          <p:cNvSpPr>
            <a:spLocks noChangeArrowheads="1"/>
          </p:cNvSpPr>
          <p:nvPr/>
        </p:nvSpPr>
        <p:spPr bwMode="auto">
          <a:xfrm>
            <a:off x="5586978" y="4722196"/>
            <a:ext cx="1292225"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commands</a:t>
            </a:r>
          </a:p>
        </p:txBody>
      </p:sp>
      <p:sp>
        <p:nvSpPr>
          <p:cNvPr id="493597" name="Line 29"/>
          <p:cNvSpPr>
            <a:spLocks noChangeShapeType="1"/>
          </p:cNvSpPr>
          <p:nvPr/>
        </p:nvSpPr>
        <p:spPr bwMode="auto">
          <a:xfrm>
            <a:off x="3229541" y="5173046"/>
            <a:ext cx="1962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1"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48</a:t>
            </a:fld>
            <a:endParaRPr lang="en-GB" dirty="0"/>
          </a:p>
        </p:txBody>
      </p:sp>
    </p:spTree>
    <p:extLst>
      <p:ext uri="{BB962C8B-B14F-4D97-AF65-F5344CB8AC3E}">
        <p14:creationId xmlns:p14="http://schemas.microsoft.com/office/powerpoint/2010/main" val="174617371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Rectangle 3"/>
          <p:cNvSpPr>
            <a:spLocks noGrp="1" noChangeArrowheads="1"/>
          </p:cNvSpPr>
          <p:nvPr>
            <p:ph idx="1"/>
          </p:nvPr>
        </p:nvSpPr>
        <p:spPr>
          <a:noFill/>
          <a:ln/>
        </p:spPr>
        <p:txBody>
          <a:bodyPr/>
          <a:lstStyle/>
          <a:p>
            <a:r>
              <a:rPr lang="en-GB"/>
              <a:t>Structure</a:t>
            </a:r>
          </a:p>
        </p:txBody>
      </p:sp>
      <p:sp>
        <p:nvSpPr>
          <p:cNvPr id="516098" name="Rectangle 2"/>
          <p:cNvSpPr>
            <a:spLocks noGrp="1" noChangeArrowheads="1"/>
          </p:cNvSpPr>
          <p:nvPr>
            <p:ph type="title"/>
          </p:nvPr>
        </p:nvSpPr>
        <p:spPr>
          <a:noFill/>
          <a:ln/>
        </p:spPr>
        <p:txBody>
          <a:bodyPr/>
          <a:lstStyle/>
          <a:p>
            <a:r>
              <a:rPr lang="en-GB" dirty="0"/>
              <a:t>Command Pattern (2)</a:t>
            </a:r>
          </a:p>
        </p:txBody>
      </p:sp>
      <p:sp>
        <p:nvSpPr>
          <p:cNvPr id="516106" name="Line 10"/>
          <p:cNvSpPr>
            <a:spLocks noChangeShapeType="1"/>
          </p:cNvSpPr>
          <p:nvPr/>
        </p:nvSpPr>
        <p:spPr bwMode="auto">
          <a:xfrm>
            <a:off x="5840413" y="2998235"/>
            <a:ext cx="0" cy="896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6109" name="Rectangle 13"/>
          <p:cNvSpPr>
            <a:spLocks noChangeArrowheads="1"/>
          </p:cNvSpPr>
          <p:nvPr/>
        </p:nvSpPr>
        <p:spPr bwMode="auto">
          <a:xfrm>
            <a:off x="4840288" y="1799672"/>
            <a:ext cx="1984375" cy="946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16111" name="Rectangle 15"/>
          <p:cNvSpPr>
            <a:spLocks noChangeArrowheads="1"/>
          </p:cNvSpPr>
          <p:nvPr/>
        </p:nvSpPr>
        <p:spPr bwMode="auto">
          <a:xfrm>
            <a:off x="5053013" y="1839360"/>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Command</a:t>
            </a:r>
          </a:p>
        </p:txBody>
      </p:sp>
      <p:sp>
        <p:nvSpPr>
          <p:cNvPr id="516112" name="Rectangle 16"/>
          <p:cNvSpPr>
            <a:spLocks noChangeArrowheads="1"/>
          </p:cNvSpPr>
          <p:nvPr/>
        </p:nvSpPr>
        <p:spPr bwMode="auto">
          <a:xfrm>
            <a:off x="4860925" y="2148922"/>
            <a:ext cx="2198688"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i="1"/>
              <a:t>Execute()</a:t>
            </a:r>
          </a:p>
        </p:txBody>
      </p:sp>
      <p:sp>
        <p:nvSpPr>
          <p:cNvPr id="516114" name="Line 18"/>
          <p:cNvSpPr>
            <a:spLocks noChangeShapeType="1"/>
          </p:cNvSpPr>
          <p:nvPr/>
        </p:nvSpPr>
        <p:spPr bwMode="auto">
          <a:xfrm rot="16200000" flipV="1">
            <a:off x="7042150" y="3888822"/>
            <a:ext cx="0" cy="1041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6128" name="AutoShape 32"/>
          <p:cNvSpPr>
            <a:spLocks noChangeArrowheads="1"/>
          </p:cNvSpPr>
          <p:nvPr/>
        </p:nvSpPr>
        <p:spPr bwMode="auto">
          <a:xfrm flipV="1">
            <a:off x="7170738" y="4222197"/>
            <a:ext cx="1763712" cy="361950"/>
          </a:xfrm>
          <a:prstGeom prst="foldedCorner">
            <a:avLst>
              <a:gd name="adj" fmla="val 1860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receiver.Action();</a:t>
            </a:r>
            <a:endParaRPr lang="en-US" sz="1400"/>
          </a:p>
        </p:txBody>
      </p:sp>
      <p:sp>
        <p:nvSpPr>
          <p:cNvPr id="516113" name="Oval 17"/>
          <p:cNvSpPr>
            <a:spLocks noChangeArrowheads="1"/>
          </p:cNvSpPr>
          <p:nvPr/>
        </p:nvSpPr>
        <p:spPr bwMode="auto">
          <a:xfrm>
            <a:off x="6372225" y="4336497"/>
            <a:ext cx="139700" cy="139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6122" name="Rectangle 26"/>
          <p:cNvSpPr>
            <a:spLocks noChangeArrowheads="1"/>
          </p:cNvSpPr>
          <p:nvPr/>
        </p:nvSpPr>
        <p:spPr bwMode="auto">
          <a:xfrm>
            <a:off x="4852988" y="3901522"/>
            <a:ext cx="1984375" cy="1282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16124" name="Rectangle 28"/>
          <p:cNvSpPr>
            <a:spLocks noChangeArrowheads="1"/>
          </p:cNvSpPr>
          <p:nvPr/>
        </p:nvSpPr>
        <p:spPr bwMode="auto">
          <a:xfrm>
            <a:off x="4840288" y="3909460"/>
            <a:ext cx="199231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ConcreteCommand</a:t>
            </a:r>
          </a:p>
        </p:txBody>
      </p:sp>
      <p:sp>
        <p:nvSpPr>
          <p:cNvPr id="516125" name="Rectangle 29"/>
          <p:cNvSpPr>
            <a:spLocks noChangeArrowheads="1"/>
          </p:cNvSpPr>
          <p:nvPr/>
        </p:nvSpPr>
        <p:spPr bwMode="auto">
          <a:xfrm>
            <a:off x="4873625" y="4282522"/>
            <a:ext cx="2198688"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Execute()</a:t>
            </a:r>
          </a:p>
        </p:txBody>
      </p:sp>
      <p:sp>
        <p:nvSpPr>
          <p:cNvPr id="516133" name="Line 37"/>
          <p:cNvSpPr>
            <a:spLocks noChangeShapeType="1"/>
          </p:cNvSpPr>
          <p:nvPr/>
        </p:nvSpPr>
        <p:spPr bwMode="auto">
          <a:xfrm>
            <a:off x="4865688" y="4209497"/>
            <a:ext cx="1962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135" name="Line 39"/>
          <p:cNvSpPr>
            <a:spLocks noChangeShapeType="1"/>
          </p:cNvSpPr>
          <p:nvPr/>
        </p:nvSpPr>
        <p:spPr bwMode="auto">
          <a:xfrm>
            <a:off x="4865688" y="4698447"/>
            <a:ext cx="1962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136" name="Rectangle 40"/>
          <p:cNvSpPr>
            <a:spLocks noChangeArrowheads="1"/>
          </p:cNvSpPr>
          <p:nvPr/>
        </p:nvSpPr>
        <p:spPr bwMode="auto">
          <a:xfrm>
            <a:off x="4873625" y="4773060"/>
            <a:ext cx="2198688"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state</a:t>
            </a:r>
          </a:p>
        </p:txBody>
      </p:sp>
      <p:sp>
        <p:nvSpPr>
          <p:cNvPr id="516142" name="Rectangle 46"/>
          <p:cNvSpPr>
            <a:spLocks noChangeArrowheads="1"/>
          </p:cNvSpPr>
          <p:nvPr/>
        </p:nvSpPr>
        <p:spPr bwMode="auto">
          <a:xfrm>
            <a:off x="2284413" y="4282522"/>
            <a:ext cx="1049337"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Action()</a:t>
            </a:r>
          </a:p>
        </p:txBody>
      </p:sp>
      <p:sp>
        <p:nvSpPr>
          <p:cNvPr id="516141" name="Rectangle 45"/>
          <p:cNvSpPr>
            <a:spLocks noChangeArrowheads="1"/>
          </p:cNvSpPr>
          <p:nvPr/>
        </p:nvSpPr>
        <p:spPr bwMode="auto">
          <a:xfrm>
            <a:off x="2251075" y="3909460"/>
            <a:ext cx="1539875"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Receiver</a:t>
            </a:r>
          </a:p>
        </p:txBody>
      </p:sp>
      <p:grpSp>
        <p:nvGrpSpPr>
          <p:cNvPr id="516147" name="Group 51"/>
          <p:cNvGrpSpPr>
            <a:grpSpLocks/>
          </p:cNvGrpSpPr>
          <p:nvPr/>
        </p:nvGrpSpPr>
        <p:grpSpPr bwMode="auto">
          <a:xfrm>
            <a:off x="2263775" y="3901522"/>
            <a:ext cx="1533525" cy="736600"/>
            <a:chOff x="896" y="2349"/>
            <a:chExt cx="1250" cy="533"/>
          </a:xfrm>
        </p:grpSpPr>
        <p:sp>
          <p:nvSpPr>
            <p:cNvPr id="516140" name="Rectangle 44"/>
            <p:cNvSpPr>
              <a:spLocks noChangeArrowheads="1"/>
            </p:cNvSpPr>
            <p:nvPr/>
          </p:nvSpPr>
          <p:spPr bwMode="auto">
            <a:xfrm>
              <a:off x="896" y="2349"/>
              <a:ext cx="1250" cy="5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16143" name="Line 47"/>
            <p:cNvSpPr>
              <a:spLocks noChangeShapeType="1"/>
            </p:cNvSpPr>
            <p:nvPr/>
          </p:nvSpPr>
          <p:spPr bwMode="auto">
            <a:xfrm>
              <a:off x="904" y="2543"/>
              <a:ext cx="12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16146" name="Line 50"/>
          <p:cNvSpPr>
            <a:spLocks noChangeShapeType="1"/>
          </p:cNvSpPr>
          <p:nvPr/>
        </p:nvSpPr>
        <p:spPr bwMode="auto">
          <a:xfrm rot="5400000">
            <a:off x="4321969" y="3905491"/>
            <a:ext cx="0" cy="10556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6148" name="Rectangle 52"/>
          <p:cNvSpPr>
            <a:spLocks noChangeArrowheads="1"/>
          </p:cNvSpPr>
          <p:nvPr/>
        </p:nvSpPr>
        <p:spPr bwMode="auto">
          <a:xfrm>
            <a:off x="4114800" y="4177747"/>
            <a:ext cx="1049338"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receiver</a:t>
            </a:r>
          </a:p>
        </p:txBody>
      </p:sp>
      <p:grpSp>
        <p:nvGrpSpPr>
          <p:cNvPr id="516160" name="Group 64"/>
          <p:cNvGrpSpPr>
            <a:grpSpLocks/>
          </p:cNvGrpSpPr>
          <p:nvPr/>
        </p:nvGrpSpPr>
        <p:grpSpPr bwMode="auto">
          <a:xfrm>
            <a:off x="2251075" y="1799672"/>
            <a:ext cx="1546225" cy="754063"/>
            <a:chOff x="1282" y="1684"/>
            <a:chExt cx="974" cy="364"/>
          </a:xfrm>
        </p:grpSpPr>
        <p:sp>
          <p:nvSpPr>
            <p:cNvPr id="516156" name="Rectangle 60"/>
            <p:cNvSpPr>
              <a:spLocks noChangeArrowheads="1"/>
            </p:cNvSpPr>
            <p:nvPr/>
          </p:nvSpPr>
          <p:spPr bwMode="auto">
            <a:xfrm>
              <a:off x="1282" y="1784"/>
              <a:ext cx="970" cy="14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Invoker</a:t>
              </a:r>
            </a:p>
          </p:txBody>
        </p:sp>
        <p:sp>
          <p:nvSpPr>
            <p:cNvPr id="516158" name="Rectangle 62"/>
            <p:cNvSpPr>
              <a:spLocks noChangeArrowheads="1"/>
            </p:cNvSpPr>
            <p:nvPr/>
          </p:nvSpPr>
          <p:spPr bwMode="auto">
            <a:xfrm>
              <a:off x="1290" y="1684"/>
              <a:ext cx="966" cy="3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grpSp>
      <p:sp>
        <p:nvSpPr>
          <p:cNvPr id="516164" name="Line 68"/>
          <p:cNvSpPr>
            <a:spLocks noChangeShapeType="1"/>
          </p:cNvSpPr>
          <p:nvPr/>
        </p:nvSpPr>
        <p:spPr bwMode="auto">
          <a:xfrm rot="5400000">
            <a:off x="4458494" y="1597266"/>
            <a:ext cx="0" cy="76993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16161" name="Group 65"/>
          <p:cNvGrpSpPr>
            <a:grpSpLocks/>
          </p:cNvGrpSpPr>
          <p:nvPr/>
        </p:nvGrpSpPr>
        <p:grpSpPr bwMode="auto">
          <a:xfrm>
            <a:off x="3802063" y="1929847"/>
            <a:ext cx="300037" cy="114300"/>
            <a:chOff x="4120" y="2531"/>
            <a:chExt cx="289" cy="97"/>
          </a:xfrm>
        </p:grpSpPr>
        <p:sp>
          <p:nvSpPr>
            <p:cNvPr id="516162" name="Freeform 66"/>
            <p:cNvSpPr>
              <a:spLocks/>
            </p:cNvSpPr>
            <p:nvPr/>
          </p:nvSpPr>
          <p:spPr bwMode="auto">
            <a:xfrm>
              <a:off x="4120" y="2579"/>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163" name="Freeform 67"/>
            <p:cNvSpPr>
              <a:spLocks/>
            </p:cNvSpPr>
            <p:nvPr/>
          </p:nvSpPr>
          <p:spPr bwMode="auto">
            <a:xfrm>
              <a:off x="4120" y="2531"/>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16165" name="Group 69"/>
          <p:cNvGrpSpPr>
            <a:grpSpLocks/>
          </p:cNvGrpSpPr>
          <p:nvPr/>
        </p:nvGrpSpPr>
        <p:grpSpPr bwMode="auto">
          <a:xfrm>
            <a:off x="269875" y="1799672"/>
            <a:ext cx="1546225" cy="754063"/>
            <a:chOff x="1282" y="1684"/>
            <a:chExt cx="974" cy="364"/>
          </a:xfrm>
        </p:grpSpPr>
        <p:sp>
          <p:nvSpPr>
            <p:cNvPr id="516166" name="Rectangle 70"/>
            <p:cNvSpPr>
              <a:spLocks noChangeArrowheads="1"/>
            </p:cNvSpPr>
            <p:nvPr/>
          </p:nvSpPr>
          <p:spPr bwMode="auto">
            <a:xfrm>
              <a:off x="1282" y="1784"/>
              <a:ext cx="970" cy="14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Client</a:t>
              </a:r>
            </a:p>
          </p:txBody>
        </p:sp>
        <p:sp>
          <p:nvSpPr>
            <p:cNvPr id="516167" name="Rectangle 71"/>
            <p:cNvSpPr>
              <a:spLocks noChangeArrowheads="1"/>
            </p:cNvSpPr>
            <p:nvPr/>
          </p:nvSpPr>
          <p:spPr bwMode="auto">
            <a:xfrm>
              <a:off x="1290" y="1684"/>
              <a:ext cx="966" cy="3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grpSp>
      <p:grpSp>
        <p:nvGrpSpPr>
          <p:cNvPr id="516170" name="Group 74"/>
          <p:cNvGrpSpPr>
            <a:grpSpLocks/>
          </p:cNvGrpSpPr>
          <p:nvPr/>
        </p:nvGrpSpPr>
        <p:grpSpPr bwMode="auto">
          <a:xfrm>
            <a:off x="1347788" y="2548972"/>
            <a:ext cx="895350" cy="1508125"/>
            <a:chOff x="664" y="1497"/>
            <a:chExt cx="739" cy="950"/>
          </a:xfrm>
        </p:grpSpPr>
        <p:sp>
          <p:nvSpPr>
            <p:cNvPr id="516168" name="Line 72"/>
            <p:cNvSpPr>
              <a:spLocks noChangeShapeType="1"/>
            </p:cNvSpPr>
            <p:nvPr/>
          </p:nvSpPr>
          <p:spPr bwMode="auto">
            <a:xfrm rot="5400000">
              <a:off x="1034" y="2077"/>
              <a:ext cx="0" cy="739"/>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6169" name="Line 73"/>
            <p:cNvSpPr>
              <a:spLocks noChangeShapeType="1"/>
            </p:cNvSpPr>
            <p:nvPr/>
          </p:nvSpPr>
          <p:spPr bwMode="auto">
            <a:xfrm rot="10800000">
              <a:off x="670" y="1497"/>
              <a:ext cx="0" cy="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16172" name="Line 76"/>
          <p:cNvSpPr>
            <a:spLocks noChangeShapeType="1"/>
          </p:cNvSpPr>
          <p:nvPr/>
        </p:nvSpPr>
        <p:spPr bwMode="auto">
          <a:xfrm rot="5400000">
            <a:off x="2785269" y="2864091"/>
            <a:ext cx="0" cy="4110038"/>
          </a:xfrm>
          <a:prstGeom prst="line">
            <a:avLst/>
          </a:prstGeom>
          <a:noFill/>
          <a:ln w="12700">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6173" name="Line 77"/>
          <p:cNvSpPr>
            <a:spLocks noChangeShapeType="1"/>
          </p:cNvSpPr>
          <p:nvPr/>
        </p:nvSpPr>
        <p:spPr bwMode="auto">
          <a:xfrm rot="10800000">
            <a:off x="722313" y="2574372"/>
            <a:ext cx="0" cy="23447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6174" name="Line 78"/>
          <p:cNvSpPr>
            <a:spLocks noChangeShapeType="1"/>
          </p:cNvSpPr>
          <p:nvPr/>
        </p:nvSpPr>
        <p:spPr bwMode="auto">
          <a:xfrm>
            <a:off x="4841875" y="2131460"/>
            <a:ext cx="19859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105" name="AutoShape 9"/>
          <p:cNvSpPr>
            <a:spLocks noChangeArrowheads="1"/>
          </p:cNvSpPr>
          <p:nvPr/>
        </p:nvSpPr>
        <p:spPr bwMode="auto">
          <a:xfrm>
            <a:off x="5707063" y="2756935"/>
            <a:ext cx="257175" cy="246062"/>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49</a:t>
            </a:fld>
            <a:endParaRPr lang="en-GB" dirty="0"/>
          </a:p>
        </p:txBody>
      </p:sp>
    </p:spTree>
    <p:extLst>
      <p:ext uri="{BB962C8B-B14F-4D97-AF65-F5344CB8AC3E}">
        <p14:creationId xmlns:p14="http://schemas.microsoft.com/office/powerpoint/2010/main" val="27734611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latin typeface="+mj-lt"/>
                <a:sym typeface="Wingdings" pitchFamily="2" charset="2"/>
              </a:rPr>
              <a:t>Association in C++</a:t>
            </a:r>
          </a:p>
          <a:p>
            <a:pPr eaLnBrk="1" hangingPunct="1"/>
            <a:r>
              <a:rPr lang="en-GB" dirty="0">
                <a:latin typeface="+mj-lt"/>
                <a:sym typeface="Wingdings" pitchFamily="2" charset="2"/>
              </a:rPr>
              <a:t>The importance of delegation</a:t>
            </a:r>
          </a:p>
          <a:p>
            <a:pPr eaLnBrk="1" hangingPunct="1"/>
            <a:r>
              <a:rPr lang="en-GB" dirty="0">
                <a:latin typeface="+mj-lt"/>
                <a:sym typeface="Wingdings" pitchFamily="2" charset="2"/>
              </a:rPr>
              <a:t>A pattern-based approach to design</a:t>
            </a:r>
            <a:endParaRPr lang="cy-GB" dirty="0">
              <a:latin typeface="+mj-lt"/>
            </a:endParaRPr>
          </a:p>
        </p:txBody>
      </p:sp>
      <p:sp>
        <p:nvSpPr>
          <p:cNvPr id="271364" name="Rectangle 4"/>
          <p:cNvSpPr>
            <a:spLocks noGrp="1" noChangeArrowheads="1"/>
          </p:cNvSpPr>
          <p:nvPr>
            <p:ph type="title"/>
          </p:nvPr>
        </p:nvSpPr>
        <p:spPr/>
        <p:txBody>
          <a:bodyPr/>
          <a:lstStyle/>
          <a:p>
            <a:pPr eaLnBrk="1" hangingPunct="1"/>
            <a:r>
              <a:rPr lang="en-GB" sz="3400" dirty="0"/>
              <a:t>1. Setting the Scene</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5</a:t>
            </a:fld>
            <a:endParaRPr lang="en-GB" sz="1200" b="0">
              <a:solidFill>
                <a:schemeClr val="tx2"/>
              </a:solidFill>
            </a:endParaRPr>
          </a:p>
        </p:txBody>
      </p:sp>
    </p:spTree>
    <p:extLst>
      <p:ext uri="{BB962C8B-B14F-4D97-AF65-F5344CB8AC3E}">
        <p14:creationId xmlns:p14="http://schemas.microsoft.com/office/powerpoint/2010/main" val="4164260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51" name="Rectangle 7"/>
          <p:cNvSpPr>
            <a:spLocks noGrp="1" noChangeArrowheads="1"/>
          </p:cNvSpPr>
          <p:nvPr>
            <p:ph type="title"/>
          </p:nvPr>
        </p:nvSpPr>
        <p:spPr/>
        <p:txBody>
          <a:bodyPr/>
          <a:lstStyle/>
          <a:p>
            <a:r>
              <a:rPr lang="en-GB" dirty="0"/>
              <a:t>Command Pattern (3)</a:t>
            </a:r>
          </a:p>
        </p:txBody>
      </p:sp>
      <p:sp>
        <p:nvSpPr>
          <p:cNvPr id="518153" name="Rectangle 9"/>
          <p:cNvSpPr>
            <a:spLocks noChangeArrowheads="1"/>
          </p:cNvSpPr>
          <p:nvPr/>
        </p:nvSpPr>
        <p:spPr bwMode="auto">
          <a:xfrm>
            <a:off x="571041" y="1278223"/>
            <a:ext cx="4921250" cy="1466703"/>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y-GB" sz="1400" b="1" dirty="0">
                <a:latin typeface="Courier New" pitchFamily="49" charset="0"/>
              </a:rPr>
              <a:t>interface Command</a:t>
            </a:r>
          </a:p>
          <a:p>
            <a:r>
              <a:rPr lang="cy-GB" sz="1400" b="1" dirty="0">
                <a:latin typeface="Courier New" pitchFamily="49" charset="0"/>
              </a:rPr>
              <a:t>{</a:t>
            </a:r>
          </a:p>
          <a:p>
            <a:r>
              <a:rPr lang="cy-GB" sz="1400" b="1" dirty="0">
                <a:latin typeface="Courier New" pitchFamily="49" charset="0"/>
              </a:rPr>
              <a:t>    void execute();</a:t>
            </a:r>
          </a:p>
          <a:p>
            <a:r>
              <a:rPr lang="cy-GB" sz="1400" b="1" dirty="0">
                <a:latin typeface="Courier New" pitchFamily="49" charset="0"/>
              </a:rPr>
              <a:t>    void undo();</a:t>
            </a:r>
          </a:p>
          <a:p>
            <a:r>
              <a:rPr lang="cy-GB" sz="1400" b="1" dirty="0">
                <a:latin typeface="Courier New" pitchFamily="49" charset="0"/>
              </a:rPr>
              <a:t>    ...</a:t>
            </a:r>
          </a:p>
          <a:p>
            <a:r>
              <a:rPr lang="cy-GB" sz="1400" b="1" dirty="0">
                <a:latin typeface="Courier New" pitchFamily="49" charset="0"/>
              </a:rPr>
              <a:t>}</a:t>
            </a:r>
          </a:p>
        </p:txBody>
      </p:sp>
      <p:sp>
        <p:nvSpPr>
          <p:cNvPr id="518149" name="Rectangle 5"/>
          <p:cNvSpPr>
            <a:spLocks noChangeArrowheads="1"/>
          </p:cNvSpPr>
          <p:nvPr/>
        </p:nvSpPr>
        <p:spPr bwMode="auto">
          <a:xfrm>
            <a:off x="3409491" y="2580893"/>
            <a:ext cx="4921250" cy="3364434"/>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y-GB" sz="1400" b="1" dirty="0">
                <a:latin typeface="Courier New" pitchFamily="49" charset="0"/>
              </a:rPr>
              <a:t>public class MoveCommand implements Command</a:t>
            </a:r>
          </a:p>
          <a:p>
            <a:r>
              <a:rPr lang="cy-GB" sz="1400" b="1" dirty="0">
                <a:latin typeface="Courier New" pitchFamily="49" charset="0"/>
              </a:rPr>
              <a:t>{</a:t>
            </a:r>
          </a:p>
          <a:p>
            <a:r>
              <a:rPr lang="cy-GB" sz="1400" b="1" dirty="0">
                <a:latin typeface="Courier New" pitchFamily="49" charset="0"/>
              </a:rPr>
              <a:t>    private int dx, dy;</a:t>
            </a:r>
          </a:p>
          <a:p>
            <a:r>
              <a:rPr lang="cy-GB" sz="1400" b="1" dirty="0">
                <a:latin typeface="Courier New" pitchFamily="49" charset="0"/>
              </a:rPr>
              <a:t>    private Graphic target;</a:t>
            </a:r>
          </a:p>
          <a:p>
            <a:endParaRPr lang="cy-GB" sz="1400" b="1" dirty="0">
              <a:latin typeface="Courier New" pitchFamily="49" charset="0"/>
            </a:endParaRPr>
          </a:p>
          <a:p>
            <a:r>
              <a:rPr lang="cy-GB" sz="1400" b="1" dirty="0">
                <a:latin typeface="Courier New" pitchFamily="49" charset="0"/>
              </a:rPr>
              <a:t>    public void execute()</a:t>
            </a:r>
          </a:p>
          <a:p>
            <a:r>
              <a:rPr lang="cy-GB" sz="1400" b="1" dirty="0">
                <a:latin typeface="Courier New" pitchFamily="49" charset="0"/>
              </a:rPr>
              <a:t>    {</a:t>
            </a:r>
          </a:p>
          <a:p>
            <a:r>
              <a:rPr lang="cy-GB" sz="1400" b="1" dirty="0">
                <a:latin typeface="Courier New" pitchFamily="49" charset="0"/>
              </a:rPr>
              <a:t>        target.move(dx, dy);</a:t>
            </a:r>
          </a:p>
          <a:p>
            <a:r>
              <a:rPr lang="cy-GB" sz="1400" b="1" dirty="0">
                <a:latin typeface="Courier New" pitchFamily="49" charset="0"/>
              </a:rPr>
              <a:t>    }</a:t>
            </a:r>
          </a:p>
          <a:p>
            <a:endParaRPr lang="cy-GB" sz="1400" b="1" dirty="0">
              <a:latin typeface="Courier New" pitchFamily="49" charset="0"/>
            </a:endParaRPr>
          </a:p>
          <a:p>
            <a:r>
              <a:rPr lang="cy-GB" sz="1400" b="1" dirty="0">
                <a:latin typeface="Courier New" pitchFamily="49" charset="0"/>
              </a:rPr>
              <a:t>    virtual void undo()</a:t>
            </a:r>
          </a:p>
          <a:p>
            <a:r>
              <a:rPr lang="cy-GB" sz="1400" b="1" dirty="0">
                <a:latin typeface="Courier New" pitchFamily="49" charset="0"/>
              </a:rPr>
              <a:t>    {</a:t>
            </a:r>
          </a:p>
          <a:p>
            <a:r>
              <a:rPr lang="cy-GB" sz="1400" b="1" dirty="0">
                <a:latin typeface="Courier New" pitchFamily="49" charset="0"/>
              </a:rPr>
              <a:t>        target.move(-dx, -dy);</a:t>
            </a:r>
          </a:p>
          <a:p>
            <a:r>
              <a:rPr lang="cy-GB" sz="1400" b="1" dirty="0">
                <a:latin typeface="Courier New" pitchFamily="49" charset="0"/>
              </a:rPr>
              <a:t>    }</a:t>
            </a:r>
          </a:p>
          <a:p>
            <a:r>
              <a:rPr lang="cy-GB" sz="1400" b="1" dirty="0">
                <a:latin typeface="Courier New" pitchFamily="49" charset="0"/>
              </a:rPr>
              <a:t>}</a:t>
            </a:r>
            <a:endParaRPr lang="en-US" sz="1400" b="1" dirty="0">
              <a:latin typeface="Courier New" pitchFamily="49" charset="0"/>
            </a:endParaRPr>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50</a:t>
            </a:fld>
            <a:endParaRPr lang="en-GB" dirty="0"/>
          </a:p>
        </p:txBody>
      </p:sp>
    </p:spTree>
    <p:extLst>
      <p:ext uri="{BB962C8B-B14F-4D97-AF65-F5344CB8AC3E}">
        <p14:creationId xmlns:p14="http://schemas.microsoft.com/office/powerpoint/2010/main" val="351075553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idx="1"/>
          </p:nvPr>
        </p:nvSpPr>
        <p:spPr>
          <a:noFill/>
          <a:ln/>
        </p:spPr>
        <p:txBody>
          <a:bodyPr/>
          <a:lstStyle/>
          <a:p>
            <a:r>
              <a:rPr lang="en-GB" dirty="0"/>
              <a:t>Intent</a:t>
            </a:r>
          </a:p>
          <a:p>
            <a:pPr lvl="1"/>
            <a:r>
              <a:rPr lang="en-GB" dirty="0"/>
              <a:t>To enable an object to alter its behaviour according to internal state</a:t>
            </a:r>
          </a:p>
          <a:p>
            <a:pPr lvl="1"/>
            <a:r>
              <a:rPr lang="en-GB" dirty="0"/>
              <a:t>The object appears to change its class</a:t>
            </a:r>
          </a:p>
          <a:p>
            <a:r>
              <a:rPr lang="en-GB" dirty="0"/>
              <a:t>Example</a:t>
            </a:r>
          </a:p>
          <a:p>
            <a:pPr lvl="1"/>
            <a:r>
              <a:rPr lang="en-GB" dirty="0"/>
              <a:t>Bank account objects behave differently according to their state</a:t>
            </a:r>
          </a:p>
          <a:p>
            <a:pPr lvl="2"/>
            <a:endParaRPr lang="en-GB" dirty="0"/>
          </a:p>
          <a:p>
            <a:pPr lvl="2"/>
            <a:endParaRPr lang="en-GB" dirty="0"/>
          </a:p>
          <a:p>
            <a:pPr lvl="2"/>
            <a:endParaRPr lang="en-GB" dirty="0"/>
          </a:p>
          <a:p>
            <a:pPr lvl="2"/>
            <a:endParaRPr lang="en-GB" dirty="0"/>
          </a:p>
          <a:p>
            <a:pPr lvl="2"/>
            <a:endParaRPr lang="en-GB" dirty="0"/>
          </a:p>
          <a:p>
            <a:pPr lvl="2"/>
            <a:endParaRPr lang="en-GB" dirty="0"/>
          </a:p>
        </p:txBody>
      </p:sp>
      <p:sp>
        <p:nvSpPr>
          <p:cNvPr id="495618" name="Rectangle 2"/>
          <p:cNvSpPr>
            <a:spLocks noGrp="1" noChangeArrowheads="1"/>
          </p:cNvSpPr>
          <p:nvPr>
            <p:ph type="title"/>
          </p:nvPr>
        </p:nvSpPr>
        <p:spPr>
          <a:noFill/>
          <a:ln/>
        </p:spPr>
        <p:txBody>
          <a:bodyPr/>
          <a:lstStyle/>
          <a:p>
            <a:r>
              <a:rPr lang="en-GB" dirty="0"/>
              <a:t>State Pattern (1)</a:t>
            </a:r>
          </a:p>
        </p:txBody>
      </p:sp>
      <p:sp>
        <p:nvSpPr>
          <p:cNvPr id="495620" name="Line 4"/>
          <p:cNvSpPr>
            <a:spLocks noChangeShapeType="1"/>
          </p:cNvSpPr>
          <p:nvPr/>
        </p:nvSpPr>
        <p:spPr bwMode="auto">
          <a:xfrm rot="5400000">
            <a:off x="4190207" y="2842414"/>
            <a:ext cx="0" cy="2062163"/>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95621" name="Group 5"/>
          <p:cNvGrpSpPr>
            <a:grpSpLocks/>
          </p:cNvGrpSpPr>
          <p:nvPr/>
        </p:nvGrpSpPr>
        <p:grpSpPr bwMode="auto">
          <a:xfrm>
            <a:off x="2887663" y="3821109"/>
            <a:ext cx="300037" cy="114300"/>
            <a:chOff x="4120" y="2531"/>
            <a:chExt cx="289" cy="97"/>
          </a:xfrm>
        </p:grpSpPr>
        <p:sp>
          <p:nvSpPr>
            <p:cNvPr id="495622" name="Freeform 6"/>
            <p:cNvSpPr>
              <a:spLocks/>
            </p:cNvSpPr>
            <p:nvPr/>
          </p:nvSpPr>
          <p:spPr bwMode="auto">
            <a:xfrm>
              <a:off x="4120" y="2579"/>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5623" name="Freeform 7"/>
            <p:cNvSpPr>
              <a:spLocks/>
            </p:cNvSpPr>
            <p:nvPr/>
          </p:nvSpPr>
          <p:spPr bwMode="auto">
            <a:xfrm>
              <a:off x="4120" y="2531"/>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495624" name="Rectangle 8"/>
          <p:cNvSpPr>
            <a:spLocks noChangeArrowheads="1"/>
          </p:cNvSpPr>
          <p:nvPr/>
        </p:nvSpPr>
        <p:spPr bwMode="auto">
          <a:xfrm>
            <a:off x="5213350" y="3667121"/>
            <a:ext cx="1984375" cy="958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5625" name="Rectangle 9"/>
          <p:cNvSpPr>
            <a:spLocks noChangeArrowheads="1"/>
          </p:cNvSpPr>
          <p:nvPr/>
        </p:nvSpPr>
        <p:spPr bwMode="auto">
          <a:xfrm>
            <a:off x="5426075" y="3706809"/>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AccountState</a:t>
            </a:r>
          </a:p>
        </p:txBody>
      </p:sp>
      <p:sp>
        <p:nvSpPr>
          <p:cNvPr id="495626" name="Rectangle 10"/>
          <p:cNvSpPr>
            <a:spLocks noChangeArrowheads="1"/>
          </p:cNvSpPr>
          <p:nvPr/>
        </p:nvSpPr>
        <p:spPr bwMode="auto">
          <a:xfrm>
            <a:off x="5233988" y="4087809"/>
            <a:ext cx="1670050" cy="5048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i="1"/>
              <a:t>DoDeposit()</a:t>
            </a:r>
          </a:p>
          <a:p>
            <a:pPr defTabSz="661988"/>
            <a:r>
              <a:rPr lang="en-GB" sz="1400" i="1"/>
              <a:t>DoWithdraw()</a:t>
            </a:r>
          </a:p>
        </p:txBody>
      </p:sp>
      <p:sp>
        <p:nvSpPr>
          <p:cNvPr id="495627" name="Line 11"/>
          <p:cNvSpPr>
            <a:spLocks noChangeShapeType="1"/>
          </p:cNvSpPr>
          <p:nvPr/>
        </p:nvSpPr>
        <p:spPr bwMode="auto">
          <a:xfrm>
            <a:off x="5214938" y="4022721"/>
            <a:ext cx="1985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5628" name="Rectangle 12"/>
          <p:cNvSpPr>
            <a:spLocks noChangeArrowheads="1"/>
          </p:cNvSpPr>
          <p:nvPr/>
        </p:nvSpPr>
        <p:spPr bwMode="auto">
          <a:xfrm>
            <a:off x="3536950" y="5475284"/>
            <a:ext cx="1595438" cy="904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5629" name="Rectangle 13"/>
          <p:cNvSpPr>
            <a:spLocks noChangeArrowheads="1"/>
          </p:cNvSpPr>
          <p:nvPr/>
        </p:nvSpPr>
        <p:spPr bwMode="auto">
          <a:xfrm>
            <a:off x="3540125" y="5514971"/>
            <a:ext cx="157321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OverdrawnState</a:t>
            </a:r>
          </a:p>
        </p:txBody>
      </p:sp>
      <p:sp>
        <p:nvSpPr>
          <p:cNvPr id="495630" name="Rectangle 14"/>
          <p:cNvSpPr>
            <a:spLocks noChangeArrowheads="1"/>
          </p:cNvSpPr>
          <p:nvPr/>
        </p:nvSpPr>
        <p:spPr bwMode="auto">
          <a:xfrm>
            <a:off x="3554413" y="5808659"/>
            <a:ext cx="1427162" cy="5048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DoDeposit()</a:t>
            </a:r>
          </a:p>
          <a:p>
            <a:pPr defTabSz="661988"/>
            <a:r>
              <a:rPr lang="en-GB" sz="1400"/>
              <a:t>DoWithdraw()</a:t>
            </a:r>
          </a:p>
        </p:txBody>
      </p:sp>
      <p:sp>
        <p:nvSpPr>
          <p:cNvPr id="495631" name="Line 15"/>
          <p:cNvSpPr>
            <a:spLocks noChangeShapeType="1"/>
          </p:cNvSpPr>
          <p:nvPr/>
        </p:nvSpPr>
        <p:spPr bwMode="auto">
          <a:xfrm>
            <a:off x="3538538" y="5807071"/>
            <a:ext cx="15970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495663" name="Group 47"/>
          <p:cNvGrpSpPr>
            <a:grpSpLocks/>
          </p:cNvGrpSpPr>
          <p:nvPr/>
        </p:nvGrpSpPr>
        <p:grpSpPr bwMode="auto">
          <a:xfrm>
            <a:off x="5403850" y="5475284"/>
            <a:ext cx="1598613" cy="904875"/>
            <a:chOff x="3404" y="3449"/>
            <a:chExt cx="1007" cy="570"/>
          </a:xfrm>
        </p:grpSpPr>
        <p:sp>
          <p:nvSpPr>
            <p:cNvPr id="495632" name="Rectangle 16"/>
            <p:cNvSpPr>
              <a:spLocks noChangeArrowheads="1"/>
            </p:cNvSpPr>
            <p:nvPr/>
          </p:nvSpPr>
          <p:spPr bwMode="auto">
            <a:xfrm>
              <a:off x="3404" y="3449"/>
              <a:ext cx="1005" cy="5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5633" name="Rectangle 17"/>
            <p:cNvSpPr>
              <a:spLocks noChangeArrowheads="1"/>
            </p:cNvSpPr>
            <p:nvPr/>
          </p:nvSpPr>
          <p:spPr bwMode="auto">
            <a:xfrm>
              <a:off x="3417" y="3474"/>
              <a:ext cx="987"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NormalState</a:t>
              </a:r>
            </a:p>
          </p:txBody>
        </p:sp>
        <p:sp>
          <p:nvSpPr>
            <p:cNvPr id="495634" name="Rectangle 18"/>
            <p:cNvSpPr>
              <a:spLocks noChangeArrowheads="1"/>
            </p:cNvSpPr>
            <p:nvPr/>
          </p:nvSpPr>
          <p:spPr bwMode="auto">
            <a:xfrm>
              <a:off x="3415" y="3659"/>
              <a:ext cx="812" cy="3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DoDeposit()</a:t>
              </a:r>
            </a:p>
            <a:p>
              <a:pPr defTabSz="661988"/>
              <a:r>
                <a:rPr lang="en-GB" sz="1400"/>
                <a:t>DoWithdraw()</a:t>
              </a:r>
            </a:p>
          </p:txBody>
        </p:sp>
        <p:sp>
          <p:nvSpPr>
            <p:cNvPr id="495635" name="Line 19"/>
            <p:cNvSpPr>
              <a:spLocks noChangeShapeType="1"/>
            </p:cNvSpPr>
            <p:nvPr/>
          </p:nvSpPr>
          <p:spPr bwMode="auto">
            <a:xfrm>
              <a:off x="3405" y="3658"/>
              <a:ext cx="100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495639" name="Line 23"/>
          <p:cNvSpPr>
            <a:spLocks noChangeShapeType="1"/>
          </p:cNvSpPr>
          <p:nvPr/>
        </p:nvSpPr>
        <p:spPr bwMode="auto">
          <a:xfrm flipH="1">
            <a:off x="7554913" y="5099046"/>
            <a:ext cx="0" cy="3794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5640" name="Line 24"/>
          <p:cNvSpPr>
            <a:spLocks noChangeShapeType="1"/>
          </p:cNvSpPr>
          <p:nvPr/>
        </p:nvSpPr>
        <p:spPr bwMode="auto">
          <a:xfrm flipH="1">
            <a:off x="4902200" y="5103809"/>
            <a:ext cx="26558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5641" name="Line 25"/>
          <p:cNvSpPr>
            <a:spLocks noChangeShapeType="1"/>
          </p:cNvSpPr>
          <p:nvPr/>
        </p:nvSpPr>
        <p:spPr bwMode="auto">
          <a:xfrm flipH="1">
            <a:off x="4908550" y="5092696"/>
            <a:ext cx="0" cy="396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5648" name="Line 32"/>
          <p:cNvSpPr>
            <a:spLocks noChangeShapeType="1"/>
          </p:cNvSpPr>
          <p:nvPr/>
        </p:nvSpPr>
        <p:spPr bwMode="auto">
          <a:xfrm flipV="1">
            <a:off x="1989138" y="4314821"/>
            <a:ext cx="0" cy="7064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5649" name="AutoShape 33"/>
          <p:cNvSpPr>
            <a:spLocks noChangeArrowheads="1"/>
          </p:cNvSpPr>
          <p:nvPr/>
        </p:nvSpPr>
        <p:spPr bwMode="auto">
          <a:xfrm flipV="1">
            <a:off x="1069975" y="5030784"/>
            <a:ext cx="1804988" cy="828675"/>
          </a:xfrm>
          <a:prstGeom prst="foldedCorner">
            <a:avLst>
              <a:gd name="adj" fmla="val 1860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state.DoDeposit()</a:t>
            </a:r>
          </a:p>
          <a:p>
            <a:pPr algn="ctr"/>
            <a:r>
              <a:rPr lang="en-GB" sz="1400"/>
              <a:t>and            </a:t>
            </a:r>
          </a:p>
          <a:p>
            <a:pPr algn="ctr"/>
            <a:r>
              <a:rPr lang="en-GB" sz="1400"/>
              <a:t>state.DoWithdraw()</a:t>
            </a:r>
            <a:endParaRPr lang="en-US" sz="1400"/>
          </a:p>
        </p:txBody>
      </p:sp>
      <p:grpSp>
        <p:nvGrpSpPr>
          <p:cNvPr id="495665" name="Group 49"/>
          <p:cNvGrpSpPr>
            <a:grpSpLocks/>
          </p:cNvGrpSpPr>
          <p:nvPr/>
        </p:nvGrpSpPr>
        <p:grpSpPr bwMode="auto">
          <a:xfrm>
            <a:off x="893763" y="3667121"/>
            <a:ext cx="1987550" cy="954088"/>
            <a:chOff x="563" y="2355"/>
            <a:chExt cx="1252" cy="601"/>
          </a:xfrm>
        </p:grpSpPr>
        <p:sp>
          <p:nvSpPr>
            <p:cNvPr id="495644" name="Rectangle 28"/>
            <p:cNvSpPr>
              <a:spLocks noChangeArrowheads="1"/>
            </p:cNvSpPr>
            <p:nvPr/>
          </p:nvSpPr>
          <p:spPr bwMode="auto">
            <a:xfrm>
              <a:off x="563" y="2355"/>
              <a:ext cx="1250" cy="6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5645" name="Rectangle 29"/>
            <p:cNvSpPr>
              <a:spLocks noChangeArrowheads="1"/>
            </p:cNvSpPr>
            <p:nvPr/>
          </p:nvSpPr>
          <p:spPr bwMode="auto">
            <a:xfrm>
              <a:off x="697" y="2380"/>
              <a:ext cx="928"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Account</a:t>
              </a:r>
            </a:p>
          </p:txBody>
        </p:sp>
        <p:sp>
          <p:nvSpPr>
            <p:cNvPr id="495646" name="Rectangle 30"/>
            <p:cNvSpPr>
              <a:spLocks noChangeArrowheads="1"/>
            </p:cNvSpPr>
            <p:nvPr/>
          </p:nvSpPr>
          <p:spPr bwMode="auto">
            <a:xfrm>
              <a:off x="576" y="2615"/>
              <a:ext cx="1052" cy="3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Deposit()</a:t>
              </a:r>
            </a:p>
            <a:p>
              <a:pPr defTabSz="661988"/>
              <a:r>
                <a:rPr lang="en-GB" sz="1400"/>
                <a:t>Withdraw()</a:t>
              </a:r>
            </a:p>
          </p:txBody>
        </p:sp>
        <p:sp>
          <p:nvSpPr>
            <p:cNvPr id="495647" name="Line 31"/>
            <p:cNvSpPr>
              <a:spLocks noChangeShapeType="1"/>
            </p:cNvSpPr>
            <p:nvPr/>
          </p:nvSpPr>
          <p:spPr bwMode="auto">
            <a:xfrm>
              <a:off x="564" y="2574"/>
              <a:ext cx="12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5650" name="Oval 34"/>
            <p:cNvSpPr>
              <a:spLocks noChangeArrowheads="1"/>
            </p:cNvSpPr>
            <p:nvPr/>
          </p:nvSpPr>
          <p:spPr bwMode="auto">
            <a:xfrm>
              <a:off x="1211" y="2715"/>
              <a:ext cx="88"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95651" name="Rectangle 35"/>
          <p:cNvSpPr>
            <a:spLocks noChangeArrowheads="1"/>
          </p:cNvSpPr>
          <p:nvPr/>
        </p:nvSpPr>
        <p:spPr bwMode="auto">
          <a:xfrm>
            <a:off x="3114675" y="3573459"/>
            <a:ext cx="167005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state</a:t>
            </a:r>
          </a:p>
        </p:txBody>
      </p:sp>
      <p:grpSp>
        <p:nvGrpSpPr>
          <p:cNvPr id="495662" name="Group 46"/>
          <p:cNvGrpSpPr>
            <a:grpSpLocks/>
          </p:cNvGrpSpPr>
          <p:nvPr/>
        </p:nvGrpSpPr>
        <p:grpSpPr bwMode="auto">
          <a:xfrm>
            <a:off x="7275513" y="5475284"/>
            <a:ext cx="1598612" cy="904875"/>
            <a:chOff x="4583" y="3449"/>
            <a:chExt cx="1007" cy="570"/>
          </a:xfrm>
        </p:grpSpPr>
        <p:sp>
          <p:nvSpPr>
            <p:cNvPr id="495657" name="Rectangle 41"/>
            <p:cNvSpPr>
              <a:spLocks noChangeArrowheads="1"/>
            </p:cNvSpPr>
            <p:nvPr/>
          </p:nvSpPr>
          <p:spPr bwMode="auto">
            <a:xfrm>
              <a:off x="4583" y="3449"/>
              <a:ext cx="1005" cy="5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5658" name="Rectangle 42"/>
            <p:cNvSpPr>
              <a:spLocks noChangeArrowheads="1"/>
            </p:cNvSpPr>
            <p:nvPr/>
          </p:nvSpPr>
          <p:spPr bwMode="auto">
            <a:xfrm>
              <a:off x="4596" y="3474"/>
              <a:ext cx="987"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VipState</a:t>
              </a:r>
            </a:p>
          </p:txBody>
        </p:sp>
        <p:sp>
          <p:nvSpPr>
            <p:cNvPr id="495659" name="Rectangle 43"/>
            <p:cNvSpPr>
              <a:spLocks noChangeArrowheads="1"/>
            </p:cNvSpPr>
            <p:nvPr/>
          </p:nvSpPr>
          <p:spPr bwMode="auto">
            <a:xfrm>
              <a:off x="4594" y="3659"/>
              <a:ext cx="812" cy="3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DoDeposit()</a:t>
              </a:r>
            </a:p>
            <a:p>
              <a:pPr defTabSz="661988"/>
              <a:r>
                <a:rPr lang="en-GB" sz="1400"/>
                <a:t>DoWithdraw()</a:t>
              </a:r>
            </a:p>
          </p:txBody>
        </p:sp>
        <p:sp>
          <p:nvSpPr>
            <p:cNvPr id="495660" name="Line 44"/>
            <p:cNvSpPr>
              <a:spLocks noChangeShapeType="1"/>
            </p:cNvSpPr>
            <p:nvPr/>
          </p:nvSpPr>
          <p:spPr bwMode="auto">
            <a:xfrm>
              <a:off x="4584" y="3658"/>
              <a:ext cx="100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495661" name="Line 45"/>
          <p:cNvSpPr>
            <a:spLocks noChangeShapeType="1"/>
          </p:cNvSpPr>
          <p:nvPr/>
        </p:nvSpPr>
        <p:spPr bwMode="auto">
          <a:xfrm flipH="1">
            <a:off x="6211888" y="4791071"/>
            <a:ext cx="0" cy="682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5636" name="AutoShape 20"/>
          <p:cNvSpPr>
            <a:spLocks noChangeArrowheads="1"/>
          </p:cNvSpPr>
          <p:nvPr/>
        </p:nvSpPr>
        <p:spPr bwMode="auto">
          <a:xfrm flipH="1">
            <a:off x="6078538" y="4632321"/>
            <a:ext cx="257175" cy="18097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51</a:t>
            </a:fld>
            <a:endParaRPr lang="en-GB" dirty="0"/>
          </a:p>
        </p:txBody>
      </p:sp>
    </p:spTree>
    <p:extLst>
      <p:ext uri="{BB962C8B-B14F-4D97-AF65-F5344CB8AC3E}">
        <p14:creationId xmlns:p14="http://schemas.microsoft.com/office/powerpoint/2010/main" val="283082900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a:noFill/>
          <a:ln/>
        </p:spPr>
        <p:txBody>
          <a:bodyPr/>
          <a:lstStyle/>
          <a:p>
            <a:r>
              <a:rPr lang="en-GB"/>
              <a:t>Structure</a:t>
            </a:r>
          </a:p>
        </p:txBody>
      </p:sp>
      <p:sp>
        <p:nvSpPr>
          <p:cNvPr id="544770" name="Rectangle 2"/>
          <p:cNvSpPr>
            <a:spLocks noGrp="1" noChangeArrowheads="1"/>
          </p:cNvSpPr>
          <p:nvPr>
            <p:ph type="title"/>
          </p:nvPr>
        </p:nvSpPr>
        <p:spPr>
          <a:noFill/>
          <a:ln/>
        </p:spPr>
        <p:txBody>
          <a:bodyPr/>
          <a:lstStyle/>
          <a:p>
            <a:r>
              <a:rPr lang="en-GB" dirty="0"/>
              <a:t>State Pattern (2)</a:t>
            </a:r>
          </a:p>
        </p:txBody>
      </p:sp>
      <p:sp>
        <p:nvSpPr>
          <p:cNvPr id="544795" name="Line 27"/>
          <p:cNvSpPr>
            <a:spLocks noChangeShapeType="1"/>
          </p:cNvSpPr>
          <p:nvPr/>
        </p:nvSpPr>
        <p:spPr bwMode="auto">
          <a:xfrm rot="5400000">
            <a:off x="4190207" y="913339"/>
            <a:ext cx="0" cy="2062163"/>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44796" name="Group 28"/>
          <p:cNvGrpSpPr>
            <a:grpSpLocks/>
          </p:cNvGrpSpPr>
          <p:nvPr/>
        </p:nvGrpSpPr>
        <p:grpSpPr bwMode="auto">
          <a:xfrm>
            <a:off x="2887663" y="1892033"/>
            <a:ext cx="300037" cy="114300"/>
            <a:chOff x="4120" y="2531"/>
            <a:chExt cx="289" cy="97"/>
          </a:xfrm>
        </p:grpSpPr>
        <p:sp>
          <p:nvSpPr>
            <p:cNvPr id="544797" name="Freeform 29"/>
            <p:cNvSpPr>
              <a:spLocks/>
            </p:cNvSpPr>
            <p:nvPr/>
          </p:nvSpPr>
          <p:spPr bwMode="auto">
            <a:xfrm>
              <a:off x="4120" y="2579"/>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44798" name="Freeform 30"/>
            <p:cNvSpPr>
              <a:spLocks/>
            </p:cNvSpPr>
            <p:nvPr/>
          </p:nvSpPr>
          <p:spPr bwMode="auto">
            <a:xfrm>
              <a:off x="4120" y="2531"/>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44773" name="Rectangle 5"/>
          <p:cNvSpPr>
            <a:spLocks noChangeArrowheads="1"/>
          </p:cNvSpPr>
          <p:nvPr/>
        </p:nvSpPr>
        <p:spPr bwMode="auto">
          <a:xfrm>
            <a:off x="5213350" y="1809483"/>
            <a:ext cx="1984375" cy="7699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4774" name="Rectangle 6"/>
          <p:cNvSpPr>
            <a:spLocks noChangeArrowheads="1"/>
          </p:cNvSpPr>
          <p:nvPr/>
        </p:nvSpPr>
        <p:spPr bwMode="auto">
          <a:xfrm>
            <a:off x="5426075" y="1849171"/>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State</a:t>
            </a:r>
          </a:p>
        </p:txBody>
      </p:sp>
      <p:sp>
        <p:nvSpPr>
          <p:cNvPr id="544775" name="Rectangle 7"/>
          <p:cNvSpPr>
            <a:spLocks noChangeArrowheads="1"/>
          </p:cNvSpPr>
          <p:nvPr/>
        </p:nvSpPr>
        <p:spPr bwMode="auto">
          <a:xfrm>
            <a:off x="5233988" y="2222233"/>
            <a:ext cx="167005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i="1"/>
              <a:t>Handle()</a:t>
            </a:r>
          </a:p>
        </p:txBody>
      </p:sp>
      <p:sp>
        <p:nvSpPr>
          <p:cNvPr id="544807" name="Line 39"/>
          <p:cNvSpPr>
            <a:spLocks noChangeShapeType="1"/>
          </p:cNvSpPr>
          <p:nvPr/>
        </p:nvSpPr>
        <p:spPr bwMode="auto">
          <a:xfrm>
            <a:off x="5214938" y="2141271"/>
            <a:ext cx="1985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44811" name="Rectangle 43"/>
          <p:cNvSpPr>
            <a:spLocks noChangeArrowheads="1"/>
          </p:cNvSpPr>
          <p:nvPr/>
        </p:nvSpPr>
        <p:spPr bwMode="auto">
          <a:xfrm>
            <a:off x="4019550" y="3546208"/>
            <a:ext cx="1984375" cy="7699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4812" name="Rectangle 44"/>
          <p:cNvSpPr>
            <a:spLocks noChangeArrowheads="1"/>
          </p:cNvSpPr>
          <p:nvPr/>
        </p:nvSpPr>
        <p:spPr bwMode="auto">
          <a:xfrm>
            <a:off x="4232275" y="3585896"/>
            <a:ext cx="1590675"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ConcreteStateA</a:t>
            </a:r>
          </a:p>
        </p:txBody>
      </p:sp>
      <p:sp>
        <p:nvSpPr>
          <p:cNvPr id="544813" name="Rectangle 45"/>
          <p:cNvSpPr>
            <a:spLocks noChangeArrowheads="1"/>
          </p:cNvSpPr>
          <p:nvPr/>
        </p:nvSpPr>
        <p:spPr bwMode="auto">
          <a:xfrm>
            <a:off x="4040188" y="3943083"/>
            <a:ext cx="2198687"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Handle()</a:t>
            </a:r>
          </a:p>
        </p:txBody>
      </p:sp>
      <p:sp>
        <p:nvSpPr>
          <p:cNvPr id="544814" name="Line 46"/>
          <p:cNvSpPr>
            <a:spLocks noChangeShapeType="1"/>
          </p:cNvSpPr>
          <p:nvPr/>
        </p:nvSpPr>
        <p:spPr bwMode="auto">
          <a:xfrm>
            <a:off x="4021138" y="3877996"/>
            <a:ext cx="1985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44816" name="Rectangle 48"/>
          <p:cNvSpPr>
            <a:spLocks noChangeArrowheads="1"/>
          </p:cNvSpPr>
          <p:nvPr/>
        </p:nvSpPr>
        <p:spPr bwMode="auto">
          <a:xfrm>
            <a:off x="6362700" y="3546208"/>
            <a:ext cx="1984375" cy="7699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4817" name="Rectangle 49"/>
          <p:cNvSpPr>
            <a:spLocks noChangeArrowheads="1"/>
          </p:cNvSpPr>
          <p:nvPr/>
        </p:nvSpPr>
        <p:spPr bwMode="auto">
          <a:xfrm>
            <a:off x="6575425" y="3585896"/>
            <a:ext cx="1590675"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ConcreteStateB</a:t>
            </a:r>
          </a:p>
        </p:txBody>
      </p:sp>
      <p:sp>
        <p:nvSpPr>
          <p:cNvPr id="544818" name="Rectangle 50"/>
          <p:cNvSpPr>
            <a:spLocks noChangeArrowheads="1"/>
          </p:cNvSpPr>
          <p:nvPr/>
        </p:nvSpPr>
        <p:spPr bwMode="auto">
          <a:xfrm>
            <a:off x="6383338" y="3943083"/>
            <a:ext cx="2198687"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Handle()</a:t>
            </a:r>
          </a:p>
        </p:txBody>
      </p:sp>
      <p:sp>
        <p:nvSpPr>
          <p:cNvPr id="544819" name="Line 51"/>
          <p:cNvSpPr>
            <a:spLocks noChangeShapeType="1"/>
          </p:cNvSpPr>
          <p:nvPr/>
        </p:nvSpPr>
        <p:spPr bwMode="auto">
          <a:xfrm>
            <a:off x="6364288" y="3877996"/>
            <a:ext cx="1985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44822" name="AutoShape 54"/>
          <p:cNvSpPr>
            <a:spLocks noChangeArrowheads="1"/>
          </p:cNvSpPr>
          <p:nvPr/>
        </p:nvSpPr>
        <p:spPr bwMode="auto">
          <a:xfrm flipH="1">
            <a:off x="6078538" y="2600058"/>
            <a:ext cx="257175" cy="180975"/>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4823" name="Line 55"/>
          <p:cNvSpPr>
            <a:spLocks noChangeShapeType="1"/>
          </p:cNvSpPr>
          <p:nvPr/>
        </p:nvSpPr>
        <p:spPr bwMode="auto">
          <a:xfrm flipH="1">
            <a:off x="6211888" y="2777858"/>
            <a:ext cx="0" cy="198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44829" name="Group 61"/>
          <p:cNvGrpSpPr>
            <a:grpSpLocks/>
          </p:cNvGrpSpPr>
          <p:nvPr/>
        </p:nvGrpSpPr>
        <p:grpSpPr bwMode="auto">
          <a:xfrm>
            <a:off x="4964113" y="2976296"/>
            <a:ext cx="2590800" cy="568325"/>
            <a:chOff x="3127" y="1885"/>
            <a:chExt cx="1632" cy="147"/>
          </a:xfrm>
        </p:grpSpPr>
        <p:sp>
          <p:nvSpPr>
            <p:cNvPr id="544821" name="Line 53"/>
            <p:cNvSpPr>
              <a:spLocks noChangeShapeType="1"/>
            </p:cNvSpPr>
            <p:nvPr/>
          </p:nvSpPr>
          <p:spPr bwMode="auto">
            <a:xfrm flipH="1">
              <a:off x="4759" y="188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4824" name="Line 56"/>
            <p:cNvSpPr>
              <a:spLocks noChangeShapeType="1"/>
            </p:cNvSpPr>
            <p:nvPr/>
          </p:nvSpPr>
          <p:spPr bwMode="auto">
            <a:xfrm flipH="1">
              <a:off x="3131" y="1885"/>
              <a:ext cx="16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4825" name="Line 57"/>
            <p:cNvSpPr>
              <a:spLocks noChangeShapeType="1"/>
            </p:cNvSpPr>
            <p:nvPr/>
          </p:nvSpPr>
          <p:spPr bwMode="auto">
            <a:xfrm flipH="1">
              <a:off x="3127" y="188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44827" name="Line 59"/>
          <p:cNvSpPr>
            <a:spLocks noChangeShapeType="1"/>
          </p:cNvSpPr>
          <p:nvPr/>
        </p:nvSpPr>
        <p:spPr bwMode="auto">
          <a:xfrm rot="5400000" flipH="1">
            <a:off x="8149432" y="2724677"/>
            <a:ext cx="0" cy="50323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4828" name="Line 60"/>
          <p:cNvSpPr>
            <a:spLocks noChangeShapeType="1"/>
          </p:cNvSpPr>
          <p:nvPr/>
        </p:nvSpPr>
        <p:spPr bwMode="auto">
          <a:xfrm rot="16200000" flipH="1">
            <a:off x="7722394" y="2807227"/>
            <a:ext cx="0" cy="3381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4832" name="Rectangle 64"/>
          <p:cNvSpPr>
            <a:spLocks noChangeArrowheads="1"/>
          </p:cNvSpPr>
          <p:nvPr/>
        </p:nvSpPr>
        <p:spPr bwMode="auto">
          <a:xfrm>
            <a:off x="893763" y="1809483"/>
            <a:ext cx="1984375" cy="7699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4833" name="Rectangle 65"/>
          <p:cNvSpPr>
            <a:spLocks noChangeArrowheads="1"/>
          </p:cNvSpPr>
          <p:nvPr/>
        </p:nvSpPr>
        <p:spPr bwMode="auto">
          <a:xfrm>
            <a:off x="1106488" y="1849171"/>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Context</a:t>
            </a:r>
          </a:p>
        </p:txBody>
      </p:sp>
      <p:sp>
        <p:nvSpPr>
          <p:cNvPr id="544834" name="Rectangle 66"/>
          <p:cNvSpPr>
            <a:spLocks noChangeArrowheads="1"/>
          </p:cNvSpPr>
          <p:nvPr/>
        </p:nvSpPr>
        <p:spPr bwMode="auto">
          <a:xfrm>
            <a:off x="914400" y="2222233"/>
            <a:ext cx="167005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Request()</a:t>
            </a:r>
          </a:p>
        </p:txBody>
      </p:sp>
      <p:sp>
        <p:nvSpPr>
          <p:cNvPr id="544835" name="Line 67"/>
          <p:cNvSpPr>
            <a:spLocks noChangeShapeType="1"/>
          </p:cNvSpPr>
          <p:nvPr/>
        </p:nvSpPr>
        <p:spPr bwMode="auto">
          <a:xfrm>
            <a:off x="895350" y="2157146"/>
            <a:ext cx="19859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544841" name="Group 73"/>
          <p:cNvGrpSpPr>
            <a:grpSpLocks/>
          </p:cNvGrpSpPr>
          <p:nvPr/>
        </p:nvGrpSpPr>
        <p:grpSpPr bwMode="auto">
          <a:xfrm>
            <a:off x="1265238" y="2293671"/>
            <a:ext cx="1814512" cy="1054100"/>
            <a:chOff x="797" y="1495"/>
            <a:chExt cx="1143" cy="664"/>
          </a:xfrm>
        </p:grpSpPr>
        <p:sp>
          <p:nvSpPr>
            <p:cNvPr id="544837" name="Line 69"/>
            <p:cNvSpPr>
              <a:spLocks noChangeShapeType="1"/>
            </p:cNvSpPr>
            <p:nvPr/>
          </p:nvSpPr>
          <p:spPr bwMode="auto">
            <a:xfrm flipV="1">
              <a:off x="1228" y="1498"/>
              <a:ext cx="0" cy="44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4839" name="AutoShape 71"/>
            <p:cNvSpPr>
              <a:spLocks noChangeArrowheads="1"/>
            </p:cNvSpPr>
            <p:nvPr/>
          </p:nvSpPr>
          <p:spPr bwMode="auto">
            <a:xfrm flipV="1">
              <a:off x="797" y="1949"/>
              <a:ext cx="1143" cy="210"/>
            </a:xfrm>
            <a:prstGeom prst="foldedCorner">
              <a:avLst>
                <a:gd name="adj" fmla="val 1860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state.Handle()</a:t>
              </a:r>
              <a:endParaRPr lang="en-US" sz="1400"/>
            </a:p>
          </p:txBody>
        </p:sp>
        <p:sp>
          <p:nvSpPr>
            <p:cNvPr id="544836" name="Oval 68"/>
            <p:cNvSpPr>
              <a:spLocks noChangeArrowheads="1"/>
            </p:cNvSpPr>
            <p:nvPr/>
          </p:nvSpPr>
          <p:spPr bwMode="auto">
            <a:xfrm>
              <a:off x="1186" y="1495"/>
              <a:ext cx="88"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44840" name="Rectangle 72"/>
          <p:cNvSpPr>
            <a:spLocks noChangeArrowheads="1"/>
          </p:cNvSpPr>
          <p:nvPr/>
        </p:nvSpPr>
        <p:spPr bwMode="auto">
          <a:xfrm>
            <a:off x="3114675" y="1644383"/>
            <a:ext cx="167005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state</a:t>
            </a:r>
          </a:p>
        </p:txBody>
      </p:sp>
      <p:sp>
        <p:nvSpPr>
          <p:cNvPr id="37"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52</a:t>
            </a:fld>
            <a:endParaRPr lang="en-GB" dirty="0"/>
          </a:p>
        </p:txBody>
      </p:sp>
    </p:spTree>
    <p:extLst>
      <p:ext uri="{BB962C8B-B14F-4D97-AF65-F5344CB8AC3E}">
        <p14:creationId xmlns:p14="http://schemas.microsoft.com/office/powerpoint/2010/main" val="328969576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noFill/>
          <a:ln/>
        </p:spPr>
        <p:txBody>
          <a:bodyPr/>
          <a:lstStyle/>
          <a:p>
            <a:r>
              <a:rPr lang="en-GB" dirty="0"/>
              <a:t>State Pattern (3)</a:t>
            </a:r>
          </a:p>
        </p:txBody>
      </p:sp>
      <p:sp>
        <p:nvSpPr>
          <p:cNvPr id="546821" name="Rectangle 5"/>
          <p:cNvSpPr>
            <a:spLocks noChangeArrowheads="1"/>
          </p:cNvSpPr>
          <p:nvPr/>
        </p:nvSpPr>
        <p:spPr bwMode="auto">
          <a:xfrm>
            <a:off x="777875" y="1196975"/>
            <a:ext cx="6111875" cy="3535363"/>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200" b="1" noProof="1">
                <a:latin typeface="Courier New" pitchFamily="49" charset="0"/>
              </a:rPr>
              <a:t>public class Account</a:t>
            </a:r>
          </a:p>
          <a:p>
            <a:r>
              <a:rPr lang="en-GB" sz="1200" b="1" noProof="1">
                <a:latin typeface="Courier New" pitchFamily="49" charset="0"/>
              </a:rPr>
              <a:t>{</a:t>
            </a:r>
          </a:p>
          <a:p>
            <a:r>
              <a:rPr lang="cy-GB" sz="1200" b="1" dirty="0">
                <a:latin typeface="Courier New" pitchFamily="49" charset="0"/>
              </a:rPr>
              <a:t>    </a:t>
            </a:r>
            <a:r>
              <a:rPr lang="cy-GB" sz="1200" b="1" noProof="1">
                <a:latin typeface="Courier New" pitchFamily="49" charset="0"/>
              </a:rPr>
              <a:t>private String name;</a:t>
            </a:r>
          </a:p>
          <a:p>
            <a:r>
              <a:rPr lang="cy-GB" sz="1200" b="1" noProof="1">
                <a:latin typeface="Courier New" pitchFamily="49" charset="0"/>
              </a:rPr>
              <a:t>    private double balance;</a:t>
            </a:r>
          </a:p>
          <a:p>
            <a:r>
              <a:rPr lang="cy-GB" sz="1200" b="1" noProof="1">
                <a:latin typeface="Courier New" pitchFamily="49" charset="0"/>
              </a:rPr>
              <a:t>    private State state;</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public Account(String n)</a:t>
            </a:r>
          </a:p>
          <a:p>
            <a:r>
              <a:rPr lang="cy-GB" sz="1200" b="1" noProof="1">
                <a:latin typeface="Courier New" pitchFamily="49" charset="0"/>
              </a:rPr>
              <a:t>    {</a:t>
            </a:r>
          </a:p>
          <a:p>
            <a:r>
              <a:rPr lang="cy-GB" sz="1200" b="1" noProof="1">
                <a:latin typeface="Courier New" pitchFamily="49" charset="0"/>
              </a:rPr>
              <a:t>        name = n;</a:t>
            </a:r>
            <a:r>
              <a:rPr lang="cy-GB" sz="1200" b="1" dirty="0">
                <a:latin typeface="Courier New" pitchFamily="49" charset="0"/>
              </a:rPr>
              <a:t>  </a:t>
            </a:r>
            <a:r>
              <a:rPr lang="cy-GB" sz="1200" b="1" noProof="1">
                <a:latin typeface="Courier New" pitchFamily="49" charset="0"/>
              </a:rPr>
              <a:t>balance = 0.0;</a:t>
            </a:r>
          </a:p>
          <a:p>
            <a:r>
              <a:rPr lang="cy-GB" sz="1200" b="1" noProof="1">
                <a:latin typeface="Courier New" pitchFamily="49" charset="0"/>
              </a:rPr>
              <a:t>        state = new NormalState(this);</a:t>
            </a:r>
          </a:p>
          <a:p>
            <a:r>
              <a:rPr lang="cy-GB" sz="1200" b="1" noProof="1">
                <a:latin typeface="Courier New" pitchFamily="49" charset="0"/>
              </a:rPr>
              <a:t>    }</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public void deposit(double amount)</a:t>
            </a:r>
          </a:p>
          <a:p>
            <a:r>
              <a:rPr lang="cy-GB" sz="1200" b="1" noProof="1">
                <a:latin typeface="Courier New" pitchFamily="49" charset="0"/>
              </a:rPr>
              <a:t>    {</a:t>
            </a:r>
            <a:r>
              <a:rPr lang="cy-GB" sz="1200" b="1" dirty="0">
                <a:latin typeface="Courier New" pitchFamily="49" charset="0"/>
              </a:rPr>
              <a:t> s</a:t>
            </a:r>
            <a:r>
              <a:rPr lang="cy-GB" sz="1200" b="1" noProof="1">
                <a:latin typeface="Courier New" pitchFamily="49" charset="0"/>
              </a:rPr>
              <a:t>tate = state.doDeposit(amount);</a:t>
            </a:r>
            <a:r>
              <a:rPr lang="cy-GB" sz="1200" b="1" dirty="0">
                <a:latin typeface="Courier New" pitchFamily="49" charset="0"/>
              </a:rPr>
              <a:t> </a:t>
            </a:r>
            <a:r>
              <a:rPr lang="cy-GB" sz="1200" b="1" noProof="1">
                <a:latin typeface="Courier New" pitchFamily="49" charset="0"/>
              </a:rPr>
              <a:t>}</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public void withdraw(double amount)</a:t>
            </a:r>
          </a:p>
          <a:p>
            <a:r>
              <a:rPr lang="cy-GB" sz="1200" b="1" noProof="1">
                <a:latin typeface="Courier New" pitchFamily="49" charset="0"/>
              </a:rPr>
              <a:t>    {</a:t>
            </a:r>
            <a:r>
              <a:rPr lang="cy-GB" sz="1200" b="1" dirty="0">
                <a:latin typeface="Courier New" pitchFamily="49" charset="0"/>
              </a:rPr>
              <a:t> </a:t>
            </a:r>
            <a:r>
              <a:rPr lang="cy-GB" sz="1200" b="1" noProof="1">
                <a:latin typeface="Courier New" pitchFamily="49" charset="0"/>
              </a:rPr>
              <a:t>state = state.doWithdraw(amount);</a:t>
            </a:r>
            <a:r>
              <a:rPr lang="cy-GB" sz="1200" b="1" dirty="0">
                <a:latin typeface="Courier New" pitchFamily="49" charset="0"/>
              </a:rPr>
              <a:t> </a:t>
            </a:r>
            <a:r>
              <a:rPr lang="cy-GB" sz="1200" b="1" noProof="1">
                <a:latin typeface="Courier New" pitchFamily="49" charset="0"/>
              </a:rPr>
              <a:t>}</a:t>
            </a:r>
          </a:p>
          <a:p>
            <a:r>
              <a:rPr lang="cy-GB" sz="1200" b="1" noProof="1">
                <a:latin typeface="Courier New" pitchFamily="49" charset="0"/>
              </a:rPr>
              <a:t>}</a:t>
            </a:r>
          </a:p>
        </p:txBody>
      </p:sp>
      <p:sp>
        <p:nvSpPr>
          <p:cNvPr id="546822" name="Rectangle 6"/>
          <p:cNvSpPr>
            <a:spLocks noChangeArrowheads="1"/>
          </p:cNvSpPr>
          <p:nvPr/>
        </p:nvSpPr>
        <p:spPr bwMode="auto">
          <a:xfrm>
            <a:off x="2598730" y="4601400"/>
            <a:ext cx="6111875" cy="1966990"/>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200" b="1" noProof="1">
                <a:latin typeface="Courier New" pitchFamily="49" charset="0"/>
              </a:rPr>
              <a:t>abstract class State</a:t>
            </a:r>
          </a:p>
          <a:p>
            <a:r>
              <a:rPr lang="en-GB" sz="1200" b="1" noProof="1">
                <a:latin typeface="Courier New" pitchFamily="49" charset="0"/>
              </a:rPr>
              <a:t>{</a:t>
            </a:r>
          </a:p>
          <a:p>
            <a:r>
              <a:rPr lang="cy-GB" sz="1200" b="1" dirty="0">
                <a:latin typeface="Courier New" pitchFamily="49" charset="0"/>
              </a:rPr>
              <a:t>    </a:t>
            </a:r>
            <a:r>
              <a:rPr lang="cy-GB" sz="1200" b="1" noProof="1">
                <a:latin typeface="Courier New" pitchFamily="49" charset="0"/>
              </a:rPr>
              <a:t>protected Account theAccount;</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  public State(Account acc)</a:t>
            </a:r>
          </a:p>
          <a:p>
            <a:r>
              <a:rPr lang="cy-GB" sz="1200" b="1" noProof="1">
                <a:latin typeface="Courier New" pitchFamily="49" charset="0"/>
              </a:rPr>
              <a:t>  </a:t>
            </a:r>
            <a:r>
              <a:rPr lang="cy-GB" sz="1200" b="1" dirty="0">
                <a:latin typeface="Courier New" pitchFamily="49" charset="0"/>
              </a:rPr>
              <a:t> </a:t>
            </a:r>
            <a:r>
              <a:rPr lang="cy-GB" sz="1200" b="1" noProof="1">
                <a:latin typeface="Courier New" pitchFamily="49" charset="0"/>
              </a:rPr>
              <a:t> {</a:t>
            </a:r>
            <a:r>
              <a:rPr lang="cy-GB" sz="1200" b="1" dirty="0">
                <a:latin typeface="Courier New" pitchFamily="49" charset="0"/>
              </a:rPr>
              <a:t> </a:t>
            </a:r>
            <a:r>
              <a:rPr lang="cy-GB" sz="1200" b="1" noProof="1">
                <a:latin typeface="Courier New" pitchFamily="49" charset="0"/>
              </a:rPr>
              <a:t>theAccount = acc;</a:t>
            </a:r>
            <a:r>
              <a:rPr lang="cy-GB" sz="1200" b="1" dirty="0">
                <a:latin typeface="Courier New" pitchFamily="49" charset="0"/>
              </a:rPr>
              <a:t> </a:t>
            </a:r>
            <a:r>
              <a:rPr lang="cy-GB" sz="1200" b="1" noProof="1">
                <a:latin typeface="Courier New" pitchFamily="49" charset="0"/>
              </a:rPr>
              <a:t>}</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public abstract State doDeposit(double amount);</a:t>
            </a:r>
          </a:p>
          <a:p>
            <a:r>
              <a:rPr lang="cy-GB" sz="1200" b="1" dirty="0">
                <a:latin typeface="Courier New" pitchFamily="49" charset="0"/>
              </a:rPr>
              <a:t>    </a:t>
            </a:r>
            <a:r>
              <a:rPr lang="cy-GB" sz="1200" b="1" noProof="1">
                <a:latin typeface="Courier New" pitchFamily="49" charset="0"/>
              </a:rPr>
              <a:t>public abstract State doWithdraw(double amount);</a:t>
            </a:r>
            <a:endParaRPr lang="cy-GB" sz="1200" b="1" dirty="0">
              <a:latin typeface="Courier New" pitchFamily="49" charset="0"/>
            </a:endParaRPr>
          </a:p>
          <a:p>
            <a:r>
              <a:rPr lang="cy-GB" sz="1200" b="1" noProof="1">
                <a:latin typeface="Courier New" pitchFamily="49" charset="0"/>
              </a:rPr>
              <a:t>}</a:t>
            </a:r>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53</a:t>
            </a:fld>
            <a:endParaRPr lang="en-GB" dirty="0"/>
          </a:p>
        </p:txBody>
      </p:sp>
    </p:spTree>
    <p:extLst>
      <p:ext uri="{BB962C8B-B14F-4D97-AF65-F5344CB8AC3E}">
        <p14:creationId xmlns:p14="http://schemas.microsoft.com/office/powerpoint/2010/main" val="41894922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3"/>
          <p:cNvSpPr>
            <a:spLocks noGrp="1" noChangeArrowheads="1"/>
          </p:cNvSpPr>
          <p:nvPr>
            <p:ph idx="1"/>
          </p:nvPr>
        </p:nvSpPr>
        <p:spPr>
          <a:noFill/>
          <a:ln/>
        </p:spPr>
        <p:txBody>
          <a:bodyPr/>
          <a:lstStyle/>
          <a:p>
            <a:r>
              <a:rPr lang="en-GB" dirty="0"/>
              <a:t>Intent</a:t>
            </a:r>
          </a:p>
          <a:p>
            <a:pPr lvl="1"/>
            <a:r>
              <a:rPr lang="en-GB" dirty="0"/>
              <a:t>Represents a family of interchangeable algorithms</a:t>
            </a:r>
          </a:p>
          <a:p>
            <a:pPr lvl="1"/>
            <a:r>
              <a:rPr lang="en-GB" dirty="0"/>
              <a:t>Enables algorithm to vary, independent of the client that uses it</a:t>
            </a:r>
          </a:p>
          <a:p>
            <a:r>
              <a:rPr lang="en-GB" dirty="0"/>
              <a:t>Example</a:t>
            </a:r>
          </a:p>
          <a:p>
            <a:pPr lvl="1"/>
            <a:r>
              <a:rPr lang="en-GB" dirty="0"/>
              <a:t>A list is a collection of items</a:t>
            </a:r>
          </a:p>
          <a:p>
            <a:pPr lvl="1"/>
            <a:r>
              <a:rPr lang="en-GB" dirty="0"/>
              <a:t>Various implementation strategies (e.g. indexed array, linked list)</a:t>
            </a:r>
          </a:p>
          <a:p>
            <a:pPr lvl="2"/>
            <a:endParaRPr lang="en-GB" dirty="0"/>
          </a:p>
          <a:p>
            <a:pPr lvl="2"/>
            <a:endParaRPr lang="en-GB" dirty="0"/>
          </a:p>
          <a:p>
            <a:pPr lvl="2"/>
            <a:endParaRPr lang="en-GB" dirty="0"/>
          </a:p>
          <a:p>
            <a:pPr lvl="2"/>
            <a:endParaRPr lang="en-GB" dirty="0"/>
          </a:p>
          <a:p>
            <a:pPr lvl="2"/>
            <a:endParaRPr lang="en-GB" dirty="0"/>
          </a:p>
          <a:p>
            <a:pPr lvl="2"/>
            <a:endParaRPr lang="en-GB" dirty="0"/>
          </a:p>
        </p:txBody>
      </p:sp>
      <p:sp>
        <p:nvSpPr>
          <p:cNvPr id="497666" name="Rectangle 2"/>
          <p:cNvSpPr>
            <a:spLocks noGrp="1" noChangeArrowheads="1"/>
          </p:cNvSpPr>
          <p:nvPr>
            <p:ph type="title"/>
          </p:nvPr>
        </p:nvSpPr>
        <p:spPr>
          <a:noFill/>
          <a:ln/>
        </p:spPr>
        <p:txBody>
          <a:bodyPr/>
          <a:lstStyle/>
          <a:p>
            <a:r>
              <a:rPr lang="en-GB" dirty="0"/>
              <a:t>Strategy Pattern (1)</a:t>
            </a:r>
          </a:p>
        </p:txBody>
      </p:sp>
      <p:sp>
        <p:nvSpPr>
          <p:cNvPr id="497668" name="Rectangle 4"/>
          <p:cNvSpPr>
            <a:spLocks noChangeArrowheads="1"/>
          </p:cNvSpPr>
          <p:nvPr/>
        </p:nvSpPr>
        <p:spPr bwMode="auto">
          <a:xfrm>
            <a:off x="3422024" y="3648611"/>
            <a:ext cx="1984375" cy="12223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7669" name="Rectangle 5"/>
          <p:cNvSpPr>
            <a:spLocks noChangeArrowheads="1"/>
          </p:cNvSpPr>
          <p:nvPr/>
        </p:nvSpPr>
        <p:spPr bwMode="auto">
          <a:xfrm>
            <a:off x="3634749" y="3659723"/>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List</a:t>
            </a:r>
          </a:p>
        </p:txBody>
      </p:sp>
      <p:sp>
        <p:nvSpPr>
          <p:cNvPr id="497670" name="Rectangle 6"/>
          <p:cNvSpPr>
            <a:spLocks noChangeArrowheads="1"/>
          </p:cNvSpPr>
          <p:nvPr/>
        </p:nvSpPr>
        <p:spPr bwMode="auto">
          <a:xfrm>
            <a:off x="3442661" y="3945473"/>
            <a:ext cx="1893888" cy="930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i="1"/>
              <a:t>add(value)</a:t>
            </a:r>
          </a:p>
          <a:p>
            <a:pPr defTabSz="661988"/>
            <a:r>
              <a:rPr lang="en-GB" sz="1400" i="1"/>
              <a:t>add(index, value)</a:t>
            </a:r>
          </a:p>
          <a:p>
            <a:pPr defTabSz="661988"/>
            <a:r>
              <a:rPr lang="en-GB" sz="1400" i="1"/>
              <a:t>get(index)</a:t>
            </a:r>
          </a:p>
          <a:p>
            <a:pPr defTabSz="661988"/>
            <a:r>
              <a:rPr lang="en-GB" sz="1400" i="1"/>
              <a:t>getIterator()</a:t>
            </a:r>
          </a:p>
        </p:txBody>
      </p:sp>
      <p:sp>
        <p:nvSpPr>
          <p:cNvPr id="497671" name="Line 7"/>
          <p:cNvSpPr>
            <a:spLocks noChangeShapeType="1"/>
          </p:cNvSpPr>
          <p:nvPr/>
        </p:nvSpPr>
        <p:spPr bwMode="auto">
          <a:xfrm>
            <a:off x="3423611" y="3935948"/>
            <a:ext cx="19859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7672" name="Rectangle 8"/>
          <p:cNvSpPr>
            <a:spLocks noChangeArrowheads="1"/>
          </p:cNvSpPr>
          <p:nvPr/>
        </p:nvSpPr>
        <p:spPr bwMode="auto">
          <a:xfrm>
            <a:off x="2002799" y="5477411"/>
            <a:ext cx="1854200" cy="12033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7673" name="Rectangle 9"/>
          <p:cNvSpPr>
            <a:spLocks noChangeArrowheads="1"/>
          </p:cNvSpPr>
          <p:nvPr/>
        </p:nvSpPr>
        <p:spPr bwMode="auto">
          <a:xfrm>
            <a:off x="2005974" y="5483761"/>
            <a:ext cx="18288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ArrayList</a:t>
            </a:r>
          </a:p>
        </p:txBody>
      </p:sp>
      <p:sp>
        <p:nvSpPr>
          <p:cNvPr id="497674" name="Rectangle 10"/>
          <p:cNvSpPr>
            <a:spLocks noChangeArrowheads="1"/>
          </p:cNvSpPr>
          <p:nvPr/>
        </p:nvSpPr>
        <p:spPr bwMode="auto">
          <a:xfrm>
            <a:off x="2023436" y="5766336"/>
            <a:ext cx="1735138" cy="930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add(value)</a:t>
            </a:r>
          </a:p>
          <a:p>
            <a:pPr defTabSz="661988"/>
            <a:r>
              <a:rPr lang="en-GB" sz="1400"/>
              <a:t>add(index, value) get(index)</a:t>
            </a:r>
          </a:p>
          <a:p>
            <a:pPr defTabSz="661988"/>
            <a:r>
              <a:rPr lang="en-GB" sz="1400"/>
              <a:t>getIterator()</a:t>
            </a:r>
          </a:p>
        </p:txBody>
      </p:sp>
      <p:sp>
        <p:nvSpPr>
          <p:cNvPr id="497675" name="Line 11"/>
          <p:cNvSpPr>
            <a:spLocks noChangeShapeType="1"/>
          </p:cNvSpPr>
          <p:nvPr/>
        </p:nvSpPr>
        <p:spPr bwMode="auto">
          <a:xfrm>
            <a:off x="2004386" y="5790148"/>
            <a:ext cx="18557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7684" name="Rectangle 20"/>
          <p:cNvSpPr>
            <a:spLocks noChangeArrowheads="1"/>
          </p:cNvSpPr>
          <p:nvPr/>
        </p:nvSpPr>
        <p:spPr bwMode="auto">
          <a:xfrm>
            <a:off x="4887286" y="5477411"/>
            <a:ext cx="1854200" cy="12033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7685" name="Rectangle 21"/>
          <p:cNvSpPr>
            <a:spLocks noChangeArrowheads="1"/>
          </p:cNvSpPr>
          <p:nvPr/>
        </p:nvSpPr>
        <p:spPr bwMode="auto">
          <a:xfrm>
            <a:off x="4911099" y="5483761"/>
            <a:ext cx="182086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LinkedList</a:t>
            </a:r>
          </a:p>
        </p:txBody>
      </p:sp>
      <p:sp>
        <p:nvSpPr>
          <p:cNvPr id="497686" name="Rectangle 22"/>
          <p:cNvSpPr>
            <a:spLocks noChangeArrowheads="1"/>
          </p:cNvSpPr>
          <p:nvPr/>
        </p:nvSpPr>
        <p:spPr bwMode="auto">
          <a:xfrm>
            <a:off x="4907924" y="5766336"/>
            <a:ext cx="1790700" cy="930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add(value)</a:t>
            </a:r>
          </a:p>
          <a:p>
            <a:pPr defTabSz="661988"/>
            <a:r>
              <a:rPr lang="en-GB" sz="1400"/>
              <a:t>add(index, value)</a:t>
            </a:r>
          </a:p>
          <a:p>
            <a:pPr defTabSz="661988"/>
            <a:r>
              <a:rPr lang="en-GB" sz="1400"/>
              <a:t>get(index)</a:t>
            </a:r>
          </a:p>
          <a:p>
            <a:pPr defTabSz="661988"/>
            <a:r>
              <a:rPr lang="en-GB" sz="1400"/>
              <a:t>getIterator()</a:t>
            </a:r>
          </a:p>
        </p:txBody>
      </p:sp>
      <p:sp>
        <p:nvSpPr>
          <p:cNvPr id="497687" name="Line 23"/>
          <p:cNvSpPr>
            <a:spLocks noChangeShapeType="1"/>
          </p:cNvSpPr>
          <p:nvPr/>
        </p:nvSpPr>
        <p:spPr bwMode="auto">
          <a:xfrm>
            <a:off x="4888874" y="5790148"/>
            <a:ext cx="1855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497692" name="Group 28"/>
          <p:cNvGrpSpPr>
            <a:grpSpLocks/>
          </p:cNvGrpSpPr>
          <p:nvPr/>
        </p:nvGrpSpPr>
        <p:grpSpPr bwMode="auto">
          <a:xfrm>
            <a:off x="2941011" y="4975761"/>
            <a:ext cx="2895600" cy="504825"/>
            <a:chOff x="3068" y="2668"/>
            <a:chExt cx="1824" cy="530"/>
          </a:xfrm>
        </p:grpSpPr>
        <p:sp>
          <p:nvSpPr>
            <p:cNvPr id="497681" name="Line 17"/>
            <p:cNvSpPr>
              <a:spLocks noChangeShapeType="1"/>
            </p:cNvSpPr>
            <p:nvPr/>
          </p:nvSpPr>
          <p:spPr bwMode="auto">
            <a:xfrm flipH="1">
              <a:off x="4890" y="2959"/>
              <a:ext cx="0" cy="23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7682" name="Line 18"/>
            <p:cNvSpPr>
              <a:spLocks noChangeShapeType="1"/>
            </p:cNvSpPr>
            <p:nvPr/>
          </p:nvSpPr>
          <p:spPr bwMode="auto">
            <a:xfrm flipH="1">
              <a:off x="3069" y="2962"/>
              <a:ext cx="182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7683" name="Line 19"/>
            <p:cNvSpPr>
              <a:spLocks noChangeShapeType="1"/>
            </p:cNvSpPr>
            <p:nvPr/>
          </p:nvSpPr>
          <p:spPr bwMode="auto">
            <a:xfrm flipH="1">
              <a:off x="3068" y="2960"/>
              <a:ext cx="0" cy="23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7688" name="Line 24"/>
            <p:cNvSpPr>
              <a:spLocks noChangeShapeType="1"/>
            </p:cNvSpPr>
            <p:nvPr/>
          </p:nvSpPr>
          <p:spPr bwMode="auto">
            <a:xfrm flipH="1">
              <a:off x="3985" y="2668"/>
              <a:ext cx="0" cy="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97689" name="AutoShape 25"/>
          <p:cNvSpPr>
            <a:spLocks noChangeArrowheads="1"/>
          </p:cNvSpPr>
          <p:nvPr/>
        </p:nvSpPr>
        <p:spPr bwMode="auto">
          <a:xfrm flipH="1">
            <a:off x="4263399" y="4886861"/>
            <a:ext cx="257175" cy="18097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54</a:t>
            </a:fld>
            <a:endParaRPr lang="en-GB" dirty="0"/>
          </a:p>
        </p:txBody>
      </p:sp>
    </p:spTree>
    <p:extLst>
      <p:ext uri="{BB962C8B-B14F-4D97-AF65-F5344CB8AC3E}">
        <p14:creationId xmlns:p14="http://schemas.microsoft.com/office/powerpoint/2010/main" val="35167031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3"/>
          <p:cNvSpPr>
            <a:spLocks noGrp="1" noChangeArrowheads="1"/>
          </p:cNvSpPr>
          <p:nvPr>
            <p:ph idx="1"/>
          </p:nvPr>
        </p:nvSpPr>
        <p:spPr>
          <a:noFill/>
          <a:ln/>
        </p:spPr>
        <p:txBody>
          <a:bodyPr/>
          <a:lstStyle/>
          <a:p>
            <a:r>
              <a:rPr lang="en-GB" dirty="0"/>
              <a:t>Structure</a:t>
            </a:r>
          </a:p>
        </p:txBody>
      </p:sp>
      <p:sp>
        <p:nvSpPr>
          <p:cNvPr id="552962" name="Rectangle 2"/>
          <p:cNvSpPr>
            <a:spLocks noGrp="1" noChangeArrowheads="1"/>
          </p:cNvSpPr>
          <p:nvPr>
            <p:ph type="title"/>
          </p:nvPr>
        </p:nvSpPr>
        <p:spPr>
          <a:noFill/>
          <a:ln/>
        </p:spPr>
        <p:txBody>
          <a:bodyPr/>
          <a:lstStyle/>
          <a:p>
            <a:r>
              <a:rPr lang="en-GB" dirty="0"/>
              <a:t>Strategy Pattern (2)</a:t>
            </a:r>
          </a:p>
        </p:txBody>
      </p:sp>
      <p:sp>
        <p:nvSpPr>
          <p:cNvPr id="552964" name="Line 4"/>
          <p:cNvSpPr>
            <a:spLocks noChangeShapeType="1"/>
          </p:cNvSpPr>
          <p:nvPr/>
        </p:nvSpPr>
        <p:spPr bwMode="auto">
          <a:xfrm rot="5400000">
            <a:off x="3830638" y="1131021"/>
            <a:ext cx="0" cy="1717675"/>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52965" name="Group 5"/>
          <p:cNvGrpSpPr>
            <a:grpSpLocks/>
          </p:cNvGrpSpPr>
          <p:nvPr/>
        </p:nvGrpSpPr>
        <p:grpSpPr bwMode="auto">
          <a:xfrm>
            <a:off x="2689225" y="1937472"/>
            <a:ext cx="300038" cy="114300"/>
            <a:chOff x="4120" y="2531"/>
            <a:chExt cx="289" cy="97"/>
          </a:xfrm>
        </p:grpSpPr>
        <p:sp>
          <p:nvSpPr>
            <p:cNvPr id="552966" name="Freeform 6"/>
            <p:cNvSpPr>
              <a:spLocks/>
            </p:cNvSpPr>
            <p:nvPr/>
          </p:nvSpPr>
          <p:spPr bwMode="auto">
            <a:xfrm>
              <a:off x="4120" y="2579"/>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2967" name="Freeform 7"/>
            <p:cNvSpPr>
              <a:spLocks/>
            </p:cNvSpPr>
            <p:nvPr/>
          </p:nvSpPr>
          <p:spPr bwMode="auto">
            <a:xfrm>
              <a:off x="4120" y="2531"/>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52968" name="Rectangle 8"/>
          <p:cNvSpPr>
            <a:spLocks noChangeArrowheads="1"/>
          </p:cNvSpPr>
          <p:nvPr/>
        </p:nvSpPr>
        <p:spPr bwMode="auto">
          <a:xfrm>
            <a:off x="4681538" y="1783484"/>
            <a:ext cx="1984375" cy="8032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52969" name="Rectangle 9"/>
          <p:cNvSpPr>
            <a:spLocks noChangeArrowheads="1"/>
          </p:cNvSpPr>
          <p:nvPr/>
        </p:nvSpPr>
        <p:spPr bwMode="auto">
          <a:xfrm>
            <a:off x="4894263" y="1823172"/>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Strategy</a:t>
            </a:r>
          </a:p>
        </p:txBody>
      </p:sp>
      <p:sp>
        <p:nvSpPr>
          <p:cNvPr id="552970" name="Rectangle 10"/>
          <p:cNvSpPr>
            <a:spLocks noChangeArrowheads="1"/>
          </p:cNvSpPr>
          <p:nvPr/>
        </p:nvSpPr>
        <p:spPr bwMode="auto">
          <a:xfrm>
            <a:off x="4702175" y="2204172"/>
            <a:ext cx="1893888"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i="1"/>
              <a:t>AlgorithmInterface()</a:t>
            </a:r>
          </a:p>
        </p:txBody>
      </p:sp>
      <p:sp>
        <p:nvSpPr>
          <p:cNvPr id="552971" name="Line 11"/>
          <p:cNvSpPr>
            <a:spLocks noChangeShapeType="1"/>
          </p:cNvSpPr>
          <p:nvPr/>
        </p:nvSpPr>
        <p:spPr bwMode="auto">
          <a:xfrm>
            <a:off x="4683125" y="2139084"/>
            <a:ext cx="19859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2972" name="Rectangle 12"/>
          <p:cNvSpPr>
            <a:spLocks noChangeArrowheads="1"/>
          </p:cNvSpPr>
          <p:nvPr/>
        </p:nvSpPr>
        <p:spPr bwMode="auto">
          <a:xfrm>
            <a:off x="2532063" y="3591647"/>
            <a:ext cx="1854200" cy="758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52973" name="Rectangle 13"/>
          <p:cNvSpPr>
            <a:spLocks noChangeArrowheads="1"/>
          </p:cNvSpPr>
          <p:nvPr/>
        </p:nvSpPr>
        <p:spPr bwMode="auto">
          <a:xfrm>
            <a:off x="2535238" y="3631334"/>
            <a:ext cx="18288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ConcreteStrategyA</a:t>
            </a:r>
          </a:p>
        </p:txBody>
      </p:sp>
      <p:sp>
        <p:nvSpPr>
          <p:cNvPr id="552974" name="Rectangle 14"/>
          <p:cNvSpPr>
            <a:spLocks noChangeArrowheads="1"/>
          </p:cNvSpPr>
          <p:nvPr/>
        </p:nvSpPr>
        <p:spPr bwMode="auto">
          <a:xfrm>
            <a:off x="2552700" y="3956772"/>
            <a:ext cx="1735138"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AlgorithmInterface()</a:t>
            </a:r>
          </a:p>
        </p:txBody>
      </p:sp>
      <p:sp>
        <p:nvSpPr>
          <p:cNvPr id="552975" name="Line 15"/>
          <p:cNvSpPr>
            <a:spLocks noChangeShapeType="1"/>
          </p:cNvSpPr>
          <p:nvPr/>
        </p:nvSpPr>
        <p:spPr bwMode="auto">
          <a:xfrm>
            <a:off x="2533650" y="3923434"/>
            <a:ext cx="18557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2977" name="Rectangle 17"/>
          <p:cNvSpPr>
            <a:spLocks noChangeArrowheads="1"/>
          </p:cNvSpPr>
          <p:nvPr/>
        </p:nvSpPr>
        <p:spPr bwMode="auto">
          <a:xfrm>
            <a:off x="4748213" y="3591647"/>
            <a:ext cx="1854200" cy="758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52978" name="Rectangle 18"/>
          <p:cNvSpPr>
            <a:spLocks noChangeArrowheads="1"/>
          </p:cNvSpPr>
          <p:nvPr/>
        </p:nvSpPr>
        <p:spPr bwMode="auto">
          <a:xfrm>
            <a:off x="4772025" y="3631334"/>
            <a:ext cx="182086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ConcreteStrategyB</a:t>
            </a:r>
          </a:p>
        </p:txBody>
      </p:sp>
      <p:sp>
        <p:nvSpPr>
          <p:cNvPr id="552979" name="Rectangle 19"/>
          <p:cNvSpPr>
            <a:spLocks noChangeArrowheads="1"/>
          </p:cNvSpPr>
          <p:nvPr/>
        </p:nvSpPr>
        <p:spPr bwMode="auto">
          <a:xfrm>
            <a:off x="4768850" y="3956772"/>
            <a:ext cx="17907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AlgorithmInterface()</a:t>
            </a:r>
          </a:p>
        </p:txBody>
      </p:sp>
      <p:sp>
        <p:nvSpPr>
          <p:cNvPr id="552980" name="Line 20"/>
          <p:cNvSpPr>
            <a:spLocks noChangeShapeType="1"/>
          </p:cNvSpPr>
          <p:nvPr/>
        </p:nvSpPr>
        <p:spPr bwMode="auto">
          <a:xfrm>
            <a:off x="4749800" y="3923434"/>
            <a:ext cx="18557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553001" name="Group 41"/>
          <p:cNvGrpSpPr>
            <a:grpSpLocks/>
          </p:cNvGrpSpPr>
          <p:nvPr/>
        </p:nvGrpSpPr>
        <p:grpSpPr bwMode="auto">
          <a:xfrm>
            <a:off x="3773488" y="3209059"/>
            <a:ext cx="3808412" cy="396875"/>
            <a:chOff x="2963" y="2094"/>
            <a:chExt cx="1673" cy="250"/>
          </a:xfrm>
        </p:grpSpPr>
        <p:sp>
          <p:nvSpPr>
            <p:cNvPr id="552981" name="Line 21"/>
            <p:cNvSpPr>
              <a:spLocks noChangeShapeType="1"/>
            </p:cNvSpPr>
            <p:nvPr/>
          </p:nvSpPr>
          <p:spPr bwMode="auto">
            <a:xfrm flipH="1">
              <a:off x="4634" y="2098"/>
              <a:ext cx="0" cy="23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2982" name="Line 22"/>
            <p:cNvSpPr>
              <a:spLocks noChangeShapeType="1"/>
            </p:cNvSpPr>
            <p:nvPr/>
          </p:nvSpPr>
          <p:spPr bwMode="auto">
            <a:xfrm flipH="1">
              <a:off x="2963" y="2101"/>
              <a:ext cx="16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2983" name="Line 23"/>
            <p:cNvSpPr>
              <a:spLocks noChangeShapeType="1"/>
            </p:cNvSpPr>
            <p:nvPr/>
          </p:nvSpPr>
          <p:spPr bwMode="auto">
            <a:xfrm flipH="1">
              <a:off x="2967" y="2094"/>
              <a:ext cx="0" cy="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52987" name="Rectangle 27"/>
          <p:cNvSpPr>
            <a:spLocks noChangeArrowheads="1"/>
          </p:cNvSpPr>
          <p:nvPr/>
        </p:nvSpPr>
        <p:spPr bwMode="auto">
          <a:xfrm>
            <a:off x="695325" y="1783484"/>
            <a:ext cx="1984375" cy="9540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52988" name="Rectangle 28"/>
          <p:cNvSpPr>
            <a:spLocks noChangeArrowheads="1"/>
          </p:cNvSpPr>
          <p:nvPr/>
        </p:nvSpPr>
        <p:spPr bwMode="auto">
          <a:xfrm>
            <a:off x="908050" y="1823172"/>
            <a:ext cx="14732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Context</a:t>
            </a:r>
          </a:p>
        </p:txBody>
      </p:sp>
      <p:sp>
        <p:nvSpPr>
          <p:cNvPr id="552989" name="Rectangle 29"/>
          <p:cNvSpPr>
            <a:spLocks noChangeArrowheads="1"/>
          </p:cNvSpPr>
          <p:nvPr/>
        </p:nvSpPr>
        <p:spPr bwMode="auto">
          <a:xfrm>
            <a:off x="715963" y="2196234"/>
            <a:ext cx="178276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ContextInterface()</a:t>
            </a:r>
          </a:p>
        </p:txBody>
      </p:sp>
      <p:sp>
        <p:nvSpPr>
          <p:cNvPr id="552990" name="Line 30"/>
          <p:cNvSpPr>
            <a:spLocks noChangeShapeType="1"/>
          </p:cNvSpPr>
          <p:nvPr/>
        </p:nvSpPr>
        <p:spPr bwMode="auto">
          <a:xfrm>
            <a:off x="696913" y="2131147"/>
            <a:ext cx="19859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2992" name="Rectangle 32"/>
          <p:cNvSpPr>
            <a:spLocks noChangeArrowheads="1"/>
          </p:cNvSpPr>
          <p:nvPr/>
        </p:nvSpPr>
        <p:spPr bwMode="auto">
          <a:xfrm>
            <a:off x="2916238" y="1689822"/>
            <a:ext cx="801687"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strategy</a:t>
            </a:r>
          </a:p>
        </p:txBody>
      </p:sp>
      <p:sp>
        <p:nvSpPr>
          <p:cNvPr id="552994" name="Rectangle 34"/>
          <p:cNvSpPr>
            <a:spLocks noChangeArrowheads="1"/>
          </p:cNvSpPr>
          <p:nvPr/>
        </p:nvSpPr>
        <p:spPr bwMode="auto">
          <a:xfrm>
            <a:off x="7016750" y="3591647"/>
            <a:ext cx="1854200" cy="758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52995" name="Rectangle 35"/>
          <p:cNvSpPr>
            <a:spLocks noChangeArrowheads="1"/>
          </p:cNvSpPr>
          <p:nvPr/>
        </p:nvSpPr>
        <p:spPr bwMode="auto">
          <a:xfrm>
            <a:off x="7040563" y="3631334"/>
            <a:ext cx="1820862"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ConcreteStrategyC</a:t>
            </a:r>
          </a:p>
        </p:txBody>
      </p:sp>
      <p:sp>
        <p:nvSpPr>
          <p:cNvPr id="552996" name="Rectangle 36"/>
          <p:cNvSpPr>
            <a:spLocks noChangeArrowheads="1"/>
          </p:cNvSpPr>
          <p:nvPr/>
        </p:nvSpPr>
        <p:spPr bwMode="auto">
          <a:xfrm>
            <a:off x="7037388" y="3956772"/>
            <a:ext cx="179070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AlgorithmInterface()</a:t>
            </a:r>
          </a:p>
        </p:txBody>
      </p:sp>
      <p:sp>
        <p:nvSpPr>
          <p:cNvPr id="552997" name="Line 37"/>
          <p:cNvSpPr>
            <a:spLocks noChangeShapeType="1"/>
          </p:cNvSpPr>
          <p:nvPr/>
        </p:nvSpPr>
        <p:spPr bwMode="auto">
          <a:xfrm>
            <a:off x="7018338" y="3923434"/>
            <a:ext cx="1855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2998" name="Line 38"/>
          <p:cNvSpPr>
            <a:spLocks noChangeShapeType="1"/>
          </p:cNvSpPr>
          <p:nvPr/>
        </p:nvSpPr>
        <p:spPr bwMode="auto">
          <a:xfrm flipH="1">
            <a:off x="5680075" y="2769322"/>
            <a:ext cx="0" cy="8207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2999" name="AutoShape 39"/>
          <p:cNvSpPr>
            <a:spLocks noChangeArrowheads="1"/>
          </p:cNvSpPr>
          <p:nvPr/>
        </p:nvSpPr>
        <p:spPr bwMode="auto">
          <a:xfrm flipH="1">
            <a:off x="5546725" y="2589934"/>
            <a:ext cx="257175" cy="18097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55</a:t>
            </a:fld>
            <a:endParaRPr lang="en-GB" dirty="0"/>
          </a:p>
        </p:txBody>
      </p:sp>
    </p:spTree>
    <p:extLst>
      <p:ext uri="{BB962C8B-B14F-4D97-AF65-F5344CB8AC3E}">
        <p14:creationId xmlns:p14="http://schemas.microsoft.com/office/powerpoint/2010/main" val="136850872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noFill/>
          <a:ln/>
        </p:spPr>
        <p:txBody>
          <a:bodyPr/>
          <a:lstStyle/>
          <a:p>
            <a:r>
              <a:rPr lang="en-GB" dirty="0"/>
              <a:t>Strategy Pattern (3)</a:t>
            </a:r>
          </a:p>
        </p:txBody>
      </p:sp>
      <p:sp>
        <p:nvSpPr>
          <p:cNvPr id="555014" name="Rectangle 6"/>
          <p:cNvSpPr>
            <a:spLocks noChangeArrowheads="1"/>
          </p:cNvSpPr>
          <p:nvPr/>
        </p:nvSpPr>
        <p:spPr bwMode="auto">
          <a:xfrm>
            <a:off x="321585" y="1284509"/>
            <a:ext cx="8474075" cy="4916934"/>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dirty="0">
                <a:latin typeface="Courier New" pitchFamily="49" charset="0"/>
              </a:rPr>
              <a:t>// Create some kind of List (e.g. </a:t>
            </a:r>
            <a:r>
              <a:rPr lang="en-US" sz="1200" b="1" dirty="0" err="1">
                <a:latin typeface="Courier New" pitchFamily="49" charset="0"/>
              </a:rPr>
              <a:t>ArrayList</a:t>
            </a:r>
            <a:r>
              <a:rPr lang="en-US" sz="1200" b="1" dirty="0">
                <a:latin typeface="Courier New" pitchFamily="49" charset="0"/>
              </a:rPr>
              <a:t>).</a:t>
            </a:r>
          </a:p>
          <a:p>
            <a:r>
              <a:rPr lang="en-US" sz="1200" b="1" noProof="1">
                <a:latin typeface="Courier New" pitchFamily="49" charset="0"/>
              </a:rPr>
              <a:t>List&lt;String&gt; myList = </a:t>
            </a:r>
            <a:r>
              <a:rPr lang="en-US" sz="1200" b="1" dirty="0">
                <a:latin typeface="Courier New" pitchFamily="49" charset="0"/>
              </a:rPr>
              <a:t>new </a:t>
            </a:r>
            <a:r>
              <a:rPr lang="en-US" sz="1200" b="1" dirty="0" err="1">
                <a:latin typeface="Courier New" pitchFamily="49" charset="0"/>
              </a:rPr>
              <a:t>ArrayList</a:t>
            </a:r>
            <a:r>
              <a:rPr lang="en-US" sz="1200" b="1" dirty="0">
                <a:latin typeface="Courier New" pitchFamily="49" charset="0"/>
              </a:rPr>
              <a:t>&lt;String&gt;();   </a:t>
            </a:r>
            <a:endParaRPr lang="en-US" sz="1200" b="1" noProof="1">
              <a:latin typeface="Courier New" pitchFamily="49" charset="0"/>
            </a:endParaRPr>
          </a:p>
          <a:p>
            <a:endParaRPr lang="en-US" sz="1200" b="1" noProof="1">
              <a:latin typeface="Courier New" pitchFamily="49" charset="0"/>
            </a:endParaRPr>
          </a:p>
          <a:p>
            <a:r>
              <a:rPr lang="en-US" sz="1200" b="1" dirty="0">
                <a:latin typeface="Courier New" pitchFamily="49" charset="0"/>
              </a:rPr>
              <a:t>// Append items at the end.</a:t>
            </a:r>
          </a:p>
          <a:p>
            <a:r>
              <a:rPr lang="en-US" sz="1200" b="1" noProof="1">
                <a:latin typeface="Courier New" pitchFamily="49" charset="0"/>
              </a:rPr>
              <a:t>myList.add(</a:t>
            </a:r>
            <a:r>
              <a:rPr lang="en-US" sz="1200" b="1" dirty="0">
                <a:latin typeface="Courier New" pitchFamily="49" charset="0"/>
              </a:rPr>
              <a:t>"Ole"</a:t>
            </a:r>
            <a:r>
              <a:rPr lang="en-US" sz="1200" b="1" noProof="1">
                <a:latin typeface="Courier New" pitchFamily="49" charset="0"/>
              </a:rPr>
              <a:t>);</a:t>
            </a:r>
          </a:p>
          <a:p>
            <a:r>
              <a:rPr lang="en-US" sz="1200" b="1" noProof="1">
                <a:latin typeface="Courier New" pitchFamily="49" charset="0"/>
              </a:rPr>
              <a:t>myList.add(</a:t>
            </a:r>
            <a:r>
              <a:rPr lang="en-US" sz="1200" b="1" dirty="0">
                <a:latin typeface="Courier New" pitchFamily="49" charset="0"/>
              </a:rPr>
              <a:t>"Dole"</a:t>
            </a:r>
            <a:r>
              <a:rPr lang="en-US" sz="1200" b="1" noProof="1">
                <a:latin typeface="Courier New" pitchFamily="49" charset="0"/>
              </a:rPr>
              <a:t>);</a:t>
            </a:r>
          </a:p>
          <a:p>
            <a:r>
              <a:rPr lang="en-US" sz="1200" b="1" noProof="1">
                <a:latin typeface="Courier New" pitchFamily="49" charset="0"/>
              </a:rPr>
              <a:t>myList.add(</a:t>
            </a:r>
            <a:r>
              <a:rPr lang="en-US" sz="1200" b="1" dirty="0">
                <a:latin typeface="Courier New" pitchFamily="49" charset="0"/>
              </a:rPr>
              <a:t>"</a:t>
            </a:r>
            <a:r>
              <a:rPr lang="en-US" sz="1200" b="1" dirty="0" err="1">
                <a:latin typeface="Courier New" pitchFamily="49" charset="0"/>
              </a:rPr>
              <a:t>Doffen</a:t>
            </a:r>
            <a:r>
              <a:rPr lang="en-US" sz="1200" b="1" dirty="0">
                <a:latin typeface="Courier New" pitchFamily="49" charset="0"/>
              </a:rPr>
              <a:t>"</a:t>
            </a:r>
            <a:r>
              <a:rPr lang="en-US" sz="1200" b="1" noProof="1">
                <a:latin typeface="Courier New" pitchFamily="49" charset="0"/>
              </a:rPr>
              <a:t>);</a:t>
            </a:r>
          </a:p>
          <a:p>
            <a:endParaRPr lang="en-US" sz="1200" b="1" dirty="0">
              <a:latin typeface="Courier New" pitchFamily="49" charset="0"/>
            </a:endParaRPr>
          </a:p>
          <a:p>
            <a:r>
              <a:rPr lang="en-US" sz="1200" b="1" dirty="0">
                <a:latin typeface="Courier New" pitchFamily="49" charset="0"/>
              </a:rPr>
              <a:t>// Insert items at particular positions.</a:t>
            </a:r>
          </a:p>
          <a:p>
            <a:r>
              <a:rPr lang="en-US" sz="1200" b="1" noProof="1">
                <a:latin typeface="Courier New" pitchFamily="49" charset="0"/>
              </a:rPr>
              <a:t>myList.add(0, "</a:t>
            </a:r>
            <a:r>
              <a:rPr lang="en-US" sz="1200" b="1" dirty="0">
                <a:latin typeface="Courier New" pitchFamily="49" charset="0"/>
              </a:rPr>
              <a:t>Mary</a:t>
            </a:r>
            <a:r>
              <a:rPr lang="en-US" sz="1200" b="1" noProof="1">
                <a:latin typeface="Courier New" pitchFamily="49" charset="0"/>
              </a:rPr>
              <a:t>");</a:t>
            </a:r>
          </a:p>
          <a:p>
            <a:r>
              <a:rPr lang="en-US" sz="1200" b="1" noProof="1">
                <a:latin typeface="Courier New" pitchFamily="49" charset="0"/>
              </a:rPr>
              <a:t>myList.add(1, "</a:t>
            </a:r>
            <a:r>
              <a:rPr lang="en-US" sz="1200" b="1" dirty="0" err="1">
                <a:latin typeface="Courier New" pitchFamily="49" charset="0"/>
              </a:rPr>
              <a:t>Mungo</a:t>
            </a:r>
            <a:r>
              <a:rPr lang="en-US" sz="1200" b="1" noProof="1">
                <a:latin typeface="Courier New" pitchFamily="49" charset="0"/>
              </a:rPr>
              <a:t>");</a:t>
            </a:r>
          </a:p>
          <a:p>
            <a:r>
              <a:rPr lang="en-US" sz="1200" b="1" noProof="1">
                <a:latin typeface="Courier New" pitchFamily="49" charset="0"/>
              </a:rPr>
              <a:t>myList.add(2, "</a:t>
            </a:r>
            <a:r>
              <a:rPr lang="en-US" sz="1200" b="1" dirty="0">
                <a:latin typeface="Courier New" pitchFamily="49" charset="0"/>
              </a:rPr>
              <a:t>Midge</a:t>
            </a:r>
            <a:r>
              <a:rPr lang="en-US" sz="1200" b="1" noProof="1">
                <a:latin typeface="Courier New" pitchFamily="49" charset="0"/>
              </a:rPr>
              <a:t>");</a:t>
            </a:r>
          </a:p>
          <a:p>
            <a:endParaRPr lang="en-US" sz="1200" b="1" noProof="1">
              <a:latin typeface="Courier New" pitchFamily="49" charset="0"/>
            </a:endParaRPr>
          </a:p>
          <a:p>
            <a:r>
              <a:rPr lang="en-US" sz="1200" b="1" dirty="0">
                <a:latin typeface="Courier New" pitchFamily="49" charset="0"/>
              </a:rPr>
              <a:t>// Loop through all elements.</a:t>
            </a:r>
          </a:p>
          <a:p>
            <a:r>
              <a:rPr lang="en-US" sz="1200" b="1" dirty="0">
                <a:latin typeface="Courier New" pitchFamily="49" charset="0"/>
              </a:rPr>
              <a:t>for (</a:t>
            </a:r>
            <a:r>
              <a:rPr lang="en-US" sz="1200" b="1" dirty="0" err="1">
                <a:latin typeface="Courier New" pitchFamily="49" charset="0"/>
              </a:rPr>
              <a:t>int</a:t>
            </a:r>
            <a:r>
              <a:rPr lang="en-US" sz="1200" b="1" dirty="0">
                <a:latin typeface="Courier New" pitchFamily="49" charset="0"/>
              </a:rPr>
              <a:t> i = 0; i &lt; </a:t>
            </a:r>
            <a:r>
              <a:rPr lang="en-US" sz="1200" b="1" dirty="0" err="1">
                <a:latin typeface="Courier New" pitchFamily="49" charset="0"/>
              </a:rPr>
              <a:t>myList.size</a:t>
            </a:r>
            <a:r>
              <a:rPr lang="en-US" sz="1200" b="1" dirty="0">
                <a:latin typeface="Courier New" pitchFamily="49" charset="0"/>
              </a:rPr>
              <a:t>(); i++)</a:t>
            </a:r>
          </a:p>
          <a:p>
            <a:r>
              <a:rPr lang="en-US" sz="1200" b="1" dirty="0">
                <a:latin typeface="Courier New" pitchFamily="49" charset="0"/>
              </a:rPr>
              <a:t>{</a:t>
            </a:r>
          </a:p>
          <a:p>
            <a:r>
              <a:rPr lang="en-US" sz="1200" b="1" dirty="0">
                <a:latin typeface="Courier New" pitchFamily="49" charset="0"/>
              </a:rPr>
              <a:t>    </a:t>
            </a:r>
            <a:r>
              <a:rPr lang="en-US" sz="1200" b="1" noProof="1">
                <a:latin typeface="Courier New" pitchFamily="49" charset="0"/>
              </a:rPr>
              <a:t>System.out.println(myList.get(</a:t>
            </a:r>
            <a:r>
              <a:rPr lang="en-US" sz="1200" b="1" dirty="0">
                <a:latin typeface="Courier New" pitchFamily="49" charset="0"/>
              </a:rPr>
              <a:t>i</a:t>
            </a:r>
            <a:r>
              <a:rPr lang="en-US" sz="1200" b="1" noProof="1">
                <a:latin typeface="Courier New" pitchFamily="49" charset="0"/>
              </a:rPr>
              <a:t>));</a:t>
            </a:r>
          </a:p>
          <a:p>
            <a:r>
              <a:rPr lang="en-US" sz="1200" b="1" dirty="0">
                <a:latin typeface="Courier New" pitchFamily="49" charset="0"/>
              </a:rPr>
              <a:t>}</a:t>
            </a:r>
          </a:p>
          <a:p>
            <a:endParaRPr lang="en-US" sz="1200" b="1" dirty="0">
              <a:latin typeface="Courier New" pitchFamily="49" charset="0"/>
            </a:endParaRPr>
          </a:p>
          <a:p>
            <a:r>
              <a:rPr lang="en-US" sz="1200" b="1" dirty="0">
                <a:latin typeface="Courier New" pitchFamily="49" charset="0"/>
              </a:rPr>
              <a:t>// Iterate through the collection (standard Java idiom).</a:t>
            </a:r>
          </a:p>
          <a:p>
            <a:r>
              <a:rPr lang="en-US" sz="1200" b="1" noProof="1">
                <a:latin typeface="Courier New" pitchFamily="49" charset="0"/>
              </a:rPr>
              <a:t>Iterator iter = myList.iterator();</a:t>
            </a:r>
          </a:p>
          <a:p>
            <a:r>
              <a:rPr lang="en-US" sz="1200" b="1" noProof="1">
                <a:latin typeface="Courier New" pitchFamily="49" charset="0"/>
              </a:rPr>
              <a:t>while (iter.hasNext())</a:t>
            </a:r>
          </a:p>
          <a:p>
            <a:r>
              <a:rPr lang="en-US" sz="1200" b="1" noProof="1">
                <a:latin typeface="Courier New" pitchFamily="49" charset="0"/>
              </a:rPr>
              <a:t>{</a:t>
            </a:r>
          </a:p>
          <a:p>
            <a:r>
              <a:rPr lang="en-US" sz="1200" b="1" dirty="0">
                <a:latin typeface="Courier New" pitchFamily="49" charset="0"/>
              </a:rPr>
              <a:t>    </a:t>
            </a:r>
            <a:r>
              <a:rPr lang="en-US" sz="1200" b="1" noProof="1">
                <a:latin typeface="Courier New" pitchFamily="49" charset="0"/>
              </a:rPr>
              <a:t>String s = (String)iter.next();</a:t>
            </a:r>
          </a:p>
          <a:p>
            <a:r>
              <a:rPr lang="en-US" sz="1200" b="1" dirty="0">
                <a:latin typeface="Courier New" pitchFamily="49" charset="0"/>
              </a:rPr>
              <a:t>    </a:t>
            </a:r>
            <a:r>
              <a:rPr lang="en-US" sz="1200" b="1" noProof="1">
                <a:latin typeface="Courier New" pitchFamily="49" charset="0"/>
              </a:rPr>
              <a:t>System.out.println("\t" + s);</a:t>
            </a:r>
          </a:p>
          <a:p>
            <a:r>
              <a:rPr lang="en-US" sz="1200" b="1" noProof="1">
                <a:latin typeface="Courier New" pitchFamily="49" charset="0"/>
              </a:rPr>
              <a:t>}</a:t>
            </a:r>
          </a:p>
        </p:txBody>
      </p:sp>
      <p:sp>
        <p:nvSpPr>
          <p:cNvPr id="5"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56</a:t>
            </a:fld>
            <a:endParaRPr lang="en-GB" dirty="0"/>
          </a:p>
        </p:txBody>
      </p:sp>
    </p:spTree>
    <p:extLst>
      <p:ext uri="{BB962C8B-B14F-4D97-AF65-F5344CB8AC3E}">
        <p14:creationId xmlns:p14="http://schemas.microsoft.com/office/powerpoint/2010/main" val="180971228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Rectangle 3"/>
          <p:cNvSpPr>
            <a:spLocks noGrp="1" noChangeArrowheads="1"/>
          </p:cNvSpPr>
          <p:nvPr>
            <p:ph idx="1"/>
          </p:nvPr>
        </p:nvSpPr>
        <p:spPr>
          <a:noFill/>
          <a:ln/>
        </p:spPr>
        <p:txBody>
          <a:bodyPr/>
          <a:lstStyle/>
          <a:p>
            <a:r>
              <a:rPr lang="en-GB" dirty="0"/>
              <a:t>Intent</a:t>
            </a:r>
          </a:p>
          <a:p>
            <a:pPr lvl="1"/>
            <a:r>
              <a:rPr lang="en-GB" dirty="0"/>
              <a:t>Represent operations to perform on elements of an object structure</a:t>
            </a:r>
          </a:p>
          <a:p>
            <a:pPr lvl="1"/>
            <a:r>
              <a:rPr lang="en-GB" dirty="0"/>
              <a:t>Define new operations without changing classes it operates on</a:t>
            </a:r>
          </a:p>
          <a:p>
            <a:r>
              <a:rPr lang="en-GB" dirty="0"/>
              <a:t>Example</a:t>
            </a:r>
          </a:p>
          <a:p>
            <a:pPr lvl="1"/>
            <a:r>
              <a:rPr lang="en-GB" dirty="0"/>
              <a:t>Represent various data types as XML elements or attributes</a:t>
            </a:r>
          </a:p>
          <a:p>
            <a:pPr lvl="2"/>
            <a:endParaRPr lang="en-GB" dirty="0"/>
          </a:p>
          <a:p>
            <a:pPr lvl="2"/>
            <a:endParaRPr lang="en-GB" dirty="0"/>
          </a:p>
          <a:p>
            <a:pPr lvl="2"/>
            <a:endParaRPr lang="en-GB" dirty="0"/>
          </a:p>
          <a:p>
            <a:pPr lvl="2"/>
            <a:endParaRPr lang="en-GB" dirty="0"/>
          </a:p>
          <a:p>
            <a:pPr lvl="2"/>
            <a:endParaRPr lang="en-GB" dirty="0"/>
          </a:p>
          <a:p>
            <a:pPr lvl="2"/>
            <a:endParaRPr lang="en-GB" dirty="0"/>
          </a:p>
        </p:txBody>
      </p:sp>
      <p:sp>
        <p:nvSpPr>
          <p:cNvPr id="499714" name="Rectangle 2"/>
          <p:cNvSpPr>
            <a:spLocks noGrp="1" noChangeArrowheads="1"/>
          </p:cNvSpPr>
          <p:nvPr>
            <p:ph type="title"/>
          </p:nvPr>
        </p:nvSpPr>
        <p:spPr>
          <a:noFill/>
          <a:ln/>
        </p:spPr>
        <p:txBody>
          <a:bodyPr/>
          <a:lstStyle/>
          <a:p>
            <a:r>
              <a:rPr lang="en-GB" dirty="0"/>
              <a:t>Visitor Pattern (1)</a:t>
            </a:r>
          </a:p>
        </p:txBody>
      </p:sp>
      <p:sp>
        <p:nvSpPr>
          <p:cNvPr id="499718" name="Rectangle 6"/>
          <p:cNvSpPr>
            <a:spLocks noChangeArrowheads="1"/>
          </p:cNvSpPr>
          <p:nvPr/>
        </p:nvSpPr>
        <p:spPr bwMode="auto">
          <a:xfrm>
            <a:off x="4987925" y="3865804"/>
            <a:ext cx="173196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Visitor</a:t>
            </a:r>
          </a:p>
        </p:txBody>
      </p:sp>
      <p:sp>
        <p:nvSpPr>
          <p:cNvPr id="499719" name="Rectangle 7"/>
          <p:cNvSpPr>
            <a:spLocks noChangeArrowheads="1"/>
          </p:cNvSpPr>
          <p:nvPr/>
        </p:nvSpPr>
        <p:spPr bwMode="auto">
          <a:xfrm>
            <a:off x="4478338" y="4159492"/>
            <a:ext cx="2836862" cy="5110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dirty="0" err="1"/>
              <a:t>visitCustomer</a:t>
            </a:r>
            <a:r>
              <a:rPr lang="en-GB" sz="1400" dirty="0"/>
              <a:t>(</a:t>
            </a:r>
            <a:r>
              <a:rPr lang="en-GB" sz="1400" dirty="0" err="1"/>
              <a:t>CustomerElement</a:t>
            </a:r>
            <a:r>
              <a:rPr lang="en-GB" sz="1400" dirty="0"/>
              <a:t>)</a:t>
            </a:r>
          </a:p>
          <a:p>
            <a:pPr defTabSz="661988"/>
            <a:r>
              <a:rPr lang="en-GB" sz="1400" dirty="0" err="1"/>
              <a:t>visitProduct</a:t>
            </a:r>
            <a:r>
              <a:rPr lang="en-GB" sz="1400" dirty="0"/>
              <a:t>(</a:t>
            </a:r>
            <a:r>
              <a:rPr lang="en-GB" sz="1400" dirty="0" err="1"/>
              <a:t>ProductElement</a:t>
            </a:r>
            <a:r>
              <a:rPr lang="en-GB" sz="1400" dirty="0"/>
              <a:t>)</a:t>
            </a:r>
          </a:p>
        </p:txBody>
      </p:sp>
      <p:grpSp>
        <p:nvGrpSpPr>
          <p:cNvPr id="499742" name="Group 30"/>
          <p:cNvGrpSpPr>
            <a:grpSpLocks/>
          </p:cNvGrpSpPr>
          <p:nvPr/>
        </p:nvGrpSpPr>
        <p:grpSpPr bwMode="auto">
          <a:xfrm>
            <a:off x="4459288" y="3826117"/>
            <a:ext cx="2862262" cy="846137"/>
            <a:chOff x="3083" y="2111"/>
            <a:chExt cx="1472" cy="533"/>
          </a:xfrm>
        </p:grpSpPr>
        <p:sp>
          <p:nvSpPr>
            <p:cNvPr id="499717" name="Rectangle 5"/>
            <p:cNvSpPr>
              <a:spLocks noChangeArrowheads="1"/>
            </p:cNvSpPr>
            <p:nvPr/>
          </p:nvSpPr>
          <p:spPr bwMode="auto">
            <a:xfrm>
              <a:off x="3083" y="2111"/>
              <a:ext cx="1470" cy="5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9720" name="Line 8"/>
            <p:cNvSpPr>
              <a:spLocks noChangeShapeType="1"/>
            </p:cNvSpPr>
            <p:nvPr/>
          </p:nvSpPr>
          <p:spPr bwMode="auto">
            <a:xfrm>
              <a:off x="3084" y="2320"/>
              <a:ext cx="1471"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99721" name="Group 9"/>
          <p:cNvGrpSpPr>
            <a:grpSpLocks/>
          </p:cNvGrpSpPr>
          <p:nvPr/>
        </p:nvGrpSpPr>
        <p:grpSpPr bwMode="auto">
          <a:xfrm>
            <a:off x="4614863" y="4688129"/>
            <a:ext cx="2590800" cy="506413"/>
            <a:chOff x="2952" y="1177"/>
            <a:chExt cx="1632" cy="404"/>
          </a:xfrm>
        </p:grpSpPr>
        <p:sp>
          <p:nvSpPr>
            <p:cNvPr id="499722" name="AutoShape 10"/>
            <p:cNvSpPr>
              <a:spLocks noChangeArrowheads="1"/>
            </p:cNvSpPr>
            <p:nvPr/>
          </p:nvSpPr>
          <p:spPr bwMode="auto">
            <a:xfrm flipH="1">
              <a:off x="3674" y="1177"/>
              <a:ext cx="162" cy="114"/>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99723" name="Group 11"/>
            <p:cNvGrpSpPr>
              <a:grpSpLocks/>
            </p:cNvGrpSpPr>
            <p:nvPr/>
          </p:nvGrpSpPr>
          <p:grpSpPr bwMode="auto">
            <a:xfrm>
              <a:off x="2952" y="1289"/>
              <a:ext cx="1632" cy="292"/>
              <a:chOff x="2952" y="1289"/>
              <a:chExt cx="1632" cy="382"/>
            </a:xfrm>
          </p:grpSpPr>
          <p:sp>
            <p:nvSpPr>
              <p:cNvPr id="499724" name="Line 12"/>
              <p:cNvSpPr>
                <a:spLocks noChangeShapeType="1"/>
              </p:cNvSpPr>
              <p:nvPr/>
            </p:nvSpPr>
            <p:spPr bwMode="auto">
              <a:xfrm flipH="1">
                <a:off x="3758" y="1289"/>
                <a:ext cx="0" cy="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99725" name="Group 13"/>
              <p:cNvGrpSpPr>
                <a:grpSpLocks/>
              </p:cNvGrpSpPr>
              <p:nvPr/>
            </p:nvGrpSpPr>
            <p:grpSpPr bwMode="auto">
              <a:xfrm>
                <a:off x="2952" y="1455"/>
                <a:ext cx="1632" cy="216"/>
                <a:chOff x="3127" y="1885"/>
                <a:chExt cx="1632" cy="147"/>
              </a:xfrm>
            </p:grpSpPr>
            <p:sp>
              <p:nvSpPr>
                <p:cNvPr id="499726" name="Line 14"/>
                <p:cNvSpPr>
                  <a:spLocks noChangeShapeType="1"/>
                </p:cNvSpPr>
                <p:nvPr/>
              </p:nvSpPr>
              <p:spPr bwMode="auto">
                <a:xfrm flipH="1">
                  <a:off x="4759" y="188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9727" name="Line 15"/>
                <p:cNvSpPr>
                  <a:spLocks noChangeShapeType="1"/>
                </p:cNvSpPr>
                <p:nvPr/>
              </p:nvSpPr>
              <p:spPr bwMode="auto">
                <a:xfrm flipH="1">
                  <a:off x="3131" y="1885"/>
                  <a:ext cx="16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9728" name="Line 16"/>
                <p:cNvSpPr>
                  <a:spLocks noChangeShapeType="1"/>
                </p:cNvSpPr>
                <p:nvPr/>
              </p:nvSpPr>
              <p:spPr bwMode="auto">
                <a:xfrm flipH="1">
                  <a:off x="3127" y="188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sp>
        <p:nvSpPr>
          <p:cNvPr id="499731" name="Rectangle 19"/>
          <p:cNvSpPr>
            <a:spLocks noChangeArrowheads="1"/>
          </p:cNvSpPr>
          <p:nvPr/>
        </p:nvSpPr>
        <p:spPr bwMode="auto">
          <a:xfrm>
            <a:off x="6276975" y="5251692"/>
            <a:ext cx="2586038"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BuildXmlAsAttributesVisitor</a:t>
            </a:r>
          </a:p>
        </p:txBody>
      </p:sp>
      <p:sp>
        <p:nvSpPr>
          <p:cNvPr id="499732" name="Rectangle 20"/>
          <p:cNvSpPr>
            <a:spLocks noChangeArrowheads="1"/>
          </p:cNvSpPr>
          <p:nvPr/>
        </p:nvSpPr>
        <p:spPr bwMode="auto">
          <a:xfrm>
            <a:off x="6053138" y="5545379"/>
            <a:ext cx="2933700" cy="5110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dirty="0" err="1"/>
              <a:t>visitCustomer</a:t>
            </a:r>
            <a:r>
              <a:rPr lang="en-GB" sz="1400" dirty="0"/>
              <a:t>(</a:t>
            </a:r>
            <a:r>
              <a:rPr lang="en-GB" sz="1400" dirty="0" err="1"/>
              <a:t>CustomerElement</a:t>
            </a:r>
            <a:r>
              <a:rPr lang="en-GB" sz="1400" dirty="0"/>
              <a:t>)</a:t>
            </a:r>
          </a:p>
          <a:p>
            <a:pPr defTabSz="661988"/>
            <a:r>
              <a:rPr lang="en-GB" sz="1400" dirty="0" err="1"/>
              <a:t>visitProduct</a:t>
            </a:r>
            <a:r>
              <a:rPr lang="en-GB" sz="1400" dirty="0"/>
              <a:t>(</a:t>
            </a:r>
            <a:r>
              <a:rPr lang="en-GB" sz="1400" dirty="0" err="1"/>
              <a:t>ProductElement</a:t>
            </a:r>
            <a:r>
              <a:rPr lang="en-GB" sz="1400" dirty="0"/>
              <a:t>)</a:t>
            </a:r>
          </a:p>
        </p:txBody>
      </p:sp>
      <p:sp>
        <p:nvSpPr>
          <p:cNvPr id="499730" name="Rectangle 18"/>
          <p:cNvSpPr>
            <a:spLocks noChangeArrowheads="1"/>
          </p:cNvSpPr>
          <p:nvPr/>
        </p:nvSpPr>
        <p:spPr bwMode="auto">
          <a:xfrm>
            <a:off x="6034088" y="5212004"/>
            <a:ext cx="2947987" cy="958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9733" name="Line 21"/>
          <p:cNvSpPr>
            <a:spLocks noChangeShapeType="1"/>
          </p:cNvSpPr>
          <p:nvPr/>
        </p:nvSpPr>
        <p:spPr bwMode="auto">
          <a:xfrm>
            <a:off x="6035675" y="5543792"/>
            <a:ext cx="2951163"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9736" name="Rectangle 24"/>
          <p:cNvSpPr>
            <a:spLocks noChangeArrowheads="1"/>
          </p:cNvSpPr>
          <p:nvPr/>
        </p:nvSpPr>
        <p:spPr bwMode="auto">
          <a:xfrm>
            <a:off x="3125788" y="5251692"/>
            <a:ext cx="2533650"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BuildXmlAsElementsVisitor</a:t>
            </a:r>
          </a:p>
        </p:txBody>
      </p:sp>
      <p:sp>
        <p:nvSpPr>
          <p:cNvPr id="499737" name="Rectangle 25"/>
          <p:cNvSpPr>
            <a:spLocks noChangeArrowheads="1"/>
          </p:cNvSpPr>
          <p:nvPr/>
        </p:nvSpPr>
        <p:spPr bwMode="auto">
          <a:xfrm>
            <a:off x="2916238" y="5545379"/>
            <a:ext cx="2881312" cy="5110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dirty="0" err="1"/>
              <a:t>visitCustomer</a:t>
            </a:r>
            <a:r>
              <a:rPr lang="en-GB" sz="1400" dirty="0"/>
              <a:t>(</a:t>
            </a:r>
            <a:r>
              <a:rPr lang="en-GB" sz="1400" dirty="0" err="1"/>
              <a:t>CustomerElement</a:t>
            </a:r>
            <a:r>
              <a:rPr lang="en-GB" sz="1400" dirty="0"/>
              <a:t>)</a:t>
            </a:r>
          </a:p>
          <a:p>
            <a:pPr defTabSz="661988"/>
            <a:r>
              <a:rPr lang="en-GB" sz="1400" dirty="0" err="1"/>
              <a:t>visitProduct</a:t>
            </a:r>
            <a:r>
              <a:rPr lang="en-GB" sz="1400" dirty="0"/>
              <a:t>(</a:t>
            </a:r>
            <a:r>
              <a:rPr lang="en-GB" sz="1400" dirty="0" err="1"/>
              <a:t>ProductElement</a:t>
            </a:r>
            <a:r>
              <a:rPr lang="en-GB" sz="1400" dirty="0"/>
              <a:t>)</a:t>
            </a:r>
          </a:p>
        </p:txBody>
      </p:sp>
      <p:sp>
        <p:nvSpPr>
          <p:cNvPr id="499735" name="Rectangle 23"/>
          <p:cNvSpPr>
            <a:spLocks noChangeArrowheads="1"/>
          </p:cNvSpPr>
          <p:nvPr/>
        </p:nvSpPr>
        <p:spPr bwMode="auto">
          <a:xfrm>
            <a:off x="2889250" y="5212004"/>
            <a:ext cx="2871788" cy="958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99738" name="Line 26"/>
          <p:cNvSpPr>
            <a:spLocks noChangeShapeType="1"/>
          </p:cNvSpPr>
          <p:nvPr/>
        </p:nvSpPr>
        <p:spPr bwMode="auto">
          <a:xfrm flipV="1">
            <a:off x="2890838" y="5537442"/>
            <a:ext cx="2873375" cy="6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499771" name="Group 59"/>
          <p:cNvGrpSpPr>
            <a:grpSpLocks/>
          </p:cNvGrpSpPr>
          <p:nvPr/>
        </p:nvGrpSpPr>
        <p:grpSpPr bwMode="auto">
          <a:xfrm>
            <a:off x="269875" y="3600865"/>
            <a:ext cx="3675063" cy="1289050"/>
            <a:chOff x="-1287" y="2600"/>
            <a:chExt cx="2559" cy="812"/>
          </a:xfrm>
        </p:grpSpPr>
        <p:grpSp>
          <p:nvGrpSpPr>
            <p:cNvPr id="499770" name="Group 58"/>
            <p:cNvGrpSpPr>
              <a:grpSpLocks/>
            </p:cNvGrpSpPr>
            <p:nvPr/>
          </p:nvGrpSpPr>
          <p:grpSpPr bwMode="auto">
            <a:xfrm>
              <a:off x="-612" y="2600"/>
              <a:ext cx="1163" cy="239"/>
              <a:chOff x="-294" y="2300"/>
              <a:chExt cx="1163" cy="239"/>
            </a:xfrm>
          </p:grpSpPr>
          <p:sp>
            <p:nvSpPr>
              <p:cNvPr id="499745" name="Rectangle 33"/>
              <p:cNvSpPr>
                <a:spLocks noChangeArrowheads="1"/>
              </p:cNvSpPr>
              <p:nvPr/>
            </p:nvSpPr>
            <p:spPr bwMode="auto">
              <a:xfrm>
                <a:off x="-114" y="2325"/>
                <a:ext cx="798"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Element</a:t>
                </a:r>
              </a:p>
            </p:txBody>
          </p:sp>
          <p:sp>
            <p:nvSpPr>
              <p:cNvPr id="499748" name="Rectangle 36"/>
              <p:cNvSpPr>
                <a:spLocks noChangeArrowheads="1"/>
              </p:cNvSpPr>
              <p:nvPr/>
            </p:nvSpPr>
            <p:spPr bwMode="auto">
              <a:xfrm>
                <a:off x="-294" y="2300"/>
                <a:ext cx="1163"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grpSp>
        <p:sp>
          <p:nvSpPr>
            <p:cNvPr id="499751" name="AutoShape 39"/>
            <p:cNvSpPr>
              <a:spLocks noChangeArrowheads="1"/>
            </p:cNvSpPr>
            <p:nvPr/>
          </p:nvSpPr>
          <p:spPr bwMode="auto">
            <a:xfrm flipH="1">
              <a:off x="-112" y="2843"/>
              <a:ext cx="162" cy="9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99752" name="Group 40"/>
            <p:cNvGrpSpPr>
              <a:grpSpLocks/>
            </p:cNvGrpSpPr>
            <p:nvPr/>
          </p:nvGrpSpPr>
          <p:grpSpPr bwMode="auto">
            <a:xfrm>
              <a:off x="-625" y="2931"/>
              <a:ext cx="1203" cy="231"/>
              <a:chOff x="2952" y="1289"/>
              <a:chExt cx="1632" cy="382"/>
            </a:xfrm>
          </p:grpSpPr>
          <p:sp>
            <p:nvSpPr>
              <p:cNvPr id="499753" name="Line 41"/>
              <p:cNvSpPr>
                <a:spLocks noChangeShapeType="1"/>
              </p:cNvSpPr>
              <p:nvPr/>
            </p:nvSpPr>
            <p:spPr bwMode="auto">
              <a:xfrm flipH="1">
                <a:off x="3758" y="1289"/>
                <a:ext cx="0" cy="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99754" name="Group 42"/>
              <p:cNvGrpSpPr>
                <a:grpSpLocks/>
              </p:cNvGrpSpPr>
              <p:nvPr/>
            </p:nvGrpSpPr>
            <p:grpSpPr bwMode="auto">
              <a:xfrm>
                <a:off x="2952" y="1455"/>
                <a:ext cx="1632" cy="216"/>
                <a:chOff x="3127" y="1885"/>
                <a:chExt cx="1632" cy="147"/>
              </a:xfrm>
            </p:grpSpPr>
            <p:sp>
              <p:nvSpPr>
                <p:cNvPr id="499755" name="Line 43"/>
                <p:cNvSpPr>
                  <a:spLocks noChangeShapeType="1"/>
                </p:cNvSpPr>
                <p:nvPr/>
              </p:nvSpPr>
              <p:spPr bwMode="auto">
                <a:xfrm flipH="1">
                  <a:off x="4759" y="188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9756" name="Line 44"/>
                <p:cNvSpPr>
                  <a:spLocks noChangeShapeType="1"/>
                </p:cNvSpPr>
                <p:nvPr/>
              </p:nvSpPr>
              <p:spPr bwMode="auto">
                <a:xfrm flipH="1">
                  <a:off x="3131" y="1885"/>
                  <a:ext cx="16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9757" name="Line 45"/>
                <p:cNvSpPr>
                  <a:spLocks noChangeShapeType="1"/>
                </p:cNvSpPr>
                <p:nvPr/>
              </p:nvSpPr>
              <p:spPr bwMode="auto">
                <a:xfrm flipH="1">
                  <a:off x="3127" y="188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499768" name="Group 56"/>
            <p:cNvGrpSpPr>
              <a:grpSpLocks/>
            </p:cNvGrpSpPr>
            <p:nvPr/>
          </p:nvGrpSpPr>
          <p:grpSpPr bwMode="auto">
            <a:xfrm>
              <a:off x="50" y="3173"/>
              <a:ext cx="1222" cy="239"/>
              <a:chOff x="718" y="3173"/>
              <a:chExt cx="1222" cy="239"/>
            </a:xfrm>
          </p:grpSpPr>
          <p:sp>
            <p:nvSpPr>
              <p:cNvPr id="499758" name="Rectangle 46"/>
              <p:cNvSpPr>
                <a:spLocks noChangeArrowheads="1"/>
              </p:cNvSpPr>
              <p:nvPr/>
            </p:nvSpPr>
            <p:spPr bwMode="auto">
              <a:xfrm>
                <a:off x="748" y="3198"/>
                <a:ext cx="1192"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ProductElement</a:t>
                </a:r>
              </a:p>
            </p:txBody>
          </p:sp>
          <p:sp>
            <p:nvSpPr>
              <p:cNvPr id="499761" name="Rectangle 49"/>
              <p:cNvSpPr>
                <a:spLocks noChangeArrowheads="1"/>
              </p:cNvSpPr>
              <p:nvPr/>
            </p:nvSpPr>
            <p:spPr bwMode="auto">
              <a:xfrm>
                <a:off x="718" y="3173"/>
                <a:ext cx="1199"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grpSp>
        <p:grpSp>
          <p:nvGrpSpPr>
            <p:cNvPr id="499769" name="Group 57"/>
            <p:cNvGrpSpPr>
              <a:grpSpLocks/>
            </p:cNvGrpSpPr>
            <p:nvPr/>
          </p:nvGrpSpPr>
          <p:grpSpPr bwMode="auto">
            <a:xfrm>
              <a:off x="-1287" y="3173"/>
              <a:ext cx="1175" cy="239"/>
              <a:chOff x="-1287" y="3173"/>
              <a:chExt cx="1175" cy="239"/>
            </a:xfrm>
          </p:grpSpPr>
          <p:sp>
            <p:nvSpPr>
              <p:cNvPr id="499763" name="Rectangle 51"/>
              <p:cNvSpPr>
                <a:spLocks noChangeArrowheads="1"/>
              </p:cNvSpPr>
              <p:nvPr/>
            </p:nvSpPr>
            <p:spPr bwMode="auto">
              <a:xfrm>
                <a:off x="-1287" y="3198"/>
                <a:ext cx="1167"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CustomerElement</a:t>
                </a:r>
              </a:p>
            </p:txBody>
          </p:sp>
          <p:sp>
            <p:nvSpPr>
              <p:cNvPr id="499766" name="Rectangle 54"/>
              <p:cNvSpPr>
                <a:spLocks noChangeArrowheads="1"/>
              </p:cNvSpPr>
              <p:nvPr/>
            </p:nvSpPr>
            <p:spPr bwMode="auto">
              <a:xfrm>
                <a:off x="-1280" y="3173"/>
                <a:ext cx="1168"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grpSp>
      </p:grpSp>
      <p:sp>
        <p:nvSpPr>
          <p:cNvPr id="499774" name="AutoShape 62"/>
          <p:cNvSpPr>
            <a:spLocks noChangeArrowheads="1"/>
          </p:cNvSpPr>
          <p:nvPr/>
        </p:nvSpPr>
        <p:spPr bwMode="auto">
          <a:xfrm flipV="1">
            <a:off x="3343275" y="6067667"/>
            <a:ext cx="2489200" cy="333375"/>
          </a:xfrm>
          <a:prstGeom prst="foldedCorner">
            <a:avLst>
              <a:gd name="adj" fmla="val 11481"/>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Builds data as XML elements</a:t>
            </a:r>
            <a:endParaRPr lang="en-US" sz="1400"/>
          </a:p>
        </p:txBody>
      </p:sp>
      <p:sp>
        <p:nvSpPr>
          <p:cNvPr id="499776" name="AutoShape 64"/>
          <p:cNvSpPr>
            <a:spLocks noChangeArrowheads="1"/>
          </p:cNvSpPr>
          <p:nvPr/>
        </p:nvSpPr>
        <p:spPr bwMode="auto">
          <a:xfrm flipV="1">
            <a:off x="6583363" y="6067667"/>
            <a:ext cx="2489200" cy="333375"/>
          </a:xfrm>
          <a:prstGeom prst="foldedCorner">
            <a:avLst>
              <a:gd name="adj" fmla="val 11481"/>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Builds data as XML attributes</a:t>
            </a:r>
            <a:endParaRPr lang="en-US" sz="1400"/>
          </a:p>
        </p:txBody>
      </p:sp>
      <p:sp>
        <p:nvSpPr>
          <p:cNvPr id="44"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57</a:t>
            </a:fld>
            <a:endParaRPr lang="en-GB" dirty="0"/>
          </a:p>
        </p:txBody>
      </p:sp>
    </p:spTree>
    <p:extLst>
      <p:ext uri="{BB962C8B-B14F-4D97-AF65-F5344CB8AC3E}">
        <p14:creationId xmlns:p14="http://schemas.microsoft.com/office/powerpoint/2010/main" val="30366261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idx="1"/>
          </p:nvPr>
        </p:nvSpPr>
        <p:spPr>
          <a:noFill/>
          <a:ln/>
        </p:spPr>
        <p:txBody>
          <a:bodyPr/>
          <a:lstStyle/>
          <a:p>
            <a:r>
              <a:rPr lang="en-GB"/>
              <a:t>Structure</a:t>
            </a:r>
          </a:p>
        </p:txBody>
      </p:sp>
      <p:sp>
        <p:nvSpPr>
          <p:cNvPr id="548866" name="Rectangle 2"/>
          <p:cNvSpPr>
            <a:spLocks noGrp="1" noChangeArrowheads="1"/>
          </p:cNvSpPr>
          <p:nvPr>
            <p:ph type="title"/>
          </p:nvPr>
        </p:nvSpPr>
        <p:spPr>
          <a:noFill/>
          <a:ln/>
        </p:spPr>
        <p:txBody>
          <a:bodyPr/>
          <a:lstStyle/>
          <a:p>
            <a:r>
              <a:rPr lang="en-GB" dirty="0"/>
              <a:t>Visitor Pattern (2)</a:t>
            </a:r>
          </a:p>
        </p:txBody>
      </p:sp>
      <p:grpSp>
        <p:nvGrpSpPr>
          <p:cNvPr id="548937" name="Group 73"/>
          <p:cNvGrpSpPr>
            <a:grpSpLocks/>
          </p:cNvGrpSpPr>
          <p:nvPr/>
        </p:nvGrpSpPr>
        <p:grpSpPr bwMode="auto">
          <a:xfrm>
            <a:off x="5268913" y="1069751"/>
            <a:ext cx="2336800" cy="846137"/>
            <a:chOff x="3014" y="634"/>
            <a:chExt cx="1472" cy="533"/>
          </a:xfrm>
        </p:grpSpPr>
        <p:sp>
          <p:nvSpPr>
            <p:cNvPr id="548868" name="Rectangle 4"/>
            <p:cNvSpPr>
              <a:spLocks noChangeArrowheads="1"/>
            </p:cNvSpPr>
            <p:nvPr/>
          </p:nvSpPr>
          <p:spPr bwMode="auto">
            <a:xfrm>
              <a:off x="3014" y="634"/>
              <a:ext cx="1470" cy="5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8869" name="Rectangle 5"/>
            <p:cNvSpPr>
              <a:spLocks noChangeArrowheads="1"/>
            </p:cNvSpPr>
            <p:nvPr/>
          </p:nvSpPr>
          <p:spPr bwMode="auto">
            <a:xfrm>
              <a:off x="3137" y="659"/>
              <a:ext cx="1091"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Visitor</a:t>
              </a:r>
            </a:p>
          </p:txBody>
        </p:sp>
        <p:sp>
          <p:nvSpPr>
            <p:cNvPr id="548870" name="Rectangle 6"/>
            <p:cNvSpPr>
              <a:spLocks noChangeArrowheads="1"/>
            </p:cNvSpPr>
            <p:nvPr/>
          </p:nvSpPr>
          <p:spPr bwMode="auto">
            <a:xfrm>
              <a:off x="3026" y="844"/>
              <a:ext cx="1451" cy="3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i="1"/>
                <a:t>VisitA(ConcreteElementA)</a:t>
              </a:r>
            </a:p>
            <a:p>
              <a:pPr defTabSz="661988"/>
              <a:r>
                <a:rPr lang="en-GB" sz="1400" i="1"/>
                <a:t>VisitB(ConcreteElementB)</a:t>
              </a:r>
            </a:p>
          </p:txBody>
        </p:sp>
        <p:sp>
          <p:nvSpPr>
            <p:cNvPr id="548871" name="Line 7"/>
            <p:cNvSpPr>
              <a:spLocks noChangeShapeType="1"/>
            </p:cNvSpPr>
            <p:nvPr/>
          </p:nvSpPr>
          <p:spPr bwMode="auto">
            <a:xfrm>
              <a:off x="3015" y="843"/>
              <a:ext cx="1471"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48923" name="Group 59"/>
          <p:cNvGrpSpPr>
            <a:grpSpLocks/>
          </p:cNvGrpSpPr>
          <p:nvPr/>
        </p:nvGrpSpPr>
        <p:grpSpPr bwMode="auto">
          <a:xfrm>
            <a:off x="5170488" y="1844675"/>
            <a:ext cx="2590800" cy="506413"/>
            <a:chOff x="2952" y="1177"/>
            <a:chExt cx="1632" cy="404"/>
          </a:xfrm>
        </p:grpSpPr>
        <p:sp>
          <p:nvSpPr>
            <p:cNvPr id="548880" name="AutoShape 16"/>
            <p:cNvSpPr>
              <a:spLocks noChangeArrowheads="1"/>
            </p:cNvSpPr>
            <p:nvPr/>
          </p:nvSpPr>
          <p:spPr bwMode="auto">
            <a:xfrm flipH="1">
              <a:off x="3674" y="1177"/>
              <a:ext cx="162" cy="114"/>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48922" name="Group 58"/>
            <p:cNvGrpSpPr>
              <a:grpSpLocks/>
            </p:cNvGrpSpPr>
            <p:nvPr/>
          </p:nvGrpSpPr>
          <p:grpSpPr bwMode="auto">
            <a:xfrm>
              <a:off x="2952" y="1289"/>
              <a:ext cx="1632" cy="292"/>
              <a:chOff x="2952" y="1289"/>
              <a:chExt cx="1632" cy="382"/>
            </a:xfrm>
          </p:grpSpPr>
          <p:sp>
            <p:nvSpPr>
              <p:cNvPr id="548881" name="Line 17"/>
              <p:cNvSpPr>
                <a:spLocks noChangeShapeType="1"/>
              </p:cNvSpPr>
              <p:nvPr/>
            </p:nvSpPr>
            <p:spPr bwMode="auto">
              <a:xfrm flipH="1">
                <a:off x="3758" y="1289"/>
                <a:ext cx="0" cy="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48882" name="Group 18"/>
              <p:cNvGrpSpPr>
                <a:grpSpLocks/>
              </p:cNvGrpSpPr>
              <p:nvPr/>
            </p:nvGrpSpPr>
            <p:grpSpPr bwMode="auto">
              <a:xfrm>
                <a:off x="2952" y="1455"/>
                <a:ext cx="1632" cy="216"/>
                <a:chOff x="3127" y="1885"/>
                <a:chExt cx="1632" cy="147"/>
              </a:xfrm>
            </p:grpSpPr>
            <p:sp>
              <p:nvSpPr>
                <p:cNvPr id="548883" name="Line 19"/>
                <p:cNvSpPr>
                  <a:spLocks noChangeShapeType="1"/>
                </p:cNvSpPr>
                <p:nvPr/>
              </p:nvSpPr>
              <p:spPr bwMode="auto">
                <a:xfrm flipH="1">
                  <a:off x="4759" y="188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8884" name="Line 20"/>
                <p:cNvSpPr>
                  <a:spLocks noChangeShapeType="1"/>
                </p:cNvSpPr>
                <p:nvPr/>
              </p:nvSpPr>
              <p:spPr bwMode="auto">
                <a:xfrm flipH="1">
                  <a:off x="3131" y="1885"/>
                  <a:ext cx="16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8885" name="Line 21"/>
                <p:cNvSpPr>
                  <a:spLocks noChangeShapeType="1"/>
                </p:cNvSpPr>
                <p:nvPr/>
              </p:nvSpPr>
              <p:spPr bwMode="auto">
                <a:xfrm flipH="1">
                  <a:off x="3127" y="188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grpSp>
        <p:nvGrpSpPr>
          <p:cNvPr id="548933" name="Group 69"/>
          <p:cNvGrpSpPr>
            <a:grpSpLocks/>
          </p:cNvGrpSpPr>
          <p:nvPr/>
        </p:nvGrpSpPr>
        <p:grpSpPr bwMode="auto">
          <a:xfrm>
            <a:off x="6565900" y="2368550"/>
            <a:ext cx="2336800" cy="846138"/>
            <a:chOff x="3846" y="1582"/>
            <a:chExt cx="1472" cy="533"/>
          </a:xfrm>
        </p:grpSpPr>
        <p:sp>
          <p:nvSpPr>
            <p:cNvPr id="548890" name="Rectangle 26"/>
            <p:cNvSpPr>
              <a:spLocks noChangeArrowheads="1"/>
            </p:cNvSpPr>
            <p:nvPr/>
          </p:nvSpPr>
          <p:spPr bwMode="auto">
            <a:xfrm>
              <a:off x="3846" y="1582"/>
              <a:ext cx="1470" cy="5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8891" name="Rectangle 27"/>
            <p:cNvSpPr>
              <a:spLocks noChangeArrowheads="1"/>
            </p:cNvSpPr>
            <p:nvPr/>
          </p:nvSpPr>
          <p:spPr bwMode="auto">
            <a:xfrm>
              <a:off x="3969" y="1607"/>
              <a:ext cx="1091"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ConcreteVisitor2</a:t>
              </a:r>
            </a:p>
          </p:txBody>
        </p:sp>
        <p:sp>
          <p:nvSpPr>
            <p:cNvPr id="548892" name="Rectangle 28"/>
            <p:cNvSpPr>
              <a:spLocks noChangeArrowheads="1"/>
            </p:cNvSpPr>
            <p:nvPr/>
          </p:nvSpPr>
          <p:spPr bwMode="auto">
            <a:xfrm>
              <a:off x="3858" y="1792"/>
              <a:ext cx="1445" cy="3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VisitA(ConcreteElementA)</a:t>
              </a:r>
            </a:p>
            <a:p>
              <a:pPr defTabSz="661988"/>
              <a:r>
                <a:rPr lang="en-GB" sz="1400"/>
                <a:t>VisitB(ConcreteElementB)</a:t>
              </a:r>
            </a:p>
          </p:txBody>
        </p:sp>
        <p:sp>
          <p:nvSpPr>
            <p:cNvPr id="548893" name="Line 29"/>
            <p:cNvSpPr>
              <a:spLocks noChangeShapeType="1"/>
            </p:cNvSpPr>
            <p:nvPr/>
          </p:nvSpPr>
          <p:spPr bwMode="auto">
            <a:xfrm>
              <a:off x="3847" y="1791"/>
              <a:ext cx="1471"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48935" name="Group 71"/>
          <p:cNvGrpSpPr>
            <a:grpSpLocks/>
          </p:cNvGrpSpPr>
          <p:nvPr/>
        </p:nvGrpSpPr>
        <p:grpSpPr bwMode="auto">
          <a:xfrm>
            <a:off x="3992563" y="2368550"/>
            <a:ext cx="2336800" cy="846138"/>
            <a:chOff x="2210" y="1582"/>
            <a:chExt cx="1472" cy="533"/>
          </a:xfrm>
        </p:grpSpPr>
        <p:sp>
          <p:nvSpPr>
            <p:cNvPr id="548895" name="Rectangle 31"/>
            <p:cNvSpPr>
              <a:spLocks noChangeArrowheads="1"/>
            </p:cNvSpPr>
            <p:nvPr/>
          </p:nvSpPr>
          <p:spPr bwMode="auto">
            <a:xfrm>
              <a:off x="2210" y="1582"/>
              <a:ext cx="1470" cy="5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8896" name="Rectangle 32"/>
            <p:cNvSpPr>
              <a:spLocks noChangeArrowheads="1"/>
            </p:cNvSpPr>
            <p:nvPr/>
          </p:nvSpPr>
          <p:spPr bwMode="auto">
            <a:xfrm>
              <a:off x="2333" y="1607"/>
              <a:ext cx="1091"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ConcreteVisitor1</a:t>
              </a:r>
            </a:p>
          </p:txBody>
        </p:sp>
        <p:sp>
          <p:nvSpPr>
            <p:cNvPr id="548897" name="Rectangle 33"/>
            <p:cNvSpPr>
              <a:spLocks noChangeArrowheads="1"/>
            </p:cNvSpPr>
            <p:nvPr/>
          </p:nvSpPr>
          <p:spPr bwMode="auto">
            <a:xfrm>
              <a:off x="2222" y="1792"/>
              <a:ext cx="1441" cy="3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VisitA(ConcreteElementA)</a:t>
              </a:r>
            </a:p>
            <a:p>
              <a:pPr defTabSz="661988"/>
              <a:r>
                <a:rPr lang="en-GB" sz="1400"/>
                <a:t>VisitB(ConcreteElementB)</a:t>
              </a:r>
            </a:p>
          </p:txBody>
        </p:sp>
        <p:sp>
          <p:nvSpPr>
            <p:cNvPr id="548898" name="Line 34"/>
            <p:cNvSpPr>
              <a:spLocks noChangeShapeType="1"/>
            </p:cNvSpPr>
            <p:nvPr/>
          </p:nvSpPr>
          <p:spPr bwMode="auto">
            <a:xfrm flipV="1">
              <a:off x="2211" y="1787"/>
              <a:ext cx="1471" cy="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48936" name="Group 72"/>
          <p:cNvGrpSpPr>
            <a:grpSpLocks/>
          </p:cNvGrpSpPr>
          <p:nvPr/>
        </p:nvGrpSpPr>
        <p:grpSpPr bwMode="auto">
          <a:xfrm>
            <a:off x="5268913" y="4044950"/>
            <a:ext cx="2336800" cy="681038"/>
            <a:chOff x="3109" y="2603"/>
            <a:chExt cx="1472" cy="429"/>
          </a:xfrm>
        </p:grpSpPr>
        <p:sp>
          <p:nvSpPr>
            <p:cNvPr id="548902" name="Rectangle 38"/>
            <p:cNvSpPr>
              <a:spLocks noChangeArrowheads="1"/>
            </p:cNvSpPr>
            <p:nvPr/>
          </p:nvSpPr>
          <p:spPr bwMode="auto">
            <a:xfrm>
              <a:off x="3109" y="2603"/>
              <a:ext cx="1470" cy="4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8903" name="Rectangle 39"/>
            <p:cNvSpPr>
              <a:spLocks noChangeArrowheads="1"/>
            </p:cNvSpPr>
            <p:nvPr/>
          </p:nvSpPr>
          <p:spPr bwMode="auto">
            <a:xfrm>
              <a:off x="3232" y="2628"/>
              <a:ext cx="1091"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Element</a:t>
              </a:r>
            </a:p>
          </p:txBody>
        </p:sp>
        <p:sp>
          <p:nvSpPr>
            <p:cNvPr id="548904" name="Rectangle 40"/>
            <p:cNvSpPr>
              <a:spLocks noChangeArrowheads="1"/>
            </p:cNvSpPr>
            <p:nvPr/>
          </p:nvSpPr>
          <p:spPr bwMode="auto">
            <a:xfrm>
              <a:off x="3121" y="2848"/>
              <a:ext cx="1451"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i="1"/>
                <a:t>Accept(Visitor)</a:t>
              </a:r>
            </a:p>
          </p:txBody>
        </p:sp>
        <p:sp>
          <p:nvSpPr>
            <p:cNvPr id="548905" name="Line 41"/>
            <p:cNvSpPr>
              <a:spLocks noChangeShapeType="1"/>
            </p:cNvSpPr>
            <p:nvPr/>
          </p:nvSpPr>
          <p:spPr bwMode="auto">
            <a:xfrm>
              <a:off x="3110" y="2812"/>
              <a:ext cx="1471"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48932" name="Group 68"/>
          <p:cNvGrpSpPr>
            <a:grpSpLocks/>
          </p:cNvGrpSpPr>
          <p:nvPr/>
        </p:nvGrpSpPr>
        <p:grpSpPr bwMode="auto">
          <a:xfrm>
            <a:off x="6565900" y="5264150"/>
            <a:ext cx="2336800" cy="854075"/>
            <a:chOff x="3956" y="3451"/>
            <a:chExt cx="1472" cy="538"/>
          </a:xfrm>
        </p:grpSpPr>
        <p:sp>
          <p:nvSpPr>
            <p:cNvPr id="548913" name="Rectangle 49"/>
            <p:cNvSpPr>
              <a:spLocks noChangeArrowheads="1"/>
            </p:cNvSpPr>
            <p:nvPr/>
          </p:nvSpPr>
          <p:spPr bwMode="auto">
            <a:xfrm>
              <a:off x="3956" y="3451"/>
              <a:ext cx="1470" cy="5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8914" name="Rectangle 50"/>
            <p:cNvSpPr>
              <a:spLocks noChangeArrowheads="1"/>
            </p:cNvSpPr>
            <p:nvPr/>
          </p:nvSpPr>
          <p:spPr bwMode="auto">
            <a:xfrm>
              <a:off x="4079" y="3476"/>
              <a:ext cx="1228"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ConcreteElementB</a:t>
              </a:r>
            </a:p>
          </p:txBody>
        </p:sp>
        <p:sp>
          <p:nvSpPr>
            <p:cNvPr id="548915" name="Rectangle 51"/>
            <p:cNvSpPr>
              <a:spLocks noChangeArrowheads="1"/>
            </p:cNvSpPr>
            <p:nvPr/>
          </p:nvSpPr>
          <p:spPr bwMode="auto">
            <a:xfrm>
              <a:off x="3968" y="3671"/>
              <a:ext cx="1445" cy="3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Accept(Visitor v)</a:t>
              </a:r>
            </a:p>
            <a:p>
              <a:pPr defTabSz="661988"/>
              <a:r>
                <a:rPr lang="en-GB" sz="1400"/>
                <a:t>OperationB()</a:t>
              </a:r>
            </a:p>
          </p:txBody>
        </p:sp>
        <p:sp>
          <p:nvSpPr>
            <p:cNvPr id="548916" name="Line 52"/>
            <p:cNvSpPr>
              <a:spLocks noChangeShapeType="1"/>
            </p:cNvSpPr>
            <p:nvPr/>
          </p:nvSpPr>
          <p:spPr bwMode="auto">
            <a:xfrm>
              <a:off x="3957" y="3660"/>
              <a:ext cx="1471"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48934" name="Group 70"/>
          <p:cNvGrpSpPr>
            <a:grpSpLocks/>
          </p:cNvGrpSpPr>
          <p:nvPr/>
        </p:nvGrpSpPr>
        <p:grpSpPr bwMode="auto">
          <a:xfrm>
            <a:off x="3992563" y="5264150"/>
            <a:ext cx="2336800" cy="854075"/>
            <a:chOff x="2320" y="3451"/>
            <a:chExt cx="1472" cy="538"/>
          </a:xfrm>
        </p:grpSpPr>
        <p:sp>
          <p:nvSpPr>
            <p:cNvPr id="548917" name="Rectangle 53"/>
            <p:cNvSpPr>
              <a:spLocks noChangeArrowheads="1"/>
            </p:cNvSpPr>
            <p:nvPr/>
          </p:nvSpPr>
          <p:spPr bwMode="auto">
            <a:xfrm>
              <a:off x="2320" y="3451"/>
              <a:ext cx="1470" cy="5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8918" name="Rectangle 54"/>
            <p:cNvSpPr>
              <a:spLocks noChangeArrowheads="1"/>
            </p:cNvSpPr>
            <p:nvPr/>
          </p:nvSpPr>
          <p:spPr bwMode="auto">
            <a:xfrm>
              <a:off x="2443" y="3476"/>
              <a:ext cx="1218"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ConcreteElementA</a:t>
              </a:r>
            </a:p>
          </p:txBody>
        </p:sp>
        <p:sp>
          <p:nvSpPr>
            <p:cNvPr id="548919" name="Rectangle 55"/>
            <p:cNvSpPr>
              <a:spLocks noChangeArrowheads="1"/>
            </p:cNvSpPr>
            <p:nvPr/>
          </p:nvSpPr>
          <p:spPr bwMode="auto">
            <a:xfrm>
              <a:off x="2332" y="3671"/>
              <a:ext cx="1441" cy="3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400"/>
                <a:t>Accept(Visitor v)</a:t>
              </a:r>
            </a:p>
            <a:p>
              <a:pPr defTabSz="661988"/>
              <a:r>
                <a:rPr lang="en-GB" sz="1400"/>
                <a:t>OperationA()</a:t>
              </a:r>
            </a:p>
          </p:txBody>
        </p:sp>
        <p:sp>
          <p:nvSpPr>
            <p:cNvPr id="548920" name="Line 56"/>
            <p:cNvSpPr>
              <a:spLocks noChangeShapeType="1"/>
            </p:cNvSpPr>
            <p:nvPr/>
          </p:nvSpPr>
          <p:spPr bwMode="auto">
            <a:xfrm flipV="1">
              <a:off x="2321" y="3656"/>
              <a:ext cx="1471" cy="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48925" name="AutoShape 61"/>
          <p:cNvSpPr>
            <a:spLocks noChangeArrowheads="1"/>
          </p:cNvSpPr>
          <p:nvPr/>
        </p:nvSpPr>
        <p:spPr bwMode="auto">
          <a:xfrm flipH="1">
            <a:off x="6316663" y="4745038"/>
            <a:ext cx="257175" cy="180975"/>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48926" name="Group 62"/>
          <p:cNvGrpSpPr>
            <a:grpSpLocks/>
          </p:cNvGrpSpPr>
          <p:nvPr/>
        </p:nvGrpSpPr>
        <p:grpSpPr bwMode="auto">
          <a:xfrm>
            <a:off x="5170488" y="4922838"/>
            <a:ext cx="2590800" cy="336550"/>
            <a:chOff x="2952" y="1289"/>
            <a:chExt cx="1632" cy="382"/>
          </a:xfrm>
        </p:grpSpPr>
        <p:sp>
          <p:nvSpPr>
            <p:cNvPr id="548927" name="Line 63"/>
            <p:cNvSpPr>
              <a:spLocks noChangeShapeType="1"/>
            </p:cNvSpPr>
            <p:nvPr/>
          </p:nvSpPr>
          <p:spPr bwMode="auto">
            <a:xfrm flipH="1">
              <a:off x="3758" y="1289"/>
              <a:ext cx="0" cy="1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48928" name="Group 64"/>
            <p:cNvGrpSpPr>
              <a:grpSpLocks/>
            </p:cNvGrpSpPr>
            <p:nvPr/>
          </p:nvGrpSpPr>
          <p:grpSpPr bwMode="auto">
            <a:xfrm>
              <a:off x="2952" y="1455"/>
              <a:ext cx="1632" cy="216"/>
              <a:chOff x="3127" y="1885"/>
              <a:chExt cx="1632" cy="147"/>
            </a:xfrm>
          </p:grpSpPr>
          <p:sp>
            <p:nvSpPr>
              <p:cNvPr id="548929" name="Line 65"/>
              <p:cNvSpPr>
                <a:spLocks noChangeShapeType="1"/>
              </p:cNvSpPr>
              <p:nvPr/>
            </p:nvSpPr>
            <p:spPr bwMode="auto">
              <a:xfrm flipH="1">
                <a:off x="4759" y="188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8930" name="Line 66"/>
              <p:cNvSpPr>
                <a:spLocks noChangeShapeType="1"/>
              </p:cNvSpPr>
              <p:nvPr/>
            </p:nvSpPr>
            <p:spPr bwMode="auto">
              <a:xfrm flipH="1">
                <a:off x="3131" y="1885"/>
                <a:ext cx="16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8931" name="Line 67"/>
              <p:cNvSpPr>
                <a:spLocks noChangeShapeType="1"/>
              </p:cNvSpPr>
              <p:nvPr/>
            </p:nvSpPr>
            <p:spPr bwMode="auto">
              <a:xfrm flipH="1">
                <a:off x="3127" y="1888"/>
                <a:ext cx="0"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nvGrpSpPr>
          <p:cNvPr id="548942" name="Group 78"/>
          <p:cNvGrpSpPr>
            <a:grpSpLocks/>
          </p:cNvGrpSpPr>
          <p:nvPr/>
        </p:nvGrpSpPr>
        <p:grpSpPr bwMode="auto">
          <a:xfrm>
            <a:off x="4200525" y="5705475"/>
            <a:ext cx="1814513" cy="1054100"/>
            <a:chOff x="2311" y="3498"/>
            <a:chExt cx="1143" cy="664"/>
          </a:xfrm>
        </p:grpSpPr>
        <p:sp>
          <p:nvSpPr>
            <p:cNvPr id="548939" name="Line 75"/>
            <p:cNvSpPr>
              <a:spLocks noChangeShapeType="1"/>
            </p:cNvSpPr>
            <p:nvPr/>
          </p:nvSpPr>
          <p:spPr bwMode="auto">
            <a:xfrm flipV="1">
              <a:off x="3178" y="3501"/>
              <a:ext cx="0" cy="44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8940" name="AutoShape 76"/>
            <p:cNvSpPr>
              <a:spLocks noChangeArrowheads="1"/>
            </p:cNvSpPr>
            <p:nvPr/>
          </p:nvSpPr>
          <p:spPr bwMode="auto">
            <a:xfrm flipV="1">
              <a:off x="2311" y="3952"/>
              <a:ext cx="1143" cy="210"/>
            </a:xfrm>
            <a:prstGeom prst="foldedCorner">
              <a:avLst>
                <a:gd name="adj" fmla="val 1860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v.VisitA(this)</a:t>
              </a:r>
              <a:endParaRPr lang="en-US" sz="1400"/>
            </a:p>
          </p:txBody>
        </p:sp>
        <p:sp>
          <p:nvSpPr>
            <p:cNvPr id="548941" name="Oval 77"/>
            <p:cNvSpPr>
              <a:spLocks noChangeArrowheads="1"/>
            </p:cNvSpPr>
            <p:nvPr/>
          </p:nvSpPr>
          <p:spPr bwMode="auto">
            <a:xfrm>
              <a:off x="3136" y="3498"/>
              <a:ext cx="88"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548943" name="Group 79"/>
          <p:cNvGrpSpPr>
            <a:grpSpLocks/>
          </p:cNvGrpSpPr>
          <p:nvPr/>
        </p:nvGrpSpPr>
        <p:grpSpPr bwMode="auto">
          <a:xfrm>
            <a:off x="6789738" y="5705475"/>
            <a:ext cx="1814512" cy="1054100"/>
            <a:chOff x="2311" y="3498"/>
            <a:chExt cx="1143" cy="664"/>
          </a:xfrm>
        </p:grpSpPr>
        <p:sp>
          <p:nvSpPr>
            <p:cNvPr id="548944" name="Line 80"/>
            <p:cNvSpPr>
              <a:spLocks noChangeShapeType="1"/>
            </p:cNvSpPr>
            <p:nvPr/>
          </p:nvSpPr>
          <p:spPr bwMode="auto">
            <a:xfrm flipV="1">
              <a:off x="3178" y="3501"/>
              <a:ext cx="0" cy="44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8945" name="AutoShape 81"/>
            <p:cNvSpPr>
              <a:spLocks noChangeArrowheads="1"/>
            </p:cNvSpPr>
            <p:nvPr/>
          </p:nvSpPr>
          <p:spPr bwMode="auto">
            <a:xfrm flipV="1">
              <a:off x="2311" y="3952"/>
              <a:ext cx="1143" cy="210"/>
            </a:xfrm>
            <a:prstGeom prst="foldedCorner">
              <a:avLst>
                <a:gd name="adj" fmla="val 1860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400"/>
                <a:t>v.VisitB(this)</a:t>
              </a:r>
              <a:endParaRPr lang="en-US" sz="1400"/>
            </a:p>
          </p:txBody>
        </p:sp>
        <p:sp>
          <p:nvSpPr>
            <p:cNvPr id="548946" name="Oval 82"/>
            <p:cNvSpPr>
              <a:spLocks noChangeArrowheads="1"/>
            </p:cNvSpPr>
            <p:nvPr/>
          </p:nvSpPr>
          <p:spPr bwMode="auto">
            <a:xfrm>
              <a:off x="3136" y="3498"/>
              <a:ext cx="88"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548947" name="Line 83"/>
          <p:cNvSpPr>
            <a:spLocks noChangeShapeType="1"/>
          </p:cNvSpPr>
          <p:nvPr/>
        </p:nvSpPr>
        <p:spPr bwMode="auto">
          <a:xfrm>
            <a:off x="3460750" y="4229100"/>
            <a:ext cx="18161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8948" name="Rectangle 84"/>
          <p:cNvSpPr>
            <a:spLocks noChangeArrowheads="1"/>
          </p:cNvSpPr>
          <p:nvPr/>
        </p:nvSpPr>
        <p:spPr bwMode="auto">
          <a:xfrm>
            <a:off x="1085850" y="2181225"/>
            <a:ext cx="1477963" cy="3603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8949" name="Rectangle 85"/>
          <p:cNvSpPr>
            <a:spLocks noChangeArrowheads="1"/>
          </p:cNvSpPr>
          <p:nvPr/>
        </p:nvSpPr>
        <p:spPr bwMode="auto">
          <a:xfrm>
            <a:off x="1144588" y="2220913"/>
            <a:ext cx="1358900" cy="29559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dirty="0">
                <a:solidFill>
                  <a:srgbClr val="333333"/>
                </a:solidFill>
              </a:rPr>
              <a:t>Client</a:t>
            </a:r>
          </a:p>
        </p:txBody>
      </p:sp>
      <p:grpSp>
        <p:nvGrpSpPr>
          <p:cNvPr id="548951" name="Group 87"/>
          <p:cNvGrpSpPr>
            <a:grpSpLocks/>
          </p:cNvGrpSpPr>
          <p:nvPr/>
        </p:nvGrpSpPr>
        <p:grpSpPr bwMode="auto">
          <a:xfrm>
            <a:off x="1735138" y="4022725"/>
            <a:ext cx="1712912" cy="360363"/>
            <a:chOff x="379" y="1299"/>
            <a:chExt cx="931" cy="227"/>
          </a:xfrm>
        </p:grpSpPr>
        <p:sp>
          <p:nvSpPr>
            <p:cNvPr id="548952" name="Rectangle 88"/>
            <p:cNvSpPr>
              <a:spLocks noChangeArrowheads="1"/>
            </p:cNvSpPr>
            <p:nvPr/>
          </p:nvSpPr>
          <p:spPr bwMode="auto">
            <a:xfrm>
              <a:off x="379" y="1299"/>
              <a:ext cx="931" cy="22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548953" name="Rectangle 89"/>
            <p:cNvSpPr>
              <a:spLocks noChangeArrowheads="1"/>
            </p:cNvSpPr>
            <p:nvPr/>
          </p:nvSpPr>
          <p:spPr bwMode="auto">
            <a:xfrm>
              <a:off x="416" y="1324"/>
              <a:ext cx="856"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ObjectStructure</a:t>
              </a:r>
            </a:p>
          </p:txBody>
        </p:sp>
      </p:grpSp>
      <p:sp>
        <p:nvSpPr>
          <p:cNvPr id="548954" name="Freeform 90"/>
          <p:cNvSpPr>
            <a:spLocks/>
          </p:cNvSpPr>
          <p:nvPr/>
        </p:nvSpPr>
        <p:spPr bwMode="auto">
          <a:xfrm>
            <a:off x="1449388" y="2543175"/>
            <a:ext cx="293687" cy="1644650"/>
          </a:xfrm>
          <a:custGeom>
            <a:avLst/>
            <a:gdLst>
              <a:gd name="T0" fmla="*/ 0 w 185"/>
              <a:gd name="T1" fmla="*/ 0 h 962"/>
              <a:gd name="T2" fmla="*/ 0 w 185"/>
              <a:gd name="T3" fmla="*/ 962 h 962"/>
              <a:gd name="T4" fmla="*/ 185 w 185"/>
              <a:gd name="T5" fmla="*/ 962 h 962"/>
            </a:gdLst>
            <a:ahLst/>
            <a:cxnLst>
              <a:cxn ang="0">
                <a:pos x="T0" y="T1"/>
              </a:cxn>
              <a:cxn ang="0">
                <a:pos x="T2" y="T3"/>
              </a:cxn>
              <a:cxn ang="0">
                <a:pos x="T4" y="T5"/>
              </a:cxn>
            </a:cxnLst>
            <a:rect l="0" t="0" r="r" b="b"/>
            <a:pathLst>
              <a:path w="185" h="962">
                <a:moveTo>
                  <a:pt x="0" y="0"/>
                </a:moveTo>
                <a:lnTo>
                  <a:pt x="0" y="962"/>
                </a:lnTo>
                <a:lnTo>
                  <a:pt x="185" y="962"/>
                </a:lnTo>
              </a:path>
            </a:pathLst>
          </a:custGeom>
          <a:noFill/>
          <a:ln w="12700">
            <a:solidFill>
              <a:schemeClr val="tx1"/>
            </a:solidFill>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48955" name="Freeform 91"/>
          <p:cNvSpPr>
            <a:spLocks/>
          </p:cNvSpPr>
          <p:nvPr/>
        </p:nvSpPr>
        <p:spPr bwMode="auto">
          <a:xfrm>
            <a:off x="2565400" y="1176338"/>
            <a:ext cx="2708275" cy="1190625"/>
          </a:xfrm>
          <a:custGeom>
            <a:avLst/>
            <a:gdLst>
              <a:gd name="T0" fmla="*/ 0 w 1706"/>
              <a:gd name="T1" fmla="*/ 676 h 676"/>
              <a:gd name="T2" fmla="*/ 391 w 1706"/>
              <a:gd name="T3" fmla="*/ 676 h 676"/>
              <a:gd name="T4" fmla="*/ 391 w 1706"/>
              <a:gd name="T5" fmla="*/ 0 h 676"/>
              <a:gd name="T6" fmla="*/ 1706 w 1706"/>
              <a:gd name="T7" fmla="*/ 0 h 676"/>
            </a:gdLst>
            <a:ahLst/>
            <a:cxnLst>
              <a:cxn ang="0">
                <a:pos x="T0" y="T1"/>
              </a:cxn>
              <a:cxn ang="0">
                <a:pos x="T2" y="T3"/>
              </a:cxn>
              <a:cxn ang="0">
                <a:pos x="T4" y="T5"/>
              </a:cxn>
              <a:cxn ang="0">
                <a:pos x="T6" y="T7"/>
              </a:cxn>
            </a:cxnLst>
            <a:rect l="0" t="0" r="r" b="b"/>
            <a:pathLst>
              <a:path w="1706" h="676">
                <a:moveTo>
                  <a:pt x="0" y="676"/>
                </a:moveTo>
                <a:lnTo>
                  <a:pt x="391" y="676"/>
                </a:lnTo>
                <a:lnTo>
                  <a:pt x="391" y="0"/>
                </a:lnTo>
                <a:lnTo>
                  <a:pt x="1706" y="0"/>
                </a:lnTo>
              </a:path>
            </a:pathLst>
          </a:custGeom>
          <a:noFill/>
          <a:ln w="12700">
            <a:solidFill>
              <a:schemeClr val="tx1"/>
            </a:solidFill>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58</a:t>
            </a:fld>
            <a:endParaRPr lang="en-GB" dirty="0"/>
          </a:p>
        </p:txBody>
      </p:sp>
    </p:spTree>
    <p:extLst>
      <p:ext uri="{BB962C8B-B14F-4D97-AF65-F5344CB8AC3E}">
        <p14:creationId xmlns:p14="http://schemas.microsoft.com/office/powerpoint/2010/main" val="70710869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noFill/>
          <a:ln/>
        </p:spPr>
        <p:txBody>
          <a:bodyPr/>
          <a:lstStyle/>
          <a:p>
            <a:r>
              <a:rPr lang="en-GB" dirty="0"/>
              <a:t>Visitor Pattern (3)</a:t>
            </a:r>
          </a:p>
        </p:txBody>
      </p:sp>
      <p:sp>
        <p:nvSpPr>
          <p:cNvPr id="550917" name="Rectangle 5"/>
          <p:cNvSpPr>
            <a:spLocks noChangeArrowheads="1"/>
          </p:cNvSpPr>
          <p:nvPr/>
        </p:nvSpPr>
        <p:spPr bwMode="auto">
          <a:xfrm>
            <a:off x="301174" y="1197424"/>
            <a:ext cx="8548914" cy="5148947"/>
          </a:xfrm>
          <a:prstGeom prst="rect">
            <a:avLst/>
          </a:prstGeom>
          <a:solidFill>
            <a:srgbClr val="FFFF99"/>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200" b="1" noProof="1">
                <a:latin typeface="Courier New" pitchFamily="49" charset="0"/>
              </a:rPr>
              <a:t>public class ElementContainer</a:t>
            </a:r>
          </a:p>
          <a:p>
            <a:r>
              <a:rPr lang="en-GB" sz="1200" b="1" noProof="1">
                <a:latin typeface="Courier New" pitchFamily="49" charset="0"/>
              </a:rPr>
              <a:t>{</a:t>
            </a:r>
          </a:p>
          <a:p>
            <a:r>
              <a:rPr lang="cy-GB" sz="1200" b="1" dirty="0">
                <a:latin typeface="Courier New" pitchFamily="49" charset="0"/>
              </a:rPr>
              <a:t>    </a:t>
            </a:r>
            <a:r>
              <a:rPr lang="cy-GB" sz="1200" b="1" noProof="1">
                <a:latin typeface="Courier New" pitchFamily="49" charset="0"/>
              </a:rPr>
              <a:t>private List&lt;Element&gt; elements = new ArrayList&lt;Element&gt;();</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public void addElement(Element e)</a:t>
            </a:r>
          </a:p>
          <a:p>
            <a:r>
              <a:rPr lang="cy-GB" sz="1200" b="1" noProof="1">
                <a:latin typeface="Courier New" pitchFamily="49" charset="0"/>
              </a:rPr>
              <a:t>    {</a:t>
            </a:r>
          </a:p>
          <a:p>
            <a:r>
              <a:rPr lang="cy-GB" sz="1200" b="1" noProof="1">
                <a:latin typeface="Courier New" pitchFamily="49" charset="0"/>
              </a:rPr>
              <a:t>        elements.add(e);</a:t>
            </a:r>
          </a:p>
          <a:p>
            <a:r>
              <a:rPr lang="cy-GB" sz="1200" b="1" noProof="1">
                <a:latin typeface="Courier New" pitchFamily="49" charset="0"/>
              </a:rPr>
              <a:t>    }</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public void toXmlElements(String filename)</a:t>
            </a:r>
          </a:p>
          <a:p>
            <a:r>
              <a:rPr lang="cy-GB" sz="1200" b="1" noProof="1">
                <a:latin typeface="Courier New" pitchFamily="49" charset="0"/>
              </a:rPr>
              <a:t>    {</a:t>
            </a:r>
          </a:p>
          <a:p>
            <a:r>
              <a:rPr lang="cy-GB" sz="1200" b="1" noProof="1">
                <a:latin typeface="Courier New" pitchFamily="49" charset="0"/>
              </a:rPr>
              <a:t>        BuildXmlAsElementsVisitor visitor = new BuildXmlAsElementsVisitor();</a:t>
            </a:r>
          </a:p>
          <a:p>
            <a:r>
              <a:rPr lang="cy-GB" sz="1200" b="1" noProof="1">
                <a:latin typeface="Courier New" pitchFamily="49" charset="0"/>
              </a:rPr>
              <a:t>        for (Element e : elements)</a:t>
            </a:r>
          </a:p>
          <a:p>
            <a:r>
              <a:rPr lang="cy-GB" sz="1200" b="1" dirty="0">
                <a:latin typeface="Courier New" pitchFamily="49" charset="0"/>
              </a:rPr>
              <a:t>            </a:t>
            </a:r>
            <a:r>
              <a:rPr lang="cy-GB" sz="1200" b="1" noProof="1">
                <a:latin typeface="Courier New" pitchFamily="49" charset="0"/>
              </a:rPr>
              <a:t>e.accept(visitor);</a:t>
            </a:r>
          </a:p>
          <a:p>
            <a:endParaRPr lang="cy-GB" sz="1200" b="1" dirty="0">
              <a:latin typeface="Courier New" pitchFamily="49" charset="0"/>
            </a:endParaRPr>
          </a:p>
          <a:p>
            <a:r>
              <a:rPr lang="cy-GB" sz="1200" b="1" noProof="1">
                <a:latin typeface="Courier New" pitchFamily="49" charset="0"/>
              </a:rPr>
              <a:t>        visitor.save(filename);</a:t>
            </a:r>
          </a:p>
          <a:p>
            <a:r>
              <a:rPr lang="cy-GB" sz="1200" b="1" noProof="1">
                <a:latin typeface="Courier New" pitchFamily="49" charset="0"/>
              </a:rPr>
              <a:t>    }</a:t>
            </a:r>
          </a:p>
          <a:p>
            <a:endParaRPr lang="cy-GB" sz="1200" b="1" noProof="1">
              <a:latin typeface="Courier New" pitchFamily="49" charset="0"/>
            </a:endParaRPr>
          </a:p>
          <a:p>
            <a:r>
              <a:rPr lang="cy-GB" sz="1200" b="1" dirty="0">
                <a:latin typeface="Courier New" pitchFamily="49" charset="0"/>
              </a:rPr>
              <a:t>    </a:t>
            </a:r>
            <a:r>
              <a:rPr lang="cy-GB" sz="1200" b="1" noProof="1">
                <a:latin typeface="Courier New" pitchFamily="49" charset="0"/>
              </a:rPr>
              <a:t>public void toXmlAttributes(string filename)</a:t>
            </a:r>
          </a:p>
          <a:p>
            <a:r>
              <a:rPr lang="cy-GB" sz="1200" b="1" noProof="1">
                <a:latin typeface="Courier New" pitchFamily="49" charset="0"/>
              </a:rPr>
              <a:t>    {</a:t>
            </a:r>
          </a:p>
          <a:p>
            <a:r>
              <a:rPr lang="cy-GB" sz="1200" b="1" noProof="1">
                <a:latin typeface="Courier New" pitchFamily="49" charset="0"/>
              </a:rPr>
              <a:t>        BuildXmlAsAttributesVisitor visitor =</a:t>
            </a:r>
            <a:r>
              <a:rPr lang="cy-GB" sz="1200" b="1" dirty="0">
                <a:latin typeface="Courier New" pitchFamily="49" charset="0"/>
              </a:rPr>
              <a:t> </a:t>
            </a:r>
            <a:r>
              <a:rPr lang="cy-GB" sz="1200" b="1" noProof="1">
                <a:latin typeface="Courier New" pitchFamily="49" charset="0"/>
              </a:rPr>
              <a:t>new BuildXmlAsAttributesVisitor();</a:t>
            </a:r>
          </a:p>
          <a:p>
            <a:r>
              <a:rPr lang="cy-GB" sz="1200" b="1" noProof="1">
                <a:latin typeface="Courier New" pitchFamily="49" charset="0"/>
              </a:rPr>
              <a:t>        foreach (Element e : elements)</a:t>
            </a:r>
          </a:p>
          <a:p>
            <a:r>
              <a:rPr lang="cy-GB" sz="1200" b="1" dirty="0">
                <a:latin typeface="Courier New" pitchFamily="49" charset="0"/>
              </a:rPr>
              <a:t>            </a:t>
            </a:r>
            <a:r>
              <a:rPr lang="cy-GB" sz="1200" b="1" noProof="1">
                <a:latin typeface="Courier New" pitchFamily="49" charset="0"/>
              </a:rPr>
              <a:t>e.accept(visitor);</a:t>
            </a:r>
          </a:p>
          <a:p>
            <a:endParaRPr lang="cy-GB" sz="1200" b="1" dirty="0">
              <a:latin typeface="Courier New" pitchFamily="49" charset="0"/>
            </a:endParaRPr>
          </a:p>
          <a:p>
            <a:r>
              <a:rPr lang="cy-GB" sz="1200" b="1" noProof="1">
                <a:latin typeface="Courier New" pitchFamily="49" charset="0"/>
              </a:rPr>
              <a:t>        visitor.save(filename);</a:t>
            </a:r>
          </a:p>
          <a:p>
            <a:r>
              <a:rPr lang="cy-GB" sz="1200" b="1" dirty="0">
                <a:latin typeface="Courier New" pitchFamily="49" charset="0"/>
              </a:rPr>
              <a:t>  </a:t>
            </a:r>
            <a:r>
              <a:rPr lang="cy-GB" sz="1200" b="1" noProof="1">
                <a:latin typeface="Courier New" pitchFamily="49" charset="0"/>
              </a:rPr>
              <a:t>  }</a:t>
            </a:r>
            <a:endParaRPr lang="cy-GB" sz="1200" b="1" dirty="0">
              <a:latin typeface="Courier New" pitchFamily="49" charset="0"/>
            </a:endParaRPr>
          </a:p>
          <a:p>
            <a:r>
              <a:rPr lang="cy-GB" sz="1200" b="1" dirty="0">
                <a:latin typeface="Courier New" pitchFamily="49" charset="0"/>
              </a:rPr>
              <a:t>}</a:t>
            </a:r>
            <a:endParaRPr lang="cy-GB" sz="1200" b="1" noProof="1">
              <a:latin typeface="Courier New" pitchFamily="49" charset="0"/>
            </a:endParaRPr>
          </a:p>
        </p:txBody>
      </p:sp>
      <p:sp>
        <p:nvSpPr>
          <p:cNvPr id="5"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59</a:t>
            </a:fld>
            <a:endParaRPr lang="en-GB" dirty="0"/>
          </a:p>
        </p:txBody>
      </p:sp>
    </p:spTree>
    <p:extLst>
      <p:ext uri="{BB962C8B-B14F-4D97-AF65-F5344CB8AC3E}">
        <p14:creationId xmlns:p14="http://schemas.microsoft.com/office/powerpoint/2010/main" val="19809242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latin typeface="+mj-lt"/>
                <a:sym typeface="Wingdings" pitchFamily="2" charset="2"/>
              </a:rPr>
              <a:t>Association is where an object has some kind of link to another object</a:t>
            </a:r>
          </a:p>
          <a:p>
            <a:pPr lvl="1" eaLnBrk="1" hangingPunct="1"/>
            <a:endParaRPr lang="en-GB" dirty="0">
              <a:latin typeface="+mj-lt"/>
              <a:sym typeface="Wingdings" pitchFamily="2" charset="2"/>
            </a:endParaRPr>
          </a:p>
          <a:p>
            <a:pPr eaLnBrk="1" hangingPunct="1"/>
            <a:r>
              <a:rPr lang="en-GB" dirty="0">
                <a:latin typeface="+mj-lt"/>
                <a:sym typeface="Wingdings" pitchFamily="2" charset="2"/>
              </a:rPr>
              <a:t>There are several ways to implement association in C++</a:t>
            </a:r>
            <a:endParaRPr lang="cy-GB" dirty="0">
              <a:latin typeface="+mj-lt"/>
            </a:endParaRPr>
          </a:p>
        </p:txBody>
      </p:sp>
      <p:sp>
        <p:nvSpPr>
          <p:cNvPr id="271364" name="Rectangle 4"/>
          <p:cNvSpPr>
            <a:spLocks noGrp="1" noChangeArrowheads="1"/>
          </p:cNvSpPr>
          <p:nvPr>
            <p:ph type="title"/>
          </p:nvPr>
        </p:nvSpPr>
        <p:spPr/>
        <p:txBody>
          <a:bodyPr/>
          <a:lstStyle/>
          <a:p>
            <a:pPr eaLnBrk="1" hangingPunct="1"/>
            <a:r>
              <a:rPr lang="en-GB" sz="3400" dirty="0"/>
              <a:t>Association in C++</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6</a:t>
            </a:fld>
            <a:endParaRPr lang="en-GB" sz="1200" b="0">
              <a:solidFill>
                <a:schemeClr val="tx2"/>
              </a:solidFill>
            </a:endParaRPr>
          </a:p>
        </p:txBody>
      </p:sp>
      <p:sp>
        <p:nvSpPr>
          <p:cNvPr id="5" name="Rectangle 4"/>
          <p:cNvSpPr>
            <a:spLocks noChangeArrowheads="1"/>
          </p:cNvSpPr>
          <p:nvPr/>
        </p:nvSpPr>
        <p:spPr bwMode="auto">
          <a:xfrm>
            <a:off x="849085" y="2948027"/>
            <a:ext cx="7733211" cy="234245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0" dirty="0">
                <a:latin typeface="Lucida Console" pitchFamily="49" charset="0"/>
              </a:rPr>
              <a:t>class Button</a:t>
            </a:r>
          </a:p>
          <a:p>
            <a:pPr defTabSz="739775">
              <a:defRPr/>
            </a:pPr>
            <a:r>
              <a:rPr lang="en-GB" sz="1200" b="0" dirty="0">
                <a:latin typeface="Lucida Console" pitchFamily="49" charset="0"/>
              </a:rPr>
              <a:t>{</a:t>
            </a:r>
          </a:p>
          <a:p>
            <a:pPr defTabSz="739775">
              <a:defRPr/>
            </a:pPr>
            <a:r>
              <a:rPr lang="en-GB" sz="1200" b="0" dirty="0">
                <a:latin typeface="Lucida Console" pitchFamily="49" charset="0"/>
              </a:rPr>
              <a:t>private:</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  // A pointer represents an optional and modifiable association.  </a:t>
            </a:r>
          </a:p>
          <a:p>
            <a:pPr defTabSz="739775">
              <a:defRPr/>
            </a:pPr>
            <a:r>
              <a:rPr lang="en-GB" sz="1200" b="0" dirty="0">
                <a:latin typeface="Lucida Console" pitchFamily="49" charset="0"/>
              </a:rPr>
              <a:t>  </a:t>
            </a:r>
            <a:r>
              <a:rPr lang="en-GB" sz="1200" b="0" dirty="0" err="1">
                <a:latin typeface="Lucida Console" pitchFamily="49" charset="0"/>
              </a:rPr>
              <a:t>LayoutTemplate</a:t>
            </a:r>
            <a:r>
              <a:rPr lang="en-GB" sz="1200" b="0" dirty="0">
                <a:latin typeface="Lucida Console" pitchFamily="49" charset="0"/>
              </a:rPr>
              <a:t> * template;</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  // A reference represents a fixed association to an existing object.</a:t>
            </a:r>
          </a:p>
          <a:p>
            <a:pPr defTabSz="739775">
              <a:defRPr/>
            </a:pPr>
            <a:r>
              <a:rPr lang="en-GB" sz="1200" b="0" dirty="0">
                <a:latin typeface="Lucida Console" pitchFamily="49" charset="0"/>
              </a:rPr>
              <a:t>  Window &amp; </a:t>
            </a:r>
            <a:r>
              <a:rPr lang="en-GB" sz="1200" b="0" dirty="0" err="1">
                <a:latin typeface="Lucida Console" pitchFamily="49" charset="0"/>
              </a:rPr>
              <a:t>owningWindow</a:t>
            </a:r>
            <a:r>
              <a:rPr lang="en-GB" sz="1200" b="0" dirty="0">
                <a:latin typeface="Lucida Console" pitchFamily="49" charset="0"/>
              </a:rPr>
              <a:t>;</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  …  </a:t>
            </a:r>
          </a:p>
          <a:p>
            <a:pPr defTabSz="739775">
              <a:defRPr/>
            </a:pPr>
            <a:r>
              <a:rPr lang="en-GB" sz="1200" b="0" dirty="0">
                <a:latin typeface="Lucida Console" pitchFamily="49" charset="0"/>
              </a:rPr>
              <a:t>};</a:t>
            </a:r>
          </a:p>
        </p:txBody>
      </p:sp>
    </p:spTree>
    <p:extLst>
      <p:ext uri="{BB962C8B-B14F-4D97-AF65-F5344CB8AC3E}">
        <p14:creationId xmlns:p14="http://schemas.microsoft.com/office/powerpoint/2010/main" val="3621183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7" name="Rectangle 5"/>
          <p:cNvSpPr>
            <a:spLocks noGrp="1" noChangeArrowheads="1"/>
          </p:cNvSpPr>
          <p:nvPr>
            <p:ph idx="1"/>
          </p:nvPr>
        </p:nvSpPr>
        <p:spPr>
          <a:xfrm>
            <a:off x="328612" y="1584902"/>
            <a:ext cx="8486775" cy="4935538"/>
          </a:xfr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GB" dirty="0"/>
              <a:t>Strategy is like Template Method except in its granularity.</a:t>
            </a:r>
          </a:p>
          <a:p>
            <a:pPr lvl="1"/>
            <a:r>
              <a:rPr lang="en-GB" dirty="0"/>
              <a:t>State is like Strategy except in its intent.</a:t>
            </a:r>
          </a:p>
          <a:p>
            <a:pPr lvl="1"/>
            <a:r>
              <a:rPr lang="en-GB" dirty="0"/>
              <a:t>Strategy lets you change the guts of an object. Decorator lets you change the skin.</a:t>
            </a:r>
          </a:p>
          <a:p>
            <a:pPr lvl="1"/>
            <a:r>
              <a:rPr lang="en-GB" dirty="0"/>
              <a:t>State, Strategy, Bridge (and to some degree Adapter) have similar solution structures. They all share elements of the 'handle/body' idiom. </a:t>
            </a:r>
          </a:p>
          <a:p>
            <a:pPr lvl="1"/>
            <a:r>
              <a:rPr lang="en-GB" dirty="0"/>
              <a:t>They differ in intent – that is, they solve different problems.</a:t>
            </a:r>
            <a:br>
              <a:rPr lang="en-GB" dirty="0"/>
            </a:br>
            <a:r>
              <a:rPr lang="en-GB" dirty="0"/>
              <a:t>Strategy has 2 different implementations, </a:t>
            </a:r>
          </a:p>
          <a:p>
            <a:pPr lvl="2"/>
            <a:r>
              <a:rPr lang="en-GB" dirty="0"/>
              <a:t>the first is similar to State. The difference is in binding times (Strategy is a bind-once pattern, whereas State is more dynamic).</a:t>
            </a:r>
          </a:p>
          <a:p>
            <a:pPr lvl="2"/>
            <a:r>
              <a:rPr lang="en-GB" dirty="0"/>
              <a:t>Strategy objects often make good Flyweights.</a:t>
            </a:r>
          </a:p>
        </p:txBody>
      </p:sp>
      <p:sp>
        <p:nvSpPr>
          <p:cNvPr id="561154" name="Rectangle 2"/>
          <p:cNvSpPr>
            <a:spLocks noGrp="1" noChangeArrowheads="1"/>
          </p:cNvSpPr>
          <p:nvPr>
            <p:ph type="title"/>
          </p:nvPr>
        </p:nvSpPr>
        <p:spPr>
          <a:noFill/>
          <a:ln/>
        </p:spPr>
        <p:txBody>
          <a:bodyPr/>
          <a:lstStyle/>
          <a:p>
            <a:r>
              <a:rPr lang="en-GB" dirty="0"/>
              <a:t>Behavioural Patterns - Exercise</a:t>
            </a:r>
          </a:p>
        </p:txBody>
      </p:sp>
      <p:sp>
        <p:nvSpPr>
          <p:cNvPr id="4"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60</a:t>
            </a:fld>
            <a:endParaRPr lang="en-GB" dirty="0"/>
          </a:p>
        </p:txBody>
      </p:sp>
    </p:spTree>
    <p:extLst>
      <p:ext uri="{BB962C8B-B14F-4D97-AF65-F5344CB8AC3E}">
        <p14:creationId xmlns:p14="http://schemas.microsoft.com/office/powerpoint/2010/main" val="396684850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7" name="Rectangle 5"/>
          <p:cNvSpPr>
            <a:spLocks noGrp="1" noChangeArrowheads="1"/>
          </p:cNvSpPr>
          <p:nvPr>
            <p:ph idx="1"/>
          </p:nvPr>
        </p:nvSpPr>
        <p:spPr/>
        <p:txBody>
          <a:bodyPr/>
          <a:lstStyle/>
          <a:p>
            <a:r>
              <a:rPr lang="en-US" dirty="0"/>
              <a:t>Exercise location:</a:t>
            </a:r>
          </a:p>
          <a:p>
            <a:pPr lvl="1"/>
            <a:r>
              <a:rPr lang="en-US" dirty="0"/>
              <a:t>Project: 	</a:t>
            </a:r>
            <a:r>
              <a:rPr lang="en-US" dirty="0">
                <a:latin typeface="Lucida Console" panose="020B0609040504020204" pitchFamily="49" charset="0"/>
              </a:rPr>
              <a:t> </a:t>
            </a:r>
            <a:r>
              <a:rPr lang="en-US" dirty="0" err="1">
                <a:latin typeface="Lucida Console" panose="020B0609040504020204" pitchFamily="49" charset="0"/>
              </a:rPr>
              <a:t>StudentDesignPatterns</a:t>
            </a:r>
            <a:endParaRPr lang="en-US" dirty="0">
              <a:latin typeface="Lucida Console" panose="020B0609040504020204" pitchFamily="49" charset="0"/>
            </a:endParaRPr>
          </a:p>
          <a:p>
            <a:pPr lvl="1"/>
            <a:r>
              <a:rPr lang="en-US" dirty="0"/>
              <a:t>Package:	</a:t>
            </a:r>
            <a:r>
              <a:rPr lang="en-US" dirty="0">
                <a:latin typeface="Lucida Console" panose="020B0609040504020204" pitchFamily="49" charset="0"/>
              </a:rPr>
              <a:t> </a:t>
            </a:r>
            <a:r>
              <a:rPr lang="en-US" dirty="0" err="1">
                <a:latin typeface="Lucida Console" panose="020B0609040504020204" pitchFamily="49" charset="0"/>
              </a:rPr>
              <a:t>student.designpatterns.visitorpattern</a:t>
            </a:r>
            <a:endParaRPr lang="en-US" dirty="0">
              <a:latin typeface="Lucida Console" panose="020B0609040504020204" pitchFamily="49" charset="0"/>
            </a:endParaRPr>
          </a:p>
          <a:p>
            <a:pPr lvl="2"/>
            <a:endParaRPr lang="en-US" dirty="0"/>
          </a:p>
          <a:p>
            <a:r>
              <a:rPr lang="en-US" dirty="0"/>
              <a:t>Take a look at the visitor pattern in the student project</a:t>
            </a:r>
          </a:p>
          <a:p>
            <a:pPr lvl="1"/>
            <a:r>
              <a:rPr lang="en-US" dirty="0"/>
              <a:t>Understand how it works</a:t>
            </a:r>
          </a:p>
          <a:p>
            <a:pPr lvl="2"/>
            <a:endParaRPr lang="en-US" dirty="0"/>
          </a:p>
          <a:p>
            <a:r>
              <a:rPr lang="en-US" dirty="0"/>
              <a:t>Then complete the following tasks</a:t>
            </a:r>
            <a:endParaRPr lang="en-GB" dirty="0"/>
          </a:p>
          <a:p>
            <a:pPr lvl="1"/>
            <a:r>
              <a:rPr lang="en-US" dirty="0"/>
              <a:t>Add another "element" class to the system</a:t>
            </a:r>
            <a:endParaRPr lang="en-GB" dirty="0"/>
          </a:p>
          <a:p>
            <a:pPr lvl="1"/>
            <a:r>
              <a:rPr lang="en-US" dirty="0"/>
              <a:t>Add another "visitor" class to the system</a:t>
            </a:r>
            <a:endParaRPr lang="en-GB" dirty="0"/>
          </a:p>
          <a:p>
            <a:pPr lvl="1"/>
            <a:r>
              <a:rPr lang="en-US" dirty="0"/>
              <a:t>Extend the client code to make use of your additional element and visitor classes</a:t>
            </a:r>
          </a:p>
          <a:p>
            <a:pPr lvl="2"/>
            <a:endParaRPr lang="en-US" dirty="0"/>
          </a:p>
          <a:p>
            <a:r>
              <a:rPr lang="en-US" dirty="0"/>
              <a:t>A solution is available in </a:t>
            </a:r>
            <a:r>
              <a:rPr lang="en-US" dirty="0" err="1">
                <a:latin typeface="Lucida Console" panose="020B0609040504020204" pitchFamily="49" charset="0"/>
              </a:rPr>
              <a:t>SolutionDesignPatterns</a:t>
            </a:r>
            <a:endParaRPr lang="en-US" dirty="0"/>
          </a:p>
          <a:p>
            <a:pPr lvl="1"/>
            <a:endParaRPr lang="en-GB" dirty="0"/>
          </a:p>
        </p:txBody>
      </p:sp>
      <p:sp>
        <p:nvSpPr>
          <p:cNvPr id="561154" name="Rectangle 2"/>
          <p:cNvSpPr>
            <a:spLocks noGrp="1" noChangeArrowheads="1"/>
          </p:cNvSpPr>
          <p:nvPr>
            <p:ph type="title"/>
          </p:nvPr>
        </p:nvSpPr>
        <p:spPr>
          <a:noFill/>
          <a:ln/>
        </p:spPr>
        <p:txBody>
          <a:bodyPr/>
          <a:lstStyle/>
          <a:p>
            <a:r>
              <a:rPr lang="en-GB" dirty="0"/>
              <a:t>Behavioural Patterns - Exercise</a:t>
            </a:r>
          </a:p>
        </p:txBody>
      </p:sp>
      <p:sp>
        <p:nvSpPr>
          <p:cNvPr id="4"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61</a:t>
            </a:fld>
            <a:endParaRPr lang="en-GB" dirty="0"/>
          </a:p>
        </p:txBody>
      </p:sp>
    </p:spTree>
    <p:extLst>
      <p:ext uri="{BB962C8B-B14F-4D97-AF65-F5344CB8AC3E}">
        <p14:creationId xmlns:p14="http://schemas.microsoft.com/office/powerpoint/2010/main" val="219393297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latin typeface="+mj-lt"/>
                <a:sym typeface="Wingdings" pitchFamily="2" charset="2"/>
              </a:rPr>
              <a:t>Intent</a:t>
            </a:r>
          </a:p>
          <a:p>
            <a:pPr eaLnBrk="1" hangingPunct="1"/>
            <a:r>
              <a:rPr lang="cy-GB" dirty="0">
                <a:latin typeface="+mj-lt"/>
              </a:rPr>
              <a:t>General structure</a:t>
            </a:r>
          </a:p>
          <a:p>
            <a:pPr eaLnBrk="1" hangingPunct="1"/>
            <a:r>
              <a:rPr lang="cy-GB" dirty="0">
                <a:latin typeface="+mj-lt"/>
              </a:rPr>
              <a:t>Example scenario</a:t>
            </a:r>
          </a:p>
          <a:p>
            <a:pPr eaLnBrk="1" hangingPunct="1"/>
            <a:r>
              <a:rPr lang="cy-GB" dirty="0">
                <a:latin typeface="+mj-lt"/>
              </a:rPr>
              <a:t>Code sample </a:t>
            </a:r>
          </a:p>
        </p:txBody>
      </p:sp>
      <p:sp>
        <p:nvSpPr>
          <p:cNvPr id="271364" name="Rectangle 4"/>
          <p:cNvSpPr>
            <a:spLocks noGrp="1" noChangeArrowheads="1"/>
          </p:cNvSpPr>
          <p:nvPr>
            <p:ph type="title"/>
          </p:nvPr>
        </p:nvSpPr>
        <p:spPr/>
        <p:txBody>
          <a:bodyPr/>
          <a:lstStyle/>
          <a:p>
            <a:pPr eaLnBrk="1" hangingPunct="1"/>
            <a:r>
              <a:rPr lang="en-GB" sz="3400" dirty="0"/>
              <a:t>2. The Composite Pattern</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62</a:t>
            </a:fld>
            <a:endParaRPr lang="en-GB" sz="1200" b="0">
              <a:solidFill>
                <a:schemeClr val="tx2"/>
              </a:solidFill>
            </a:endParaRPr>
          </a:p>
        </p:txBody>
      </p:sp>
    </p:spTree>
    <p:extLst>
      <p:ext uri="{BB962C8B-B14F-4D97-AF65-F5344CB8AC3E}">
        <p14:creationId xmlns:p14="http://schemas.microsoft.com/office/powerpoint/2010/main" val="36181989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3" name="Rectangle 5"/>
          <p:cNvSpPr>
            <a:spLocks noGrp="1" noChangeArrowheads="1"/>
          </p:cNvSpPr>
          <p:nvPr>
            <p:ph type="body" idx="1"/>
          </p:nvPr>
        </p:nvSpPr>
        <p:spPr/>
        <p:txBody>
          <a:bodyPr/>
          <a:lstStyle/>
          <a:p>
            <a:r>
              <a:rPr lang="en-GB" dirty="0"/>
              <a:t>To represent whole-part relationships as a tree structure</a:t>
            </a:r>
          </a:p>
          <a:p>
            <a:pPr lvl="1"/>
            <a:r>
              <a:rPr lang="en-GB" dirty="0"/>
              <a:t>Enable clients to treat composites and components the same</a:t>
            </a:r>
          </a:p>
          <a:p>
            <a:pPr lvl="1"/>
            <a:endParaRPr lang="en-GB" dirty="0"/>
          </a:p>
          <a:p>
            <a:r>
              <a:rPr lang="en-GB" dirty="0"/>
              <a:t>Examples of composite patterns are commonplace</a:t>
            </a:r>
          </a:p>
          <a:p>
            <a:pPr lvl="1"/>
            <a:r>
              <a:rPr lang="en-GB" dirty="0"/>
              <a:t>Directories and files in a computer operating system</a:t>
            </a:r>
          </a:p>
          <a:p>
            <a:pPr lvl="1"/>
            <a:r>
              <a:rPr lang="en-GB" dirty="0"/>
              <a:t>Groups and individual shapes in a drawing application</a:t>
            </a:r>
          </a:p>
          <a:p>
            <a:pPr lvl="1"/>
            <a:r>
              <a:rPr lang="en-GB" dirty="0"/>
              <a:t>Companies and employees in a conglomerate</a:t>
            </a:r>
          </a:p>
          <a:p>
            <a:pPr lvl="1"/>
            <a:endParaRPr lang="en-GB" dirty="0"/>
          </a:p>
        </p:txBody>
      </p:sp>
      <p:sp>
        <p:nvSpPr>
          <p:cNvPr id="483330" name="Rectangle 2"/>
          <p:cNvSpPr>
            <a:spLocks noGrp="1" noChangeArrowheads="1"/>
          </p:cNvSpPr>
          <p:nvPr>
            <p:ph type="title"/>
          </p:nvPr>
        </p:nvSpPr>
        <p:spPr/>
        <p:txBody>
          <a:bodyPr/>
          <a:lstStyle/>
          <a:p>
            <a:r>
              <a:rPr lang="en-GB" sz="3400" dirty="0"/>
              <a:t>Intent</a:t>
            </a:r>
          </a:p>
        </p:txBody>
      </p:sp>
      <p:sp>
        <p:nvSpPr>
          <p:cNvPr id="45"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63</a:t>
            </a:fld>
            <a:endParaRPr lang="en-GB" sz="1200" b="0" dirty="0">
              <a:solidFill>
                <a:schemeClr val="tx2"/>
              </a:solidFill>
            </a:endParaRPr>
          </a:p>
        </p:txBody>
      </p:sp>
    </p:spTree>
    <p:extLst>
      <p:ext uri="{BB962C8B-B14F-4D97-AF65-F5344CB8AC3E}">
        <p14:creationId xmlns:p14="http://schemas.microsoft.com/office/powerpoint/2010/main" val="397169954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noFill/>
          <a:ln/>
        </p:spPr>
        <p:txBody>
          <a:bodyPr/>
          <a:lstStyle/>
          <a:p>
            <a:r>
              <a:rPr lang="en-GB" sz="3400" dirty="0"/>
              <a:t>General Structure</a:t>
            </a:r>
          </a:p>
        </p:txBody>
      </p:sp>
      <p:sp>
        <p:nvSpPr>
          <p:cNvPr id="39"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64</a:t>
            </a:fld>
            <a:endParaRPr lang="en-GB" sz="1200" b="0" dirty="0">
              <a:solidFill>
                <a:schemeClr val="tx2"/>
              </a:solidFill>
            </a:endParaRPr>
          </a:p>
        </p:txBody>
      </p:sp>
      <p:sp>
        <p:nvSpPr>
          <p:cNvPr id="37" name="Rectangle 17"/>
          <p:cNvSpPr>
            <a:spLocks noChangeArrowheads="1"/>
          </p:cNvSpPr>
          <p:nvPr/>
        </p:nvSpPr>
        <p:spPr bwMode="auto">
          <a:xfrm>
            <a:off x="2479675" y="3527912"/>
            <a:ext cx="1477963" cy="8286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200" b="1"/>
          </a:p>
          <a:p>
            <a:pPr algn="ctr" defTabSz="661988"/>
            <a:endParaRPr lang="en-GB" sz="1200" b="1"/>
          </a:p>
          <a:p>
            <a:pPr algn="ctr" defTabSz="661988" latinLnBrk="1"/>
            <a:endParaRPr lang="en-GB" sz="1200" b="1"/>
          </a:p>
        </p:txBody>
      </p:sp>
      <p:sp>
        <p:nvSpPr>
          <p:cNvPr id="38" name="Line 18"/>
          <p:cNvSpPr>
            <a:spLocks noChangeShapeType="1"/>
          </p:cNvSpPr>
          <p:nvPr/>
        </p:nvSpPr>
        <p:spPr bwMode="auto">
          <a:xfrm>
            <a:off x="2479675" y="3827950"/>
            <a:ext cx="14779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0" name="Rectangle 19"/>
          <p:cNvSpPr>
            <a:spLocks noChangeArrowheads="1"/>
          </p:cNvSpPr>
          <p:nvPr/>
        </p:nvSpPr>
        <p:spPr bwMode="auto">
          <a:xfrm>
            <a:off x="2527300" y="3567600"/>
            <a:ext cx="1358900"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200" b="1"/>
              <a:t>Leaf</a:t>
            </a:r>
          </a:p>
        </p:txBody>
      </p:sp>
      <p:sp>
        <p:nvSpPr>
          <p:cNvPr id="41" name="Rectangle 20"/>
          <p:cNvSpPr>
            <a:spLocks noChangeArrowheads="1"/>
          </p:cNvSpPr>
          <p:nvPr/>
        </p:nvSpPr>
        <p:spPr bwMode="auto">
          <a:xfrm>
            <a:off x="2498725" y="3877162"/>
            <a:ext cx="1528763"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200"/>
              <a:t>operation()</a:t>
            </a:r>
          </a:p>
        </p:txBody>
      </p:sp>
      <p:sp>
        <p:nvSpPr>
          <p:cNvPr id="42" name="Line 21"/>
          <p:cNvSpPr>
            <a:spLocks noChangeShapeType="1"/>
          </p:cNvSpPr>
          <p:nvPr/>
        </p:nvSpPr>
        <p:spPr bwMode="auto">
          <a:xfrm>
            <a:off x="3186113" y="3204062"/>
            <a:ext cx="0" cy="311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3" name="AutoShape 22"/>
          <p:cNvSpPr>
            <a:spLocks noChangeArrowheads="1"/>
          </p:cNvSpPr>
          <p:nvPr/>
        </p:nvSpPr>
        <p:spPr bwMode="auto">
          <a:xfrm>
            <a:off x="4348163" y="2678600"/>
            <a:ext cx="257175" cy="246062"/>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4" name="Line 23"/>
          <p:cNvSpPr>
            <a:spLocks noChangeShapeType="1"/>
          </p:cNvSpPr>
          <p:nvPr/>
        </p:nvSpPr>
        <p:spPr bwMode="auto">
          <a:xfrm>
            <a:off x="4481513" y="2929425"/>
            <a:ext cx="0" cy="2682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5" name="Line 24"/>
          <p:cNvSpPr>
            <a:spLocks noChangeShapeType="1"/>
          </p:cNvSpPr>
          <p:nvPr/>
        </p:nvSpPr>
        <p:spPr bwMode="auto">
          <a:xfrm>
            <a:off x="3192463" y="3197712"/>
            <a:ext cx="2578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6" name="Line 25"/>
          <p:cNvSpPr>
            <a:spLocks noChangeShapeType="1"/>
          </p:cNvSpPr>
          <p:nvPr/>
        </p:nvSpPr>
        <p:spPr bwMode="auto">
          <a:xfrm>
            <a:off x="5776913" y="3204062"/>
            <a:ext cx="0" cy="311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7" name="Rectangle 26"/>
          <p:cNvSpPr>
            <a:spLocks noChangeArrowheads="1"/>
          </p:cNvSpPr>
          <p:nvPr/>
        </p:nvSpPr>
        <p:spPr bwMode="auto">
          <a:xfrm>
            <a:off x="3481388" y="1386375"/>
            <a:ext cx="1984375" cy="1282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200" b="1"/>
          </a:p>
          <a:p>
            <a:pPr algn="ctr" defTabSz="661988"/>
            <a:endParaRPr lang="en-GB" sz="1200" b="1"/>
          </a:p>
          <a:p>
            <a:pPr algn="ctr" defTabSz="661988" latinLnBrk="1"/>
            <a:endParaRPr lang="en-GB" sz="1200" b="1"/>
          </a:p>
        </p:txBody>
      </p:sp>
      <p:sp>
        <p:nvSpPr>
          <p:cNvPr id="48" name="Line 27"/>
          <p:cNvSpPr>
            <a:spLocks noChangeShapeType="1"/>
          </p:cNvSpPr>
          <p:nvPr/>
        </p:nvSpPr>
        <p:spPr bwMode="auto">
          <a:xfrm flipV="1">
            <a:off x="3481388" y="1689587"/>
            <a:ext cx="1984375" cy="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49" name="Rectangle 28"/>
          <p:cNvSpPr>
            <a:spLocks noChangeArrowheads="1"/>
          </p:cNvSpPr>
          <p:nvPr/>
        </p:nvSpPr>
        <p:spPr bwMode="auto">
          <a:xfrm>
            <a:off x="3694113" y="1426062"/>
            <a:ext cx="1473200"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200" b="1" i="1"/>
              <a:t>Component</a:t>
            </a:r>
          </a:p>
        </p:txBody>
      </p:sp>
      <p:sp>
        <p:nvSpPr>
          <p:cNvPr id="50" name="Rectangle 29"/>
          <p:cNvSpPr>
            <a:spLocks noChangeArrowheads="1"/>
          </p:cNvSpPr>
          <p:nvPr/>
        </p:nvSpPr>
        <p:spPr bwMode="auto">
          <a:xfrm>
            <a:off x="3502025" y="1735625"/>
            <a:ext cx="2198688" cy="81881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200"/>
              <a:t>operation()</a:t>
            </a:r>
          </a:p>
          <a:p>
            <a:pPr defTabSz="661988"/>
            <a:r>
              <a:rPr lang="en-GB" sz="1200"/>
              <a:t>add (Component)</a:t>
            </a:r>
          </a:p>
          <a:p>
            <a:pPr defTabSz="661988"/>
            <a:r>
              <a:rPr lang="en-GB" sz="1200"/>
              <a:t>remove (Component)</a:t>
            </a:r>
          </a:p>
          <a:p>
            <a:pPr defTabSz="661988"/>
            <a:r>
              <a:rPr lang="en-GB" sz="1200"/>
              <a:t>getChild()</a:t>
            </a:r>
          </a:p>
        </p:txBody>
      </p:sp>
      <p:sp>
        <p:nvSpPr>
          <p:cNvPr id="51" name="Oval 34"/>
          <p:cNvSpPr>
            <a:spLocks noChangeArrowheads="1"/>
          </p:cNvSpPr>
          <p:nvPr/>
        </p:nvSpPr>
        <p:spPr bwMode="auto">
          <a:xfrm>
            <a:off x="6296025" y="3907325"/>
            <a:ext cx="139700" cy="139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52" name="Line 35"/>
          <p:cNvSpPr>
            <a:spLocks noChangeShapeType="1"/>
          </p:cNvSpPr>
          <p:nvPr/>
        </p:nvSpPr>
        <p:spPr bwMode="auto">
          <a:xfrm flipV="1">
            <a:off x="7656513" y="3959712"/>
            <a:ext cx="0" cy="15367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53" name="Line 36"/>
          <p:cNvSpPr>
            <a:spLocks noChangeShapeType="1"/>
          </p:cNvSpPr>
          <p:nvPr/>
        </p:nvSpPr>
        <p:spPr bwMode="auto">
          <a:xfrm>
            <a:off x="6443663" y="3966062"/>
            <a:ext cx="12065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grpSp>
        <p:nvGrpSpPr>
          <p:cNvPr id="54" name="Group 37"/>
          <p:cNvGrpSpPr>
            <a:grpSpLocks/>
          </p:cNvGrpSpPr>
          <p:nvPr/>
        </p:nvGrpSpPr>
        <p:grpSpPr bwMode="auto">
          <a:xfrm>
            <a:off x="6765925" y="3569187"/>
            <a:ext cx="458788" cy="153988"/>
            <a:chOff x="4120" y="2531"/>
            <a:chExt cx="289" cy="97"/>
          </a:xfrm>
        </p:grpSpPr>
        <p:sp>
          <p:nvSpPr>
            <p:cNvPr id="55" name="Freeform 38"/>
            <p:cNvSpPr>
              <a:spLocks/>
            </p:cNvSpPr>
            <p:nvPr/>
          </p:nvSpPr>
          <p:spPr bwMode="auto">
            <a:xfrm>
              <a:off x="4120" y="2579"/>
              <a:ext cx="289" cy="49"/>
            </a:xfrm>
            <a:custGeom>
              <a:avLst/>
              <a:gdLst>
                <a:gd name="T0" fmla="*/ 0 w 289"/>
                <a:gd name="T1" fmla="*/ 0 h 49"/>
                <a:gd name="T2" fmla="*/ 144 w 289"/>
                <a:gd name="T3" fmla="*/ 48 h 49"/>
                <a:gd name="T4" fmla="*/ 288 w 289"/>
                <a:gd name="T5" fmla="*/ 0 h 49"/>
              </a:gdLst>
              <a:ahLst/>
              <a:cxnLst>
                <a:cxn ang="0">
                  <a:pos x="T0" y="T1"/>
                </a:cxn>
                <a:cxn ang="0">
                  <a:pos x="T2" y="T3"/>
                </a:cxn>
                <a:cxn ang="0">
                  <a:pos x="T4" y="T5"/>
                </a:cxn>
              </a:cxnLst>
              <a:rect l="0" t="0" r="r" b="b"/>
              <a:pathLst>
                <a:path w="289" h="49">
                  <a:moveTo>
                    <a:pt x="0" y="0"/>
                  </a:moveTo>
                  <a:lnTo>
                    <a:pt x="144" y="48"/>
                  </a:lnTo>
                  <a:lnTo>
                    <a:pt x="288"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200"/>
            </a:p>
          </p:txBody>
        </p:sp>
        <p:sp>
          <p:nvSpPr>
            <p:cNvPr id="56" name="Freeform 39"/>
            <p:cNvSpPr>
              <a:spLocks/>
            </p:cNvSpPr>
            <p:nvPr/>
          </p:nvSpPr>
          <p:spPr bwMode="auto">
            <a:xfrm>
              <a:off x="4120" y="2531"/>
              <a:ext cx="289" cy="49"/>
            </a:xfrm>
            <a:custGeom>
              <a:avLst/>
              <a:gdLst>
                <a:gd name="T0" fmla="*/ 0 w 289"/>
                <a:gd name="T1" fmla="*/ 48 h 49"/>
                <a:gd name="T2" fmla="*/ 144 w 289"/>
                <a:gd name="T3" fmla="*/ 0 h 49"/>
                <a:gd name="T4" fmla="*/ 288 w 289"/>
                <a:gd name="T5" fmla="*/ 48 h 49"/>
              </a:gdLst>
              <a:ahLst/>
              <a:cxnLst>
                <a:cxn ang="0">
                  <a:pos x="T0" y="T1"/>
                </a:cxn>
                <a:cxn ang="0">
                  <a:pos x="T2" y="T3"/>
                </a:cxn>
                <a:cxn ang="0">
                  <a:pos x="T4" y="T5"/>
                </a:cxn>
              </a:cxnLst>
              <a:rect l="0" t="0" r="r" b="b"/>
              <a:pathLst>
                <a:path w="289" h="49">
                  <a:moveTo>
                    <a:pt x="0" y="48"/>
                  </a:moveTo>
                  <a:lnTo>
                    <a:pt x="144" y="0"/>
                  </a:lnTo>
                  <a:lnTo>
                    <a:pt x="288" y="4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200"/>
            </a:p>
          </p:txBody>
        </p:sp>
      </p:grpSp>
      <p:sp>
        <p:nvSpPr>
          <p:cNvPr id="57" name="Line 40"/>
          <p:cNvSpPr>
            <a:spLocks noChangeShapeType="1"/>
          </p:cNvSpPr>
          <p:nvPr/>
        </p:nvSpPr>
        <p:spPr bwMode="auto">
          <a:xfrm>
            <a:off x="2278063" y="1511787"/>
            <a:ext cx="118903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58" name="Rectangle 41"/>
          <p:cNvSpPr>
            <a:spLocks noChangeArrowheads="1"/>
          </p:cNvSpPr>
          <p:nvPr/>
        </p:nvSpPr>
        <p:spPr bwMode="auto">
          <a:xfrm>
            <a:off x="803275" y="1318112"/>
            <a:ext cx="1477963" cy="3603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200" b="1"/>
          </a:p>
          <a:p>
            <a:pPr algn="ctr" defTabSz="661988"/>
            <a:endParaRPr lang="en-GB" sz="1200" b="1"/>
          </a:p>
          <a:p>
            <a:pPr algn="ctr" defTabSz="661988" latinLnBrk="1"/>
            <a:endParaRPr lang="en-GB" sz="1200" b="1"/>
          </a:p>
        </p:txBody>
      </p:sp>
      <p:sp>
        <p:nvSpPr>
          <p:cNvPr id="59" name="Rectangle 42"/>
          <p:cNvSpPr>
            <a:spLocks noChangeArrowheads="1"/>
          </p:cNvSpPr>
          <p:nvPr/>
        </p:nvSpPr>
        <p:spPr bwMode="auto">
          <a:xfrm>
            <a:off x="862013" y="1357800"/>
            <a:ext cx="1358900"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200" b="1"/>
              <a:t>Client</a:t>
            </a:r>
          </a:p>
        </p:txBody>
      </p:sp>
      <p:sp>
        <p:nvSpPr>
          <p:cNvPr id="60" name="Rectangle 43"/>
          <p:cNvSpPr>
            <a:spLocks noChangeArrowheads="1"/>
          </p:cNvSpPr>
          <p:nvPr/>
        </p:nvSpPr>
        <p:spPr bwMode="auto">
          <a:xfrm>
            <a:off x="4776788" y="3519975"/>
            <a:ext cx="1984375" cy="1282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200" b="1"/>
          </a:p>
          <a:p>
            <a:pPr algn="ctr" defTabSz="661988"/>
            <a:endParaRPr lang="en-GB" sz="1200" b="1"/>
          </a:p>
          <a:p>
            <a:pPr algn="ctr" defTabSz="661988" latinLnBrk="1"/>
            <a:endParaRPr lang="en-GB" sz="1200" b="1"/>
          </a:p>
        </p:txBody>
      </p:sp>
      <p:sp>
        <p:nvSpPr>
          <p:cNvPr id="61" name="Line 44"/>
          <p:cNvSpPr>
            <a:spLocks noChangeShapeType="1"/>
          </p:cNvSpPr>
          <p:nvPr/>
        </p:nvSpPr>
        <p:spPr bwMode="auto">
          <a:xfrm flipV="1">
            <a:off x="4776788" y="3821600"/>
            <a:ext cx="1979612" cy="4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200"/>
          </a:p>
        </p:txBody>
      </p:sp>
      <p:sp>
        <p:nvSpPr>
          <p:cNvPr id="62" name="Rectangle 45"/>
          <p:cNvSpPr>
            <a:spLocks noChangeArrowheads="1"/>
          </p:cNvSpPr>
          <p:nvPr/>
        </p:nvSpPr>
        <p:spPr bwMode="auto">
          <a:xfrm>
            <a:off x="5045075" y="3559662"/>
            <a:ext cx="1473200"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200" b="1"/>
              <a:t>Composite</a:t>
            </a:r>
          </a:p>
        </p:txBody>
      </p:sp>
      <p:sp>
        <p:nvSpPr>
          <p:cNvPr id="63" name="Rectangle 46"/>
          <p:cNvSpPr>
            <a:spLocks noChangeArrowheads="1"/>
          </p:cNvSpPr>
          <p:nvPr/>
        </p:nvSpPr>
        <p:spPr bwMode="auto">
          <a:xfrm>
            <a:off x="4797425" y="3869225"/>
            <a:ext cx="2198688" cy="81881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r>
              <a:rPr lang="en-GB" sz="1200"/>
              <a:t>operation()</a:t>
            </a:r>
          </a:p>
          <a:p>
            <a:pPr defTabSz="661988"/>
            <a:r>
              <a:rPr lang="en-GB" sz="1200"/>
              <a:t>add (Component)</a:t>
            </a:r>
          </a:p>
          <a:p>
            <a:pPr defTabSz="661988"/>
            <a:r>
              <a:rPr lang="en-GB" sz="1200"/>
              <a:t>remove (Component)</a:t>
            </a:r>
          </a:p>
          <a:p>
            <a:pPr defTabSz="661988"/>
            <a:r>
              <a:rPr lang="en-GB" sz="1200"/>
              <a:t>getChild()</a:t>
            </a:r>
          </a:p>
        </p:txBody>
      </p:sp>
      <p:sp>
        <p:nvSpPr>
          <p:cNvPr id="64" name="Freeform 47"/>
          <p:cNvSpPr>
            <a:spLocks/>
          </p:cNvSpPr>
          <p:nvPr/>
        </p:nvSpPr>
        <p:spPr bwMode="auto">
          <a:xfrm>
            <a:off x="5467350" y="1964225"/>
            <a:ext cx="2093913" cy="1679575"/>
          </a:xfrm>
          <a:custGeom>
            <a:avLst/>
            <a:gdLst>
              <a:gd name="T0" fmla="*/ 1096 w 1319"/>
              <a:gd name="T1" fmla="*/ 1058 h 1058"/>
              <a:gd name="T2" fmla="*/ 1319 w 1319"/>
              <a:gd name="T3" fmla="*/ 1058 h 1058"/>
              <a:gd name="T4" fmla="*/ 1319 w 1319"/>
              <a:gd name="T5" fmla="*/ 2 h 1058"/>
              <a:gd name="T6" fmla="*/ 0 w 1319"/>
              <a:gd name="T7" fmla="*/ 0 h 1058"/>
            </a:gdLst>
            <a:ahLst/>
            <a:cxnLst>
              <a:cxn ang="0">
                <a:pos x="T0" y="T1"/>
              </a:cxn>
              <a:cxn ang="0">
                <a:pos x="T2" y="T3"/>
              </a:cxn>
              <a:cxn ang="0">
                <a:pos x="T4" y="T5"/>
              </a:cxn>
              <a:cxn ang="0">
                <a:pos x="T6" y="T7"/>
              </a:cxn>
            </a:cxnLst>
            <a:rect l="0" t="0" r="r" b="b"/>
            <a:pathLst>
              <a:path w="1319" h="1058">
                <a:moveTo>
                  <a:pt x="1096" y="1058"/>
                </a:moveTo>
                <a:lnTo>
                  <a:pt x="1319" y="1058"/>
                </a:lnTo>
                <a:lnTo>
                  <a:pt x="1319" y="2"/>
                </a:lnTo>
                <a:lnTo>
                  <a:pt x="0"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200"/>
          </a:p>
        </p:txBody>
      </p:sp>
      <p:sp>
        <p:nvSpPr>
          <p:cNvPr id="65" name="Rectangle 48"/>
          <p:cNvSpPr>
            <a:spLocks noChangeArrowheads="1"/>
          </p:cNvSpPr>
          <p:nvPr/>
        </p:nvSpPr>
        <p:spPr bwMode="auto">
          <a:xfrm>
            <a:off x="5430838" y="1691175"/>
            <a:ext cx="393700" cy="26481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200" b="1"/>
              <a:t>*</a:t>
            </a:r>
          </a:p>
        </p:txBody>
      </p:sp>
      <p:sp>
        <p:nvSpPr>
          <p:cNvPr id="66" name="AutoShape 49"/>
          <p:cNvSpPr>
            <a:spLocks noChangeArrowheads="1"/>
          </p:cNvSpPr>
          <p:nvPr/>
        </p:nvSpPr>
        <p:spPr bwMode="auto">
          <a:xfrm flipV="1">
            <a:off x="6088063" y="5496412"/>
            <a:ext cx="2679700" cy="477838"/>
          </a:xfrm>
          <a:prstGeom prst="foldedCorner">
            <a:avLst>
              <a:gd name="adj" fmla="val 1860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GB" sz="1200"/>
              <a:t>for all children g,   g.operation()</a:t>
            </a:r>
            <a:endParaRPr lang="en-US" sz="1200"/>
          </a:p>
        </p:txBody>
      </p:sp>
    </p:spTree>
    <p:extLst>
      <p:ext uri="{BB962C8B-B14F-4D97-AF65-F5344CB8AC3E}">
        <p14:creationId xmlns:p14="http://schemas.microsoft.com/office/powerpoint/2010/main" val="135941179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3" name="Rectangle 5"/>
          <p:cNvSpPr>
            <a:spLocks noGrp="1" noChangeArrowheads="1"/>
          </p:cNvSpPr>
          <p:nvPr>
            <p:ph type="body" idx="1"/>
          </p:nvPr>
        </p:nvSpPr>
        <p:spPr/>
        <p:txBody>
          <a:bodyPr/>
          <a:lstStyle/>
          <a:p>
            <a:r>
              <a:rPr lang="en-GB" dirty="0"/>
              <a:t>Composite object structure for graphical objects in a GUI library</a:t>
            </a:r>
          </a:p>
        </p:txBody>
      </p:sp>
      <p:sp>
        <p:nvSpPr>
          <p:cNvPr id="483330" name="Rectangle 2"/>
          <p:cNvSpPr>
            <a:spLocks noGrp="1" noChangeArrowheads="1"/>
          </p:cNvSpPr>
          <p:nvPr>
            <p:ph type="title"/>
          </p:nvPr>
        </p:nvSpPr>
        <p:spPr/>
        <p:txBody>
          <a:bodyPr/>
          <a:lstStyle/>
          <a:p>
            <a:r>
              <a:rPr lang="en-GB" sz="3400" dirty="0"/>
              <a:t>Example Scenario</a:t>
            </a:r>
          </a:p>
        </p:txBody>
      </p:sp>
      <p:sp>
        <p:nvSpPr>
          <p:cNvPr id="43"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65</a:t>
            </a:fld>
            <a:endParaRPr lang="en-GB" sz="1200" b="0" dirty="0">
              <a:solidFill>
                <a:schemeClr val="tx2"/>
              </a:solidFill>
            </a:endParaRPr>
          </a:p>
        </p:txBody>
      </p:sp>
      <p:sp>
        <p:nvSpPr>
          <p:cNvPr id="44" name="Line 17"/>
          <p:cNvSpPr>
            <a:spLocks noChangeShapeType="1"/>
          </p:cNvSpPr>
          <p:nvPr/>
        </p:nvSpPr>
        <p:spPr bwMode="auto">
          <a:xfrm>
            <a:off x="4510331" y="2612056"/>
            <a:ext cx="1698625" cy="5508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45" name="Group 19"/>
          <p:cNvGrpSpPr>
            <a:grpSpLocks/>
          </p:cNvGrpSpPr>
          <p:nvPr/>
        </p:nvGrpSpPr>
        <p:grpSpPr bwMode="auto">
          <a:xfrm>
            <a:off x="2702169" y="3489943"/>
            <a:ext cx="1046162" cy="574675"/>
            <a:chOff x="2438" y="2476"/>
            <a:chExt cx="659" cy="362"/>
          </a:xfrm>
        </p:grpSpPr>
        <p:sp>
          <p:nvSpPr>
            <p:cNvPr id="46" name="Line 16"/>
            <p:cNvSpPr>
              <a:spLocks noChangeShapeType="1"/>
            </p:cNvSpPr>
            <p:nvPr/>
          </p:nvSpPr>
          <p:spPr bwMode="auto">
            <a:xfrm>
              <a:off x="2880" y="2476"/>
              <a:ext cx="217" cy="3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 name="Line 18"/>
            <p:cNvSpPr>
              <a:spLocks noChangeShapeType="1"/>
            </p:cNvSpPr>
            <p:nvPr/>
          </p:nvSpPr>
          <p:spPr bwMode="auto">
            <a:xfrm flipH="1">
              <a:off x="2438" y="2496"/>
              <a:ext cx="373" cy="34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48" name="Group 20"/>
          <p:cNvGrpSpPr>
            <a:grpSpLocks/>
          </p:cNvGrpSpPr>
          <p:nvPr/>
        </p:nvGrpSpPr>
        <p:grpSpPr bwMode="auto">
          <a:xfrm>
            <a:off x="3688006" y="2589831"/>
            <a:ext cx="1046163" cy="574675"/>
            <a:chOff x="2438" y="2476"/>
            <a:chExt cx="659" cy="362"/>
          </a:xfrm>
        </p:grpSpPr>
        <p:sp>
          <p:nvSpPr>
            <p:cNvPr id="49" name="Line 21"/>
            <p:cNvSpPr>
              <a:spLocks noChangeShapeType="1"/>
            </p:cNvSpPr>
            <p:nvPr/>
          </p:nvSpPr>
          <p:spPr bwMode="auto">
            <a:xfrm>
              <a:off x="2880" y="2476"/>
              <a:ext cx="217" cy="3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0" name="Line 22"/>
            <p:cNvSpPr>
              <a:spLocks noChangeShapeType="1"/>
            </p:cNvSpPr>
            <p:nvPr/>
          </p:nvSpPr>
          <p:spPr bwMode="auto">
            <a:xfrm flipH="1">
              <a:off x="2438" y="2496"/>
              <a:ext cx="373" cy="34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1" name="AutoShape 7"/>
          <p:cNvSpPr>
            <a:spLocks noChangeArrowheads="1"/>
          </p:cNvSpPr>
          <p:nvPr/>
        </p:nvSpPr>
        <p:spPr bwMode="auto">
          <a:xfrm>
            <a:off x="3524494" y="2253281"/>
            <a:ext cx="1538287"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aGroup</a:t>
            </a:r>
            <a:endParaRPr lang="en-US" sz="1400" b="1"/>
          </a:p>
        </p:txBody>
      </p:sp>
      <p:sp>
        <p:nvSpPr>
          <p:cNvPr id="52" name="AutoShape 8"/>
          <p:cNvSpPr>
            <a:spLocks noChangeArrowheads="1"/>
          </p:cNvSpPr>
          <p:nvPr/>
        </p:nvSpPr>
        <p:spPr bwMode="auto">
          <a:xfrm>
            <a:off x="2506906" y="3162918"/>
            <a:ext cx="1538288"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aGroup</a:t>
            </a:r>
            <a:endParaRPr lang="en-US" sz="1400" b="1"/>
          </a:p>
        </p:txBody>
      </p:sp>
      <p:sp>
        <p:nvSpPr>
          <p:cNvPr id="53" name="AutoShape 9"/>
          <p:cNvSpPr>
            <a:spLocks noChangeArrowheads="1"/>
          </p:cNvSpPr>
          <p:nvPr/>
        </p:nvSpPr>
        <p:spPr bwMode="auto">
          <a:xfrm>
            <a:off x="4354756" y="3162918"/>
            <a:ext cx="1538288"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aCircle</a:t>
            </a:r>
            <a:endParaRPr lang="en-US" sz="1400" b="1"/>
          </a:p>
        </p:txBody>
      </p:sp>
      <p:sp>
        <p:nvSpPr>
          <p:cNvPr id="54" name="AutoShape 10"/>
          <p:cNvSpPr>
            <a:spLocks noChangeArrowheads="1"/>
          </p:cNvSpPr>
          <p:nvPr/>
        </p:nvSpPr>
        <p:spPr bwMode="auto">
          <a:xfrm>
            <a:off x="6189906" y="3162918"/>
            <a:ext cx="1538288"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aRectangle</a:t>
            </a:r>
            <a:endParaRPr lang="en-US" sz="1400" b="1"/>
          </a:p>
        </p:txBody>
      </p:sp>
      <p:sp>
        <p:nvSpPr>
          <p:cNvPr id="55" name="AutoShape 11"/>
          <p:cNvSpPr>
            <a:spLocks noChangeArrowheads="1"/>
          </p:cNvSpPr>
          <p:nvPr/>
        </p:nvSpPr>
        <p:spPr bwMode="auto">
          <a:xfrm>
            <a:off x="1603619" y="4072556"/>
            <a:ext cx="1538287"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aLine</a:t>
            </a:r>
            <a:endParaRPr lang="en-US" sz="1400" b="1"/>
          </a:p>
        </p:txBody>
      </p:sp>
      <p:sp>
        <p:nvSpPr>
          <p:cNvPr id="56" name="AutoShape 12"/>
          <p:cNvSpPr>
            <a:spLocks noChangeArrowheads="1"/>
          </p:cNvSpPr>
          <p:nvPr/>
        </p:nvSpPr>
        <p:spPr bwMode="auto">
          <a:xfrm>
            <a:off x="3416544" y="4072556"/>
            <a:ext cx="1538287" cy="387350"/>
          </a:xfrm>
          <a:prstGeom prst="roundRect">
            <a:avLst>
              <a:gd name="adj" fmla="val 16667"/>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cy-GB" sz="1400" b="1"/>
              <a:t>aRectangle</a:t>
            </a:r>
            <a:endParaRPr lang="en-US" sz="1400" b="1"/>
          </a:p>
        </p:txBody>
      </p:sp>
    </p:spTree>
    <p:extLst>
      <p:ext uri="{BB962C8B-B14F-4D97-AF65-F5344CB8AC3E}">
        <p14:creationId xmlns:p14="http://schemas.microsoft.com/office/powerpoint/2010/main" val="291798744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noFill/>
          <a:ln/>
        </p:spPr>
        <p:txBody>
          <a:bodyPr/>
          <a:lstStyle/>
          <a:p>
            <a:r>
              <a:rPr lang="en-GB" sz="3400" dirty="0"/>
              <a:t>Code Sample</a:t>
            </a:r>
          </a:p>
        </p:txBody>
      </p:sp>
      <p:sp>
        <p:nvSpPr>
          <p:cNvPr id="6" name="Rectangle 5"/>
          <p:cNvSpPr>
            <a:spLocks noChangeArrowheads="1"/>
          </p:cNvSpPr>
          <p:nvPr/>
        </p:nvSpPr>
        <p:spPr bwMode="auto">
          <a:xfrm>
            <a:off x="1059686" y="1171459"/>
            <a:ext cx="6932612" cy="198975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0" dirty="0">
                <a:latin typeface="Lucida Console" pitchFamily="49" charset="0"/>
              </a:rPr>
              <a:t>class Graphic // Component class (abstract)</a:t>
            </a:r>
          </a:p>
          <a:p>
            <a:pPr defTabSz="739775">
              <a:defRPr/>
            </a:pPr>
            <a:r>
              <a:rPr lang="en-GB" sz="1200" b="0" dirty="0">
                <a:latin typeface="Lucida Console" pitchFamily="49" charset="0"/>
              </a:rPr>
              <a:t>{</a:t>
            </a:r>
          </a:p>
          <a:p>
            <a:pPr defTabSz="739775">
              <a:defRPr/>
            </a:pPr>
            <a:r>
              <a:rPr lang="en-GB" sz="1200" b="0" dirty="0">
                <a:latin typeface="Lucida Console" pitchFamily="49" charset="0"/>
              </a:rPr>
              <a:t>public:</a:t>
            </a:r>
          </a:p>
          <a:p>
            <a:pPr defTabSz="739775">
              <a:defRPr/>
            </a:pPr>
            <a:r>
              <a:rPr lang="en-GB" sz="1200" b="0" dirty="0">
                <a:latin typeface="Lucida Console" pitchFamily="49" charset="0"/>
              </a:rPr>
              <a:t>  virtual void add(Graphic * p) = 0;</a:t>
            </a:r>
          </a:p>
          <a:p>
            <a:pPr defTabSz="739775">
              <a:defRPr/>
            </a:pPr>
            <a:r>
              <a:rPr lang="en-GB" sz="1200" b="0" dirty="0">
                <a:latin typeface="Lucida Console" pitchFamily="49" charset="0"/>
              </a:rPr>
              <a:t>  virtual void remove(Graphic * p) = 0;</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  void </a:t>
            </a:r>
            <a:r>
              <a:rPr lang="en-GB" sz="1200" b="0" dirty="0" err="1">
                <a:latin typeface="Lucida Console" pitchFamily="49" charset="0"/>
              </a:rPr>
              <a:t>move_by</a:t>
            </a:r>
            <a:r>
              <a:rPr lang="en-GB" sz="1200" b="0" dirty="0">
                <a:latin typeface="Lucida Console" pitchFamily="49" charset="0"/>
              </a:rPr>
              <a:t>(</a:t>
            </a:r>
            <a:r>
              <a:rPr lang="en-GB" sz="1200" b="0" dirty="0" err="1">
                <a:latin typeface="Lucida Console" pitchFamily="49" charset="0"/>
              </a:rPr>
              <a:t>int</a:t>
            </a:r>
            <a:r>
              <a:rPr lang="en-GB" sz="1200" b="0" dirty="0">
                <a:latin typeface="Lucida Console" pitchFamily="49" charset="0"/>
              </a:rPr>
              <a:t> dx, </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dy</a:t>
            </a:r>
            <a:r>
              <a:rPr lang="en-GB" sz="1200" b="0" dirty="0">
                <a:latin typeface="Lucida Console" pitchFamily="49" charset="0"/>
              </a:rPr>
              <a:t>);</a:t>
            </a:r>
          </a:p>
          <a:p>
            <a:pPr defTabSz="739775">
              <a:defRPr/>
            </a:pPr>
            <a:r>
              <a:rPr lang="en-GB" sz="1200" b="0" dirty="0">
                <a:latin typeface="Lucida Console" pitchFamily="49" charset="0"/>
              </a:rPr>
              <a:t>  void </a:t>
            </a:r>
            <a:r>
              <a:rPr lang="en-GB" sz="1200" b="0" dirty="0" err="1">
                <a:latin typeface="Lucida Console" pitchFamily="49" charset="0"/>
              </a:rPr>
              <a:t>grow_by</a:t>
            </a:r>
            <a:r>
              <a:rPr lang="en-GB" sz="1200" b="0" dirty="0">
                <a:latin typeface="Lucida Console" pitchFamily="49" charset="0"/>
              </a:rPr>
              <a:t>(</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dw</a:t>
            </a:r>
            <a:r>
              <a:rPr lang="en-GB" sz="1200" b="0" dirty="0">
                <a:latin typeface="Lucida Console" pitchFamily="49" charset="0"/>
              </a:rPr>
              <a:t>, </a:t>
            </a:r>
            <a:r>
              <a:rPr lang="en-GB" sz="1200" b="0" dirty="0" err="1">
                <a:latin typeface="Lucida Console" pitchFamily="49" charset="0"/>
              </a:rPr>
              <a:t>int</a:t>
            </a:r>
            <a:r>
              <a:rPr lang="en-GB" sz="1200" b="0" dirty="0">
                <a:latin typeface="Lucida Console" pitchFamily="49" charset="0"/>
              </a:rPr>
              <a:t> dh);</a:t>
            </a:r>
          </a:p>
          <a:p>
            <a:pPr defTabSz="739775">
              <a:defRPr/>
            </a:pPr>
            <a:r>
              <a:rPr lang="en-GB" sz="1200" b="0" dirty="0">
                <a:latin typeface="Lucida Console" pitchFamily="49" charset="0"/>
              </a:rPr>
              <a:t>  …  </a:t>
            </a:r>
          </a:p>
          <a:p>
            <a:pPr defTabSz="739775">
              <a:defRPr/>
            </a:pPr>
            <a:r>
              <a:rPr lang="en-GB" sz="1200" b="0" dirty="0">
                <a:latin typeface="Lucida Console" pitchFamily="49" charset="0"/>
              </a:rPr>
              <a:t>};</a:t>
            </a:r>
          </a:p>
        </p:txBody>
      </p:sp>
      <p:sp>
        <p:nvSpPr>
          <p:cNvPr id="8" name="Rectangle 7"/>
          <p:cNvSpPr>
            <a:spLocks noChangeArrowheads="1"/>
          </p:cNvSpPr>
          <p:nvPr/>
        </p:nvSpPr>
        <p:spPr bwMode="auto">
          <a:xfrm>
            <a:off x="1059686" y="3383274"/>
            <a:ext cx="6932612" cy="330769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0" dirty="0">
                <a:latin typeface="Lucida Console" pitchFamily="49" charset="0"/>
              </a:rPr>
              <a:t>class Group : public Graphic    // Composite class</a:t>
            </a:r>
          </a:p>
          <a:p>
            <a:pPr defTabSz="739775">
              <a:defRPr/>
            </a:pPr>
            <a:r>
              <a:rPr lang="en-GB" sz="1200" b="0" dirty="0">
                <a:latin typeface="Lucida Console" pitchFamily="49" charset="0"/>
              </a:rPr>
              <a:t>{</a:t>
            </a:r>
          </a:p>
          <a:p>
            <a:pPr defTabSz="739775">
              <a:defRPr/>
            </a:pPr>
            <a:r>
              <a:rPr lang="en-GB" sz="1200" b="0" dirty="0">
                <a:latin typeface="Lucida Console" pitchFamily="49" charset="0"/>
              </a:rPr>
              <a:t>private:</a:t>
            </a:r>
          </a:p>
          <a:p>
            <a:pPr defTabSz="739775">
              <a:defRPr/>
            </a:pPr>
            <a:r>
              <a:rPr lang="en-GB" sz="1200" b="0" dirty="0">
                <a:latin typeface="Lucida Console" pitchFamily="49" charset="0"/>
              </a:rPr>
              <a:t>  </a:t>
            </a:r>
            <a:r>
              <a:rPr lang="en-GB" sz="1200" b="0" dirty="0" err="1">
                <a:latin typeface="Lucida Console" pitchFamily="49" charset="0"/>
              </a:rPr>
              <a:t>std</a:t>
            </a:r>
            <a:r>
              <a:rPr lang="en-GB" sz="1200" b="0" dirty="0">
                <a:latin typeface="Lucida Console" pitchFamily="49" charset="0"/>
              </a:rPr>
              <a:t>::list&lt;Graphic*&gt; graphics;</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public:</a:t>
            </a:r>
          </a:p>
          <a:p>
            <a:pPr defTabSz="739775">
              <a:defRPr/>
            </a:pPr>
            <a:r>
              <a:rPr lang="en-GB" sz="1200" b="0" dirty="0">
                <a:latin typeface="Lucida Console" pitchFamily="49" charset="0"/>
              </a:rPr>
              <a:t>  public void add(Graphic * p)</a:t>
            </a:r>
          </a:p>
          <a:p>
            <a:pPr defTabSz="739775">
              <a:defRPr/>
            </a:pPr>
            <a:r>
              <a:rPr lang="en-GB" sz="1200" b="0" dirty="0">
                <a:latin typeface="Lucida Console" pitchFamily="49" charset="0"/>
              </a:rPr>
              <a:t>  {</a:t>
            </a:r>
          </a:p>
          <a:p>
            <a:pPr defTabSz="739775">
              <a:defRPr/>
            </a:pPr>
            <a:r>
              <a:rPr lang="en-GB" sz="1200" b="0" dirty="0">
                <a:latin typeface="Lucida Console" pitchFamily="49" charset="0"/>
              </a:rPr>
              <a:t>    </a:t>
            </a:r>
            <a:r>
              <a:rPr lang="en-GB" sz="1200" b="0" dirty="0" err="1">
                <a:latin typeface="Lucida Console" pitchFamily="49" charset="0"/>
              </a:rPr>
              <a:t>graphics.push_back</a:t>
            </a:r>
            <a:r>
              <a:rPr lang="en-GB" sz="1200" b="0" dirty="0">
                <a:latin typeface="Lucida Console" pitchFamily="49" charset="0"/>
              </a:rPr>
              <a:t>(p);</a:t>
            </a:r>
          </a:p>
          <a:p>
            <a:pPr defTabSz="739775">
              <a:defRPr/>
            </a:pPr>
            <a:r>
              <a:rPr lang="en-GB" sz="1200" b="0" dirty="0">
                <a:latin typeface="Lucida Console" pitchFamily="49" charset="0"/>
              </a:rPr>
              <a:t>  }</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  public void remove(Graphic * p)</a:t>
            </a:r>
          </a:p>
          <a:p>
            <a:pPr defTabSz="739775">
              <a:defRPr/>
            </a:pPr>
            <a:r>
              <a:rPr lang="en-GB" sz="1200" b="0" dirty="0">
                <a:latin typeface="Lucida Console" pitchFamily="49" charset="0"/>
              </a:rPr>
              <a:t>  {</a:t>
            </a:r>
          </a:p>
          <a:p>
            <a:pPr defTabSz="739775">
              <a:defRPr/>
            </a:pPr>
            <a:r>
              <a:rPr lang="en-GB" sz="1200" b="0" dirty="0">
                <a:latin typeface="Lucida Console" pitchFamily="49" charset="0"/>
              </a:rPr>
              <a:t>    </a:t>
            </a:r>
            <a:r>
              <a:rPr lang="en-GB" sz="1200" b="0" dirty="0" err="1">
                <a:latin typeface="Lucida Console" pitchFamily="49" charset="0"/>
              </a:rPr>
              <a:t>graphics.remove</a:t>
            </a:r>
            <a:r>
              <a:rPr lang="en-GB" sz="1200" b="0" dirty="0">
                <a:latin typeface="Lucida Console" pitchFamily="49" charset="0"/>
              </a:rPr>
              <a:t>(p)</a:t>
            </a:r>
          </a:p>
          <a:p>
            <a:pPr defTabSz="739775">
              <a:defRPr/>
            </a:pPr>
            <a:r>
              <a:rPr lang="en-GB" sz="1200" b="0" dirty="0">
                <a:latin typeface="Lucida Console" pitchFamily="49" charset="0"/>
              </a:rPr>
              <a:t>  }</a:t>
            </a:r>
          </a:p>
          <a:p>
            <a:pPr defTabSz="739775">
              <a:defRPr/>
            </a:pPr>
            <a:r>
              <a:rPr lang="en-GB" sz="1200" b="0" dirty="0">
                <a:latin typeface="Lucida Console" pitchFamily="49" charset="0"/>
              </a:rPr>
              <a:t>  …</a:t>
            </a:r>
          </a:p>
          <a:p>
            <a:pPr defTabSz="739775">
              <a:defRPr/>
            </a:pPr>
            <a:r>
              <a:rPr lang="en-GB" sz="1200" b="0" dirty="0">
                <a:latin typeface="Lucida Console" pitchFamily="49" charset="0"/>
              </a:rPr>
              <a:t>};</a:t>
            </a:r>
          </a:p>
        </p:txBody>
      </p:sp>
      <p:sp>
        <p:nvSpPr>
          <p:cNvPr id="10"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66</a:t>
            </a:fld>
            <a:endParaRPr lang="en-GB" sz="1200" b="0" dirty="0">
              <a:solidFill>
                <a:schemeClr val="tx2"/>
              </a:solidFill>
            </a:endParaRPr>
          </a:p>
        </p:txBody>
      </p:sp>
    </p:spTree>
    <p:extLst>
      <p:ext uri="{BB962C8B-B14F-4D97-AF65-F5344CB8AC3E}">
        <p14:creationId xmlns:p14="http://schemas.microsoft.com/office/powerpoint/2010/main" val="9029722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67</a:t>
            </a:fld>
            <a:endParaRPr lang="en-GB" dirty="0"/>
          </a:p>
        </p:txBody>
      </p:sp>
      <p:sp>
        <p:nvSpPr>
          <p:cNvPr id="8" name="Rectangle 14"/>
          <p:cNvSpPr>
            <a:spLocks noGrp="1" noChangeArrowheads="1"/>
          </p:cNvSpPr>
          <p:nvPr>
            <p:ph type="title"/>
          </p:nvPr>
        </p:nvSpPr>
        <p:spPr>
          <a:xfrm>
            <a:off x="378372" y="151249"/>
            <a:ext cx="8549837" cy="693737"/>
          </a:xfrm>
        </p:spPr>
        <p:txBody>
          <a:bodyPr/>
          <a:lstStyle/>
          <a:p>
            <a:pPr eaLnBrk="1" hangingPunct="1"/>
            <a:r>
              <a:rPr lang="en-US" dirty="0"/>
              <a:t>Any Questions?</a:t>
            </a:r>
            <a:endParaRPr lang="en-GB" dirty="0"/>
          </a:p>
        </p:txBody>
      </p:sp>
      <p:grpSp>
        <p:nvGrpSpPr>
          <p:cNvPr id="9" name="Group 5"/>
          <p:cNvGrpSpPr>
            <a:grpSpLocks noChangeAspect="1"/>
          </p:cNvGrpSpPr>
          <p:nvPr/>
        </p:nvGrpSpPr>
        <p:grpSpPr bwMode="auto">
          <a:xfrm>
            <a:off x="2358846" y="1860319"/>
            <a:ext cx="4120772" cy="4040965"/>
            <a:chOff x="1332" y="995"/>
            <a:chExt cx="2685" cy="2633"/>
          </a:xfrm>
        </p:grpSpPr>
        <p:sp>
          <p:nvSpPr>
            <p:cNvPr id="10"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latin typeface="+mj-lt"/>
                <a:sym typeface="Wingdings" pitchFamily="2" charset="2"/>
              </a:rPr>
              <a:t>Delegation means splitting functionality of a class into several collaborating classes</a:t>
            </a:r>
          </a:p>
          <a:p>
            <a:pPr lvl="1" eaLnBrk="1" hangingPunct="1"/>
            <a:r>
              <a:rPr lang="en-GB" dirty="0">
                <a:latin typeface="+mj-lt"/>
                <a:sym typeface="Wingdings" pitchFamily="2" charset="2"/>
              </a:rPr>
              <a:t>The client can just use the "front" object</a:t>
            </a:r>
          </a:p>
          <a:p>
            <a:pPr lvl="1" eaLnBrk="1" hangingPunct="1"/>
            <a:r>
              <a:rPr lang="en-GB" dirty="0">
                <a:latin typeface="+mj-lt"/>
                <a:sym typeface="Wingdings" pitchFamily="2" charset="2"/>
              </a:rPr>
              <a:t>Results in modular, decoupled, policy-based code </a:t>
            </a:r>
          </a:p>
          <a:p>
            <a:pPr lvl="1" eaLnBrk="1" hangingPunct="1"/>
            <a:endParaRPr lang="en-GB" dirty="0">
              <a:latin typeface="+mj-lt"/>
              <a:sym typeface="Wingdings" pitchFamily="2" charset="2"/>
            </a:endParaRPr>
          </a:p>
          <a:p>
            <a:pPr eaLnBrk="1" hangingPunct="1"/>
            <a:r>
              <a:rPr lang="en-GB" dirty="0">
                <a:latin typeface="+mj-lt"/>
                <a:sym typeface="Wingdings" pitchFamily="2" charset="2"/>
              </a:rPr>
              <a:t>Example</a:t>
            </a:r>
          </a:p>
          <a:p>
            <a:pPr lvl="1" eaLnBrk="1" hangingPunct="1"/>
            <a:r>
              <a:rPr lang="en-GB" dirty="0">
                <a:latin typeface="+mj-lt"/>
                <a:sym typeface="Wingdings" pitchFamily="2" charset="2"/>
              </a:rPr>
              <a:t>Employee delegates responsibility for role-related behaviour to a separate Role class (which uses inheritance for different roles)</a:t>
            </a:r>
            <a:endParaRPr lang="cy-GB" dirty="0">
              <a:latin typeface="+mj-lt"/>
            </a:endParaRPr>
          </a:p>
        </p:txBody>
      </p:sp>
      <p:sp>
        <p:nvSpPr>
          <p:cNvPr id="271364" name="Rectangle 4"/>
          <p:cNvSpPr>
            <a:spLocks noGrp="1" noChangeArrowheads="1"/>
          </p:cNvSpPr>
          <p:nvPr>
            <p:ph type="title"/>
          </p:nvPr>
        </p:nvSpPr>
        <p:spPr/>
        <p:txBody>
          <a:bodyPr/>
          <a:lstStyle/>
          <a:p>
            <a:pPr eaLnBrk="1" hangingPunct="1"/>
            <a:r>
              <a:rPr lang="en-GB" sz="3400" dirty="0"/>
              <a:t>The Importance of Delegation</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7</a:t>
            </a:fld>
            <a:endParaRPr lang="en-GB" sz="1200" b="0">
              <a:solidFill>
                <a:schemeClr val="tx2"/>
              </a:solidFill>
            </a:endParaRPr>
          </a:p>
        </p:txBody>
      </p:sp>
      <p:sp>
        <p:nvSpPr>
          <p:cNvPr id="5" name="Rectangle 4"/>
          <p:cNvSpPr>
            <a:spLocks noChangeArrowheads="1"/>
          </p:cNvSpPr>
          <p:nvPr/>
        </p:nvSpPr>
        <p:spPr bwMode="auto">
          <a:xfrm>
            <a:off x="849085" y="4345768"/>
            <a:ext cx="3644538" cy="234245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0" dirty="0">
                <a:latin typeface="Lucida Console" pitchFamily="49" charset="0"/>
              </a:rPr>
              <a:t>class Employee</a:t>
            </a:r>
          </a:p>
          <a:p>
            <a:pPr defTabSz="739775">
              <a:defRPr/>
            </a:pPr>
            <a:r>
              <a:rPr lang="en-GB" sz="1200" b="0" dirty="0">
                <a:latin typeface="Lucida Console" pitchFamily="49" charset="0"/>
              </a:rPr>
              <a:t>{</a:t>
            </a:r>
          </a:p>
          <a:p>
            <a:pPr defTabSz="739775">
              <a:defRPr/>
            </a:pPr>
            <a:r>
              <a:rPr lang="en-GB" sz="1200" b="0" dirty="0">
                <a:latin typeface="Lucida Console" pitchFamily="49" charset="0"/>
              </a:rPr>
              <a:t>private:</a:t>
            </a:r>
          </a:p>
          <a:p>
            <a:pPr defTabSz="739775">
              <a:defRPr/>
            </a:pPr>
            <a:r>
              <a:rPr lang="en-GB" sz="1200" b="0" dirty="0">
                <a:latin typeface="Lucida Console" pitchFamily="49" charset="0"/>
              </a:rPr>
              <a:t>  Role * </a:t>
            </a:r>
            <a:r>
              <a:rPr lang="en-GB" sz="1200" b="0" dirty="0" err="1">
                <a:latin typeface="Lucida Console" pitchFamily="49" charset="0"/>
              </a:rPr>
              <a:t>pRole</a:t>
            </a:r>
            <a:r>
              <a:rPr lang="en-GB" sz="1200" b="0" dirty="0">
                <a:latin typeface="Lucida Console" pitchFamily="49" charset="0"/>
              </a:rPr>
              <a:t>;</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public:</a:t>
            </a:r>
          </a:p>
          <a:p>
            <a:pPr defTabSz="739775">
              <a:defRPr/>
            </a:pPr>
            <a:r>
              <a:rPr lang="en-GB" sz="1200" b="0" dirty="0">
                <a:latin typeface="Lucida Console" pitchFamily="49" charset="0"/>
              </a:rPr>
              <a:t>  void </a:t>
            </a:r>
            <a:r>
              <a:rPr lang="en-GB" sz="1200" b="0" dirty="0" err="1">
                <a:latin typeface="Lucida Console" pitchFamily="49" charset="0"/>
              </a:rPr>
              <a:t>payrise</a:t>
            </a:r>
            <a:r>
              <a:rPr lang="en-GB" sz="1200" b="0" dirty="0">
                <a:latin typeface="Lucida Console" pitchFamily="49" charset="0"/>
              </a:rPr>
              <a:t>(double amount)</a:t>
            </a:r>
          </a:p>
          <a:p>
            <a:pPr defTabSz="739775">
              <a:defRPr/>
            </a:pPr>
            <a:r>
              <a:rPr lang="en-GB" sz="1200" b="0" dirty="0">
                <a:latin typeface="Lucida Console" pitchFamily="49" charset="0"/>
              </a:rPr>
              <a:t>  {</a:t>
            </a:r>
          </a:p>
          <a:p>
            <a:pPr defTabSz="739775">
              <a:defRPr/>
            </a:pPr>
            <a:r>
              <a:rPr lang="en-GB" sz="1200" b="0" dirty="0">
                <a:latin typeface="Lucida Console" pitchFamily="49" charset="0"/>
              </a:rPr>
              <a:t>    </a:t>
            </a:r>
            <a:r>
              <a:rPr lang="en-GB" sz="1200" b="0" dirty="0" err="1">
                <a:latin typeface="Lucida Console" pitchFamily="49" charset="0"/>
              </a:rPr>
              <a:t>pRole</a:t>
            </a:r>
            <a:r>
              <a:rPr lang="en-GB" sz="1200" b="0" dirty="0">
                <a:latin typeface="Lucida Console" pitchFamily="49" charset="0"/>
              </a:rPr>
              <a:t>-&gt;</a:t>
            </a:r>
            <a:r>
              <a:rPr lang="en-GB" sz="1200" b="0" dirty="0" err="1">
                <a:latin typeface="Lucida Console" pitchFamily="49" charset="0"/>
              </a:rPr>
              <a:t>doPayrise</a:t>
            </a:r>
            <a:r>
              <a:rPr lang="en-GB" sz="1200" b="0" dirty="0">
                <a:latin typeface="Lucida Console" pitchFamily="49" charset="0"/>
              </a:rPr>
              <a:t>(amount);</a:t>
            </a:r>
          </a:p>
          <a:p>
            <a:pPr defTabSz="739775">
              <a:defRPr/>
            </a:pPr>
            <a:r>
              <a:rPr lang="en-GB" sz="1200" b="0" dirty="0">
                <a:latin typeface="Lucida Console" pitchFamily="49" charset="0"/>
              </a:rPr>
              <a:t>  }</a:t>
            </a:r>
          </a:p>
          <a:p>
            <a:pPr defTabSz="739775">
              <a:defRPr/>
            </a:pPr>
            <a:r>
              <a:rPr lang="en-GB" sz="1200" b="0" dirty="0">
                <a:latin typeface="Lucida Console" pitchFamily="49" charset="0"/>
              </a:rPr>
              <a:t>  …  </a:t>
            </a:r>
          </a:p>
          <a:p>
            <a:pPr defTabSz="739775">
              <a:defRPr/>
            </a:pPr>
            <a:r>
              <a:rPr lang="en-GB" sz="1200" b="0" dirty="0">
                <a:latin typeface="Lucida Console" pitchFamily="49" charset="0"/>
              </a:rPr>
              <a:t>};</a:t>
            </a:r>
          </a:p>
        </p:txBody>
      </p:sp>
      <p:sp>
        <p:nvSpPr>
          <p:cNvPr id="6" name="Rectangle 5"/>
          <p:cNvSpPr>
            <a:spLocks noChangeArrowheads="1"/>
          </p:cNvSpPr>
          <p:nvPr/>
        </p:nvSpPr>
        <p:spPr bwMode="auto">
          <a:xfrm>
            <a:off x="4698274" y="4345768"/>
            <a:ext cx="3910149" cy="234245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0" dirty="0">
                <a:latin typeface="Lucida Console" pitchFamily="49" charset="0"/>
              </a:rPr>
              <a:t>class Role</a:t>
            </a:r>
          </a:p>
          <a:p>
            <a:pPr defTabSz="739775">
              <a:defRPr/>
            </a:pPr>
            <a:r>
              <a:rPr lang="en-GB" sz="1200" b="0" dirty="0">
                <a:latin typeface="Lucida Console" pitchFamily="49" charset="0"/>
              </a:rPr>
              <a:t>{</a:t>
            </a:r>
          </a:p>
          <a:p>
            <a:pPr defTabSz="739775">
              <a:defRPr/>
            </a:pPr>
            <a:r>
              <a:rPr lang="en-GB" sz="1200" b="0" dirty="0">
                <a:latin typeface="Lucida Console" pitchFamily="49" charset="0"/>
              </a:rPr>
              <a:t>private:</a:t>
            </a:r>
          </a:p>
          <a:p>
            <a:pPr defTabSz="739775">
              <a:defRPr/>
            </a:pPr>
            <a:r>
              <a:rPr lang="en-GB" sz="1200" b="0" dirty="0">
                <a:latin typeface="Lucida Console" pitchFamily="49" charset="0"/>
              </a:rPr>
              <a:t>  double </a:t>
            </a:r>
            <a:r>
              <a:rPr lang="en-GB" sz="1200" b="0" dirty="0" err="1">
                <a:latin typeface="Lucida Console" pitchFamily="49" charset="0"/>
              </a:rPr>
              <a:t>base_salary</a:t>
            </a:r>
            <a:r>
              <a:rPr lang="en-GB" sz="1200" b="0" dirty="0">
                <a:latin typeface="Lucida Console" pitchFamily="49" charset="0"/>
              </a:rPr>
              <a:t>;</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public:</a:t>
            </a:r>
          </a:p>
          <a:p>
            <a:pPr defTabSz="739775">
              <a:defRPr/>
            </a:pPr>
            <a:r>
              <a:rPr lang="en-GB" sz="1200" b="0" dirty="0">
                <a:latin typeface="Lucida Console" pitchFamily="49" charset="0"/>
              </a:rPr>
              <a:t>  virtual void </a:t>
            </a:r>
            <a:r>
              <a:rPr lang="en-GB" sz="1200" b="0" dirty="0" err="1">
                <a:latin typeface="Lucida Console" pitchFamily="49" charset="0"/>
              </a:rPr>
              <a:t>doPayrise</a:t>
            </a:r>
            <a:r>
              <a:rPr lang="en-GB" sz="1200" b="0" dirty="0">
                <a:latin typeface="Lucida Console" pitchFamily="49" charset="0"/>
              </a:rPr>
              <a:t>(double) = 0;</a:t>
            </a:r>
          </a:p>
          <a:p>
            <a:pPr defTabSz="739775">
              <a:defRPr/>
            </a:pPr>
            <a:r>
              <a:rPr lang="en-GB" sz="1200" b="0" dirty="0">
                <a:latin typeface="Lucida Console" pitchFamily="49" charset="0"/>
              </a:rPr>
              <a:t>  …</a:t>
            </a:r>
          </a:p>
          <a:p>
            <a:pPr defTabSz="739775">
              <a:defRPr/>
            </a:pPr>
            <a:r>
              <a:rPr lang="en-GB" sz="1200" b="0" dirty="0">
                <a:latin typeface="Lucida Console" pitchFamily="49" charset="0"/>
              </a:rPr>
              <a:t>};</a:t>
            </a:r>
          </a:p>
          <a:p>
            <a:pPr defTabSz="739775">
              <a:defRPr/>
            </a:pPr>
            <a:endParaRPr lang="en-GB" sz="1200" b="0" dirty="0">
              <a:latin typeface="Lucida Console" pitchFamily="49" charset="0"/>
            </a:endParaRPr>
          </a:p>
          <a:p>
            <a:pPr defTabSz="739775">
              <a:defRPr/>
            </a:pPr>
            <a:r>
              <a:rPr lang="en-GB" sz="1200" b="0" dirty="0">
                <a:latin typeface="Lucida Console" pitchFamily="49" charset="0"/>
              </a:rPr>
              <a:t>// Define subclasses of Role, </a:t>
            </a:r>
          </a:p>
          <a:p>
            <a:pPr defTabSz="739775">
              <a:defRPr/>
            </a:pPr>
            <a:r>
              <a:rPr lang="en-GB" sz="1200" b="0" dirty="0">
                <a:latin typeface="Lucida Console" pitchFamily="49" charset="0"/>
              </a:rPr>
              <a:t>// with their own </a:t>
            </a:r>
            <a:r>
              <a:rPr lang="en-GB" sz="1200" b="0" dirty="0" err="1">
                <a:latin typeface="Lucida Console" pitchFamily="49" charset="0"/>
              </a:rPr>
              <a:t>payrise</a:t>
            </a:r>
            <a:r>
              <a:rPr lang="en-GB" sz="1200" b="0" dirty="0">
                <a:latin typeface="Lucida Console" pitchFamily="49" charset="0"/>
              </a:rPr>
              <a:t> behaviour etc.</a:t>
            </a:r>
          </a:p>
        </p:txBody>
      </p:sp>
    </p:spTree>
    <p:extLst>
      <p:ext uri="{BB962C8B-B14F-4D97-AF65-F5344CB8AC3E}">
        <p14:creationId xmlns:p14="http://schemas.microsoft.com/office/powerpoint/2010/main" val="276739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noFill/>
          <a:ln/>
        </p:spPr>
        <p:txBody>
          <a:bodyPr/>
          <a:lstStyle/>
          <a:p>
            <a:r>
              <a:rPr lang="en-GB" dirty="0"/>
              <a:t>A Taxonomy of Design Patterns</a:t>
            </a:r>
          </a:p>
        </p:txBody>
      </p:sp>
      <p:sp>
        <p:nvSpPr>
          <p:cNvPr id="466947" name="Rectangle 3" descr="Wide upward diagonal"/>
          <p:cNvSpPr>
            <a:spLocks noChangeArrowheads="1"/>
          </p:cNvSpPr>
          <p:nvPr/>
        </p:nvSpPr>
        <p:spPr bwMode="auto">
          <a:xfrm>
            <a:off x="915988" y="2058988"/>
            <a:ext cx="2054225" cy="693737"/>
          </a:xfrm>
          <a:prstGeom prst="rect">
            <a:avLst/>
          </a:prstGeom>
          <a:pattFill prst="wdUpDiag">
            <a:fgClr>
              <a:srgbClr val="FDE3BA"/>
            </a:fgClr>
            <a:bgClr>
              <a:schemeClr val="bg1"/>
            </a:bgClr>
          </a:patt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20000"/>
              </a:spcBef>
            </a:pPr>
            <a:r>
              <a:rPr lang="en-GB" sz="1800" b="1"/>
              <a:t>Factory Method</a:t>
            </a:r>
          </a:p>
          <a:p>
            <a:pPr latinLnBrk="1">
              <a:spcBef>
                <a:spcPct val="20000"/>
              </a:spcBef>
            </a:pPr>
            <a:endParaRPr lang="en-GB" sz="1800" b="1"/>
          </a:p>
        </p:txBody>
      </p:sp>
      <p:sp>
        <p:nvSpPr>
          <p:cNvPr id="466948" name="Rectangle 4" descr="Wide upward diagonal"/>
          <p:cNvSpPr>
            <a:spLocks noChangeArrowheads="1"/>
          </p:cNvSpPr>
          <p:nvPr/>
        </p:nvSpPr>
        <p:spPr bwMode="auto">
          <a:xfrm>
            <a:off x="3125788" y="2058988"/>
            <a:ext cx="2054225" cy="693737"/>
          </a:xfrm>
          <a:prstGeom prst="rect">
            <a:avLst/>
          </a:prstGeom>
          <a:pattFill prst="wdUpDiag">
            <a:fgClr>
              <a:srgbClr val="FDE3BA"/>
            </a:fgClr>
            <a:bgClr>
              <a:schemeClr val="bg1"/>
            </a:bgClr>
          </a:patt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20000"/>
              </a:spcBef>
            </a:pPr>
            <a:r>
              <a:rPr lang="en-GB" sz="1800" b="1"/>
              <a:t>Class Adapter</a:t>
            </a:r>
          </a:p>
          <a:p>
            <a:pPr latinLnBrk="1">
              <a:spcBef>
                <a:spcPct val="20000"/>
              </a:spcBef>
            </a:pPr>
            <a:endParaRPr lang="en-GB" sz="1800" b="1"/>
          </a:p>
        </p:txBody>
      </p:sp>
      <p:sp>
        <p:nvSpPr>
          <p:cNvPr id="466949" name="Rectangle 5" descr="Wide upward diagonal"/>
          <p:cNvSpPr>
            <a:spLocks noChangeArrowheads="1"/>
          </p:cNvSpPr>
          <p:nvPr/>
        </p:nvSpPr>
        <p:spPr bwMode="auto">
          <a:xfrm>
            <a:off x="5335588" y="2058988"/>
            <a:ext cx="2892425" cy="693737"/>
          </a:xfrm>
          <a:prstGeom prst="rect">
            <a:avLst/>
          </a:prstGeom>
          <a:pattFill prst="wdUpDiag">
            <a:fgClr>
              <a:srgbClr val="FDE3BA"/>
            </a:fgClr>
            <a:bgClr>
              <a:schemeClr val="bg1"/>
            </a:bgClr>
          </a:patt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20000"/>
              </a:spcBef>
            </a:pPr>
            <a:r>
              <a:rPr lang="en-GB" sz="1800" b="1"/>
              <a:t>Interpreter</a:t>
            </a:r>
          </a:p>
          <a:p>
            <a:pPr>
              <a:spcBef>
                <a:spcPct val="20000"/>
              </a:spcBef>
            </a:pPr>
            <a:r>
              <a:rPr lang="en-GB" sz="1800" b="1"/>
              <a:t>Template Method</a:t>
            </a:r>
          </a:p>
        </p:txBody>
      </p:sp>
      <p:sp>
        <p:nvSpPr>
          <p:cNvPr id="466950" name="Rectangle 6"/>
          <p:cNvSpPr>
            <a:spLocks noChangeArrowheads="1"/>
          </p:cNvSpPr>
          <p:nvPr/>
        </p:nvSpPr>
        <p:spPr bwMode="auto">
          <a:xfrm>
            <a:off x="5335588" y="2897188"/>
            <a:ext cx="2892425" cy="3005137"/>
          </a:xfrm>
          <a:prstGeom prst="rect">
            <a:avLst/>
          </a:prstGeom>
          <a:solidFill>
            <a:srgbClr val="C1CEFF"/>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20000"/>
              </a:spcBef>
            </a:pPr>
            <a:r>
              <a:rPr lang="en-GB" sz="1800" b="1"/>
              <a:t>Chain of Responsibility</a:t>
            </a:r>
          </a:p>
          <a:p>
            <a:pPr>
              <a:spcBef>
                <a:spcPct val="20000"/>
              </a:spcBef>
            </a:pPr>
            <a:r>
              <a:rPr lang="en-GB" sz="1800" b="1"/>
              <a:t>Command</a:t>
            </a:r>
          </a:p>
          <a:p>
            <a:pPr>
              <a:spcBef>
                <a:spcPct val="20000"/>
              </a:spcBef>
            </a:pPr>
            <a:r>
              <a:rPr lang="en-GB" sz="1800" b="1"/>
              <a:t>Iterator</a:t>
            </a:r>
          </a:p>
          <a:p>
            <a:pPr>
              <a:spcBef>
                <a:spcPct val="20000"/>
              </a:spcBef>
            </a:pPr>
            <a:r>
              <a:rPr lang="en-GB" sz="1800" b="1"/>
              <a:t>Mediator</a:t>
            </a:r>
          </a:p>
          <a:p>
            <a:pPr>
              <a:spcBef>
                <a:spcPct val="20000"/>
              </a:spcBef>
            </a:pPr>
            <a:r>
              <a:rPr lang="en-GB" sz="1800" b="1"/>
              <a:t>Memento</a:t>
            </a:r>
          </a:p>
          <a:p>
            <a:pPr>
              <a:spcBef>
                <a:spcPct val="20000"/>
              </a:spcBef>
            </a:pPr>
            <a:r>
              <a:rPr lang="en-GB" sz="1800" b="1"/>
              <a:t>Observer</a:t>
            </a:r>
          </a:p>
          <a:p>
            <a:pPr>
              <a:spcBef>
                <a:spcPct val="20000"/>
              </a:spcBef>
            </a:pPr>
            <a:r>
              <a:rPr lang="en-GB" sz="1800" b="1"/>
              <a:t>State</a:t>
            </a:r>
          </a:p>
          <a:p>
            <a:pPr>
              <a:spcBef>
                <a:spcPct val="20000"/>
              </a:spcBef>
            </a:pPr>
            <a:r>
              <a:rPr lang="en-GB" sz="1800" b="1"/>
              <a:t>Strategy</a:t>
            </a:r>
          </a:p>
          <a:p>
            <a:pPr>
              <a:spcBef>
                <a:spcPct val="20000"/>
              </a:spcBef>
            </a:pPr>
            <a:r>
              <a:rPr lang="en-GB" sz="1800" b="1"/>
              <a:t>Visitor</a:t>
            </a:r>
          </a:p>
        </p:txBody>
      </p:sp>
      <p:sp>
        <p:nvSpPr>
          <p:cNvPr id="466951" name="Rectangle 7"/>
          <p:cNvSpPr>
            <a:spLocks noChangeArrowheads="1"/>
          </p:cNvSpPr>
          <p:nvPr/>
        </p:nvSpPr>
        <p:spPr bwMode="auto">
          <a:xfrm>
            <a:off x="3125788" y="2897188"/>
            <a:ext cx="2054225" cy="2344737"/>
          </a:xfrm>
          <a:prstGeom prst="rect">
            <a:avLst/>
          </a:prstGeom>
          <a:solidFill>
            <a:srgbClr val="C1CEFF"/>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20000"/>
              </a:spcBef>
            </a:pPr>
            <a:r>
              <a:rPr lang="en-GB" sz="1800" b="1"/>
              <a:t>Object Adapter</a:t>
            </a:r>
          </a:p>
          <a:p>
            <a:pPr>
              <a:spcBef>
                <a:spcPct val="20000"/>
              </a:spcBef>
            </a:pPr>
            <a:r>
              <a:rPr lang="en-GB" sz="1800" b="1"/>
              <a:t>Bridge</a:t>
            </a:r>
          </a:p>
          <a:p>
            <a:pPr>
              <a:spcBef>
                <a:spcPct val="20000"/>
              </a:spcBef>
            </a:pPr>
            <a:r>
              <a:rPr lang="en-GB" sz="1800" b="1"/>
              <a:t>Composite</a:t>
            </a:r>
          </a:p>
          <a:p>
            <a:pPr>
              <a:spcBef>
                <a:spcPct val="20000"/>
              </a:spcBef>
            </a:pPr>
            <a:r>
              <a:rPr lang="en-GB" sz="1800" b="1"/>
              <a:t>Decorator</a:t>
            </a:r>
          </a:p>
          <a:p>
            <a:pPr>
              <a:spcBef>
                <a:spcPct val="20000"/>
              </a:spcBef>
            </a:pPr>
            <a:r>
              <a:rPr lang="en-GB" sz="1800" b="1"/>
              <a:t>Facade</a:t>
            </a:r>
          </a:p>
          <a:p>
            <a:pPr>
              <a:spcBef>
                <a:spcPct val="20000"/>
              </a:spcBef>
            </a:pPr>
            <a:r>
              <a:rPr lang="en-GB" sz="1800" b="1"/>
              <a:t>Flyweight</a:t>
            </a:r>
          </a:p>
          <a:p>
            <a:pPr>
              <a:spcBef>
                <a:spcPct val="20000"/>
              </a:spcBef>
            </a:pPr>
            <a:r>
              <a:rPr lang="en-GB" sz="1800" b="1"/>
              <a:t>Proxy</a:t>
            </a:r>
          </a:p>
        </p:txBody>
      </p:sp>
      <p:sp>
        <p:nvSpPr>
          <p:cNvPr id="466952" name="Rectangle 8"/>
          <p:cNvSpPr>
            <a:spLocks noChangeArrowheads="1"/>
          </p:cNvSpPr>
          <p:nvPr/>
        </p:nvSpPr>
        <p:spPr bwMode="auto">
          <a:xfrm>
            <a:off x="915988" y="2897188"/>
            <a:ext cx="2054225" cy="1354137"/>
          </a:xfrm>
          <a:prstGeom prst="rect">
            <a:avLst/>
          </a:prstGeom>
          <a:solidFill>
            <a:srgbClr val="C1CEFF"/>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20000"/>
              </a:spcBef>
            </a:pPr>
            <a:r>
              <a:rPr lang="en-GB" sz="1800" b="1"/>
              <a:t>Abstract Factory</a:t>
            </a:r>
          </a:p>
          <a:p>
            <a:pPr>
              <a:spcBef>
                <a:spcPct val="20000"/>
              </a:spcBef>
            </a:pPr>
            <a:r>
              <a:rPr lang="en-GB" sz="1800" b="1"/>
              <a:t>Builder</a:t>
            </a:r>
          </a:p>
          <a:p>
            <a:pPr>
              <a:spcBef>
                <a:spcPct val="20000"/>
              </a:spcBef>
            </a:pPr>
            <a:r>
              <a:rPr lang="en-GB" sz="1800" b="1"/>
              <a:t>Prototype</a:t>
            </a:r>
          </a:p>
          <a:p>
            <a:pPr>
              <a:spcBef>
                <a:spcPct val="20000"/>
              </a:spcBef>
            </a:pPr>
            <a:r>
              <a:rPr lang="en-GB" sz="1800" b="1"/>
              <a:t>Singleton</a:t>
            </a:r>
          </a:p>
        </p:txBody>
      </p:sp>
      <p:sp>
        <p:nvSpPr>
          <p:cNvPr id="466953" name="Rectangle 9" descr="Wide upward diagonal"/>
          <p:cNvSpPr>
            <a:spLocks noChangeArrowheads="1"/>
          </p:cNvSpPr>
          <p:nvPr/>
        </p:nvSpPr>
        <p:spPr bwMode="auto">
          <a:xfrm>
            <a:off x="990600" y="5410200"/>
            <a:ext cx="228600" cy="228600"/>
          </a:xfrm>
          <a:prstGeom prst="rect">
            <a:avLst/>
          </a:prstGeom>
          <a:pattFill prst="wdUpDiag">
            <a:fgClr>
              <a:srgbClr val="FDE3BA"/>
            </a:fgClr>
            <a:bgClr>
              <a:schemeClr val="bg1"/>
            </a:bgClr>
          </a:patt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GB"/>
          </a:p>
        </p:txBody>
      </p:sp>
      <p:sp>
        <p:nvSpPr>
          <p:cNvPr id="466954" name="Rectangle 10"/>
          <p:cNvSpPr>
            <a:spLocks noChangeArrowheads="1"/>
          </p:cNvSpPr>
          <p:nvPr/>
        </p:nvSpPr>
        <p:spPr bwMode="auto">
          <a:xfrm>
            <a:off x="990600" y="5791200"/>
            <a:ext cx="228600" cy="228600"/>
          </a:xfrm>
          <a:prstGeom prst="rect">
            <a:avLst/>
          </a:prstGeom>
          <a:solidFill>
            <a:srgbClr val="C1CEFF"/>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GB"/>
          </a:p>
        </p:txBody>
      </p:sp>
      <p:sp>
        <p:nvSpPr>
          <p:cNvPr id="466955" name="Rectangle 11"/>
          <p:cNvSpPr>
            <a:spLocks noChangeArrowheads="1"/>
          </p:cNvSpPr>
          <p:nvPr/>
        </p:nvSpPr>
        <p:spPr bwMode="auto">
          <a:xfrm>
            <a:off x="1433513" y="5387975"/>
            <a:ext cx="15398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800" b="1"/>
              <a:t>Class Scope</a:t>
            </a:r>
          </a:p>
        </p:txBody>
      </p:sp>
      <p:sp>
        <p:nvSpPr>
          <p:cNvPr id="466956" name="Rectangle 12"/>
          <p:cNvSpPr>
            <a:spLocks noChangeArrowheads="1"/>
          </p:cNvSpPr>
          <p:nvPr/>
        </p:nvSpPr>
        <p:spPr bwMode="auto">
          <a:xfrm>
            <a:off x="1433513" y="5768975"/>
            <a:ext cx="16414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800" b="1"/>
              <a:t>Object Scope</a:t>
            </a:r>
          </a:p>
        </p:txBody>
      </p:sp>
      <p:sp>
        <p:nvSpPr>
          <p:cNvPr id="466957" name="Rectangle 13"/>
          <p:cNvSpPr>
            <a:spLocks noChangeArrowheads="1"/>
          </p:cNvSpPr>
          <p:nvPr/>
        </p:nvSpPr>
        <p:spPr bwMode="auto">
          <a:xfrm>
            <a:off x="1281113" y="1349375"/>
            <a:ext cx="12985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800" b="1"/>
              <a:t>Creational</a:t>
            </a:r>
          </a:p>
        </p:txBody>
      </p:sp>
      <p:sp>
        <p:nvSpPr>
          <p:cNvPr id="466958" name="Rectangle 14"/>
          <p:cNvSpPr>
            <a:spLocks noChangeArrowheads="1"/>
          </p:cNvSpPr>
          <p:nvPr/>
        </p:nvSpPr>
        <p:spPr bwMode="auto">
          <a:xfrm>
            <a:off x="3490913" y="1349375"/>
            <a:ext cx="12604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800" b="1"/>
              <a:t>Structural</a:t>
            </a:r>
          </a:p>
        </p:txBody>
      </p:sp>
      <p:sp>
        <p:nvSpPr>
          <p:cNvPr id="466959" name="Rectangle 15"/>
          <p:cNvSpPr>
            <a:spLocks noChangeArrowheads="1"/>
          </p:cNvSpPr>
          <p:nvPr/>
        </p:nvSpPr>
        <p:spPr bwMode="auto">
          <a:xfrm>
            <a:off x="6005513" y="1349375"/>
            <a:ext cx="1489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800" b="1"/>
              <a:t>Behavioural</a:t>
            </a:r>
          </a:p>
        </p:txBody>
      </p:sp>
      <p:sp>
        <p:nvSpPr>
          <p:cNvPr id="17"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8</a:t>
            </a:fld>
            <a:endParaRPr lang="en-GB" dirty="0"/>
          </a:p>
        </p:txBody>
      </p:sp>
    </p:spTree>
    <p:extLst>
      <p:ext uri="{BB962C8B-B14F-4D97-AF65-F5344CB8AC3E}">
        <p14:creationId xmlns:p14="http://schemas.microsoft.com/office/powerpoint/2010/main" val="28352009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1" name="Rectangle 21"/>
          <p:cNvSpPr>
            <a:spLocks noGrp="1" noChangeArrowheads="1"/>
          </p:cNvSpPr>
          <p:nvPr>
            <p:ph idx="1"/>
          </p:nvPr>
        </p:nvSpPr>
        <p:spPr>
          <a:noFill/>
          <a:ln/>
        </p:spPr>
        <p:txBody>
          <a:bodyPr/>
          <a:lstStyle/>
          <a:p>
            <a:r>
              <a:rPr lang="en-GB" dirty="0"/>
              <a:t>Intent</a:t>
            </a:r>
          </a:p>
          <a:p>
            <a:pPr lvl="1"/>
            <a:r>
              <a:rPr lang="en-GB" dirty="0"/>
              <a:t>Define an interface for creating an object, but defer instantiation to subclass (subclass decides what to create)</a:t>
            </a:r>
          </a:p>
          <a:p>
            <a:r>
              <a:rPr lang="en-GB" dirty="0"/>
              <a:t>Example: </a:t>
            </a:r>
          </a:p>
          <a:p>
            <a:pPr lvl="1"/>
            <a:r>
              <a:rPr lang="en-GB" dirty="0"/>
              <a:t>Factory methods to create different types of message to send</a:t>
            </a:r>
          </a:p>
          <a:p>
            <a:pPr lvl="2"/>
            <a:endParaRPr lang="en-GB" dirty="0"/>
          </a:p>
          <a:p>
            <a:pPr lvl="2"/>
            <a:endParaRPr lang="en-GB" dirty="0"/>
          </a:p>
          <a:p>
            <a:pPr lvl="2"/>
            <a:endParaRPr lang="en-GB" dirty="0"/>
          </a:p>
          <a:p>
            <a:pPr lvl="2"/>
            <a:endParaRPr lang="en-GB" dirty="0"/>
          </a:p>
          <a:p>
            <a:pPr lvl="2"/>
            <a:endParaRPr lang="en-GB" dirty="0"/>
          </a:p>
          <a:p>
            <a:pPr lvl="2"/>
            <a:endParaRPr lang="en-GB" dirty="0"/>
          </a:p>
        </p:txBody>
      </p:sp>
      <p:sp>
        <p:nvSpPr>
          <p:cNvPr id="471042" name="Rectangle 2"/>
          <p:cNvSpPr>
            <a:spLocks noGrp="1" noChangeArrowheads="1"/>
          </p:cNvSpPr>
          <p:nvPr>
            <p:ph type="title"/>
          </p:nvPr>
        </p:nvSpPr>
        <p:spPr>
          <a:noFill/>
          <a:ln/>
        </p:spPr>
        <p:txBody>
          <a:bodyPr/>
          <a:lstStyle/>
          <a:p>
            <a:r>
              <a:rPr lang="en-GB" dirty="0"/>
              <a:t>Factory Method Pattern (1)</a:t>
            </a:r>
          </a:p>
        </p:txBody>
      </p:sp>
      <p:sp>
        <p:nvSpPr>
          <p:cNvPr id="471064" name="Rectangle 24"/>
          <p:cNvSpPr>
            <a:spLocks noChangeArrowheads="1"/>
          </p:cNvSpPr>
          <p:nvPr/>
        </p:nvSpPr>
        <p:spPr bwMode="auto">
          <a:xfrm>
            <a:off x="5105400" y="5006672"/>
            <a:ext cx="189071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SoapMessage</a:t>
            </a:r>
          </a:p>
        </p:txBody>
      </p:sp>
      <p:grpSp>
        <p:nvGrpSpPr>
          <p:cNvPr id="471138" name="Group 98"/>
          <p:cNvGrpSpPr>
            <a:grpSpLocks/>
          </p:cNvGrpSpPr>
          <p:nvPr/>
        </p:nvGrpSpPr>
        <p:grpSpPr bwMode="auto">
          <a:xfrm>
            <a:off x="5160963" y="3512834"/>
            <a:ext cx="3794125" cy="1944688"/>
            <a:chOff x="3251" y="2256"/>
            <a:chExt cx="2390" cy="1225"/>
          </a:xfrm>
        </p:grpSpPr>
        <p:sp>
          <p:nvSpPr>
            <p:cNvPr id="471062" name="Rectangle 22"/>
            <p:cNvSpPr>
              <a:spLocks noChangeArrowheads="1"/>
            </p:cNvSpPr>
            <p:nvPr/>
          </p:nvSpPr>
          <p:spPr bwMode="auto">
            <a:xfrm>
              <a:off x="3251" y="3049"/>
              <a:ext cx="1126" cy="4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1066" name="Line 26"/>
            <p:cNvSpPr>
              <a:spLocks noChangeShapeType="1"/>
            </p:cNvSpPr>
            <p:nvPr/>
          </p:nvSpPr>
          <p:spPr bwMode="auto">
            <a:xfrm>
              <a:off x="4426" y="2823"/>
              <a:ext cx="0" cy="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71067" name="Group 27"/>
            <p:cNvGrpSpPr>
              <a:grpSpLocks/>
            </p:cNvGrpSpPr>
            <p:nvPr/>
          </p:nvGrpSpPr>
          <p:grpSpPr bwMode="auto">
            <a:xfrm>
              <a:off x="3853" y="2911"/>
              <a:ext cx="1137" cy="139"/>
              <a:chOff x="2868" y="2962"/>
              <a:chExt cx="1269" cy="200"/>
            </a:xfrm>
          </p:grpSpPr>
          <p:sp>
            <p:nvSpPr>
              <p:cNvPr id="471068" name="Line 28"/>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069" name="Line 29"/>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070" name="Line 30"/>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71071" name="AutoShape 31"/>
            <p:cNvSpPr>
              <a:spLocks noChangeArrowheads="1"/>
            </p:cNvSpPr>
            <p:nvPr/>
          </p:nvSpPr>
          <p:spPr bwMode="auto">
            <a:xfrm>
              <a:off x="4342" y="2692"/>
              <a:ext cx="162" cy="129"/>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072" name="Rectangle 32"/>
            <p:cNvSpPr>
              <a:spLocks noChangeArrowheads="1"/>
            </p:cNvSpPr>
            <p:nvPr/>
          </p:nvSpPr>
          <p:spPr bwMode="auto">
            <a:xfrm>
              <a:off x="3880" y="2256"/>
              <a:ext cx="1063" cy="4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1074" name="Rectangle 34"/>
            <p:cNvSpPr>
              <a:spLocks noChangeArrowheads="1"/>
            </p:cNvSpPr>
            <p:nvPr/>
          </p:nvSpPr>
          <p:spPr bwMode="auto">
            <a:xfrm>
              <a:off x="3880" y="2389"/>
              <a:ext cx="1059"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Message</a:t>
              </a:r>
            </a:p>
          </p:txBody>
        </p:sp>
        <p:sp>
          <p:nvSpPr>
            <p:cNvPr id="471076" name="Rectangle 36"/>
            <p:cNvSpPr>
              <a:spLocks noChangeArrowheads="1"/>
            </p:cNvSpPr>
            <p:nvPr/>
          </p:nvSpPr>
          <p:spPr bwMode="auto">
            <a:xfrm>
              <a:off x="4484" y="3049"/>
              <a:ext cx="1126" cy="4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1078" name="Rectangle 38"/>
            <p:cNvSpPr>
              <a:spLocks noChangeArrowheads="1"/>
            </p:cNvSpPr>
            <p:nvPr/>
          </p:nvSpPr>
          <p:spPr bwMode="auto">
            <a:xfrm>
              <a:off x="4466" y="3178"/>
              <a:ext cx="1175" cy="1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TextMessage</a:t>
              </a:r>
            </a:p>
          </p:txBody>
        </p:sp>
      </p:grpSp>
      <p:sp>
        <p:nvSpPr>
          <p:cNvPr id="471115" name="Line 75"/>
          <p:cNvSpPr>
            <a:spLocks noChangeShapeType="1"/>
          </p:cNvSpPr>
          <p:nvPr/>
        </p:nvSpPr>
        <p:spPr bwMode="auto">
          <a:xfrm>
            <a:off x="2551113" y="4457397"/>
            <a:ext cx="1587" cy="419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471116" name="Group 76"/>
          <p:cNvGrpSpPr>
            <a:grpSpLocks/>
          </p:cNvGrpSpPr>
          <p:nvPr/>
        </p:nvGrpSpPr>
        <p:grpSpPr bwMode="auto">
          <a:xfrm>
            <a:off x="1457325" y="4884434"/>
            <a:ext cx="2128838" cy="508000"/>
            <a:chOff x="2868" y="2962"/>
            <a:chExt cx="1269" cy="200"/>
          </a:xfrm>
        </p:grpSpPr>
        <p:sp>
          <p:nvSpPr>
            <p:cNvPr id="471117" name="Line 77"/>
            <p:cNvSpPr>
              <a:spLocks noChangeShapeType="1"/>
            </p:cNvSpPr>
            <p:nvPr/>
          </p:nvSpPr>
          <p:spPr bwMode="auto">
            <a:xfrm>
              <a:off x="2870"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18" name="Line 78"/>
            <p:cNvSpPr>
              <a:spLocks noChangeShapeType="1"/>
            </p:cNvSpPr>
            <p:nvPr/>
          </p:nvSpPr>
          <p:spPr bwMode="auto">
            <a:xfrm>
              <a:off x="2868" y="2962"/>
              <a:ext cx="1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19" name="Line 79"/>
            <p:cNvSpPr>
              <a:spLocks noChangeShapeType="1"/>
            </p:cNvSpPr>
            <p:nvPr/>
          </p:nvSpPr>
          <p:spPr bwMode="auto">
            <a:xfrm>
              <a:off x="4137" y="2966"/>
              <a:ext cx="0" cy="1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71120" name="AutoShape 80"/>
          <p:cNvSpPr>
            <a:spLocks noChangeArrowheads="1"/>
          </p:cNvSpPr>
          <p:nvPr/>
        </p:nvSpPr>
        <p:spPr bwMode="auto">
          <a:xfrm>
            <a:off x="2417763" y="4274834"/>
            <a:ext cx="257175" cy="204788"/>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21" name="Rectangle 81"/>
          <p:cNvSpPr>
            <a:spLocks noChangeArrowheads="1"/>
          </p:cNvSpPr>
          <p:nvPr/>
        </p:nvSpPr>
        <p:spPr bwMode="auto">
          <a:xfrm>
            <a:off x="1524000" y="3269947"/>
            <a:ext cx="2025650" cy="1009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1122" name="Rectangle 82"/>
          <p:cNvSpPr>
            <a:spLocks noChangeArrowheads="1"/>
          </p:cNvSpPr>
          <p:nvPr/>
        </p:nvSpPr>
        <p:spPr bwMode="auto">
          <a:xfrm>
            <a:off x="1524000" y="3279472"/>
            <a:ext cx="2017713" cy="292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i="1"/>
              <a:t>MessageSender</a:t>
            </a:r>
          </a:p>
        </p:txBody>
      </p:sp>
      <p:sp>
        <p:nvSpPr>
          <p:cNvPr id="471125" name="Line 85"/>
          <p:cNvSpPr>
            <a:spLocks noChangeShapeType="1"/>
          </p:cNvSpPr>
          <p:nvPr/>
        </p:nvSpPr>
        <p:spPr bwMode="auto">
          <a:xfrm>
            <a:off x="1514475" y="3617609"/>
            <a:ext cx="20224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126" name="Rectangle 86"/>
          <p:cNvSpPr>
            <a:spLocks noChangeArrowheads="1"/>
          </p:cNvSpPr>
          <p:nvPr/>
        </p:nvSpPr>
        <p:spPr bwMode="auto">
          <a:xfrm>
            <a:off x="1524000" y="3644597"/>
            <a:ext cx="2017713" cy="61876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i="1" dirty="0" err="1"/>
              <a:t>createMessage</a:t>
            </a:r>
            <a:r>
              <a:rPr lang="en-GB" sz="1400" i="1" dirty="0"/>
              <a:t>()</a:t>
            </a:r>
          </a:p>
          <a:p>
            <a:pPr defTabSz="661988">
              <a:spcBef>
                <a:spcPct val="50000"/>
              </a:spcBef>
            </a:pPr>
            <a:r>
              <a:rPr lang="en-GB" sz="1400" dirty="0" err="1"/>
              <a:t>sendMessage</a:t>
            </a:r>
            <a:r>
              <a:rPr lang="en-GB" sz="1400" dirty="0"/>
              <a:t>()</a:t>
            </a:r>
          </a:p>
        </p:txBody>
      </p:sp>
      <p:sp>
        <p:nvSpPr>
          <p:cNvPr id="471129" name="Rectangle 89"/>
          <p:cNvSpPr>
            <a:spLocks noChangeArrowheads="1"/>
          </p:cNvSpPr>
          <p:nvPr/>
        </p:nvSpPr>
        <p:spPr bwMode="auto">
          <a:xfrm>
            <a:off x="328613" y="5384497"/>
            <a:ext cx="2025650" cy="7667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1130" name="Rectangle 90"/>
          <p:cNvSpPr>
            <a:spLocks noChangeArrowheads="1"/>
          </p:cNvSpPr>
          <p:nvPr/>
        </p:nvSpPr>
        <p:spPr bwMode="auto">
          <a:xfrm>
            <a:off x="328613" y="5457522"/>
            <a:ext cx="2017712" cy="29559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dirty="0" err="1"/>
              <a:t>SoapMessageSender</a:t>
            </a:r>
            <a:endParaRPr lang="en-GB" sz="1400" b="1" dirty="0"/>
          </a:p>
        </p:txBody>
      </p:sp>
      <p:sp>
        <p:nvSpPr>
          <p:cNvPr id="471131" name="Line 91"/>
          <p:cNvSpPr>
            <a:spLocks noChangeShapeType="1"/>
          </p:cNvSpPr>
          <p:nvPr/>
        </p:nvSpPr>
        <p:spPr bwMode="auto">
          <a:xfrm>
            <a:off x="333375" y="5795659"/>
            <a:ext cx="20081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132" name="Rectangle 92"/>
          <p:cNvSpPr>
            <a:spLocks noChangeArrowheads="1"/>
          </p:cNvSpPr>
          <p:nvPr/>
        </p:nvSpPr>
        <p:spPr bwMode="auto">
          <a:xfrm>
            <a:off x="328613" y="5809947"/>
            <a:ext cx="2017712" cy="29559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dirty="0" err="1"/>
              <a:t>createMessage</a:t>
            </a:r>
            <a:r>
              <a:rPr lang="en-GB" sz="1400" dirty="0"/>
              <a:t>()</a:t>
            </a:r>
          </a:p>
        </p:txBody>
      </p:sp>
      <p:sp>
        <p:nvSpPr>
          <p:cNvPr id="471134" name="Rectangle 94"/>
          <p:cNvSpPr>
            <a:spLocks noChangeArrowheads="1"/>
          </p:cNvSpPr>
          <p:nvPr/>
        </p:nvSpPr>
        <p:spPr bwMode="auto">
          <a:xfrm>
            <a:off x="2744788" y="5384497"/>
            <a:ext cx="2025650" cy="7667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nchor="ctr"/>
          <a:lstStyle/>
          <a:p>
            <a:pPr algn="ctr" defTabSz="661988"/>
            <a:endParaRPr lang="en-GB" sz="1400" b="1"/>
          </a:p>
          <a:p>
            <a:pPr algn="ctr" defTabSz="661988"/>
            <a:endParaRPr lang="en-GB" sz="1400" b="1"/>
          </a:p>
          <a:p>
            <a:pPr algn="ctr" defTabSz="661988" latinLnBrk="1"/>
            <a:endParaRPr lang="en-GB" sz="1400" b="1"/>
          </a:p>
        </p:txBody>
      </p:sp>
      <p:sp>
        <p:nvSpPr>
          <p:cNvPr id="471135" name="Rectangle 95"/>
          <p:cNvSpPr>
            <a:spLocks noChangeArrowheads="1"/>
          </p:cNvSpPr>
          <p:nvPr/>
        </p:nvSpPr>
        <p:spPr bwMode="auto">
          <a:xfrm>
            <a:off x="2744788" y="5457522"/>
            <a:ext cx="2017712" cy="29559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algn="ctr" defTabSz="661988">
              <a:spcBef>
                <a:spcPct val="50000"/>
              </a:spcBef>
            </a:pPr>
            <a:r>
              <a:rPr lang="en-GB" sz="1400" b="1"/>
              <a:t>TextMessageSender</a:t>
            </a:r>
            <a:endParaRPr lang="en-GB" sz="1400" b="1" dirty="0"/>
          </a:p>
        </p:txBody>
      </p:sp>
      <p:sp>
        <p:nvSpPr>
          <p:cNvPr id="471136" name="Line 96"/>
          <p:cNvSpPr>
            <a:spLocks noChangeShapeType="1"/>
          </p:cNvSpPr>
          <p:nvPr/>
        </p:nvSpPr>
        <p:spPr bwMode="auto">
          <a:xfrm>
            <a:off x="2735263" y="5795659"/>
            <a:ext cx="20335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137" name="Rectangle 97"/>
          <p:cNvSpPr>
            <a:spLocks noChangeArrowheads="1"/>
          </p:cNvSpPr>
          <p:nvPr/>
        </p:nvSpPr>
        <p:spPr bwMode="auto">
          <a:xfrm>
            <a:off x="2744788" y="5809947"/>
            <a:ext cx="2017712" cy="29559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p>
            <a:pPr defTabSz="661988">
              <a:spcBef>
                <a:spcPct val="50000"/>
              </a:spcBef>
            </a:pPr>
            <a:r>
              <a:rPr lang="en-GB" sz="1400" dirty="0" err="1"/>
              <a:t>createMessage</a:t>
            </a:r>
            <a:r>
              <a:rPr lang="en-GB" sz="1400" dirty="0"/>
              <a:t>()</a:t>
            </a:r>
          </a:p>
        </p:txBody>
      </p:sp>
      <p:sp>
        <p:nvSpPr>
          <p:cNvPr id="471139" name="Line 99"/>
          <p:cNvSpPr>
            <a:spLocks noChangeShapeType="1"/>
          </p:cNvSpPr>
          <p:nvPr/>
        </p:nvSpPr>
        <p:spPr bwMode="auto">
          <a:xfrm>
            <a:off x="4376738" y="5951234"/>
            <a:ext cx="350996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40" name="Oval 100"/>
          <p:cNvSpPr>
            <a:spLocks noChangeArrowheads="1"/>
          </p:cNvSpPr>
          <p:nvPr/>
        </p:nvSpPr>
        <p:spPr bwMode="auto">
          <a:xfrm>
            <a:off x="4324350" y="5889322"/>
            <a:ext cx="1397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42" name="Line 102"/>
          <p:cNvSpPr>
            <a:spLocks noChangeShapeType="1"/>
          </p:cNvSpPr>
          <p:nvPr/>
        </p:nvSpPr>
        <p:spPr bwMode="auto">
          <a:xfrm rot="5400000">
            <a:off x="7646987" y="5706760"/>
            <a:ext cx="530225"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44" name="Line 104"/>
          <p:cNvSpPr>
            <a:spLocks noChangeShapeType="1"/>
          </p:cNvSpPr>
          <p:nvPr/>
        </p:nvSpPr>
        <p:spPr bwMode="auto">
          <a:xfrm rot="5400000">
            <a:off x="1697831" y="6194916"/>
            <a:ext cx="5032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45" name="Line 105"/>
          <p:cNvSpPr>
            <a:spLocks noChangeShapeType="1"/>
          </p:cNvSpPr>
          <p:nvPr/>
        </p:nvSpPr>
        <p:spPr bwMode="auto">
          <a:xfrm>
            <a:off x="1952625" y="6484634"/>
            <a:ext cx="4087813"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46" name="Line 106"/>
          <p:cNvSpPr>
            <a:spLocks noChangeShapeType="1"/>
          </p:cNvSpPr>
          <p:nvPr/>
        </p:nvSpPr>
        <p:spPr bwMode="auto">
          <a:xfrm rot="5400000">
            <a:off x="5600700" y="5967109"/>
            <a:ext cx="103505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47" name="Text Box 107"/>
          <p:cNvSpPr txBox="1">
            <a:spLocks noChangeArrowheads="1"/>
          </p:cNvSpPr>
          <p:nvPr/>
        </p:nvSpPr>
        <p:spPr bwMode="auto">
          <a:xfrm>
            <a:off x="4999038" y="6205234"/>
            <a:ext cx="1177925"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y-GB" sz="1400"/>
              <a:t>&lt;&lt;creates&gt;&gt;</a:t>
            </a:r>
            <a:endParaRPr lang="en-US" sz="1400"/>
          </a:p>
        </p:txBody>
      </p:sp>
      <p:sp>
        <p:nvSpPr>
          <p:cNvPr id="471148" name="Text Box 108"/>
          <p:cNvSpPr txBox="1">
            <a:spLocks noChangeArrowheads="1"/>
          </p:cNvSpPr>
          <p:nvPr/>
        </p:nvSpPr>
        <p:spPr bwMode="auto">
          <a:xfrm>
            <a:off x="6773863" y="5690884"/>
            <a:ext cx="1177925"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y-GB" sz="1400"/>
              <a:t>&lt;&lt;creates&gt;&gt;</a:t>
            </a:r>
            <a:endParaRPr lang="en-US" sz="1400"/>
          </a:p>
        </p:txBody>
      </p:sp>
      <p:sp>
        <p:nvSpPr>
          <p:cNvPr id="471143" name="Oval 103"/>
          <p:cNvSpPr>
            <a:spLocks noChangeArrowheads="1"/>
          </p:cNvSpPr>
          <p:nvPr/>
        </p:nvSpPr>
        <p:spPr bwMode="auto">
          <a:xfrm>
            <a:off x="1881188" y="5889322"/>
            <a:ext cx="1397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9</a:t>
            </a:fld>
            <a:endParaRPr lang="en-GB" dirty="0"/>
          </a:p>
        </p:txBody>
      </p:sp>
    </p:spTree>
    <p:extLst>
      <p:ext uri="{BB962C8B-B14F-4D97-AF65-F5344CB8AC3E}">
        <p14:creationId xmlns:p14="http://schemas.microsoft.com/office/powerpoint/2010/main" val="345757588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662&quot;&gt;&lt;property id=&quot;20148&quot; value=&quot;5&quot;/&gt;&lt;property id=&quot;20300&quot; value=&quot;Slide 1 - &amp;quot;Contract first design with WCF&amp;quot;&quot;/&gt;&lt;property id=&quot;20307&quot; value=&quot;256&quot;/&gt;&lt;/object&gt;&lt;object type=&quot;3&quot; unique_id=&quot;10663&quot;&gt;&lt;property id=&quot;20148&quot; value=&quot;5&quot;/&gt;&lt;property id=&quot;20300&quot; value=&quot;Slide 2 - &amp;quot;Agenda&amp;quot;&quot;/&gt;&lt;property id=&quot;20307&quot; value=&quot;257&quot;/&gt;&lt;/object&gt;&lt;object type=&quot;3&quot; unique_id=&quot;10664&quot;&gt;&lt;property id=&quot;20148&quot; value=&quot;5&quot;/&gt;&lt;property id=&quot;20300&quot; value=&quot;Slide 3 - &amp;quot;What is SOA?&amp;quot;&quot;/&gt;&lt;property id=&quot;20307&quot; value=&quot;258&quot;/&gt;&lt;/object&gt;&lt;object type=&quot;3&quot; unique_id=&quot;10665&quot;&gt;&lt;property id=&quot;20148&quot; value=&quot;5&quot;/&gt;&lt;property id=&quot;20300&quot; value=&quot;Slide 4 - &amp;quot;Contracts&amp;quot;&quot;/&gt;&lt;property id=&quot;20307&quot; value=&quot;259&quot;/&gt;&lt;/object&gt;&lt;object type=&quot;3&quot; unique_id=&quot;10666&quot;&gt;&lt;property id=&quot;20148&quot; value=&quot;5&quot;/&gt;&lt;property id=&quot;20300&quot; value=&quot;Slide 5 - &amp;quot;Where do contracts come from?&amp;quot;&quot;/&gt;&lt;property id=&quot;20307&quot; value=&quot;260&quot;/&gt;&lt;/object&gt;&lt;object type=&quot;3&quot; unique_id=&quot;10667&quot;&gt;&lt;property id=&quot;20148&quot; value=&quot;5&quot;/&gt;&lt;property id=&quot;20300&quot; value=&quot;Slide 6 - &amp;quot;Issues with code first - 1&amp;quot;&quot;/&gt;&lt;property id=&quot;20307&quot; value=&quot;261&quot;/&gt;&lt;/object&gt;&lt;object type=&quot;3&quot; unique_id=&quot;10668&quot;&gt;&lt;property id=&quot;20148&quot; value=&quot;5&quot;/&gt;&lt;property id=&quot;20300&quot; value=&quot;Slide 7 - &amp;quot;Issues with code first - 2&amp;quot;&quot;/&gt;&lt;property id=&quot;20307&quot; value=&quot;262&quot;/&gt;&lt;/object&gt;&lt;object type=&quot;3&quot; unique_id=&quot;10669&quot;&gt;&lt;property id=&quot;20148&quot; value=&quot;5&quot;/&gt;&lt;property id=&quot;20300&quot; value=&quot;Slide 8 - &amp;quot;WSDL first&amp;quot;&quot;/&gt;&lt;property id=&quot;20307&quot; value=&quot;263&quot;/&gt;&lt;/object&gt;&lt;object type=&quot;3&quot; unique_id=&quot;10670&quot;&gt;&lt;property id=&quot;20148&quot; value=&quot;5&quot;/&gt;&lt;property id=&quot;20300&quot; value=&quot;Slide 9 - &amp;quot;Mixed model&amp;quot;&quot;/&gt;&lt;property id=&quot;20307&quot; value=&quot;264&quot;/&gt;&lt;/object&gt;&lt;object type=&quot;3&quot; unique_id=&quot;10671&quot;&gt;&lt;property id=&quot;20148&quot; value=&quot;5&quot;/&gt;&lt;property id=&quot;20300&quot; value=&quot;Slide 10 - &amp;quot;Using generated types on contract&amp;quot;&quot;/&gt;&lt;property id=&quot;20307&quot; value=&quot;265&quot;/&gt;&lt;/object&gt;&lt;object type=&quot;3&quot; unique_id=&quot;10672&quot;&gt;&lt;property id=&quot;20148&quot; value=&quot;5&quot;/&gt;&lt;property id=&quot;20300&quot; value=&quot;Slide 11 - &amp;quot;Contracts are more than messages&amp;quot;&quot;/&gt;&lt;property id=&quot;20307&quot; value=&quot;266&quot;/&gt;&lt;/object&gt;&lt;object type=&quot;3&quot; unique_id=&quot;10673&quot;&gt;&lt;property id=&quot;20148&quot; value=&quot;5&quot;/&gt;&lt;property id=&quot;20300&quot; value=&quot;Slide 12 - &amp;quot;Controlling the WSDL namespace&amp;quot;&quot;/&gt;&lt;property id=&quot;20307&quot; value=&quot;267&quot;/&gt;&lt;/object&gt;&lt;object type=&quot;3&quot; unique_id=&quot;10674&quot;&gt;&lt;property id=&quot;20148&quot; value=&quot;5&quot;/&gt;&lt;property id=&quot;20300&quot; value=&quot;Slide 13 - &amp;quot;Controlling Operations&amp;quot;&quot;/&gt;&lt;property id=&quot;20307&quot; value=&quot;268&quot;/&gt;&lt;/object&gt;&lt;object type=&quot;3&quot; unique_id=&quot;10675&quot;&gt;&lt;property id=&quot;20148&quot; value=&quot;5&quot;/&gt;&lt;property id=&quot;20300&quot; value=&quot;Slide 14 - &amp;quot;Beyond default tooling&amp;quot;&quot;/&gt;&lt;property id=&quot;20307&quot; value=&quot;269&quot;/&gt;&lt;/object&gt;&lt;object type=&quot;3&quot; unique_id=&quot;10676&quot;&gt;&lt;property id=&quot;20148&quot; value=&quot;5&quot;/&gt;&lt;property id=&quot;20300&quot; value=&quot;Slide 15 - &amp;quot;WSCF Blue&amp;quot;&quot;/&gt;&lt;property id=&quot;20307&quot; value=&quot;270&quot;/&gt;&lt;/object&gt;&lt;object type=&quot;3&quot; unique_id=&quot;10677&quot;&gt;&lt;property id=&quot;20148&quot; value=&quot;5&quot;/&gt;&lt;property id=&quot;20300&quot; value=&quot;Slide 16 - &amp;quot;Q &amp;amp; A&amp;quot;&quot;/&gt;&lt;property id=&quot;20307&quot; value=&quot;271&quot;/&gt;&lt;/object&gt;&lt;/object&gt;&lt;/object&gt;&lt;/database&gt;"/>
  <p:tag name="SECTOMILLISECCONVERTED" val="1"/>
</p:tagLst>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Rock Solid Knowledge">
      <a:dk1>
        <a:srgbClr val="000000"/>
      </a:dk1>
      <a:lt1>
        <a:sysClr val="window" lastClr="FFFFFF"/>
      </a:lt1>
      <a:dk2>
        <a:srgbClr val="3F3F3F"/>
      </a:dk2>
      <a:lt2>
        <a:srgbClr val="EEECE1"/>
      </a:lt2>
      <a:accent1>
        <a:srgbClr val="F08A00"/>
      </a:accent1>
      <a:accent2>
        <a:srgbClr val="4F4794"/>
      </a:accent2>
      <a:accent3>
        <a:srgbClr val="632181"/>
      </a:accent3>
      <a:accent4>
        <a:srgbClr val="8064A2"/>
      </a:accent4>
      <a:accent5>
        <a:srgbClr val="4BACC6"/>
      </a:accent5>
      <a:accent6>
        <a:srgbClr val="9BBB5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RSK Classroom</Template>
  <TotalTime>2966</TotalTime>
  <Words>7163</Words>
  <Application>Microsoft Office PowerPoint</Application>
  <PresentationFormat>Letter Paper (8.5x11 in)</PresentationFormat>
  <Paragraphs>1387</Paragraphs>
  <Slides>67</Slides>
  <Notes>67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4" baseType="lpstr">
      <vt:lpstr>Arial</vt:lpstr>
      <vt:lpstr>Courier New</vt:lpstr>
      <vt:lpstr>Lucida Console</vt:lpstr>
      <vt:lpstr>Tahoma</vt:lpstr>
      <vt:lpstr>Wingdings</vt:lpstr>
      <vt:lpstr>1_Blends</vt:lpstr>
      <vt:lpstr>Chart</vt:lpstr>
      <vt:lpstr>Using Design Patterns</vt:lpstr>
      <vt:lpstr>Contents</vt:lpstr>
      <vt:lpstr>What are Design Patterns?</vt:lpstr>
      <vt:lpstr>Example Design Pattern: Model View</vt:lpstr>
      <vt:lpstr>1. Setting the Scene</vt:lpstr>
      <vt:lpstr>Association in C++</vt:lpstr>
      <vt:lpstr>The Importance of Delegation</vt:lpstr>
      <vt:lpstr>A Taxonomy of Design Patterns</vt:lpstr>
      <vt:lpstr>Factory Method Pattern (1)</vt:lpstr>
      <vt:lpstr>Factory Method Pattern (2)</vt:lpstr>
      <vt:lpstr>Factory Method Pattern (3)</vt:lpstr>
      <vt:lpstr>Factory Method Pattern (3)</vt:lpstr>
      <vt:lpstr>Abstract Factory Pattern (1)</vt:lpstr>
      <vt:lpstr>Abstract Factory Pattern (2)</vt:lpstr>
      <vt:lpstr>Abstract Factory Pattern (3)</vt:lpstr>
      <vt:lpstr>Data Access Object Pattern (1)</vt:lpstr>
      <vt:lpstr>Data Access Object Pattern (2)</vt:lpstr>
      <vt:lpstr>Data Access Object Pattern (3)</vt:lpstr>
      <vt:lpstr>Data Access Object Pattern (4)</vt:lpstr>
      <vt:lpstr>Exercise </vt:lpstr>
      <vt:lpstr>4. Patterns and Idioms</vt:lpstr>
      <vt:lpstr>Singleton Pattern</vt:lpstr>
      <vt:lpstr>Declaring a Singleton Class</vt:lpstr>
      <vt:lpstr>Implementing a Singleton Class</vt:lpstr>
      <vt:lpstr>Using a Singleton Class</vt:lpstr>
      <vt:lpstr>Handle–Body Idiom</vt:lpstr>
      <vt:lpstr>Criticism Of Design Patterns…</vt:lpstr>
      <vt:lpstr>…Criticism Of Design Patterns</vt:lpstr>
      <vt:lpstr>Summary</vt:lpstr>
      <vt:lpstr>Annexes: Additional Design Patterns</vt:lpstr>
      <vt:lpstr>Annex A: Structural Patterns</vt:lpstr>
      <vt:lpstr>3. The Object Adapter Pattern</vt:lpstr>
      <vt:lpstr>Intent</vt:lpstr>
      <vt:lpstr>General Structure</vt:lpstr>
      <vt:lpstr>Example Scenario</vt:lpstr>
      <vt:lpstr>Code Sample</vt:lpstr>
      <vt:lpstr>Bridge Pattern (1)</vt:lpstr>
      <vt:lpstr>Bridge Pattern (2)</vt:lpstr>
      <vt:lpstr>Bridge Pattern (3)</vt:lpstr>
      <vt:lpstr>Composite Pattern (1)</vt:lpstr>
      <vt:lpstr>Composite Pattern (2)</vt:lpstr>
      <vt:lpstr>Composite Pattern (3)</vt:lpstr>
      <vt:lpstr>Decorator Pattern (1)</vt:lpstr>
      <vt:lpstr>Decorator Pattern (2)</vt:lpstr>
      <vt:lpstr>Decorator Pattern (3)</vt:lpstr>
      <vt:lpstr>Structural Patterns </vt:lpstr>
      <vt:lpstr>Annex B: Behavioural Patterns</vt:lpstr>
      <vt:lpstr>Command Pattern (1)</vt:lpstr>
      <vt:lpstr>Command Pattern (2)</vt:lpstr>
      <vt:lpstr>Command Pattern (3)</vt:lpstr>
      <vt:lpstr>State Pattern (1)</vt:lpstr>
      <vt:lpstr>State Pattern (2)</vt:lpstr>
      <vt:lpstr>State Pattern (3)</vt:lpstr>
      <vt:lpstr>Strategy Pattern (1)</vt:lpstr>
      <vt:lpstr>Strategy Pattern (2)</vt:lpstr>
      <vt:lpstr>Strategy Pattern (3)</vt:lpstr>
      <vt:lpstr>Visitor Pattern (1)</vt:lpstr>
      <vt:lpstr>Visitor Pattern (2)</vt:lpstr>
      <vt:lpstr>Visitor Pattern (3)</vt:lpstr>
      <vt:lpstr>Behavioural Patterns - Exercise</vt:lpstr>
      <vt:lpstr>Behavioural Patterns - Exercise</vt:lpstr>
      <vt:lpstr>2. The Composite Pattern</vt:lpstr>
      <vt:lpstr>Intent</vt:lpstr>
      <vt:lpstr>General Structure</vt:lpstr>
      <vt:lpstr>Example Scenario</vt:lpstr>
      <vt:lpstr>Code Sample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 talk title &gt;&gt;</dc:title>
  <dc:creator>Windows User</dc:creator>
  <cp:lastModifiedBy>Peter Apostolou</cp:lastModifiedBy>
  <cp:revision>124</cp:revision>
  <cp:lastPrinted>2001-12-20T19:53:13Z</cp:lastPrinted>
  <dcterms:created xsi:type="dcterms:W3CDTF">2010-03-02T18:06:02Z</dcterms:created>
  <dcterms:modified xsi:type="dcterms:W3CDTF">2020-02-23T12:13:43Z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Event Publication</vt:lpwstr>
  </property>
</Properties>
</file>