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notesMasterIdLst>
    <p:notesMasterId r:id="rId30"/>
  </p:notesMasterIdLst>
  <p:handoutMasterIdLst>
    <p:handoutMasterId r:id="rId31"/>
  </p:handoutMasterIdLst>
  <p:sldIdLst>
    <p:sldId id="256" r:id="rId2"/>
    <p:sldId id="353" r:id="rId3"/>
    <p:sldId id="575" r:id="rId4"/>
    <p:sldId id="576" r:id="rId5"/>
    <p:sldId id="651" r:id="rId6"/>
    <p:sldId id="604" r:id="rId7"/>
    <p:sldId id="650" r:id="rId8"/>
    <p:sldId id="652" r:id="rId9"/>
    <p:sldId id="653" r:id="rId10"/>
    <p:sldId id="654" r:id="rId11"/>
    <p:sldId id="655" r:id="rId12"/>
    <p:sldId id="656" r:id="rId13"/>
    <p:sldId id="657" r:id="rId14"/>
    <p:sldId id="658" r:id="rId15"/>
    <p:sldId id="659" r:id="rId16"/>
    <p:sldId id="660" r:id="rId17"/>
    <p:sldId id="661" r:id="rId18"/>
    <p:sldId id="662" r:id="rId19"/>
    <p:sldId id="663" r:id="rId20"/>
    <p:sldId id="664" r:id="rId21"/>
    <p:sldId id="665" r:id="rId22"/>
    <p:sldId id="666" r:id="rId23"/>
    <p:sldId id="667" r:id="rId24"/>
    <p:sldId id="668" r:id="rId25"/>
    <p:sldId id="669" r:id="rId26"/>
    <p:sldId id="670" r:id="rId27"/>
    <p:sldId id="671" r:id="rId28"/>
    <p:sldId id="574" r:id="rId29"/>
  </p:sldIdLst>
  <p:sldSz cx="9144000" cy="6858000" type="screen4x3"/>
  <p:notesSz cx="7315200" cy="9601200"/>
  <p:defaultTextStyle>
    <a:defPPr>
      <a:defRPr lang="en-GB"/>
    </a:defPPr>
    <a:lvl1pPr algn="l" rtl="0" fontAlgn="base">
      <a:spcBef>
        <a:spcPct val="0"/>
      </a:spcBef>
      <a:spcAft>
        <a:spcPct val="0"/>
      </a:spcAft>
      <a:defRPr sz="1600" b="1" kern="1200">
        <a:solidFill>
          <a:schemeClr val="tx1"/>
        </a:solidFill>
        <a:latin typeface="Tahoma" pitchFamily="34" charset="0"/>
        <a:ea typeface="+mn-ea"/>
        <a:cs typeface="+mn-cs"/>
      </a:defRPr>
    </a:lvl1pPr>
    <a:lvl2pPr marL="457200" algn="l" rtl="0" fontAlgn="base">
      <a:spcBef>
        <a:spcPct val="0"/>
      </a:spcBef>
      <a:spcAft>
        <a:spcPct val="0"/>
      </a:spcAft>
      <a:defRPr sz="1600" b="1" kern="1200">
        <a:solidFill>
          <a:schemeClr val="tx1"/>
        </a:solidFill>
        <a:latin typeface="Tahoma" pitchFamily="34" charset="0"/>
        <a:ea typeface="+mn-ea"/>
        <a:cs typeface="+mn-cs"/>
      </a:defRPr>
    </a:lvl2pPr>
    <a:lvl3pPr marL="914400" algn="l" rtl="0" fontAlgn="base">
      <a:spcBef>
        <a:spcPct val="0"/>
      </a:spcBef>
      <a:spcAft>
        <a:spcPct val="0"/>
      </a:spcAft>
      <a:defRPr sz="1600" b="1" kern="1200">
        <a:solidFill>
          <a:schemeClr val="tx1"/>
        </a:solidFill>
        <a:latin typeface="Tahoma" pitchFamily="34" charset="0"/>
        <a:ea typeface="+mn-ea"/>
        <a:cs typeface="+mn-cs"/>
      </a:defRPr>
    </a:lvl3pPr>
    <a:lvl4pPr marL="1371600" algn="l" rtl="0" fontAlgn="base">
      <a:spcBef>
        <a:spcPct val="0"/>
      </a:spcBef>
      <a:spcAft>
        <a:spcPct val="0"/>
      </a:spcAft>
      <a:defRPr sz="1600" b="1" kern="1200">
        <a:solidFill>
          <a:schemeClr val="tx1"/>
        </a:solidFill>
        <a:latin typeface="Tahoma" pitchFamily="34" charset="0"/>
        <a:ea typeface="+mn-ea"/>
        <a:cs typeface="+mn-cs"/>
      </a:defRPr>
    </a:lvl4pPr>
    <a:lvl5pPr marL="1828800" algn="l" rtl="0" fontAlgn="base">
      <a:spcBef>
        <a:spcPct val="0"/>
      </a:spcBef>
      <a:spcAft>
        <a:spcPct val="0"/>
      </a:spcAft>
      <a:defRPr sz="1600" b="1" kern="1200">
        <a:solidFill>
          <a:schemeClr val="tx1"/>
        </a:solidFill>
        <a:latin typeface="Tahoma" pitchFamily="34" charset="0"/>
        <a:ea typeface="+mn-ea"/>
        <a:cs typeface="+mn-cs"/>
      </a:defRPr>
    </a:lvl5pPr>
    <a:lvl6pPr marL="2286000" algn="l" defTabSz="914400" rtl="0" eaLnBrk="1" latinLnBrk="0" hangingPunct="1">
      <a:defRPr sz="1600" b="1" kern="1200">
        <a:solidFill>
          <a:schemeClr val="tx1"/>
        </a:solidFill>
        <a:latin typeface="Tahoma" pitchFamily="34" charset="0"/>
        <a:ea typeface="+mn-ea"/>
        <a:cs typeface="+mn-cs"/>
      </a:defRPr>
    </a:lvl6pPr>
    <a:lvl7pPr marL="2743200" algn="l" defTabSz="914400" rtl="0" eaLnBrk="1" latinLnBrk="0" hangingPunct="1">
      <a:defRPr sz="1600" b="1" kern="1200">
        <a:solidFill>
          <a:schemeClr val="tx1"/>
        </a:solidFill>
        <a:latin typeface="Tahoma" pitchFamily="34" charset="0"/>
        <a:ea typeface="+mn-ea"/>
        <a:cs typeface="+mn-cs"/>
      </a:defRPr>
    </a:lvl7pPr>
    <a:lvl8pPr marL="3200400" algn="l" defTabSz="914400" rtl="0" eaLnBrk="1" latinLnBrk="0" hangingPunct="1">
      <a:defRPr sz="1600" b="1" kern="1200">
        <a:solidFill>
          <a:schemeClr val="tx1"/>
        </a:solidFill>
        <a:latin typeface="Tahoma" pitchFamily="34" charset="0"/>
        <a:ea typeface="+mn-ea"/>
        <a:cs typeface="+mn-cs"/>
      </a:defRPr>
    </a:lvl8pPr>
    <a:lvl9pPr marL="3657600" algn="l" defTabSz="914400" rtl="0" eaLnBrk="1" latinLnBrk="0" hangingPunct="1">
      <a:defRPr sz="16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136">
          <p15:clr>
            <a:srgbClr val="A4A3A4"/>
          </p15:clr>
        </p15:guide>
        <p15:guide id="2" pos="55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66"/>
    <a:srgbClr val="FFFF99"/>
    <a:srgbClr val="333399"/>
    <a:srgbClr val="9999FF"/>
    <a:srgbClr val="6699FF"/>
    <a:srgbClr val="CCCCFF"/>
    <a:srgbClr val="ABD5FF"/>
    <a:srgbClr val="6699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11" autoAdjust="0"/>
    <p:restoredTop sz="94611" autoAdjust="0"/>
  </p:normalViewPr>
  <p:slideViewPr>
    <p:cSldViewPr snapToGrid="0">
      <p:cViewPr varScale="1">
        <p:scale>
          <a:sx n="91" d="100"/>
          <a:sy n="91" d="100"/>
        </p:scale>
        <p:origin x="1675" y="62"/>
      </p:cViewPr>
      <p:guideLst>
        <p:guide orient="horz" pos="3136"/>
        <p:guide pos="5513"/>
      </p:guideLst>
    </p:cSldViewPr>
  </p:slideViewPr>
  <p:notesTextViewPr>
    <p:cViewPr>
      <p:scale>
        <a:sx n="100" d="100"/>
        <a:sy n="100" d="100"/>
      </p:scale>
      <p:origin x="0" y="0"/>
    </p:cViewPr>
  </p:notesTextViewPr>
  <p:sorterViewPr>
    <p:cViewPr>
      <p:scale>
        <a:sx n="76" d="100"/>
        <a:sy n="76" d="100"/>
      </p:scale>
      <p:origin x="0" y="0"/>
    </p:cViewPr>
  </p:sorterViewPr>
  <p:notesViewPr>
    <p:cSldViewPr snapToGrid="0">
      <p:cViewPr varScale="1">
        <p:scale>
          <a:sx n="56" d="100"/>
          <a:sy n="56" d="100"/>
        </p:scale>
        <p:origin x="-744"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solidFill>
                  <a:schemeClr val="tx2"/>
                </a:solidFill>
              </a:defRPr>
            </a:lvl1pPr>
          </a:lstStyle>
          <a:p>
            <a:pPr>
              <a:defRPr/>
            </a:pPr>
            <a:r>
              <a:rPr lang="en-GB" dirty="0"/>
              <a:t>Effective Resource Management with RAII</a:t>
            </a:r>
          </a:p>
        </p:txBody>
      </p:sp>
      <p:sp>
        <p:nvSpPr>
          <p:cNvPr id="90115" name="Line 7"/>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0116" name="Line 8"/>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0117" name="Rectangle 9"/>
          <p:cNvSpPr>
            <a:spLocks noChangeArrowheads="1"/>
          </p:cNvSpPr>
          <p:nvPr/>
        </p:nvSpPr>
        <p:spPr bwMode="auto">
          <a:xfrm>
            <a:off x="2479675" y="9140825"/>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GB" sz="1000" b="0"/>
              <a:t>© Olsen Software, 2018</a:t>
            </a:r>
            <a:endParaRPr lang="en-GB" sz="1000" b="0" dirty="0"/>
          </a:p>
        </p:txBody>
      </p:sp>
    </p:spTree>
    <p:extLst>
      <p:ext uri="{BB962C8B-B14F-4D97-AF65-F5344CB8AC3E}">
        <p14:creationId xmlns:p14="http://schemas.microsoft.com/office/powerpoint/2010/main" val="3519439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solidFill>
                  <a:schemeClr val="tx2"/>
                </a:solidFill>
              </a:defRPr>
            </a:lvl1pPr>
          </a:lstStyle>
          <a:p>
            <a:pPr>
              <a:defRPr/>
            </a:pPr>
            <a:r>
              <a:rPr lang="en-GB" dirty="0"/>
              <a:t>Effective Resource Management with RAII</a:t>
            </a:r>
          </a:p>
        </p:txBody>
      </p:sp>
      <p:sp>
        <p:nvSpPr>
          <p:cNvPr id="46083"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6085" name="Line 8"/>
          <p:cNvSpPr>
            <a:spLocks noChangeShapeType="1"/>
          </p:cNvSpPr>
          <p:nvPr/>
        </p:nvSpPr>
        <p:spPr bwMode="auto">
          <a:xfrm>
            <a:off x="741363" y="4370388"/>
            <a:ext cx="58420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6086" name="Line 9"/>
          <p:cNvSpPr>
            <a:spLocks noChangeShapeType="1"/>
          </p:cNvSpPr>
          <p:nvPr/>
        </p:nvSpPr>
        <p:spPr bwMode="auto">
          <a:xfrm>
            <a:off x="741363" y="90884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6087" name="Rectangle 10"/>
          <p:cNvSpPr>
            <a:spLocks noChangeArrowheads="1"/>
          </p:cNvSpPr>
          <p:nvPr/>
        </p:nvSpPr>
        <p:spPr bwMode="auto">
          <a:xfrm>
            <a:off x="2479675" y="9140825"/>
            <a:ext cx="2355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GB" sz="1000" b="0"/>
              <a:t>© Olsen Software, 2018</a:t>
            </a:r>
            <a:endParaRPr lang="en-GB" sz="1000" b="0" dirty="0"/>
          </a:p>
        </p:txBody>
      </p:sp>
      <p:sp>
        <p:nvSpPr>
          <p:cNvPr id="46088" name="Line 11"/>
          <p:cNvSpPr>
            <a:spLocks noChangeShapeType="1"/>
          </p:cNvSpPr>
          <p:nvPr/>
        </p:nvSpPr>
        <p:spPr bwMode="auto">
          <a:xfrm>
            <a:off x="741363" y="554038"/>
            <a:ext cx="584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199223907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47107" name="Rectangle 4"/>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266825" y="728663"/>
            <a:ext cx="4781550" cy="3586162"/>
          </a:xfrm>
          <a:ln/>
        </p:spPr>
      </p:sp>
      <p:sp>
        <p:nvSpPr>
          <p:cNvPr id="53253"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0420" name="Rectangle 2"/>
          <p:cNvSpPr>
            <a:spLocks noGrp="1" noRot="1" noChangeAspect="1" noChangeArrowheads="1" noTextEdit="1"/>
          </p:cNvSpPr>
          <p:nvPr>
            <p:ph type="sldImg"/>
          </p:nvPr>
        </p:nvSpPr>
        <p:spPr>
          <a:xfrm>
            <a:off x="1266825" y="728663"/>
            <a:ext cx="4781550" cy="3586162"/>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48131" name="Rectangle 2"/>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0420" name="Rectangle 2"/>
          <p:cNvSpPr>
            <a:spLocks noGrp="1" noRot="1" noChangeAspect="1" noChangeArrowheads="1" noTextEdit="1"/>
          </p:cNvSpPr>
          <p:nvPr>
            <p:ph type="sldImg"/>
          </p:nvPr>
        </p:nvSpPr>
        <p:spPr>
          <a:xfrm>
            <a:off x="1266825" y="728663"/>
            <a:ext cx="4781550" cy="3586162"/>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89091"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0420" name="Rectangle 2"/>
          <p:cNvSpPr>
            <a:spLocks noGrp="1" noRot="1" noChangeAspect="1" noChangeArrowheads="1" noTextEdit="1"/>
          </p:cNvSpPr>
          <p:nvPr>
            <p:ph type="sldImg"/>
          </p:nvPr>
        </p:nvSpPr>
        <p:spPr>
          <a:xfrm>
            <a:off x="1266825" y="728663"/>
            <a:ext cx="4781550" cy="3586162"/>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266825" y="728663"/>
            <a:ext cx="4781550" cy="3586162"/>
          </a:xfrm>
          <a:ln/>
        </p:spPr>
      </p:sp>
      <p:sp>
        <p:nvSpPr>
          <p:cNvPr id="53253"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266825" y="728663"/>
            <a:ext cx="4781550" cy="3586162"/>
          </a:xfrm>
          <a:ln/>
        </p:spPr>
      </p:sp>
      <p:sp>
        <p:nvSpPr>
          <p:cNvPr id="53253"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0420" name="Rectangle 2"/>
          <p:cNvSpPr>
            <a:spLocks noGrp="1" noRot="1" noChangeAspect="1" noChangeArrowheads="1" noTextEdit="1"/>
          </p:cNvSpPr>
          <p:nvPr>
            <p:ph type="sldImg"/>
          </p:nvPr>
        </p:nvSpPr>
        <p:spPr>
          <a:xfrm>
            <a:off x="1266825" y="728663"/>
            <a:ext cx="4781550" cy="3586162"/>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Effective Resource Management with RAII</a:t>
            </a:r>
          </a:p>
        </p:txBody>
      </p:sp>
      <p:sp>
        <p:nvSpPr>
          <p:cNvPr id="61444" name="Rectangle 2"/>
          <p:cNvSpPr>
            <a:spLocks noGrp="1" noRot="1" noChangeAspect="1" noChangeArrowheads="1" noTextEdit="1"/>
          </p:cNvSpPr>
          <p:nvPr>
            <p:ph type="sldImg"/>
          </p:nvPr>
        </p:nvSpPr>
        <p:spPr>
          <a:xfrm>
            <a:off x="1266825" y="728663"/>
            <a:ext cx="4781550" cy="3586162"/>
          </a:xfrm>
          <a:ln/>
        </p:spPr>
      </p:sp>
      <p:sp>
        <p:nvSpPr>
          <p:cNvPr id="61445" name="Notes Placeholder 6"/>
          <p:cNvSpPr>
            <a:spLocks noGrp="1"/>
          </p:cNvSpPr>
          <p:nvPr/>
        </p:nvSpPr>
        <p:spPr bwMode="auto">
          <a:xfrm>
            <a:off x="731838" y="4379913"/>
            <a:ext cx="58515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endParaRPr lang="en-US" sz="11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6" name="Teardrop 5"/>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86707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a:t>Click to edit master 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437911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4131332106"/>
      </p:ext>
    </p:extLst>
  </p:cSld>
  <p:clrMap bg1="lt1" tx1="dk1" bg2="lt2" tx2="dk2" accent1="accent1" accent2="accent2" accent3="accent3" accent4="accent4" accent5="accent5" accent6="accent6" hlink="hlink" folHlink="folHlink"/>
  <p:sldLayoutIdLst>
    <p:sldLayoutId id="2147483884" r:id="rId1"/>
    <p:sldLayoutId id="2147483885" r:id="rId2"/>
  </p:sldLayoutIdLst>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7307" y="1693340"/>
            <a:ext cx="8094095" cy="1360488"/>
          </a:xfrm>
        </p:spPr>
        <p:txBody>
          <a:bodyPr/>
          <a:lstStyle/>
          <a:p>
            <a:pPr eaLnBrk="1" hangingPunct="1"/>
            <a:r>
              <a:rPr lang="en-GB" dirty="0"/>
              <a:t>Effective Resource Management</a:t>
            </a:r>
            <a:br>
              <a:rPr lang="en-GB" dirty="0"/>
            </a:br>
            <a:r>
              <a:rPr lang="en-GB" dirty="0"/>
              <a:t>with RAII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latin typeface="+mj-lt"/>
              </a:rPr>
              <a:t>Example – a wait cursor:</a:t>
            </a:r>
          </a:p>
          <a:p>
            <a:pPr lvl="1"/>
            <a:r>
              <a:rPr lang="en-GB" dirty="0"/>
              <a:t>Imagine the </a:t>
            </a:r>
            <a:r>
              <a:rPr lang="en-GB" dirty="0" err="1">
                <a:latin typeface="Lucida Console" pitchFamily="49" charset="0"/>
              </a:rPr>
              <a:t>WaitCursor</a:t>
            </a:r>
            <a:r>
              <a:rPr lang="en-GB" dirty="0"/>
              <a:t> constructor automatically causes the wait cursor to be displayed</a:t>
            </a:r>
          </a:p>
          <a:p>
            <a:pPr lvl="1"/>
            <a:r>
              <a:rPr lang="en-GB" dirty="0"/>
              <a:t>When the object goes out of scope, its destructor sets the cursor to the previous cursor</a:t>
            </a:r>
          </a:p>
          <a:p>
            <a:pPr lvl="1"/>
            <a:r>
              <a:rPr lang="en-GB" dirty="0"/>
              <a:t>So the object performs the necessary clean-up automatically</a:t>
            </a: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r>
              <a:rPr lang="en-GB" dirty="0">
                <a:latin typeface="+mj-lt"/>
              </a:rPr>
              <a:t>Some other examples:</a:t>
            </a:r>
          </a:p>
          <a:p>
            <a:pPr lvl="1"/>
            <a:r>
              <a:rPr lang="en-GB" dirty="0"/>
              <a:t>Set current directory in constructor and reset it in destructor</a:t>
            </a:r>
          </a:p>
          <a:p>
            <a:pPr lvl="1"/>
            <a:r>
              <a:rPr lang="en-GB" dirty="0"/>
              <a:t>Start and stop a timer</a:t>
            </a:r>
          </a:p>
          <a:p>
            <a:pPr lvl="1"/>
            <a:endParaRPr lang="en-GB" dirty="0"/>
          </a:p>
          <a:p>
            <a:pPr lvl="1"/>
            <a:endParaRPr lang="en-GB" dirty="0">
              <a:latin typeface="+mj-lt"/>
            </a:endParaRPr>
          </a:p>
        </p:txBody>
      </p:sp>
      <p:sp>
        <p:nvSpPr>
          <p:cNvPr id="17410" name="Rectangle 2"/>
          <p:cNvSpPr>
            <a:spLocks noGrp="1" noChangeArrowheads="1"/>
          </p:cNvSpPr>
          <p:nvPr>
            <p:ph type="title"/>
          </p:nvPr>
        </p:nvSpPr>
        <p:spPr/>
        <p:txBody>
          <a:bodyPr/>
          <a:lstStyle/>
          <a:p>
            <a:r>
              <a:rPr lang="en-GB" sz="3400" dirty="0"/>
              <a:t>Set and Reset the State of Objects</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10</a:t>
            </a:fld>
            <a:endParaRPr lang="en-GB" sz="1200" b="0" dirty="0">
              <a:solidFill>
                <a:schemeClr val="tx2"/>
              </a:solidFill>
            </a:endParaRPr>
          </a:p>
        </p:txBody>
      </p:sp>
      <p:sp>
        <p:nvSpPr>
          <p:cNvPr id="5" name="Rectangle 66"/>
          <p:cNvSpPr>
            <a:spLocks noChangeArrowheads="1"/>
          </p:cNvSpPr>
          <p:nvPr/>
        </p:nvSpPr>
        <p:spPr bwMode="auto">
          <a:xfrm>
            <a:off x="742950" y="3403155"/>
            <a:ext cx="8001000" cy="143350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void </a:t>
            </a:r>
            <a:r>
              <a:rPr lang="en-GB" sz="1200" b="0" dirty="0" err="1">
                <a:latin typeface="Lucida Console" pitchFamily="49" charset="0"/>
              </a:rPr>
              <a:t>some_function</a:t>
            </a:r>
            <a:r>
              <a:rPr lang="en-GB" sz="1200" b="0" dirty="0">
                <a:latin typeface="Lucida Console" pitchFamily="49" charset="0"/>
              </a:rPr>
              <a:t>()</a:t>
            </a:r>
          </a:p>
          <a:p>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SomeLibrary</a:t>
            </a:r>
            <a:r>
              <a:rPr lang="en-GB" sz="1200" b="0" dirty="0">
                <a:latin typeface="Lucida Console" pitchFamily="49" charset="0"/>
              </a:rPr>
              <a:t>::</a:t>
            </a:r>
            <a:r>
              <a:rPr lang="en-GB" sz="1200" b="0" dirty="0" err="1">
                <a:latin typeface="Lucida Console" pitchFamily="49" charset="0"/>
              </a:rPr>
              <a:t>WaitCursor</a:t>
            </a:r>
            <a:r>
              <a:rPr lang="en-GB" sz="1200" b="0" dirty="0">
                <a:latin typeface="Lucida Console" pitchFamily="49" charset="0"/>
              </a:rPr>
              <a:t> </a:t>
            </a:r>
            <a:r>
              <a:rPr lang="en-GB" sz="1200" b="0" dirty="0" err="1">
                <a:latin typeface="Lucida Console" pitchFamily="49" charset="0"/>
              </a:rPr>
              <a:t>waitCursor</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 Some lengthy operation, while the wait cursor is displayed</a:t>
            </a:r>
          </a:p>
          <a:p>
            <a:endParaRPr lang="en-GB" sz="1200" b="0" dirty="0">
              <a:latin typeface="Lucida Console" pitchFamily="49" charset="0"/>
            </a:endParaRPr>
          </a:p>
          <a:p>
            <a:r>
              <a:rPr lang="en-GB" sz="1200" b="0" dirty="0">
                <a:latin typeface="Lucida Console" pitchFamily="49" charset="0"/>
              </a:rPr>
              <a:t>} // </a:t>
            </a:r>
            <a:r>
              <a:rPr lang="en-GB" sz="1200" b="0" dirty="0" err="1">
                <a:latin typeface="Lucida Console" pitchFamily="49" charset="0"/>
              </a:rPr>
              <a:t>waitCursor</a:t>
            </a:r>
            <a:r>
              <a:rPr lang="en-GB" sz="1200" b="0" dirty="0">
                <a:latin typeface="Lucida Console" pitchFamily="49" charset="0"/>
              </a:rPr>
              <a:t> destructor called here</a:t>
            </a:r>
          </a:p>
        </p:txBody>
      </p:sp>
    </p:spTree>
    <p:extLst>
      <p:ext uri="{BB962C8B-B14F-4D97-AF65-F5344CB8AC3E}">
        <p14:creationId xmlns:p14="http://schemas.microsoft.com/office/powerpoint/2010/main" val="38530923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GB" dirty="0"/>
              <a:t>Example – rolling back a transaction:</a:t>
            </a:r>
          </a:p>
          <a:p>
            <a:pPr lvl="1"/>
            <a:r>
              <a:rPr lang="en-GB" dirty="0"/>
              <a:t>Imagine the </a:t>
            </a:r>
            <a:r>
              <a:rPr lang="en-GB" dirty="0">
                <a:latin typeface="Lucida Console" pitchFamily="49" charset="0"/>
              </a:rPr>
              <a:t>Transaction</a:t>
            </a:r>
            <a:r>
              <a:rPr lang="en-GB" dirty="0"/>
              <a:t> constructor automatically begins a transaction</a:t>
            </a:r>
          </a:p>
          <a:p>
            <a:pPr lvl="1"/>
            <a:r>
              <a:rPr lang="en-GB" dirty="0"/>
              <a:t>If everything has gone OK, you should call </a:t>
            </a:r>
            <a:r>
              <a:rPr lang="en-GB" dirty="0">
                <a:latin typeface="Lucida Console" pitchFamily="49" charset="0"/>
              </a:rPr>
              <a:t>commit()</a:t>
            </a:r>
            <a:r>
              <a:rPr lang="en-GB" dirty="0"/>
              <a:t> to indicate that the transaction should be committed (later on)</a:t>
            </a:r>
          </a:p>
          <a:p>
            <a:pPr lvl="1"/>
            <a:r>
              <a:rPr lang="en-GB" dirty="0"/>
              <a:t>The transaction destructor either commits the transaction (if you called the </a:t>
            </a:r>
            <a:r>
              <a:rPr lang="en-GB" dirty="0">
                <a:latin typeface="Lucida Console" pitchFamily="49" charset="0"/>
              </a:rPr>
              <a:t>commit()</a:t>
            </a:r>
            <a:r>
              <a:rPr lang="en-GB" dirty="0"/>
              <a:t> method), or it rolls back the transaction</a:t>
            </a:r>
          </a:p>
        </p:txBody>
      </p:sp>
      <p:sp>
        <p:nvSpPr>
          <p:cNvPr id="9218" name="Rectangle 2"/>
          <p:cNvSpPr>
            <a:spLocks noGrp="1" noChangeArrowheads="1"/>
          </p:cNvSpPr>
          <p:nvPr>
            <p:ph type="title"/>
          </p:nvPr>
        </p:nvSpPr>
        <p:spPr/>
        <p:txBody>
          <a:bodyPr/>
          <a:lstStyle/>
          <a:p>
            <a:r>
              <a:rPr lang="en-GB" sz="3400" dirty="0"/>
              <a:t>Perform Undo or Rollback</a:t>
            </a:r>
          </a:p>
        </p:txBody>
      </p:sp>
      <p:sp>
        <p:nvSpPr>
          <p:cNvPr id="18"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11</a:t>
            </a:fld>
            <a:endParaRPr lang="en-GB" sz="1200" b="0" dirty="0">
              <a:solidFill>
                <a:schemeClr val="tx2"/>
              </a:solidFill>
            </a:endParaRPr>
          </a:p>
        </p:txBody>
      </p:sp>
      <p:sp>
        <p:nvSpPr>
          <p:cNvPr id="6" name="Rectangle 66"/>
          <p:cNvSpPr>
            <a:spLocks noChangeArrowheads="1"/>
          </p:cNvSpPr>
          <p:nvPr/>
        </p:nvSpPr>
        <p:spPr bwMode="auto">
          <a:xfrm>
            <a:off x="742950" y="3705719"/>
            <a:ext cx="8001000" cy="253868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void </a:t>
            </a:r>
            <a:r>
              <a:rPr lang="en-GB" sz="1200" b="0" dirty="0" err="1">
                <a:latin typeface="Lucida Console" pitchFamily="49" charset="0"/>
              </a:rPr>
              <a:t>some_function</a:t>
            </a:r>
            <a:r>
              <a:rPr lang="en-GB" sz="1200" b="0" dirty="0">
                <a:latin typeface="Lucida Console" pitchFamily="49" charset="0"/>
              </a:rPr>
              <a:t>(</a:t>
            </a:r>
            <a:r>
              <a:rPr lang="en-GB" sz="1200" b="0" dirty="0" err="1">
                <a:latin typeface="Lucida Console" pitchFamily="49" charset="0"/>
              </a:rPr>
              <a:t>SomeLibrary</a:t>
            </a:r>
            <a:r>
              <a:rPr lang="en-GB" sz="1200" b="0" dirty="0">
                <a:latin typeface="Lucida Console" pitchFamily="49" charset="0"/>
              </a:rPr>
              <a:t>::Connection &amp; con)</a:t>
            </a:r>
          </a:p>
          <a:p>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SomeLibrary</a:t>
            </a:r>
            <a:r>
              <a:rPr lang="en-GB" sz="1200" b="0" dirty="0">
                <a:latin typeface="Lucida Console" pitchFamily="49" charset="0"/>
              </a:rPr>
              <a:t>::Transaction transaction(con);</a:t>
            </a:r>
          </a:p>
          <a:p>
            <a:endParaRPr lang="en-GB" sz="1200" b="0" dirty="0">
              <a:latin typeface="Lucida Console" pitchFamily="49" charset="0"/>
            </a:endParaRPr>
          </a:p>
          <a:p>
            <a:r>
              <a:rPr lang="en-GB" sz="1200" b="0" dirty="0">
                <a:latin typeface="Lucida Console" pitchFamily="49" charset="0"/>
              </a:rPr>
              <a:t>  // Do some database work.</a:t>
            </a:r>
          </a:p>
          <a:p>
            <a:r>
              <a:rPr lang="en-GB" sz="1200" b="0" dirty="0">
                <a:latin typeface="Lucida Console" pitchFamily="49" charset="0"/>
              </a:rPr>
              <a:t>    </a:t>
            </a:r>
          </a:p>
          <a:p>
            <a:r>
              <a:rPr lang="en-GB" sz="1200" b="0" dirty="0">
                <a:latin typeface="Lucida Console" pitchFamily="49" charset="0"/>
              </a:rPr>
              <a:t>  if (some problem)</a:t>
            </a:r>
          </a:p>
          <a:p>
            <a:r>
              <a:rPr lang="en-GB" sz="1200" b="0" dirty="0">
                <a:latin typeface="Lucida Console" pitchFamily="49" charset="0"/>
              </a:rPr>
              <a:t>  {</a:t>
            </a:r>
          </a:p>
          <a:p>
            <a:r>
              <a:rPr lang="en-GB" sz="1200" b="0" dirty="0">
                <a:latin typeface="Lucida Console" pitchFamily="49" charset="0"/>
              </a:rPr>
              <a:t>    throw exception("A problem occurred!")</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transaction.commit</a:t>
            </a:r>
            <a:r>
              <a:rPr lang="en-GB" sz="1200" b="0" dirty="0">
                <a:latin typeface="Lucida Console" pitchFamily="49" charset="0"/>
              </a:rPr>
              <a:t>();</a:t>
            </a:r>
          </a:p>
          <a:p>
            <a:endParaRPr lang="en-GB" sz="1200" b="0" dirty="0">
              <a:latin typeface="Lucida Console" pitchFamily="49" charset="0"/>
            </a:endParaRPr>
          </a:p>
          <a:p>
            <a:r>
              <a:rPr lang="en-GB" sz="1200" b="0" dirty="0">
                <a:latin typeface="Lucida Console" pitchFamily="49" charset="0"/>
              </a:rPr>
              <a:t>} // transaction destructor called here</a:t>
            </a:r>
          </a:p>
        </p:txBody>
      </p:sp>
    </p:spTree>
    <p:extLst>
      <p:ext uri="{BB962C8B-B14F-4D97-AF65-F5344CB8AC3E}">
        <p14:creationId xmlns:p14="http://schemas.microsoft.com/office/powerpoint/2010/main" val="3165015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GB" dirty="0"/>
              <a:t>Overview</a:t>
            </a:r>
          </a:p>
          <a:p>
            <a:r>
              <a:rPr lang="en-GB" dirty="0"/>
              <a:t>Implementing a RAII factory</a:t>
            </a:r>
          </a:p>
          <a:p>
            <a:r>
              <a:rPr lang="en-GB" dirty="0"/>
              <a:t>Features of RAII factory</a:t>
            </a:r>
          </a:p>
          <a:p>
            <a:r>
              <a:rPr lang="en-GB" dirty="0"/>
              <a:t>What scope for a RAII factory?</a:t>
            </a:r>
          </a:p>
        </p:txBody>
      </p:sp>
      <p:sp>
        <p:nvSpPr>
          <p:cNvPr id="16386" name="Rectangle 2"/>
          <p:cNvSpPr>
            <a:spLocks noGrp="1" noChangeArrowheads="1"/>
          </p:cNvSpPr>
          <p:nvPr>
            <p:ph type="title"/>
          </p:nvPr>
        </p:nvSpPr>
        <p:spPr/>
        <p:txBody>
          <a:bodyPr/>
          <a:lstStyle/>
          <a:p>
            <a:r>
              <a:rPr lang="en-GB" sz="3400" dirty="0"/>
              <a:t>3. Managing Dynamic Objects with RAII</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12</a:t>
            </a:fld>
            <a:endParaRPr lang="en-GB" sz="1200" b="0" dirty="0">
              <a:solidFill>
                <a:schemeClr val="tx2"/>
              </a:solidFill>
            </a:endParaRPr>
          </a:p>
        </p:txBody>
      </p:sp>
    </p:spTree>
    <p:extLst>
      <p:ext uri="{BB962C8B-B14F-4D97-AF65-F5344CB8AC3E}">
        <p14:creationId xmlns:p14="http://schemas.microsoft.com/office/powerpoint/2010/main" val="42620536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err="1"/>
              <a:t>Stroustrup's</a:t>
            </a:r>
            <a:r>
              <a:rPr lang="en-GB" dirty="0"/>
              <a:t> explanation of the need for RAII for dynamic objects:</a:t>
            </a:r>
          </a:p>
          <a:p>
            <a:pPr lvl="1"/>
            <a:r>
              <a:rPr lang="en-GB" dirty="0"/>
              <a:t>For example, a container is a systematic way of dealing with objects. Some of the things you can have in a container are pointers to other objects, but the container's constructors and destructor can take care of contained objects. The name of the game here is to get allocation out of the way so you don't see it. If you don't directly allocate something, you don't directly </a:t>
            </a:r>
            <a:r>
              <a:rPr lang="en-GB" dirty="0" err="1"/>
              <a:t>deallocate</a:t>
            </a:r>
            <a:r>
              <a:rPr lang="en-GB" dirty="0"/>
              <a:t> it, because whoever owns it deals with it. The notion of ownership is central. A container may own its objects because they are stored directly. A container of pointers either owns the pointed-to objects or it doesn't. If it contains 1000 pointers, there's only one decision to make. Does it own them, or doesn't it? That's a 1000 to 1 reduction in complexity. As you apply this technique recursively and in as many places as you can, allocation and </a:t>
            </a:r>
            <a:r>
              <a:rPr lang="en-GB" dirty="0" err="1"/>
              <a:t>deallocation</a:t>
            </a:r>
            <a:r>
              <a:rPr lang="en-GB" dirty="0"/>
              <a:t> disappear from the surface level of your code."</a:t>
            </a:r>
          </a:p>
        </p:txBody>
      </p:sp>
      <p:sp>
        <p:nvSpPr>
          <p:cNvPr id="17410" name="Rectangle 2"/>
          <p:cNvSpPr>
            <a:spLocks noGrp="1" noChangeArrowheads="1"/>
          </p:cNvSpPr>
          <p:nvPr>
            <p:ph type="title"/>
          </p:nvPr>
        </p:nvSpPr>
        <p:spPr/>
        <p:txBody>
          <a:bodyPr/>
          <a:lstStyle/>
          <a:p>
            <a:r>
              <a:rPr lang="en-GB" sz="3400" dirty="0"/>
              <a:t>Overview</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13</a:t>
            </a:fld>
            <a:endParaRPr lang="en-GB" sz="1200" b="0" dirty="0">
              <a:solidFill>
                <a:schemeClr val="tx2"/>
              </a:solidFill>
            </a:endParaRPr>
          </a:p>
        </p:txBody>
      </p:sp>
    </p:spTree>
    <p:extLst>
      <p:ext uri="{BB962C8B-B14F-4D97-AF65-F5344CB8AC3E}">
        <p14:creationId xmlns:p14="http://schemas.microsoft.com/office/powerpoint/2010/main" val="622347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latin typeface="+mj-lt"/>
              </a:rPr>
              <a:t>Based on </a:t>
            </a:r>
            <a:r>
              <a:rPr lang="en-GB" dirty="0" err="1">
                <a:latin typeface="+mj-lt"/>
              </a:rPr>
              <a:t>Stroustrup's</a:t>
            </a:r>
            <a:r>
              <a:rPr lang="en-GB" dirty="0">
                <a:latin typeface="+mj-lt"/>
              </a:rPr>
              <a:t> quote, we're going to show how to implement a RAII factory for dynamic objects</a:t>
            </a:r>
          </a:p>
          <a:p>
            <a:pPr lvl="1"/>
            <a:endParaRPr lang="en-GB" dirty="0">
              <a:latin typeface="+mj-lt"/>
            </a:endParaRPr>
          </a:p>
          <a:p>
            <a:r>
              <a:rPr lang="en-GB" dirty="0">
                <a:latin typeface="+mj-lt"/>
              </a:rPr>
              <a:t>We'll be working with the following simple class:</a:t>
            </a:r>
          </a:p>
        </p:txBody>
      </p:sp>
      <p:sp>
        <p:nvSpPr>
          <p:cNvPr id="17410" name="Rectangle 2"/>
          <p:cNvSpPr>
            <a:spLocks noGrp="1" noChangeArrowheads="1"/>
          </p:cNvSpPr>
          <p:nvPr>
            <p:ph type="title"/>
          </p:nvPr>
        </p:nvSpPr>
        <p:spPr/>
        <p:txBody>
          <a:bodyPr/>
          <a:lstStyle/>
          <a:p>
            <a:r>
              <a:rPr lang="en-GB" sz="3400" dirty="0"/>
              <a:t>Implementing a RAII Factory (1 of 4)</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14</a:t>
            </a:fld>
            <a:endParaRPr lang="en-GB" sz="1200" b="0" dirty="0">
              <a:solidFill>
                <a:schemeClr val="tx2"/>
              </a:solidFill>
            </a:endParaRPr>
          </a:p>
        </p:txBody>
      </p:sp>
      <p:sp>
        <p:nvSpPr>
          <p:cNvPr id="5" name="Rectangle 66"/>
          <p:cNvSpPr>
            <a:spLocks noChangeArrowheads="1"/>
          </p:cNvSpPr>
          <p:nvPr/>
        </p:nvSpPr>
        <p:spPr bwMode="auto">
          <a:xfrm>
            <a:off x="742950" y="2945939"/>
            <a:ext cx="8001000" cy="234794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class </a:t>
            </a:r>
            <a:r>
              <a:rPr lang="en-GB" sz="1200" b="0" dirty="0" err="1">
                <a:latin typeface="Lucida Console" pitchFamily="49" charset="0"/>
              </a:rPr>
              <a:t>MyClass</a:t>
            </a:r>
            <a:endParaRPr lang="en-GB" sz="1200" b="0" dirty="0">
              <a:latin typeface="Lucida Console" pitchFamily="49" charset="0"/>
            </a:endParaRP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a:t>
            </a:r>
            <a:r>
              <a:rPr lang="en-GB" sz="1200" b="0" dirty="0" err="1">
                <a:latin typeface="Lucida Console" pitchFamily="49" charset="0"/>
              </a:rPr>
              <a:t>MyClass</a:t>
            </a:r>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MyClass</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a:t>
            </a:r>
          </a:p>
          <a:p>
            <a:endParaRPr lang="en-GB" sz="1200" b="0" dirty="0">
              <a:latin typeface="Lucida Console" pitchFamily="49" charset="0"/>
            </a:endParaRPr>
          </a:p>
          <a:p>
            <a:r>
              <a:rPr lang="en-GB" sz="1200" b="0" dirty="0">
                <a:latin typeface="Lucida Console" pitchFamily="49" charset="0"/>
              </a:rPr>
              <a:t>  void set(</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int</a:t>
            </a:r>
            <a:r>
              <a:rPr lang="en-GB" sz="1200" b="0" dirty="0">
                <a:latin typeface="Lucida Console" pitchFamily="49" charset="0"/>
              </a:rPr>
              <a:t>  get();</a:t>
            </a:r>
          </a:p>
          <a:p>
            <a:endParaRPr lang="en-GB" sz="1200" b="0" dirty="0">
              <a:latin typeface="Lucida Console" pitchFamily="49" charset="0"/>
            </a:endParaRPr>
          </a:p>
          <a:p>
            <a:r>
              <a:rPr lang="en-GB" sz="1200" b="0" dirty="0">
                <a:latin typeface="Lucida Console" pitchFamily="49" charset="0"/>
              </a:rPr>
              <a:t>private:</a:t>
            </a:r>
          </a:p>
          <a:p>
            <a:r>
              <a:rPr lang="en-GB" sz="1200" b="0" dirty="0">
                <a:latin typeface="Lucida Console" pitchFamily="49" charset="0"/>
              </a:rPr>
              <a:t>  // …</a:t>
            </a:r>
          </a:p>
          <a:p>
            <a:r>
              <a:rPr lang="en-GB" sz="1200" b="0" dirty="0">
                <a:latin typeface="Lucida Console" pitchFamily="49" charset="0"/>
              </a:rPr>
              <a:t>};</a:t>
            </a:r>
          </a:p>
        </p:txBody>
      </p:sp>
    </p:spTree>
    <p:extLst>
      <p:ext uri="{BB962C8B-B14F-4D97-AF65-F5344CB8AC3E}">
        <p14:creationId xmlns:p14="http://schemas.microsoft.com/office/powerpoint/2010/main" val="1854222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latin typeface="+mj-lt"/>
              </a:rPr>
              <a:t>Here's a simple factory class that creates instances of </a:t>
            </a:r>
            <a:r>
              <a:rPr lang="en-GB" dirty="0" err="1">
                <a:latin typeface="Lucida Console" pitchFamily="49" charset="0"/>
              </a:rPr>
              <a:t>MyClass</a:t>
            </a:r>
            <a:endParaRPr lang="en-GB" dirty="0">
              <a:latin typeface="Lucida Console" pitchFamily="49" charset="0"/>
            </a:endParaRPr>
          </a:p>
          <a:p>
            <a:pPr lvl="1"/>
            <a:r>
              <a:rPr lang="en-GB" dirty="0">
                <a:latin typeface="+mj-lt"/>
              </a:rPr>
              <a:t>It has </a:t>
            </a:r>
            <a:r>
              <a:rPr lang="en-GB" dirty="0">
                <a:latin typeface="Lucida Console" pitchFamily="49" charset="0"/>
              </a:rPr>
              <a:t>create()</a:t>
            </a:r>
            <a:r>
              <a:rPr lang="en-GB" dirty="0">
                <a:latin typeface="+mj-lt"/>
              </a:rPr>
              <a:t> functions that create </a:t>
            </a:r>
            <a:r>
              <a:rPr lang="en-GB" dirty="0" err="1">
                <a:latin typeface="Lucida Console" pitchFamily="49" charset="0"/>
              </a:rPr>
              <a:t>MyClass</a:t>
            </a:r>
            <a:r>
              <a:rPr lang="en-GB" dirty="0">
                <a:latin typeface="+mj-lt"/>
              </a:rPr>
              <a:t> objects</a:t>
            </a:r>
          </a:p>
          <a:p>
            <a:pPr lvl="1"/>
            <a:r>
              <a:rPr lang="en-GB" dirty="0">
                <a:latin typeface="+mj-lt"/>
              </a:rPr>
              <a:t>It delegates to a </a:t>
            </a:r>
            <a:r>
              <a:rPr lang="en-GB" dirty="0" err="1">
                <a:latin typeface="Lucida Console" pitchFamily="49" charset="0"/>
              </a:rPr>
              <a:t>RaiiFactoryImp</a:t>
            </a:r>
            <a:r>
              <a:rPr lang="en-GB" dirty="0">
                <a:latin typeface="Lucida Console" pitchFamily="49" charset="0"/>
              </a:rPr>
              <a:t>&lt;T&gt;</a:t>
            </a:r>
            <a:r>
              <a:rPr lang="en-GB" dirty="0">
                <a:latin typeface="+mj-lt"/>
              </a:rPr>
              <a:t> to keep track of objects </a:t>
            </a: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r>
              <a:rPr lang="en-GB" dirty="0">
                <a:latin typeface="+mj-lt"/>
              </a:rPr>
              <a:t>We'll show </a:t>
            </a:r>
            <a:r>
              <a:rPr lang="en-GB" dirty="0" err="1">
                <a:latin typeface="Lucida Console" pitchFamily="49" charset="0"/>
              </a:rPr>
              <a:t>RaiiFactoryImp</a:t>
            </a:r>
            <a:r>
              <a:rPr lang="en-GB" dirty="0">
                <a:latin typeface="Lucida Console" pitchFamily="49" charset="0"/>
              </a:rPr>
              <a:t>&lt;T&gt;</a:t>
            </a:r>
            <a:r>
              <a:rPr lang="en-GB" dirty="0"/>
              <a:t> on the next slide</a:t>
            </a:r>
            <a:endParaRPr lang="en-GB" dirty="0">
              <a:latin typeface="+mj-lt"/>
            </a:endParaRPr>
          </a:p>
        </p:txBody>
      </p:sp>
      <p:sp>
        <p:nvSpPr>
          <p:cNvPr id="17410" name="Rectangle 2"/>
          <p:cNvSpPr>
            <a:spLocks noGrp="1" noChangeArrowheads="1"/>
          </p:cNvSpPr>
          <p:nvPr>
            <p:ph type="title"/>
          </p:nvPr>
        </p:nvSpPr>
        <p:spPr/>
        <p:txBody>
          <a:bodyPr/>
          <a:lstStyle/>
          <a:p>
            <a:r>
              <a:rPr lang="en-GB" sz="3400" dirty="0"/>
              <a:t>Implementing a RAII Factory (2 of 4)</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15</a:t>
            </a:fld>
            <a:endParaRPr lang="en-GB" sz="1200" b="0" dirty="0">
              <a:solidFill>
                <a:schemeClr val="tx2"/>
              </a:solidFill>
            </a:endParaRPr>
          </a:p>
        </p:txBody>
      </p:sp>
      <p:sp>
        <p:nvSpPr>
          <p:cNvPr id="5" name="Rectangle 66"/>
          <p:cNvSpPr>
            <a:spLocks noChangeArrowheads="1"/>
          </p:cNvSpPr>
          <p:nvPr/>
        </p:nvSpPr>
        <p:spPr bwMode="auto">
          <a:xfrm>
            <a:off x="742950" y="2765458"/>
            <a:ext cx="8001000" cy="3057819"/>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class </a:t>
            </a:r>
            <a:r>
              <a:rPr lang="en-GB" sz="1200" b="0" dirty="0" err="1">
                <a:latin typeface="Lucida Console" pitchFamily="49" charset="0"/>
              </a:rPr>
              <a:t>MyClassFactory</a:t>
            </a:r>
            <a:endParaRPr lang="en-GB" sz="1200" b="0" dirty="0">
              <a:latin typeface="Lucida Console" pitchFamily="49" charset="0"/>
            </a:endParaRP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a:t>
            </a:r>
            <a:r>
              <a:rPr lang="en-GB" sz="1200" b="0" dirty="0" err="1">
                <a:latin typeface="Lucida Console" pitchFamily="49" charset="0"/>
              </a:rPr>
              <a:t>MyClass</a:t>
            </a:r>
            <a:r>
              <a:rPr lang="en-GB" sz="1200" b="0" dirty="0">
                <a:latin typeface="Lucida Console" pitchFamily="49" charset="0"/>
              </a:rPr>
              <a:t>* create()        </a:t>
            </a:r>
          </a:p>
          <a:p>
            <a:r>
              <a:rPr lang="en-GB" sz="1200" b="0" dirty="0">
                <a:latin typeface="Lucida Console" pitchFamily="49" charset="0"/>
              </a:rPr>
              <a:t>  { </a:t>
            </a:r>
          </a:p>
          <a:p>
            <a:r>
              <a:rPr lang="en-GB" sz="1200" b="0" dirty="0">
                <a:latin typeface="Lucida Console" pitchFamily="49" charset="0"/>
              </a:rPr>
              <a:t>    return </a:t>
            </a:r>
            <a:r>
              <a:rPr lang="en-GB" sz="1200" b="0" dirty="0" err="1">
                <a:latin typeface="Lucida Console" pitchFamily="49" charset="0"/>
              </a:rPr>
              <a:t>imp.keep</a:t>
            </a:r>
            <a:r>
              <a:rPr lang="en-GB" sz="1200" b="0" dirty="0">
                <a:latin typeface="Lucida Console" pitchFamily="49" charset="0"/>
              </a:rPr>
              <a:t>(new </a:t>
            </a:r>
            <a:r>
              <a:rPr lang="en-GB" sz="1200" b="0" dirty="0" err="1">
                <a:latin typeface="Lucida Console" pitchFamily="49" charset="0"/>
              </a:rPr>
              <a:t>MyClass</a:t>
            </a:r>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MyClass</a:t>
            </a:r>
            <a:r>
              <a:rPr lang="en-GB" sz="1200" b="0" dirty="0">
                <a:latin typeface="Lucida Console" pitchFamily="49" charset="0"/>
              </a:rPr>
              <a:t>* create(</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arg</a:t>
            </a:r>
            <a:r>
              <a:rPr lang="en-GB" sz="1200" b="0" dirty="0">
                <a:latin typeface="Lucida Console" pitchFamily="49" charset="0"/>
              </a:rPr>
              <a:t>) </a:t>
            </a:r>
          </a:p>
          <a:p>
            <a:r>
              <a:rPr lang="en-GB" sz="1200" b="0" dirty="0">
                <a:latin typeface="Lucida Console" pitchFamily="49" charset="0"/>
              </a:rPr>
              <a:t>  { </a:t>
            </a:r>
          </a:p>
          <a:p>
            <a:r>
              <a:rPr lang="en-GB" sz="1200" b="0" dirty="0">
                <a:latin typeface="Lucida Console" pitchFamily="49" charset="0"/>
              </a:rPr>
              <a:t>    return </a:t>
            </a:r>
            <a:r>
              <a:rPr lang="en-GB" sz="1200" b="0" dirty="0" err="1">
                <a:latin typeface="Lucida Console" pitchFamily="49" charset="0"/>
              </a:rPr>
              <a:t>imp.keep</a:t>
            </a:r>
            <a:r>
              <a:rPr lang="en-GB" sz="1200" b="0" dirty="0">
                <a:latin typeface="Lucida Console" pitchFamily="49" charset="0"/>
              </a:rPr>
              <a:t>(new </a:t>
            </a:r>
            <a:r>
              <a:rPr lang="en-GB" sz="1200" b="0" dirty="0" err="1">
                <a:latin typeface="Lucida Console" pitchFamily="49" charset="0"/>
              </a:rPr>
              <a:t>MyClass</a:t>
            </a:r>
            <a:r>
              <a:rPr lang="en-GB" sz="1200" b="0" dirty="0">
                <a:latin typeface="Lucida Console" pitchFamily="49" charset="0"/>
              </a:rPr>
              <a:t>(</a:t>
            </a:r>
            <a:r>
              <a:rPr lang="en-GB" sz="1200" b="0" dirty="0" err="1">
                <a:latin typeface="Lucida Console" pitchFamily="49" charset="0"/>
              </a:rPr>
              <a:t>arg</a:t>
            </a:r>
            <a:r>
              <a:rPr lang="en-GB" sz="1200" b="0" dirty="0">
                <a:latin typeface="Lucida Console" pitchFamily="49" charset="0"/>
              </a:rPr>
              <a:t>)); </a:t>
            </a:r>
          </a:p>
          <a:p>
            <a:r>
              <a:rPr lang="en-GB" sz="1200" b="0" dirty="0">
                <a:latin typeface="Lucida Console" pitchFamily="49" charset="0"/>
              </a:rPr>
              <a:t>  }</a:t>
            </a:r>
          </a:p>
          <a:p>
            <a:endParaRPr lang="en-GB" sz="1200" b="0" dirty="0">
              <a:latin typeface="Lucida Console" pitchFamily="49" charset="0"/>
            </a:endParaRPr>
          </a:p>
          <a:p>
            <a:r>
              <a:rPr lang="en-GB" sz="1200" b="0" dirty="0">
                <a:latin typeface="Lucida Console" pitchFamily="49" charset="0"/>
              </a:rPr>
              <a:t>private:</a:t>
            </a:r>
          </a:p>
          <a:p>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&lt;</a:t>
            </a:r>
            <a:r>
              <a:rPr lang="en-GB" sz="1200" b="0" dirty="0" err="1">
                <a:latin typeface="Lucida Console" pitchFamily="49" charset="0"/>
              </a:rPr>
              <a:t>MyClass</a:t>
            </a:r>
            <a:r>
              <a:rPr lang="en-GB" sz="1200" b="0" dirty="0">
                <a:latin typeface="Lucida Console" pitchFamily="49" charset="0"/>
              </a:rPr>
              <a:t>&gt; imp;</a:t>
            </a:r>
          </a:p>
          <a:p>
            <a:r>
              <a:rPr lang="en-GB" sz="1200" b="0" dirty="0">
                <a:latin typeface="Lucida Console" pitchFamily="49" charset="0"/>
              </a:rPr>
              <a:t>};</a:t>
            </a:r>
          </a:p>
        </p:txBody>
      </p:sp>
    </p:spTree>
    <p:extLst>
      <p:ext uri="{BB962C8B-B14F-4D97-AF65-F5344CB8AC3E}">
        <p14:creationId xmlns:p14="http://schemas.microsoft.com/office/powerpoint/2010/main" val="23305974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latin typeface="+mj-lt"/>
              </a:rPr>
              <a:t>Here's a simple </a:t>
            </a:r>
            <a:r>
              <a:rPr lang="en-GB" dirty="0" err="1">
                <a:latin typeface="Lucida Console" pitchFamily="49" charset="0"/>
              </a:rPr>
              <a:t>RaiiFactoryImp</a:t>
            </a:r>
            <a:r>
              <a:rPr lang="en-GB" dirty="0">
                <a:latin typeface="Lucida Console" pitchFamily="49" charset="0"/>
              </a:rPr>
              <a:t>&lt;T&gt;</a:t>
            </a:r>
            <a:r>
              <a:rPr lang="en-GB" dirty="0"/>
              <a:t> implementation</a:t>
            </a:r>
          </a:p>
          <a:p>
            <a:pPr lvl="1"/>
            <a:r>
              <a:rPr lang="en-GB" dirty="0">
                <a:latin typeface="Lucida Console" pitchFamily="49" charset="0"/>
              </a:rPr>
              <a:t>keep()</a:t>
            </a:r>
            <a:r>
              <a:rPr lang="en-GB" dirty="0"/>
              <a:t> stores dynamically created objects</a:t>
            </a:r>
          </a:p>
          <a:p>
            <a:pPr lvl="1"/>
            <a:r>
              <a:rPr lang="en-GB" dirty="0">
                <a:latin typeface="Lucida Console" pitchFamily="49" charset="0"/>
              </a:rPr>
              <a:t>~</a:t>
            </a:r>
            <a:r>
              <a:rPr lang="en-GB" dirty="0" err="1">
                <a:latin typeface="Lucida Console" pitchFamily="49" charset="0"/>
              </a:rPr>
              <a:t>RaiiFactoryImp</a:t>
            </a:r>
            <a:r>
              <a:rPr lang="en-GB" dirty="0">
                <a:latin typeface="Lucida Console" pitchFamily="49" charset="0"/>
              </a:rPr>
              <a:t>()</a:t>
            </a:r>
            <a:r>
              <a:rPr lang="en-GB" dirty="0"/>
              <a:t> destroys all stored objects</a:t>
            </a:r>
          </a:p>
          <a:p>
            <a:pPr lvl="1"/>
            <a:endParaRPr lang="en-GB" dirty="0">
              <a:latin typeface="+mj-lt"/>
            </a:endParaRPr>
          </a:p>
        </p:txBody>
      </p:sp>
      <p:sp>
        <p:nvSpPr>
          <p:cNvPr id="17410" name="Rectangle 2"/>
          <p:cNvSpPr>
            <a:spLocks noGrp="1" noChangeArrowheads="1"/>
          </p:cNvSpPr>
          <p:nvPr>
            <p:ph type="title"/>
          </p:nvPr>
        </p:nvSpPr>
        <p:spPr/>
        <p:txBody>
          <a:bodyPr/>
          <a:lstStyle/>
          <a:p>
            <a:r>
              <a:rPr lang="en-GB" sz="3400" dirty="0"/>
              <a:t>Implementing a RAII Factory (3 of 4)</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16</a:t>
            </a:fld>
            <a:endParaRPr lang="en-GB" sz="1200" b="0" dirty="0">
              <a:solidFill>
                <a:schemeClr val="tx2"/>
              </a:solidFill>
            </a:endParaRPr>
          </a:p>
        </p:txBody>
      </p:sp>
      <p:sp>
        <p:nvSpPr>
          <p:cNvPr id="5" name="Rectangle 66"/>
          <p:cNvSpPr>
            <a:spLocks noChangeArrowheads="1"/>
          </p:cNvSpPr>
          <p:nvPr/>
        </p:nvSpPr>
        <p:spPr bwMode="auto">
          <a:xfrm>
            <a:off x="742950" y="2416530"/>
            <a:ext cx="8001000" cy="4297091"/>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template &lt;</a:t>
            </a:r>
            <a:r>
              <a:rPr lang="en-GB" sz="1200" b="0" dirty="0" err="1">
                <a:latin typeface="Lucida Console" pitchFamily="49" charset="0"/>
              </a:rPr>
              <a:t>typename</a:t>
            </a:r>
            <a:r>
              <a:rPr lang="en-GB" sz="1200" b="0" dirty="0">
                <a:latin typeface="Lucida Console" pitchFamily="49" charset="0"/>
              </a:rPr>
              <a:t> T&gt; class </a:t>
            </a:r>
            <a:r>
              <a:rPr lang="en-GB" sz="1200" b="0" dirty="0" err="1">
                <a:latin typeface="Lucida Console" pitchFamily="49" charset="0"/>
              </a:rPr>
              <a:t>RaiiFactoryImp</a:t>
            </a:r>
            <a:endParaRPr lang="en-GB" sz="1200" b="0" dirty="0">
              <a:latin typeface="Lucida Console" pitchFamily="49" charset="0"/>
            </a:endParaRP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T* keep(T* p)</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container.push_back</a:t>
            </a:r>
            <a:r>
              <a:rPr lang="en-GB" sz="1200" b="0" dirty="0">
                <a:latin typeface="Lucida Console" pitchFamily="49" charset="0"/>
              </a:rPr>
              <a:t>(p);</a:t>
            </a:r>
          </a:p>
          <a:p>
            <a:r>
              <a:rPr lang="en-GB" sz="1200" b="0" dirty="0">
                <a:latin typeface="Lucida Console" pitchFamily="49" charset="0"/>
              </a:rPr>
              <a:t>    return p;</a:t>
            </a:r>
          </a:p>
          <a:p>
            <a:r>
              <a:rPr lang="en-GB" sz="1200" b="0" dirty="0">
                <a:latin typeface="Lucida Console" pitchFamily="49" charset="0"/>
              </a:rPr>
              <a:t>  }</a:t>
            </a:r>
          </a:p>
          <a:p>
            <a:endParaRPr lang="en-GB" sz="1200" b="0" dirty="0">
              <a:latin typeface="Lucida Console" pitchFamily="49" charset="0"/>
            </a:endParaRPr>
          </a:p>
          <a:p>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while (!</a:t>
            </a:r>
            <a:r>
              <a:rPr lang="en-GB" sz="1200" b="0" dirty="0" err="1">
                <a:latin typeface="Lucida Console" pitchFamily="49" charset="0"/>
              </a:rPr>
              <a:t>container.empty</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const</a:t>
            </a:r>
            <a:r>
              <a:rPr lang="en-GB" sz="1200" b="0" dirty="0">
                <a:latin typeface="Lucida Console" pitchFamily="49" charset="0"/>
              </a:rPr>
              <a:t> T * p = </a:t>
            </a:r>
            <a:r>
              <a:rPr lang="en-GB" sz="1200" b="0" dirty="0" err="1">
                <a:latin typeface="Lucida Console" pitchFamily="49" charset="0"/>
              </a:rPr>
              <a:t>container.back</a:t>
            </a:r>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container.pop_back</a:t>
            </a:r>
            <a:r>
              <a:rPr lang="en-GB" sz="1200" b="0" dirty="0">
                <a:latin typeface="Lucida Console" pitchFamily="49" charset="0"/>
              </a:rPr>
              <a:t>();</a:t>
            </a:r>
          </a:p>
          <a:p>
            <a:r>
              <a:rPr lang="en-GB" sz="1200" b="0" dirty="0">
                <a:latin typeface="Lucida Console" pitchFamily="49" charset="0"/>
              </a:rPr>
              <a:t>      delete p;</a:t>
            </a:r>
          </a:p>
          <a:p>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private:</a:t>
            </a:r>
          </a:p>
          <a:p>
            <a:r>
              <a:rPr lang="en-GB" sz="1200" b="0" dirty="0">
                <a:latin typeface="Lucida Console" pitchFamily="49" charset="0"/>
              </a:rPr>
              <a:t>  </a:t>
            </a:r>
            <a:r>
              <a:rPr lang="en-GB" sz="1200" b="0" dirty="0" err="1">
                <a:latin typeface="Lucida Console" pitchFamily="49" charset="0"/>
              </a:rPr>
              <a:t>std</a:t>
            </a:r>
            <a:r>
              <a:rPr lang="en-GB" sz="1200" b="0" dirty="0">
                <a:latin typeface="Lucida Console" pitchFamily="49" charset="0"/>
              </a:rPr>
              <a:t>::vector&lt;</a:t>
            </a:r>
            <a:r>
              <a:rPr lang="en-GB" sz="1200" b="0" dirty="0" err="1">
                <a:latin typeface="Lucida Console" pitchFamily="49" charset="0"/>
              </a:rPr>
              <a:t>const</a:t>
            </a:r>
            <a:r>
              <a:rPr lang="en-GB" sz="1200" b="0" dirty="0">
                <a:latin typeface="Lucida Console" pitchFamily="49" charset="0"/>
              </a:rPr>
              <a:t> T*&gt; container;</a:t>
            </a:r>
          </a:p>
          <a:p>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 &amp; );</a:t>
            </a:r>
          </a:p>
          <a:p>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&amp; operator= (</a:t>
            </a:r>
            <a:r>
              <a:rPr lang="en-GB" sz="1200" b="0" dirty="0" err="1">
                <a:latin typeface="Lucida Console" pitchFamily="49" charset="0"/>
              </a:rPr>
              <a:t>const</a:t>
            </a:r>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 &amp; );</a:t>
            </a:r>
          </a:p>
          <a:p>
            <a:r>
              <a:rPr lang="en-GB" sz="1200" b="0" dirty="0">
                <a:latin typeface="Lucida Console" pitchFamily="49" charset="0"/>
              </a:rPr>
              <a:t>};</a:t>
            </a:r>
          </a:p>
        </p:txBody>
      </p:sp>
    </p:spTree>
    <p:extLst>
      <p:ext uri="{BB962C8B-B14F-4D97-AF65-F5344CB8AC3E}">
        <p14:creationId xmlns:p14="http://schemas.microsoft.com/office/powerpoint/2010/main" val="15094368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Client code:</a:t>
            </a:r>
          </a:p>
          <a:p>
            <a:pPr lvl="1"/>
            <a:r>
              <a:rPr lang="en-GB" dirty="0"/>
              <a:t>Place the RAII factory in the right scope </a:t>
            </a:r>
          </a:p>
          <a:p>
            <a:pPr lvl="1"/>
            <a:r>
              <a:rPr lang="en-GB" dirty="0"/>
              <a:t>Create as many dynamic objects as you need</a:t>
            </a:r>
          </a:p>
          <a:p>
            <a:pPr lvl="1"/>
            <a:r>
              <a:rPr lang="en-GB" dirty="0"/>
              <a:t>All created objects are destroyed at the end of the scope, (i.e. when the RAII factory goes out of scope)</a:t>
            </a:r>
            <a:endParaRPr lang="en-GB" dirty="0">
              <a:latin typeface="+mj-lt"/>
            </a:endParaRPr>
          </a:p>
        </p:txBody>
      </p:sp>
      <p:sp>
        <p:nvSpPr>
          <p:cNvPr id="17410" name="Rectangle 2"/>
          <p:cNvSpPr>
            <a:spLocks noGrp="1" noChangeArrowheads="1"/>
          </p:cNvSpPr>
          <p:nvPr>
            <p:ph type="title"/>
          </p:nvPr>
        </p:nvSpPr>
        <p:spPr/>
        <p:txBody>
          <a:bodyPr/>
          <a:lstStyle/>
          <a:p>
            <a:r>
              <a:rPr lang="en-GB" sz="3400" dirty="0"/>
              <a:t>Implementing a RAII Factory (4 of 4)</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17</a:t>
            </a:fld>
            <a:endParaRPr lang="en-GB" sz="1200" b="0" dirty="0">
              <a:solidFill>
                <a:schemeClr val="tx2"/>
              </a:solidFill>
            </a:endParaRPr>
          </a:p>
        </p:txBody>
      </p:sp>
      <p:sp>
        <p:nvSpPr>
          <p:cNvPr id="5" name="Rectangle 66"/>
          <p:cNvSpPr>
            <a:spLocks noChangeArrowheads="1"/>
          </p:cNvSpPr>
          <p:nvPr/>
        </p:nvSpPr>
        <p:spPr bwMode="auto">
          <a:xfrm>
            <a:off x="742950" y="3114386"/>
            <a:ext cx="8001000" cy="219156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void </a:t>
            </a:r>
            <a:r>
              <a:rPr lang="en-GB" sz="1200" b="0" dirty="0" err="1">
                <a:latin typeface="Lucida Console" pitchFamily="49" charset="0"/>
              </a:rPr>
              <a:t>client_function</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n)</a:t>
            </a:r>
          </a:p>
          <a:p>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MyClassFactory</a:t>
            </a:r>
            <a:r>
              <a:rPr lang="en-GB" sz="1200" b="0" dirty="0">
                <a:latin typeface="Lucida Console" pitchFamily="49" charset="0"/>
              </a:rPr>
              <a:t> factory;</a:t>
            </a:r>
          </a:p>
          <a:p>
            <a:r>
              <a:rPr lang="en-GB" sz="1200" b="0" dirty="0">
                <a:latin typeface="Lucida Console" pitchFamily="49" charset="0"/>
              </a:rPr>
              <a:t>  </a:t>
            </a:r>
          </a:p>
          <a:p>
            <a:r>
              <a:rPr lang="en-GB" sz="1200" b="0" dirty="0">
                <a:latin typeface="Lucida Console" pitchFamily="49" charset="0"/>
              </a:rPr>
              <a:t>  for (</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 = 0; </a:t>
            </a:r>
            <a:r>
              <a:rPr lang="en-GB" sz="1200" b="0" dirty="0" err="1">
                <a:latin typeface="Lucida Console" pitchFamily="49" charset="0"/>
              </a:rPr>
              <a:t>i</a:t>
            </a:r>
            <a:r>
              <a:rPr lang="en-GB" sz="1200" b="0" dirty="0">
                <a:latin typeface="Lucida Console" pitchFamily="49" charset="0"/>
              </a:rPr>
              <a:t> &lt; n; </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MyClass</a:t>
            </a:r>
            <a:r>
              <a:rPr lang="en-GB" sz="1200" b="0" dirty="0">
                <a:latin typeface="Lucida Console" pitchFamily="49" charset="0"/>
              </a:rPr>
              <a:t> * p = </a:t>
            </a:r>
            <a:r>
              <a:rPr lang="en-GB" sz="1200" b="0" dirty="0" err="1">
                <a:latin typeface="Lucida Console" pitchFamily="49" charset="0"/>
              </a:rPr>
              <a:t>factory.create</a:t>
            </a:r>
            <a:r>
              <a:rPr lang="en-GB" sz="1200" b="0" dirty="0">
                <a:latin typeface="Lucida Console" pitchFamily="49" charset="0"/>
              </a:rPr>
              <a:t>(</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 …</a:t>
            </a:r>
          </a:p>
          <a:p>
            <a:r>
              <a:rPr lang="en-GB" sz="1200" b="0" dirty="0">
                <a:latin typeface="Lucida Console" pitchFamily="49" charset="0"/>
              </a:rPr>
              <a:t>  }</a:t>
            </a:r>
          </a:p>
          <a:p>
            <a:endParaRPr lang="en-GB" sz="1200" b="0" dirty="0">
              <a:latin typeface="Lucida Console" pitchFamily="49" charset="0"/>
            </a:endParaRPr>
          </a:p>
          <a:p>
            <a:r>
              <a:rPr lang="en-GB" sz="1200" b="0" dirty="0">
                <a:latin typeface="Lucida Console" pitchFamily="49" charset="0"/>
              </a:rPr>
              <a:t>} // All objects created by factory are deleted here!</a:t>
            </a:r>
          </a:p>
        </p:txBody>
      </p:sp>
    </p:spTree>
    <p:extLst>
      <p:ext uri="{BB962C8B-B14F-4D97-AF65-F5344CB8AC3E}">
        <p14:creationId xmlns:p14="http://schemas.microsoft.com/office/powerpoint/2010/main" val="18765065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A RAII factory creates and stores objects</a:t>
            </a:r>
          </a:p>
          <a:p>
            <a:pPr lvl="1"/>
            <a:r>
              <a:rPr lang="en-GB" dirty="0"/>
              <a:t>create() function forwards arguments to the object's constructor</a:t>
            </a:r>
          </a:p>
          <a:p>
            <a:pPr lvl="2"/>
            <a:endParaRPr lang="en-GB" dirty="0"/>
          </a:p>
          <a:p>
            <a:r>
              <a:rPr lang="en-GB" dirty="0"/>
              <a:t>Objects are either fully created and returned to the caller or an exception is thrown</a:t>
            </a:r>
          </a:p>
          <a:p>
            <a:pPr lvl="1"/>
            <a:r>
              <a:rPr lang="en-GB" dirty="0"/>
              <a:t>There is no need to check the returned pointer for </a:t>
            </a:r>
            <a:r>
              <a:rPr lang="en-GB" dirty="0" err="1"/>
              <a:t>NULLness</a:t>
            </a:r>
            <a:endParaRPr lang="en-GB" dirty="0"/>
          </a:p>
          <a:p>
            <a:pPr lvl="2"/>
            <a:endParaRPr lang="en-GB" dirty="0"/>
          </a:p>
          <a:p>
            <a:r>
              <a:rPr lang="en-GB" dirty="0"/>
              <a:t>When the factory goes out of scope, it deletes all created objects in the destructor</a:t>
            </a:r>
          </a:p>
          <a:p>
            <a:pPr lvl="1"/>
            <a:r>
              <a:rPr lang="en-GB" dirty="0"/>
              <a:t>The factory is non-</a:t>
            </a:r>
            <a:r>
              <a:rPr lang="en-GB" dirty="0" err="1"/>
              <a:t>copyable</a:t>
            </a:r>
            <a:endParaRPr lang="en-GB" dirty="0"/>
          </a:p>
          <a:p>
            <a:pPr lvl="1"/>
            <a:r>
              <a:rPr lang="en-GB" dirty="0"/>
              <a:t>The lifetime of objects is bound to a scope – programming with scope instead of programming with new and delete</a:t>
            </a:r>
          </a:p>
          <a:p>
            <a:pPr lvl="2"/>
            <a:endParaRPr lang="en-GB" dirty="0"/>
          </a:p>
          <a:p>
            <a:r>
              <a:rPr lang="en-GB" dirty="0"/>
              <a:t>new and delete are encapsulated</a:t>
            </a:r>
          </a:p>
          <a:p>
            <a:pPr lvl="1"/>
            <a:endParaRPr lang="en-GB" dirty="0"/>
          </a:p>
        </p:txBody>
      </p:sp>
      <p:sp>
        <p:nvSpPr>
          <p:cNvPr id="17410" name="Rectangle 2"/>
          <p:cNvSpPr>
            <a:spLocks noGrp="1" noChangeArrowheads="1"/>
          </p:cNvSpPr>
          <p:nvPr>
            <p:ph type="title"/>
          </p:nvPr>
        </p:nvSpPr>
        <p:spPr/>
        <p:txBody>
          <a:bodyPr/>
          <a:lstStyle/>
          <a:p>
            <a:r>
              <a:rPr lang="en-GB" sz="3400" dirty="0"/>
              <a:t>Features of RAII Factory (1 of 2)</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18</a:t>
            </a:fld>
            <a:endParaRPr lang="en-GB" sz="1200" b="0" dirty="0">
              <a:solidFill>
                <a:schemeClr val="tx2"/>
              </a:solidFill>
            </a:endParaRPr>
          </a:p>
        </p:txBody>
      </p:sp>
    </p:spTree>
    <p:extLst>
      <p:ext uri="{BB962C8B-B14F-4D97-AF65-F5344CB8AC3E}">
        <p14:creationId xmlns:p14="http://schemas.microsoft.com/office/powerpoint/2010/main" val="12929827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A factory owns created objects for their entire lifetime</a:t>
            </a:r>
          </a:p>
          <a:p>
            <a:pPr lvl="1"/>
            <a:r>
              <a:rPr lang="en-GB" dirty="0"/>
              <a:t>There is no transfer of ownership, no release or detach function</a:t>
            </a:r>
          </a:p>
          <a:p>
            <a:pPr lvl="1"/>
            <a:r>
              <a:rPr lang="en-GB" dirty="0"/>
              <a:t>The factory only lends objects to the user</a:t>
            </a:r>
          </a:p>
          <a:p>
            <a:pPr lvl="1"/>
            <a:r>
              <a:rPr lang="en-GB" dirty="0"/>
              <a:t>This is also known as the 'Producer-Product pattern' or the 'Creator as Sole Owner pattern'</a:t>
            </a:r>
          </a:p>
          <a:p>
            <a:pPr lvl="2"/>
            <a:endParaRPr lang="en-GB" dirty="0"/>
          </a:p>
          <a:p>
            <a:r>
              <a:rPr lang="en-GB" dirty="0"/>
              <a:t>Ease of use</a:t>
            </a:r>
          </a:p>
          <a:p>
            <a:pPr lvl="1"/>
            <a:r>
              <a:rPr lang="en-GB" dirty="0"/>
              <a:t>The RAII factory implementation contains no template parameters in the user interface</a:t>
            </a:r>
          </a:p>
          <a:p>
            <a:pPr lvl="2"/>
            <a:endParaRPr lang="en-GB" dirty="0"/>
          </a:p>
          <a:p>
            <a:r>
              <a:rPr lang="en-GB" dirty="0"/>
              <a:t>Non-intrusive</a:t>
            </a:r>
          </a:p>
          <a:p>
            <a:pPr lvl="1"/>
            <a:r>
              <a:rPr lang="en-GB" dirty="0"/>
              <a:t>RAII factories for third party classes can be written without changing the third party classes.</a:t>
            </a:r>
            <a:endParaRPr lang="en-GB" dirty="0">
              <a:latin typeface="+mj-lt"/>
            </a:endParaRPr>
          </a:p>
        </p:txBody>
      </p:sp>
      <p:sp>
        <p:nvSpPr>
          <p:cNvPr id="17410" name="Rectangle 2"/>
          <p:cNvSpPr>
            <a:spLocks noGrp="1" noChangeArrowheads="1"/>
          </p:cNvSpPr>
          <p:nvPr>
            <p:ph type="title"/>
          </p:nvPr>
        </p:nvSpPr>
        <p:spPr/>
        <p:txBody>
          <a:bodyPr/>
          <a:lstStyle/>
          <a:p>
            <a:r>
              <a:rPr lang="en-GB" sz="3400" dirty="0"/>
              <a:t>Features of RAII Factory (2 of 2)</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19</a:t>
            </a:fld>
            <a:endParaRPr lang="en-GB" sz="1200" b="0" dirty="0">
              <a:solidFill>
                <a:schemeClr val="tx2"/>
              </a:solidFill>
            </a:endParaRPr>
          </a:p>
        </p:txBody>
      </p:sp>
    </p:spTree>
    <p:extLst>
      <p:ext uri="{BB962C8B-B14F-4D97-AF65-F5344CB8AC3E}">
        <p14:creationId xmlns:p14="http://schemas.microsoft.com/office/powerpoint/2010/main" val="2143507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marL="457200" indent="-457200" eaLnBrk="1" hangingPunct="1">
              <a:buFont typeface="Tahoma" pitchFamily="34" charset="0"/>
              <a:buAutoNum type="arabicPeriod"/>
            </a:pPr>
            <a:r>
              <a:rPr lang="en-GB" dirty="0">
                <a:sym typeface="Wingdings" pitchFamily="2" charset="2"/>
              </a:rPr>
              <a:t>Overview of RAII</a:t>
            </a:r>
          </a:p>
          <a:p>
            <a:pPr marL="457200" indent="-457200" eaLnBrk="1" hangingPunct="1">
              <a:buFont typeface="Tahoma" pitchFamily="34" charset="0"/>
              <a:buAutoNum type="arabicPeriod"/>
            </a:pPr>
            <a:r>
              <a:rPr lang="en-GB" dirty="0">
                <a:sym typeface="Wingdings" pitchFamily="2" charset="2"/>
              </a:rPr>
              <a:t>Real-world RAII examples</a:t>
            </a:r>
          </a:p>
          <a:p>
            <a:pPr marL="457200" indent="-457200" eaLnBrk="1" hangingPunct="1">
              <a:buFont typeface="Tahoma" pitchFamily="34" charset="0"/>
              <a:buAutoNum type="arabicPeriod"/>
            </a:pPr>
            <a:r>
              <a:rPr lang="en-GB" dirty="0"/>
              <a:t>Managing dynamic objects with RAII</a:t>
            </a:r>
          </a:p>
          <a:p>
            <a:pPr marL="457200" indent="-457200" eaLnBrk="1" hangingPunct="1">
              <a:buFont typeface="Tahoma" pitchFamily="34" charset="0"/>
              <a:buAutoNum type="arabicPeriod"/>
            </a:pPr>
            <a:r>
              <a:rPr lang="en-GB" dirty="0">
                <a:sym typeface="Wingdings" pitchFamily="2" charset="2"/>
              </a:rPr>
              <a:t>Additional considerations for RAII</a:t>
            </a:r>
          </a:p>
          <a:p>
            <a:pPr marL="457200" indent="-457200" eaLnBrk="1" hangingPunct="1">
              <a:buFont typeface="Tahoma" pitchFamily="34" charset="0"/>
              <a:buAutoNum type="arabicPeriod"/>
            </a:pPr>
            <a:endParaRPr lang="en-GB" dirty="0">
              <a:sym typeface="Wingdings" pitchFamily="2" charset="2"/>
            </a:endParaRPr>
          </a:p>
          <a:p>
            <a:pPr marL="457200" indent="-457200" eaLnBrk="1" hangingPunct="1">
              <a:buFont typeface="Tahoma" pitchFamily="34" charset="0"/>
              <a:buAutoNum type="arabicPeriod"/>
            </a:pPr>
            <a:endParaRPr lang="en-GB" dirty="0">
              <a:sym typeface="Wingdings" pitchFamily="2" charset="2"/>
            </a:endParaRPr>
          </a:p>
        </p:txBody>
      </p:sp>
      <p:sp>
        <p:nvSpPr>
          <p:cNvPr id="271364" name="Rectangle 4"/>
          <p:cNvSpPr>
            <a:spLocks noGrp="1" noChangeArrowheads="1"/>
          </p:cNvSpPr>
          <p:nvPr>
            <p:ph type="title"/>
          </p:nvPr>
        </p:nvSpPr>
        <p:spPr/>
        <p:txBody>
          <a:bodyPr/>
          <a:lstStyle/>
          <a:p>
            <a:pPr eaLnBrk="1" hangingPunct="1"/>
            <a:r>
              <a:rPr lang="en-GB" sz="3400"/>
              <a:t>Contents</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a:t>
            </a:fld>
            <a:endParaRPr lang="en-GB" sz="1200" b="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RAII Factory deletes all objects when it goes out of scope</a:t>
            </a:r>
          </a:p>
          <a:p>
            <a:pPr lvl="1"/>
            <a:r>
              <a:rPr lang="en-GB" dirty="0"/>
              <a:t>So it's important you put the factory in the right scope…</a:t>
            </a:r>
          </a:p>
          <a:p>
            <a:pPr lvl="2"/>
            <a:endParaRPr lang="en-GB" dirty="0"/>
          </a:p>
          <a:p>
            <a:r>
              <a:rPr lang="en-GB" dirty="0"/>
              <a:t>In general, the right scope is the scope in which the created objects are used</a:t>
            </a:r>
          </a:p>
          <a:p>
            <a:pPr lvl="1"/>
            <a:r>
              <a:rPr lang="en-GB" dirty="0"/>
              <a:t>The lifetime of created objects cannot exceed the lifetime of the owning RAII factory - returning a created object from the scope of the factory would crash the program</a:t>
            </a:r>
          </a:p>
          <a:p>
            <a:pPr lvl="2"/>
            <a:endParaRPr lang="en-GB" dirty="0"/>
          </a:p>
          <a:p>
            <a:r>
              <a:rPr lang="en-GB" dirty="0"/>
              <a:t>The "Minimal Scoping Rule"</a:t>
            </a:r>
          </a:p>
          <a:p>
            <a:pPr lvl="1"/>
            <a:r>
              <a:rPr lang="en-GB" dirty="0"/>
              <a:t>Objects should not hang around - they should only exist for the scope they are needed (the minimal, lowest possible scope)</a:t>
            </a:r>
          </a:p>
          <a:p>
            <a:pPr lvl="2"/>
            <a:endParaRPr lang="en-GB" dirty="0"/>
          </a:p>
          <a:p>
            <a:r>
              <a:rPr lang="en-GB" dirty="0"/>
              <a:t>The RAII factory should outlive all </a:t>
            </a:r>
            <a:r>
              <a:rPr lang="en-GB" dirty="0" err="1"/>
              <a:t>ptrs</a:t>
            </a:r>
            <a:r>
              <a:rPr lang="en-GB" dirty="0"/>
              <a:t> to created objects </a:t>
            </a:r>
          </a:p>
          <a:p>
            <a:pPr lvl="1"/>
            <a:r>
              <a:rPr lang="en-GB" dirty="0"/>
              <a:t>So as to avoid dangling pointers</a:t>
            </a:r>
            <a:endParaRPr lang="en-GB" dirty="0">
              <a:latin typeface="+mj-lt"/>
            </a:endParaRPr>
          </a:p>
        </p:txBody>
      </p:sp>
      <p:sp>
        <p:nvSpPr>
          <p:cNvPr id="17410" name="Rectangle 2"/>
          <p:cNvSpPr>
            <a:spLocks noGrp="1" noChangeArrowheads="1"/>
          </p:cNvSpPr>
          <p:nvPr>
            <p:ph type="title"/>
          </p:nvPr>
        </p:nvSpPr>
        <p:spPr/>
        <p:txBody>
          <a:bodyPr/>
          <a:lstStyle/>
          <a:p>
            <a:r>
              <a:rPr lang="en-GB" sz="3400" dirty="0"/>
              <a:t>What Scope for a RAII Factory?</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20</a:t>
            </a:fld>
            <a:endParaRPr lang="en-GB" sz="1200" b="0" dirty="0">
              <a:solidFill>
                <a:schemeClr val="tx2"/>
              </a:solidFill>
            </a:endParaRPr>
          </a:p>
        </p:txBody>
      </p:sp>
    </p:spTree>
    <p:extLst>
      <p:ext uri="{BB962C8B-B14F-4D97-AF65-F5344CB8AC3E}">
        <p14:creationId xmlns:p14="http://schemas.microsoft.com/office/powerpoint/2010/main" val="39062396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GB" dirty="0"/>
              <a:t>A factory for inheritance hierarchies</a:t>
            </a:r>
          </a:p>
          <a:p>
            <a:r>
              <a:rPr lang="en-GB" dirty="0"/>
              <a:t>A generic factory</a:t>
            </a:r>
          </a:p>
          <a:p>
            <a:r>
              <a:rPr lang="en-GB" dirty="0"/>
              <a:t>Disposing objects</a:t>
            </a:r>
          </a:p>
        </p:txBody>
      </p:sp>
      <p:sp>
        <p:nvSpPr>
          <p:cNvPr id="16386" name="Rectangle 2"/>
          <p:cNvSpPr>
            <a:spLocks noGrp="1" noChangeArrowheads="1"/>
          </p:cNvSpPr>
          <p:nvPr>
            <p:ph type="title"/>
          </p:nvPr>
        </p:nvSpPr>
        <p:spPr/>
        <p:txBody>
          <a:bodyPr/>
          <a:lstStyle/>
          <a:p>
            <a:r>
              <a:rPr lang="en-GB" sz="3400" dirty="0"/>
              <a:t>4. Additional Considerations for RAII</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21</a:t>
            </a:fld>
            <a:endParaRPr lang="en-GB" sz="1200" b="0" dirty="0">
              <a:solidFill>
                <a:schemeClr val="tx2"/>
              </a:solidFill>
            </a:endParaRPr>
          </a:p>
        </p:txBody>
      </p:sp>
    </p:spTree>
    <p:extLst>
      <p:ext uri="{BB962C8B-B14F-4D97-AF65-F5344CB8AC3E}">
        <p14:creationId xmlns:p14="http://schemas.microsoft.com/office/powerpoint/2010/main" val="8150304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It's possible to define a factory that supports an inheritance hierarchy</a:t>
            </a:r>
          </a:p>
          <a:p>
            <a:pPr lvl="1"/>
            <a:endParaRPr lang="en-GB" dirty="0"/>
          </a:p>
          <a:p>
            <a:r>
              <a:rPr lang="en-GB" dirty="0"/>
              <a:t>Consider the following base class and derived class</a:t>
            </a:r>
          </a:p>
        </p:txBody>
      </p:sp>
      <p:sp>
        <p:nvSpPr>
          <p:cNvPr id="17410" name="Rectangle 2"/>
          <p:cNvSpPr>
            <a:spLocks noGrp="1" noChangeArrowheads="1"/>
          </p:cNvSpPr>
          <p:nvPr>
            <p:ph type="title"/>
          </p:nvPr>
        </p:nvSpPr>
        <p:spPr/>
        <p:txBody>
          <a:bodyPr/>
          <a:lstStyle/>
          <a:p>
            <a:r>
              <a:rPr lang="en-GB" sz="3400" dirty="0"/>
              <a:t>A Factory for Inheritance Hierarchies (1)</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22</a:t>
            </a:fld>
            <a:endParaRPr lang="en-GB" sz="1200" b="0" dirty="0">
              <a:solidFill>
                <a:schemeClr val="tx2"/>
              </a:solidFill>
            </a:endParaRPr>
          </a:p>
        </p:txBody>
      </p:sp>
      <p:sp>
        <p:nvSpPr>
          <p:cNvPr id="5" name="Rectangle 66"/>
          <p:cNvSpPr>
            <a:spLocks noChangeArrowheads="1"/>
          </p:cNvSpPr>
          <p:nvPr/>
        </p:nvSpPr>
        <p:spPr bwMode="auto">
          <a:xfrm>
            <a:off x="742950" y="2933906"/>
            <a:ext cx="8001000" cy="137339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class </a:t>
            </a:r>
            <a:r>
              <a:rPr lang="en-GB" sz="1200" b="0" dirty="0" err="1">
                <a:latin typeface="Lucida Console" pitchFamily="49" charset="0"/>
              </a:rPr>
              <a:t>MyBase</a:t>
            </a:r>
            <a:r>
              <a:rPr lang="en-GB" sz="1200" b="0" dirty="0">
                <a:latin typeface="Lucida Console" pitchFamily="49" charset="0"/>
              </a:rPr>
              <a:t> </a:t>
            </a: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a:t>
            </a:r>
            <a:r>
              <a:rPr lang="en-GB" sz="1200" b="0" dirty="0" err="1">
                <a:latin typeface="Lucida Console" pitchFamily="49" charset="0"/>
              </a:rPr>
              <a:t>MyBase</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virtual ~</a:t>
            </a:r>
            <a:r>
              <a:rPr lang="en-GB" sz="1200" b="0" dirty="0" err="1">
                <a:latin typeface="Lucida Console" pitchFamily="49" charset="0"/>
              </a:rPr>
              <a:t>MyBase</a:t>
            </a:r>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a:t>
            </a:r>
          </a:p>
        </p:txBody>
      </p:sp>
      <p:sp>
        <p:nvSpPr>
          <p:cNvPr id="6" name="Rectangle 66"/>
          <p:cNvSpPr>
            <a:spLocks noChangeArrowheads="1"/>
          </p:cNvSpPr>
          <p:nvPr/>
        </p:nvSpPr>
        <p:spPr bwMode="auto">
          <a:xfrm>
            <a:off x="742950" y="4511843"/>
            <a:ext cx="8001000" cy="137339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class </a:t>
            </a:r>
            <a:r>
              <a:rPr lang="en-GB" sz="1200" b="0" dirty="0" err="1">
                <a:latin typeface="Lucida Console" pitchFamily="49" charset="0"/>
              </a:rPr>
              <a:t>MyDerived</a:t>
            </a:r>
            <a:r>
              <a:rPr lang="en-GB" sz="1200" b="0" dirty="0">
                <a:latin typeface="Lucida Console" pitchFamily="49" charset="0"/>
              </a:rPr>
              <a:t> : public </a:t>
            </a:r>
            <a:r>
              <a:rPr lang="en-GB" sz="1200" b="0" dirty="0" err="1">
                <a:latin typeface="Lucida Console" pitchFamily="49" charset="0"/>
              </a:rPr>
              <a:t>MyBase</a:t>
            </a:r>
            <a:r>
              <a:rPr lang="en-GB" sz="1200" b="0" dirty="0">
                <a:latin typeface="Lucida Console" pitchFamily="49" charset="0"/>
              </a:rPr>
              <a:t> </a:t>
            </a: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a:t>
            </a:r>
            <a:r>
              <a:rPr lang="en-GB" sz="1200" b="0" dirty="0" err="1">
                <a:latin typeface="Lucida Console" pitchFamily="49" charset="0"/>
              </a:rPr>
              <a:t>MyDerived</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virtual ~</a:t>
            </a:r>
            <a:r>
              <a:rPr lang="en-GB" sz="1200" b="0" dirty="0" err="1">
                <a:latin typeface="Lucida Console" pitchFamily="49" charset="0"/>
              </a:rPr>
              <a:t>MyDerived</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a:t>
            </a:r>
          </a:p>
        </p:txBody>
      </p:sp>
    </p:spTree>
    <p:extLst>
      <p:ext uri="{BB962C8B-B14F-4D97-AF65-F5344CB8AC3E}">
        <p14:creationId xmlns:p14="http://schemas.microsoft.com/office/powerpoint/2010/main" val="27129241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You can implement a polymorphic factory that can deal with the inheritance hierarchy based on </a:t>
            </a:r>
            <a:r>
              <a:rPr lang="en-GB" dirty="0" err="1">
                <a:latin typeface="Lucida Console" pitchFamily="49" charset="0"/>
              </a:rPr>
              <a:t>MyBase</a:t>
            </a:r>
            <a:endParaRPr lang="en-GB" dirty="0">
              <a:latin typeface="Lucida Console" pitchFamily="49" charset="0"/>
            </a:endParaRPr>
          </a:p>
        </p:txBody>
      </p:sp>
      <p:sp>
        <p:nvSpPr>
          <p:cNvPr id="17410" name="Rectangle 2"/>
          <p:cNvSpPr>
            <a:spLocks noGrp="1" noChangeArrowheads="1"/>
          </p:cNvSpPr>
          <p:nvPr>
            <p:ph type="title"/>
          </p:nvPr>
        </p:nvSpPr>
        <p:spPr/>
        <p:txBody>
          <a:bodyPr/>
          <a:lstStyle/>
          <a:p>
            <a:r>
              <a:rPr lang="en-GB" sz="3400" dirty="0"/>
              <a:t>A Factory for Inheritance Hierarchies (2)</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23</a:t>
            </a:fld>
            <a:endParaRPr lang="en-GB" sz="1200" b="0" dirty="0">
              <a:solidFill>
                <a:schemeClr val="tx2"/>
              </a:solidFill>
            </a:endParaRPr>
          </a:p>
        </p:txBody>
      </p:sp>
      <p:sp>
        <p:nvSpPr>
          <p:cNvPr id="5" name="Rectangle 66"/>
          <p:cNvSpPr>
            <a:spLocks noChangeArrowheads="1"/>
          </p:cNvSpPr>
          <p:nvPr/>
        </p:nvSpPr>
        <p:spPr bwMode="auto">
          <a:xfrm>
            <a:off x="742950" y="2057402"/>
            <a:ext cx="8001000" cy="2285994"/>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class </a:t>
            </a:r>
            <a:r>
              <a:rPr lang="en-GB" sz="1200" b="0" dirty="0" err="1">
                <a:latin typeface="Lucida Console" pitchFamily="49" charset="0"/>
              </a:rPr>
              <a:t>MyPolymorphicFactory</a:t>
            </a:r>
            <a:endParaRPr lang="en-GB" sz="1200" b="0" dirty="0">
              <a:latin typeface="Lucida Console" pitchFamily="49" charset="0"/>
            </a:endParaRP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template &lt;</a:t>
            </a:r>
            <a:r>
              <a:rPr lang="en-GB" sz="1200" b="0" dirty="0" err="1">
                <a:latin typeface="Lucida Console" pitchFamily="49" charset="0"/>
              </a:rPr>
              <a:t>typename</a:t>
            </a:r>
            <a:r>
              <a:rPr lang="en-GB" sz="1200" b="0" dirty="0">
                <a:latin typeface="Lucida Console" pitchFamily="49" charset="0"/>
              </a:rPr>
              <a:t> T&gt;</a:t>
            </a:r>
          </a:p>
          <a:p>
            <a:r>
              <a:rPr lang="en-GB" sz="1200" b="0" dirty="0">
                <a:latin typeface="Lucida Console" pitchFamily="49" charset="0"/>
              </a:rPr>
              <a:t>  </a:t>
            </a:r>
            <a:r>
              <a:rPr lang="en-GB" sz="1200" b="0" dirty="0" err="1">
                <a:latin typeface="Lucida Console" pitchFamily="49" charset="0"/>
              </a:rPr>
              <a:t>MyBase</a:t>
            </a:r>
            <a:r>
              <a:rPr lang="en-GB" sz="1200" b="0" dirty="0">
                <a:latin typeface="Lucida Console" pitchFamily="49" charset="0"/>
              </a:rPr>
              <a:t> * create(</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arg</a:t>
            </a:r>
            <a:r>
              <a:rPr lang="en-GB" sz="1200" b="0" dirty="0">
                <a:latin typeface="Lucida Console" pitchFamily="49" charset="0"/>
              </a:rPr>
              <a:t>) </a:t>
            </a:r>
          </a:p>
          <a:p>
            <a:r>
              <a:rPr lang="en-GB" sz="1200" b="0" dirty="0">
                <a:latin typeface="Lucida Console" pitchFamily="49" charset="0"/>
              </a:rPr>
              <a:t>  { </a:t>
            </a:r>
          </a:p>
          <a:p>
            <a:r>
              <a:rPr lang="en-GB" sz="1200" b="0" dirty="0">
                <a:latin typeface="Lucida Console" pitchFamily="49" charset="0"/>
              </a:rPr>
              <a:t>    return </a:t>
            </a:r>
            <a:r>
              <a:rPr lang="en-GB" sz="1200" b="0" dirty="0" err="1">
                <a:latin typeface="Lucida Console" pitchFamily="49" charset="0"/>
              </a:rPr>
              <a:t>imp.keep</a:t>
            </a:r>
            <a:r>
              <a:rPr lang="en-GB" sz="1200" b="0" dirty="0">
                <a:latin typeface="Lucida Console" pitchFamily="49" charset="0"/>
              </a:rPr>
              <a:t>(new T(</a:t>
            </a:r>
            <a:r>
              <a:rPr lang="en-GB" sz="1200" b="0" dirty="0" err="1">
                <a:latin typeface="Lucida Console" pitchFamily="49" charset="0"/>
              </a:rPr>
              <a:t>arg</a:t>
            </a:r>
            <a:r>
              <a:rPr lang="en-GB" sz="1200" b="0" dirty="0">
                <a:latin typeface="Lucida Console" pitchFamily="49" charset="0"/>
              </a:rPr>
              <a:t>)); </a:t>
            </a:r>
          </a:p>
          <a:p>
            <a:r>
              <a:rPr lang="en-GB" sz="1200" b="0" dirty="0">
                <a:latin typeface="Lucida Console" pitchFamily="49" charset="0"/>
              </a:rPr>
              <a:t>  }</a:t>
            </a:r>
          </a:p>
          <a:p>
            <a:endParaRPr lang="en-GB" sz="1200" b="0" dirty="0">
              <a:latin typeface="Lucida Console" pitchFamily="49" charset="0"/>
            </a:endParaRPr>
          </a:p>
          <a:p>
            <a:r>
              <a:rPr lang="en-GB" sz="1200" b="0" dirty="0">
                <a:latin typeface="Lucida Console" pitchFamily="49" charset="0"/>
              </a:rPr>
              <a:t>private:</a:t>
            </a:r>
          </a:p>
          <a:p>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&lt;</a:t>
            </a:r>
            <a:r>
              <a:rPr lang="en-GB" sz="1200" b="0" dirty="0" err="1">
                <a:latin typeface="Lucida Console" pitchFamily="49" charset="0"/>
              </a:rPr>
              <a:t>MyBase</a:t>
            </a:r>
            <a:r>
              <a:rPr lang="en-GB" sz="1200" b="0" dirty="0">
                <a:latin typeface="Lucida Console" pitchFamily="49" charset="0"/>
              </a:rPr>
              <a:t>&gt; imp;</a:t>
            </a:r>
          </a:p>
          <a:p>
            <a:r>
              <a:rPr lang="en-GB" sz="1200" b="0" dirty="0">
                <a:latin typeface="Lucida Console" pitchFamily="49" charset="0"/>
              </a:rPr>
              <a:t>};</a:t>
            </a:r>
          </a:p>
        </p:txBody>
      </p:sp>
    </p:spTree>
    <p:extLst>
      <p:ext uri="{BB962C8B-B14F-4D97-AF65-F5344CB8AC3E}">
        <p14:creationId xmlns:p14="http://schemas.microsoft.com/office/powerpoint/2010/main" val="30835520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Client code can now create any objects in the </a:t>
            </a:r>
            <a:r>
              <a:rPr lang="en-GB" dirty="0" err="1">
                <a:latin typeface="Lucida Console" pitchFamily="49" charset="0"/>
              </a:rPr>
              <a:t>MyBase</a:t>
            </a:r>
            <a:r>
              <a:rPr lang="en-GB" dirty="0"/>
              <a:t> hierarchy, and keep them in the RAII factory</a:t>
            </a:r>
            <a:endParaRPr lang="en-GB" dirty="0">
              <a:latin typeface="Lucida Console" pitchFamily="49" charset="0"/>
            </a:endParaRPr>
          </a:p>
        </p:txBody>
      </p:sp>
      <p:sp>
        <p:nvSpPr>
          <p:cNvPr id="17410" name="Rectangle 2"/>
          <p:cNvSpPr>
            <a:spLocks noGrp="1" noChangeArrowheads="1"/>
          </p:cNvSpPr>
          <p:nvPr>
            <p:ph type="title"/>
          </p:nvPr>
        </p:nvSpPr>
        <p:spPr/>
        <p:txBody>
          <a:bodyPr/>
          <a:lstStyle/>
          <a:p>
            <a:r>
              <a:rPr lang="en-GB" sz="3400" dirty="0"/>
              <a:t>A Factory for Inheritance Hierarchies (3)</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24</a:t>
            </a:fld>
            <a:endParaRPr lang="en-GB" sz="1200" b="0" dirty="0">
              <a:solidFill>
                <a:schemeClr val="tx2"/>
              </a:solidFill>
            </a:endParaRPr>
          </a:p>
        </p:txBody>
      </p:sp>
      <p:sp>
        <p:nvSpPr>
          <p:cNvPr id="5" name="Rectangle 66"/>
          <p:cNvSpPr>
            <a:spLocks noChangeArrowheads="1"/>
          </p:cNvSpPr>
          <p:nvPr/>
        </p:nvSpPr>
        <p:spPr bwMode="auto">
          <a:xfrm>
            <a:off x="742950" y="2057402"/>
            <a:ext cx="8001000" cy="2165682"/>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void </a:t>
            </a:r>
            <a:r>
              <a:rPr lang="en-GB" sz="1200" b="0" dirty="0" err="1">
                <a:latin typeface="Lucida Console" pitchFamily="49" charset="0"/>
              </a:rPr>
              <a:t>client_function</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n)</a:t>
            </a:r>
          </a:p>
          <a:p>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MyPolymorphicFactory</a:t>
            </a:r>
            <a:r>
              <a:rPr lang="en-GB" sz="1200" b="0" dirty="0">
                <a:latin typeface="Lucida Console" pitchFamily="49" charset="0"/>
              </a:rPr>
              <a:t> factory;</a:t>
            </a:r>
          </a:p>
          <a:p>
            <a:endParaRPr lang="en-GB" sz="1200" b="0" dirty="0">
              <a:latin typeface="Lucida Console" pitchFamily="49" charset="0"/>
            </a:endParaRPr>
          </a:p>
          <a:p>
            <a:r>
              <a:rPr lang="en-GB" sz="1200" b="0" dirty="0">
                <a:latin typeface="Lucida Console" pitchFamily="49" charset="0"/>
              </a:rPr>
              <a:t>  for (</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 = 0; </a:t>
            </a:r>
            <a:r>
              <a:rPr lang="en-GB" sz="1200" b="0" dirty="0" err="1">
                <a:latin typeface="Lucida Console" pitchFamily="49" charset="0"/>
              </a:rPr>
              <a:t>i</a:t>
            </a:r>
            <a:r>
              <a:rPr lang="en-GB" sz="1200" b="0" dirty="0">
                <a:latin typeface="Lucida Console" pitchFamily="49" charset="0"/>
              </a:rPr>
              <a:t> &lt; n; </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MyBase</a:t>
            </a:r>
            <a:r>
              <a:rPr lang="en-GB" sz="1200" b="0" dirty="0">
                <a:latin typeface="Lucida Console" pitchFamily="49" charset="0"/>
              </a:rPr>
              <a:t> * obj1 = </a:t>
            </a:r>
            <a:r>
              <a:rPr lang="en-GB" sz="1200" b="0" dirty="0" err="1">
                <a:latin typeface="Lucida Console" pitchFamily="49" charset="0"/>
              </a:rPr>
              <a:t>factory.create</a:t>
            </a:r>
            <a:r>
              <a:rPr lang="en-GB" sz="1200" b="0" dirty="0">
                <a:latin typeface="Lucida Console" pitchFamily="49" charset="0"/>
              </a:rPr>
              <a:t>&lt;</a:t>
            </a:r>
            <a:r>
              <a:rPr lang="en-GB" sz="1200" b="0" dirty="0" err="1">
                <a:latin typeface="Lucida Console" pitchFamily="49" charset="0"/>
              </a:rPr>
              <a:t>MyBase</a:t>
            </a:r>
            <a:r>
              <a:rPr lang="en-GB" sz="1200" b="0" dirty="0">
                <a:latin typeface="Lucida Console" pitchFamily="49" charset="0"/>
              </a:rPr>
              <a:t>&gt;(n);</a:t>
            </a:r>
          </a:p>
          <a:p>
            <a:r>
              <a:rPr lang="en-GB" sz="1200" b="0" dirty="0">
                <a:latin typeface="Lucida Console" pitchFamily="49" charset="0"/>
              </a:rPr>
              <a:t>    </a:t>
            </a:r>
            <a:r>
              <a:rPr lang="en-GB" sz="1200" b="0" dirty="0" err="1">
                <a:latin typeface="Lucida Console" pitchFamily="49" charset="0"/>
              </a:rPr>
              <a:t>MyBase</a:t>
            </a:r>
            <a:r>
              <a:rPr lang="en-GB" sz="1200" b="0" dirty="0">
                <a:latin typeface="Lucida Console" pitchFamily="49" charset="0"/>
              </a:rPr>
              <a:t> * obj2 = </a:t>
            </a:r>
            <a:r>
              <a:rPr lang="en-GB" sz="1200" b="0" dirty="0" err="1">
                <a:latin typeface="Lucida Console" pitchFamily="49" charset="0"/>
              </a:rPr>
              <a:t>factory.create</a:t>
            </a:r>
            <a:r>
              <a:rPr lang="en-GB" sz="1200" b="0" dirty="0">
                <a:latin typeface="Lucida Console" pitchFamily="49" charset="0"/>
              </a:rPr>
              <a:t>&lt;</a:t>
            </a:r>
            <a:r>
              <a:rPr lang="en-GB" sz="1200" b="0" dirty="0" err="1">
                <a:latin typeface="Lucida Console" pitchFamily="49" charset="0"/>
              </a:rPr>
              <a:t>MyDerived</a:t>
            </a:r>
            <a:r>
              <a:rPr lang="en-GB" sz="1200" b="0" dirty="0">
                <a:latin typeface="Lucida Console" pitchFamily="49" charset="0"/>
              </a:rPr>
              <a:t>&gt;(n);</a:t>
            </a:r>
          </a:p>
          <a:p>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a:t>
            </a:r>
          </a:p>
        </p:txBody>
      </p:sp>
    </p:spTree>
    <p:extLst>
      <p:ext uri="{BB962C8B-B14F-4D97-AF65-F5344CB8AC3E}">
        <p14:creationId xmlns:p14="http://schemas.microsoft.com/office/powerpoint/2010/main" val="828876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You can go a step further and implement a completely generic factory, to hold objects of any specified type</a:t>
            </a:r>
          </a:p>
          <a:p>
            <a:pPr lvl="1"/>
            <a:r>
              <a:rPr lang="en-GB" dirty="0">
                <a:latin typeface="+mj-lt"/>
              </a:rPr>
              <a:t>The only snag is how to parameterize the </a:t>
            </a:r>
            <a:r>
              <a:rPr lang="en-GB" dirty="0">
                <a:latin typeface="Lucida Console" pitchFamily="49" charset="0"/>
              </a:rPr>
              <a:t>create()</a:t>
            </a:r>
            <a:r>
              <a:rPr lang="en-GB" dirty="0">
                <a:latin typeface="+mj-lt"/>
              </a:rPr>
              <a:t> method</a:t>
            </a:r>
          </a:p>
          <a:p>
            <a:pPr lvl="1"/>
            <a:r>
              <a:rPr lang="en-GB" dirty="0">
                <a:latin typeface="+mj-lt"/>
              </a:rPr>
              <a:t>You might want to implement several </a:t>
            </a:r>
            <a:r>
              <a:rPr lang="en-GB" dirty="0">
                <a:latin typeface="Lucida Console" pitchFamily="49" charset="0"/>
              </a:rPr>
              <a:t>create()</a:t>
            </a:r>
            <a:r>
              <a:rPr lang="en-GB" dirty="0">
                <a:latin typeface="+mj-lt"/>
              </a:rPr>
              <a:t> template methods, e.g. taking 1, 2, 3, 4 parameters</a:t>
            </a: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a:p>
            <a:pPr lvl="1"/>
            <a:endParaRPr lang="en-GB" dirty="0">
              <a:latin typeface="+mj-lt"/>
            </a:endParaRPr>
          </a:p>
        </p:txBody>
      </p:sp>
      <p:sp>
        <p:nvSpPr>
          <p:cNvPr id="17410" name="Rectangle 2"/>
          <p:cNvSpPr>
            <a:spLocks noGrp="1" noChangeArrowheads="1"/>
          </p:cNvSpPr>
          <p:nvPr>
            <p:ph type="title"/>
          </p:nvPr>
        </p:nvSpPr>
        <p:spPr/>
        <p:txBody>
          <a:bodyPr/>
          <a:lstStyle/>
          <a:p>
            <a:r>
              <a:rPr lang="en-GB" sz="3400" dirty="0"/>
              <a:t>A Generic Factory (1 of 2)</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25</a:t>
            </a:fld>
            <a:endParaRPr lang="en-GB" sz="1200" b="0" dirty="0">
              <a:solidFill>
                <a:schemeClr val="tx2"/>
              </a:solidFill>
            </a:endParaRPr>
          </a:p>
        </p:txBody>
      </p:sp>
      <p:sp>
        <p:nvSpPr>
          <p:cNvPr id="5" name="Rectangle 66"/>
          <p:cNvSpPr>
            <a:spLocks noChangeArrowheads="1"/>
          </p:cNvSpPr>
          <p:nvPr/>
        </p:nvSpPr>
        <p:spPr bwMode="auto">
          <a:xfrm>
            <a:off x="742950" y="3080121"/>
            <a:ext cx="8001000" cy="2334125"/>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template &lt;</a:t>
            </a:r>
            <a:r>
              <a:rPr lang="en-GB" sz="1200" b="0" dirty="0" err="1">
                <a:latin typeface="Lucida Console" pitchFamily="49" charset="0"/>
              </a:rPr>
              <a:t>typename</a:t>
            </a:r>
            <a:r>
              <a:rPr lang="en-GB" sz="1200" b="0" dirty="0">
                <a:latin typeface="Lucida Console" pitchFamily="49" charset="0"/>
              </a:rPr>
              <a:t> T&gt;</a:t>
            </a:r>
          </a:p>
          <a:p>
            <a:r>
              <a:rPr lang="en-GB" sz="1200" b="0" dirty="0">
                <a:latin typeface="Lucida Console" pitchFamily="49" charset="0"/>
              </a:rPr>
              <a:t>class </a:t>
            </a:r>
            <a:r>
              <a:rPr lang="en-GB" sz="1200" b="0" dirty="0" err="1">
                <a:latin typeface="Lucida Console" pitchFamily="49" charset="0"/>
              </a:rPr>
              <a:t>MyGenericFactory</a:t>
            </a:r>
            <a:endParaRPr lang="en-GB" sz="1200" b="0" dirty="0">
              <a:latin typeface="Lucida Console" pitchFamily="49" charset="0"/>
            </a:endParaRPr>
          </a:p>
          <a:p>
            <a:r>
              <a:rPr lang="en-GB" sz="1200" b="0" dirty="0">
                <a:latin typeface="Lucida Console" pitchFamily="49" charset="0"/>
              </a:rPr>
              <a:t>{</a:t>
            </a:r>
          </a:p>
          <a:p>
            <a:r>
              <a:rPr lang="en-GB" sz="1200" b="0" dirty="0">
                <a:latin typeface="Lucida Console" pitchFamily="49" charset="0"/>
              </a:rPr>
              <a:t>public:</a:t>
            </a:r>
          </a:p>
          <a:p>
            <a:r>
              <a:rPr lang="en-GB" sz="1200" b="0" dirty="0">
                <a:latin typeface="Lucida Console" pitchFamily="49" charset="0"/>
              </a:rPr>
              <a:t>  T * create(</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arg</a:t>
            </a:r>
            <a:r>
              <a:rPr lang="en-GB" sz="1200" b="0" dirty="0">
                <a:latin typeface="Lucida Console" pitchFamily="49" charset="0"/>
              </a:rPr>
              <a:t>) </a:t>
            </a:r>
          </a:p>
          <a:p>
            <a:r>
              <a:rPr lang="en-GB" sz="1200" b="0" dirty="0">
                <a:latin typeface="Lucida Console" pitchFamily="49" charset="0"/>
              </a:rPr>
              <a:t>  { </a:t>
            </a:r>
          </a:p>
          <a:p>
            <a:r>
              <a:rPr lang="en-GB" sz="1200" b="0" dirty="0">
                <a:latin typeface="Lucida Console" pitchFamily="49" charset="0"/>
              </a:rPr>
              <a:t>    return </a:t>
            </a:r>
            <a:r>
              <a:rPr lang="en-GB" sz="1200" b="0" dirty="0" err="1">
                <a:latin typeface="Lucida Console" pitchFamily="49" charset="0"/>
              </a:rPr>
              <a:t>imp.keep</a:t>
            </a:r>
            <a:r>
              <a:rPr lang="en-GB" sz="1200" b="0" dirty="0">
                <a:latin typeface="Lucida Console" pitchFamily="49" charset="0"/>
              </a:rPr>
              <a:t>(new T(</a:t>
            </a:r>
            <a:r>
              <a:rPr lang="en-GB" sz="1200" b="0" dirty="0" err="1">
                <a:latin typeface="Lucida Console" pitchFamily="49" charset="0"/>
              </a:rPr>
              <a:t>arg</a:t>
            </a:r>
            <a:r>
              <a:rPr lang="en-GB" sz="1200" b="0" dirty="0">
                <a:latin typeface="Lucida Console" pitchFamily="49" charset="0"/>
              </a:rPr>
              <a:t>)); </a:t>
            </a:r>
          </a:p>
          <a:p>
            <a:r>
              <a:rPr lang="en-GB" sz="1200" b="0" dirty="0">
                <a:latin typeface="Lucida Console" pitchFamily="49" charset="0"/>
              </a:rPr>
              <a:t>  }</a:t>
            </a:r>
          </a:p>
          <a:p>
            <a:endParaRPr lang="en-GB" sz="1200" b="0" dirty="0">
              <a:latin typeface="Lucida Console" pitchFamily="49" charset="0"/>
            </a:endParaRPr>
          </a:p>
          <a:p>
            <a:r>
              <a:rPr lang="en-GB" sz="1200" b="0" dirty="0">
                <a:latin typeface="Lucida Console" pitchFamily="49" charset="0"/>
              </a:rPr>
              <a:t>private:</a:t>
            </a:r>
          </a:p>
          <a:p>
            <a:r>
              <a:rPr lang="en-GB" sz="1200" b="0" dirty="0">
                <a:latin typeface="Lucida Console" pitchFamily="49" charset="0"/>
              </a:rPr>
              <a:t>  </a:t>
            </a:r>
            <a:r>
              <a:rPr lang="en-GB" sz="1200" b="0" dirty="0" err="1">
                <a:latin typeface="Lucida Console" pitchFamily="49" charset="0"/>
              </a:rPr>
              <a:t>RaiiFactoryImp</a:t>
            </a:r>
            <a:r>
              <a:rPr lang="en-GB" sz="1200" b="0" dirty="0">
                <a:latin typeface="Lucida Console" pitchFamily="49" charset="0"/>
              </a:rPr>
              <a:t>&lt;T&gt; imp;</a:t>
            </a:r>
          </a:p>
          <a:p>
            <a:r>
              <a:rPr lang="en-GB" sz="1200" b="0" dirty="0">
                <a:latin typeface="Lucida Console" pitchFamily="49" charset="0"/>
              </a:rPr>
              <a:t>};</a:t>
            </a:r>
          </a:p>
        </p:txBody>
      </p:sp>
    </p:spTree>
    <p:extLst>
      <p:ext uri="{BB962C8B-B14F-4D97-AF65-F5344CB8AC3E}">
        <p14:creationId xmlns:p14="http://schemas.microsoft.com/office/powerpoint/2010/main" val="28527599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Client code can now create an RAII factory that holds objects of a specified type</a:t>
            </a:r>
            <a:endParaRPr lang="en-GB" dirty="0">
              <a:latin typeface="Lucida Console" pitchFamily="49" charset="0"/>
            </a:endParaRPr>
          </a:p>
        </p:txBody>
      </p:sp>
      <p:sp>
        <p:nvSpPr>
          <p:cNvPr id="17410" name="Rectangle 2"/>
          <p:cNvSpPr>
            <a:spLocks noGrp="1" noChangeArrowheads="1"/>
          </p:cNvSpPr>
          <p:nvPr>
            <p:ph type="title"/>
          </p:nvPr>
        </p:nvSpPr>
        <p:spPr/>
        <p:txBody>
          <a:bodyPr/>
          <a:lstStyle/>
          <a:p>
            <a:r>
              <a:rPr lang="en-GB" sz="3400" dirty="0"/>
              <a:t>A Generic Factory (2 of 2)</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26</a:t>
            </a:fld>
            <a:endParaRPr lang="en-GB" sz="1200" b="0" dirty="0">
              <a:solidFill>
                <a:schemeClr val="tx2"/>
              </a:solidFill>
            </a:endParaRPr>
          </a:p>
        </p:txBody>
      </p:sp>
      <p:sp>
        <p:nvSpPr>
          <p:cNvPr id="6" name="Rectangle 66"/>
          <p:cNvSpPr>
            <a:spLocks noChangeArrowheads="1"/>
          </p:cNvSpPr>
          <p:nvPr/>
        </p:nvSpPr>
        <p:spPr bwMode="auto">
          <a:xfrm>
            <a:off x="742950" y="2069434"/>
            <a:ext cx="8001000" cy="1973177"/>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void </a:t>
            </a:r>
            <a:r>
              <a:rPr lang="en-GB" sz="1200" b="0" dirty="0" err="1">
                <a:latin typeface="Lucida Console" pitchFamily="49" charset="0"/>
              </a:rPr>
              <a:t>client_function</a:t>
            </a:r>
            <a:r>
              <a:rPr lang="en-GB" sz="1200" b="0" dirty="0">
                <a:latin typeface="Lucida Console" pitchFamily="49" charset="0"/>
              </a:rPr>
              <a:t>(</a:t>
            </a:r>
            <a:r>
              <a:rPr lang="en-GB" sz="1200" b="0" dirty="0" err="1">
                <a:latin typeface="Lucida Console" pitchFamily="49" charset="0"/>
              </a:rPr>
              <a:t>int</a:t>
            </a:r>
            <a:r>
              <a:rPr lang="en-GB" sz="1200" b="0" dirty="0">
                <a:latin typeface="Lucida Console" pitchFamily="49" charset="0"/>
              </a:rPr>
              <a:t> n)</a:t>
            </a:r>
          </a:p>
          <a:p>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MyGenericFactory</a:t>
            </a:r>
            <a:r>
              <a:rPr lang="en-GB" sz="1200" b="0" dirty="0">
                <a:latin typeface="Lucida Console" pitchFamily="49" charset="0"/>
              </a:rPr>
              <a:t>&lt;</a:t>
            </a:r>
            <a:r>
              <a:rPr lang="en-GB" sz="1200" b="0" dirty="0" err="1">
                <a:latin typeface="Lucida Console" pitchFamily="49" charset="0"/>
              </a:rPr>
              <a:t>MyClass</a:t>
            </a:r>
            <a:r>
              <a:rPr lang="en-GB" sz="1200" b="0" dirty="0">
                <a:latin typeface="Lucida Console" pitchFamily="49" charset="0"/>
              </a:rPr>
              <a:t>&gt; </a:t>
            </a:r>
            <a:r>
              <a:rPr lang="en-GB" sz="1200" b="0" dirty="0" err="1">
                <a:latin typeface="Lucida Console" pitchFamily="49" charset="0"/>
              </a:rPr>
              <a:t>myClassFactory</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for (</a:t>
            </a:r>
            <a:r>
              <a:rPr lang="en-GB" sz="1200" b="0" dirty="0" err="1">
                <a:latin typeface="Lucida Console" pitchFamily="49" charset="0"/>
              </a:rPr>
              <a:t>int</a:t>
            </a:r>
            <a:r>
              <a:rPr lang="en-GB" sz="1200" b="0" dirty="0">
                <a:latin typeface="Lucida Console" pitchFamily="49" charset="0"/>
              </a:rPr>
              <a:t> </a:t>
            </a:r>
            <a:r>
              <a:rPr lang="en-GB" sz="1200" b="0" dirty="0" err="1">
                <a:latin typeface="Lucida Console" pitchFamily="49" charset="0"/>
              </a:rPr>
              <a:t>i</a:t>
            </a:r>
            <a:r>
              <a:rPr lang="en-GB" sz="1200" b="0" dirty="0">
                <a:latin typeface="Lucida Console" pitchFamily="49" charset="0"/>
              </a:rPr>
              <a:t> = 0; </a:t>
            </a:r>
            <a:r>
              <a:rPr lang="en-GB" sz="1200" b="0" dirty="0" err="1">
                <a:latin typeface="Lucida Console" pitchFamily="49" charset="0"/>
              </a:rPr>
              <a:t>i</a:t>
            </a:r>
            <a:r>
              <a:rPr lang="en-GB" sz="1200" b="0" dirty="0">
                <a:latin typeface="Lucida Console" pitchFamily="49" charset="0"/>
              </a:rPr>
              <a:t> &lt; n; </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MyClass</a:t>
            </a:r>
            <a:r>
              <a:rPr lang="en-GB" sz="1200" b="0" dirty="0">
                <a:latin typeface="Lucida Console" pitchFamily="49" charset="0"/>
              </a:rPr>
              <a:t> * m = </a:t>
            </a:r>
            <a:r>
              <a:rPr lang="en-GB" sz="1200" b="0" dirty="0" err="1">
                <a:latin typeface="Lucida Console" pitchFamily="49" charset="0"/>
              </a:rPr>
              <a:t>myClassFactory.create</a:t>
            </a:r>
            <a:r>
              <a:rPr lang="en-GB" sz="1200" b="0" dirty="0">
                <a:latin typeface="Lucida Console" pitchFamily="49" charset="0"/>
              </a:rPr>
              <a:t>(</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a:t>
            </a:r>
          </a:p>
        </p:txBody>
      </p:sp>
    </p:spTree>
    <p:extLst>
      <p:ext uri="{BB962C8B-B14F-4D97-AF65-F5344CB8AC3E}">
        <p14:creationId xmlns:p14="http://schemas.microsoft.com/office/powerpoint/2010/main" val="168999751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In some cases, you might need to immediately destroy an object </a:t>
            </a:r>
          </a:p>
          <a:p>
            <a:pPr lvl="1"/>
            <a:r>
              <a:rPr lang="en-GB" dirty="0"/>
              <a:t>… instead of waiting for the RAII factory to go out of scope</a:t>
            </a:r>
          </a:p>
          <a:p>
            <a:pPr lvl="1"/>
            <a:endParaRPr lang="en-GB" dirty="0"/>
          </a:p>
          <a:p>
            <a:r>
              <a:rPr lang="en-GB" dirty="0"/>
              <a:t>For this purpose, you might want to implement a </a:t>
            </a:r>
            <a:r>
              <a:rPr lang="en-GB" dirty="0">
                <a:latin typeface="Lucida Console" pitchFamily="49" charset="0"/>
              </a:rPr>
              <a:t>dispose()</a:t>
            </a:r>
            <a:r>
              <a:rPr lang="en-GB" dirty="0"/>
              <a:t> in the factory</a:t>
            </a:r>
          </a:p>
          <a:p>
            <a:pPr lvl="1"/>
            <a:r>
              <a:rPr lang="en-GB" dirty="0">
                <a:latin typeface="+mj-lt"/>
              </a:rPr>
              <a:t>Here's the typical usage scenario in client code</a:t>
            </a:r>
          </a:p>
        </p:txBody>
      </p:sp>
      <p:sp>
        <p:nvSpPr>
          <p:cNvPr id="17410" name="Rectangle 2"/>
          <p:cNvSpPr>
            <a:spLocks noGrp="1" noChangeArrowheads="1"/>
          </p:cNvSpPr>
          <p:nvPr>
            <p:ph type="title"/>
          </p:nvPr>
        </p:nvSpPr>
        <p:spPr/>
        <p:txBody>
          <a:bodyPr/>
          <a:lstStyle/>
          <a:p>
            <a:r>
              <a:rPr lang="en-GB" sz="3400" dirty="0"/>
              <a:t>Disposing Objects</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27</a:t>
            </a:fld>
            <a:endParaRPr lang="en-GB" sz="1200" b="0" dirty="0">
              <a:solidFill>
                <a:schemeClr val="tx2"/>
              </a:solidFill>
            </a:endParaRPr>
          </a:p>
        </p:txBody>
      </p:sp>
      <p:sp>
        <p:nvSpPr>
          <p:cNvPr id="6" name="Rectangle 66"/>
          <p:cNvSpPr>
            <a:spLocks noChangeArrowheads="1"/>
          </p:cNvSpPr>
          <p:nvPr/>
        </p:nvSpPr>
        <p:spPr bwMode="auto">
          <a:xfrm>
            <a:off x="742950" y="4042683"/>
            <a:ext cx="8001000" cy="878233"/>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err="1">
                <a:latin typeface="Lucida Console" pitchFamily="49" charset="0"/>
              </a:rPr>
              <a:t>MyClass</a:t>
            </a:r>
            <a:r>
              <a:rPr lang="en-GB" sz="1200" b="0" dirty="0">
                <a:latin typeface="Lucida Console" pitchFamily="49" charset="0"/>
              </a:rPr>
              <a:t> * p = </a:t>
            </a:r>
            <a:r>
              <a:rPr lang="en-GB" sz="1200" b="0" dirty="0" err="1">
                <a:latin typeface="Lucida Console" pitchFamily="49" charset="0"/>
              </a:rPr>
              <a:t>factory.create</a:t>
            </a:r>
            <a:r>
              <a:rPr lang="en-GB" sz="1200" b="0" dirty="0">
                <a:latin typeface="Lucida Console" pitchFamily="49" charset="0"/>
              </a:rPr>
              <a:t>(</a:t>
            </a:r>
            <a:r>
              <a:rPr lang="en-GB" sz="1200" b="0" dirty="0" err="1">
                <a:latin typeface="Lucida Console" pitchFamily="49" charset="0"/>
              </a:rPr>
              <a:t>i</a:t>
            </a:r>
            <a:r>
              <a:rPr lang="en-GB" sz="1200" b="0" dirty="0">
                <a:latin typeface="Lucida Console" pitchFamily="49" charset="0"/>
              </a:rPr>
              <a:t>);</a:t>
            </a:r>
          </a:p>
          <a:p>
            <a:r>
              <a:rPr lang="en-GB" sz="1200" b="0" dirty="0">
                <a:latin typeface="Lucida Console" pitchFamily="49" charset="0"/>
              </a:rPr>
              <a:t>…</a:t>
            </a:r>
          </a:p>
          <a:p>
            <a:endParaRPr lang="en-GB" sz="1200" b="0" dirty="0">
              <a:latin typeface="Lucida Console" pitchFamily="49" charset="0"/>
            </a:endParaRPr>
          </a:p>
          <a:p>
            <a:r>
              <a:rPr lang="en-GB" sz="1200" b="0" dirty="0" err="1">
                <a:latin typeface="Lucida Console" pitchFamily="49" charset="0"/>
              </a:rPr>
              <a:t>factory.dispose</a:t>
            </a:r>
            <a:r>
              <a:rPr lang="en-GB" sz="1200" b="0" dirty="0">
                <a:latin typeface="Lucida Console" pitchFamily="49" charset="0"/>
              </a:rPr>
              <a:t> (p); // Will delete p</a:t>
            </a:r>
          </a:p>
        </p:txBody>
      </p:sp>
    </p:spTree>
    <p:extLst>
      <p:ext uri="{BB962C8B-B14F-4D97-AF65-F5344CB8AC3E}">
        <p14:creationId xmlns:p14="http://schemas.microsoft.com/office/powerpoint/2010/main" val="108664517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pPr eaLnBrk="1" hangingPunct="1"/>
            <a:r>
              <a:rPr lang="en-US" sz="3400" dirty="0"/>
              <a:t>Any Questions?</a:t>
            </a:r>
            <a:endParaRPr lang="en-GB" sz="3400" dirty="0"/>
          </a:p>
        </p:txBody>
      </p:sp>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EAAC9820-C476-468D-974E-EDEA5E507977}" type="slidenum">
              <a:rPr lang="en-GB" sz="1200" b="0" smtClean="0">
                <a:solidFill>
                  <a:schemeClr val="tx2"/>
                </a:solidFill>
              </a:rPr>
              <a:pPr eaLnBrk="1" hangingPunct="1"/>
              <a:t>28</a:t>
            </a:fld>
            <a:endParaRPr lang="en-GB" sz="1200" b="0">
              <a:solidFill>
                <a:schemeClr val="tx2"/>
              </a:solidFill>
            </a:endParaRPr>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GB" dirty="0"/>
              <a:t>What is RAII?</a:t>
            </a:r>
          </a:p>
          <a:p>
            <a:r>
              <a:rPr lang="en-GB" dirty="0"/>
              <a:t>The role of RAII</a:t>
            </a:r>
          </a:p>
          <a:p>
            <a:r>
              <a:rPr lang="en-GB" dirty="0"/>
              <a:t>RAII scenario</a:t>
            </a:r>
          </a:p>
        </p:txBody>
      </p:sp>
      <p:sp>
        <p:nvSpPr>
          <p:cNvPr id="16386" name="Rectangle 2"/>
          <p:cNvSpPr>
            <a:spLocks noGrp="1" noChangeArrowheads="1"/>
          </p:cNvSpPr>
          <p:nvPr>
            <p:ph type="title"/>
          </p:nvPr>
        </p:nvSpPr>
        <p:spPr/>
        <p:txBody>
          <a:bodyPr/>
          <a:lstStyle/>
          <a:p>
            <a:r>
              <a:rPr lang="en-GB" sz="3400" dirty="0"/>
              <a:t>1. Overview of RAII</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3</a:t>
            </a:fld>
            <a:endParaRPr lang="en-GB" sz="1200" b="0" dirty="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RAII = "Resource acquisition is initialization"</a:t>
            </a:r>
          </a:p>
          <a:p>
            <a:pPr lvl="1"/>
            <a:r>
              <a:rPr lang="en-GB" dirty="0"/>
              <a:t>As soon as you initialize an object, it "owns" a resource</a:t>
            </a:r>
          </a:p>
          <a:p>
            <a:pPr lvl="1"/>
            <a:r>
              <a:rPr lang="en-GB" dirty="0"/>
              <a:t>The object is therefore responsible for releasing the resource, typically in its destructor</a:t>
            </a:r>
          </a:p>
          <a:p>
            <a:pPr lvl="1"/>
            <a:endParaRPr lang="en-GB" dirty="0"/>
          </a:p>
          <a:p>
            <a:r>
              <a:rPr lang="en-GB" dirty="0"/>
              <a:t>Vital in contemporary systems</a:t>
            </a:r>
          </a:p>
          <a:p>
            <a:pPr lvl="1"/>
            <a:r>
              <a:rPr lang="en-GB" dirty="0"/>
              <a:t>Large, distributed, complex</a:t>
            </a:r>
          </a:p>
          <a:p>
            <a:pPr lvl="1"/>
            <a:r>
              <a:rPr lang="en-GB" dirty="0"/>
              <a:t>Multithreaded</a:t>
            </a:r>
          </a:p>
          <a:p>
            <a:pPr lvl="1"/>
            <a:r>
              <a:rPr lang="en-GB" dirty="0"/>
              <a:t>Business-critical</a:t>
            </a:r>
          </a:p>
          <a:p>
            <a:pPr lvl="1"/>
            <a:r>
              <a:rPr lang="en-GB" dirty="0"/>
              <a:t>Might be running on low-spec devices and smartphones</a:t>
            </a:r>
          </a:p>
        </p:txBody>
      </p:sp>
      <p:sp>
        <p:nvSpPr>
          <p:cNvPr id="17410" name="Rectangle 2"/>
          <p:cNvSpPr>
            <a:spLocks noGrp="1" noChangeArrowheads="1"/>
          </p:cNvSpPr>
          <p:nvPr>
            <p:ph type="title"/>
          </p:nvPr>
        </p:nvSpPr>
        <p:spPr/>
        <p:txBody>
          <a:bodyPr/>
          <a:lstStyle/>
          <a:p>
            <a:r>
              <a:rPr lang="en-GB" sz="3400" dirty="0"/>
              <a:t>What is RAII?</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4</a:t>
            </a:fld>
            <a:endParaRPr lang="en-GB" sz="1200" b="0" dirty="0">
              <a:solidFill>
                <a:schemeClr val="tx2"/>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A common example of RAII is memory management</a:t>
            </a:r>
          </a:p>
          <a:p>
            <a:pPr lvl="1"/>
            <a:r>
              <a:rPr lang="en-GB" dirty="0"/>
              <a:t>Ensure that dynamically allocated memory is released properly under all circumstances</a:t>
            </a:r>
          </a:p>
          <a:p>
            <a:pPr lvl="1"/>
            <a:r>
              <a:rPr lang="en-GB" dirty="0"/>
              <a:t>Frees developers from the burden of managing this on their own</a:t>
            </a:r>
          </a:p>
          <a:p>
            <a:pPr lvl="2"/>
            <a:endParaRPr lang="en-GB" dirty="0"/>
          </a:p>
          <a:p>
            <a:r>
              <a:rPr lang="en-GB" dirty="0"/>
              <a:t>RAII is especially important in scenarios where execution of a function is interrupted by an exception </a:t>
            </a:r>
          </a:p>
          <a:p>
            <a:pPr lvl="1"/>
            <a:r>
              <a:rPr lang="en-GB" dirty="0"/>
              <a:t>The code that releases the resource might be skipped</a:t>
            </a:r>
          </a:p>
          <a:p>
            <a:pPr lvl="1"/>
            <a:r>
              <a:rPr lang="en-GB" dirty="0"/>
              <a:t>So RAII ensures the resource is always released regardless  </a:t>
            </a:r>
          </a:p>
          <a:p>
            <a:pPr lvl="2"/>
            <a:endParaRPr lang="en-GB" dirty="0"/>
          </a:p>
          <a:p>
            <a:r>
              <a:rPr lang="en-GB" dirty="0"/>
              <a:t>RAII gives you deterministic resource management  </a:t>
            </a:r>
          </a:p>
          <a:p>
            <a:pPr lvl="1"/>
            <a:r>
              <a:rPr lang="en-GB" dirty="0"/>
              <a:t>You know in advance when and where the RAII objects go out of scope and therefore when the resources are released</a:t>
            </a:r>
          </a:p>
          <a:p>
            <a:pPr lvl="1"/>
            <a:r>
              <a:rPr lang="en-GB" dirty="0"/>
              <a:t>Resources can be bound to a scope: function scope, or block scope, or global scope</a:t>
            </a:r>
          </a:p>
          <a:p>
            <a:endParaRPr lang="en-GB" dirty="0">
              <a:latin typeface="+mj-lt"/>
            </a:endParaRPr>
          </a:p>
        </p:txBody>
      </p:sp>
      <p:sp>
        <p:nvSpPr>
          <p:cNvPr id="17410" name="Rectangle 2"/>
          <p:cNvSpPr>
            <a:spLocks noGrp="1" noChangeArrowheads="1"/>
          </p:cNvSpPr>
          <p:nvPr>
            <p:ph type="title"/>
          </p:nvPr>
        </p:nvSpPr>
        <p:spPr/>
        <p:txBody>
          <a:bodyPr/>
          <a:lstStyle/>
          <a:p>
            <a:r>
              <a:rPr lang="en-GB" sz="3400" dirty="0"/>
              <a:t>The Role of RAII</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5</a:t>
            </a:fld>
            <a:endParaRPr lang="en-GB" sz="1200" b="0" dirty="0">
              <a:solidFill>
                <a:schemeClr val="tx2"/>
              </a:solidFill>
            </a:endParaRPr>
          </a:p>
        </p:txBody>
      </p:sp>
    </p:spTree>
    <p:extLst>
      <p:ext uri="{BB962C8B-B14F-4D97-AF65-F5344CB8AC3E}">
        <p14:creationId xmlns:p14="http://schemas.microsoft.com/office/powerpoint/2010/main" val="41024722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GB" dirty="0"/>
              <a:t>Windows uses handles to identify resources such as windows on the screen, brushes, pens, processes, etc.</a:t>
            </a:r>
          </a:p>
          <a:p>
            <a:pPr lvl="1"/>
            <a:r>
              <a:rPr lang="en-GB" dirty="0">
                <a:latin typeface="+mj-lt"/>
              </a:rPr>
              <a:t>We can write a </a:t>
            </a:r>
            <a:r>
              <a:rPr lang="en-GB" dirty="0"/>
              <a:t>class that encapsulates a </a:t>
            </a:r>
            <a:r>
              <a:rPr lang="en-GB" dirty="0">
                <a:latin typeface="Lucida Console" pitchFamily="49" charset="0"/>
              </a:rPr>
              <a:t>HANDLE</a:t>
            </a:r>
          </a:p>
          <a:p>
            <a:pPr lvl="1"/>
            <a:r>
              <a:rPr lang="en-GB" dirty="0"/>
              <a:t>The destructor ensures the </a:t>
            </a:r>
            <a:r>
              <a:rPr lang="en-GB" dirty="0">
                <a:latin typeface="Lucida Console" pitchFamily="49" charset="0"/>
              </a:rPr>
              <a:t>HANDLE</a:t>
            </a:r>
            <a:r>
              <a:rPr lang="en-GB" dirty="0"/>
              <a:t> resource will be closed</a:t>
            </a:r>
          </a:p>
        </p:txBody>
      </p:sp>
      <p:sp>
        <p:nvSpPr>
          <p:cNvPr id="9218" name="Rectangle 2"/>
          <p:cNvSpPr>
            <a:spLocks noGrp="1" noChangeArrowheads="1"/>
          </p:cNvSpPr>
          <p:nvPr>
            <p:ph type="title"/>
          </p:nvPr>
        </p:nvSpPr>
        <p:spPr/>
        <p:txBody>
          <a:bodyPr/>
          <a:lstStyle/>
          <a:p>
            <a:r>
              <a:rPr lang="en-GB" sz="3400" dirty="0"/>
              <a:t>RAII Scenario (1 of 2)</a:t>
            </a:r>
          </a:p>
        </p:txBody>
      </p:sp>
      <p:sp>
        <p:nvSpPr>
          <p:cNvPr id="17" name="Rectangle 66"/>
          <p:cNvSpPr>
            <a:spLocks noChangeArrowheads="1"/>
          </p:cNvSpPr>
          <p:nvPr/>
        </p:nvSpPr>
        <p:spPr bwMode="auto">
          <a:xfrm>
            <a:off x="742950" y="2777490"/>
            <a:ext cx="8001000" cy="3752757"/>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#include &lt;</a:t>
            </a:r>
            <a:r>
              <a:rPr lang="en-GB" sz="1200" b="0" dirty="0" err="1">
                <a:latin typeface="Lucida Console" pitchFamily="49" charset="0"/>
              </a:rPr>
              <a:t>windows.h</a:t>
            </a:r>
            <a:r>
              <a:rPr lang="en-GB" sz="1200" b="0" dirty="0">
                <a:latin typeface="Lucida Console" pitchFamily="49" charset="0"/>
              </a:rPr>
              <a:t>&gt; </a:t>
            </a:r>
          </a:p>
          <a:p>
            <a:endParaRPr lang="en-GB" sz="1200" b="0" dirty="0">
              <a:latin typeface="Lucida Console" pitchFamily="49" charset="0"/>
            </a:endParaRPr>
          </a:p>
          <a:p>
            <a:r>
              <a:rPr lang="en-GB" sz="1200" b="0" dirty="0">
                <a:latin typeface="Lucida Console" pitchFamily="49" charset="0"/>
              </a:rPr>
              <a:t>class </a:t>
            </a:r>
            <a:r>
              <a:rPr lang="en-GB" sz="1200" b="0" dirty="0" err="1">
                <a:latin typeface="Lucida Console" pitchFamily="49" charset="0"/>
              </a:rPr>
              <a:t>windows_handle</a:t>
            </a:r>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public: </a:t>
            </a:r>
          </a:p>
          <a:p>
            <a:r>
              <a:rPr lang="en-GB" sz="1200" b="0" dirty="0">
                <a:latin typeface="Lucida Console" pitchFamily="49" charset="0"/>
              </a:rPr>
              <a:t>    </a:t>
            </a:r>
            <a:r>
              <a:rPr lang="en-GB" sz="1200" b="0" dirty="0" err="1">
                <a:latin typeface="Lucida Console" pitchFamily="49" charset="0"/>
              </a:rPr>
              <a:t>windows_handle</a:t>
            </a:r>
            <a:r>
              <a:rPr lang="en-GB" sz="1200" b="0" dirty="0">
                <a:latin typeface="Lucida Console" pitchFamily="49" charset="0"/>
              </a:rPr>
              <a:t>(HANDLE h) : handle_(h) {}</a:t>
            </a:r>
          </a:p>
          <a:p>
            <a:endParaRPr lang="en-GB" sz="1200" b="0" dirty="0">
              <a:latin typeface="Lucida Console" pitchFamily="49" charset="0"/>
            </a:endParaRPr>
          </a:p>
          <a:p>
            <a:r>
              <a:rPr lang="en-GB" sz="1200" dirty="0">
                <a:latin typeface="Lucida Console" pitchFamily="49" charset="0"/>
              </a:rPr>
              <a:t>    ~</a:t>
            </a:r>
            <a:r>
              <a:rPr lang="en-GB" sz="1200" dirty="0" err="1">
                <a:latin typeface="Lucida Console" pitchFamily="49" charset="0"/>
              </a:rPr>
              <a:t>windows_handle</a:t>
            </a:r>
            <a:r>
              <a:rPr lang="en-GB" sz="1200" dirty="0">
                <a:latin typeface="Lucida Console" pitchFamily="49" charset="0"/>
              </a:rPr>
              <a:t>() </a:t>
            </a:r>
          </a:p>
          <a:p>
            <a:r>
              <a:rPr lang="en-GB" sz="1200" dirty="0">
                <a:latin typeface="Lucida Console" pitchFamily="49" charset="0"/>
              </a:rPr>
              <a:t>    { </a:t>
            </a:r>
          </a:p>
          <a:p>
            <a:r>
              <a:rPr lang="en-GB" sz="1200" dirty="0">
                <a:latin typeface="Lucida Console" pitchFamily="49" charset="0"/>
              </a:rPr>
              <a:t>      </a:t>
            </a:r>
            <a:r>
              <a:rPr lang="en-GB" sz="1200" dirty="0" err="1">
                <a:latin typeface="Lucida Console" pitchFamily="49" charset="0"/>
              </a:rPr>
              <a:t>CloseHandle</a:t>
            </a:r>
            <a:r>
              <a:rPr lang="en-GB" sz="1200" dirty="0">
                <a:latin typeface="Lucida Console" pitchFamily="49" charset="0"/>
              </a:rPr>
              <a:t>(handle_); </a:t>
            </a:r>
          </a:p>
          <a:p>
            <a:r>
              <a:rPr lang="en-GB" sz="1200" dirty="0">
                <a:latin typeface="Lucida Console" pitchFamily="49" charset="0"/>
              </a:rPr>
              <a:t>    } </a:t>
            </a:r>
          </a:p>
          <a:p>
            <a:endParaRPr lang="en-GB" sz="1200" b="0" dirty="0">
              <a:latin typeface="Lucida Console" pitchFamily="49" charset="0"/>
            </a:endParaRPr>
          </a:p>
          <a:p>
            <a:r>
              <a:rPr lang="en-GB" sz="1200" b="0" dirty="0">
                <a:latin typeface="Lucida Console" pitchFamily="49" charset="0"/>
              </a:rPr>
              <a:t>    HANDLE handle() </a:t>
            </a:r>
            <a:r>
              <a:rPr lang="en-GB" sz="1200" b="0" dirty="0" err="1">
                <a:latin typeface="Lucida Console" pitchFamily="49" charset="0"/>
              </a:rPr>
              <a:t>const</a:t>
            </a:r>
            <a:r>
              <a:rPr lang="en-GB" sz="1200" b="0" dirty="0">
                <a:latin typeface="Lucida Console" pitchFamily="49" charset="0"/>
              </a:rPr>
              <a:t> </a:t>
            </a:r>
          </a:p>
          <a:p>
            <a:r>
              <a:rPr lang="en-GB" sz="1200" b="0" dirty="0">
                <a:latin typeface="Lucida Console" pitchFamily="49" charset="0"/>
              </a:rPr>
              <a:t>    { </a:t>
            </a:r>
          </a:p>
          <a:p>
            <a:r>
              <a:rPr lang="en-GB" sz="1200" b="0" dirty="0">
                <a:latin typeface="Lucida Console" pitchFamily="49" charset="0"/>
              </a:rPr>
              <a:t>        return handle_; </a:t>
            </a:r>
          </a:p>
          <a:p>
            <a:r>
              <a:rPr lang="en-GB" sz="1200" b="0" dirty="0">
                <a:latin typeface="Lucida Console" pitchFamily="49" charset="0"/>
              </a:rPr>
              <a:t>    } </a:t>
            </a:r>
          </a:p>
          <a:p>
            <a:endParaRPr lang="en-GB" sz="1200" b="0" dirty="0">
              <a:latin typeface="Lucida Console" pitchFamily="49" charset="0"/>
            </a:endParaRPr>
          </a:p>
          <a:p>
            <a:r>
              <a:rPr lang="en-GB" sz="1200" b="0" dirty="0">
                <a:latin typeface="Lucida Console" pitchFamily="49" charset="0"/>
              </a:rPr>
              <a:t>private: </a:t>
            </a:r>
          </a:p>
          <a:p>
            <a:r>
              <a:rPr lang="en-GB" sz="1200" b="0" dirty="0">
                <a:latin typeface="Lucida Console" pitchFamily="49" charset="0"/>
              </a:rPr>
              <a:t>    HANDLE </a:t>
            </a:r>
            <a:r>
              <a:rPr lang="en-GB" sz="1200" b="0" dirty="0" err="1">
                <a:latin typeface="Lucida Console" pitchFamily="49" charset="0"/>
              </a:rPr>
              <a:t>handle</a:t>
            </a:r>
            <a:r>
              <a:rPr lang="en-GB" sz="1200" b="0" dirty="0">
                <a:latin typeface="Lucida Console" pitchFamily="49" charset="0"/>
              </a:rPr>
              <a:t>_; </a:t>
            </a:r>
          </a:p>
          <a:p>
            <a:r>
              <a:rPr lang="en-GB" sz="1200" b="0" dirty="0">
                <a:latin typeface="Lucida Console" pitchFamily="49" charset="0"/>
              </a:rPr>
              <a:t>}; </a:t>
            </a:r>
          </a:p>
        </p:txBody>
      </p:sp>
      <p:sp>
        <p:nvSpPr>
          <p:cNvPr id="18"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6</a:t>
            </a:fld>
            <a:endParaRPr lang="en-GB" sz="1200" b="0" dirty="0">
              <a:solidFill>
                <a:schemeClr val="tx2"/>
              </a:solidFill>
            </a:endParaRPr>
          </a:p>
        </p:txBody>
      </p:sp>
    </p:spTree>
    <p:extLst>
      <p:ext uri="{BB962C8B-B14F-4D97-AF65-F5344CB8AC3E}">
        <p14:creationId xmlns:p14="http://schemas.microsoft.com/office/powerpoint/2010/main" val="9582305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Client code can create and use Windows resources safely</a:t>
            </a:r>
          </a:p>
          <a:p>
            <a:pPr lvl="1"/>
            <a:r>
              <a:rPr lang="en-GB" dirty="0"/>
              <a:t>When a </a:t>
            </a:r>
            <a:r>
              <a:rPr lang="en-GB" dirty="0" err="1">
                <a:latin typeface="Lucida Console" pitchFamily="49" charset="0"/>
              </a:rPr>
              <a:t>windows_handle</a:t>
            </a:r>
            <a:r>
              <a:rPr lang="en-GB" dirty="0"/>
              <a:t> object goes out of scope</a:t>
            </a:r>
          </a:p>
          <a:p>
            <a:pPr lvl="1"/>
            <a:r>
              <a:rPr lang="en-GB" dirty="0"/>
              <a:t>… the </a:t>
            </a:r>
            <a:r>
              <a:rPr lang="en-GB" dirty="0" err="1">
                <a:latin typeface="Lucida Console" pitchFamily="49" charset="0"/>
              </a:rPr>
              <a:t>windows_handle</a:t>
            </a:r>
            <a:r>
              <a:rPr lang="en-GB" dirty="0"/>
              <a:t> destructor will be called</a:t>
            </a:r>
          </a:p>
          <a:p>
            <a:pPr lvl="1"/>
            <a:r>
              <a:rPr lang="en-GB" dirty="0"/>
              <a:t>… and the resource will be released automatically – no leaks!</a:t>
            </a:r>
          </a:p>
        </p:txBody>
      </p:sp>
      <p:sp>
        <p:nvSpPr>
          <p:cNvPr id="9218" name="Rectangle 2"/>
          <p:cNvSpPr>
            <a:spLocks noGrp="1" noChangeArrowheads="1"/>
          </p:cNvSpPr>
          <p:nvPr>
            <p:ph type="title"/>
          </p:nvPr>
        </p:nvSpPr>
        <p:spPr/>
        <p:txBody>
          <a:bodyPr/>
          <a:lstStyle/>
          <a:p>
            <a:r>
              <a:rPr lang="en-GB" sz="3400"/>
              <a:t>RAII Scenario (2 of 2)</a:t>
            </a:r>
            <a:endParaRPr lang="en-GB" sz="3400" dirty="0"/>
          </a:p>
        </p:txBody>
      </p:sp>
      <p:sp>
        <p:nvSpPr>
          <p:cNvPr id="7" name="Footer Placeholder 3"/>
          <p:cNvSpPr>
            <a:spLocks noGrp="1"/>
          </p:cNvSpPr>
          <p:nvPr>
            <p:ph type="ftr" sz="quarter" idx="10"/>
          </p:nvPr>
        </p:nvSpPr>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fld id="{624601BE-2F46-44C5-B3E4-2BD4A42E178D}" type="slidenum">
              <a:rPr lang="en-GB" smtClean="0"/>
              <a:pPr/>
              <a:t>7</a:t>
            </a:fld>
            <a:endParaRPr lang="en-GB" dirty="0"/>
          </a:p>
        </p:txBody>
      </p:sp>
      <p:sp>
        <p:nvSpPr>
          <p:cNvPr id="11" name="Rectangle 66"/>
          <p:cNvSpPr>
            <a:spLocks noChangeArrowheads="1"/>
          </p:cNvSpPr>
          <p:nvPr/>
        </p:nvSpPr>
        <p:spPr bwMode="auto">
          <a:xfrm>
            <a:off x="377190" y="2788920"/>
            <a:ext cx="8374697" cy="227457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#include &lt;</a:t>
            </a:r>
            <a:r>
              <a:rPr lang="en-GB" sz="1200" b="0" dirty="0" err="1">
                <a:latin typeface="Lucida Console" pitchFamily="49" charset="0"/>
              </a:rPr>
              <a:t>windows.h</a:t>
            </a:r>
            <a:r>
              <a:rPr lang="en-GB" sz="1200" b="0" dirty="0">
                <a:latin typeface="Lucida Console" pitchFamily="49" charset="0"/>
              </a:rPr>
              <a:t>&gt; </a:t>
            </a:r>
          </a:p>
          <a:p>
            <a:endParaRPr lang="en-GB" sz="1200" b="0" dirty="0">
              <a:latin typeface="Lucida Console" pitchFamily="49" charset="0"/>
            </a:endParaRPr>
          </a:p>
          <a:p>
            <a:r>
              <a:rPr lang="en-GB" sz="1200" b="0" dirty="0">
                <a:latin typeface="Lucida Console" pitchFamily="49" charset="0"/>
              </a:rPr>
              <a:t>class </a:t>
            </a:r>
            <a:r>
              <a:rPr lang="en-GB" sz="1200" b="0" dirty="0" err="1">
                <a:latin typeface="Lucida Console" pitchFamily="49" charset="0"/>
              </a:rPr>
              <a:t>windows_handle</a:t>
            </a:r>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    …</a:t>
            </a:r>
          </a:p>
          <a:p>
            <a:r>
              <a:rPr lang="en-GB" sz="1200" b="0" dirty="0">
                <a:latin typeface="Lucida Console" pitchFamily="49" charset="0"/>
              </a:rPr>
              <a:t>};</a:t>
            </a:r>
          </a:p>
          <a:p>
            <a:endParaRPr lang="en-GB" sz="1200" b="0" dirty="0">
              <a:latin typeface="Lucida Console" pitchFamily="49" charset="0"/>
            </a:endParaRPr>
          </a:p>
          <a:p>
            <a:r>
              <a:rPr lang="en-GB" sz="1200" b="0" dirty="0" err="1">
                <a:latin typeface="Lucida Console" pitchFamily="49" charset="0"/>
              </a:rPr>
              <a:t>int</a:t>
            </a:r>
            <a:r>
              <a:rPr lang="en-GB" sz="1200" b="0" dirty="0">
                <a:latin typeface="Lucida Console" pitchFamily="49" charset="0"/>
              </a:rPr>
              <a:t> main() </a:t>
            </a:r>
          </a:p>
          <a:p>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windows_handle</a:t>
            </a:r>
            <a:r>
              <a:rPr lang="en-GB" sz="1200" b="0" dirty="0">
                <a:latin typeface="Lucida Console" pitchFamily="49" charset="0"/>
              </a:rPr>
              <a:t> h(</a:t>
            </a:r>
            <a:r>
              <a:rPr lang="en-GB" sz="1200" b="0" dirty="0" err="1">
                <a:latin typeface="Lucida Console" pitchFamily="49" charset="0"/>
              </a:rPr>
              <a:t>OpenProcess</a:t>
            </a:r>
            <a:r>
              <a:rPr lang="en-GB" sz="1200" b="0" dirty="0">
                <a:latin typeface="Lucida Console" pitchFamily="49" charset="0"/>
              </a:rPr>
              <a:t>(PROCESS_SET_INFORMATION, FALSE, </a:t>
            </a:r>
            <a:r>
              <a:rPr lang="en-GB" sz="1200" b="0" dirty="0" err="1">
                <a:latin typeface="Lucida Console" pitchFamily="49" charset="0"/>
              </a:rPr>
              <a:t>GetCurrentProcessId</a:t>
            </a:r>
            <a:r>
              <a:rPr lang="en-GB" sz="1200" b="0" dirty="0">
                <a:latin typeface="Lucida Console" pitchFamily="49" charset="0"/>
              </a:rPr>
              <a:t>())); </a:t>
            </a:r>
          </a:p>
          <a:p>
            <a:r>
              <a:rPr lang="en-GB" sz="1200" b="0" dirty="0">
                <a:latin typeface="Lucida Console" pitchFamily="49" charset="0"/>
              </a:rPr>
              <a:t>  </a:t>
            </a:r>
            <a:r>
              <a:rPr lang="en-GB" sz="1200" b="0" dirty="0" err="1">
                <a:latin typeface="Lucida Console" pitchFamily="49" charset="0"/>
              </a:rPr>
              <a:t>SetPriorityClass</a:t>
            </a:r>
            <a:r>
              <a:rPr lang="en-GB" sz="1200" b="0" dirty="0">
                <a:latin typeface="Lucida Console" pitchFamily="49" charset="0"/>
              </a:rPr>
              <a:t>(</a:t>
            </a:r>
            <a:r>
              <a:rPr lang="en-GB" sz="1200" b="0" dirty="0" err="1">
                <a:latin typeface="Lucida Console" pitchFamily="49" charset="0"/>
              </a:rPr>
              <a:t>h.handle</a:t>
            </a:r>
            <a:r>
              <a:rPr lang="en-GB" sz="1200" b="0" dirty="0">
                <a:latin typeface="Lucida Console" pitchFamily="49" charset="0"/>
              </a:rPr>
              <a:t>(), HIGH_PRIORITY_CLASS); </a:t>
            </a:r>
          </a:p>
          <a:p>
            <a:r>
              <a:rPr lang="en-GB" sz="1200" b="0" dirty="0">
                <a:latin typeface="Lucida Console" pitchFamily="49" charset="0"/>
              </a:rPr>
              <a:t>} </a:t>
            </a:r>
          </a:p>
        </p:txBody>
      </p:sp>
    </p:spTree>
    <p:extLst>
      <p:ext uri="{BB962C8B-B14F-4D97-AF65-F5344CB8AC3E}">
        <p14:creationId xmlns:p14="http://schemas.microsoft.com/office/powerpoint/2010/main" val="9853225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GB" dirty="0"/>
              <a:t>Acquisition and release of resources</a:t>
            </a:r>
          </a:p>
          <a:p>
            <a:r>
              <a:rPr lang="en-GB" dirty="0"/>
              <a:t>Set and reset the state of objects</a:t>
            </a:r>
          </a:p>
          <a:p>
            <a:r>
              <a:rPr lang="en-GB" dirty="0"/>
              <a:t>Perform undo or rollback</a:t>
            </a:r>
          </a:p>
        </p:txBody>
      </p:sp>
      <p:sp>
        <p:nvSpPr>
          <p:cNvPr id="16386" name="Rectangle 2"/>
          <p:cNvSpPr>
            <a:spLocks noGrp="1" noChangeArrowheads="1"/>
          </p:cNvSpPr>
          <p:nvPr>
            <p:ph type="title"/>
          </p:nvPr>
        </p:nvSpPr>
        <p:spPr/>
        <p:txBody>
          <a:bodyPr/>
          <a:lstStyle/>
          <a:p>
            <a:r>
              <a:rPr lang="en-GB" sz="3400" dirty="0"/>
              <a:t>2. Real-World RAII Examples</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8</a:t>
            </a:fld>
            <a:endParaRPr lang="en-GB" sz="1200" b="0" dirty="0">
              <a:solidFill>
                <a:schemeClr val="tx2"/>
              </a:solidFill>
            </a:endParaRPr>
          </a:p>
        </p:txBody>
      </p:sp>
    </p:spTree>
    <p:extLst>
      <p:ext uri="{BB962C8B-B14F-4D97-AF65-F5344CB8AC3E}">
        <p14:creationId xmlns:p14="http://schemas.microsoft.com/office/powerpoint/2010/main" val="214901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GB" dirty="0"/>
              <a:t>Example – a database connection:</a:t>
            </a:r>
          </a:p>
          <a:p>
            <a:pPr lvl="1"/>
            <a:r>
              <a:rPr lang="en-GB" dirty="0"/>
              <a:t>Imagine the </a:t>
            </a:r>
            <a:r>
              <a:rPr lang="en-GB" dirty="0">
                <a:latin typeface="Lucida Console" pitchFamily="49" charset="0"/>
              </a:rPr>
              <a:t>Connection</a:t>
            </a:r>
            <a:r>
              <a:rPr lang="en-GB" dirty="0"/>
              <a:t> constructor automatically opens a database connection</a:t>
            </a:r>
          </a:p>
          <a:p>
            <a:pPr lvl="1"/>
            <a:r>
              <a:rPr lang="en-GB" dirty="0"/>
              <a:t>When the object goes out of scope, its destructor closes the database connection</a:t>
            </a:r>
          </a:p>
          <a:p>
            <a:pPr lvl="1"/>
            <a:r>
              <a:rPr lang="en-GB" dirty="0"/>
              <a:t>So the object releases the resource automatically</a:t>
            </a:r>
          </a:p>
          <a:p>
            <a:pPr lvl="1"/>
            <a:endParaRPr lang="en-GB" dirty="0"/>
          </a:p>
        </p:txBody>
      </p:sp>
      <p:sp>
        <p:nvSpPr>
          <p:cNvPr id="17410" name="Rectangle 2"/>
          <p:cNvSpPr>
            <a:spLocks noGrp="1" noChangeArrowheads="1"/>
          </p:cNvSpPr>
          <p:nvPr>
            <p:ph type="title"/>
          </p:nvPr>
        </p:nvSpPr>
        <p:spPr/>
        <p:txBody>
          <a:bodyPr/>
          <a:lstStyle/>
          <a:p>
            <a:r>
              <a:rPr lang="en-GB" sz="3400" dirty="0"/>
              <a:t>Acquisition and Release of Resources</a:t>
            </a:r>
          </a:p>
        </p:txBody>
      </p:sp>
      <p:sp>
        <p:nvSpPr>
          <p:cNvPr id="4" name="Footer Placeholder 3"/>
          <p:cNvSpPr>
            <a:spLocks noGrp="1"/>
          </p:cNvSpPr>
          <p:nvPr>
            <p:ph type="ftr" sz="quarter" idx="10"/>
          </p:nvPr>
        </p:nvSpPr>
        <p:spPr>
          <a:xfrm>
            <a:off x="8725566" y="6346483"/>
            <a:ext cx="520503"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624601BE-2F46-44C5-B3E4-2BD4A42E178D}" type="slidenum">
              <a:rPr lang="en-GB" sz="1200" b="0" smtClean="0">
                <a:solidFill>
                  <a:schemeClr val="tx2"/>
                </a:solidFill>
              </a:rPr>
              <a:pPr eaLnBrk="1" hangingPunct="1"/>
              <a:t>9</a:t>
            </a:fld>
            <a:endParaRPr lang="en-GB" sz="1200" b="0" dirty="0">
              <a:solidFill>
                <a:schemeClr val="tx2"/>
              </a:solidFill>
            </a:endParaRPr>
          </a:p>
        </p:txBody>
      </p:sp>
      <p:sp>
        <p:nvSpPr>
          <p:cNvPr id="5" name="Rectangle 66"/>
          <p:cNvSpPr>
            <a:spLocks noChangeArrowheads="1"/>
          </p:cNvSpPr>
          <p:nvPr/>
        </p:nvSpPr>
        <p:spPr bwMode="auto">
          <a:xfrm>
            <a:off x="742950" y="3415187"/>
            <a:ext cx="8001000" cy="1457560"/>
          </a:xfrm>
          <a:prstGeom prst="rect">
            <a:avLst/>
          </a:prstGeom>
          <a:solidFill>
            <a:srgbClr val="FFFF66"/>
          </a:solidFill>
          <a:ln>
            <a:noFill/>
          </a:ln>
          <a:effectLst>
            <a:outerShdw dist="107763" dir="2700000" algn="ctr" rotWithShape="0">
              <a:srgbClr val="FFB953"/>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t" anchorCtr="0"/>
          <a:lstStyle/>
          <a:p>
            <a:r>
              <a:rPr lang="en-GB" sz="1200" b="0" dirty="0">
                <a:latin typeface="Lucida Console" pitchFamily="49" charset="0"/>
              </a:rPr>
              <a:t>void </a:t>
            </a:r>
            <a:r>
              <a:rPr lang="en-GB" sz="1200" b="0" dirty="0" err="1">
                <a:latin typeface="Lucida Console" pitchFamily="49" charset="0"/>
              </a:rPr>
              <a:t>some_function</a:t>
            </a:r>
            <a:r>
              <a:rPr lang="en-GB" sz="1200" b="0" dirty="0">
                <a:latin typeface="Lucida Console" pitchFamily="49" charset="0"/>
              </a:rPr>
              <a:t>()</a:t>
            </a:r>
          </a:p>
          <a:p>
            <a:r>
              <a:rPr lang="en-GB" sz="1200" b="0" dirty="0">
                <a:latin typeface="Lucida Console" pitchFamily="49" charset="0"/>
              </a:rPr>
              <a:t>{</a:t>
            </a:r>
          </a:p>
          <a:p>
            <a:r>
              <a:rPr lang="en-GB" sz="1200" b="0" dirty="0">
                <a:latin typeface="Lucida Console" pitchFamily="49" charset="0"/>
              </a:rPr>
              <a:t>  </a:t>
            </a:r>
            <a:r>
              <a:rPr lang="en-GB" sz="1200" b="0" dirty="0" err="1">
                <a:latin typeface="Lucida Console" pitchFamily="49" charset="0"/>
              </a:rPr>
              <a:t>SomeLibrary</a:t>
            </a:r>
            <a:r>
              <a:rPr lang="en-GB" sz="1200" b="0" dirty="0">
                <a:latin typeface="Lucida Console" pitchFamily="49" charset="0"/>
              </a:rPr>
              <a:t>::Connection connection("some connection string");</a:t>
            </a:r>
          </a:p>
          <a:p>
            <a:endParaRPr lang="en-GB" sz="1200" b="0" dirty="0">
              <a:latin typeface="Lucida Console" pitchFamily="49" charset="0"/>
            </a:endParaRPr>
          </a:p>
          <a:p>
            <a:r>
              <a:rPr lang="en-GB" sz="1200" b="0" dirty="0">
                <a:latin typeface="Lucida Console" pitchFamily="49" charset="0"/>
              </a:rPr>
              <a:t>  // Use connection ...</a:t>
            </a:r>
          </a:p>
          <a:p>
            <a:endParaRPr lang="en-GB" sz="1200" b="0" dirty="0">
              <a:latin typeface="Lucida Console" pitchFamily="49" charset="0"/>
            </a:endParaRPr>
          </a:p>
          <a:p>
            <a:r>
              <a:rPr lang="en-GB" sz="1200" b="0" dirty="0">
                <a:latin typeface="Lucida Console" pitchFamily="49" charset="0"/>
              </a:rPr>
              <a:t>} // connection destructor called here.</a:t>
            </a:r>
          </a:p>
        </p:txBody>
      </p:sp>
    </p:spTree>
    <p:extLst>
      <p:ext uri="{BB962C8B-B14F-4D97-AF65-F5344CB8AC3E}">
        <p14:creationId xmlns:p14="http://schemas.microsoft.com/office/powerpoint/2010/main" val="2588167657"/>
      </p:ext>
    </p:extLst>
  </p:cSld>
  <p:clrMapOvr>
    <a:masterClrMapping/>
  </p:clrMapOvr>
  <p:transition/>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13260</TotalTime>
  <Words>2320</Words>
  <Application>Microsoft Office PowerPoint</Application>
  <PresentationFormat>On-screen Show (4:3)</PresentationFormat>
  <Paragraphs>407</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Lucida Console</vt:lpstr>
      <vt:lpstr>Tahoma</vt:lpstr>
      <vt:lpstr>Wingdings</vt:lpstr>
      <vt:lpstr>1_Blends</vt:lpstr>
      <vt:lpstr>Effective Resource Management with RAII</vt:lpstr>
      <vt:lpstr>Contents</vt:lpstr>
      <vt:lpstr>1. Overview of RAII</vt:lpstr>
      <vt:lpstr>What is RAII?</vt:lpstr>
      <vt:lpstr>The Role of RAII</vt:lpstr>
      <vt:lpstr>RAII Scenario (1 of 2)</vt:lpstr>
      <vt:lpstr>RAII Scenario (2 of 2)</vt:lpstr>
      <vt:lpstr>2. Real-World RAII Examples</vt:lpstr>
      <vt:lpstr>Acquisition and Release of Resources</vt:lpstr>
      <vt:lpstr>Set and Reset the State of Objects</vt:lpstr>
      <vt:lpstr>Perform Undo or Rollback</vt:lpstr>
      <vt:lpstr>3. Managing Dynamic Objects with RAII</vt:lpstr>
      <vt:lpstr>Overview</vt:lpstr>
      <vt:lpstr>Implementing a RAII Factory (1 of 4)</vt:lpstr>
      <vt:lpstr>Implementing a RAII Factory (2 of 4)</vt:lpstr>
      <vt:lpstr>Implementing a RAII Factory (3 of 4)</vt:lpstr>
      <vt:lpstr>Implementing a RAII Factory (4 of 4)</vt:lpstr>
      <vt:lpstr>Features of RAII Factory (1 of 2)</vt:lpstr>
      <vt:lpstr>Features of RAII Factory (2 of 2)</vt:lpstr>
      <vt:lpstr>What Scope for a RAII Factory?</vt:lpstr>
      <vt:lpstr>4. Additional Considerations for RAII</vt:lpstr>
      <vt:lpstr>A Factory for Inheritance Hierarchies (1)</vt:lpstr>
      <vt:lpstr>A Factory for Inheritance Hierarchies (2)</vt:lpstr>
      <vt:lpstr>A Factory for Inheritance Hierarchies (3)</vt:lpstr>
      <vt:lpstr>A Generic Factory (1 of 2)</vt:lpstr>
      <vt:lpstr>A Generic Factory (2 of 2)</vt:lpstr>
      <vt:lpstr>Disposing Objects</vt:lpstr>
      <vt:lpstr>Any Questions?</vt:lpstr>
    </vt:vector>
  </TitlesOfParts>
  <Company>Olsen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Peter Apostolou</cp:lastModifiedBy>
  <cp:revision>569</cp:revision>
  <dcterms:created xsi:type="dcterms:W3CDTF">2002-05-03T12:27:39Z</dcterms:created>
  <dcterms:modified xsi:type="dcterms:W3CDTF">2020-02-10T15:47:37Z</dcterms:modified>
</cp:coreProperties>
</file>