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3" r:id="rId3"/>
    <p:sldId id="657" r:id="rId4"/>
    <p:sldId id="658" r:id="rId5"/>
    <p:sldId id="659" r:id="rId6"/>
    <p:sldId id="660" r:id="rId7"/>
    <p:sldId id="661" r:id="rId8"/>
    <p:sldId id="662" r:id="rId9"/>
    <p:sldId id="663" r:id="rId10"/>
    <p:sldId id="664" r:id="rId11"/>
    <p:sldId id="665" r:id="rId12"/>
    <p:sldId id="654" r:id="rId13"/>
    <p:sldId id="655" r:id="rId14"/>
    <p:sldId id="656" r:id="rId15"/>
    <p:sldId id="666" r:id="rId16"/>
    <p:sldId id="668" r:id="rId17"/>
    <p:sldId id="669" r:id="rId18"/>
    <p:sldId id="574" r:id="rId1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FF66"/>
    <a:srgbClr val="9999FF"/>
    <a:srgbClr val="6699FF"/>
    <a:srgbClr val="CCCCFF"/>
    <a:srgbClr val="ABD5FF"/>
    <a:srgbClr val="669900"/>
    <a:srgbClr val="FFFF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201" autoAdjust="0"/>
    <p:restoredTop sz="94611" autoAdjust="0"/>
  </p:normalViewPr>
  <p:slideViewPr>
    <p:cSldViewPr snapToGrid="0">
      <p:cViewPr varScale="1">
        <p:scale>
          <a:sx n="111" d="100"/>
          <a:sy n="111" d="100"/>
        </p:scale>
        <p:origin x="1038" y="45"/>
      </p:cViewPr>
      <p:guideLst>
        <p:guide orient="horz" pos="4319"/>
        <p:guide pos="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3"/>
    </p:cViewPr>
  </p:sorterViewPr>
  <p:notesViewPr>
    <p:cSldViewPr snapToGrid="0">
      <p:cViewPr varScale="1">
        <p:scale>
          <a:sx n="57" d="100"/>
          <a:sy n="57" d="100"/>
        </p:scale>
        <p:origin x="-533" y="-8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Exception Handling Techniques</a:t>
            </a:r>
          </a:p>
        </p:txBody>
      </p:sp>
      <p:sp>
        <p:nvSpPr>
          <p:cNvPr id="26627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8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b="0"/>
              <a:t>© Olsen Software, 2018</a:t>
            </a:r>
            <a:endParaRPr lang="en-GB" sz="1000" b="0" dirty="0"/>
          </a:p>
        </p:txBody>
      </p:sp>
    </p:spTree>
    <p:extLst>
      <p:ext uri="{BB962C8B-B14F-4D97-AF65-F5344CB8AC3E}">
        <p14:creationId xmlns:p14="http://schemas.microsoft.com/office/powerpoint/2010/main" val="262549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Exception Handling Techniques</a:t>
            </a:r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341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b="0"/>
              <a:t>© Olsen Software, 2018</a:t>
            </a:r>
            <a:endParaRPr lang="en-GB" sz="1000" b="0" dirty="0"/>
          </a:p>
        </p:txBody>
      </p:sp>
      <p:sp>
        <p:nvSpPr>
          <p:cNvPr id="14344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2391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  <p:sp>
        <p:nvSpPr>
          <p:cNvPr id="1536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Exception Handling Techniques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ardrop 5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5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974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896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51" y="1307904"/>
            <a:ext cx="8468251" cy="1034464"/>
          </a:xfrm>
        </p:spPr>
        <p:txBody>
          <a:bodyPr/>
          <a:lstStyle/>
          <a:p>
            <a:pPr eaLnBrk="1" hangingPunct="1"/>
            <a:r>
              <a:rPr lang="en-GB" dirty="0"/>
              <a:t>Exception Handling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Re-throwing an Exception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Imagine you're writing a low-level library class…</a:t>
            </a:r>
          </a:p>
          <a:p>
            <a:pPr lvl="1">
              <a:defRPr/>
            </a:pPr>
            <a:r>
              <a:rPr lang="en-GB" dirty="0"/>
              <a:t>Lots of exceptions might occur</a:t>
            </a:r>
          </a:p>
          <a:p>
            <a:pPr lvl="1">
              <a:defRPr/>
            </a:pPr>
            <a:r>
              <a:rPr lang="en-GB" dirty="0"/>
              <a:t>You want to catch the exception locally, to do some intermediate processing (e.g. log the exception)</a:t>
            </a:r>
          </a:p>
          <a:p>
            <a:pPr lvl="1">
              <a:defRPr/>
            </a:pPr>
            <a:r>
              <a:rPr lang="en-GB" dirty="0"/>
              <a:t>You also want to force the caller to do "full" processing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latin typeface="+mj-lt"/>
              </a:rPr>
              <a:t>You can catch and re-throw an exception: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Do some local processing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The re-throw the same exception, using just the </a:t>
            </a:r>
            <a:r>
              <a:rPr lang="en-GB" dirty="0">
                <a:latin typeface="Lucida Console" pitchFamily="49" charset="0"/>
              </a:rPr>
              <a:t>throw</a:t>
            </a:r>
            <a:r>
              <a:rPr lang="en-GB" dirty="0">
                <a:latin typeface="+mj-lt"/>
              </a:rPr>
              <a:t> keyword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33E339-CFBE-4C6F-B4E9-BF72DB78D04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199" y="4673600"/>
            <a:ext cx="7731125" cy="17373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i="1" dirty="0" err="1">
                <a:latin typeface="Lucida Console" pitchFamily="49" charset="0"/>
              </a:rPr>
              <a:t>ExceptionType</a:t>
            </a:r>
            <a:r>
              <a:rPr lang="en-GB" sz="1200" b="0" dirty="0">
                <a:latin typeface="Lucida Console" pitchFamily="49" charset="0"/>
              </a:rPr>
              <a:t> &amp; ex)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throw;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52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Throwing a Different Exception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It's usually desirable to shield the client programmer from low-level exceptions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Too much low-level grunge detail!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r>
              <a:rPr lang="en-GB" dirty="0">
                <a:latin typeface="+mj-lt"/>
              </a:rPr>
              <a:t>A better approach is as follows: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Catch low-level exception(s)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Throw higher-level exception(s) instead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33E339-CFBE-4C6F-B4E9-BF72DB78D04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199" y="4013200"/>
            <a:ext cx="7731125" cy="17373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i="1" dirty="0" err="1">
                <a:latin typeface="Lucida Console" pitchFamily="49" charset="0"/>
              </a:rPr>
              <a:t>LowLevelExceptionType</a:t>
            </a:r>
            <a:r>
              <a:rPr lang="en-GB" sz="1200" b="0" dirty="0">
                <a:latin typeface="Lucida Console" pitchFamily="49" charset="0"/>
              </a:rPr>
              <a:t> &amp; ex)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throw </a:t>
            </a:r>
            <a:r>
              <a:rPr lang="en-GB" sz="1200" b="0" i="1" dirty="0" err="1">
                <a:latin typeface="Lucida Console" pitchFamily="49" charset="0"/>
              </a:rPr>
              <a:t>HigherLevelExceptionType</a:t>
            </a:r>
            <a:r>
              <a:rPr lang="en-GB" sz="1200" b="0" i="1" dirty="0">
                <a:latin typeface="Lucida Console" pitchFamily="49" charset="0"/>
              </a:rPr>
              <a:t>("Some high-level error message…")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44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Refactoring duplicate catch code</a:t>
            </a: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The need for exception-safe code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A manual approach to exception-safe code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The copy-before-release idiom</a:t>
            </a:r>
          </a:p>
          <a:p>
            <a:pPr eaLnBrk="1" hangingPunct="1"/>
            <a:r>
              <a:rPr lang="en-GB" dirty="0"/>
              <a:t>The execute-around idiom</a:t>
            </a:r>
            <a:endParaRPr lang="cy-GB" dirty="0"/>
          </a:p>
          <a:p>
            <a:pPr eaLnBrk="1" hangingPunct="1"/>
            <a:endParaRPr lang="cy-GB" dirty="0">
              <a:latin typeface="+mj-lt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2. Exception Handling Best Practice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GB" sz="12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6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It's common for several </a:t>
            </a:r>
            <a:r>
              <a:rPr lang="en-GB" dirty="0">
                <a:latin typeface="Lucida Console" pitchFamily="49" charset="0"/>
                <a:sym typeface="Wingdings" pitchFamily="2" charset="2"/>
              </a:rPr>
              <a:t>catch</a:t>
            </a:r>
            <a:r>
              <a:rPr lang="en-GB" dirty="0">
                <a:latin typeface="+mj-lt"/>
                <a:sym typeface="Wingdings" pitchFamily="2" charset="2"/>
              </a:rPr>
              <a:t> handlers to have some duplicate exception-handling logic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Leads to code duplication in the </a:t>
            </a:r>
            <a:r>
              <a:rPr lang="en-GB" dirty="0">
                <a:latin typeface="Lucida Console" pitchFamily="49" charset="0"/>
                <a:sym typeface="Wingdings" pitchFamily="2" charset="2"/>
              </a:rPr>
              <a:t>catch</a:t>
            </a:r>
            <a:r>
              <a:rPr lang="en-GB" dirty="0">
                <a:latin typeface="+mj-lt"/>
                <a:sym typeface="Wingdings" pitchFamily="2" charset="2"/>
              </a:rPr>
              <a:t> blocks – eek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You can define a helper function that performs the common behaviour and then re-throws the exception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Specific catch handlers can then perform additional handling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Refactoring Duplicate Catch Code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5137" y="3474709"/>
            <a:ext cx="3080658" cy="16328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// whatever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i="1" dirty="0">
                <a:latin typeface="Lucida Console" pitchFamily="49" charset="0"/>
              </a:rPr>
              <a:t>...</a:t>
            </a:r>
            <a:r>
              <a:rPr lang="en-GB" sz="1200" b="0" dirty="0">
                <a:latin typeface="Lucida Console" pitchFamily="49" charset="0"/>
              </a:rPr>
              <a:t>)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handle_exception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86943" y="3474709"/>
            <a:ext cx="4339046" cy="30436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err="1">
                <a:latin typeface="Lucida Console" pitchFamily="49" charset="0"/>
              </a:rPr>
              <a:t>handle_exception</a:t>
            </a:r>
            <a:r>
              <a:rPr lang="en-GB" sz="1200" b="0" dirty="0">
                <a:latin typeface="Lucida Console" pitchFamily="49" charset="0"/>
              </a:rPr>
              <a:t>()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try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… … …     // Put common catch code here.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throw;    // Then re-throw the exception.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catch (</a:t>
            </a:r>
            <a:r>
              <a:rPr lang="en-GB" sz="1200" b="0" i="1" dirty="0">
                <a:latin typeface="Lucida Console" pitchFamily="49" charset="0"/>
              </a:rPr>
              <a:t>SomeSpecificException1 &amp; ex)</a:t>
            </a:r>
          </a:p>
          <a:p>
            <a:pPr>
              <a:defRPr/>
            </a:pPr>
            <a:r>
              <a:rPr lang="en-GB" sz="1200" b="0" i="1" dirty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// Specific catch logic here.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catch (</a:t>
            </a:r>
            <a:r>
              <a:rPr lang="en-GB" sz="1200" b="0" i="1" dirty="0">
                <a:latin typeface="Lucida Console" pitchFamily="49" charset="0"/>
              </a:rPr>
              <a:t>SomeSpecificException2 &amp; ex)</a:t>
            </a:r>
          </a:p>
          <a:p>
            <a:pPr>
              <a:defRPr/>
            </a:pPr>
            <a:r>
              <a:rPr lang="en-GB" sz="1200" b="0" i="1" dirty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// Other specific catch logic here.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860766" y="3657600"/>
            <a:ext cx="1526177" cy="111034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2118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Exception safety is critical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Make sure you don't have dangling pointers due to an unexpected exception truncating your logic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E.g. what would happen if an exception occurred where indicated in the following handle-body code?</a:t>
            </a:r>
            <a:endParaRPr lang="cy-GB" dirty="0">
              <a:latin typeface="+mj-lt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The Need for Exception-Safe Code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6095" y="3043642"/>
            <a:ext cx="7578636" cy="34355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class handle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private: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class body;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body *self;</a:t>
            </a:r>
          </a:p>
          <a:p>
            <a:pPr>
              <a:defRPr/>
            </a:pP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public: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handle &amp;operator=(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handle &amp; </a:t>
            </a:r>
            <a:r>
              <a:rPr lang="en-GB" sz="1200" b="0" dirty="0" err="1">
                <a:latin typeface="Lucida Console" pitchFamily="49" charset="0"/>
              </a:rPr>
              <a:t>rhs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if (this != &amp;</a:t>
            </a:r>
            <a:r>
              <a:rPr lang="en-GB" sz="1200" b="0" dirty="0" err="1">
                <a:latin typeface="Lucida Console" pitchFamily="49" charset="0"/>
              </a:rPr>
              <a:t>rhs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  delete self;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  self = new body(*</a:t>
            </a:r>
            <a:r>
              <a:rPr lang="en-GB" sz="1200" b="0" dirty="0" err="1">
                <a:latin typeface="Lucida Console" pitchFamily="49" charset="0"/>
              </a:rPr>
              <a:t>rhs.self</a:t>
            </a:r>
            <a:r>
              <a:rPr lang="en-GB" sz="1200" b="0" dirty="0">
                <a:latin typeface="Lucida Console" pitchFamily="49" charset="0"/>
              </a:rPr>
              <a:t>);    // What if an exception occurred here?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  return *this;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739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Here's a (rather clumsy) approach to achieve exception-safe code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It does work…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But it's painful to write code like this (and to get it right!)</a:t>
            </a:r>
            <a:endParaRPr lang="cy-GB" dirty="0">
              <a:latin typeface="+mj-lt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A Manual Approach to Exception-Safe Code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6095" y="2782382"/>
            <a:ext cx="7578636" cy="34355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handle &amp;handle::operator=(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handle &amp;</a:t>
            </a:r>
            <a:r>
              <a:rPr lang="en-GB" sz="1200" b="0" dirty="0" err="1">
                <a:latin typeface="Lucida Console" pitchFamily="49" charset="0"/>
              </a:rPr>
              <a:t>rhs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if(this != &amp;</a:t>
            </a:r>
            <a:r>
              <a:rPr lang="en-GB" sz="1200" b="0" dirty="0" err="1">
                <a:latin typeface="Lucida Console" pitchFamily="49" charset="0"/>
              </a:rPr>
              <a:t>rhs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{</a:t>
            </a:r>
          </a:p>
          <a:p>
            <a:pPr defTabSz="739775">
              <a:lnSpc>
                <a:spcPct val="90000"/>
              </a:lnSpc>
              <a:spcAft>
                <a:spcPct val="20000"/>
              </a:spcAft>
            </a:pPr>
            <a:r>
              <a:rPr lang="en-GB" sz="1200" b="0" dirty="0">
                <a:latin typeface="Lucida Console" pitchFamily="49" charset="0"/>
              </a:rPr>
              <a:t>    body *</a:t>
            </a:r>
            <a:r>
              <a:rPr lang="en-GB" sz="1200" b="0" dirty="0" err="1">
                <a:latin typeface="Lucida Console" pitchFamily="49" charset="0"/>
              </a:rPr>
              <a:t>old_self</a:t>
            </a:r>
            <a:r>
              <a:rPr lang="en-GB" sz="1200" b="0" dirty="0">
                <a:latin typeface="Lucida Console" pitchFamily="49" charset="0"/>
              </a:rPr>
              <a:t> = self;</a:t>
            </a:r>
          </a:p>
          <a:p>
            <a:pPr defTabSz="739775">
              <a:lnSpc>
                <a:spcPct val="90000"/>
              </a:lnSpc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try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{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  self = new body(*</a:t>
            </a:r>
            <a:r>
              <a:rPr lang="en-GB" sz="1200" b="0" dirty="0" err="1">
                <a:latin typeface="Lucida Console" pitchFamily="49" charset="0"/>
              </a:rPr>
              <a:t>rhs.self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  delete </a:t>
            </a:r>
            <a:r>
              <a:rPr lang="en-GB" sz="1200" b="0" dirty="0" err="1">
                <a:latin typeface="Lucida Console" pitchFamily="49" charset="0"/>
              </a:rPr>
              <a:t>old_self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}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catch(...)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{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  self = </a:t>
            </a:r>
            <a:r>
              <a:rPr lang="en-GB" sz="1200" b="0" dirty="0" err="1">
                <a:latin typeface="Lucida Console" pitchFamily="49" charset="0"/>
              </a:rPr>
              <a:t>old_self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  throw;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}</a:t>
            </a:r>
          </a:p>
          <a:p>
            <a:pPr defTabSz="739775">
              <a:lnSpc>
                <a:spcPct val="90000"/>
              </a:lnSpc>
              <a:spcAft>
                <a:spcPct val="20000"/>
              </a:spcAft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return *this;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99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Here's a refactored version of the code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Better…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We ensure the object is always in a stable state, so we don't need to undo any state changes that might have gone pear-shaped</a:t>
            </a:r>
            <a:endParaRPr lang="cy-GB" dirty="0">
              <a:latin typeface="+mj-lt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The Copy-Before-Release Idiom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6095" y="2782382"/>
            <a:ext cx="7578636" cy="181574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handle &amp;handle::operator=(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handle &amp;</a:t>
            </a:r>
            <a:r>
              <a:rPr lang="en-GB" sz="1200" b="0" dirty="0" err="1">
                <a:latin typeface="Lucida Console" pitchFamily="49" charset="0"/>
              </a:rPr>
              <a:t>rhs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body *</a:t>
            </a:r>
            <a:r>
              <a:rPr lang="en-GB" sz="1200" b="0" dirty="0" err="1">
                <a:latin typeface="Lucida Console" pitchFamily="49" charset="0"/>
              </a:rPr>
              <a:t>old_self</a:t>
            </a:r>
            <a:r>
              <a:rPr lang="en-GB" sz="1200" b="0" dirty="0">
                <a:latin typeface="Lucida Console" pitchFamily="49" charset="0"/>
              </a:rPr>
              <a:t> = self;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self = new body(*</a:t>
            </a:r>
            <a:r>
              <a:rPr lang="en-GB" sz="1200" b="0" dirty="0" err="1">
                <a:latin typeface="Lucida Console" pitchFamily="49" charset="0"/>
              </a:rPr>
              <a:t>rhs.self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  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delete </a:t>
            </a:r>
            <a:r>
              <a:rPr lang="en-GB" sz="1200" b="0" dirty="0" err="1">
                <a:latin typeface="Lucida Console" pitchFamily="49" charset="0"/>
              </a:rPr>
              <a:t>old_self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return *this;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1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The execute-around idiom is an example of "resource acquisition is initialization", a.k.a. RAII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We'll take a closer look at this later in the course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 basic idea is to create a local object whose destructor absolutely ensures resources are released properly, even in the event of an exception</a:t>
            </a:r>
          </a:p>
          <a:p>
            <a:pPr lvl="1" eaLnBrk="1" hangingPunct="1"/>
            <a:endParaRPr lang="cy-GB" dirty="0">
              <a:latin typeface="+mj-lt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The Execute-Around Idiom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6095" y="3448595"/>
            <a:ext cx="7578636" cy="13585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some_wrapper_type</a:t>
            </a:r>
            <a:r>
              <a:rPr lang="en-GB" sz="1200" b="0" dirty="0">
                <a:latin typeface="Lucida Console" pitchFamily="49" charset="0"/>
              </a:rPr>
              <a:t> wrapper(</a:t>
            </a:r>
            <a:r>
              <a:rPr lang="en-GB" sz="1200" b="0" dirty="0" err="1">
                <a:latin typeface="Lucida Console" pitchFamily="49" charset="0"/>
              </a:rPr>
              <a:t>some_resource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// Use </a:t>
            </a:r>
            <a:r>
              <a:rPr lang="en-GB" sz="1200" b="0" dirty="0" err="1">
                <a:latin typeface="Lucida Console" pitchFamily="49" charset="0"/>
              </a:rPr>
              <a:t>some_resource</a:t>
            </a:r>
            <a:r>
              <a:rPr lang="en-GB" sz="1200" b="0" dirty="0">
                <a:latin typeface="Lucida Console" pitchFamily="49" charset="0"/>
              </a:rPr>
              <a:t> object here</a:t>
            </a:r>
          </a:p>
          <a:p>
            <a:pPr defTabSz="739775">
              <a:lnSpc>
                <a:spcPct val="90000"/>
              </a:lnSpc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} // Destructor for wrapper object is called here, 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latin typeface="Lucida Console" pitchFamily="49" charset="0"/>
              </a:rPr>
              <a:t>  // will ensure </a:t>
            </a:r>
            <a:r>
              <a:rPr lang="en-GB" sz="1200" b="0" dirty="0" err="1">
                <a:latin typeface="Lucida Console" pitchFamily="49" charset="0"/>
              </a:rPr>
              <a:t>some_resource</a:t>
            </a:r>
            <a:r>
              <a:rPr lang="en-GB" sz="1200" b="0" dirty="0">
                <a:latin typeface="Lucida Console" pitchFamily="49" charset="0"/>
              </a:rPr>
              <a:t> is released deterministically. </a:t>
            </a:r>
          </a:p>
        </p:txBody>
      </p:sp>
    </p:spTree>
    <p:extLst>
      <p:ext uri="{BB962C8B-B14F-4D97-AF65-F5344CB8AC3E}">
        <p14:creationId xmlns:p14="http://schemas.microsoft.com/office/powerpoint/2010/main" val="21447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5F6BBC-EF49-44A1-AC04-24675804BF12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GB" sz="1200" b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>
                <a:latin typeface="+mj-lt"/>
                <a:sym typeface="Wingdings" pitchFamily="2" charset="2"/>
              </a:rPr>
              <a:t>Essential exception handling concepts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>
                <a:latin typeface="+mj-lt"/>
                <a:sym typeface="Wingdings" pitchFamily="2" charset="2"/>
              </a:rPr>
              <a:t>Exception handling best practice</a:t>
            </a:r>
            <a:endParaRPr lang="cy-GB" dirty="0">
              <a:latin typeface="+mj-lt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2</a:t>
            </a:fld>
            <a:endParaRPr lang="en-GB" sz="12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of exceptions</a:t>
            </a:r>
          </a:p>
          <a:p>
            <a:pPr eaLnBrk="1" hangingPunct="1"/>
            <a:r>
              <a:rPr lang="en-GB" dirty="0"/>
              <a:t>Standard exceptions in C++</a:t>
            </a:r>
          </a:p>
          <a:p>
            <a:pPr eaLnBrk="1" hangingPunct="1"/>
            <a:r>
              <a:rPr lang="en-GB" dirty="0"/>
              <a:t>A closer look at the exception class</a:t>
            </a:r>
          </a:p>
          <a:p>
            <a:pPr eaLnBrk="1" hangingPunct="1"/>
            <a:r>
              <a:rPr lang="en-GB" dirty="0"/>
              <a:t>How to throw and catch exceptions</a:t>
            </a:r>
          </a:p>
          <a:p>
            <a:pPr eaLnBrk="1" hangingPunct="1"/>
            <a:r>
              <a:rPr lang="en-GB" dirty="0"/>
              <a:t>Catching a hierarchy of exceptions</a:t>
            </a:r>
          </a:p>
          <a:p>
            <a:pPr eaLnBrk="1" hangingPunct="1"/>
            <a:r>
              <a:rPr lang="en-GB" dirty="0"/>
              <a:t>Catching any type of exception</a:t>
            </a:r>
          </a:p>
          <a:p>
            <a:pPr eaLnBrk="1" hangingPunct="1"/>
            <a:r>
              <a:rPr lang="en-GB" dirty="0"/>
              <a:t>Re-throwing an exception</a:t>
            </a:r>
          </a:p>
          <a:p>
            <a:pPr eaLnBrk="1" hangingPunct="1"/>
            <a:r>
              <a:rPr lang="en-GB" dirty="0"/>
              <a:t>Throwing a different exception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/>
              <a:t>1. Essential Exception Handling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BA0D581-F7B6-4F0E-B8AB-94E439936AE5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2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Recap of Exceptions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dirty="0"/>
              <a:t>Exceptions are a run-time mechanism for indicating exceptional conditions in C++</a:t>
            </a:r>
          </a:p>
          <a:p>
            <a:pPr lvl="1" eaLnBrk="1" hangingPunct="1"/>
            <a:r>
              <a:rPr lang="en-GB" dirty="0"/>
              <a:t>If you detect an exceptional condition, you can throw an exception</a:t>
            </a:r>
          </a:p>
          <a:p>
            <a:pPr lvl="1" eaLnBrk="1" hangingPunct="1"/>
            <a:r>
              <a:rPr lang="en-GB" dirty="0"/>
              <a:t>An exception is an object that contains relevant error info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Somewhere up the call stack, the exception is caught and dealt with</a:t>
            </a:r>
          </a:p>
          <a:p>
            <a:pPr lvl="1" eaLnBrk="1" hangingPunct="1"/>
            <a:r>
              <a:rPr lang="en-GB" dirty="0"/>
              <a:t>If the exception is not caught, your application terminates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Note: C++ doesn't support "checked exceptions"</a:t>
            </a:r>
          </a:p>
          <a:p>
            <a:pPr lvl="1" eaLnBrk="1" hangingPunct="1"/>
            <a:r>
              <a:rPr lang="en-GB" dirty="0"/>
              <a:t>A method doesn't have to declare what exceptions it might throw</a:t>
            </a:r>
          </a:p>
          <a:p>
            <a:pPr lvl="1" eaLnBrk="1" hangingPunct="1"/>
            <a:r>
              <a:rPr lang="en-GB" dirty="0"/>
              <a:t>Client code isn't obliged (by the compiler) to catch any exceptions</a:t>
            </a:r>
          </a:p>
          <a:p>
            <a:pPr eaLnBrk="1" hangingPunct="1"/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97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Standard Exceptions in C++</a:t>
            </a:r>
          </a:p>
        </p:txBody>
      </p:sp>
      <p:sp>
        <p:nvSpPr>
          <p:cNvPr id="717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C++ defines a simple set of standard exception classes</a:t>
            </a:r>
          </a:p>
          <a:p>
            <a:pPr lvl="1"/>
            <a:r>
              <a:rPr lang="en-GB" dirty="0"/>
              <a:t>All in the </a:t>
            </a:r>
            <a:r>
              <a:rPr lang="en-GB" dirty="0" err="1">
                <a:latin typeface="Lucida Console" pitchFamily="49" charset="0"/>
              </a:rPr>
              <a:t>std</a:t>
            </a:r>
            <a:r>
              <a:rPr lang="en-GB" dirty="0"/>
              <a:t> namespace</a:t>
            </a:r>
          </a:p>
        </p:txBody>
      </p:sp>
      <p:sp>
        <p:nvSpPr>
          <p:cNvPr id="7175" name="TextBox 32"/>
          <p:cNvSpPr txBox="1">
            <a:spLocks noChangeArrowheads="1"/>
          </p:cNvSpPr>
          <p:nvPr/>
        </p:nvSpPr>
        <p:spPr bwMode="auto">
          <a:xfrm flipH="1">
            <a:off x="1245078" y="204724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>
                <a:solidFill>
                  <a:srgbClr val="333399"/>
                </a:solidFill>
                <a:latin typeface="Lucida Console" pitchFamily="49" charset="0"/>
              </a:rPr>
              <a:t>exception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 flipH="1">
            <a:off x="2413478" y="264668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bad_cast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 flipH="1">
            <a:off x="2413478" y="323596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bad_typeid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25" name="TextBox 32"/>
          <p:cNvSpPr txBox="1">
            <a:spLocks noChangeArrowheads="1"/>
          </p:cNvSpPr>
          <p:nvPr/>
        </p:nvSpPr>
        <p:spPr bwMode="auto">
          <a:xfrm flipH="1">
            <a:off x="2413478" y="382524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bad_alloc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 flipH="1">
            <a:off x="2413478" y="441452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bad_exception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 flipH="1">
            <a:off x="2413478" y="500380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logic_error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28" name="TextBox 32"/>
          <p:cNvSpPr txBox="1">
            <a:spLocks noChangeArrowheads="1"/>
          </p:cNvSpPr>
          <p:nvPr/>
        </p:nvSpPr>
        <p:spPr bwMode="auto">
          <a:xfrm flipH="1">
            <a:off x="2413478" y="559308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runtime_error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 flipH="1">
            <a:off x="2413478" y="618236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ios_base</a:t>
            </a:r>
            <a:r>
              <a:rPr lang="en-GB" sz="1300" b="0" dirty="0">
                <a:solidFill>
                  <a:srgbClr val="333399"/>
                </a:solidFill>
                <a:latin typeface="Lucida Console" pitchFamily="49" charset="0"/>
              </a:rPr>
              <a:t>::failure</a:t>
            </a:r>
          </a:p>
        </p:txBody>
      </p:sp>
      <p:cxnSp>
        <p:nvCxnSpPr>
          <p:cNvPr id="6" name="Elbow Connector 5"/>
          <p:cNvCxnSpPr/>
          <p:nvPr/>
        </p:nvCxnSpPr>
        <p:spPr bwMode="auto">
          <a:xfrm>
            <a:off x="1747520" y="2400300"/>
            <a:ext cx="665958" cy="417830"/>
          </a:xfrm>
          <a:prstGeom prst="bentConnector3">
            <a:avLst>
              <a:gd name="adj1" fmla="val 118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/>
          <p:nvPr/>
        </p:nvCxnSpPr>
        <p:spPr bwMode="auto">
          <a:xfrm>
            <a:off x="1747520" y="2818130"/>
            <a:ext cx="665958" cy="609600"/>
          </a:xfrm>
          <a:prstGeom prst="bentConnector3">
            <a:avLst>
              <a:gd name="adj1" fmla="val 118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747520" y="3388360"/>
            <a:ext cx="665958" cy="609600"/>
          </a:xfrm>
          <a:prstGeom prst="bentConnector3">
            <a:avLst>
              <a:gd name="adj1" fmla="val 118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>
            <a:off x="1747520" y="3978910"/>
            <a:ext cx="665958" cy="609600"/>
          </a:xfrm>
          <a:prstGeom prst="bentConnector3">
            <a:avLst>
              <a:gd name="adj1" fmla="val 118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>
            <a:off x="1747520" y="4569460"/>
            <a:ext cx="665958" cy="609600"/>
          </a:xfrm>
          <a:prstGeom prst="bentConnector3">
            <a:avLst>
              <a:gd name="adj1" fmla="val 118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/>
          <p:nvPr/>
        </p:nvCxnSpPr>
        <p:spPr bwMode="auto">
          <a:xfrm>
            <a:off x="1747520" y="5160010"/>
            <a:ext cx="665958" cy="609600"/>
          </a:xfrm>
          <a:prstGeom prst="bentConnector3">
            <a:avLst>
              <a:gd name="adj1" fmla="val 118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Elbow Connector 41"/>
          <p:cNvCxnSpPr/>
          <p:nvPr/>
        </p:nvCxnSpPr>
        <p:spPr bwMode="auto">
          <a:xfrm>
            <a:off x="1747520" y="5750560"/>
            <a:ext cx="665958" cy="609600"/>
          </a:xfrm>
          <a:prstGeom prst="bentConnector3">
            <a:avLst>
              <a:gd name="adj1" fmla="val 118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Isosceles Triangle 9"/>
          <p:cNvSpPr/>
          <p:nvPr/>
        </p:nvSpPr>
        <p:spPr bwMode="auto">
          <a:xfrm>
            <a:off x="1645920" y="2400300"/>
            <a:ext cx="223520" cy="20891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Lucida Console" pitchFamily="49" charset="0"/>
            </a:endParaRPr>
          </a:p>
        </p:txBody>
      </p:sp>
      <p:sp>
        <p:nvSpPr>
          <p:cNvPr id="44" name="TextBox 32"/>
          <p:cNvSpPr txBox="1">
            <a:spLocks noChangeArrowheads="1"/>
          </p:cNvSpPr>
          <p:nvPr/>
        </p:nvSpPr>
        <p:spPr bwMode="auto">
          <a:xfrm flipH="1">
            <a:off x="5105878" y="421132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invalid_argument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 flipH="1">
            <a:off x="5105878" y="460756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length_error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46" name="TextBox 32"/>
          <p:cNvSpPr txBox="1">
            <a:spLocks noChangeArrowheads="1"/>
          </p:cNvSpPr>
          <p:nvPr/>
        </p:nvSpPr>
        <p:spPr bwMode="auto">
          <a:xfrm flipH="1">
            <a:off x="5105878" y="500380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out_of_range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 flipH="1">
            <a:off x="5105878" y="382524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domain_error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 rot="16200000">
            <a:off x="4333400" y="5074602"/>
            <a:ext cx="223520" cy="20891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Elbow Connector 11"/>
          <p:cNvCxnSpPr>
            <a:stCxn id="48" idx="3"/>
            <a:endCxn id="47" idx="3"/>
          </p:cNvCxnSpPr>
          <p:nvPr/>
        </p:nvCxnSpPr>
        <p:spPr bwMode="auto">
          <a:xfrm flipV="1">
            <a:off x="4549618" y="3996690"/>
            <a:ext cx="556260" cy="1182370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stCxn id="48" idx="3"/>
            <a:endCxn id="44" idx="3"/>
          </p:cNvCxnSpPr>
          <p:nvPr/>
        </p:nvCxnSpPr>
        <p:spPr bwMode="auto">
          <a:xfrm flipV="1">
            <a:off x="4549618" y="4382770"/>
            <a:ext cx="556260" cy="796290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Elbow Connector 18"/>
          <p:cNvCxnSpPr>
            <a:stCxn id="48" idx="3"/>
            <a:endCxn id="45" idx="3"/>
          </p:cNvCxnSpPr>
          <p:nvPr/>
        </p:nvCxnSpPr>
        <p:spPr bwMode="auto">
          <a:xfrm flipV="1">
            <a:off x="4549618" y="4779010"/>
            <a:ext cx="556260" cy="400050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4549618" y="5175250"/>
            <a:ext cx="556260" cy="381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32"/>
          <p:cNvSpPr txBox="1">
            <a:spLocks noChangeArrowheads="1"/>
          </p:cNvSpPr>
          <p:nvPr/>
        </p:nvSpPr>
        <p:spPr bwMode="auto">
          <a:xfrm flipH="1">
            <a:off x="5105878" y="601091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overflow_error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65" name="TextBox 32"/>
          <p:cNvSpPr txBox="1">
            <a:spLocks noChangeArrowheads="1"/>
          </p:cNvSpPr>
          <p:nvPr/>
        </p:nvSpPr>
        <p:spPr bwMode="auto">
          <a:xfrm flipH="1">
            <a:off x="5105878" y="560324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range_error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 rot="16200000">
            <a:off x="4333400" y="5674042"/>
            <a:ext cx="223520" cy="20891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70" name="Elbow Connector 69"/>
          <p:cNvCxnSpPr>
            <a:stCxn id="67" idx="3"/>
            <a:endCxn id="64" idx="3"/>
          </p:cNvCxnSpPr>
          <p:nvPr/>
        </p:nvCxnSpPr>
        <p:spPr bwMode="auto">
          <a:xfrm>
            <a:off x="4549618" y="5778500"/>
            <a:ext cx="556260" cy="403860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4549618" y="5774690"/>
            <a:ext cx="556260" cy="381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32"/>
          <p:cNvSpPr txBox="1">
            <a:spLocks noChangeArrowheads="1"/>
          </p:cNvSpPr>
          <p:nvPr/>
        </p:nvSpPr>
        <p:spPr bwMode="auto">
          <a:xfrm flipH="1">
            <a:off x="5105878" y="6417310"/>
            <a:ext cx="190976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300" b="0" dirty="0" err="1">
                <a:solidFill>
                  <a:srgbClr val="333399"/>
                </a:solidFill>
                <a:latin typeface="Lucida Console" pitchFamily="49" charset="0"/>
              </a:rPr>
              <a:t>underflow_error</a:t>
            </a:r>
            <a:endParaRPr lang="en-GB" sz="1300" b="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cxnSp>
        <p:nvCxnSpPr>
          <p:cNvPr id="7168" name="Elbow Connector 7167"/>
          <p:cNvCxnSpPr>
            <a:stCxn id="67" idx="3"/>
            <a:endCxn id="72" idx="3"/>
          </p:cNvCxnSpPr>
          <p:nvPr/>
        </p:nvCxnSpPr>
        <p:spPr bwMode="auto">
          <a:xfrm>
            <a:off x="4549618" y="5778500"/>
            <a:ext cx="556260" cy="810260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78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A Closer Look at the exception Class</a:t>
            </a:r>
          </a:p>
        </p:txBody>
      </p:sp>
      <p:sp>
        <p:nvSpPr>
          <p:cNvPr id="717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exception</a:t>
            </a:r>
            <a:r>
              <a:rPr lang="en-GB" dirty="0"/>
              <a:t> is the root exception class in C++</a:t>
            </a:r>
          </a:p>
          <a:p>
            <a:pPr lvl="1"/>
            <a:r>
              <a:rPr lang="en-GB" dirty="0"/>
              <a:t>All the standard C++ exception classes inherit from </a:t>
            </a:r>
            <a:r>
              <a:rPr lang="en-GB" dirty="0">
                <a:latin typeface="Lucida Console" pitchFamily="49" charset="0"/>
              </a:rPr>
              <a:t>exception</a:t>
            </a:r>
          </a:p>
          <a:p>
            <a:pPr lvl="1"/>
            <a:r>
              <a:rPr lang="en-GB" dirty="0"/>
              <a:t>Custom exception classes should inherit from </a:t>
            </a:r>
            <a:r>
              <a:rPr lang="en-GB" dirty="0">
                <a:latin typeface="Lucida Console" pitchFamily="49" charset="0"/>
              </a:rPr>
              <a:t>exception</a:t>
            </a:r>
            <a:r>
              <a:rPr lang="en-GB" dirty="0"/>
              <a:t> too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Lucida Console" pitchFamily="49" charset="0"/>
              </a:rPr>
              <a:t>throw()</a:t>
            </a:r>
            <a:r>
              <a:rPr lang="en-GB" dirty="0"/>
              <a:t> clause at the end of a method signature indicates the exceptions that might be thrown by the method</a:t>
            </a:r>
          </a:p>
          <a:p>
            <a:pPr lvl="1"/>
            <a:r>
              <a:rPr lang="en-GB" dirty="0"/>
              <a:t>This is a run-time mechanism, not enforced at compile-time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838200" y="2397760"/>
            <a:ext cx="7594600" cy="23063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class exception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public: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exception() throw();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exception(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exception &amp; </a:t>
            </a:r>
            <a:r>
              <a:rPr lang="en-GB" sz="1200" b="0" dirty="0" err="1">
                <a:latin typeface="Lucida Console" pitchFamily="49" charset="0"/>
              </a:rPr>
              <a:t>innerException</a:t>
            </a:r>
            <a:r>
              <a:rPr lang="en-GB" sz="1200" b="0" dirty="0">
                <a:latin typeface="Lucida Console" pitchFamily="49" charset="0"/>
              </a:rPr>
              <a:t>) throw();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virtual ~exception() throw();</a:t>
            </a:r>
          </a:p>
          <a:p>
            <a:pPr>
              <a:defRPr/>
            </a:pP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exception &amp; operator=(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exception &amp; other) throw();</a:t>
            </a:r>
          </a:p>
          <a:p>
            <a:pPr>
              <a:defRPr/>
            </a:pP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virtual 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char * what() 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throw();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597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How to Throw and Catch Exceptions</a:t>
            </a:r>
          </a:p>
        </p:txBody>
      </p:sp>
      <p:sp>
        <p:nvSpPr>
          <p:cNvPr id="9219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Lucida Console" pitchFamily="49" charset="0"/>
              </a:rPr>
              <a:t>try</a:t>
            </a:r>
            <a:r>
              <a:rPr lang="en-GB" dirty="0"/>
              <a:t> block</a:t>
            </a:r>
          </a:p>
          <a:p>
            <a:pPr lvl="1">
              <a:defRPr/>
            </a:pPr>
            <a:r>
              <a:rPr lang="en-GB" dirty="0"/>
              <a:t>Contains code that might</a:t>
            </a:r>
            <a:br>
              <a:rPr lang="en-GB" dirty="0"/>
            </a:br>
            <a:r>
              <a:rPr lang="en-GB" dirty="0"/>
              <a:t>cause an exception</a:t>
            </a:r>
          </a:p>
          <a:p>
            <a:pPr>
              <a:defRPr/>
            </a:pPr>
            <a:r>
              <a:rPr lang="en-GB" dirty="0">
                <a:latin typeface="Lucida Console" pitchFamily="49" charset="0"/>
              </a:rPr>
              <a:t>throw</a:t>
            </a:r>
            <a:r>
              <a:rPr lang="en-GB" dirty="0"/>
              <a:t> keyword</a:t>
            </a:r>
          </a:p>
          <a:p>
            <a:pPr lvl="1">
              <a:defRPr/>
            </a:pPr>
            <a:r>
              <a:rPr lang="en-GB" dirty="0"/>
              <a:t>Throws an exception object</a:t>
            </a:r>
          </a:p>
          <a:p>
            <a:pPr>
              <a:defRPr/>
            </a:pPr>
            <a:r>
              <a:rPr lang="en-GB" dirty="0">
                <a:latin typeface="Lucida Console" pitchFamily="49" charset="0"/>
              </a:rPr>
              <a:t>catch</a:t>
            </a:r>
            <a:r>
              <a:rPr lang="en-GB" dirty="0"/>
              <a:t> block(s)</a:t>
            </a:r>
          </a:p>
          <a:p>
            <a:pPr lvl="1">
              <a:defRPr/>
            </a:pPr>
            <a:r>
              <a:rPr lang="en-GB" dirty="0"/>
              <a:t>One or more</a:t>
            </a:r>
          </a:p>
          <a:p>
            <a:pPr lvl="1">
              <a:defRPr/>
            </a:pPr>
            <a:r>
              <a:rPr lang="en-GB" dirty="0"/>
              <a:t>Specify an exception class,</a:t>
            </a:r>
            <a:br>
              <a:rPr lang="en-GB" dirty="0"/>
            </a:br>
            <a:r>
              <a:rPr lang="en-GB" dirty="0"/>
              <a:t>to catch exception object</a:t>
            </a:r>
          </a:p>
          <a:p>
            <a:pPr lvl="1">
              <a:defRPr/>
            </a:pPr>
            <a:r>
              <a:rPr lang="en-GB" dirty="0"/>
              <a:t>Perform recovery code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Note:</a:t>
            </a:r>
          </a:p>
          <a:p>
            <a:pPr lvl="1">
              <a:defRPr/>
            </a:pPr>
            <a:r>
              <a:rPr lang="en-GB" dirty="0"/>
              <a:t>There is no concept of </a:t>
            </a:r>
            <a:r>
              <a:rPr lang="en-GB" dirty="0">
                <a:latin typeface="Lucida Console" pitchFamily="49" charset="0"/>
              </a:rPr>
              <a:t>finally</a:t>
            </a:r>
            <a:r>
              <a:rPr lang="en-GB" dirty="0"/>
              <a:t> blocks in C++</a:t>
            </a:r>
          </a:p>
          <a:p>
            <a:pPr lvl="1">
              <a:defRPr/>
            </a:pPr>
            <a:r>
              <a:rPr lang="en-GB" dirty="0"/>
              <a:t>To achieve exception safety, implement appropriate destructors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B8E5C0-1864-4D24-AA69-54F4C37C3485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84700" y="1193800"/>
            <a:ext cx="3984625" cy="3530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// Code that might cause an exception …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throw </a:t>
            </a:r>
            <a:r>
              <a:rPr lang="en-GB" sz="1200" b="0" dirty="0" err="1">
                <a:latin typeface="Lucida Console" pitchFamily="49" charset="0"/>
              </a:rPr>
              <a:t>SomeExceptionType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someParams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i="1" dirty="0">
                <a:latin typeface="Lucida Console" pitchFamily="49" charset="0"/>
              </a:rPr>
              <a:t>ExceptionType1 </a:t>
            </a:r>
            <a:r>
              <a:rPr lang="en-GB" sz="1200" b="0" dirty="0">
                <a:latin typeface="Lucida Console" pitchFamily="49" charset="0"/>
              </a:rPr>
              <a:t>&amp;</a:t>
            </a:r>
            <a:r>
              <a:rPr lang="en-GB" sz="1200" b="0" i="1" dirty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ex)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// Code to handle </a:t>
            </a:r>
            <a:r>
              <a:rPr lang="en-GB" sz="1200" b="0" i="1" dirty="0">
                <a:latin typeface="Lucida Console" pitchFamily="49" charset="0"/>
              </a:rPr>
              <a:t>ExceptionType1 …</a:t>
            </a: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i="1" dirty="0">
                <a:latin typeface="Lucida Console" pitchFamily="49" charset="0"/>
              </a:rPr>
              <a:t>ExceptionType2 </a:t>
            </a:r>
            <a:r>
              <a:rPr lang="en-GB" sz="1200" b="0" dirty="0">
                <a:latin typeface="Lucida Console" pitchFamily="49" charset="0"/>
              </a:rPr>
              <a:t>&amp; ex)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// Code to handle </a:t>
            </a:r>
            <a:r>
              <a:rPr lang="en-GB" sz="1200" b="0" i="1" dirty="0">
                <a:latin typeface="Lucida Console" pitchFamily="49" charset="0"/>
              </a:rPr>
              <a:t>ExceptionType2 …</a:t>
            </a: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829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Catching a Hierarchy of Exceptions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When you define a catch handler…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It will catch that exception type, plus any subclasses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r>
              <a:rPr lang="en-GB" dirty="0">
                <a:latin typeface="+mj-lt"/>
              </a:rPr>
              <a:t>You can define multiple catch handlers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When an exception occurs, </a:t>
            </a:r>
            <a:r>
              <a:rPr lang="en-GB" dirty="0">
                <a:latin typeface="Lucida Console" pitchFamily="49" charset="0"/>
              </a:rPr>
              <a:t>catch</a:t>
            </a:r>
            <a:r>
              <a:rPr lang="en-GB" dirty="0">
                <a:latin typeface="+mj-lt"/>
              </a:rPr>
              <a:t> handlers are tried in sequence, looking for a suitable handler</a:t>
            </a:r>
          </a:p>
          <a:p>
            <a:pPr lvl="1">
              <a:defRPr/>
            </a:pPr>
            <a:r>
              <a:rPr lang="en-GB" dirty="0"/>
              <a:t>You should organize your catch handlers from specific to general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1B2F09-D50F-416F-AE2E-87ED4030DFB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8199" y="3988526"/>
            <a:ext cx="7731125" cy="233584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dirty="0" err="1">
                <a:latin typeface="Lucida Console" pitchFamily="49" charset="0"/>
              </a:rPr>
              <a:t>bad_alloc</a:t>
            </a:r>
            <a:r>
              <a:rPr lang="en-GB" sz="1200" b="0" dirty="0">
                <a:latin typeface="Lucida Console" pitchFamily="49" charset="0"/>
              </a:rPr>
              <a:t> &amp; ex)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catch (exception &amp; ex)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03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Catching any Type of Exception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You can define a catch-all handler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Define a catch handler with </a:t>
            </a:r>
            <a:r>
              <a:rPr lang="en-GB" dirty="0">
                <a:latin typeface="Lucida Console" pitchFamily="49" charset="0"/>
              </a:rPr>
              <a:t>...</a:t>
            </a:r>
            <a:r>
              <a:rPr lang="en-GB" dirty="0">
                <a:latin typeface="+mj-lt"/>
              </a:rPr>
              <a:t> as the exception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1B2F09-D50F-416F-AE2E-87ED4030DFB9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8199" y="2011680"/>
            <a:ext cx="7731125" cy="2997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i="1" dirty="0">
                <a:latin typeface="Lucida Console" pitchFamily="49" charset="0"/>
              </a:rPr>
              <a:t>ExceptionType1 </a:t>
            </a:r>
            <a:r>
              <a:rPr lang="en-GB" sz="1200" b="0" dirty="0">
                <a:latin typeface="Lucida Console" pitchFamily="49" charset="0"/>
              </a:rPr>
              <a:t>&amp;</a:t>
            </a:r>
            <a:r>
              <a:rPr lang="en-GB" sz="1200" b="0" i="1" dirty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ex)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… </a:t>
            </a: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i="1" dirty="0">
                <a:latin typeface="Lucida Console" pitchFamily="49" charset="0"/>
              </a:rPr>
              <a:t>ExceptionType2 </a:t>
            </a:r>
            <a:r>
              <a:rPr lang="en-GB" sz="1200" b="0" dirty="0">
                <a:latin typeface="Lucida Console" pitchFamily="49" charset="0"/>
              </a:rPr>
              <a:t>&amp; ex)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catch (...)   // Catch-all handler, note the ... here is real syntax!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// Do general-purpose exception processing.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5940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10701</TotalTime>
  <Words>1406</Words>
  <Application>Microsoft Office PowerPoint</Application>
  <PresentationFormat>On-screen Show (4:3)</PresentationFormat>
  <Paragraphs>318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Lucida Console</vt:lpstr>
      <vt:lpstr>Tahoma</vt:lpstr>
      <vt:lpstr>Wingdings</vt:lpstr>
      <vt:lpstr>1_Blends</vt:lpstr>
      <vt:lpstr>Exception Handling Techniques</vt:lpstr>
      <vt:lpstr>Contents</vt:lpstr>
      <vt:lpstr>1. Essential Exception Handling Concepts</vt:lpstr>
      <vt:lpstr>Recap of Exceptions</vt:lpstr>
      <vt:lpstr>Standard Exceptions in C++</vt:lpstr>
      <vt:lpstr>A Closer Look at the exception Class</vt:lpstr>
      <vt:lpstr>How to Throw and Catch Exceptions</vt:lpstr>
      <vt:lpstr>Catching a Hierarchy of Exceptions</vt:lpstr>
      <vt:lpstr>Catching any Type of Exception</vt:lpstr>
      <vt:lpstr>Re-throwing an Exception</vt:lpstr>
      <vt:lpstr>Throwing a Different Exception</vt:lpstr>
      <vt:lpstr>2. Exception Handling Best Practice</vt:lpstr>
      <vt:lpstr>Refactoring Duplicate Catch Code</vt:lpstr>
      <vt:lpstr>The Need for Exception-Safe Code</vt:lpstr>
      <vt:lpstr>A Manual Approach to Exception-Safe Code</vt:lpstr>
      <vt:lpstr>The Copy-Before-Release Idiom</vt:lpstr>
      <vt:lpstr>The Execute-Around Idiom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Peter Apostolou</cp:lastModifiedBy>
  <cp:revision>496</cp:revision>
  <dcterms:created xsi:type="dcterms:W3CDTF">2002-05-03T12:27:39Z</dcterms:created>
  <dcterms:modified xsi:type="dcterms:W3CDTF">2020-02-14T14:31:19Z</dcterms:modified>
</cp:coreProperties>
</file>