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38"/>
  </p:notesMasterIdLst>
  <p:handoutMasterIdLst>
    <p:handoutMasterId r:id="rId39"/>
  </p:handoutMasterIdLst>
  <p:sldIdLst>
    <p:sldId id="256" r:id="rId2"/>
    <p:sldId id="532" r:id="rId3"/>
    <p:sldId id="647" r:id="rId4"/>
    <p:sldId id="533" r:id="rId5"/>
    <p:sldId id="648" r:id="rId6"/>
    <p:sldId id="596" r:id="rId7"/>
    <p:sldId id="649" r:id="rId8"/>
    <p:sldId id="650" r:id="rId9"/>
    <p:sldId id="651" r:id="rId10"/>
    <p:sldId id="652" r:id="rId11"/>
    <p:sldId id="653" r:id="rId12"/>
    <p:sldId id="655" r:id="rId13"/>
    <p:sldId id="656" r:id="rId14"/>
    <p:sldId id="657" r:id="rId15"/>
    <p:sldId id="658" r:id="rId16"/>
    <p:sldId id="659" r:id="rId17"/>
    <p:sldId id="660" r:id="rId18"/>
    <p:sldId id="661" r:id="rId19"/>
    <p:sldId id="664" r:id="rId20"/>
    <p:sldId id="665" r:id="rId21"/>
    <p:sldId id="666" r:id="rId22"/>
    <p:sldId id="667" r:id="rId23"/>
    <p:sldId id="668" r:id="rId24"/>
    <p:sldId id="669" r:id="rId25"/>
    <p:sldId id="670" r:id="rId26"/>
    <p:sldId id="671" r:id="rId27"/>
    <p:sldId id="654" r:id="rId28"/>
    <p:sldId id="675" r:id="rId29"/>
    <p:sldId id="676" r:id="rId30"/>
    <p:sldId id="677" r:id="rId31"/>
    <p:sldId id="678" r:id="rId32"/>
    <p:sldId id="679" r:id="rId33"/>
    <p:sldId id="672" r:id="rId34"/>
    <p:sldId id="673" r:id="rId35"/>
    <p:sldId id="674" r:id="rId36"/>
    <p:sldId id="530" r:id="rId37"/>
  </p:sldIdLst>
  <p:sldSz cx="9144000" cy="6858000" type="screen4x3"/>
  <p:notesSz cx="7315200" cy="9601200"/>
  <p:defaultTextStyle>
    <a:defPPr>
      <a:defRPr lang="en-GB"/>
    </a:defPPr>
    <a:lvl1pPr algn="l" rtl="0" fontAlgn="base">
      <a:spcBef>
        <a:spcPct val="0"/>
      </a:spcBef>
      <a:spcAft>
        <a:spcPct val="0"/>
      </a:spcAft>
      <a:defRPr sz="1600" kern="1200">
        <a:solidFill>
          <a:schemeClr val="tx1"/>
        </a:solidFill>
        <a:latin typeface="Tahoma" pitchFamily="34" charset="0"/>
        <a:ea typeface="+mn-ea"/>
        <a:cs typeface="+mn-cs"/>
      </a:defRPr>
    </a:lvl1pPr>
    <a:lvl2pPr marL="457200" algn="l" rtl="0" fontAlgn="base">
      <a:spcBef>
        <a:spcPct val="0"/>
      </a:spcBef>
      <a:spcAft>
        <a:spcPct val="0"/>
      </a:spcAft>
      <a:defRPr sz="1600" kern="1200">
        <a:solidFill>
          <a:schemeClr val="tx1"/>
        </a:solidFill>
        <a:latin typeface="Tahoma" pitchFamily="34" charset="0"/>
        <a:ea typeface="+mn-ea"/>
        <a:cs typeface="+mn-cs"/>
      </a:defRPr>
    </a:lvl2pPr>
    <a:lvl3pPr marL="914400" algn="l" rtl="0" fontAlgn="base">
      <a:spcBef>
        <a:spcPct val="0"/>
      </a:spcBef>
      <a:spcAft>
        <a:spcPct val="0"/>
      </a:spcAft>
      <a:defRPr sz="1600" kern="1200">
        <a:solidFill>
          <a:schemeClr val="tx1"/>
        </a:solidFill>
        <a:latin typeface="Tahoma" pitchFamily="34" charset="0"/>
        <a:ea typeface="+mn-ea"/>
        <a:cs typeface="+mn-cs"/>
      </a:defRPr>
    </a:lvl3pPr>
    <a:lvl4pPr marL="1371600" algn="l" rtl="0" fontAlgn="base">
      <a:spcBef>
        <a:spcPct val="0"/>
      </a:spcBef>
      <a:spcAft>
        <a:spcPct val="0"/>
      </a:spcAft>
      <a:defRPr sz="1600" kern="1200">
        <a:solidFill>
          <a:schemeClr val="tx1"/>
        </a:solidFill>
        <a:latin typeface="Tahoma" pitchFamily="34" charset="0"/>
        <a:ea typeface="+mn-ea"/>
        <a:cs typeface="+mn-cs"/>
      </a:defRPr>
    </a:lvl4pPr>
    <a:lvl5pPr marL="1828800" algn="l" rtl="0" fontAlgn="base">
      <a:spcBef>
        <a:spcPct val="0"/>
      </a:spcBef>
      <a:spcAft>
        <a:spcPct val="0"/>
      </a:spcAft>
      <a:defRPr sz="1600" kern="1200">
        <a:solidFill>
          <a:schemeClr val="tx1"/>
        </a:solidFill>
        <a:latin typeface="Tahoma" pitchFamily="34" charset="0"/>
        <a:ea typeface="+mn-ea"/>
        <a:cs typeface="+mn-cs"/>
      </a:defRPr>
    </a:lvl5pPr>
    <a:lvl6pPr marL="2286000" algn="l" defTabSz="914400" rtl="0" eaLnBrk="1" latinLnBrk="0" hangingPunct="1">
      <a:defRPr sz="1600" kern="1200">
        <a:solidFill>
          <a:schemeClr val="tx1"/>
        </a:solidFill>
        <a:latin typeface="Tahoma" pitchFamily="34" charset="0"/>
        <a:ea typeface="+mn-ea"/>
        <a:cs typeface="+mn-cs"/>
      </a:defRPr>
    </a:lvl6pPr>
    <a:lvl7pPr marL="2743200" algn="l" defTabSz="914400" rtl="0" eaLnBrk="1" latinLnBrk="0" hangingPunct="1">
      <a:defRPr sz="1600" kern="1200">
        <a:solidFill>
          <a:schemeClr val="tx1"/>
        </a:solidFill>
        <a:latin typeface="Tahoma" pitchFamily="34" charset="0"/>
        <a:ea typeface="+mn-ea"/>
        <a:cs typeface="+mn-cs"/>
      </a:defRPr>
    </a:lvl7pPr>
    <a:lvl8pPr marL="3200400" algn="l" defTabSz="914400" rtl="0" eaLnBrk="1" latinLnBrk="0" hangingPunct="1">
      <a:defRPr sz="1600" kern="1200">
        <a:solidFill>
          <a:schemeClr val="tx1"/>
        </a:solidFill>
        <a:latin typeface="Tahoma" pitchFamily="34" charset="0"/>
        <a:ea typeface="+mn-ea"/>
        <a:cs typeface="+mn-cs"/>
      </a:defRPr>
    </a:lvl8pPr>
    <a:lvl9pPr marL="3657600" algn="l" defTabSz="914400" rtl="0" eaLnBrk="1" latinLnBrk="0" hangingPunct="1">
      <a:defRPr sz="16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749">
          <p15:clr>
            <a:srgbClr val="A4A3A4"/>
          </p15:clr>
        </p15:guide>
        <p15:guide id="2" pos="366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57"/>
    <a:srgbClr val="333399"/>
    <a:srgbClr val="FFFF4F"/>
    <a:srgbClr val="66CCFF"/>
    <a:srgbClr val="99FF99"/>
    <a:srgbClr val="CC66FF"/>
    <a:srgbClr val="FFFF00"/>
    <a:srgbClr val="003366"/>
    <a:srgbClr val="B3D9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2" autoAdjust="0"/>
    <p:restoredTop sz="94570" autoAdjust="0"/>
  </p:normalViewPr>
  <p:slideViewPr>
    <p:cSldViewPr snapToGrid="0" showGuides="1">
      <p:cViewPr varScale="1">
        <p:scale>
          <a:sx n="111" d="100"/>
          <a:sy n="111" d="100"/>
        </p:scale>
        <p:origin x="393" y="45"/>
      </p:cViewPr>
      <p:guideLst>
        <p:guide orient="horz" pos="1749"/>
        <p:guide pos="3662"/>
      </p:guideLst>
    </p:cSldViewPr>
  </p:slideViewPr>
  <p:notesTextViewPr>
    <p:cViewPr>
      <p:scale>
        <a:sx n="100" d="100"/>
        <a:sy n="100" d="100"/>
      </p:scale>
      <p:origin x="0" y="0"/>
    </p:cViewPr>
  </p:notesTextViewPr>
  <p:sorterViewPr>
    <p:cViewPr>
      <p:scale>
        <a:sx n="110" d="100"/>
        <a:sy n="110" d="100"/>
      </p:scale>
      <p:origin x="0" y="1752"/>
    </p:cViewPr>
  </p:sorterViewPr>
  <p:notesViewPr>
    <p:cSldViewPr snapToGrid="0" showGuides="1">
      <p:cViewPr varScale="1">
        <p:scale>
          <a:sx n="57" d="100"/>
          <a:sy n="57" d="100"/>
        </p:scale>
        <p:origin x="-1104"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1" name="Line 7"/>
          <p:cNvSpPr>
            <a:spLocks noChangeShapeType="1"/>
          </p:cNvSpPr>
          <p:nvPr/>
        </p:nvSpPr>
        <p:spPr bwMode="auto">
          <a:xfrm>
            <a:off x="741363" y="554038"/>
            <a:ext cx="5842000" cy="0"/>
          </a:xfrm>
          <a:prstGeom prst="line">
            <a:avLst/>
          </a:prstGeom>
          <a:noFill/>
          <a:ln w="9525">
            <a:solidFill>
              <a:schemeClr val="tx1"/>
            </a:solidFill>
            <a:round/>
            <a:headEnd/>
            <a:tailEnd/>
          </a:ln>
          <a:effectLst/>
        </p:spPr>
        <p:txBody>
          <a:bodyPr/>
          <a:lstStyle/>
          <a:p>
            <a:pPr>
              <a:defRPr/>
            </a:pPr>
            <a:endParaRPr lang="en-GB"/>
          </a:p>
        </p:txBody>
      </p:sp>
      <p:sp>
        <p:nvSpPr>
          <p:cNvPr id="26633" name="Rectangle 9"/>
          <p:cNvSpPr>
            <a:spLocks noChangeArrowheads="1"/>
          </p:cNvSpPr>
          <p:nvPr/>
        </p:nvSpPr>
        <p:spPr bwMode="auto">
          <a:xfrm>
            <a:off x="2479675" y="9158732"/>
            <a:ext cx="2355850" cy="200025"/>
          </a:xfrm>
          <a:prstGeom prst="rect">
            <a:avLst/>
          </a:prstGeom>
          <a:noFill/>
          <a:ln w="9525">
            <a:noFill/>
            <a:miter lim="800000"/>
            <a:headEnd/>
            <a:tailEnd/>
          </a:ln>
          <a:effectLst/>
        </p:spPr>
        <p:txBody>
          <a:bodyPr anchor="b"/>
          <a:lstStyle/>
          <a:p>
            <a:pPr algn="ctr">
              <a:defRPr/>
            </a:pPr>
            <a:r>
              <a:rPr lang="en-GB" sz="1000" dirty="0"/>
              <a:t>© Olsen Software, 2020</a:t>
            </a:r>
          </a:p>
        </p:txBody>
      </p:sp>
      <p:sp>
        <p:nvSpPr>
          <p:cNvPr id="26632" name="Line 8"/>
          <p:cNvSpPr>
            <a:spLocks noChangeShapeType="1"/>
          </p:cNvSpPr>
          <p:nvPr/>
        </p:nvSpPr>
        <p:spPr bwMode="auto">
          <a:xfrm>
            <a:off x="741363" y="9088438"/>
            <a:ext cx="5842000" cy="0"/>
          </a:xfrm>
          <a:prstGeom prst="line">
            <a:avLst/>
          </a:prstGeom>
          <a:noFill/>
          <a:ln w="9525">
            <a:solidFill>
              <a:schemeClr val="tx1"/>
            </a:solidFill>
            <a:round/>
            <a:headEnd/>
            <a:tailEnd/>
          </a:ln>
          <a:effectLst/>
        </p:spPr>
        <p:txBody>
          <a:bodyPr/>
          <a:lstStyle/>
          <a:p>
            <a:pPr>
              <a:defRPr/>
            </a:pPr>
            <a:endParaRPr lang="en-GB"/>
          </a:p>
        </p:txBody>
      </p:sp>
      <p:sp>
        <p:nvSpPr>
          <p:cNvPr id="6" name="Rectangle 2"/>
          <p:cNvSpPr>
            <a:spLocks noGrp="1" noChangeArrowheads="1"/>
          </p:cNvSpPr>
          <p:nvPr>
            <p:ph type="hdr" sz="quarter"/>
          </p:nvPr>
        </p:nvSpPr>
        <p:spPr>
          <a:xfrm>
            <a:off x="1992313" y="309563"/>
            <a:ext cx="3476625" cy="182562"/>
          </a:xfrm>
          <a:prstGeom prst="rect">
            <a:avLst/>
          </a:prstGeom>
          <a:noFill/>
        </p:spPr>
        <p:txBody>
          <a:bodyPr/>
          <a:lstStyle/>
          <a:p>
            <a:pPr algn="ctr"/>
            <a:r>
              <a:rPr lang="en-GB" sz="1000"/>
              <a:t>Clean Code Highlights</a:t>
            </a:r>
            <a:endParaRPr lang="en-GB" sz="1000" dirty="0"/>
          </a:p>
        </p:txBody>
      </p:sp>
    </p:spTree>
    <p:extLst>
      <p:ext uri="{BB962C8B-B14F-4D97-AF65-F5344CB8AC3E}">
        <p14:creationId xmlns:p14="http://schemas.microsoft.com/office/powerpoint/2010/main" val="2749053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1992313" y="309563"/>
            <a:ext cx="3476625" cy="182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defRPr>
            </a:lvl1pPr>
          </a:lstStyle>
          <a:p>
            <a:pPr>
              <a:defRPr/>
            </a:pPr>
            <a:r>
              <a:rPr lang="en-GB"/>
              <a:t>Getting Started with Unit Testing</a:t>
            </a:r>
            <a:endParaRPr lang="en-GB" dirty="0"/>
          </a:p>
        </p:txBody>
      </p:sp>
      <p:sp>
        <p:nvSpPr>
          <p:cNvPr id="24579"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chemeClr val="bg2"/>
            </a:solidFill>
            <a:miter lim="800000"/>
            <a:headEnd/>
            <a:tailEnd/>
          </a:ln>
        </p:spPr>
      </p:sp>
      <p:sp>
        <p:nvSpPr>
          <p:cNvPr id="24581" name="Rectangle 5"/>
          <p:cNvSpPr>
            <a:spLocks noGrp="1" noChangeArrowheads="1"/>
          </p:cNvSpPr>
          <p:nvPr>
            <p:ph type="body" sz="quarter" idx="3"/>
          </p:nvPr>
        </p:nvSpPr>
        <p:spPr bwMode="auto">
          <a:xfrm>
            <a:off x="731838" y="4379913"/>
            <a:ext cx="5851525" cy="4511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584" name="Line 8"/>
          <p:cNvSpPr>
            <a:spLocks noChangeShapeType="1"/>
          </p:cNvSpPr>
          <p:nvPr/>
        </p:nvSpPr>
        <p:spPr bwMode="auto">
          <a:xfrm>
            <a:off x="741363" y="4370388"/>
            <a:ext cx="5842000" cy="1587"/>
          </a:xfrm>
          <a:prstGeom prst="line">
            <a:avLst/>
          </a:prstGeom>
          <a:noFill/>
          <a:ln w="9525">
            <a:solidFill>
              <a:schemeClr val="tx1"/>
            </a:solidFill>
            <a:round/>
            <a:headEnd/>
            <a:tailEnd/>
          </a:ln>
          <a:effectLst/>
        </p:spPr>
        <p:txBody>
          <a:bodyPr/>
          <a:lstStyle/>
          <a:p>
            <a:pPr>
              <a:defRPr/>
            </a:pPr>
            <a:endParaRPr lang="en-GB"/>
          </a:p>
        </p:txBody>
      </p:sp>
      <p:sp>
        <p:nvSpPr>
          <p:cNvPr id="24587" name="Line 11"/>
          <p:cNvSpPr>
            <a:spLocks noChangeShapeType="1"/>
          </p:cNvSpPr>
          <p:nvPr/>
        </p:nvSpPr>
        <p:spPr bwMode="auto">
          <a:xfrm>
            <a:off x="741363" y="554038"/>
            <a:ext cx="5842000" cy="0"/>
          </a:xfrm>
          <a:prstGeom prst="line">
            <a:avLst/>
          </a:prstGeom>
          <a:noFill/>
          <a:ln w="9525">
            <a:solidFill>
              <a:schemeClr val="tx1"/>
            </a:solidFill>
            <a:round/>
            <a:headEnd/>
            <a:tailEnd/>
          </a:ln>
          <a:effectLst/>
        </p:spPr>
        <p:txBody>
          <a:bodyPr/>
          <a:lstStyle/>
          <a:p>
            <a:pPr>
              <a:defRPr/>
            </a:pPr>
            <a:endParaRPr lang="en-GB"/>
          </a:p>
        </p:txBody>
      </p:sp>
      <p:sp>
        <p:nvSpPr>
          <p:cNvPr id="24585" name="Line 9"/>
          <p:cNvSpPr>
            <a:spLocks noChangeShapeType="1"/>
          </p:cNvSpPr>
          <p:nvPr/>
        </p:nvSpPr>
        <p:spPr bwMode="auto">
          <a:xfrm>
            <a:off x="741363" y="9088438"/>
            <a:ext cx="5842000" cy="0"/>
          </a:xfrm>
          <a:prstGeom prst="line">
            <a:avLst/>
          </a:prstGeom>
          <a:noFill/>
          <a:ln w="9525">
            <a:solidFill>
              <a:schemeClr val="tx1"/>
            </a:solidFill>
            <a:round/>
            <a:headEnd/>
            <a:tailEnd/>
          </a:ln>
          <a:effectLst/>
        </p:spPr>
        <p:txBody>
          <a:bodyPr/>
          <a:lstStyle/>
          <a:p>
            <a:pPr>
              <a:defRPr/>
            </a:pPr>
            <a:endParaRPr lang="en-GB"/>
          </a:p>
        </p:txBody>
      </p:sp>
      <p:sp>
        <p:nvSpPr>
          <p:cNvPr id="2" name="Rectangle 1"/>
          <p:cNvSpPr/>
          <p:nvPr/>
        </p:nvSpPr>
        <p:spPr>
          <a:xfrm>
            <a:off x="2876777" y="9112822"/>
            <a:ext cx="1561645" cy="246221"/>
          </a:xfrm>
          <a:prstGeom prst="rect">
            <a:avLst/>
          </a:prstGeom>
        </p:spPr>
        <p:txBody>
          <a:bodyPr wrap="none">
            <a:spAutoFit/>
          </a:bodyPr>
          <a:lstStyle/>
          <a:p>
            <a:pPr algn="ctr">
              <a:defRPr/>
            </a:pPr>
            <a:r>
              <a:rPr lang="en-GB" sz="1000" dirty="0"/>
              <a:t>© Olsen Software, 2020</a:t>
            </a:r>
          </a:p>
        </p:txBody>
      </p:sp>
    </p:spTree>
    <p:extLst>
      <p:ext uri="{BB962C8B-B14F-4D97-AF65-F5344CB8AC3E}">
        <p14:creationId xmlns:p14="http://schemas.microsoft.com/office/powerpoint/2010/main" val="276025571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100" kern="1200">
        <a:solidFill>
          <a:schemeClr val="tx1"/>
        </a:solidFill>
        <a:latin typeface="Tahoma" pitchFamily="34" charset="0"/>
        <a:ea typeface="+mn-ea"/>
        <a:cs typeface="+mn-cs"/>
      </a:defRPr>
    </a:lvl1pPr>
    <a:lvl2pPr marL="360363"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2pPr>
    <a:lvl3pPr marL="714375" indent="-174625" algn="l" rtl="0" eaLnBrk="0" fontAlgn="base" hangingPunct="0">
      <a:spcBef>
        <a:spcPct val="30000"/>
      </a:spcBef>
      <a:spcAft>
        <a:spcPct val="0"/>
      </a:spcAft>
      <a:buChar char="•"/>
      <a:defRPr sz="1100" kern="1200">
        <a:solidFill>
          <a:schemeClr val="tx1"/>
        </a:solidFill>
        <a:latin typeface="Tahoma" pitchFamily="34" charset="0"/>
        <a:ea typeface="+mn-ea"/>
        <a:cs typeface="+mn-cs"/>
      </a:defRPr>
    </a:lvl3pPr>
    <a:lvl4pPr marL="1074738" indent="-180975" algn="l" rtl="0" eaLnBrk="0" fontAlgn="base" hangingPunct="0">
      <a:spcBef>
        <a:spcPct val="30000"/>
      </a:spcBef>
      <a:spcAft>
        <a:spcPct val="0"/>
      </a:spcAft>
      <a:buChar char="•"/>
      <a:defRPr sz="1100" kern="1200">
        <a:solidFill>
          <a:schemeClr val="tx1"/>
        </a:solidFill>
        <a:latin typeface="Tahoma" pitchFamily="34" charset="0"/>
        <a:ea typeface="+mn-ea"/>
        <a:cs typeface="+mn-cs"/>
      </a:defRPr>
    </a:lvl4pPr>
    <a:lvl5pPr marL="1438275" indent="-184150" algn="l" rtl="0" eaLnBrk="0" fontAlgn="base" hangingPunct="0">
      <a:spcBef>
        <a:spcPct val="30000"/>
      </a:spcBef>
      <a:spcAft>
        <a:spcPct val="0"/>
      </a:spcAft>
      <a:buChar char="•"/>
      <a:defRPr sz="11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p:spPr>
        <p:txBody>
          <a:bodyPr/>
          <a:lstStyle/>
          <a:p>
            <a:r>
              <a:rPr lang="en-GB"/>
              <a:t>Clean Code Highlights</a:t>
            </a:r>
            <a:endParaRPr lang="en-GB" dirty="0"/>
          </a:p>
        </p:txBody>
      </p:sp>
      <p:sp>
        <p:nvSpPr>
          <p:cNvPr id="25603" name="Rectangle 4"/>
          <p:cNvSpPr>
            <a:spLocks noGrp="1" noRot="1" noChangeAspect="1" noChangeArrowheads="1" noTextEdit="1"/>
          </p:cNvSpPr>
          <p:nvPr>
            <p:ph type="sldImg"/>
          </p:nvPr>
        </p:nvSpPr>
        <p:spPr>
          <a:ln/>
        </p:spPr>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Slide Image Placeholder 3"/>
          <p:cNvSpPr>
            <a:spLocks noGrp="1" noRot="1" noChangeAspect="1"/>
          </p:cNvSpPr>
          <p:nvPr>
            <p:ph type="sldImg"/>
          </p:nvPr>
        </p:nvSpPr>
        <p:spPr/>
      </p:sp>
      <p:sp>
        <p:nvSpPr>
          <p:cNvPr id="10"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Exception Handling Techniques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Exception Handling Techniques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Exception Handling Techniques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ChangeArrowheads="1"/>
          </p:cNvSpPr>
          <p:nvPr/>
        </p:nvSpPr>
        <p:spPr bwMode="auto">
          <a:xfrm>
            <a:off x="414642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1" name="Rectangle 3"/>
          <p:cNvSpPr>
            <a:spLocks noChangeArrowheads="1"/>
          </p:cNvSpPr>
          <p:nvPr/>
        </p:nvSpPr>
        <p:spPr bwMode="auto">
          <a:xfrm>
            <a:off x="0" y="9140342"/>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2" name="Rectangle 4"/>
          <p:cNvSpPr>
            <a:spLocks noChangeArrowheads="1"/>
          </p:cNvSpPr>
          <p:nvPr/>
        </p:nvSpPr>
        <p:spPr bwMode="auto">
          <a:xfrm>
            <a:off x="0" y="10754"/>
            <a:ext cx="3168781" cy="4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9704" name="Rectangle 6"/>
          <p:cNvSpPr>
            <a:spLocks noChangeArrowheads="1"/>
          </p:cNvSpPr>
          <p:nvPr/>
        </p:nvSpPr>
        <p:spPr bwMode="auto">
          <a:xfrm>
            <a:off x="986186" y="4493362"/>
            <a:ext cx="119641" cy="294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4" name="Slide Image Placeholder 3"/>
          <p:cNvSpPr>
            <a:spLocks noGrp="1" noRot="1" noChangeAspect="1"/>
          </p:cNvSpPr>
          <p:nvPr>
            <p:ph type="sldImg"/>
          </p:nvPr>
        </p:nvSpPr>
        <p:spPr/>
      </p:sp>
      <p:sp>
        <p:nvSpPr>
          <p:cNvPr id="10"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Exception Handling Techniques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Exception Handling Techniques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Rot="1" noChangeAspect="1" noChangeArrowheads="1" noTextEdit="1"/>
          </p:cNvSpPr>
          <p:nvPr>
            <p:ph type="sldImg"/>
          </p:nvPr>
        </p:nvSpPr>
        <p:spPr>
          <a:ln/>
        </p:spPr>
      </p:sp>
      <p:sp>
        <p:nvSpPr>
          <p:cNvPr id="5" name="Rectangle 2"/>
          <p:cNvSpPr>
            <a:spLocks noGrp="1" noChangeArrowheads="1"/>
          </p:cNvSpPr>
          <p:nvPr>
            <p:ph type="hdr" sz="quarter"/>
          </p:nvPr>
        </p:nvSpPr>
        <p:spPr>
          <a:xfrm>
            <a:off x="1992313" y="309563"/>
            <a:ext cx="3476625" cy="1825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GB" sz="1000" b="0" dirty="0">
                <a:solidFill>
                  <a:schemeClr val="tx2"/>
                </a:solidFill>
              </a:rPr>
              <a:t>Exception Handling Techniques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
        <p:nvSpPr>
          <p:cNvPr id="6"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ln/>
        </p:spPr>
      </p:sp>
      <p:sp>
        <p:nvSpPr>
          <p:cNvPr id="4" name="Rectangle 2"/>
          <p:cNvSpPr>
            <a:spLocks noGrp="1" noChangeArrowheads="1"/>
          </p:cNvSpPr>
          <p:nvPr>
            <p:ph type="hdr" sz="quarter"/>
          </p:nvPr>
        </p:nvSpPr>
        <p:spPr>
          <a:xfrm>
            <a:off x="1992313" y="309563"/>
            <a:ext cx="3476625" cy="182562"/>
          </a:xfrm>
          <a:noFill/>
        </p:spPr>
        <p:txBody>
          <a:bodyPr/>
          <a:lstStyle/>
          <a:p>
            <a:r>
              <a:rPr lang="en-GB"/>
              <a:t>Clean Code Highlights</a:t>
            </a:r>
            <a:endParaRPr lang="en-GB" dirty="0"/>
          </a:p>
        </p:txBody>
      </p:sp>
      <p:sp>
        <p:nvSpPr>
          <p:cNvPr id="2" name="Notes Placeholder 1"/>
          <p:cNvSpPr>
            <a:spLocks noGrp="1"/>
          </p:cNvSpPr>
          <p:nvPr>
            <p:ph type="body" sz="quarter" idx="10"/>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Clr>
                <a:srgbClr val="FF0000"/>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p:nvPr userDrawn="1"/>
        </p:nvSpPr>
        <p:spPr bwMode="auto">
          <a:xfrm>
            <a:off x="0" y="0"/>
            <a:ext cx="9144000" cy="1024759"/>
          </a:xfrm>
          <a:prstGeom prst="rect">
            <a:avLst/>
          </a:prstGeom>
          <a:solidFill>
            <a:schemeClr val="tx2"/>
          </a:solidFill>
          <a:ln w="28575"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rgbClr val="FFC000"/>
              </a:solidFill>
              <a:effectLst/>
              <a:latin typeface="Lucida Console" pitchFamily="49" charset="0"/>
            </a:endParaRPr>
          </a:p>
        </p:txBody>
      </p:sp>
      <p:sp>
        <p:nvSpPr>
          <p:cNvPr id="2" name="Title 1"/>
          <p:cNvSpPr>
            <a:spLocks noGrp="1"/>
          </p:cNvSpPr>
          <p:nvPr>
            <p:ph type="title"/>
          </p:nvPr>
        </p:nvSpPr>
        <p:spPr>
          <a:xfrm>
            <a:off x="378372" y="151249"/>
            <a:ext cx="8549837" cy="693737"/>
          </a:xfrm>
        </p:spPr>
        <p:txBody>
          <a:bodyPr/>
          <a:lstStyle>
            <a:lvl1pPr>
              <a:defRPr>
                <a:solidFill>
                  <a:srgbClr val="FFC000"/>
                </a:solidFill>
              </a:defRPr>
            </a:lvl1pPr>
          </a:lstStyle>
          <a:p>
            <a:r>
              <a:rPr lang="en-US" dirty="0"/>
              <a:t>Click to edit Master title style</a:t>
            </a:r>
            <a:endParaRPr lang="en-GB" dirty="0"/>
          </a:p>
        </p:txBody>
      </p:sp>
      <p:sp>
        <p:nvSpPr>
          <p:cNvPr id="7" name="Teardrop 6"/>
          <p:cNvSpPr/>
          <p:nvPr userDrawn="1"/>
        </p:nvSpPr>
        <p:spPr>
          <a:xfrm rot="8093063">
            <a:off x="8856385" y="6525907"/>
            <a:ext cx="258468" cy="258468"/>
          </a:xfrm>
          <a:prstGeom prst="teardrop">
            <a:avLst/>
          </a:prstGeom>
          <a:solidFill>
            <a:srgbClr val="FFC000"/>
          </a:solidFill>
          <a:ln w="9525">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12"/>
          <p:cNvSpPr>
            <a:spLocks noGrp="1" noChangeArrowheads="1"/>
          </p:cNvSpPr>
          <p:nvPr>
            <p:ph type="ftr" sz="quarter" idx="10"/>
          </p:nvPr>
        </p:nvSpPr>
        <p:spPr>
          <a:xfrm>
            <a:off x="8725566" y="6346483"/>
            <a:ext cx="520503" cy="457200"/>
          </a:xfrm>
          <a:ln/>
        </p:spPr>
        <p:txBody>
          <a:bodyPr/>
          <a:lstStyle>
            <a:lvl1pPr algn="ctr">
              <a:defRPr b="0">
                <a:solidFill>
                  <a:schemeClr val="tx2"/>
                </a:solidFill>
              </a:defRPr>
            </a:lvl1pPr>
          </a:lstStyle>
          <a:p>
            <a:pPr>
              <a:defRPr/>
            </a:pPr>
            <a:fld id="{20D3A3B2-EA16-4B4A-AE9A-D51E3039C102}" type="slidenum">
              <a:rPr lang="en-GB" smtClean="0"/>
              <a:pPr>
                <a:defRPr/>
              </a:pPr>
              <a:t>‹#›</a:t>
            </a:fld>
            <a:endParaRPr lang="en-GB" dirty="0"/>
          </a:p>
        </p:txBody>
      </p:sp>
    </p:spTree>
    <p:extLst>
      <p:ext uri="{BB962C8B-B14F-4D97-AF65-F5344CB8AC3E}">
        <p14:creationId xmlns:p14="http://schemas.microsoft.com/office/powerpoint/2010/main" val="123764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687307" y="1076120"/>
            <a:ext cx="8094095" cy="1360488"/>
          </a:xfrm>
        </p:spPr>
        <p:txBody>
          <a:bodyPr wrap="none" lIns="0" rIns="0" anchor="b" anchorCtr="0"/>
          <a:lstStyle>
            <a:lvl1pPr algn="r">
              <a:defRPr sz="4000" b="0">
                <a:solidFill>
                  <a:schemeClr val="tx2"/>
                </a:solidFill>
              </a:defRPr>
            </a:lvl1pPr>
          </a:lstStyle>
          <a:p>
            <a:r>
              <a:rPr lang="en-US" dirty="0"/>
              <a:t>Click to edit master title style</a:t>
            </a:r>
          </a:p>
        </p:txBody>
      </p:sp>
      <p:cxnSp>
        <p:nvCxnSpPr>
          <p:cNvPr id="15" name="Straight Connector 14"/>
          <p:cNvCxnSpPr/>
          <p:nvPr userDrawn="1"/>
        </p:nvCxnSpPr>
        <p:spPr bwMode="auto">
          <a:xfrm>
            <a:off x="331076" y="1655378"/>
            <a:ext cx="8466082" cy="0"/>
          </a:xfrm>
          <a:prstGeom prst="line">
            <a:avLst/>
          </a:prstGeom>
          <a:noFill/>
          <a:ln w="57150" cap="flat" cmpd="sng" algn="ctr">
            <a:solidFill>
              <a:schemeClr val="accent2"/>
            </a:solidFill>
            <a:prstDash val="solid"/>
            <a:round/>
            <a:headEnd type="none" w="med" len="med"/>
            <a:tailEnd type="none" w="med" len="med"/>
          </a:ln>
          <a:effectLst/>
        </p:spPr>
      </p:cxnSp>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9975" y="4430713"/>
            <a:ext cx="5691188"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3529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10"/>
          <p:cNvSpPr>
            <a:spLocks noGrp="1" noChangeArrowheads="1"/>
          </p:cNvSpPr>
          <p:nvPr>
            <p:ph type="body" idx="1"/>
          </p:nvPr>
        </p:nvSpPr>
        <p:spPr bwMode="auto">
          <a:xfrm>
            <a:off x="406400" y="1196975"/>
            <a:ext cx="8486775" cy="49355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p:txBody>
      </p:sp>
      <p:sp>
        <p:nvSpPr>
          <p:cNvPr id="16396" name="Rectangle 12"/>
          <p:cNvSpPr>
            <a:spLocks noGrp="1" noChangeArrowheads="1"/>
          </p:cNvSpPr>
          <p:nvPr>
            <p:ph type="ftr" sz="quarter" idx="3"/>
          </p:nvPr>
        </p:nvSpPr>
        <p:spPr bwMode="auto">
          <a:xfrm>
            <a:off x="5997575" y="638651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latin typeface="+mn-lt"/>
              </a:defRPr>
            </a:lvl1pPr>
          </a:lstStyle>
          <a:p>
            <a:pPr>
              <a:defRPr/>
            </a:pPr>
            <a:fld id="{B016C11A-B916-4667-8D69-E957939188D1}" type="slidenum">
              <a:rPr lang="en-GB"/>
              <a:pPr>
                <a:defRPr/>
              </a:pPr>
              <a:t>‹#›</a:t>
            </a:fld>
            <a:endParaRPr lang="en-GB"/>
          </a:p>
        </p:txBody>
      </p:sp>
      <p:sp>
        <p:nvSpPr>
          <p:cNvPr id="1031" name="Rectangle 9"/>
          <p:cNvSpPr>
            <a:spLocks noGrp="1" noChangeArrowheads="1"/>
          </p:cNvSpPr>
          <p:nvPr>
            <p:ph type="title"/>
          </p:nvPr>
        </p:nvSpPr>
        <p:spPr bwMode="auto">
          <a:xfrm>
            <a:off x="394138" y="151249"/>
            <a:ext cx="8549837" cy="6937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Tree>
    <p:extLst>
      <p:ext uri="{BB962C8B-B14F-4D97-AF65-F5344CB8AC3E}">
        <p14:creationId xmlns:p14="http://schemas.microsoft.com/office/powerpoint/2010/main" val="2879133815"/>
      </p:ext>
    </p:extLst>
  </p:cSld>
  <p:clrMap bg1="lt1" tx1="dk1" bg2="lt2" tx2="dk2" accent1="accent1" accent2="accent2" accent3="accent3" accent4="accent4" accent5="accent5" accent6="accent6" hlink="hlink" folHlink="folHlink"/>
  <p:sldLayoutIdLst>
    <p:sldLayoutId id="2147483716" r:id="rId1"/>
    <p:sldLayoutId id="2147483717" r:id="rId2"/>
  </p:sldLayoutIdLst>
  <p:hf sldNum="0" hdr="0" dt="0"/>
  <p:txStyles>
    <p:titleStyle>
      <a:lvl1pPr algn="l" rtl="0" eaLnBrk="0" fontAlgn="base" hangingPunct="0">
        <a:spcBef>
          <a:spcPct val="0"/>
        </a:spcBef>
        <a:spcAft>
          <a:spcPct val="0"/>
        </a:spcAft>
        <a:defRPr sz="3000">
          <a:solidFill>
            <a:schemeClr val="bg1"/>
          </a:solidFill>
          <a:latin typeface="+mj-lt"/>
          <a:ea typeface="+mj-ea"/>
          <a:cs typeface="+mj-cs"/>
        </a:defRPr>
      </a:lvl1pPr>
      <a:lvl2pPr algn="l" rtl="0" eaLnBrk="0" fontAlgn="base" hangingPunct="0">
        <a:spcBef>
          <a:spcPct val="0"/>
        </a:spcBef>
        <a:spcAft>
          <a:spcPct val="0"/>
        </a:spcAft>
        <a:defRPr sz="3000">
          <a:solidFill>
            <a:schemeClr val="tx2"/>
          </a:solidFill>
          <a:latin typeface="Tahoma" pitchFamily="34" charset="0"/>
        </a:defRPr>
      </a:lvl2pPr>
      <a:lvl3pPr algn="l" rtl="0" eaLnBrk="0" fontAlgn="base" hangingPunct="0">
        <a:spcBef>
          <a:spcPct val="0"/>
        </a:spcBef>
        <a:spcAft>
          <a:spcPct val="0"/>
        </a:spcAft>
        <a:defRPr sz="3000">
          <a:solidFill>
            <a:schemeClr val="tx2"/>
          </a:solidFill>
          <a:latin typeface="Tahoma" pitchFamily="34" charset="0"/>
        </a:defRPr>
      </a:lvl3pPr>
      <a:lvl4pPr algn="l" rtl="0" eaLnBrk="0" fontAlgn="base" hangingPunct="0">
        <a:spcBef>
          <a:spcPct val="0"/>
        </a:spcBef>
        <a:spcAft>
          <a:spcPct val="0"/>
        </a:spcAft>
        <a:defRPr sz="3000">
          <a:solidFill>
            <a:schemeClr val="tx2"/>
          </a:solidFill>
          <a:latin typeface="Tahoma" pitchFamily="34" charset="0"/>
        </a:defRPr>
      </a:lvl4pPr>
      <a:lvl5pPr algn="l" rtl="0" eaLnBrk="0" fontAlgn="base" hangingPunct="0">
        <a:spcBef>
          <a:spcPct val="0"/>
        </a:spcBef>
        <a:spcAft>
          <a:spcPct val="0"/>
        </a:spcAft>
        <a:defRPr sz="3000">
          <a:solidFill>
            <a:schemeClr val="tx2"/>
          </a:solidFill>
          <a:latin typeface="Tahoma" pitchFamily="34" charset="0"/>
        </a:defRPr>
      </a:lvl5pPr>
      <a:lvl6pPr marL="457200" algn="l" rtl="0" fontAlgn="base">
        <a:spcBef>
          <a:spcPct val="0"/>
        </a:spcBef>
        <a:spcAft>
          <a:spcPct val="0"/>
        </a:spcAft>
        <a:defRPr sz="3000">
          <a:solidFill>
            <a:schemeClr val="tx2"/>
          </a:solidFill>
          <a:latin typeface="Tahoma" pitchFamily="34" charset="0"/>
        </a:defRPr>
      </a:lvl6pPr>
      <a:lvl7pPr marL="914400" algn="l" rtl="0" fontAlgn="base">
        <a:spcBef>
          <a:spcPct val="0"/>
        </a:spcBef>
        <a:spcAft>
          <a:spcPct val="0"/>
        </a:spcAft>
        <a:defRPr sz="3000">
          <a:solidFill>
            <a:schemeClr val="tx2"/>
          </a:solidFill>
          <a:latin typeface="Tahoma" pitchFamily="34" charset="0"/>
        </a:defRPr>
      </a:lvl7pPr>
      <a:lvl8pPr marL="1371600" algn="l" rtl="0" fontAlgn="base">
        <a:spcBef>
          <a:spcPct val="0"/>
        </a:spcBef>
        <a:spcAft>
          <a:spcPct val="0"/>
        </a:spcAft>
        <a:defRPr sz="3000">
          <a:solidFill>
            <a:schemeClr val="tx2"/>
          </a:solidFill>
          <a:latin typeface="Tahoma" pitchFamily="34" charset="0"/>
        </a:defRPr>
      </a:lvl8pPr>
      <a:lvl9pPr marL="1828800" algn="l" rtl="0" fontAlgn="base">
        <a:spcBef>
          <a:spcPct val="0"/>
        </a:spcBef>
        <a:spcAft>
          <a:spcPct val="0"/>
        </a:spcAft>
        <a:defRPr sz="3000">
          <a:solidFill>
            <a:schemeClr val="tx2"/>
          </a:solidFill>
          <a:latin typeface="Tahoma" pitchFamily="34" charset="0"/>
        </a:defRPr>
      </a:lvl9pPr>
    </p:titleStyle>
    <p:bodyStyle>
      <a:lvl1pPr marL="342900" indent="-342900" algn="l" rtl="0" eaLnBrk="0" fontAlgn="base" hangingPunct="0">
        <a:spcBef>
          <a:spcPct val="4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Char char="•"/>
        <a:defRPr sz="2000">
          <a:solidFill>
            <a:schemeClr val="tx2"/>
          </a:solidFill>
          <a:latin typeface="+mn-lt"/>
        </a:defRPr>
      </a:lvl2pPr>
      <a:lvl3pPr marL="1143000" indent="-228600" algn="l" rtl="0" eaLnBrk="0" fontAlgn="base" hangingPunct="0">
        <a:spcBef>
          <a:spcPct val="20000"/>
        </a:spcBef>
        <a:spcAft>
          <a:spcPct val="0"/>
        </a:spcAft>
        <a:buClr>
          <a:schemeClr val="accent1"/>
        </a:buClr>
        <a:buSzPct val="50000"/>
        <a:buFont typeface="Wingdings" pitchFamily="2" charset="2"/>
        <a:buChar char="n"/>
        <a:defRPr sz="1600">
          <a:solidFill>
            <a:schemeClr val="tx2"/>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9368" y="1076120"/>
            <a:ext cx="8094095" cy="1360488"/>
          </a:xfrm>
        </p:spPr>
        <p:txBody>
          <a:bodyPr/>
          <a:lstStyle/>
          <a:p>
            <a:pPr eaLnBrk="1" hangingPunct="1"/>
            <a:r>
              <a:rPr lang="en-GB"/>
              <a:t>Clean Code Highlights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Avoid magic numbers</a:t>
            </a:r>
          </a:p>
          <a:p>
            <a:endParaRPr lang="en-GB"/>
          </a:p>
          <a:p>
            <a:r>
              <a:rPr lang="en-GB"/>
              <a:t>Introduce well-named methods to encapsulate tricky or opaque details in algorithms</a:t>
            </a:r>
          </a:p>
          <a:p>
            <a:endParaRPr lang="en-GB"/>
          </a:p>
          <a:p>
            <a:r>
              <a:rPr lang="en-GB"/>
              <a:t>Don't use encodings for names</a:t>
            </a:r>
          </a:p>
          <a:p>
            <a:pPr lvl="1"/>
            <a:r>
              <a:rPr lang="en-GB"/>
              <a:t>E.g. Hungarian Notation - not needed these days (why not?)</a:t>
            </a:r>
          </a:p>
          <a:p>
            <a:pPr lvl="1"/>
            <a:r>
              <a:rPr lang="en-GB"/>
              <a:t>E.g. C prefix for classes, I prefix for interfaces (why not?)</a:t>
            </a:r>
            <a:endParaRPr lang="en-GB" dirty="0"/>
          </a:p>
        </p:txBody>
      </p:sp>
      <p:sp>
        <p:nvSpPr>
          <p:cNvPr id="4098" name="Rectangle 2"/>
          <p:cNvSpPr>
            <a:spLocks noGrp="1" noChangeArrowheads="1"/>
          </p:cNvSpPr>
          <p:nvPr>
            <p:ph type="title"/>
          </p:nvPr>
        </p:nvSpPr>
        <p:spPr/>
        <p:txBody>
          <a:bodyPr/>
          <a:lstStyle/>
          <a:p>
            <a:r>
              <a:rPr lang="en-GB"/>
              <a:t>Additional Specific Suggestions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10</a:t>
            </a:fld>
            <a:endParaRPr lang="en-GB" dirty="0"/>
          </a:p>
        </p:txBody>
      </p:sp>
    </p:spTree>
    <p:extLst>
      <p:ext uri="{BB962C8B-B14F-4D97-AF65-F5344CB8AC3E}">
        <p14:creationId xmlns:p14="http://schemas.microsoft.com/office/powerpoint/2010/main" val="142486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function recommendations</a:t>
            </a:r>
          </a:p>
          <a:p>
            <a:r>
              <a:rPr lang="en-GB"/>
              <a:t>Naming functions</a:t>
            </a:r>
          </a:p>
          <a:p>
            <a:r>
              <a:rPr lang="en-GB"/>
              <a:t>Function arguments</a:t>
            </a:r>
          </a:p>
          <a:p>
            <a:r>
              <a:rPr lang="en-GB"/>
              <a:t>Function return values</a:t>
            </a:r>
          </a:p>
        </p:txBody>
      </p:sp>
      <p:sp>
        <p:nvSpPr>
          <p:cNvPr id="4098" name="Rectangle 2"/>
          <p:cNvSpPr>
            <a:spLocks noGrp="1" noChangeArrowheads="1"/>
          </p:cNvSpPr>
          <p:nvPr>
            <p:ph type="title"/>
          </p:nvPr>
        </p:nvSpPr>
        <p:spPr/>
        <p:txBody>
          <a:bodyPr/>
          <a:lstStyle/>
          <a:p>
            <a:r>
              <a:rPr lang="en-GB"/>
              <a:t>3. Functions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11</a:t>
            </a:fld>
            <a:endParaRPr lang="en-GB" dirty="0"/>
          </a:p>
        </p:txBody>
      </p:sp>
    </p:spTree>
    <p:extLst>
      <p:ext uri="{BB962C8B-B14F-4D97-AF65-F5344CB8AC3E}">
        <p14:creationId xmlns:p14="http://schemas.microsoft.com/office/powerpoint/2010/main" val="179196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Functions should have a single purpose</a:t>
            </a:r>
          </a:p>
          <a:p>
            <a:pPr lvl="1"/>
            <a:r>
              <a:rPr lang="en-GB"/>
              <a:t>Either a command or a query, but not both</a:t>
            </a:r>
          </a:p>
          <a:p>
            <a:pPr lvl="1"/>
            <a:endParaRPr lang="en-GB"/>
          </a:p>
          <a:p>
            <a:r>
              <a:rPr lang="en-GB"/>
              <a:t>Functions should be really small</a:t>
            </a:r>
          </a:p>
          <a:p>
            <a:pPr lvl="1"/>
            <a:r>
              <a:rPr lang="en-GB"/>
              <a:t>Maximum 1 or 2 levels of indentation (if you need more levels of indentation, refactor into a separate function)</a:t>
            </a:r>
          </a:p>
          <a:p>
            <a:pPr lvl="1"/>
            <a:r>
              <a:rPr lang="en-GB"/>
              <a:t>What are the benefits of this?</a:t>
            </a:r>
          </a:p>
          <a:p>
            <a:pPr lvl="1"/>
            <a:endParaRPr lang="en-GB"/>
          </a:p>
          <a:p>
            <a:r>
              <a:rPr lang="en-GB"/>
              <a:t>Don't have separate 'sections' of a function</a:t>
            </a:r>
          </a:p>
          <a:p>
            <a:pPr lvl="1"/>
            <a:r>
              <a:rPr lang="en-GB"/>
              <a:t>Split into separate functions</a:t>
            </a:r>
          </a:p>
          <a:p>
            <a:pPr lvl="1"/>
            <a:r>
              <a:rPr lang="en-GB"/>
              <a:t>What are the benefits of this?</a:t>
            </a:r>
          </a:p>
          <a:p>
            <a:pPr lvl="1"/>
            <a:endParaRPr lang="en-GB"/>
          </a:p>
          <a:p>
            <a:r>
              <a:rPr lang="en-GB"/>
              <a:t>Don’t repeat yourself</a:t>
            </a:r>
          </a:p>
          <a:p>
            <a:pPr lvl="1"/>
            <a:r>
              <a:rPr lang="en-GB"/>
              <a:t>I said, "Don't repeat yourself"</a:t>
            </a:r>
          </a:p>
        </p:txBody>
      </p:sp>
      <p:sp>
        <p:nvSpPr>
          <p:cNvPr id="4098" name="Rectangle 2"/>
          <p:cNvSpPr>
            <a:spLocks noGrp="1" noChangeArrowheads="1"/>
          </p:cNvSpPr>
          <p:nvPr>
            <p:ph type="title"/>
          </p:nvPr>
        </p:nvSpPr>
        <p:spPr/>
        <p:txBody>
          <a:bodyPr/>
          <a:lstStyle/>
          <a:p>
            <a:r>
              <a:rPr lang="en-GB"/>
              <a:t>General Function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12</a:t>
            </a:fld>
            <a:endParaRPr lang="en-GB" dirty="0"/>
          </a:p>
        </p:txBody>
      </p:sp>
    </p:spTree>
    <p:extLst>
      <p:ext uri="{BB962C8B-B14F-4D97-AF65-F5344CB8AC3E}">
        <p14:creationId xmlns:p14="http://schemas.microsoft.com/office/powerpoint/2010/main" val="130673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dirty="0"/>
              <a:t>Long names are fine</a:t>
            </a:r>
          </a:p>
          <a:p>
            <a:pPr lvl="1"/>
            <a:r>
              <a:rPr lang="en-GB" dirty="0"/>
              <a:t>Command method names should be verbs</a:t>
            </a:r>
          </a:p>
          <a:p>
            <a:pPr lvl="1"/>
            <a:endParaRPr lang="en-GB" dirty="0"/>
          </a:p>
          <a:p>
            <a:r>
              <a:rPr lang="en-GB" dirty="0"/>
              <a:t>Use a consistent lexicon</a:t>
            </a:r>
          </a:p>
          <a:p>
            <a:pPr lvl="1"/>
            <a:r>
              <a:rPr lang="en-GB" dirty="0"/>
              <a:t>E.g. </a:t>
            </a:r>
            <a:r>
              <a:rPr lang="en-GB" dirty="0">
                <a:latin typeface="Lucida Console" panose="020B0609040504020204" pitchFamily="49" charset="0"/>
              </a:rPr>
              <a:t>add()</a:t>
            </a:r>
            <a:r>
              <a:rPr lang="en-GB" dirty="0"/>
              <a:t> and </a:t>
            </a:r>
            <a:r>
              <a:rPr lang="en-GB" dirty="0">
                <a:latin typeface="Lucida Console" panose="020B0609040504020204" pitchFamily="49" charset="0"/>
              </a:rPr>
              <a:t>remove()</a:t>
            </a:r>
          </a:p>
          <a:p>
            <a:pPr lvl="1"/>
            <a:endParaRPr lang="en-GB" dirty="0">
              <a:latin typeface="Lucida Console" panose="020B0609040504020204" pitchFamily="49" charset="0"/>
            </a:endParaRPr>
          </a:p>
          <a:p>
            <a:r>
              <a:rPr lang="en-GB" dirty="0">
                <a:latin typeface="+mj-lt"/>
              </a:rPr>
              <a:t>Standard naming of helper classes- what role do they fulfil</a:t>
            </a:r>
          </a:p>
          <a:p>
            <a:pPr lvl="1"/>
            <a:r>
              <a:rPr lang="en-GB" dirty="0" err="1">
                <a:latin typeface="Lucida Console" panose="020B0609040504020204" pitchFamily="49" charset="0"/>
              </a:rPr>
              <a:t>getXxx</a:t>
            </a:r>
            <a:r>
              <a:rPr lang="en-GB" dirty="0">
                <a:latin typeface="Lucida Console" panose="020B0609040504020204" pitchFamily="49" charset="0"/>
              </a:rPr>
              <a:t>()</a:t>
            </a:r>
            <a:r>
              <a:rPr lang="en-GB" dirty="0">
                <a:latin typeface="+mj-lt"/>
              </a:rPr>
              <a:t> or </a:t>
            </a:r>
            <a:r>
              <a:rPr lang="en-GB" dirty="0" err="1">
                <a:latin typeface="Lucida Console" panose="020B0609040504020204" pitchFamily="49" charset="0"/>
              </a:rPr>
              <a:t>isXxx</a:t>
            </a:r>
            <a:r>
              <a:rPr lang="en-GB" dirty="0">
                <a:latin typeface="Lucida Console" panose="020B0609040504020204" pitchFamily="49" charset="0"/>
              </a:rPr>
              <a:t>()</a:t>
            </a:r>
          </a:p>
          <a:p>
            <a:pPr lvl="1"/>
            <a:r>
              <a:rPr lang="en-GB" dirty="0" err="1">
                <a:latin typeface="Lucida Console" panose="020B0609040504020204" pitchFamily="49" charset="0"/>
              </a:rPr>
              <a:t>setXxx</a:t>
            </a:r>
            <a:r>
              <a:rPr lang="en-GB" dirty="0">
                <a:latin typeface="Lucida Console" panose="020B0609040504020204" pitchFamily="49" charset="0"/>
              </a:rPr>
              <a:t>()</a:t>
            </a:r>
          </a:p>
        </p:txBody>
      </p:sp>
      <p:sp>
        <p:nvSpPr>
          <p:cNvPr id="4098" name="Rectangle 2"/>
          <p:cNvSpPr>
            <a:spLocks noGrp="1" noChangeArrowheads="1"/>
          </p:cNvSpPr>
          <p:nvPr>
            <p:ph type="title"/>
          </p:nvPr>
        </p:nvSpPr>
        <p:spPr/>
        <p:txBody>
          <a:bodyPr/>
          <a:lstStyle/>
          <a:p>
            <a:r>
              <a:rPr lang="en-GB"/>
              <a:t>Naming Functions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13</a:t>
            </a:fld>
            <a:endParaRPr lang="en-GB" dirty="0"/>
          </a:p>
        </p:txBody>
      </p:sp>
    </p:spTree>
    <p:extLst>
      <p:ext uri="{BB962C8B-B14F-4D97-AF65-F5344CB8AC3E}">
        <p14:creationId xmlns:p14="http://schemas.microsoft.com/office/powerpoint/2010/main" val="312224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1-arg functions</a:t>
            </a:r>
          </a:p>
          <a:p>
            <a:pPr lvl="1"/>
            <a:r>
              <a:rPr lang="en-GB">
                <a:latin typeface="+mj-lt"/>
              </a:rPr>
              <a:t>Testing something about a value</a:t>
            </a:r>
          </a:p>
          <a:p>
            <a:pPr lvl="1"/>
            <a:r>
              <a:rPr lang="en-GB">
                <a:latin typeface="+mj-lt"/>
              </a:rPr>
              <a:t>Transforming a value and returning the result</a:t>
            </a:r>
          </a:p>
          <a:p>
            <a:pPr lvl="1"/>
            <a:endParaRPr lang="en-GB">
              <a:latin typeface="+mj-lt"/>
            </a:endParaRPr>
          </a:p>
          <a:p>
            <a:r>
              <a:rPr lang="en-GB">
                <a:latin typeface="+mj-lt"/>
              </a:rPr>
              <a:t>2-arg functions</a:t>
            </a:r>
          </a:p>
          <a:p>
            <a:pPr lvl="1"/>
            <a:r>
              <a:rPr lang="en-GB">
                <a:latin typeface="+mj-lt"/>
              </a:rPr>
              <a:t>Not as good as 1-arg functions…</a:t>
            </a:r>
          </a:p>
          <a:p>
            <a:pPr lvl="1"/>
            <a:r>
              <a:rPr lang="en-GB">
                <a:latin typeface="+mj-lt"/>
              </a:rPr>
              <a:t>Might not be clear what the args mean, or the order</a:t>
            </a:r>
          </a:p>
          <a:p>
            <a:pPr lvl="1"/>
            <a:endParaRPr lang="en-GB">
              <a:latin typeface="+mj-lt"/>
            </a:endParaRPr>
          </a:p>
          <a:p>
            <a:r>
              <a:rPr lang="en-GB">
                <a:latin typeface="+mj-lt"/>
              </a:rPr>
              <a:t>Generally:</a:t>
            </a:r>
          </a:p>
          <a:p>
            <a:pPr lvl="1"/>
            <a:r>
              <a:rPr lang="en-GB">
                <a:latin typeface="+mj-lt"/>
              </a:rPr>
              <a:t>Avoid more-than-2-args if possible (consider wrapping as object)</a:t>
            </a:r>
          </a:p>
          <a:p>
            <a:pPr lvl="1"/>
            <a:r>
              <a:rPr lang="en-GB">
                <a:latin typeface="+mj-lt"/>
              </a:rPr>
              <a:t>Avoid passing null if possible (think about implications for the func)</a:t>
            </a:r>
          </a:p>
          <a:p>
            <a:pPr lvl="1"/>
            <a:r>
              <a:rPr lang="en-GB">
                <a:latin typeface="+mj-lt"/>
              </a:rPr>
              <a:t>Avoid output args</a:t>
            </a:r>
          </a:p>
          <a:p>
            <a:pPr lvl="1"/>
            <a:r>
              <a:rPr lang="en-GB"/>
              <a:t>Avoid boolean 'flag' args</a:t>
            </a:r>
          </a:p>
        </p:txBody>
      </p:sp>
      <p:sp>
        <p:nvSpPr>
          <p:cNvPr id="4098" name="Rectangle 2"/>
          <p:cNvSpPr>
            <a:spLocks noGrp="1" noChangeArrowheads="1"/>
          </p:cNvSpPr>
          <p:nvPr>
            <p:ph type="title"/>
          </p:nvPr>
        </p:nvSpPr>
        <p:spPr/>
        <p:txBody>
          <a:bodyPr/>
          <a:lstStyle/>
          <a:p>
            <a:r>
              <a:rPr lang="en-GB"/>
              <a:t>Function Arguments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14</a:t>
            </a:fld>
            <a:endParaRPr lang="en-GB" dirty="0"/>
          </a:p>
        </p:txBody>
      </p:sp>
    </p:spTree>
    <p:extLst>
      <p:ext uri="{BB962C8B-B14F-4D97-AF65-F5344CB8AC3E}">
        <p14:creationId xmlns:p14="http://schemas.microsoft.com/office/powerpoint/2010/main" val="324749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It's OK to have multiple return statements</a:t>
            </a:r>
          </a:p>
          <a:p>
            <a:pPr lvl="1"/>
            <a:r>
              <a:rPr lang="en-GB"/>
              <a:t>This seems to violate lots of "good advice"</a:t>
            </a:r>
          </a:p>
          <a:p>
            <a:pPr lvl="1"/>
            <a:r>
              <a:rPr lang="en-GB"/>
              <a:t>So why do we say it here…?</a:t>
            </a:r>
          </a:p>
          <a:p>
            <a:pPr lvl="1"/>
            <a:endParaRPr lang="en-GB"/>
          </a:p>
          <a:p>
            <a:r>
              <a:rPr lang="en-GB"/>
              <a:t>Prefer a return value to an output argument</a:t>
            </a:r>
          </a:p>
          <a:p>
            <a:pPr lvl="1"/>
            <a:r>
              <a:rPr lang="en-GB"/>
              <a:t>Easier to understand, fewer surprises for the developer</a:t>
            </a:r>
          </a:p>
          <a:p>
            <a:pPr lvl="1"/>
            <a:endParaRPr lang="en-GB"/>
          </a:p>
          <a:p>
            <a:r>
              <a:rPr lang="en-GB"/>
              <a:t>Generally:</a:t>
            </a:r>
          </a:p>
          <a:p>
            <a:pPr lvl="1"/>
            <a:r>
              <a:rPr lang="en-GB"/>
              <a:t>Avoid returning null if possible (think about implications for caller)</a:t>
            </a:r>
          </a:p>
          <a:p>
            <a:pPr lvl="1"/>
            <a:r>
              <a:rPr lang="en-GB"/>
              <a:t>Throw an exception rather than returning an error code</a:t>
            </a:r>
          </a:p>
        </p:txBody>
      </p:sp>
      <p:sp>
        <p:nvSpPr>
          <p:cNvPr id="4098" name="Rectangle 2"/>
          <p:cNvSpPr>
            <a:spLocks noGrp="1" noChangeArrowheads="1"/>
          </p:cNvSpPr>
          <p:nvPr>
            <p:ph type="title"/>
          </p:nvPr>
        </p:nvSpPr>
        <p:spPr/>
        <p:txBody>
          <a:bodyPr/>
          <a:lstStyle/>
          <a:p>
            <a:r>
              <a:rPr lang="en-GB"/>
              <a:t>Function Return Values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15</a:t>
            </a:fld>
            <a:endParaRPr lang="en-GB" dirty="0"/>
          </a:p>
        </p:txBody>
      </p:sp>
    </p:spTree>
    <p:extLst>
      <p:ext uri="{BB962C8B-B14F-4D97-AF65-F5344CB8AC3E}">
        <p14:creationId xmlns:p14="http://schemas.microsoft.com/office/powerpoint/2010/main" val="374280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comments recommendations</a:t>
            </a:r>
          </a:p>
          <a:p>
            <a:r>
              <a:rPr lang="en-GB"/>
              <a:t>When are comments justifiable?</a:t>
            </a:r>
          </a:p>
          <a:p>
            <a:r>
              <a:rPr lang="en-GB"/>
              <a:t>When are comments definitely not justifiable?</a:t>
            </a:r>
          </a:p>
        </p:txBody>
      </p:sp>
      <p:sp>
        <p:nvSpPr>
          <p:cNvPr id="4098" name="Rectangle 2"/>
          <p:cNvSpPr>
            <a:spLocks noGrp="1" noChangeArrowheads="1"/>
          </p:cNvSpPr>
          <p:nvPr>
            <p:ph type="title"/>
          </p:nvPr>
        </p:nvSpPr>
        <p:spPr/>
        <p:txBody>
          <a:bodyPr/>
          <a:lstStyle/>
          <a:p>
            <a:r>
              <a:rPr lang="en-GB"/>
              <a:t>4. Comments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16</a:t>
            </a:fld>
            <a:endParaRPr lang="en-GB" dirty="0"/>
          </a:p>
        </p:txBody>
      </p:sp>
    </p:spTree>
    <p:extLst>
      <p:ext uri="{BB962C8B-B14F-4D97-AF65-F5344CB8AC3E}">
        <p14:creationId xmlns:p14="http://schemas.microsoft.com/office/powerpoint/2010/main" val="338124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Comments are always failures</a:t>
            </a:r>
          </a:p>
          <a:p>
            <a:pPr lvl="1"/>
            <a:r>
              <a:rPr lang="en-GB"/>
              <a:t>If you think you need a comment, consider how you can refactor your code to avoid it</a:t>
            </a:r>
          </a:p>
          <a:p>
            <a:pPr lvl="1"/>
            <a:r>
              <a:rPr lang="en-GB"/>
              <a:t>For example…?</a:t>
            </a:r>
          </a:p>
          <a:p>
            <a:pPr lvl="1"/>
            <a:endParaRPr lang="en-GB"/>
          </a:p>
          <a:p>
            <a:r>
              <a:rPr lang="en-GB"/>
              <a:t>What's so bad about comments?</a:t>
            </a:r>
          </a:p>
          <a:p>
            <a:pPr lvl="1"/>
            <a:r>
              <a:rPr lang="en-GB"/>
              <a:t>They lie (eventually)</a:t>
            </a:r>
          </a:p>
          <a:p>
            <a:pPr lvl="1"/>
            <a:r>
              <a:rPr lang="en-GB"/>
              <a:t>They are a waste of time to write</a:t>
            </a:r>
          </a:p>
          <a:p>
            <a:pPr lvl="1"/>
            <a:r>
              <a:rPr lang="en-GB"/>
              <a:t>They are worse than a waste of time to read</a:t>
            </a:r>
          </a:p>
          <a:p>
            <a:pPr lvl="1"/>
            <a:r>
              <a:rPr lang="en-GB"/>
              <a:t>They aren't enforced by the compiler</a:t>
            </a:r>
          </a:p>
          <a:p>
            <a:pPr lvl="1"/>
            <a:r>
              <a:rPr lang="en-GB"/>
              <a:t>They can become detached from the original code</a:t>
            </a:r>
          </a:p>
        </p:txBody>
      </p:sp>
      <p:sp>
        <p:nvSpPr>
          <p:cNvPr id="4098" name="Rectangle 2"/>
          <p:cNvSpPr>
            <a:spLocks noGrp="1" noChangeArrowheads="1"/>
          </p:cNvSpPr>
          <p:nvPr>
            <p:ph type="title"/>
          </p:nvPr>
        </p:nvSpPr>
        <p:spPr/>
        <p:txBody>
          <a:bodyPr/>
          <a:lstStyle/>
          <a:p>
            <a:r>
              <a:rPr lang="en-GB"/>
              <a:t>General Comments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17</a:t>
            </a:fld>
            <a:endParaRPr lang="en-GB" dirty="0"/>
          </a:p>
        </p:txBody>
      </p:sp>
    </p:spTree>
    <p:extLst>
      <p:ext uri="{BB962C8B-B14F-4D97-AF65-F5344CB8AC3E}">
        <p14:creationId xmlns:p14="http://schemas.microsoft.com/office/powerpoint/2010/main" val="107680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To describe complicated regular expressions</a:t>
            </a:r>
          </a:p>
          <a:p>
            <a:endParaRPr lang="en-GB">
              <a:latin typeface="+mj-lt"/>
            </a:endParaRPr>
          </a:p>
          <a:p>
            <a:r>
              <a:rPr lang="en-GB">
                <a:latin typeface="+mj-lt"/>
              </a:rPr>
              <a:t>To describe non-obvious business rules</a:t>
            </a:r>
          </a:p>
          <a:p>
            <a:endParaRPr lang="en-GB">
              <a:latin typeface="+mj-lt"/>
            </a:endParaRPr>
          </a:p>
          <a:p>
            <a:r>
              <a:rPr lang="en-GB">
                <a:latin typeface="+mj-lt"/>
              </a:rPr>
              <a:t>To describe 3</a:t>
            </a:r>
            <a:r>
              <a:rPr lang="en-GB" baseline="30000">
                <a:latin typeface="+mj-lt"/>
              </a:rPr>
              <a:t>rd</a:t>
            </a:r>
            <a:r>
              <a:rPr lang="en-GB">
                <a:latin typeface="+mj-lt"/>
              </a:rPr>
              <a:t>-party code (which you can't refactor)</a:t>
            </a:r>
          </a:p>
          <a:p>
            <a:endParaRPr lang="en-GB">
              <a:latin typeface="+mj-lt"/>
            </a:endParaRPr>
          </a:p>
          <a:p>
            <a:r>
              <a:rPr lang="en-GB">
                <a:latin typeface="+mj-lt"/>
              </a:rPr>
              <a:t>To stop a maintenance developer doing something stupid</a:t>
            </a:r>
          </a:p>
          <a:p>
            <a:endParaRPr lang="en-GB">
              <a:latin typeface="+mj-lt"/>
            </a:endParaRPr>
          </a:p>
          <a:p>
            <a:r>
              <a:rPr lang="en-GB">
                <a:latin typeface="+mj-lt"/>
              </a:rPr>
              <a:t>TODO comments</a:t>
            </a:r>
          </a:p>
          <a:p>
            <a:endParaRPr lang="en-GB">
              <a:latin typeface="+mj-lt"/>
            </a:endParaRPr>
          </a:p>
          <a:p>
            <a:r>
              <a:rPr lang="en-GB">
                <a:latin typeface="+mj-lt"/>
              </a:rPr>
              <a:t>In Java, add JavaDocs for public APIs</a:t>
            </a:r>
          </a:p>
        </p:txBody>
      </p:sp>
      <p:sp>
        <p:nvSpPr>
          <p:cNvPr id="4098" name="Rectangle 2"/>
          <p:cNvSpPr>
            <a:spLocks noGrp="1" noChangeArrowheads="1"/>
          </p:cNvSpPr>
          <p:nvPr>
            <p:ph type="title"/>
          </p:nvPr>
        </p:nvSpPr>
        <p:spPr/>
        <p:txBody>
          <a:bodyPr/>
          <a:lstStyle/>
          <a:p>
            <a:r>
              <a:rPr lang="en-GB"/>
              <a:t>When are Comments Justifiable?</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18</a:t>
            </a:fld>
            <a:endParaRPr lang="en-GB" dirty="0"/>
          </a:p>
        </p:txBody>
      </p:sp>
    </p:spTree>
    <p:extLst>
      <p:ext uri="{BB962C8B-B14F-4D97-AF65-F5344CB8AC3E}">
        <p14:creationId xmlns:p14="http://schemas.microsoft.com/office/powerpoint/2010/main" val="380662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Journal comments</a:t>
            </a:r>
          </a:p>
          <a:p>
            <a:pPr lvl="1"/>
            <a:r>
              <a:rPr lang="en-GB">
                <a:latin typeface="+mj-lt"/>
              </a:rPr>
              <a:t>Version Control Systems can do this perfectly well already</a:t>
            </a:r>
          </a:p>
          <a:p>
            <a:pPr lvl="1"/>
            <a:endParaRPr lang="en-GB">
              <a:latin typeface="+mj-lt"/>
            </a:endParaRPr>
          </a:p>
          <a:p>
            <a:r>
              <a:rPr lang="en-GB">
                <a:latin typeface="+mj-lt"/>
              </a:rPr>
              <a:t>Noise comments decorating every function or variable</a:t>
            </a:r>
          </a:p>
          <a:p>
            <a:pPr lvl="1"/>
            <a:r>
              <a:rPr lang="en-GB">
                <a:latin typeface="+mj-lt"/>
              </a:rPr>
              <a:t>It gets in the way when trying to read the code</a:t>
            </a:r>
          </a:p>
          <a:p>
            <a:pPr lvl="1"/>
            <a:endParaRPr lang="en-GB">
              <a:latin typeface="+mj-lt"/>
            </a:endParaRPr>
          </a:p>
          <a:p>
            <a:r>
              <a:rPr lang="en-GB">
                <a:latin typeface="+mj-lt"/>
              </a:rPr>
              <a:t>Implementation-explanation comments</a:t>
            </a:r>
          </a:p>
          <a:p>
            <a:pPr lvl="1"/>
            <a:r>
              <a:rPr lang="en-GB">
                <a:latin typeface="+mj-lt"/>
              </a:rPr>
              <a:t>Refactor the code instead</a:t>
            </a:r>
          </a:p>
          <a:p>
            <a:pPr lvl="1"/>
            <a:r>
              <a:rPr lang="en-GB">
                <a:latin typeface="+mj-lt"/>
              </a:rPr>
              <a:t>E.g. split a complicated algorithm into multiple steps</a:t>
            </a:r>
          </a:p>
          <a:p>
            <a:pPr lvl="1"/>
            <a:r>
              <a:rPr lang="en-GB">
                <a:latin typeface="+mj-lt"/>
              </a:rPr>
              <a:t>E.g. encapsulate bits in a separate function</a:t>
            </a:r>
          </a:p>
          <a:p>
            <a:pPr lvl="1"/>
            <a:r>
              <a:rPr lang="en-GB">
                <a:latin typeface="+mj-lt"/>
              </a:rPr>
              <a:t>E.g. use named constants</a:t>
            </a:r>
          </a:p>
          <a:p>
            <a:endParaRPr lang="en-GB">
              <a:latin typeface="+mj-lt"/>
            </a:endParaRPr>
          </a:p>
          <a:p>
            <a:endParaRPr lang="en-GB">
              <a:latin typeface="+mj-lt"/>
            </a:endParaRPr>
          </a:p>
        </p:txBody>
      </p:sp>
      <p:sp>
        <p:nvSpPr>
          <p:cNvPr id="4098" name="Rectangle 2"/>
          <p:cNvSpPr>
            <a:spLocks noGrp="1" noChangeArrowheads="1"/>
          </p:cNvSpPr>
          <p:nvPr>
            <p:ph type="title"/>
          </p:nvPr>
        </p:nvSpPr>
        <p:spPr/>
        <p:txBody>
          <a:bodyPr/>
          <a:lstStyle/>
          <a:p>
            <a:r>
              <a:rPr lang="en-GB"/>
              <a:t>When are Comments Definitely Not Justifiable?</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19</a:t>
            </a:fld>
            <a:endParaRPr lang="en-GB" dirty="0"/>
          </a:p>
        </p:txBody>
      </p:sp>
    </p:spTree>
    <p:extLst>
      <p:ext uri="{BB962C8B-B14F-4D97-AF65-F5344CB8AC3E}">
        <p14:creationId xmlns:p14="http://schemas.microsoft.com/office/powerpoint/2010/main" val="222458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1029"/>
          <p:cNvSpPr>
            <a:spLocks noGrp="1" noChangeArrowheads="1"/>
          </p:cNvSpPr>
          <p:nvPr>
            <p:ph type="title"/>
          </p:nvPr>
        </p:nvSpPr>
        <p:spPr/>
        <p:txBody>
          <a:bodyPr/>
          <a:lstStyle/>
          <a:p>
            <a:r>
              <a:rPr lang="en-GB"/>
              <a:t>About this chapter</a:t>
            </a:r>
            <a:endParaRPr lang="en-GB" dirty="0"/>
          </a:p>
        </p:txBody>
      </p:sp>
      <p:sp>
        <p:nvSpPr>
          <p:cNvPr id="6" name="Footer Placeholder 3"/>
          <p:cNvSpPr>
            <a:spLocks noGrp="1"/>
          </p:cNvSpPr>
          <p:nvPr>
            <p:ph type="ftr" sz="quarter" idx="10"/>
          </p:nvPr>
        </p:nvSpPr>
        <p:spPr/>
        <p:txBody>
          <a:bodyPr/>
          <a:lstStyle/>
          <a:p>
            <a:fld id="{639A3677-20BC-4CEC-8026-522984BE808E}" type="slidenum">
              <a:rPr lang="en-GB" smtClean="0"/>
              <a:pPr/>
              <a:t>2</a:t>
            </a:fld>
            <a:endParaRPr lang="en-GB" dirty="0"/>
          </a:p>
        </p:txBody>
      </p:sp>
      <p:sp>
        <p:nvSpPr>
          <p:cNvPr id="13" name="Line Callout 2 (Accent Bar) 12"/>
          <p:cNvSpPr/>
          <p:nvPr/>
        </p:nvSpPr>
        <p:spPr bwMode="auto">
          <a:xfrm>
            <a:off x="4697721" y="1552071"/>
            <a:ext cx="4150895" cy="4944978"/>
          </a:xfrm>
          <a:prstGeom prst="accentCallout2">
            <a:avLst>
              <a:gd name="adj1" fmla="val 18750"/>
              <a:gd name="adj2" fmla="val -8333"/>
              <a:gd name="adj3" fmla="val 18750"/>
              <a:gd name="adj4" fmla="val -16667"/>
              <a:gd name="adj5" fmla="val 24431"/>
              <a:gd name="adj6" fmla="val -25225"/>
            </a:avLst>
          </a:prstGeom>
          <a:noFill/>
          <a:ln w="28575" cap="flat" cmpd="sng" algn="ctr">
            <a:solidFill>
              <a:srgbClr val="FF0000"/>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0" i="0" u="none" strike="noStrike" cap="none" normalizeH="0" baseline="0">
              <a:ln>
                <a:noFill/>
              </a:ln>
              <a:solidFill>
                <a:schemeClr val="tx1"/>
              </a:solidFill>
              <a:effectLst/>
              <a:latin typeface="Lucida Console" pitchFamily="49" charset="0"/>
            </a:endParaRPr>
          </a:p>
        </p:txBody>
      </p:sp>
      <p:sp>
        <p:nvSpPr>
          <p:cNvPr id="14" name="Rectangle 13"/>
          <p:cNvSpPr/>
          <p:nvPr/>
        </p:nvSpPr>
        <p:spPr>
          <a:xfrm>
            <a:off x="4411648" y="1418824"/>
            <a:ext cx="4572000" cy="2677656"/>
          </a:xfrm>
          <a:prstGeom prst="rect">
            <a:avLst/>
          </a:prstGeom>
        </p:spPr>
        <p:txBody>
          <a:bodyPr>
            <a:spAutoFit/>
          </a:bodyPr>
          <a:lstStyle/>
          <a:p>
            <a:r>
              <a:rPr lang="en-GB" sz="2400" b="1">
                <a:solidFill>
                  <a:srgbClr val="0070C0"/>
                </a:solidFill>
                <a:latin typeface="Calibri" panose="020F0502020204030204" pitchFamily="34" charset="0"/>
              </a:rPr>
              <a:t>This chapter captures the essence of the </a:t>
            </a:r>
            <a:r>
              <a:rPr lang="en-GB" sz="2400" b="1">
                <a:solidFill>
                  <a:srgbClr val="FF0000"/>
                </a:solidFill>
                <a:latin typeface="Calibri" panose="020F0502020204030204" pitchFamily="34" charset="0"/>
              </a:rPr>
              <a:t>Clean Code</a:t>
            </a:r>
            <a:r>
              <a:rPr lang="en-GB" sz="2400" b="1">
                <a:solidFill>
                  <a:srgbClr val="0070C0"/>
                </a:solidFill>
                <a:latin typeface="Calibri" panose="020F0502020204030204" pitchFamily="34" charset="0"/>
              </a:rPr>
              <a:t> book by Robert C. Martin.</a:t>
            </a:r>
          </a:p>
          <a:p>
            <a:endParaRPr lang="en-GB" sz="2400" b="1">
              <a:solidFill>
                <a:srgbClr val="0070C0"/>
              </a:solidFill>
              <a:latin typeface="Calibri" panose="020F0502020204030204" pitchFamily="34" charset="0"/>
            </a:endParaRPr>
          </a:p>
          <a:p>
            <a:r>
              <a:rPr lang="en-GB" sz="2400" b="1">
                <a:solidFill>
                  <a:srgbClr val="0070C0"/>
                </a:solidFill>
                <a:latin typeface="Calibri" panose="020F0502020204030204" pitchFamily="34" charset="0"/>
              </a:rPr>
              <a:t>This chapter summarizes the key recommendations and adds some extra observations, hints, and tips.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1" y="1628374"/>
            <a:ext cx="3090862" cy="341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526467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formatting recommendations</a:t>
            </a:r>
          </a:p>
          <a:p>
            <a:r>
              <a:rPr lang="en-GB"/>
              <a:t>Specific formatting suggestions</a:t>
            </a:r>
          </a:p>
        </p:txBody>
      </p:sp>
      <p:sp>
        <p:nvSpPr>
          <p:cNvPr id="4098" name="Rectangle 2"/>
          <p:cNvSpPr>
            <a:spLocks noGrp="1" noChangeArrowheads="1"/>
          </p:cNvSpPr>
          <p:nvPr>
            <p:ph type="title"/>
          </p:nvPr>
        </p:nvSpPr>
        <p:spPr/>
        <p:txBody>
          <a:bodyPr/>
          <a:lstStyle/>
          <a:p>
            <a:r>
              <a:rPr lang="en-GB"/>
              <a:t>5. Formatting</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20</a:t>
            </a:fld>
            <a:endParaRPr lang="en-GB" dirty="0"/>
          </a:p>
        </p:txBody>
      </p:sp>
    </p:spTree>
    <p:extLst>
      <p:ext uri="{BB962C8B-B14F-4D97-AF65-F5344CB8AC3E}">
        <p14:creationId xmlns:p14="http://schemas.microsoft.com/office/powerpoint/2010/main" val="249339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Consistent formatting across the team</a:t>
            </a:r>
          </a:p>
          <a:p>
            <a:endParaRPr lang="en-GB"/>
          </a:p>
          <a:p>
            <a:r>
              <a:rPr lang="en-GB"/>
              <a:t>Small files are easier to understand than large files</a:t>
            </a:r>
          </a:p>
          <a:p>
            <a:endParaRPr lang="en-GB"/>
          </a:p>
          <a:p>
            <a:r>
              <a:rPr lang="en-GB"/>
              <a:t>Organise code like in a newspaper</a:t>
            </a:r>
          </a:p>
          <a:p>
            <a:pPr lvl="1"/>
            <a:r>
              <a:rPr lang="en-GB"/>
              <a:t>Headlines - explain gist (i.e. file name)</a:t>
            </a:r>
          </a:p>
          <a:p>
            <a:pPr lvl="1"/>
            <a:r>
              <a:rPr lang="en-GB"/>
              <a:t>Top few paragraphs give important info (i.e. first few functions)</a:t>
            </a:r>
          </a:p>
          <a:p>
            <a:pPr lvl="1"/>
            <a:r>
              <a:rPr lang="en-GB"/>
              <a:t>Lower sections give less important info (i.e. latter functions)</a:t>
            </a:r>
          </a:p>
          <a:p>
            <a:pPr lvl="1"/>
            <a:endParaRPr lang="en-GB"/>
          </a:p>
          <a:p>
            <a:r>
              <a:rPr lang="en-GB"/>
              <a:t>Use of blank lines is important</a:t>
            </a:r>
          </a:p>
          <a:p>
            <a:pPr lvl="1"/>
            <a:r>
              <a:rPr lang="en-GB"/>
              <a:t>Things that belong together should be vertically adjacent</a:t>
            </a:r>
          </a:p>
          <a:p>
            <a:pPr lvl="1"/>
            <a:r>
              <a:rPr lang="en-GB"/>
              <a:t>Things that are different should be separated by a blank line</a:t>
            </a:r>
          </a:p>
        </p:txBody>
      </p:sp>
      <p:sp>
        <p:nvSpPr>
          <p:cNvPr id="4098" name="Rectangle 2"/>
          <p:cNvSpPr>
            <a:spLocks noGrp="1" noChangeArrowheads="1"/>
          </p:cNvSpPr>
          <p:nvPr>
            <p:ph type="title"/>
          </p:nvPr>
        </p:nvSpPr>
        <p:spPr/>
        <p:txBody>
          <a:bodyPr/>
          <a:lstStyle/>
          <a:p>
            <a:r>
              <a:rPr lang="en-GB"/>
              <a:t>General Formatting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21</a:t>
            </a:fld>
            <a:endParaRPr lang="en-GB" dirty="0"/>
          </a:p>
        </p:txBody>
      </p:sp>
    </p:spTree>
    <p:extLst>
      <p:ext uri="{BB962C8B-B14F-4D97-AF65-F5344CB8AC3E}">
        <p14:creationId xmlns:p14="http://schemas.microsoft.com/office/powerpoint/2010/main" val="25143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Variables</a:t>
            </a:r>
          </a:p>
          <a:p>
            <a:pPr lvl="1"/>
            <a:r>
              <a:rPr lang="en-GB">
                <a:latin typeface="+mj-lt"/>
              </a:rPr>
              <a:t>Declare at the start of a function, or just at the point of first use?</a:t>
            </a:r>
          </a:p>
          <a:p>
            <a:pPr lvl="1"/>
            <a:endParaRPr lang="en-GB">
              <a:latin typeface="+mj-lt"/>
            </a:endParaRPr>
          </a:p>
          <a:p>
            <a:r>
              <a:rPr lang="en-GB">
                <a:latin typeface="+mj-lt"/>
              </a:rPr>
              <a:t>Functions</a:t>
            </a:r>
          </a:p>
          <a:p>
            <a:pPr lvl="1"/>
            <a:r>
              <a:rPr lang="en-GB">
                <a:latin typeface="+mj-lt"/>
              </a:rPr>
              <a:t>High-level functions before low-level functions</a:t>
            </a:r>
          </a:p>
          <a:p>
            <a:pPr lvl="1"/>
            <a:r>
              <a:rPr lang="en-GB">
                <a:latin typeface="+mj-lt"/>
              </a:rPr>
              <a:t>Where do you put private functions?</a:t>
            </a:r>
          </a:p>
          <a:p>
            <a:pPr lvl="1"/>
            <a:endParaRPr lang="en-GB">
              <a:latin typeface="+mj-lt"/>
            </a:endParaRPr>
          </a:p>
          <a:p>
            <a:r>
              <a:rPr lang="en-GB">
                <a:latin typeface="+mj-lt"/>
              </a:rPr>
              <a:t>Horizontal spacing</a:t>
            </a:r>
          </a:p>
          <a:p>
            <a:pPr lvl="1"/>
            <a:r>
              <a:rPr lang="en-GB">
                <a:latin typeface="+mj-lt"/>
              </a:rPr>
              <a:t>Put spaces around binary operators</a:t>
            </a:r>
          </a:p>
          <a:p>
            <a:pPr lvl="1"/>
            <a:r>
              <a:rPr lang="en-GB">
                <a:latin typeface="+mj-lt"/>
              </a:rPr>
              <a:t>Don't put spaces around unary operators</a:t>
            </a:r>
          </a:p>
          <a:p>
            <a:pPr lvl="1"/>
            <a:r>
              <a:rPr lang="en-GB">
                <a:latin typeface="+mj-lt"/>
              </a:rPr>
              <a:t>Don't put spaces before function parens</a:t>
            </a:r>
          </a:p>
          <a:p>
            <a:pPr lvl="1"/>
            <a:r>
              <a:rPr lang="en-GB">
                <a:latin typeface="+mj-lt"/>
              </a:rPr>
              <a:t>Put space before if/for/etc parens</a:t>
            </a:r>
          </a:p>
        </p:txBody>
      </p:sp>
      <p:sp>
        <p:nvSpPr>
          <p:cNvPr id="4098" name="Rectangle 2"/>
          <p:cNvSpPr>
            <a:spLocks noGrp="1" noChangeArrowheads="1"/>
          </p:cNvSpPr>
          <p:nvPr>
            <p:ph type="title"/>
          </p:nvPr>
        </p:nvSpPr>
        <p:spPr/>
        <p:txBody>
          <a:bodyPr/>
          <a:lstStyle/>
          <a:p>
            <a:r>
              <a:rPr lang="en-GB"/>
              <a:t>Specific Formatting Suggestions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22</a:t>
            </a:fld>
            <a:endParaRPr lang="en-GB" dirty="0"/>
          </a:p>
        </p:txBody>
      </p:sp>
    </p:spTree>
    <p:extLst>
      <p:ext uri="{BB962C8B-B14F-4D97-AF65-F5344CB8AC3E}">
        <p14:creationId xmlns:p14="http://schemas.microsoft.com/office/powerpoint/2010/main" val="878383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Journal comments</a:t>
            </a:r>
          </a:p>
          <a:p>
            <a:pPr lvl="1"/>
            <a:r>
              <a:rPr lang="en-GB">
                <a:latin typeface="+mj-lt"/>
              </a:rPr>
              <a:t>Version Control Systems can do this perfectly well already</a:t>
            </a:r>
          </a:p>
          <a:p>
            <a:pPr lvl="1"/>
            <a:endParaRPr lang="en-GB">
              <a:latin typeface="+mj-lt"/>
            </a:endParaRPr>
          </a:p>
          <a:p>
            <a:r>
              <a:rPr lang="en-GB">
                <a:latin typeface="+mj-lt"/>
              </a:rPr>
              <a:t>Noise comments decorating every function or variable</a:t>
            </a:r>
          </a:p>
          <a:p>
            <a:pPr lvl="1"/>
            <a:r>
              <a:rPr lang="en-GB">
                <a:latin typeface="+mj-lt"/>
              </a:rPr>
              <a:t>It gets in the way when trying to read the code</a:t>
            </a:r>
          </a:p>
          <a:p>
            <a:pPr lvl="1"/>
            <a:endParaRPr lang="en-GB">
              <a:latin typeface="+mj-lt"/>
            </a:endParaRPr>
          </a:p>
          <a:p>
            <a:r>
              <a:rPr lang="en-GB">
                <a:latin typeface="+mj-lt"/>
              </a:rPr>
              <a:t>Implementation-explanation comments</a:t>
            </a:r>
          </a:p>
          <a:p>
            <a:pPr lvl="1"/>
            <a:r>
              <a:rPr lang="en-GB">
                <a:latin typeface="+mj-lt"/>
              </a:rPr>
              <a:t>Refactor the code instead</a:t>
            </a:r>
          </a:p>
          <a:p>
            <a:pPr lvl="1"/>
            <a:r>
              <a:rPr lang="en-GB">
                <a:latin typeface="+mj-lt"/>
              </a:rPr>
              <a:t>E.g. split a complicated algorithm into multiple steps</a:t>
            </a:r>
          </a:p>
          <a:p>
            <a:pPr lvl="1"/>
            <a:r>
              <a:rPr lang="en-GB">
                <a:latin typeface="+mj-lt"/>
              </a:rPr>
              <a:t>E.g. encapsulate bits in a separate function</a:t>
            </a:r>
          </a:p>
          <a:p>
            <a:pPr lvl="1"/>
            <a:r>
              <a:rPr lang="en-GB">
                <a:latin typeface="+mj-lt"/>
              </a:rPr>
              <a:t>E.g. use named constants</a:t>
            </a:r>
          </a:p>
          <a:p>
            <a:endParaRPr lang="en-GB">
              <a:latin typeface="+mj-lt"/>
            </a:endParaRPr>
          </a:p>
          <a:p>
            <a:endParaRPr lang="en-GB">
              <a:latin typeface="+mj-lt"/>
            </a:endParaRPr>
          </a:p>
        </p:txBody>
      </p:sp>
      <p:sp>
        <p:nvSpPr>
          <p:cNvPr id="4098" name="Rectangle 2"/>
          <p:cNvSpPr>
            <a:spLocks noGrp="1" noChangeArrowheads="1"/>
          </p:cNvSpPr>
          <p:nvPr>
            <p:ph type="title"/>
          </p:nvPr>
        </p:nvSpPr>
        <p:spPr/>
        <p:txBody>
          <a:bodyPr/>
          <a:lstStyle/>
          <a:p>
            <a:r>
              <a:rPr lang="en-GB"/>
              <a:t>When are Comments Definitely Not Justifiable?</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23</a:t>
            </a:fld>
            <a:endParaRPr lang="en-GB" dirty="0"/>
          </a:p>
        </p:txBody>
      </p:sp>
    </p:spTree>
    <p:extLst>
      <p:ext uri="{BB962C8B-B14F-4D97-AF65-F5344CB8AC3E}">
        <p14:creationId xmlns:p14="http://schemas.microsoft.com/office/powerpoint/2010/main" val="410240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error handling recommendations</a:t>
            </a:r>
          </a:p>
          <a:p>
            <a:r>
              <a:rPr lang="en-GB"/>
              <a:t>Specific exception suggestions</a:t>
            </a:r>
          </a:p>
        </p:txBody>
      </p:sp>
      <p:sp>
        <p:nvSpPr>
          <p:cNvPr id="4098" name="Rectangle 2"/>
          <p:cNvSpPr>
            <a:spLocks noGrp="1" noChangeArrowheads="1"/>
          </p:cNvSpPr>
          <p:nvPr>
            <p:ph type="title"/>
          </p:nvPr>
        </p:nvSpPr>
        <p:spPr/>
        <p:txBody>
          <a:bodyPr/>
          <a:lstStyle/>
          <a:p>
            <a:r>
              <a:rPr lang="en-GB"/>
              <a:t>6. Error Handling</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24</a:t>
            </a:fld>
            <a:endParaRPr lang="en-GB" dirty="0"/>
          </a:p>
        </p:txBody>
      </p:sp>
    </p:spTree>
    <p:extLst>
      <p:ext uri="{BB962C8B-B14F-4D97-AF65-F5344CB8AC3E}">
        <p14:creationId xmlns:p14="http://schemas.microsoft.com/office/powerpoint/2010/main" val="4063706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Prefer exceptions to error codes</a:t>
            </a:r>
          </a:p>
          <a:p>
            <a:pPr lvl="1"/>
            <a:r>
              <a:rPr lang="en-GB"/>
              <a:t>Easier for client code to manage, i.e to keep normal flow separate from exceptional flow</a:t>
            </a:r>
          </a:p>
          <a:p>
            <a:pPr lvl="1"/>
            <a:endParaRPr lang="en-GB"/>
          </a:p>
          <a:p>
            <a:r>
              <a:rPr lang="en-GB"/>
              <a:t>Only use exceptions for exceptional conditions</a:t>
            </a:r>
          </a:p>
          <a:p>
            <a:pPr lvl="1"/>
            <a:r>
              <a:rPr lang="en-GB"/>
              <a:t>E.g. it might be OK to do nothing, or return 0, or something</a:t>
            </a:r>
          </a:p>
          <a:p>
            <a:pPr lvl="1"/>
            <a:endParaRPr lang="en-GB"/>
          </a:p>
          <a:p>
            <a:r>
              <a:rPr lang="en-GB"/>
              <a:t>Provide meaningful context info in an exception</a:t>
            </a:r>
          </a:p>
          <a:p>
            <a:pPr lvl="1"/>
            <a:r>
              <a:rPr lang="en-GB"/>
              <a:t>E.g. the message in a Java/.NET exception</a:t>
            </a:r>
          </a:p>
          <a:p>
            <a:pPr lvl="1"/>
            <a:endParaRPr lang="en-GB"/>
          </a:p>
          <a:p>
            <a:r>
              <a:rPr lang="en-GB"/>
              <a:t>Always log exceptions</a:t>
            </a:r>
          </a:p>
          <a:p>
            <a:pPr lvl="1"/>
            <a:r>
              <a:rPr lang="en-GB"/>
              <a:t>Provides vital information when operational failures occur</a:t>
            </a:r>
          </a:p>
        </p:txBody>
      </p:sp>
      <p:sp>
        <p:nvSpPr>
          <p:cNvPr id="4098" name="Rectangle 2"/>
          <p:cNvSpPr>
            <a:spLocks noGrp="1" noChangeArrowheads="1"/>
          </p:cNvSpPr>
          <p:nvPr>
            <p:ph type="title"/>
          </p:nvPr>
        </p:nvSpPr>
        <p:spPr/>
        <p:txBody>
          <a:bodyPr/>
          <a:lstStyle/>
          <a:p>
            <a:r>
              <a:rPr lang="en-GB"/>
              <a:t>General Error-Handling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25</a:t>
            </a:fld>
            <a:endParaRPr lang="en-GB" dirty="0"/>
          </a:p>
        </p:txBody>
      </p:sp>
    </p:spTree>
    <p:extLst>
      <p:ext uri="{BB962C8B-B14F-4D97-AF65-F5344CB8AC3E}">
        <p14:creationId xmlns:p14="http://schemas.microsoft.com/office/powerpoint/2010/main" val="268541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lvl="1"/>
            <a:endParaRPr lang="en-GB" dirty="0">
              <a:latin typeface="+mj-lt"/>
            </a:endParaRPr>
          </a:p>
          <a:p>
            <a:r>
              <a:rPr lang="en-GB" dirty="0">
                <a:latin typeface="+mj-lt"/>
              </a:rPr>
              <a:t>Use unchecked exceptions rather than checked exceptions</a:t>
            </a:r>
          </a:p>
          <a:p>
            <a:pPr lvl="1"/>
            <a:r>
              <a:rPr lang="en-GB" dirty="0">
                <a:latin typeface="+mj-lt"/>
              </a:rPr>
              <a:t>Checked exceptions cause too much noise (other languages, e.g. C#, C++, Python) manage fine without checked exceptions</a:t>
            </a:r>
          </a:p>
          <a:p>
            <a:pPr lvl="1"/>
            <a:r>
              <a:rPr lang="en-GB" dirty="0">
                <a:latin typeface="+mj-lt"/>
              </a:rPr>
              <a:t>Checked exceptions violate the Open/Closed Principle (i.e. open for extension, closed for modification) because if you throw a checked exception at a low-level, you must add a </a:t>
            </a:r>
            <a:r>
              <a:rPr lang="en-GB" dirty="0">
                <a:latin typeface="Lucida Console" panose="020B0609040504020204" pitchFamily="49" charset="0"/>
              </a:rPr>
              <a:t>throws</a:t>
            </a:r>
            <a:r>
              <a:rPr lang="en-GB" dirty="0">
                <a:latin typeface="+mj-lt"/>
              </a:rPr>
              <a:t> to calling </a:t>
            </a:r>
            <a:r>
              <a:rPr lang="en-GB" dirty="0" err="1">
                <a:latin typeface="+mj-lt"/>
              </a:rPr>
              <a:t>funcs</a:t>
            </a:r>
            <a:endParaRPr lang="en-GB" dirty="0">
              <a:latin typeface="+mj-lt"/>
            </a:endParaRPr>
          </a:p>
          <a:p>
            <a:pPr lvl="1"/>
            <a:endParaRPr lang="en-GB" dirty="0">
              <a:latin typeface="+mj-lt"/>
            </a:endParaRPr>
          </a:p>
          <a:p>
            <a:r>
              <a:rPr lang="en-GB" dirty="0">
                <a:latin typeface="+mj-lt"/>
              </a:rPr>
              <a:t>Exception patterns to consider:</a:t>
            </a:r>
          </a:p>
          <a:p>
            <a:pPr lvl="1"/>
            <a:r>
              <a:rPr lang="en-GB" dirty="0">
                <a:latin typeface="+mj-lt"/>
              </a:rPr>
              <a:t>Catch exceptions as locally as possible, i.e. layering</a:t>
            </a:r>
          </a:p>
          <a:p>
            <a:pPr lvl="1"/>
            <a:r>
              <a:rPr lang="en-GB" dirty="0">
                <a:latin typeface="+mj-lt"/>
              </a:rPr>
              <a:t>Wrap technical exceptions with domain-specific exceptions</a:t>
            </a:r>
          </a:p>
          <a:p>
            <a:pPr lvl="1"/>
            <a:r>
              <a:rPr lang="en-GB" dirty="0">
                <a:latin typeface="+mj-lt"/>
              </a:rPr>
              <a:t>Catch-and-rethrow </a:t>
            </a:r>
          </a:p>
        </p:txBody>
      </p:sp>
      <p:sp>
        <p:nvSpPr>
          <p:cNvPr id="4098" name="Rectangle 2"/>
          <p:cNvSpPr>
            <a:spLocks noGrp="1" noChangeArrowheads="1"/>
          </p:cNvSpPr>
          <p:nvPr>
            <p:ph type="title"/>
          </p:nvPr>
        </p:nvSpPr>
        <p:spPr/>
        <p:txBody>
          <a:bodyPr/>
          <a:lstStyle/>
          <a:p>
            <a:r>
              <a:rPr lang="en-GB"/>
              <a:t>Specific Exception Suggestions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26</a:t>
            </a:fld>
            <a:endParaRPr lang="en-GB" dirty="0"/>
          </a:p>
        </p:txBody>
      </p:sp>
    </p:spTree>
    <p:extLst>
      <p:ext uri="{BB962C8B-B14F-4D97-AF65-F5344CB8AC3E}">
        <p14:creationId xmlns:p14="http://schemas.microsoft.com/office/powerpoint/2010/main" val="1537948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Refactoring duplicate catch code</a:t>
            </a:r>
          </a:p>
          <a:p>
            <a:pPr eaLnBrk="1" hangingPunct="1"/>
            <a:r>
              <a:rPr lang="en-GB" dirty="0">
                <a:latin typeface="+mj-lt"/>
                <a:sym typeface="Wingdings" pitchFamily="2" charset="2"/>
              </a:rPr>
              <a:t>The need for exception-safe code</a:t>
            </a:r>
          </a:p>
          <a:p>
            <a:pPr eaLnBrk="1" hangingPunct="1"/>
            <a:r>
              <a:rPr lang="en-GB" dirty="0">
                <a:sym typeface="Wingdings" pitchFamily="2" charset="2"/>
              </a:rPr>
              <a:t>A manual approach to exception-safe code</a:t>
            </a:r>
          </a:p>
          <a:p>
            <a:pPr eaLnBrk="1" hangingPunct="1"/>
            <a:r>
              <a:rPr lang="en-GB" dirty="0">
                <a:sym typeface="Wingdings" pitchFamily="2" charset="2"/>
              </a:rPr>
              <a:t>The copy-before-release idiom</a:t>
            </a:r>
          </a:p>
          <a:p>
            <a:pPr eaLnBrk="1" hangingPunct="1"/>
            <a:r>
              <a:rPr lang="en-GB" dirty="0"/>
              <a:t>The execute-around idiom</a:t>
            </a:r>
            <a:endParaRPr lang="cy-GB" dirty="0"/>
          </a:p>
          <a:p>
            <a:pPr eaLnBrk="1" hangingPunct="1"/>
            <a:endParaRPr lang="cy-GB" dirty="0">
              <a:latin typeface="+mj-lt"/>
            </a:endParaRPr>
          </a:p>
        </p:txBody>
      </p:sp>
      <p:sp>
        <p:nvSpPr>
          <p:cNvPr id="271364" name="Rectangle 4"/>
          <p:cNvSpPr>
            <a:spLocks noGrp="1" noChangeArrowheads="1"/>
          </p:cNvSpPr>
          <p:nvPr>
            <p:ph type="title"/>
          </p:nvPr>
        </p:nvSpPr>
        <p:spPr/>
        <p:txBody>
          <a:bodyPr/>
          <a:lstStyle/>
          <a:p>
            <a:pPr eaLnBrk="1" hangingPunct="1"/>
            <a:r>
              <a:rPr lang="en-GB" sz="3400" dirty="0"/>
              <a:t>2. Exception Handling Best Practice</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27</a:t>
            </a:fld>
            <a:endParaRPr lang="en-GB" sz="1200" b="0">
              <a:solidFill>
                <a:schemeClr val="tx2"/>
              </a:solidFill>
            </a:endParaRPr>
          </a:p>
        </p:txBody>
      </p:sp>
    </p:spTree>
    <p:extLst>
      <p:ext uri="{BB962C8B-B14F-4D97-AF65-F5344CB8AC3E}">
        <p14:creationId xmlns:p14="http://schemas.microsoft.com/office/powerpoint/2010/main" val="4164260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It's common for several </a:t>
            </a:r>
            <a:r>
              <a:rPr lang="en-GB" dirty="0">
                <a:latin typeface="Lucida Console" pitchFamily="49" charset="0"/>
                <a:sym typeface="Wingdings" pitchFamily="2" charset="2"/>
              </a:rPr>
              <a:t>catch</a:t>
            </a:r>
            <a:r>
              <a:rPr lang="en-GB" dirty="0">
                <a:latin typeface="+mj-lt"/>
                <a:sym typeface="Wingdings" pitchFamily="2" charset="2"/>
              </a:rPr>
              <a:t> handlers to have some duplicate exception-handling logic</a:t>
            </a:r>
          </a:p>
          <a:p>
            <a:pPr lvl="1" eaLnBrk="1" hangingPunct="1"/>
            <a:r>
              <a:rPr lang="en-GB" dirty="0">
                <a:latin typeface="+mj-lt"/>
                <a:sym typeface="Wingdings" pitchFamily="2" charset="2"/>
              </a:rPr>
              <a:t>Leads to code duplication in the </a:t>
            </a:r>
            <a:r>
              <a:rPr lang="en-GB" dirty="0">
                <a:latin typeface="Lucida Console" pitchFamily="49" charset="0"/>
                <a:sym typeface="Wingdings" pitchFamily="2" charset="2"/>
              </a:rPr>
              <a:t>catch</a:t>
            </a:r>
            <a:r>
              <a:rPr lang="en-GB" dirty="0">
                <a:latin typeface="+mj-lt"/>
                <a:sym typeface="Wingdings" pitchFamily="2" charset="2"/>
              </a:rPr>
              <a:t> blocks – eek</a:t>
            </a:r>
          </a:p>
          <a:p>
            <a:pPr lvl="1" eaLnBrk="1" hangingPunct="1"/>
            <a:r>
              <a:rPr lang="en-GB" dirty="0">
                <a:latin typeface="+mj-lt"/>
                <a:sym typeface="Wingdings" pitchFamily="2" charset="2"/>
              </a:rPr>
              <a:t>You can define a helper function that performs the common behaviour and then re-throws the exception</a:t>
            </a:r>
          </a:p>
          <a:p>
            <a:pPr lvl="1" eaLnBrk="1" hangingPunct="1"/>
            <a:r>
              <a:rPr lang="en-GB" dirty="0">
                <a:latin typeface="+mj-lt"/>
                <a:sym typeface="Wingdings" pitchFamily="2" charset="2"/>
              </a:rPr>
              <a:t>Specific catch handlers can then perform additional handling</a:t>
            </a:r>
          </a:p>
        </p:txBody>
      </p:sp>
      <p:sp>
        <p:nvSpPr>
          <p:cNvPr id="271364" name="Rectangle 4"/>
          <p:cNvSpPr>
            <a:spLocks noGrp="1" noChangeArrowheads="1"/>
          </p:cNvSpPr>
          <p:nvPr>
            <p:ph type="title"/>
          </p:nvPr>
        </p:nvSpPr>
        <p:spPr/>
        <p:txBody>
          <a:bodyPr/>
          <a:lstStyle/>
          <a:p>
            <a:pPr eaLnBrk="1" hangingPunct="1"/>
            <a:r>
              <a:rPr lang="en-GB" sz="3400" dirty="0"/>
              <a:t>Refactoring Duplicate Catch Code</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28</a:t>
            </a:fld>
            <a:endParaRPr lang="en-GB" sz="1200" b="0">
              <a:solidFill>
                <a:schemeClr val="tx2"/>
              </a:solidFill>
            </a:endParaRPr>
          </a:p>
        </p:txBody>
      </p:sp>
      <p:sp>
        <p:nvSpPr>
          <p:cNvPr id="6" name="Rectangle 6"/>
          <p:cNvSpPr>
            <a:spLocks noChangeArrowheads="1"/>
          </p:cNvSpPr>
          <p:nvPr/>
        </p:nvSpPr>
        <p:spPr bwMode="auto">
          <a:xfrm>
            <a:off x="825137" y="3474709"/>
            <a:ext cx="3080658" cy="1632862"/>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b="0" dirty="0">
                <a:latin typeface="Lucida Console" pitchFamily="49" charset="0"/>
              </a:rPr>
              <a:t>try </a:t>
            </a:r>
          </a:p>
          <a:p>
            <a:pPr>
              <a:defRPr/>
            </a:pPr>
            <a:r>
              <a:rPr lang="en-GB" sz="1200" b="0" dirty="0">
                <a:latin typeface="Lucida Console" pitchFamily="49" charset="0"/>
              </a:rPr>
              <a:t>{</a:t>
            </a:r>
          </a:p>
          <a:p>
            <a:pPr>
              <a:defRPr/>
            </a:pPr>
            <a:r>
              <a:rPr lang="en-GB" sz="1200" b="0" dirty="0">
                <a:latin typeface="Lucida Console" pitchFamily="49" charset="0"/>
              </a:rPr>
              <a:t>  // whatever …</a:t>
            </a:r>
          </a:p>
          <a:p>
            <a:pPr>
              <a:defRPr/>
            </a:pPr>
            <a:r>
              <a:rPr lang="en-GB" sz="1200" b="0" dirty="0">
                <a:latin typeface="Lucida Console" pitchFamily="49" charset="0"/>
              </a:rPr>
              <a:t>} </a:t>
            </a:r>
          </a:p>
          <a:p>
            <a:pPr>
              <a:defRPr/>
            </a:pPr>
            <a:r>
              <a:rPr lang="en-GB" sz="1200" b="0" dirty="0">
                <a:latin typeface="Lucida Console" pitchFamily="49" charset="0"/>
              </a:rPr>
              <a:t>catch (</a:t>
            </a:r>
            <a:r>
              <a:rPr lang="en-GB" sz="1200" b="0" i="1" dirty="0">
                <a:latin typeface="Lucida Console" pitchFamily="49" charset="0"/>
              </a:rPr>
              <a:t>...</a:t>
            </a:r>
            <a:r>
              <a:rPr lang="en-GB" sz="1200" b="0" dirty="0">
                <a:latin typeface="Lucida Console" pitchFamily="49" charset="0"/>
              </a:rPr>
              <a:t>) </a:t>
            </a:r>
          </a:p>
          <a:p>
            <a:pPr>
              <a:defRPr/>
            </a:pPr>
            <a:r>
              <a:rPr lang="en-GB" sz="1200" b="0" dirty="0">
                <a:latin typeface="Lucida Console" pitchFamily="49" charset="0"/>
              </a:rPr>
              <a:t>{</a:t>
            </a:r>
          </a:p>
          <a:p>
            <a:pPr>
              <a:defRPr/>
            </a:pPr>
            <a:r>
              <a:rPr lang="en-GB" sz="1200" b="0" dirty="0">
                <a:latin typeface="Lucida Console" pitchFamily="49" charset="0"/>
              </a:rPr>
              <a:t>  </a:t>
            </a:r>
            <a:r>
              <a:rPr lang="en-GB" sz="1200" b="0" dirty="0" err="1">
                <a:latin typeface="Lucida Console" pitchFamily="49" charset="0"/>
              </a:rPr>
              <a:t>handle_exception</a:t>
            </a:r>
            <a:r>
              <a:rPr lang="en-GB" sz="1200" b="0" dirty="0">
                <a:latin typeface="Lucida Console" pitchFamily="49" charset="0"/>
              </a:rPr>
              <a:t>();</a:t>
            </a:r>
          </a:p>
          <a:p>
            <a:pPr>
              <a:defRPr/>
            </a:pPr>
            <a:r>
              <a:rPr lang="en-GB" sz="1200" b="0" dirty="0">
                <a:latin typeface="Lucida Console" pitchFamily="49" charset="0"/>
              </a:rPr>
              <a:t>}</a:t>
            </a:r>
          </a:p>
        </p:txBody>
      </p:sp>
      <p:sp>
        <p:nvSpPr>
          <p:cNvPr id="7" name="Rectangle 6"/>
          <p:cNvSpPr>
            <a:spLocks noChangeArrowheads="1"/>
          </p:cNvSpPr>
          <p:nvPr/>
        </p:nvSpPr>
        <p:spPr bwMode="auto">
          <a:xfrm>
            <a:off x="4386943" y="3474709"/>
            <a:ext cx="4339046" cy="304364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b="0" dirty="0">
                <a:latin typeface="Lucida Console" pitchFamily="49" charset="0"/>
              </a:rPr>
              <a:t>void </a:t>
            </a:r>
            <a:r>
              <a:rPr lang="en-GB" sz="1200" b="0" dirty="0" err="1">
                <a:latin typeface="Lucida Console" pitchFamily="49" charset="0"/>
              </a:rPr>
              <a:t>handle_exception</a:t>
            </a:r>
            <a:r>
              <a:rPr lang="en-GB" sz="1200" b="0" dirty="0">
                <a:latin typeface="Lucida Console" pitchFamily="49" charset="0"/>
              </a:rPr>
              <a:t>()</a:t>
            </a:r>
          </a:p>
          <a:p>
            <a:pPr>
              <a:defRPr/>
            </a:pPr>
            <a:r>
              <a:rPr lang="en-GB" sz="1200" b="0" dirty="0">
                <a:latin typeface="Lucida Console" pitchFamily="49" charset="0"/>
              </a:rPr>
              <a:t>{</a:t>
            </a:r>
          </a:p>
          <a:p>
            <a:pPr>
              <a:defRPr/>
            </a:pPr>
            <a:r>
              <a:rPr lang="en-GB" sz="1200" b="0" dirty="0">
                <a:latin typeface="Lucida Console" pitchFamily="49" charset="0"/>
              </a:rPr>
              <a:t>  try</a:t>
            </a:r>
          </a:p>
          <a:p>
            <a:pPr>
              <a:defRPr/>
            </a:pPr>
            <a:r>
              <a:rPr lang="en-GB" sz="1200" b="0" dirty="0">
                <a:latin typeface="Lucida Console" pitchFamily="49" charset="0"/>
              </a:rPr>
              <a:t>  {</a:t>
            </a:r>
          </a:p>
          <a:p>
            <a:pPr>
              <a:defRPr/>
            </a:pPr>
            <a:r>
              <a:rPr lang="en-GB" sz="1200" b="0" dirty="0">
                <a:latin typeface="Lucida Console" pitchFamily="49" charset="0"/>
              </a:rPr>
              <a:t>    … … …     // Put common catch code here.</a:t>
            </a:r>
          </a:p>
          <a:p>
            <a:pPr>
              <a:defRPr/>
            </a:pPr>
            <a:r>
              <a:rPr lang="en-GB" sz="1200" b="0" dirty="0">
                <a:latin typeface="Lucida Console" pitchFamily="49" charset="0"/>
              </a:rPr>
              <a:t>    throw;    // Then re-throw the exception.</a:t>
            </a:r>
          </a:p>
          <a:p>
            <a:pPr>
              <a:defRPr/>
            </a:pPr>
            <a:r>
              <a:rPr lang="en-GB" sz="1200" b="0" dirty="0">
                <a:latin typeface="Lucida Console" pitchFamily="49" charset="0"/>
              </a:rPr>
              <a:t>  }</a:t>
            </a:r>
          </a:p>
          <a:p>
            <a:pPr>
              <a:defRPr/>
            </a:pPr>
            <a:r>
              <a:rPr lang="en-GB" sz="1200" b="0" dirty="0">
                <a:latin typeface="Lucida Console" pitchFamily="49" charset="0"/>
              </a:rPr>
              <a:t>  catch (</a:t>
            </a:r>
            <a:r>
              <a:rPr lang="en-GB" sz="1200" b="0" i="1" dirty="0">
                <a:latin typeface="Lucida Console" pitchFamily="49" charset="0"/>
              </a:rPr>
              <a:t>SomeSpecificException1 &amp; ex)</a:t>
            </a:r>
          </a:p>
          <a:p>
            <a:pPr>
              <a:defRPr/>
            </a:pPr>
            <a:r>
              <a:rPr lang="en-GB" sz="1200" b="0" i="1" dirty="0">
                <a:latin typeface="Lucida Console" pitchFamily="49" charset="0"/>
              </a:rPr>
              <a:t>  </a:t>
            </a:r>
            <a:r>
              <a:rPr lang="en-GB" sz="1200" b="0" dirty="0">
                <a:latin typeface="Lucida Console" pitchFamily="49" charset="0"/>
              </a:rPr>
              <a:t>{</a:t>
            </a:r>
          </a:p>
          <a:p>
            <a:pPr>
              <a:defRPr/>
            </a:pPr>
            <a:r>
              <a:rPr lang="en-GB" sz="1200" b="0" dirty="0">
                <a:latin typeface="Lucida Console" pitchFamily="49" charset="0"/>
              </a:rPr>
              <a:t>    // Specific catch logic here.</a:t>
            </a:r>
          </a:p>
          <a:p>
            <a:pPr>
              <a:defRPr/>
            </a:pPr>
            <a:r>
              <a:rPr lang="en-GB" sz="1200" b="0" dirty="0">
                <a:latin typeface="Lucida Console" pitchFamily="49" charset="0"/>
              </a:rPr>
              <a:t>  }</a:t>
            </a:r>
          </a:p>
          <a:p>
            <a:pPr>
              <a:defRPr/>
            </a:pPr>
            <a:r>
              <a:rPr lang="en-GB" sz="1200" b="0" dirty="0">
                <a:latin typeface="Lucida Console" pitchFamily="49" charset="0"/>
              </a:rPr>
              <a:t>  catch (</a:t>
            </a:r>
            <a:r>
              <a:rPr lang="en-GB" sz="1200" b="0" i="1" dirty="0">
                <a:latin typeface="Lucida Console" pitchFamily="49" charset="0"/>
              </a:rPr>
              <a:t>SomeSpecificException2 &amp; ex)</a:t>
            </a:r>
          </a:p>
          <a:p>
            <a:pPr>
              <a:defRPr/>
            </a:pPr>
            <a:r>
              <a:rPr lang="en-GB" sz="1200" b="0" i="1" dirty="0">
                <a:latin typeface="Lucida Console" pitchFamily="49" charset="0"/>
              </a:rPr>
              <a:t>  </a:t>
            </a:r>
            <a:r>
              <a:rPr lang="en-GB" sz="1200" b="0" dirty="0">
                <a:latin typeface="Lucida Console" pitchFamily="49" charset="0"/>
              </a:rPr>
              <a:t>{</a:t>
            </a:r>
          </a:p>
          <a:p>
            <a:pPr>
              <a:defRPr/>
            </a:pPr>
            <a:r>
              <a:rPr lang="en-GB" sz="1200" b="0" dirty="0">
                <a:latin typeface="Lucida Console" pitchFamily="49" charset="0"/>
              </a:rPr>
              <a:t>    // Other specific catch logic here.</a:t>
            </a:r>
          </a:p>
          <a:p>
            <a:pPr>
              <a:defRPr/>
            </a:pPr>
            <a:r>
              <a:rPr lang="en-GB" sz="1200" b="0" dirty="0">
                <a:latin typeface="Lucida Console" pitchFamily="49" charset="0"/>
              </a:rPr>
              <a:t>  }</a:t>
            </a:r>
          </a:p>
          <a:p>
            <a:pPr>
              <a:defRPr/>
            </a:pPr>
            <a:r>
              <a:rPr lang="en-GB" sz="1200" b="0" dirty="0">
                <a:latin typeface="Lucida Console" pitchFamily="49" charset="0"/>
              </a:rPr>
              <a:t>}</a:t>
            </a:r>
          </a:p>
        </p:txBody>
      </p:sp>
      <p:cxnSp>
        <p:nvCxnSpPr>
          <p:cNvPr id="3" name="Straight Arrow Connector 2"/>
          <p:cNvCxnSpPr/>
          <p:nvPr/>
        </p:nvCxnSpPr>
        <p:spPr bwMode="auto">
          <a:xfrm flipV="1">
            <a:off x="2860766" y="3657600"/>
            <a:ext cx="1526177" cy="1110343"/>
          </a:xfrm>
          <a:prstGeom prst="straightConnector1">
            <a:avLst/>
          </a:prstGeom>
          <a:noFill/>
          <a:ln w="28575" cap="flat" cmpd="sng" algn="ctr">
            <a:solidFill>
              <a:schemeClr val="tx2"/>
            </a:solidFill>
            <a:prstDash val="solid"/>
            <a:round/>
            <a:headEnd type="none" w="med" len="med"/>
            <a:tailEnd type="arrow"/>
          </a:ln>
          <a:effectLst/>
        </p:spPr>
      </p:cxnSp>
    </p:spTree>
    <p:extLst>
      <p:ext uri="{BB962C8B-B14F-4D97-AF65-F5344CB8AC3E}">
        <p14:creationId xmlns:p14="http://schemas.microsoft.com/office/powerpoint/2010/main" val="3621183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Exception safety is critical</a:t>
            </a:r>
          </a:p>
          <a:p>
            <a:pPr lvl="1" eaLnBrk="1" hangingPunct="1"/>
            <a:r>
              <a:rPr lang="en-GB" dirty="0">
                <a:latin typeface="+mj-lt"/>
                <a:sym typeface="Wingdings" pitchFamily="2" charset="2"/>
              </a:rPr>
              <a:t>Make sure you don't have dangling pointers due to an unexpected exception truncating your logic</a:t>
            </a:r>
          </a:p>
          <a:p>
            <a:pPr lvl="1" eaLnBrk="1" hangingPunct="1"/>
            <a:r>
              <a:rPr lang="en-GB" dirty="0">
                <a:latin typeface="+mj-lt"/>
                <a:sym typeface="Wingdings" pitchFamily="2" charset="2"/>
              </a:rPr>
              <a:t>E.g. what would happen if an exception occurred where indicated in the following handle-body code?</a:t>
            </a:r>
            <a:endParaRPr lang="cy-GB" dirty="0">
              <a:latin typeface="+mj-lt"/>
            </a:endParaRPr>
          </a:p>
        </p:txBody>
      </p:sp>
      <p:sp>
        <p:nvSpPr>
          <p:cNvPr id="271364" name="Rectangle 4"/>
          <p:cNvSpPr>
            <a:spLocks noGrp="1" noChangeArrowheads="1"/>
          </p:cNvSpPr>
          <p:nvPr>
            <p:ph type="title"/>
          </p:nvPr>
        </p:nvSpPr>
        <p:spPr/>
        <p:txBody>
          <a:bodyPr/>
          <a:lstStyle/>
          <a:p>
            <a:pPr eaLnBrk="1" hangingPunct="1"/>
            <a:r>
              <a:rPr lang="en-GB" sz="3400" dirty="0"/>
              <a:t>The Need for Exception-Safe Code</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29</a:t>
            </a:fld>
            <a:endParaRPr lang="en-GB" sz="1200" b="0">
              <a:solidFill>
                <a:schemeClr val="tx2"/>
              </a:solidFill>
            </a:endParaRPr>
          </a:p>
        </p:txBody>
      </p:sp>
      <p:sp>
        <p:nvSpPr>
          <p:cNvPr id="8" name="Rectangle 7"/>
          <p:cNvSpPr>
            <a:spLocks noChangeArrowheads="1"/>
          </p:cNvSpPr>
          <p:nvPr/>
        </p:nvSpPr>
        <p:spPr bwMode="auto">
          <a:xfrm>
            <a:off x="886095" y="3043642"/>
            <a:ext cx="7578636" cy="343553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a:defRPr/>
            </a:pPr>
            <a:r>
              <a:rPr lang="en-GB" sz="1200" b="0" dirty="0">
                <a:latin typeface="Lucida Console" pitchFamily="49" charset="0"/>
              </a:rPr>
              <a:t>class handle</a:t>
            </a:r>
          </a:p>
          <a:p>
            <a:pPr>
              <a:defRPr/>
            </a:pPr>
            <a:r>
              <a:rPr lang="en-GB" sz="1200" b="0" dirty="0">
                <a:latin typeface="Lucida Console" pitchFamily="49" charset="0"/>
              </a:rPr>
              <a:t>{</a:t>
            </a:r>
          </a:p>
          <a:p>
            <a:pPr>
              <a:defRPr/>
            </a:pPr>
            <a:r>
              <a:rPr lang="en-GB" sz="1200" b="0" dirty="0">
                <a:latin typeface="Lucida Console" pitchFamily="49" charset="0"/>
              </a:rPr>
              <a:t>private:</a:t>
            </a:r>
          </a:p>
          <a:p>
            <a:pPr>
              <a:defRPr/>
            </a:pPr>
            <a:r>
              <a:rPr lang="en-GB" sz="1200" b="0" dirty="0">
                <a:latin typeface="Lucida Console" pitchFamily="49" charset="0"/>
              </a:rPr>
              <a:t>    class body;</a:t>
            </a:r>
          </a:p>
          <a:p>
            <a:pPr>
              <a:defRPr/>
            </a:pPr>
            <a:r>
              <a:rPr lang="en-GB" sz="1200" b="0" dirty="0">
                <a:latin typeface="Lucida Console" pitchFamily="49" charset="0"/>
              </a:rPr>
              <a:t>    body *self;</a:t>
            </a:r>
          </a:p>
          <a:p>
            <a:pPr>
              <a:defRPr/>
            </a:pPr>
            <a:endParaRPr lang="en-GB" sz="1200" b="0" dirty="0">
              <a:latin typeface="Lucida Console" pitchFamily="49" charset="0"/>
            </a:endParaRPr>
          </a:p>
          <a:p>
            <a:pPr>
              <a:defRPr/>
            </a:pPr>
            <a:r>
              <a:rPr lang="en-GB" sz="1200" b="0" dirty="0">
                <a:latin typeface="Lucida Console" pitchFamily="49" charset="0"/>
              </a:rPr>
              <a:t>public:</a:t>
            </a:r>
          </a:p>
          <a:p>
            <a:pPr>
              <a:defRPr/>
            </a:pPr>
            <a:r>
              <a:rPr lang="en-GB" sz="1200" b="0" dirty="0">
                <a:latin typeface="Lucida Console" pitchFamily="49" charset="0"/>
              </a:rPr>
              <a:t>  handle &amp;operator=(</a:t>
            </a:r>
            <a:r>
              <a:rPr lang="en-GB" sz="1200" b="0" dirty="0" err="1">
                <a:latin typeface="Lucida Console" pitchFamily="49" charset="0"/>
              </a:rPr>
              <a:t>const</a:t>
            </a:r>
            <a:r>
              <a:rPr lang="en-GB" sz="1200" b="0" dirty="0">
                <a:latin typeface="Lucida Console" pitchFamily="49" charset="0"/>
              </a:rPr>
              <a:t> handle &amp; </a:t>
            </a:r>
            <a:r>
              <a:rPr lang="en-GB" sz="1200" b="0" dirty="0" err="1">
                <a:latin typeface="Lucida Console" pitchFamily="49" charset="0"/>
              </a:rPr>
              <a:t>rhs</a:t>
            </a:r>
            <a:r>
              <a:rPr lang="en-GB" sz="1200" b="0" dirty="0">
                <a:latin typeface="Lucida Console" pitchFamily="49" charset="0"/>
              </a:rPr>
              <a:t>)</a:t>
            </a:r>
          </a:p>
          <a:p>
            <a:pPr>
              <a:defRPr/>
            </a:pPr>
            <a:r>
              <a:rPr lang="en-GB" sz="1200" b="0" dirty="0">
                <a:latin typeface="Lucida Console" pitchFamily="49" charset="0"/>
              </a:rPr>
              <a:t>  {</a:t>
            </a:r>
          </a:p>
          <a:p>
            <a:pPr>
              <a:defRPr/>
            </a:pPr>
            <a:r>
              <a:rPr lang="en-GB" sz="1200" b="0" dirty="0">
                <a:latin typeface="Lucida Console" pitchFamily="49" charset="0"/>
              </a:rPr>
              <a:t>    if (this != &amp;</a:t>
            </a:r>
            <a:r>
              <a:rPr lang="en-GB" sz="1200" b="0" dirty="0" err="1">
                <a:latin typeface="Lucida Console" pitchFamily="49" charset="0"/>
              </a:rPr>
              <a:t>rhs</a:t>
            </a:r>
            <a:r>
              <a:rPr lang="en-GB" sz="1200" b="0" dirty="0">
                <a:latin typeface="Lucida Console" pitchFamily="49" charset="0"/>
              </a:rPr>
              <a:t>)</a:t>
            </a:r>
          </a:p>
          <a:p>
            <a:pPr>
              <a:defRPr/>
            </a:pPr>
            <a:r>
              <a:rPr lang="en-GB" sz="1200" b="0" dirty="0">
                <a:latin typeface="Lucida Console" pitchFamily="49" charset="0"/>
              </a:rPr>
              <a:t>    {</a:t>
            </a:r>
          </a:p>
          <a:p>
            <a:pPr>
              <a:defRPr/>
            </a:pPr>
            <a:r>
              <a:rPr lang="en-GB" sz="1200" b="0" dirty="0">
                <a:latin typeface="Lucida Console" pitchFamily="49" charset="0"/>
              </a:rPr>
              <a:t>      delete self;</a:t>
            </a:r>
          </a:p>
          <a:p>
            <a:pPr>
              <a:defRPr/>
            </a:pPr>
            <a:r>
              <a:rPr lang="en-GB" sz="1200" b="0" dirty="0">
                <a:latin typeface="Lucida Console" pitchFamily="49" charset="0"/>
              </a:rPr>
              <a:t>      self = new body(*</a:t>
            </a:r>
            <a:r>
              <a:rPr lang="en-GB" sz="1200" b="0" dirty="0" err="1">
                <a:latin typeface="Lucida Console" pitchFamily="49" charset="0"/>
              </a:rPr>
              <a:t>rhs.self</a:t>
            </a:r>
            <a:r>
              <a:rPr lang="en-GB" sz="1200" b="0" dirty="0">
                <a:latin typeface="Lucida Console" pitchFamily="49" charset="0"/>
              </a:rPr>
              <a:t>);    // What if an exception occurred here?</a:t>
            </a:r>
          </a:p>
          <a:p>
            <a:pPr>
              <a:defRPr/>
            </a:pPr>
            <a:r>
              <a:rPr lang="en-GB" sz="1200" b="0" dirty="0">
                <a:latin typeface="Lucida Console" pitchFamily="49" charset="0"/>
              </a:rPr>
              <a:t>    }</a:t>
            </a:r>
          </a:p>
          <a:p>
            <a:pPr>
              <a:defRPr/>
            </a:pPr>
            <a:r>
              <a:rPr lang="en-GB" sz="1200" b="0" dirty="0">
                <a:latin typeface="Lucida Console" pitchFamily="49" charset="0"/>
              </a:rPr>
              <a:t>    return *this;</a:t>
            </a:r>
          </a:p>
          <a:p>
            <a:pPr>
              <a:defRPr/>
            </a:pPr>
            <a:r>
              <a:rPr lang="en-GB" sz="1200" b="0" dirty="0">
                <a:latin typeface="Lucida Console" pitchFamily="49" charset="0"/>
              </a:rPr>
              <a:t>  }</a:t>
            </a:r>
          </a:p>
          <a:p>
            <a:pPr>
              <a:defRPr/>
            </a:pPr>
            <a:r>
              <a:rPr lang="en-GB" sz="1200" b="0" dirty="0">
                <a:latin typeface="Lucida Console" pitchFamily="49" charset="0"/>
              </a:rPr>
              <a:t>  …</a:t>
            </a:r>
          </a:p>
          <a:p>
            <a:pPr>
              <a:defRPr/>
            </a:pPr>
            <a:r>
              <a:rPr lang="en-GB" sz="1200" b="0" dirty="0">
                <a:latin typeface="Lucida Console" pitchFamily="49" charset="0"/>
              </a:rPr>
              <a:t>};</a:t>
            </a:r>
          </a:p>
        </p:txBody>
      </p:sp>
    </p:spTree>
    <p:extLst>
      <p:ext uri="{BB962C8B-B14F-4D97-AF65-F5344CB8AC3E}">
        <p14:creationId xmlns:p14="http://schemas.microsoft.com/office/powerpoint/2010/main" val="276739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1030"/>
          <p:cNvSpPr>
            <a:spLocks noGrp="1" noChangeArrowheads="1"/>
          </p:cNvSpPr>
          <p:nvPr>
            <p:ph type="body" idx="1"/>
          </p:nvPr>
        </p:nvSpPr>
        <p:spPr/>
        <p:txBody>
          <a:bodyPr/>
          <a:lstStyle/>
          <a:p>
            <a:pPr marL="457200" indent="-457200">
              <a:buFont typeface="+mj-lt"/>
              <a:buAutoNum type="arabicPeriod"/>
            </a:pPr>
            <a:r>
              <a:rPr lang="en-GB"/>
              <a:t>General recommendations and principles</a:t>
            </a:r>
          </a:p>
          <a:p>
            <a:pPr marL="457200" indent="-457200">
              <a:buFont typeface="+mj-lt"/>
              <a:buAutoNum type="arabicPeriod"/>
            </a:pPr>
            <a:r>
              <a:rPr lang="en-GB"/>
              <a:t>Choosing meaningful names</a:t>
            </a:r>
          </a:p>
          <a:p>
            <a:pPr marL="457200" indent="-457200">
              <a:buFont typeface="+mj-lt"/>
              <a:buAutoNum type="arabicPeriod"/>
            </a:pPr>
            <a:r>
              <a:rPr lang="en-GB"/>
              <a:t>Functions</a:t>
            </a:r>
          </a:p>
          <a:p>
            <a:pPr marL="457200" indent="-457200">
              <a:buFont typeface="+mj-lt"/>
              <a:buAutoNum type="arabicPeriod"/>
            </a:pPr>
            <a:r>
              <a:rPr lang="en-GB"/>
              <a:t>Comments</a:t>
            </a:r>
          </a:p>
          <a:p>
            <a:pPr marL="457200" indent="-457200">
              <a:buFont typeface="+mj-lt"/>
              <a:buAutoNum type="arabicPeriod"/>
            </a:pPr>
            <a:r>
              <a:rPr lang="en-GB"/>
              <a:t>Formatting</a:t>
            </a:r>
          </a:p>
          <a:p>
            <a:pPr marL="457200" indent="-457200">
              <a:buFont typeface="+mj-lt"/>
              <a:buAutoNum type="arabicPeriod"/>
            </a:pPr>
            <a:r>
              <a:rPr lang="en-GB"/>
              <a:t>Error handling</a:t>
            </a:r>
          </a:p>
          <a:p>
            <a:pPr marL="457200" indent="-457200">
              <a:buFont typeface="+mj-lt"/>
              <a:buAutoNum type="arabicPeriod"/>
            </a:pPr>
            <a:r>
              <a:rPr lang="en-GB"/>
              <a:t>Boundaries</a:t>
            </a:r>
          </a:p>
          <a:p>
            <a:endParaRPr lang="en-GB"/>
          </a:p>
        </p:txBody>
      </p:sp>
      <p:sp>
        <p:nvSpPr>
          <p:cNvPr id="3076" name="Rectangle 1029"/>
          <p:cNvSpPr>
            <a:spLocks noGrp="1" noChangeArrowheads="1"/>
          </p:cNvSpPr>
          <p:nvPr>
            <p:ph type="title"/>
          </p:nvPr>
        </p:nvSpPr>
        <p:spPr/>
        <p:txBody>
          <a:bodyPr/>
          <a:lstStyle/>
          <a:p>
            <a:r>
              <a:rPr lang="en-GB"/>
              <a:t>Contents</a:t>
            </a:r>
            <a:endParaRPr lang="en-GB" dirty="0"/>
          </a:p>
        </p:txBody>
      </p:sp>
      <p:sp>
        <p:nvSpPr>
          <p:cNvPr id="6" name="Footer Placeholder 3"/>
          <p:cNvSpPr>
            <a:spLocks noGrp="1"/>
          </p:cNvSpPr>
          <p:nvPr>
            <p:ph type="ftr" sz="quarter" idx="10"/>
          </p:nvPr>
        </p:nvSpPr>
        <p:spPr/>
        <p:txBody>
          <a:bodyPr/>
          <a:lstStyle/>
          <a:p>
            <a:fld id="{639A3677-20BC-4CEC-8026-522984BE808E}" type="slidenum">
              <a:rPr lang="en-GB" smtClean="0"/>
              <a:pPr/>
              <a:t>3</a:t>
            </a:fld>
            <a:endParaRPr lang="en-GB" dirty="0"/>
          </a:p>
        </p:txBody>
      </p:sp>
    </p:spTree>
    <p:extLst>
      <p:ext uri="{BB962C8B-B14F-4D97-AF65-F5344CB8AC3E}">
        <p14:creationId xmlns:p14="http://schemas.microsoft.com/office/powerpoint/2010/main" val="424942387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Here's a (rather clumsy) approach to achieve exception-safe code</a:t>
            </a:r>
          </a:p>
          <a:p>
            <a:pPr lvl="1" eaLnBrk="1" hangingPunct="1"/>
            <a:r>
              <a:rPr lang="en-GB" dirty="0">
                <a:latin typeface="+mj-lt"/>
                <a:sym typeface="Wingdings" pitchFamily="2" charset="2"/>
              </a:rPr>
              <a:t>It does work…</a:t>
            </a:r>
          </a:p>
          <a:p>
            <a:pPr lvl="1" eaLnBrk="1" hangingPunct="1"/>
            <a:r>
              <a:rPr lang="en-GB" dirty="0">
                <a:latin typeface="+mj-lt"/>
                <a:sym typeface="Wingdings" pitchFamily="2" charset="2"/>
              </a:rPr>
              <a:t>But it's painful to write code like this (and to get it right!)</a:t>
            </a:r>
            <a:endParaRPr lang="cy-GB" dirty="0">
              <a:latin typeface="+mj-lt"/>
            </a:endParaRPr>
          </a:p>
        </p:txBody>
      </p:sp>
      <p:sp>
        <p:nvSpPr>
          <p:cNvPr id="271364" name="Rectangle 4"/>
          <p:cNvSpPr>
            <a:spLocks noGrp="1" noChangeArrowheads="1"/>
          </p:cNvSpPr>
          <p:nvPr>
            <p:ph type="title"/>
          </p:nvPr>
        </p:nvSpPr>
        <p:spPr/>
        <p:txBody>
          <a:bodyPr/>
          <a:lstStyle/>
          <a:p>
            <a:pPr eaLnBrk="1" hangingPunct="1"/>
            <a:r>
              <a:rPr lang="en-GB" sz="3400" dirty="0"/>
              <a:t>A Manual Approach to Exception-Safe Code</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30</a:t>
            </a:fld>
            <a:endParaRPr lang="en-GB" sz="1200" b="0">
              <a:solidFill>
                <a:schemeClr val="tx2"/>
              </a:solidFill>
            </a:endParaRPr>
          </a:p>
        </p:txBody>
      </p:sp>
      <p:sp>
        <p:nvSpPr>
          <p:cNvPr id="8" name="Rectangle 7"/>
          <p:cNvSpPr>
            <a:spLocks noChangeArrowheads="1"/>
          </p:cNvSpPr>
          <p:nvPr/>
        </p:nvSpPr>
        <p:spPr bwMode="auto">
          <a:xfrm>
            <a:off x="886095" y="2782382"/>
            <a:ext cx="7578636" cy="3435535"/>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lnSpc>
                <a:spcPct val="90000"/>
              </a:lnSpc>
            </a:pPr>
            <a:r>
              <a:rPr lang="en-GB" sz="1200" b="0" dirty="0">
                <a:latin typeface="Lucida Console" pitchFamily="49" charset="0"/>
              </a:rPr>
              <a:t>handle &amp;handle::operator=(</a:t>
            </a:r>
            <a:r>
              <a:rPr lang="en-GB" sz="1200" b="0" dirty="0" err="1">
                <a:latin typeface="Lucida Console" pitchFamily="49" charset="0"/>
              </a:rPr>
              <a:t>const</a:t>
            </a:r>
            <a:r>
              <a:rPr lang="en-GB" sz="1200" b="0" dirty="0">
                <a:latin typeface="Lucida Console" pitchFamily="49" charset="0"/>
              </a:rPr>
              <a:t> handle &amp;</a:t>
            </a:r>
            <a:r>
              <a:rPr lang="en-GB" sz="1200" b="0" dirty="0" err="1">
                <a:latin typeface="Lucida Console" pitchFamily="49" charset="0"/>
              </a:rPr>
              <a:t>rhs</a:t>
            </a:r>
            <a:r>
              <a:rPr lang="en-GB" sz="1200" b="0" dirty="0">
                <a:latin typeface="Lucida Console" pitchFamily="49" charset="0"/>
              </a:rPr>
              <a:t>)</a:t>
            </a:r>
          </a:p>
          <a:p>
            <a:pPr defTabSz="739775">
              <a:lnSpc>
                <a:spcPct val="90000"/>
              </a:lnSpc>
            </a:pPr>
            <a:r>
              <a:rPr lang="en-GB" sz="1200" b="0" dirty="0">
                <a:latin typeface="Lucida Console" pitchFamily="49" charset="0"/>
              </a:rPr>
              <a:t>{</a:t>
            </a:r>
          </a:p>
          <a:p>
            <a:pPr defTabSz="739775">
              <a:lnSpc>
                <a:spcPct val="90000"/>
              </a:lnSpc>
            </a:pPr>
            <a:r>
              <a:rPr lang="en-GB" sz="1200" b="0" dirty="0">
                <a:latin typeface="Lucida Console" pitchFamily="49" charset="0"/>
              </a:rPr>
              <a:t>  if(this != &amp;</a:t>
            </a:r>
            <a:r>
              <a:rPr lang="en-GB" sz="1200" b="0" dirty="0" err="1">
                <a:latin typeface="Lucida Console" pitchFamily="49" charset="0"/>
              </a:rPr>
              <a:t>rhs</a:t>
            </a:r>
            <a:r>
              <a:rPr lang="en-GB" sz="1200" b="0" dirty="0">
                <a:latin typeface="Lucida Console" pitchFamily="49" charset="0"/>
              </a:rPr>
              <a:t>)</a:t>
            </a:r>
          </a:p>
          <a:p>
            <a:pPr defTabSz="739775">
              <a:lnSpc>
                <a:spcPct val="90000"/>
              </a:lnSpc>
            </a:pPr>
            <a:r>
              <a:rPr lang="en-GB" sz="1200" b="0" dirty="0">
                <a:latin typeface="Lucida Console" pitchFamily="49" charset="0"/>
              </a:rPr>
              <a:t>  {</a:t>
            </a:r>
          </a:p>
          <a:p>
            <a:pPr defTabSz="739775">
              <a:lnSpc>
                <a:spcPct val="90000"/>
              </a:lnSpc>
              <a:spcAft>
                <a:spcPct val="20000"/>
              </a:spcAft>
            </a:pPr>
            <a:r>
              <a:rPr lang="en-GB" sz="1200" b="0" dirty="0">
                <a:latin typeface="Lucida Console" pitchFamily="49" charset="0"/>
              </a:rPr>
              <a:t>    body *</a:t>
            </a:r>
            <a:r>
              <a:rPr lang="en-GB" sz="1200" b="0" dirty="0" err="1">
                <a:latin typeface="Lucida Console" pitchFamily="49" charset="0"/>
              </a:rPr>
              <a:t>old_self</a:t>
            </a:r>
            <a:r>
              <a:rPr lang="en-GB" sz="1200" b="0" dirty="0">
                <a:latin typeface="Lucida Console" pitchFamily="49" charset="0"/>
              </a:rPr>
              <a:t> = self;</a:t>
            </a:r>
          </a:p>
          <a:p>
            <a:pPr defTabSz="739775">
              <a:lnSpc>
                <a:spcPct val="90000"/>
              </a:lnSpc>
            </a:pPr>
            <a:endParaRPr lang="en-GB" sz="1200" b="0" dirty="0">
              <a:latin typeface="Lucida Console" pitchFamily="49" charset="0"/>
            </a:endParaRPr>
          </a:p>
          <a:p>
            <a:pPr defTabSz="739775">
              <a:lnSpc>
                <a:spcPct val="90000"/>
              </a:lnSpc>
            </a:pPr>
            <a:r>
              <a:rPr lang="en-GB" sz="1200" b="0" dirty="0">
                <a:latin typeface="Lucida Console" pitchFamily="49" charset="0"/>
              </a:rPr>
              <a:t>    try</a:t>
            </a:r>
          </a:p>
          <a:p>
            <a:pPr defTabSz="739775">
              <a:lnSpc>
                <a:spcPct val="90000"/>
              </a:lnSpc>
            </a:pPr>
            <a:r>
              <a:rPr lang="en-GB" sz="1200" b="0" dirty="0">
                <a:latin typeface="Lucida Console" pitchFamily="49" charset="0"/>
              </a:rPr>
              <a:t>    {</a:t>
            </a:r>
          </a:p>
          <a:p>
            <a:pPr defTabSz="739775">
              <a:lnSpc>
                <a:spcPct val="90000"/>
              </a:lnSpc>
            </a:pPr>
            <a:r>
              <a:rPr lang="en-GB" sz="1200" b="0" dirty="0">
                <a:latin typeface="Lucida Console" pitchFamily="49" charset="0"/>
              </a:rPr>
              <a:t>      self = new body(*</a:t>
            </a:r>
            <a:r>
              <a:rPr lang="en-GB" sz="1200" b="0" dirty="0" err="1">
                <a:latin typeface="Lucida Console" pitchFamily="49" charset="0"/>
              </a:rPr>
              <a:t>rhs.self</a:t>
            </a:r>
            <a:r>
              <a:rPr lang="en-GB" sz="1200" b="0" dirty="0">
                <a:latin typeface="Lucida Console" pitchFamily="49" charset="0"/>
              </a:rPr>
              <a:t>);</a:t>
            </a:r>
          </a:p>
          <a:p>
            <a:pPr defTabSz="739775">
              <a:lnSpc>
                <a:spcPct val="90000"/>
              </a:lnSpc>
            </a:pPr>
            <a:r>
              <a:rPr lang="en-GB" sz="1200" b="0" dirty="0">
                <a:latin typeface="Lucida Console" pitchFamily="49" charset="0"/>
              </a:rPr>
              <a:t>      delete </a:t>
            </a:r>
            <a:r>
              <a:rPr lang="en-GB" sz="1200" b="0" dirty="0" err="1">
                <a:latin typeface="Lucida Console" pitchFamily="49" charset="0"/>
              </a:rPr>
              <a:t>old_self</a:t>
            </a:r>
            <a:r>
              <a:rPr lang="en-GB" sz="1200" b="0" dirty="0">
                <a:latin typeface="Lucida Console" pitchFamily="49" charset="0"/>
              </a:rPr>
              <a:t>;</a:t>
            </a:r>
          </a:p>
          <a:p>
            <a:pPr defTabSz="739775">
              <a:lnSpc>
                <a:spcPct val="90000"/>
              </a:lnSpc>
            </a:pPr>
            <a:r>
              <a:rPr lang="en-GB" sz="1200" b="0" dirty="0">
                <a:latin typeface="Lucida Console" pitchFamily="49" charset="0"/>
              </a:rPr>
              <a:t>    }</a:t>
            </a:r>
          </a:p>
          <a:p>
            <a:pPr defTabSz="739775">
              <a:lnSpc>
                <a:spcPct val="90000"/>
              </a:lnSpc>
            </a:pPr>
            <a:r>
              <a:rPr lang="en-GB" sz="1200" b="0" dirty="0">
                <a:latin typeface="Lucida Console" pitchFamily="49" charset="0"/>
              </a:rPr>
              <a:t>    catch(...)</a:t>
            </a:r>
          </a:p>
          <a:p>
            <a:pPr defTabSz="739775">
              <a:lnSpc>
                <a:spcPct val="90000"/>
              </a:lnSpc>
            </a:pPr>
            <a:r>
              <a:rPr lang="en-GB" sz="1200" b="0" dirty="0">
                <a:latin typeface="Lucida Console" pitchFamily="49" charset="0"/>
              </a:rPr>
              <a:t>    {</a:t>
            </a:r>
          </a:p>
          <a:p>
            <a:pPr defTabSz="739775">
              <a:lnSpc>
                <a:spcPct val="90000"/>
              </a:lnSpc>
            </a:pPr>
            <a:r>
              <a:rPr lang="en-GB" sz="1200" b="0" dirty="0">
                <a:latin typeface="Lucida Console" pitchFamily="49" charset="0"/>
              </a:rPr>
              <a:t>      self = </a:t>
            </a:r>
            <a:r>
              <a:rPr lang="en-GB" sz="1200" b="0" dirty="0" err="1">
                <a:latin typeface="Lucida Console" pitchFamily="49" charset="0"/>
              </a:rPr>
              <a:t>old_self</a:t>
            </a:r>
            <a:r>
              <a:rPr lang="en-GB" sz="1200" b="0" dirty="0">
                <a:latin typeface="Lucida Console" pitchFamily="49" charset="0"/>
              </a:rPr>
              <a:t>;</a:t>
            </a:r>
          </a:p>
          <a:p>
            <a:pPr defTabSz="739775">
              <a:lnSpc>
                <a:spcPct val="90000"/>
              </a:lnSpc>
            </a:pPr>
            <a:r>
              <a:rPr lang="en-GB" sz="1200" b="0" dirty="0">
                <a:latin typeface="Lucida Console" pitchFamily="49" charset="0"/>
              </a:rPr>
              <a:t>      throw;</a:t>
            </a:r>
          </a:p>
          <a:p>
            <a:pPr defTabSz="739775">
              <a:lnSpc>
                <a:spcPct val="90000"/>
              </a:lnSpc>
            </a:pPr>
            <a:r>
              <a:rPr lang="en-GB" sz="1200" b="0" dirty="0">
                <a:latin typeface="Lucida Console" pitchFamily="49" charset="0"/>
              </a:rPr>
              <a:t>    }</a:t>
            </a:r>
          </a:p>
          <a:p>
            <a:pPr defTabSz="739775">
              <a:lnSpc>
                <a:spcPct val="90000"/>
              </a:lnSpc>
              <a:spcAft>
                <a:spcPct val="20000"/>
              </a:spcAft>
            </a:pPr>
            <a:r>
              <a:rPr lang="en-GB" sz="1200" b="0" dirty="0">
                <a:latin typeface="Lucida Console" pitchFamily="49" charset="0"/>
              </a:rPr>
              <a:t>  }</a:t>
            </a:r>
          </a:p>
          <a:p>
            <a:pPr defTabSz="739775">
              <a:lnSpc>
                <a:spcPct val="90000"/>
              </a:lnSpc>
            </a:pPr>
            <a:r>
              <a:rPr lang="en-GB" sz="1200" b="0" dirty="0">
                <a:latin typeface="Lucida Console" pitchFamily="49" charset="0"/>
              </a:rPr>
              <a:t>  return *this;</a:t>
            </a:r>
          </a:p>
          <a:p>
            <a:pPr defTabSz="739775">
              <a:lnSpc>
                <a:spcPct val="90000"/>
              </a:lnSpc>
            </a:pPr>
            <a:r>
              <a:rPr lang="en-GB" sz="1200" b="0" dirty="0">
                <a:latin typeface="Lucida Console" pitchFamily="49" charset="0"/>
              </a:rPr>
              <a:t>}</a:t>
            </a:r>
          </a:p>
        </p:txBody>
      </p:sp>
    </p:spTree>
    <p:extLst>
      <p:ext uri="{BB962C8B-B14F-4D97-AF65-F5344CB8AC3E}">
        <p14:creationId xmlns:p14="http://schemas.microsoft.com/office/powerpoint/2010/main" val="1315991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Here's a refactored version of the code</a:t>
            </a:r>
          </a:p>
          <a:p>
            <a:pPr lvl="1" eaLnBrk="1" hangingPunct="1"/>
            <a:r>
              <a:rPr lang="en-GB" dirty="0">
                <a:latin typeface="+mj-lt"/>
                <a:sym typeface="Wingdings" pitchFamily="2" charset="2"/>
              </a:rPr>
              <a:t>Better…</a:t>
            </a:r>
          </a:p>
          <a:p>
            <a:pPr lvl="1" eaLnBrk="1" hangingPunct="1"/>
            <a:r>
              <a:rPr lang="en-GB" dirty="0">
                <a:latin typeface="+mj-lt"/>
                <a:sym typeface="Wingdings" pitchFamily="2" charset="2"/>
              </a:rPr>
              <a:t>We ensure the object is always in a stable state, so we don't need to undo any state changes that might have gone pear-shaped</a:t>
            </a:r>
            <a:endParaRPr lang="cy-GB" dirty="0">
              <a:latin typeface="+mj-lt"/>
            </a:endParaRPr>
          </a:p>
        </p:txBody>
      </p:sp>
      <p:sp>
        <p:nvSpPr>
          <p:cNvPr id="271364" name="Rectangle 4"/>
          <p:cNvSpPr>
            <a:spLocks noGrp="1" noChangeArrowheads="1"/>
          </p:cNvSpPr>
          <p:nvPr>
            <p:ph type="title"/>
          </p:nvPr>
        </p:nvSpPr>
        <p:spPr/>
        <p:txBody>
          <a:bodyPr/>
          <a:lstStyle/>
          <a:p>
            <a:pPr eaLnBrk="1" hangingPunct="1"/>
            <a:r>
              <a:rPr lang="en-GB" sz="3400" dirty="0"/>
              <a:t>The Copy-Before-Release Idiom</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31</a:t>
            </a:fld>
            <a:endParaRPr lang="en-GB" sz="1200" b="0">
              <a:solidFill>
                <a:schemeClr val="tx2"/>
              </a:solidFill>
            </a:endParaRPr>
          </a:p>
        </p:txBody>
      </p:sp>
      <p:sp>
        <p:nvSpPr>
          <p:cNvPr id="8" name="Rectangle 7"/>
          <p:cNvSpPr>
            <a:spLocks noChangeArrowheads="1"/>
          </p:cNvSpPr>
          <p:nvPr/>
        </p:nvSpPr>
        <p:spPr bwMode="auto">
          <a:xfrm>
            <a:off x="886095" y="2782382"/>
            <a:ext cx="7578636" cy="1815744"/>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lnSpc>
                <a:spcPct val="90000"/>
              </a:lnSpc>
            </a:pPr>
            <a:r>
              <a:rPr lang="en-GB" sz="1200" b="0" dirty="0">
                <a:latin typeface="Lucida Console" pitchFamily="49" charset="0"/>
              </a:rPr>
              <a:t>handle &amp;handle::operator=(</a:t>
            </a:r>
            <a:r>
              <a:rPr lang="en-GB" sz="1200" b="0" dirty="0" err="1">
                <a:latin typeface="Lucida Console" pitchFamily="49" charset="0"/>
              </a:rPr>
              <a:t>const</a:t>
            </a:r>
            <a:r>
              <a:rPr lang="en-GB" sz="1200" b="0" dirty="0">
                <a:latin typeface="Lucida Console" pitchFamily="49" charset="0"/>
              </a:rPr>
              <a:t> handle &amp;</a:t>
            </a:r>
            <a:r>
              <a:rPr lang="en-GB" sz="1200" b="0" dirty="0" err="1">
                <a:latin typeface="Lucida Console" pitchFamily="49" charset="0"/>
              </a:rPr>
              <a:t>rhs</a:t>
            </a:r>
            <a:r>
              <a:rPr lang="en-GB" sz="1200" b="0" dirty="0">
                <a:latin typeface="Lucida Console" pitchFamily="49" charset="0"/>
              </a:rPr>
              <a:t>)</a:t>
            </a:r>
          </a:p>
          <a:p>
            <a:pPr defTabSz="739775">
              <a:lnSpc>
                <a:spcPct val="90000"/>
              </a:lnSpc>
            </a:pPr>
            <a:r>
              <a:rPr lang="en-GB" sz="1200" b="0" dirty="0">
                <a:latin typeface="Lucida Console" pitchFamily="49" charset="0"/>
              </a:rPr>
              <a:t>{</a:t>
            </a:r>
          </a:p>
          <a:p>
            <a:pPr defTabSz="739775">
              <a:lnSpc>
                <a:spcPct val="90000"/>
              </a:lnSpc>
            </a:pPr>
            <a:r>
              <a:rPr lang="en-GB" sz="1200" b="0" dirty="0">
                <a:latin typeface="Lucida Console" pitchFamily="49" charset="0"/>
              </a:rPr>
              <a:t>  body *</a:t>
            </a:r>
            <a:r>
              <a:rPr lang="en-GB" sz="1200" b="0" dirty="0" err="1">
                <a:latin typeface="Lucida Console" pitchFamily="49" charset="0"/>
              </a:rPr>
              <a:t>old_self</a:t>
            </a:r>
            <a:r>
              <a:rPr lang="en-GB" sz="1200" b="0" dirty="0">
                <a:latin typeface="Lucida Console" pitchFamily="49" charset="0"/>
              </a:rPr>
              <a:t> = self;</a:t>
            </a:r>
          </a:p>
          <a:p>
            <a:pPr defTabSz="739775">
              <a:lnSpc>
                <a:spcPct val="90000"/>
              </a:lnSpc>
            </a:pPr>
            <a:r>
              <a:rPr lang="en-GB" sz="1200" b="0" dirty="0">
                <a:latin typeface="Lucida Console" pitchFamily="49" charset="0"/>
              </a:rPr>
              <a:t>  </a:t>
            </a:r>
          </a:p>
          <a:p>
            <a:pPr defTabSz="739775">
              <a:lnSpc>
                <a:spcPct val="90000"/>
              </a:lnSpc>
            </a:pPr>
            <a:r>
              <a:rPr lang="en-GB" sz="1200" b="0" dirty="0">
                <a:latin typeface="Lucida Console" pitchFamily="49" charset="0"/>
              </a:rPr>
              <a:t>  self = new body(*</a:t>
            </a:r>
            <a:r>
              <a:rPr lang="en-GB" sz="1200" b="0" dirty="0" err="1">
                <a:latin typeface="Lucida Console" pitchFamily="49" charset="0"/>
              </a:rPr>
              <a:t>rhs.self</a:t>
            </a:r>
            <a:r>
              <a:rPr lang="en-GB" sz="1200" b="0" dirty="0">
                <a:latin typeface="Lucida Console" pitchFamily="49" charset="0"/>
              </a:rPr>
              <a:t>);</a:t>
            </a:r>
          </a:p>
          <a:p>
            <a:pPr defTabSz="739775">
              <a:lnSpc>
                <a:spcPct val="90000"/>
              </a:lnSpc>
            </a:pPr>
            <a:r>
              <a:rPr lang="en-GB" sz="1200" b="0" dirty="0">
                <a:latin typeface="Lucida Console" pitchFamily="49" charset="0"/>
              </a:rPr>
              <a:t>    </a:t>
            </a:r>
          </a:p>
          <a:p>
            <a:pPr defTabSz="739775">
              <a:lnSpc>
                <a:spcPct val="90000"/>
              </a:lnSpc>
            </a:pPr>
            <a:r>
              <a:rPr lang="en-GB" sz="1200" b="0" dirty="0">
                <a:latin typeface="Lucida Console" pitchFamily="49" charset="0"/>
              </a:rPr>
              <a:t>  delete </a:t>
            </a:r>
            <a:r>
              <a:rPr lang="en-GB" sz="1200" b="0" dirty="0" err="1">
                <a:latin typeface="Lucida Console" pitchFamily="49" charset="0"/>
              </a:rPr>
              <a:t>old_self</a:t>
            </a:r>
            <a:r>
              <a:rPr lang="en-GB" sz="1200" b="0" dirty="0">
                <a:latin typeface="Lucida Console" pitchFamily="49" charset="0"/>
              </a:rPr>
              <a:t>;</a:t>
            </a:r>
          </a:p>
          <a:p>
            <a:pPr defTabSz="739775">
              <a:lnSpc>
                <a:spcPct val="90000"/>
              </a:lnSpc>
            </a:pPr>
            <a:r>
              <a:rPr lang="en-GB" sz="1200" b="0" dirty="0">
                <a:latin typeface="Lucida Console" pitchFamily="49" charset="0"/>
              </a:rPr>
              <a:t>  </a:t>
            </a:r>
          </a:p>
          <a:p>
            <a:pPr defTabSz="739775">
              <a:lnSpc>
                <a:spcPct val="90000"/>
              </a:lnSpc>
            </a:pPr>
            <a:r>
              <a:rPr lang="en-GB" sz="1200" b="0" dirty="0">
                <a:latin typeface="Lucida Console" pitchFamily="49" charset="0"/>
              </a:rPr>
              <a:t>  return *this;</a:t>
            </a:r>
          </a:p>
          <a:p>
            <a:pPr defTabSz="739775">
              <a:lnSpc>
                <a:spcPct val="90000"/>
              </a:lnSpc>
            </a:pPr>
            <a:r>
              <a:rPr lang="en-GB" sz="1200" b="0" dirty="0">
                <a:latin typeface="Lucida Console" pitchFamily="49" charset="0"/>
              </a:rPr>
              <a:t>}</a:t>
            </a:r>
          </a:p>
        </p:txBody>
      </p:sp>
    </p:spTree>
    <p:extLst>
      <p:ext uri="{BB962C8B-B14F-4D97-AF65-F5344CB8AC3E}">
        <p14:creationId xmlns:p14="http://schemas.microsoft.com/office/powerpoint/2010/main" val="167515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5" name="Rectangle 5"/>
          <p:cNvSpPr>
            <a:spLocks noGrp="1" noChangeArrowheads="1"/>
          </p:cNvSpPr>
          <p:nvPr>
            <p:ph idx="1"/>
          </p:nvPr>
        </p:nvSpPr>
        <p:spPr/>
        <p:txBody>
          <a:bodyPr/>
          <a:lstStyle/>
          <a:p>
            <a:pPr eaLnBrk="1" hangingPunct="1"/>
            <a:r>
              <a:rPr lang="en-GB" dirty="0">
                <a:latin typeface="+mj-lt"/>
                <a:sym typeface="Wingdings" pitchFamily="2" charset="2"/>
              </a:rPr>
              <a:t>The execute-around idiom is an example of "resource acquisition is initialization", a.k.a. RAII</a:t>
            </a:r>
          </a:p>
          <a:p>
            <a:pPr lvl="1" eaLnBrk="1" hangingPunct="1"/>
            <a:r>
              <a:rPr lang="en-GB" dirty="0">
                <a:latin typeface="+mj-lt"/>
                <a:sym typeface="Wingdings" pitchFamily="2" charset="2"/>
              </a:rPr>
              <a:t>We'll take a closer look at this later in the course</a:t>
            </a:r>
          </a:p>
          <a:p>
            <a:pPr lvl="1" eaLnBrk="1" hangingPunct="1"/>
            <a:r>
              <a:rPr lang="en-GB" dirty="0">
                <a:latin typeface="+mj-lt"/>
                <a:sym typeface="Wingdings" pitchFamily="2" charset="2"/>
              </a:rPr>
              <a:t>The basic idea is to create a local object whose destructor absolutely ensures resources are released properly, even in the event of an exception</a:t>
            </a:r>
          </a:p>
          <a:p>
            <a:pPr lvl="1" eaLnBrk="1" hangingPunct="1"/>
            <a:endParaRPr lang="cy-GB" dirty="0">
              <a:latin typeface="+mj-lt"/>
            </a:endParaRPr>
          </a:p>
        </p:txBody>
      </p:sp>
      <p:sp>
        <p:nvSpPr>
          <p:cNvPr id="271364" name="Rectangle 4"/>
          <p:cNvSpPr>
            <a:spLocks noGrp="1" noChangeArrowheads="1"/>
          </p:cNvSpPr>
          <p:nvPr>
            <p:ph type="title"/>
          </p:nvPr>
        </p:nvSpPr>
        <p:spPr/>
        <p:txBody>
          <a:bodyPr/>
          <a:lstStyle/>
          <a:p>
            <a:pPr eaLnBrk="1" hangingPunct="1"/>
            <a:r>
              <a:rPr lang="en-GB" sz="3400" dirty="0"/>
              <a:t>The Execute-Around Idiom</a:t>
            </a:r>
          </a:p>
        </p:txBody>
      </p:sp>
      <p:sp>
        <p:nvSpPr>
          <p:cNvPr id="40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ahoma" pitchFamily="34" charset="0"/>
              </a:defRPr>
            </a:lvl1pPr>
            <a:lvl2pPr marL="742950" indent="-285750" eaLnBrk="0" hangingPunct="0">
              <a:defRPr sz="1600" b="1">
                <a:solidFill>
                  <a:schemeClr val="tx1"/>
                </a:solidFill>
                <a:latin typeface="Tahoma" pitchFamily="34" charset="0"/>
              </a:defRPr>
            </a:lvl2pPr>
            <a:lvl3pPr marL="1143000" indent="-228600" eaLnBrk="0" hangingPunct="0">
              <a:defRPr sz="1600" b="1">
                <a:solidFill>
                  <a:schemeClr val="tx1"/>
                </a:solidFill>
                <a:latin typeface="Tahoma" pitchFamily="34" charset="0"/>
              </a:defRPr>
            </a:lvl3pPr>
            <a:lvl4pPr marL="1600200" indent="-228600" eaLnBrk="0" hangingPunct="0">
              <a:defRPr sz="1600" b="1">
                <a:solidFill>
                  <a:schemeClr val="tx1"/>
                </a:solidFill>
                <a:latin typeface="Tahoma" pitchFamily="34" charset="0"/>
              </a:defRPr>
            </a:lvl4pPr>
            <a:lvl5pPr marL="2057400" indent="-228600" eaLnBrk="0" hangingPunct="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fld id="{BE3BEE6C-5DF2-4730-834A-00A7F1F83C5E}" type="slidenum">
              <a:rPr lang="en-GB" sz="1200" b="0" smtClean="0">
                <a:solidFill>
                  <a:schemeClr val="tx2"/>
                </a:solidFill>
              </a:rPr>
              <a:pPr eaLnBrk="1" hangingPunct="1"/>
              <a:t>32</a:t>
            </a:fld>
            <a:endParaRPr lang="en-GB" sz="1200" b="0">
              <a:solidFill>
                <a:schemeClr val="tx2"/>
              </a:solidFill>
            </a:endParaRPr>
          </a:p>
        </p:txBody>
      </p:sp>
      <p:sp>
        <p:nvSpPr>
          <p:cNvPr id="8" name="Rectangle 7"/>
          <p:cNvSpPr>
            <a:spLocks noChangeArrowheads="1"/>
          </p:cNvSpPr>
          <p:nvPr/>
        </p:nvSpPr>
        <p:spPr bwMode="auto">
          <a:xfrm>
            <a:off x="886095" y="3448595"/>
            <a:ext cx="7578636" cy="1358536"/>
          </a:xfrm>
          <a:prstGeom prst="rect">
            <a:avLst/>
          </a:prstGeom>
          <a:solidFill>
            <a:srgbClr val="FFFF66"/>
          </a:solidFill>
          <a:ln w="9525">
            <a:noFill/>
            <a:miter lim="800000"/>
            <a:headEnd/>
            <a:tailEnd/>
          </a:ln>
          <a:effectLst>
            <a:outerShdw dist="107763" dir="2700000" algn="ctr" rotWithShape="0">
              <a:srgbClr val="FFB953"/>
            </a:outerShdw>
          </a:effectLst>
        </p:spPr>
        <p:txBody>
          <a:bodyPr lIns="92075" tIns="46038" rIns="92075" bIns="46038" anchor="ctr"/>
          <a:lstStyle/>
          <a:p>
            <a:pPr defTabSz="739775">
              <a:lnSpc>
                <a:spcPct val="90000"/>
              </a:lnSpc>
            </a:pPr>
            <a:r>
              <a:rPr lang="en-GB" sz="1200" b="0" dirty="0">
                <a:latin typeface="Lucida Console" pitchFamily="49" charset="0"/>
              </a:rPr>
              <a:t>{</a:t>
            </a:r>
          </a:p>
          <a:p>
            <a:pPr defTabSz="739775">
              <a:lnSpc>
                <a:spcPct val="90000"/>
              </a:lnSpc>
            </a:pPr>
            <a:r>
              <a:rPr lang="en-GB" sz="1200" b="0" dirty="0">
                <a:latin typeface="Lucida Console" pitchFamily="49" charset="0"/>
              </a:rPr>
              <a:t>  </a:t>
            </a:r>
            <a:r>
              <a:rPr lang="en-GB" sz="1200" b="0" dirty="0" err="1">
                <a:latin typeface="Lucida Console" pitchFamily="49" charset="0"/>
              </a:rPr>
              <a:t>some_wrapper_type</a:t>
            </a:r>
            <a:r>
              <a:rPr lang="en-GB" sz="1200" b="0" dirty="0">
                <a:latin typeface="Lucida Console" pitchFamily="49" charset="0"/>
              </a:rPr>
              <a:t> wrapper(</a:t>
            </a:r>
            <a:r>
              <a:rPr lang="en-GB" sz="1200" b="0" dirty="0" err="1">
                <a:latin typeface="Lucida Console" pitchFamily="49" charset="0"/>
              </a:rPr>
              <a:t>some_resource</a:t>
            </a:r>
            <a:r>
              <a:rPr lang="en-GB" sz="1200" b="0" dirty="0">
                <a:latin typeface="Lucida Console" pitchFamily="49" charset="0"/>
              </a:rPr>
              <a:t>);</a:t>
            </a:r>
          </a:p>
          <a:p>
            <a:pPr defTabSz="739775">
              <a:lnSpc>
                <a:spcPct val="90000"/>
              </a:lnSpc>
            </a:pPr>
            <a:r>
              <a:rPr lang="en-GB" sz="1200" b="0" dirty="0">
                <a:latin typeface="Lucida Console" pitchFamily="49" charset="0"/>
              </a:rPr>
              <a:t>  </a:t>
            </a:r>
          </a:p>
          <a:p>
            <a:pPr defTabSz="739775">
              <a:lnSpc>
                <a:spcPct val="90000"/>
              </a:lnSpc>
            </a:pPr>
            <a:r>
              <a:rPr lang="en-GB" sz="1200" b="0" dirty="0">
                <a:latin typeface="Lucida Console" pitchFamily="49" charset="0"/>
              </a:rPr>
              <a:t>  // Use </a:t>
            </a:r>
            <a:r>
              <a:rPr lang="en-GB" sz="1200" b="0" dirty="0" err="1">
                <a:latin typeface="Lucida Console" pitchFamily="49" charset="0"/>
              </a:rPr>
              <a:t>some_resource</a:t>
            </a:r>
            <a:r>
              <a:rPr lang="en-GB" sz="1200" b="0" dirty="0">
                <a:latin typeface="Lucida Console" pitchFamily="49" charset="0"/>
              </a:rPr>
              <a:t> object here</a:t>
            </a:r>
          </a:p>
          <a:p>
            <a:pPr defTabSz="739775">
              <a:lnSpc>
                <a:spcPct val="90000"/>
              </a:lnSpc>
            </a:pPr>
            <a:endParaRPr lang="en-GB" sz="1200" b="0" dirty="0">
              <a:latin typeface="Lucida Console" pitchFamily="49" charset="0"/>
            </a:endParaRPr>
          </a:p>
          <a:p>
            <a:pPr defTabSz="739775">
              <a:lnSpc>
                <a:spcPct val="90000"/>
              </a:lnSpc>
            </a:pPr>
            <a:r>
              <a:rPr lang="en-GB" sz="1200" b="0" dirty="0">
                <a:latin typeface="Lucida Console" pitchFamily="49" charset="0"/>
              </a:rPr>
              <a:t>} // Destructor for wrapper object is called here, </a:t>
            </a:r>
          </a:p>
          <a:p>
            <a:pPr defTabSz="739775">
              <a:lnSpc>
                <a:spcPct val="90000"/>
              </a:lnSpc>
            </a:pPr>
            <a:r>
              <a:rPr lang="en-GB" sz="1200" b="0" dirty="0">
                <a:latin typeface="Lucida Console" pitchFamily="49" charset="0"/>
              </a:rPr>
              <a:t>  // will ensure </a:t>
            </a:r>
            <a:r>
              <a:rPr lang="en-GB" sz="1200" b="0" dirty="0" err="1">
                <a:latin typeface="Lucida Console" pitchFamily="49" charset="0"/>
              </a:rPr>
              <a:t>some_resource</a:t>
            </a:r>
            <a:r>
              <a:rPr lang="en-GB" sz="1200" b="0" dirty="0">
                <a:latin typeface="Lucida Console" pitchFamily="49" charset="0"/>
              </a:rPr>
              <a:t> is released deterministically. </a:t>
            </a:r>
          </a:p>
        </p:txBody>
      </p:sp>
    </p:spTree>
    <p:extLst>
      <p:ext uri="{BB962C8B-B14F-4D97-AF65-F5344CB8AC3E}">
        <p14:creationId xmlns:p14="http://schemas.microsoft.com/office/powerpoint/2010/main" val="214474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recommendations</a:t>
            </a:r>
          </a:p>
          <a:p>
            <a:r>
              <a:rPr lang="en-GB"/>
              <a:t>Learning and testing third-party APIs</a:t>
            </a:r>
          </a:p>
        </p:txBody>
      </p:sp>
      <p:sp>
        <p:nvSpPr>
          <p:cNvPr id="4098" name="Rectangle 2"/>
          <p:cNvSpPr>
            <a:spLocks noGrp="1" noChangeArrowheads="1"/>
          </p:cNvSpPr>
          <p:nvPr>
            <p:ph type="title"/>
          </p:nvPr>
        </p:nvSpPr>
        <p:spPr/>
        <p:txBody>
          <a:bodyPr/>
          <a:lstStyle/>
          <a:p>
            <a:r>
              <a:rPr lang="en-GB"/>
              <a:t>7. Using Third-Party APIs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33</a:t>
            </a:fld>
            <a:endParaRPr lang="en-GB" dirty="0"/>
          </a:p>
        </p:txBody>
      </p:sp>
    </p:spTree>
    <p:extLst>
      <p:ext uri="{BB962C8B-B14F-4D97-AF65-F5344CB8AC3E}">
        <p14:creationId xmlns:p14="http://schemas.microsoft.com/office/powerpoint/2010/main" val="1215161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When using a 3rd-party API, consider wrapping API in your own adapter class</a:t>
            </a:r>
          </a:p>
          <a:p>
            <a:pPr lvl="1"/>
            <a:r>
              <a:rPr lang="en-GB"/>
              <a:t>Encapsulates the dependency in one place</a:t>
            </a:r>
          </a:p>
          <a:p>
            <a:pPr lvl="1"/>
            <a:r>
              <a:rPr lang="en-GB"/>
              <a:t>Protects the rest of the system from evolution of the 3</a:t>
            </a:r>
            <a:r>
              <a:rPr lang="en-GB" baseline="30000"/>
              <a:t>rd</a:t>
            </a:r>
            <a:r>
              <a:rPr lang="en-GB"/>
              <a:t>-party API, so your system is more stable</a:t>
            </a:r>
          </a:p>
          <a:p>
            <a:pPr lvl="1"/>
            <a:r>
              <a:rPr lang="en-GB"/>
              <a:t>This is the Adapter Pattern</a:t>
            </a:r>
          </a:p>
          <a:p>
            <a:pPr lvl="1"/>
            <a:endParaRPr lang="en-GB"/>
          </a:p>
          <a:p>
            <a:r>
              <a:rPr lang="en-GB"/>
              <a:t>You can define an adapter interface for an API that maybe doesn't exist yet</a:t>
            </a:r>
          </a:p>
          <a:p>
            <a:pPr lvl="1"/>
            <a:r>
              <a:rPr lang="en-GB"/>
              <a:t>Enables you to write the rest of the system, without having to wait for the API to be available</a:t>
            </a:r>
          </a:p>
          <a:p>
            <a:pPr lvl="1"/>
            <a:r>
              <a:rPr lang="en-GB"/>
              <a:t>You should define your interface in terms of the functions you need out of the API, then later on you can figure out how to achieve these capabilities when the API becomes available</a:t>
            </a:r>
          </a:p>
        </p:txBody>
      </p:sp>
      <p:sp>
        <p:nvSpPr>
          <p:cNvPr id="4098" name="Rectangle 2"/>
          <p:cNvSpPr>
            <a:spLocks noGrp="1" noChangeArrowheads="1"/>
          </p:cNvSpPr>
          <p:nvPr>
            <p:ph type="title"/>
          </p:nvPr>
        </p:nvSpPr>
        <p:spPr/>
        <p:txBody>
          <a:bodyPr/>
          <a:lstStyle/>
          <a:p>
            <a:r>
              <a:rPr lang="en-GB"/>
              <a:t>General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34</a:t>
            </a:fld>
            <a:endParaRPr lang="en-GB" dirty="0"/>
          </a:p>
        </p:txBody>
      </p:sp>
    </p:spTree>
    <p:extLst>
      <p:ext uri="{BB962C8B-B14F-4D97-AF65-F5344CB8AC3E}">
        <p14:creationId xmlns:p14="http://schemas.microsoft.com/office/powerpoint/2010/main" val="2798736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latin typeface="+mj-lt"/>
              </a:rPr>
              <a:t>Learning 3rd-party APIs can be tricky</a:t>
            </a:r>
          </a:p>
          <a:p>
            <a:pPr lvl="1"/>
            <a:r>
              <a:rPr lang="en-GB">
                <a:latin typeface="+mj-lt"/>
              </a:rPr>
              <a:t>You don't really want to be goind through the learning curve while implementing production code</a:t>
            </a:r>
          </a:p>
          <a:p>
            <a:pPr lvl="1"/>
            <a:r>
              <a:rPr lang="en-GB">
                <a:latin typeface="+mj-lt"/>
              </a:rPr>
              <a:t>Instead, consider writing "learning" tests to help you figure out how it all hangs together</a:t>
            </a:r>
          </a:p>
          <a:p>
            <a:pPr lvl="1"/>
            <a:r>
              <a:rPr lang="en-GB">
                <a:latin typeface="+mj-lt"/>
              </a:rPr>
              <a:t>Keep these "learning" tests, they'll help you do regression tests if a new version of the API is released in future</a:t>
            </a:r>
          </a:p>
          <a:p>
            <a:pPr lvl="1"/>
            <a:endParaRPr lang="en-GB">
              <a:latin typeface="+mj-lt"/>
            </a:endParaRPr>
          </a:p>
          <a:p>
            <a:r>
              <a:rPr lang="en-GB">
                <a:latin typeface="+mj-lt"/>
              </a:rPr>
              <a:t>When testing your real code, be careful not to test the 3rd-party functionality</a:t>
            </a:r>
          </a:p>
          <a:p>
            <a:pPr lvl="1"/>
            <a:r>
              <a:rPr lang="en-GB">
                <a:latin typeface="+mj-lt"/>
              </a:rPr>
              <a:t>You have to assume it works! </a:t>
            </a:r>
          </a:p>
        </p:txBody>
      </p:sp>
      <p:sp>
        <p:nvSpPr>
          <p:cNvPr id="4098" name="Rectangle 2"/>
          <p:cNvSpPr>
            <a:spLocks noGrp="1" noChangeArrowheads="1"/>
          </p:cNvSpPr>
          <p:nvPr>
            <p:ph type="title"/>
          </p:nvPr>
        </p:nvSpPr>
        <p:spPr/>
        <p:txBody>
          <a:bodyPr/>
          <a:lstStyle/>
          <a:p>
            <a:r>
              <a:rPr lang="en-GB"/>
              <a:t>Learning and Testing Third-Party APIs</a:t>
            </a:r>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35</a:t>
            </a:fld>
            <a:endParaRPr lang="en-GB" dirty="0"/>
          </a:p>
        </p:txBody>
      </p:sp>
    </p:spTree>
    <p:extLst>
      <p:ext uri="{BB962C8B-B14F-4D97-AF65-F5344CB8AC3E}">
        <p14:creationId xmlns:p14="http://schemas.microsoft.com/office/powerpoint/2010/main" val="1017303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fld id="{639A3677-20BC-4CEC-8026-522984BE808E}" type="slidenum">
              <a:rPr lang="en-GB"/>
              <a:pPr>
                <a:defRPr/>
              </a:pPr>
              <a:t>36</a:t>
            </a:fld>
            <a:endParaRPr lang="en-GB" dirty="0"/>
          </a:p>
        </p:txBody>
      </p:sp>
      <p:sp>
        <p:nvSpPr>
          <p:cNvPr id="316430" name="Rectangle 14"/>
          <p:cNvSpPr>
            <a:spLocks noGrp="1" noChangeArrowheads="1"/>
          </p:cNvSpPr>
          <p:nvPr>
            <p:ph type="title"/>
          </p:nvPr>
        </p:nvSpPr>
        <p:spPr/>
        <p:txBody>
          <a:bodyPr/>
          <a:lstStyle/>
          <a:p>
            <a:pPr eaLnBrk="1" hangingPunct="1"/>
            <a:r>
              <a:rPr lang="en-US" dirty="0"/>
              <a:t>Any Questions?</a:t>
            </a:r>
            <a:endParaRPr lang="en-GB" dirty="0"/>
          </a:p>
        </p:txBody>
      </p:sp>
      <p:grpSp>
        <p:nvGrpSpPr>
          <p:cNvPr id="3" name="Group 5"/>
          <p:cNvGrpSpPr>
            <a:grpSpLocks noChangeAspect="1"/>
          </p:cNvGrpSpPr>
          <p:nvPr/>
        </p:nvGrpSpPr>
        <p:grpSpPr bwMode="auto">
          <a:xfrm>
            <a:off x="2358846" y="1860319"/>
            <a:ext cx="4120772" cy="4040965"/>
            <a:chOff x="1332" y="995"/>
            <a:chExt cx="2685" cy="2633"/>
          </a:xfrm>
        </p:grpSpPr>
        <p:sp>
          <p:nvSpPr>
            <p:cNvPr id="5" name="AutoShape 4"/>
            <p:cNvSpPr>
              <a:spLocks noChangeAspect="1" noChangeArrowheads="1" noTextEdit="1"/>
            </p:cNvSpPr>
            <p:nvPr/>
          </p:nvSpPr>
          <p:spPr bwMode="auto">
            <a:xfrm>
              <a:off x="1332" y="995"/>
              <a:ext cx="2685" cy="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6"/>
            <p:cNvSpPr>
              <a:spLocks/>
            </p:cNvSpPr>
            <p:nvPr/>
          </p:nvSpPr>
          <p:spPr bwMode="auto">
            <a:xfrm>
              <a:off x="2136" y="1471"/>
              <a:ext cx="1086" cy="1690"/>
            </a:xfrm>
            <a:custGeom>
              <a:avLst/>
              <a:gdLst>
                <a:gd name="T0" fmla="*/ 370 w 1086"/>
                <a:gd name="T1" fmla="*/ 456 h 1690"/>
                <a:gd name="T2" fmla="*/ 479 w 1086"/>
                <a:gd name="T3" fmla="*/ 342 h 1690"/>
                <a:gd name="T4" fmla="*/ 672 w 1086"/>
                <a:gd name="T5" fmla="*/ 413 h 1690"/>
                <a:gd name="T6" fmla="*/ 655 w 1086"/>
                <a:gd name="T7" fmla="*/ 604 h 1690"/>
                <a:gd name="T8" fmla="*/ 422 w 1086"/>
                <a:gd name="T9" fmla="*/ 752 h 1690"/>
                <a:gd name="T10" fmla="*/ 379 w 1086"/>
                <a:gd name="T11" fmla="*/ 1171 h 1690"/>
                <a:gd name="T12" fmla="*/ 422 w 1086"/>
                <a:gd name="T13" fmla="*/ 1302 h 1690"/>
                <a:gd name="T14" fmla="*/ 345 w 1086"/>
                <a:gd name="T15" fmla="*/ 1447 h 1690"/>
                <a:gd name="T16" fmla="*/ 362 w 1086"/>
                <a:gd name="T17" fmla="*/ 1596 h 1690"/>
                <a:gd name="T18" fmla="*/ 527 w 1086"/>
                <a:gd name="T19" fmla="*/ 1690 h 1690"/>
                <a:gd name="T20" fmla="*/ 741 w 1086"/>
                <a:gd name="T21" fmla="*/ 1621 h 1690"/>
                <a:gd name="T22" fmla="*/ 809 w 1086"/>
                <a:gd name="T23" fmla="*/ 1447 h 1690"/>
                <a:gd name="T24" fmla="*/ 724 w 1086"/>
                <a:gd name="T25" fmla="*/ 1282 h 1690"/>
                <a:gd name="T26" fmla="*/ 818 w 1086"/>
                <a:gd name="T27" fmla="*/ 1188 h 1690"/>
                <a:gd name="T28" fmla="*/ 818 w 1086"/>
                <a:gd name="T29" fmla="*/ 957 h 1690"/>
                <a:gd name="T30" fmla="*/ 1060 w 1086"/>
                <a:gd name="T31" fmla="*/ 761 h 1690"/>
                <a:gd name="T32" fmla="*/ 1086 w 1086"/>
                <a:gd name="T33" fmla="*/ 464 h 1690"/>
                <a:gd name="T34" fmla="*/ 929 w 1086"/>
                <a:gd name="T35" fmla="*/ 145 h 1690"/>
                <a:gd name="T36" fmla="*/ 621 w 1086"/>
                <a:gd name="T37" fmla="*/ 0 h 1690"/>
                <a:gd name="T38" fmla="*/ 276 w 1086"/>
                <a:gd name="T39" fmla="*/ 94 h 1690"/>
                <a:gd name="T40" fmla="*/ 77 w 1086"/>
                <a:gd name="T41" fmla="*/ 285 h 1690"/>
                <a:gd name="T42" fmla="*/ 0 w 1086"/>
                <a:gd name="T43" fmla="*/ 578 h 1690"/>
                <a:gd name="T44" fmla="*/ 8 w 1086"/>
                <a:gd name="T45" fmla="*/ 752 h 1690"/>
                <a:gd name="T46" fmla="*/ 362 w 1086"/>
                <a:gd name="T47" fmla="*/ 732 h 1690"/>
                <a:gd name="T48" fmla="*/ 370 w 1086"/>
                <a:gd name="T49" fmla="*/ 456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6" h="1690">
                  <a:moveTo>
                    <a:pt x="370" y="456"/>
                  </a:moveTo>
                  <a:lnTo>
                    <a:pt x="479" y="342"/>
                  </a:lnTo>
                  <a:lnTo>
                    <a:pt x="672" y="413"/>
                  </a:lnTo>
                  <a:lnTo>
                    <a:pt x="655" y="604"/>
                  </a:lnTo>
                  <a:lnTo>
                    <a:pt x="422" y="752"/>
                  </a:lnTo>
                  <a:lnTo>
                    <a:pt x="379" y="1171"/>
                  </a:lnTo>
                  <a:lnTo>
                    <a:pt x="422" y="1302"/>
                  </a:lnTo>
                  <a:lnTo>
                    <a:pt x="345" y="1447"/>
                  </a:lnTo>
                  <a:lnTo>
                    <a:pt x="362" y="1596"/>
                  </a:lnTo>
                  <a:lnTo>
                    <a:pt x="527" y="1690"/>
                  </a:lnTo>
                  <a:lnTo>
                    <a:pt x="741" y="1621"/>
                  </a:lnTo>
                  <a:lnTo>
                    <a:pt x="809" y="1447"/>
                  </a:lnTo>
                  <a:lnTo>
                    <a:pt x="724" y="1282"/>
                  </a:lnTo>
                  <a:lnTo>
                    <a:pt x="818" y="1188"/>
                  </a:lnTo>
                  <a:lnTo>
                    <a:pt x="818" y="957"/>
                  </a:lnTo>
                  <a:lnTo>
                    <a:pt x="1060" y="761"/>
                  </a:lnTo>
                  <a:lnTo>
                    <a:pt x="1086" y="464"/>
                  </a:lnTo>
                  <a:lnTo>
                    <a:pt x="929" y="145"/>
                  </a:lnTo>
                  <a:lnTo>
                    <a:pt x="621" y="0"/>
                  </a:lnTo>
                  <a:lnTo>
                    <a:pt x="276" y="94"/>
                  </a:lnTo>
                  <a:lnTo>
                    <a:pt x="77" y="285"/>
                  </a:lnTo>
                  <a:lnTo>
                    <a:pt x="0" y="578"/>
                  </a:lnTo>
                  <a:lnTo>
                    <a:pt x="8" y="752"/>
                  </a:lnTo>
                  <a:lnTo>
                    <a:pt x="362" y="732"/>
                  </a:lnTo>
                  <a:lnTo>
                    <a:pt x="370" y="456"/>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Freeform 7"/>
            <p:cNvSpPr>
              <a:spLocks/>
            </p:cNvSpPr>
            <p:nvPr/>
          </p:nvSpPr>
          <p:spPr bwMode="auto">
            <a:xfrm>
              <a:off x="2198" y="1539"/>
              <a:ext cx="964" cy="1180"/>
            </a:xfrm>
            <a:custGeom>
              <a:avLst/>
              <a:gdLst>
                <a:gd name="T0" fmla="*/ 0 w 964"/>
                <a:gd name="T1" fmla="*/ 596 h 1180"/>
                <a:gd name="T2" fmla="*/ 140 w 964"/>
                <a:gd name="T3" fmla="*/ 570 h 1180"/>
                <a:gd name="T4" fmla="*/ 220 w 964"/>
                <a:gd name="T5" fmla="*/ 596 h 1180"/>
                <a:gd name="T6" fmla="*/ 214 w 964"/>
                <a:gd name="T7" fmla="*/ 433 h 1180"/>
                <a:gd name="T8" fmla="*/ 274 w 964"/>
                <a:gd name="T9" fmla="*/ 251 h 1180"/>
                <a:gd name="T10" fmla="*/ 508 w 964"/>
                <a:gd name="T11" fmla="*/ 183 h 1180"/>
                <a:gd name="T12" fmla="*/ 619 w 964"/>
                <a:gd name="T13" fmla="*/ 260 h 1180"/>
                <a:gd name="T14" fmla="*/ 739 w 964"/>
                <a:gd name="T15" fmla="*/ 379 h 1180"/>
                <a:gd name="T16" fmla="*/ 705 w 964"/>
                <a:gd name="T17" fmla="*/ 587 h 1180"/>
                <a:gd name="T18" fmla="*/ 482 w 964"/>
                <a:gd name="T19" fmla="*/ 684 h 1180"/>
                <a:gd name="T20" fmla="*/ 422 w 964"/>
                <a:gd name="T21" fmla="*/ 829 h 1180"/>
                <a:gd name="T22" fmla="*/ 439 w 964"/>
                <a:gd name="T23" fmla="*/ 978 h 1180"/>
                <a:gd name="T24" fmla="*/ 411 w 964"/>
                <a:gd name="T25" fmla="*/ 1180 h 1180"/>
                <a:gd name="T26" fmla="*/ 633 w 964"/>
                <a:gd name="T27" fmla="*/ 1180 h 1180"/>
                <a:gd name="T28" fmla="*/ 662 w 964"/>
                <a:gd name="T29" fmla="*/ 1029 h 1180"/>
                <a:gd name="T30" fmla="*/ 645 w 964"/>
                <a:gd name="T31" fmla="*/ 855 h 1180"/>
                <a:gd name="T32" fmla="*/ 781 w 964"/>
                <a:gd name="T33" fmla="*/ 761 h 1180"/>
                <a:gd name="T34" fmla="*/ 884 w 964"/>
                <a:gd name="T35" fmla="*/ 710 h 1180"/>
                <a:gd name="T36" fmla="*/ 964 w 964"/>
                <a:gd name="T37" fmla="*/ 485 h 1180"/>
                <a:gd name="T38" fmla="*/ 893 w 964"/>
                <a:gd name="T39" fmla="*/ 242 h 1180"/>
                <a:gd name="T40" fmla="*/ 653 w 964"/>
                <a:gd name="T41" fmla="*/ 0 h 1180"/>
                <a:gd name="T42" fmla="*/ 360 w 964"/>
                <a:gd name="T43" fmla="*/ 20 h 1180"/>
                <a:gd name="T44" fmla="*/ 126 w 964"/>
                <a:gd name="T45" fmla="*/ 166 h 1180"/>
                <a:gd name="T46" fmla="*/ 23 w 964"/>
                <a:gd name="T47" fmla="*/ 348 h 1180"/>
                <a:gd name="T48" fmla="*/ 0 w 964"/>
                <a:gd name="T49" fmla="*/ 596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64" h="1180">
                  <a:moveTo>
                    <a:pt x="0" y="596"/>
                  </a:moveTo>
                  <a:lnTo>
                    <a:pt x="140" y="570"/>
                  </a:lnTo>
                  <a:lnTo>
                    <a:pt x="220" y="596"/>
                  </a:lnTo>
                  <a:lnTo>
                    <a:pt x="214" y="433"/>
                  </a:lnTo>
                  <a:lnTo>
                    <a:pt x="274" y="251"/>
                  </a:lnTo>
                  <a:lnTo>
                    <a:pt x="508" y="183"/>
                  </a:lnTo>
                  <a:lnTo>
                    <a:pt x="619" y="260"/>
                  </a:lnTo>
                  <a:lnTo>
                    <a:pt x="739" y="379"/>
                  </a:lnTo>
                  <a:lnTo>
                    <a:pt x="705" y="587"/>
                  </a:lnTo>
                  <a:lnTo>
                    <a:pt x="482" y="684"/>
                  </a:lnTo>
                  <a:lnTo>
                    <a:pt x="422" y="829"/>
                  </a:lnTo>
                  <a:lnTo>
                    <a:pt x="439" y="978"/>
                  </a:lnTo>
                  <a:lnTo>
                    <a:pt x="411" y="1180"/>
                  </a:lnTo>
                  <a:lnTo>
                    <a:pt x="633" y="1180"/>
                  </a:lnTo>
                  <a:lnTo>
                    <a:pt x="662" y="1029"/>
                  </a:lnTo>
                  <a:lnTo>
                    <a:pt x="645" y="855"/>
                  </a:lnTo>
                  <a:lnTo>
                    <a:pt x="781" y="761"/>
                  </a:lnTo>
                  <a:lnTo>
                    <a:pt x="884" y="710"/>
                  </a:lnTo>
                  <a:lnTo>
                    <a:pt x="964" y="485"/>
                  </a:lnTo>
                  <a:lnTo>
                    <a:pt x="893" y="242"/>
                  </a:lnTo>
                  <a:lnTo>
                    <a:pt x="653" y="0"/>
                  </a:lnTo>
                  <a:lnTo>
                    <a:pt x="360" y="20"/>
                  </a:lnTo>
                  <a:lnTo>
                    <a:pt x="126" y="166"/>
                  </a:lnTo>
                  <a:lnTo>
                    <a:pt x="23" y="348"/>
                  </a:lnTo>
                  <a:lnTo>
                    <a:pt x="0" y="596"/>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8"/>
            <p:cNvSpPr>
              <a:spLocks/>
            </p:cNvSpPr>
            <p:nvPr/>
          </p:nvSpPr>
          <p:spPr bwMode="auto">
            <a:xfrm>
              <a:off x="2549" y="2807"/>
              <a:ext cx="311" cy="268"/>
            </a:xfrm>
            <a:custGeom>
              <a:avLst/>
              <a:gdLst>
                <a:gd name="T0" fmla="*/ 111 w 311"/>
                <a:gd name="T1" fmla="*/ 0 h 268"/>
                <a:gd name="T2" fmla="*/ 23 w 311"/>
                <a:gd name="T3" fmla="*/ 49 h 268"/>
                <a:gd name="T4" fmla="*/ 0 w 311"/>
                <a:gd name="T5" fmla="*/ 180 h 268"/>
                <a:gd name="T6" fmla="*/ 68 w 311"/>
                <a:gd name="T7" fmla="*/ 268 h 268"/>
                <a:gd name="T8" fmla="*/ 242 w 311"/>
                <a:gd name="T9" fmla="*/ 268 h 268"/>
                <a:gd name="T10" fmla="*/ 311 w 311"/>
                <a:gd name="T11" fmla="*/ 163 h 268"/>
                <a:gd name="T12" fmla="*/ 251 w 311"/>
                <a:gd name="T13" fmla="*/ 35 h 268"/>
                <a:gd name="T14" fmla="*/ 111 w 311"/>
                <a:gd name="T15" fmla="*/ 0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1" h="268">
                  <a:moveTo>
                    <a:pt x="111" y="0"/>
                  </a:moveTo>
                  <a:lnTo>
                    <a:pt x="23" y="49"/>
                  </a:lnTo>
                  <a:lnTo>
                    <a:pt x="0" y="180"/>
                  </a:lnTo>
                  <a:lnTo>
                    <a:pt x="68" y="268"/>
                  </a:lnTo>
                  <a:lnTo>
                    <a:pt x="242" y="268"/>
                  </a:lnTo>
                  <a:lnTo>
                    <a:pt x="311" y="163"/>
                  </a:lnTo>
                  <a:lnTo>
                    <a:pt x="251" y="35"/>
                  </a:lnTo>
                  <a:lnTo>
                    <a:pt x="111"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9"/>
            <p:cNvSpPr>
              <a:spLocks/>
            </p:cNvSpPr>
            <p:nvPr/>
          </p:nvSpPr>
          <p:spPr bwMode="auto">
            <a:xfrm>
              <a:off x="1332" y="995"/>
              <a:ext cx="2685" cy="2633"/>
            </a:xfrm>
            <a:custGeom>
              <a:avLst/>
              <a:gdLst>
                <a:gd name="T0" fmla="*/ 1673 w 2685"/>
                <a:gd name="T1" fmla="*/ 0 h 2633"/>
                <a:gd name="T2" fmla="*/ 1140 w 2685"/>
                <a:gd name="T3" fmla="*/ 9 h 2633"/>
                <a:gd name="T4" fmla="*/ 735 w 2685"/>
                <a:gd name="T5" fmla="*/ 140 h 2633"/>
                <a:gd name="T6" fmla="*/ 319 w 2685"/>
                <a:gd name="T7" fmla="*/ 407 h 2633"/>
                <a:gd name="T8" fmla="*/ 128 w 2685"/>
                <a:gd name="T9" fmla="*/ 795 h 2633"/>
                <a:gd name="T10" fmla="*/ 43 w 2685"/>
                <a:gd name="T11" fmla="*/ 1191 h 2633"/>
                <a:gd name="T12" fmla="*/ 0 w 2685"/>
                <a:gd name="T13" fmla="*/ 1590 h 2633"/>
                <a:gd name="T14" fmla="*/ 191 w 2685"/>
                <a:gd name="T15" fmla="*/ 1881 h 2633"/>
                <a:gd name="T16" fmla="*/ 425 w 2685"/>
                <a:gd name="T17" fmla="*/ 2268 h 2633"/>
                <a:gd name="T18" fmla="*/ 969 w 2685"/>
                <a:gd name="T19" fmla="*/ 2579 h 2633"/>
                <a:gd name="T20" fmla="*/ 1491 w 2685"/>
                <a:gd name="T21" fmla="*/ 2633 h 2633"/>
                <a:gd name="T22" fmla="*/ 1856 w 2685"/>
                <a:gd name="T23" fmla="*/ 2528 h 2633"/>
                <a:gd name="T24" fmla="*/ 2081 w 2685"/>
                <a:gd name="T25" fmla="*/ 2399 h 2633"/>
                <a:gd name="T26" fmla="*/ 2320 w 2685"/>
                <a:gd name="T27" fmla="*/ 2311 h 2633"/>
                <a:gd name="T28" fmla="*/ 2409 w 2685"/>
                <a:gd name="T29" fmla="*/ 2097 h 2633"/>
                <a:gd name="T30" fmla="*/ 2617 w 2685"/>
                <a:gd name="T31" fmla="*/ 1758 h 2633"/>
                <a:gd name="T32" fmla="*/ 2685 w 2685"/>
                <a:gd name="T33" fmla="*/ 1356 h 2633"/>
                <a:gd name="T34" fmla="*/ 2625 w 2685"/>
                <a:gd name="T35" fmla="*/ 898 h 2633"/>
                <a:gd name="T36" fmla="*/ 2460 w 2685"/>
                <a:gd name="T37" fmla="*/ 442 h 2633"/>
                <a:gd name="T38" fmla="*/ 2235 w 2685"/>
                <a:gd name="T39" fmla="*/ 268 h 2633"/>
                <a:gd name="T40" fmla="*/ 1958 w 2685"/>
                <a:gd name="T41" fmla="*/ 43 h 2633"/>
                <a:gd name="T42" fmla="*/ 1813 w 2685"/>
                <a:gd name="T43" fmla="*/ 407 h 2633"/>
                <a:gd name="T44" fmla="*/ 2163 w 2685"/>
                <a:gd name="T45" fmla="*/ 664 h 2633"/>
                <a:gd name="T46" fmla="*/ 2300 w 2685"/>
                <a:gd name="T47" fmla="*/ 881 h 2633"/>
                <a:gd name="T48" fmla="*/ 2383 w 2685"/>
                <a:gd name="T49" fmla="*/ 1180 h 2633"/>
                <a:gd name="T50" fmla="*/ 2286 w 2685"/>
                <a:gd name="T51" fmla="*/ 1664 h 2633"/>
                <a:gd name="T52" fmla="*/ 2081 w 2685"/>
                <a:gd name="T53" fmla="*/ 2017 h 2633"/>
                <a:gd name="T54" fmla="*/ 1873 w 2685"/>
                <a:gd name="T55" fmla="*/ 2131 h 2633"/>
                <a:gd name="T56" fmla="*/ 1639 w 2685"/>
                <a:gd name="T57" fmla="*/ 2243 h 2633"/>
                <a:gd name="T58" fmla="*/ 1263 w 2685"/>
                <a:gd name="T59" fmla="*/ 2285 h 2633"/>
                <a:gd name="T60" fmla="*/ 847 w 2685"/>
                <a:gd name="T61" fmla="*/ 2200 h 2633"/>
                <a:gd name="T62" fmla="*/ 519 w 2685"/>
                <a:gd name="T63" fmla="*/ 1838 h 2633"/>
                <a:gd name="T64" fmla="*/ 371 w 2685"/>
                <a:gd name="T65" fmla="*/ 1596 h 2633"/>
                <a:gd name="T66" fmla="*/ 362 w 2685"/>
                <a:gd name="T67" fmla="*/ 1217 h 2633"/>
                <a:gd name="T68" fmla="*/ 442 w 2685"/>
                <a:gd name="T69" fmla="*/ 898 h 2633"/>
                <a:gd name="T70" fmla="*/ 656 w 2685"/>
                <a:gd name="T71" fmla="*/ 630 h 2633"/>
                <a:gd name="T72" fmla="*/ 775 w 2685"/>
                <a:gd name="T73" fmla="*/ 459 h 2633"/>
                <a:gd name="T74" fmla="*/ 1063 w 2685"/>
                <a:gd name="T75" fmla="*/ 388 h 2633"/>
                <a:gd name="T76" fmla="*/ 1371 w 2685"/>
                <a:gd name="T77" fmla="*/ 276 h 2633"/>
                <a:gd name="T78" fmla="*/ 1813 w 2685"/>
                <a:gd name="T79" fmla="*/ 407 h 2633"/>
                <a:gd name="T80" fmla="*/ 1958 w 2685"/>
                <a:gd name="T81" fmla="*/ 43 h 2633"/>
                <a:gd name="T82" fmla="*/ 1673 w 2685"/>
                <a:gd name="T83" fmla="*/ 0 h 2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5" h="2633">
                  <a:moveTo>
                    <a:pt x="1673" y="0"/>
                  </a:moveTo>
                  <a:lnTo>
                    <a:pt x="1140" y="9"/>
                  </a:lnTo>
                  <a:lnTo>
                    <a:pt x="735" y="140"/>
                  </a:lnTo>
                  <a:lnTo>
                    <a:pt x="319" y="407"/>
                  </a:lnTo>
                  <a:lnTo>
                    <a:pt x="128" y="795"/>
                  </a:lnTo>
                  <a:lnTo>
                    <a:pt x="43" y="1191"/>
                  </a:lnTo>
                  <a:lnTo>
                    <a:pt x="0" y="1590"/>
                  </a:lnTo>
                  <a:lnTo>
                    <a:pt x="191" y="1881"/>
                  </a:lnTo>
                  <a:lnTo>
                    <a:pt x="425" y="2268"/>
                  </a:lnTo>
                  <a:lnTo>
                    <a:pt x="969" y="2579"/>
                  </a:lnTo>
                  <a:lnTo>
                    <a:pt x="1491" y="2633"/>
                  </a:lnTo>
                  <a:lnTo>
                    <a:pt x="1856" y="2528"/>
                  </a:lnTo>
                  <a:lnTo>
                    <a:pt x="2081" y="2399"/>
                  </a:lnTo>
                  <a:lnTo>
                    <a:pt x="2320" y="2311"/>
                  </a:lnTo>
                  <a:lnTo>
                    <a:pt x="2409" y="2097"/>
                  </a:lnTo>
                  <a:lnTo>
                    <a:pt x="2617" y="1758"/>
                  </a:lnTo>
                  <a:lnTo>
                    <a:pt x="2685" y="1356"/>
                  </a:lnTo>
                  <a:lnTo>
                    <a:pt x="2625" y="898"/>
                  </a:lnTo>
                  <a:lnTo>
                    <a:pt x="2460" y="442"/>
                  </a:lnTo>
                  <a:lnTo>
                    <a:pt x="2235" y="268"/>
                  </a:lnTo>
                  <a:lnTo>
                    <a:pt x="1958" y="43"/>
                  </a:lnTo>
                  <a:lnTo>
                    <a:pt x="1813" y="407"/>
                  </a:lnTo>
                  <a:lnTo>
                    <a:pt x="2163" y="664"/>
                  </a:lnTo>
                  <a:lnTo>
                    <a:pt x="2300" y="881"/>
                  </a:lnTo>
                  <a:lnTo>
                    <a:pt x="2383" y="1180"/>
                  </a:lnTo>
                  <a:lnTo>
                    <a:pt x="2286" y="1664"/>
                  </a:lnTo>
                  <a:lnTo>
                    <a:pt x="2081" y="2017"/>
                  </a:lnTo>
                  <a:lnTo>
                    <a:pt x="1873" y="2131"/>
                  </a:lnTo>
                  <a:lnTo>
                    <a:pt x="1639" y="2243"/>
                  </a:lnTo>
                  <a:lnTo>
                    <a:pt x="1263" y="2285"/>
                  </a:lnTo>
                  <a:lnTo>
                    <a:pt x="847" y="2200"/>
                  </a:lnTo>
                  <a:lnTo>
                    <a:pt x="519" y="1838"/>
                  </a:lnTo>
                  <a:lnTo>
                    <a:pt x="371" y="1596"/>
                  </a:lnTo>
                  <a:lnTo>
                    <a:pt x="362" y="1217"/>
                  </a:lnTo>
                  <a:lnTo>
                    <a:pt x="442" y="898"/>
                  </a:lnTo>
                  <a:lnTo>
                    <a:pt x="656" y="630"/>
                  </a:lnTo>
                  <a:lnTo>
                    <a:pt x="775" y="459"/>
                  </a:lnTo>
                  <a:lnTo>
                    <a:pt x="1063" y="388"/>
                  </a:lnTo>
                  <a:lnTo>
                    <a:pt x="1371" y="276"/>
                  </a:lnTo>
                  <a:lnTo>
                    <a:pt x="1813" y="407"/>
                  </a:lnTo>
                  <a:lnTo>
                    <a:pt x="1958" y="43"/>
                  </a:lnTo>
                  <a:lnTo>
                    <a:pt x="1673" y="0"/>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10"/>
            <p:cNvSpPr>
              <a:spLocks/>
            </p:cNvSpPr>
            <p:nvPr/>
          </p:nvSpPr>
          <p:spPr bwMode="auto">
            <a:xfrm>
              <a:off x="1409" y="1038"/>
              <a:ext cx="2542" cy="2527"/>
            </a:xfrm>
            <a:custGeom>
              <a:avLst/>
              <a:gdLst>
                <a:gd name="T0" fmla="*/ 1374 w 2542"/>
                <a:gd name="T1" fmla="*/ 182 h 2527"/>
                <a:gd name="T2" fmla="*/ 1080 w 2542"/>
                <a:gd name="T3" fmla="*/ 182 h 2527"/>
                <a:gd name="T4" fmla="*/ 650 w 2542"/>
                <a:gd name="T5" fmla="*/ 353 h 2527"/>
                <a:gd name="T6" fmla="*/ 382 w 2542"/>
                <a:gd name="T7" fmla="*/ 649 h 2527"/>
                <a:gd name="T8" fmla="*/ 251 w 2542"/>
                <a:gd name="T9" fmla="*/ 1028 h 2527"/>
                <a:gd name="T10" fmla="*/ 174 w 2542"/>
                <a:gd name="T11" fmla="*/ 1339 h 2527"/>
                <a:gd name="T12" fmla="*/ 348 w 2542"/>
                <a:gd name="T13" fmla="*/ 1821 h 2527"/>
                <a:gd name="T14" fmla="*/ 553 w 2542"/>
                <a:gd name="T15" fmla="*/ 1992 h 2527"/>
                <a:gd name="T16" fmla="*/ 693 w 2542"/>
                <a:gd name="T17" fmla="*/ 2174 h 2527"/>
                <a:gd name="T18" fmla="*/ 1012 w 2542"/>
                <a:gd name="T19" fmla="*/ 2279 h 2527"/>
                <a:gd name="T20" fmla="*/ 1314 w 2542"/>
                <a:gd name="T21" fmla="*/ 2348 h 2527"/>
                <a:gd name="T22" fmla="*/ 1898 w 2542"/>
                <a:gd name="T23" fmla="*/ 2148 h 2527"/>
                <a:gd name="T24" fmla="*/ 2243 w 2542"/>
                <a:gd name="T25" fmla="*/ 1804 h 2527"/>
                <a:gd name="T26" fmla="*/ 2374 w 2542"/>
                <a:gd name="T27" fmla="*/ 1330 h 2527"/>
                <a:gd name="T28" fmla="*/ 2374 w 2542"/>
                <a:gd name="T29" fmla="*/ 934 h 2527"/>
                <a:gd name="T30" fmla="*/ 2209 w 2542"/>
                <a:gd name="T31" fmla="*/ 667 h 2527"/>
                <a:gd name="T32" fmla="*/ 1978 w 2542"/>
                <a:gd name="T33" fmla="*/ 373 h 2527"/>
                <a:gd name="T34" fmla="*/ 1374 w 2542"/>
                <a:gd name="T35" fmla="*/ 182 h 2527"/>
                <a:gd name="T36" fmla="*/ 1345 w 2542"/>
                <a:gd name="T37" fmla="*/ 0 h 2527"/>
                <a:gd name="T38" fmla="*/ 1619 w 2542"/>
                <a:gd name="T39" fmla="*/ 42 h 2527"/>
                <a:gd name="T40" fmla="*/ 1987 w 2542"/>
                <a:gd name="T41" fmla="*/ 148 h 2527"/>
                <a:gd name="T42" fmla="*/ 2175 w 2542"/>
                <a:gd name="T43" fmla="*/ 367 h 2527"/>
                <a:gd name="T44" fmla="*/ 2417 w 2542"/>
                <a:gd name="T45" fmla="*/ 612 h 2527"/>
                <a:gd name="T46" fmla="*/ 2542 w 2542"/>
                <a:gd name="T47" fmla="*/ 1148 h 2527"/>
                <a:gd name="T48" fmla="*/ 2520 w 2542"/>
                <a:gd name="T49" fmla="*/ 1536 h 2527"/>
                <a:gd name="T50" fmla="*/ 2357 w 2542"/>
                <a:gd name="T51" fmla="*/ 1880 h 2527"/>
                <a:gd name="T52" fmla="*/ 2123 w 2542"/>
                <a:gd name="T53" fmla="*/ 2183 h 2527"/>
                <a:gd name="T54" fmla="*/ 1613 w 2542"/>
                <a:gd name="T55" fmla="*/ 2450 h 2527"/>
                <a:gd name="T56" fmla="*/ 1208 w 2542"/>
                <a:gd name="T57" fmla="*/ 2527 h 2527"/>
                <a:gd name="T58" fmla="*/ 770 w 2542"/>
                <a:gd name="T59" fmla="*/ 2422 h 2527"/>
                <a:gd name="T60" fmla="*/ 294 w 2542"/>
                <a:gd name="T61" fmla="*/ 2020 h 2527"/>
                <a:gd name="T62" fmla="*/ 0 w 2542"/>
                <a:gd name="T63" fmla="*/ 1348 h 2527"/>
                <a:gd name="T64" fmla="*/ 114 w 2542"/>
                <a:gd name="T65" fmla="*/ 926 h 2527"/>
                <a:gd name="T66" fmla="*/ 191 w 2542"/>
                <a:gd name="T67" fmla="*/ 544 h 2527"/>
                <a:gd name="T68" fmla="*/ 490 w 2542"/>
                <a:gd name="T69" fmla="*/ 276 h 2527"/>
                <a:gd name="T70" fmla="*/ 824 w 2542"/>
                <a:gd name="T71" fmla="*/ 85 h 2527"/>
                <a:gd name="T72" fmla="*/ 1345 w 2542"/>
                <a:gd name="T73" fmla="*/ 0 h 2527"/>
                <a:gd name="T74" fmla="*/ 1374 w 2542"/>
                <a:gd name="T75" fmla="*/ 182 h 2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42" h="2527">
                  <a:moveTo>
                    <a:pt x="1374" y="182"/>
                  </a:moveTo>
                  <a:lnTo>
                    <a:pt x="1080" y="182"/>
                  </a:lnTo>
                  <a:lnTo>
                    <a:pt x="650" y="353"/>
                  </a:lnTo>
                  <a:lnTo>
                    <a:pt x="382" y="649"/>
                  </a:lnTo>
                  <a:lnTo>
                    <a:pt x="251" y="1028"/>
                  </a:lnTo>
                  <a:lnTo>
                    <a:pt x="174" y="1339"/>
                  </a:lnTo>
                  <a:lnTo>
                    <a:pt x="348" y="1821"/>
                  </a:lnTo>
                  <a:lnTo>
                    <a:pt x="553" y="1992"/>
                  </a:lnTo>
                  <a:lnTo>
                    <a:pt x="693" y="2174"/>
                  </a:lnTo>
                  <a:lnTo>
                    <a:pt x="1012" y="2279"/>
                  </a:lnTo>
                  <a:lnTo>
                    <a:pt x="1314" y="2348"/>
                  </a:lnTo>
                  <a:lnTo>
                    <a:pt x="1898" y="2148"/>
                  </a:lnTo>
                  <a:lnTo>
                    <a:pt x="2243" y="1804"/>
                  </a:lnTo>
                  <a:lnTo>
                    <a:pt x="2374" y="1330"/>
                  </a:lnTo>
                  <a:lnTo>
                    <a:pt x="2374" y="934"/>
                  </a:lnTo>
                  <a:lnTo>
                    <a:pt x="2209" y="667"/>
                  </a:lnTo>
                  <a:lnTo>
                    <a:pt x="1978" y="373"/>
                  </a:lnTo>
                  <a:lnTo>
                    <a:pt x="1374" y="182"/>
                  </a:lnTo>
                  <a:lnTo>
                    <a:pt x="1345" y="0"/>
                  </a:lnTo>
                  <a:lnTo>
                    <a:pt x="1619" y="42"/>
                  </a:lnTo>
                  <a:lnTo>
                    <a:pt x="1987" y="148"/>
                  </a:lnTo>
                  <a:lnTo>
                    <a:pt x="2175" y="367"/>
                  </a:lnTo>
                  <a:lnTo>
                    <a:pt x="2417" y="612"/>
                  </a:lnTo>
                  <a:lnTo>
                    <a:pt x="2542" y="1148"/>
                  </a:lnTo>
                  <a:lnTo>
                    <a:pt x="2520" y="1536"/>
                  </a:lnTo>
                  <a:lnTo>
                    <a:pt x="2357" y="1880"/>
                  </a:lnTo>
                  <a:lnTo>
                    <a:pt x="2123" y="2183"/>
                  </a:lnTo>
                  <a:lnTo>
                    <a:pt x="1613" y="2450"/>
                  </a:lnTo>
                  <a:lnTo>
                    <a:pt x="1208" y="2527"/>
                  </a:lnTo>
                  <a:lnTo>
                    <a:pt x="770" y="2422"/>
                  </a:lnTo>
                  <a:lnTo>
                    <a:pt x="294" y="2020"/>
                  </a:lnTo>
                  <a:lnTo>
                    <a:pt x="0" y="1348"/>
                  </a:lnTo>
                  <a:lnTo>
                    <a:pt x="114" y="926"/>
                  </a:lnTo>
                  <a:lnTo>
                    <a:pt x="191" y="544"/>
                  </a:lnTo>
                  <a:lnTo>
                    <a:pt x="490" y="276"/>
                  </a:lnTo>
                  <a:lnTo>
                    <a:pt x="824" y="85"/>
                  </a:lnTo>
                  <a:lnTo>
                    <a:pt x="1345" y="0"/>
                  </a:lnTo>
                  <a:lnTo>
                    <a:pt x="1374" y="182"/>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51349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recommendations</a:t>
            </a:r>
          </a:p>
          <a:p>
            <a:r>
              <a:rPr lang="en-GB"/>
              <a:t>Key principles</a:t>
            </a:r>
            <a:endParaRPr lang="en-GB" dirty="0"/>
          </a:p>
        </p:txBody>
      </p:sp>
      <p:sp>
        <p:nvSpPr>
          <p:cNvPr id="4098" name="Rectangle 2"/>
          <p:cNvSpPr>
            <a:spLocks noGrp="1" noChangeArrowheads="1"/>
          </p:cNvSpPr>
          <p:nvPr>
            <p:ph type="title"/>
          </p:nvPr>
        </p:nvSpPr>
        <p:spPr/>
        <p:txBody>
          <a:bodyPr/>
          <a:lstStyle/>
          <a:p>
            <a:r>
              <a:rPr lang="en-GB"/>
              <a:t>1. General Recommendations and Principles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4</a:t>
            </a:fld>
            <a:endParaRPr lang="en-GB" dirty="0"/>
          </a:p>
        </p:txBody>
      </p:sp>
    </p:spTree>
    <p:extLst>
      <p:ext uri="{BB962C8B-B14F-4D97-AF65-F5344CB8AC3E}">
        <p14:creationId xmlns:p14="http://schemas.microsoft.com/office/powerpoint/2010/main" val="203642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Focus - do one thing well</a:t>
            </a:r>
          </a:p>
          <a:p>
            <a:endParaRPr lang="en-GB"/>
          </a:p>
          <a:p>
            <a:r>
              <a:rPr lang="en-GB"/>
              <a:t>Have minimal dependencies, explicitly defined</a:t>
            </a:r>
          </a:p>
          <a:p>
            <a:endParaRPr lang="en-GB"/>
          </a:p>
          <a:p>
            <a:r>
              <a:rPr lang="en-GB"/>
              <a:t>You must have tests</a:t>
            </a:r>
          </a:p>
          <a:p>
            <a:endParaRPr lang="en-GB"/>
          </a:p>
          <a:p>
            <a:r>
              <a:rPr lang="en-GB"/>
              <a:t>Avoid duplication</a:t>
            </a:r>
          </a:p>
          <a:p>
            <a:endParaRPr lang="en-GB"/>
          </a:p>
          <a:p>
            <a:r>
              <a:rPr lang="en-GB"/>
              <a:t>Be attentive and love your code (read:write ratio is 10:1)</a:t>
            </a:r>
          </a:p>
          <a:p>
            <a:endParaRPr lang="en-GB"/>
          </a:p>
          <a:p>
            <a:r>
              <a:rPr lang="en-GB"/>
              <a:t>Choose meaningful names</a:t>
            </a:r>
            <a:endParaRPr lang="en-GB" dirty="0"/>
          </a:p>
        </p:txBody>
      </p:sp>
      <p:sp>
        <p:nvSpPr>
          <p:cNvPr id="4098" name="Rectangle 2"/>
          <p:cNvSpPr>
            <a:spLocks noGrp="1" noChangeArrowheads="1"/>
          </p:cNvSpPr>
          <p:nvPr>
            <p:ph type="title"/>
          </p:nvPr>
        </p:nvSpPr>
        <p:spPr/>
        <p:txBody>
          <a:bodyPr/>
          <a:lstStyle/>
          <a:p>
            <a:r>
              <a:rPr lang="en-GB"/>
              <a:t>General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5</a:t>
            </a:fld>
            <a:endParaRPr lang="en-GB" dirty="0"/>
          </a:p>
        </p:txBody>
      </p:sp>
    </p:spTree>
    <p:extLst>
      <p:ext uri="{BB962C8B-B14F-4D97-AF65-F5344CB8AC3E}">
        <p14:creationId xmlns:p14="http://schemas.microsoft.com/office/powerpoint/2010/main" val="219745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Single Responsibility Principle</a:t>
            </a:r>
          </a:p>
          <a:p>
            <a:endParaRPr lang="en-GB"/>
          </a:p>
          <a:p>
            <a:r>
              <a:rPr lang="en-GB"/>
              <a:t>Open/Closed Principle</a:t>
            </a:r>
          </a:p>
          <a:p>
            <a:endParaRPr lang="en-GB"/>
          </a:p>
          <a:p>
            <a:r>
              <a:rPr lang="en-GB"/>
              <a:t>Dependency Inversion Principle</a:t>
            </a:r>
          </a:p>
          <a:p>
            <a:endParaRPr lang="en-GB"/>
          </a:p>
          <a:p>
            <a:r>
              <a:rPr lang="en-GB"/>
              <a:t>Command/Query Responsibility Separation</a:t>
            </a:r>
          </a:p>
        </p:txBody>
      </p:sp>
      <p:sp>
        <p:nvSpPr>
          <p:cNvPr id="4098" name="Rectangle 2"/>
          <p:cNvSpPr>
            <a:spLocks noGrp="1" noChangeArrowheads="1"/>
          </p:cNvSpPr>
          <p:nvPr>
            <p:ph type="title"/>
          </p:nvPr>
        </p:nvSpPr>
        <p:spPr/>
        <p:txBody>
          <a:bodyPr/>
          <a:lstStyle/>
          <a:p>
            <a:r>
              <a:rPr lang="en-GB"/>
              <a:t>Key Principles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6</a:t>
            </a:fld>
            <a:endParaRPr lang="en-GB" dirty="0"/>
          </a:p>
        </p:txBody>
      </p:sp>
    </p:spTree>
    <p:extLst>
      <p:ext uri="{BB962C8B-B14F-4D97-AF65-F5344CB8AC3E}">
        <p14:creationId xmlns:p14="http://schemas.microsoft.com/office/powerpoint/2010/main" val="134102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General naming recommendations</a:t>
            </a:r>
          </a:p>
          <a:p>
            <a:r>
              <a:rPr lang="en-GB"/>
              <a:t>Make your intent clear</a:t>
            </a:r>
          </a:p>
          <a:p>
            <a:r>
              <a:rPr lang="en-GB"/>
              <a:t>Additional specific suggestions</a:t>
            </a:r>
          </a:p>
          <a:p>
            <a:endParaRPr lang="en-GB"/>
          </a:p>
        </p:txBody>
      </p:sp>
      <p:sp>
        <p:nvSpPr>
          <p:cNvPr id="4098" name="Rectangle 2"/>
          <p:cNvSpPr>
            <a:spLocks noGrp="1" noChangeArrowheads="1"/>
          </p:cNvSpPr>
          <p:nvPr>
            <p:ph type="title"/>
          </p:nvPr>
        </p:nvSpPr>
        <p:spPr/>
        <p:txBody>
          <a:bodyPr/>
          <a:lstStyle/>
          <a:p>
            <a:r>
              <a:rPr lang="en-GB"/>
              <a:t>2. Choosing Meaningful Names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7</a:t>
            </a:fld>
            <a:endParaRPr lang="en-GB" dirty="0"/>
          </a:p>
        </p:txBody>
      </p:sp>
    </p:spTree>
    <p:extLst>
      <p:ext uri="{BB962C8B-B14F-4D97-AF65-F5344CB8AC3E}">
        <p14:creationId xmlns:p14="http://schemas.microsoft.com/office/powerpoint/2010/main" val="392503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Avoid single-letter names (hard to search for)</a:t>
            </a:r>
          </a:p>
          <a:p>
            <a:pPr lvl="1"/>
            <a:r>
              <a:rPr lang="en-GB"/>
              <a:t>What about loop counters?</a:t>
            </a:r>
          </a:p>
          <a:p>
            <a:pPr lvl="1"/>
            <a:r>
              <a:rPr lang="en-GB"/>
              <a:t>What about lambda parameters?</a:t>
            </a:r>
          </a:p>
          <a:p>
            <a:endParaRPr lang="en-GB"/>
          </a:p>
          <a:p>
            <a:r>
              <a:rPr lang="en-GB"/>
              <a:t>Be consistent about naming things</a:t>
            </a:r>
          </a:p>
          <a:p>
            <a:pPr lvl="1"/>
            <a:r>
              <a:rPr lang="en-GB"/>
              <a:t>E.g. is it a </a:t>
            </a:r>
            <a:r>
              <a:rPr lang="en-GB">
                <a:latin typeface="Lucida Console" panose="020B0609040504020204" pitchFamily="49" charset="0"/>
              </a:rPr>
              <a:t>Customer</a:t>
            </a:r>
            <a:r>
              <a:rPr lang="en-GB"/>
              <a:t>, or a </a:t>
            </a:r>
            <a:r>
              <a:rPr lang="en-GB">
                <a:latin typeface="Lucida Console" panose="020B0609040504020204" pitchFamily="49" charset="0"/>
              </a:rPr>
              <a:t>Member</a:t>
            </a:r>
            <a:r>
              <a:rPr lang="en-GB"/>
              <a:t>, or a </a:t>
            </a:r>
            <a:r>
              <a:rPr lang="en-GB">
                <a:latin typeface="Lucida Console" panose="020B0609040504020204" pitchFamily="49" charset="0"/>
              </a:rPr>
              <a:t>User</a:t>
            </a:r>
            <a:r>
              <a:rPr lang="en-GB"/>
              <a:t>?</a:t>
            </a:r>
          </a:p>
          <a:p>
            <a:pPr lvl="1"/>
            <a:endParaRPr lang="en-GB"/>
          </a:p>
          <a:p>
            <a:r>
              <a:rPr lang="en-GB"/>
              <a:t>Don't be overly restrictive with names</a:t>
            </a:r>
          </a:p>
          <a:p>
            <a:pPr lvl="1"/>
            <a:r>
              <a:rPr lang="en-GB"/>
              <a:t>E.g. </a:t>
            </a:r>
            <a:r>
              <a:rPr lang="en-GB">
                <a:latin typeface="Lucida Console" panose="020B0609040504020204" pitchFamily="49" charset="0"/>
              </a:rPr>
              <a:t>accounts</a:t>
            </a:r>
            <a:r>
              <a:rPr lang="en-GB"/>
              <a:t> is better than </a:t>
            </a:r>
            <a:r>
              <a:rPr lang="en-GB">
                <a:latin typeface="Lucida Console" panose="020B0609040504020204" pitchFamily="49" charset="0"/>
              </a:rPr>
              <a:t>accountList</a:t>
            </a:r>
          </a:p>
        </p:txBody>
      </p:sp>
      <p:sp>
        <p:nvSpPr>
          <p:cNvPr id="4098" name="Rectangle 2"/>
          <p:cNvSpPr>
            <a:spLocks noGrp="1" noChangeArrowheads="1"/>
          </p:cNvSpPr>
          <p:nvPr>
            <p:ph type="title"/>
          </p:nvPr>
        </p:nvSpPr>
        <p:spPr/>
        <p:txBody>
          <a:bodyPr/>
          <a:lstStyle/>
          <a:p>
            <a:r>
              <a:rPr lang="en-GB"/>
              <a:t>General Naming Recommendations</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8</a:t>
            </a:fld>
            <a:endParaRPr lang="en-GB" dirty="0"/>
          </a:p>
        </p:txBody>
      </p:sp>
    </p:spTree>
    <p:extLst>
      <p:ext uri="{BB962C8B-B14F-4D97-AF65-F5344CB8AC3E}">
        <p14:creationId xmlns:p14="http://schemas.microsoft.com/office/powerpoint/2010/main" val="237688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r>
              <a:rPr lang="en-GB"/>
              <a:t>Don't be afraid of long, descriptive names</a:t>
            </a:r>
          </a:p>
          <a:p>
            <a:pPr lvl="1"/>
            <a:r>
              <a:rPr lang="en-GB"/>
              <a:t>They reveal intent, and help you to avoid comments</a:t>
            </a:r>
          </a:p>
          <a:p>
            <a:pPr lvl="1"/>
            <a:r>
              <a:rPr lang="en-GB"/>
              <a:t>E.g. see some of the class names in Spring Framework</a:t>
            </a:r>
          </a:p>
          <a:p>
            <a:pPr lvl="1"/>
            <a:endParaRPr lang="en-GB"/>
          </a:p>
          <a:p>
            <a:r>
              <a:rPr lang="en-GB"/>
              <a:t>Use standard industry names</a:t>
            </a:r>
          </a:p>
          <a:p>
            <a:pPr lvl="1"/>
            <a:r>
              <a:rPr lang="en-GB"/>
              <a:t>You can assume developers understand the domain language</a:t>
            </a:r>
          </a:p>
          <a:p>
            <a:pPr lvl="1"/>
            <a:endParaRPr lang="en-GB"/>
          </a:p>
          <a:p>
            <a:r>
              <a:rPr lang="en-GB"/>
              <a:t>Use well-known pattern names</a:t>
            </a:r>
          </a:p>
          <a:p>
            <a:pPr lvl="1"/>
            <a:r>
              <a:rPr lang="en-GB"/>
              <a:t>E.g. </a:t>
            </a:r>
            <a:r>
              <a:rPr lang="en-GB">
                <a:latin typeface="Lucida Console" panose="020B0609040504020204" pitchFamily="49" charset="0"/>
              </a:rPr>
              <a:t>XxxVisitor</a:t>
            </a:r>
            <a:r>
              <a:rPr lang="en-GB"/>
              <a:t>, </a:t>
            </a:r>
            <a:r>
              <a:rPr lang="en-GB">
                <a:latin typeface="Lucida Console" panose="020B0609040504020204" pitchFamily="49" charset="0"/>
              </a:rPr>
              <a:t>XxxAdapter</a:t>
            </a:r>
            <a:r>
              <a:rPr lang="en-GB"/>
              <a:t>, </a:t>
            </a:r>
            <a:r>
              <a:rPr lang="en-GB">
                <a:latin typeface="Lucida Console" panose="020B0609040504020204" pitchFamily="49" charset="0"/>
              </a:rPr>
              <a:t>XxxComposite</a:t>
            </a:r>
          </a:p>
        </p:txBody>
      </p:sp>
      <p:sp>
        <p:nvSpPr>
          <p:cNvPr id="4098" name="Rectangle 2"/>
          <p:cNvSpPr>
            <a:spLocks noGrp="1" noChangeArrowheads="1"/>
          </p:cNvSpPr>
          <p:nvPr>
            <p:ph type="title"/>
          </p:nvPr>
        </p:nvSpPr>
        <p:spPr/>
        <p:txBody>
          <a:bodyPr/>
          <a:lstStyle/>
          <a:p>
            <a:r>
              <a:rPr lang="en-GB"/>
              <a:t>Make Your Intent Clear</a:t>
            </a:r>
            <a:endParaRPr lang="en-GB" dirty="0"/>
          </a:p>
        </p:txBody>
      </p:sp>
      <p:sp>
        <p:nvSpPr>
          <p:cNvPr id="6" name="Footer Placeholder 3"/>
          <p:cNvSpPr>
            <a:spLocks noGrp="1"/>
          </p:cNvSpPr>
          <p:nvPr>
            <p:ph type="ftr" sz="quarter" idx="10"/>
          </p:nvPr>
        </p:nvSpPr>
        <p:spPr>
          <a:xfrm>
            <a:off x="8725566" y="6346483"/>
            <a:ext cx="520503" cy="457200"/>
          </a:xfrm>
        </p:spPr>
        <p:txBody>
          <a:bodyPr/>
          <a:lstStyle/>
          <a:p>
            <a:pPr>
              <a:defRPr/>
            </a:pPr>
            <a:fld id="{639A3677-20BC-4CEC-8026-522984BE808E}" type="slidenum">
              <a:rPr lang="en-GB"/>
              <a:pPr>
                <a:defRPr/>
              </a:pPr>
              <a:t>9</a:t>
            </a:fld>
            <a:endParaRPr lang="en-GB" dirty="0"/>
          </a:p>
        </p:txBody>
      </p:sp>
    </p:spTree>
    <p:extLst>
      <p:ext uri="{BB962C8B-B14F-4D97-AF65-F5344CB8AC3E}">
        <p14:creationId xmlns:p14="http://schemas.microsoft.com/office/powerpoint/2010/main" val="663174864"/>
      </p:ext>
    </p:extLst>
  </p:cSld>
  <p:clrMapOvr>
    <a:masterClrMapping/>
  </p:clrMapOvr>
</p:sld>
</file>

<file path=ppt/theme/theme1.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noFill/>
        <a:ln w="28575" cap="flat" cmpd="sng" algn="ctr">
          <a:solidFill>
            <a:schemeClr val="tx2"/>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18566</TotalTime>
  <Words>2140</Words>
  <Application>Microsoft Office PowerPoint</Application>
  <PresentationFormat>On-screen Show (4:3)</PresentationFormat>
  <Paragraphs>424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Lucida Console</vt:lpstr>
      <vt:lpstr>Tahoma</vt:lpstr>
      <vt:lpstr>Wingdings</vt:lpstr>
      <vt:lpstr>1_Blends</vt:lpstr>
      <vt:lpstr>Clean Code Highlights</vt:lpstr>
      <vt:lpstr>About this chapter</vt:lpstr>
      <vt:lpstr>Contents</vt:lpstr>
      <vt:lpstr>1. General Recommendations and Principles</vt:lpstr>
      <vt:lpstr>General Recommendations</vt:lpstr>
      <vt:lpstr>Key Principles</vt:lpstr>
      <vt:lpstr>2. Choosing Meaningful Names</vt:lpstr>
      <vt:lpstr>General Naming Recommendations</vt:lpstr>
      <vt:lpstr>Make Your Intent Clear</vt:lpstr>
      <vt:lpstr>Additional Specific Suggestions</vt:lpstr>
      <vt:lpstr>3. Functions</vt:lpstr>
      <vt:lpstr>General Function Recommendations</vt:lpstr>
      <vt:lpstr>Naming Functions</vt:lpstr>
      <vt:lpstr>Function Arguments</vt:lpstr>
      <vt:lpstr>Function Return Values</vt:lpstr>
      <vt:lpstr>4. Comments</vt:lpstr>
      <vt:lpstr>General Comments Recommendations</vt:lpstr>
      <vt:lpstr>When are Comments Justifiable?</vt:lpstr>
      <vt:lpstr>When are Comments Definitely Not Justifiable?</vt:lpstr>
      <vt:lpstr>5. Formatting</vt:lpstr>
      <vt:lpstr>General Formatting Recommendations</vt:lpstr>
      <vt:lpstr>Specific Formatting Suggestions</vt:lpstr>
      <vt:lpstr>When are Comments Definitely Not Justifiable?</vt:lpstr>
      <vt:lpstr>6. Error Handling</vt:lpstr>
      <vt:lpstr>General Error-Handling Recommendations</vt:lpstr>
      <vt:lpstr>Specific Exception Suggestions</vt:lpstr>
      <vt:lpstr>2. Exception Handling Best Practice</vt:lpstr>
      <vt:lpstr>Refactoring Duplicate Catch Code</vt:lpstr>
      <vt:lpstr>The Need for Exception-Safe Code</vt:lpstr>
      <vt:lpstr>A Manual Approach to Exception-Safe Code</vt:lpstr>
      <vt:lpstr>The Copy-Before-Release Idiom</vt:lpstr>
      <vt:lpstr>The Execute-Around Idiom</vt:lpstr>
      <vt:lpstr>7. Using Third-Party APIs</vt:lpstr>
      <vt:lpstr>General Recommendations</vt:lpstr>
      <vt:lpstr>Learning and Testing Third-Party APIs</vt:lpstr>
      <vt:lpstr>Any Questions?</vt:lpstr>
    </vt:vector>
  </TitlesOfParts>
  <Company>Olsen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Validating XML</dc:title>
  <dc:creator>Andy Olsen</dc:creator>
  <cp:lastModifiedBy>Peter Apostolou</cp:lastModifiedBy>
  <cp:revision>473</cp:revision>
  <dcterms:created xsi:type="dcterms:W3CDTF">2002-05-03T12:27:39Z</dcterms:created>
  <dcterms:modified xsi:type="dcterms:W3CDTF">2020-02-20T21:09:55Z</dcterms:modified>
</cp:coreProperties>
</file>