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4"/>
  </p:notesMasterIdLst>
  <p:handoutMasterIdLst>
    <p:handoutMasterId r:id="rId15"/>
  </p:handoutMasterIdLst>
  <p:sldIdLst>
    <p:sldId id="256" r:id="rId2"/>
    <p:sldId id="532" r:id="rId3"/>
    <p:sldId id="647" r:id="rId4"/>
    <p:sldId id="533" r:id="rId5"/>
    <p:sldId id="648" r:id="rId6"/>
    <p:sldId id="596" r:id="rId7"/>
    <p:sldId id="649" r:id="rId8"/>
    <p:sldId id="650" r:id="rId9"/>
    <p:sldId id="651" r:id="rId10"/>
    <p:sldId id="653" r:id="rId11"/>
    <p:sldId id="655" r:id="rId12"/>
    <p:sldId id="530" r:id="rId13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9">
          <p15:clr>
            <a:srgbClr val="A4A3A4"/>
          </p15:clr>
        </p15:guide>
        <p15:guide id="2" pos="36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57"/>
    <a:srgbClr val="333399"/>
    <a:srgbClr val="FFFF4F"/>
    <a:srgbClr val="66CCFF"/>
    <a:srgbClr val="99FF99"/>
    <a:srgbClr val="CC66FF"/>
    <a:srgbClr val="FFFF00"/>
    <a:srgbClr val="003366"/>
    <a:srgbClr val="B3D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8719" autoAdjust="0"/>
    <p:restoredTop sz="94570" autoAdjust="0"/>
  </p:normalViewPr>
  <p:slideViewPr>
    <p:cSldViewPr snapToGrid="0" showGuides="1">
      <p:cViewPr varScale="1">
        <p:scale>
          <a:sx n="105" d="100"/>
          <a:sy n="105" d="100"/>
        </p:scale>
        <p:origin x="126" y="48"/>
      </p:cViewPr>
      <p:guideLst>
        <p:guide orient="horz" pos="1749"/>
        <p:guide pos="36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-1104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58732"/>
            <a:ext cx="235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dirty="0"/>
              <a:t>© Olsen Software, 2020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GB" sz="1000"/>
              <a:t>Smells and Heuristics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4905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Getting Started with Unit Testing</a:t>
            </a:r>
            <a:endParaRPr lang="en-GB" dirty="0"/>
          </a:p>
        </p:txBody>
      </p:sp>
      <p:sp>
        <p:nvSpPr>
          <p:cNvPr id="245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876777" y="9112822"/>
            <a:ext cx="15616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1000" dirty="0"/>
              <a:t>© Olsen Software, 2020</a:t>
            </a:r>
          </a:p>
        </p:txBody>
      </p:sp>
    </p:spTree>
    <p:extLst>
      <p:ext uri="{BB962C8B-B14F-4D97-AF65-F5344CB8AC3E}">
        <p14:creationId xmlns:p14="http://schemas.microsoft.com/office/powerpoint/2010/main" val="27602557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Smells and Heuristics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430713"/>
            <a:ext cx="56911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2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1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9368" y="1076120"/>
            <a:ext cx="8094095" cy="1360488"/>
          </a:xfrm>
        </p:spPr>
        <p:txBody>
          <a:bodyPr/>
          <a:lstStyle/>
          <a:p>
            <a:pPr eaLnBrk="1" hangingPunct="1"/>
            <a:r>
              <a:rPr lang="en-GB"/>
              <a:t>Smells and Heuristics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N1: Choose Descriptive Names</a:t>
            </a:r>
          </a:p>
          <a:p>
            <a:r>
              <a:rPr lang="en-GB"/>
              <a:t>N2: Choose Names at the Appropriate Level of Abstraction</a:t>
            </a:r>
          </a:p>
          <a:p>
            <a:r>
              <a:rPr lang="en-GB"/>
              <a:t>N3: Use Standard Nomenclature Where Possible</a:t>
            </a:r>
          </a:p>
          <a:p>
            <a:r>
              <a:rPr lang="en-GB"/>
              <a:t>N4: Unambiguous Names</a:t>
            </a:r>
          </a:p>
          <a:p>
            <a:r>
              <a:rPr lang="en-GB"/>
              <a:t>N5: Use Long Names for Long Scopes</a:t>
            </a:r>
          </a:p>
          <a:p>
            <a:r>
              <a:rPr lang="en-GB"/>
              <a:t>N6: Avoid Encodings </a:t>
            </a:r>
          </a:p>
          <a:p>
            <a:r>
              <a:rPr lang="en-GB"/>
              <a:t>N7: Names Should Describe Side-Effects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Names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96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T1: Insufficient Tests </a:t>
            </a:r>
          </a:p>
          <a:p>
            <a:r>
              <a:rPr lang="en-GB"/>
              <a:t>T2: Use a Coverage Tool!</a:t>
            </a:r>
          </a:p>
          <a:p>
            <a:r>
              <a:rPr lang="en-GB"/>
              <a:t>T3: Don’t Skip Trivial Tests </a:t>
            </a:r>
          </a:p>
          <a:p>
            <a:r>
              <a:rPr lang="en-GB"/>
              <a:t>T4: An Ignored Test Is a Question about an Ambiguity</a:t>
            </a:r>
          </a:p>
          <a:p>
            <a:r>
              <a:rPr lang="en-GB"/>
              <a:t>T5: Test Boundary Conditions</a:t>
            </a:r>
          </a:p>
          <a:p>
            <a:r>
              <a:rPr lang="en-GB"/>
              <a:t>T6: Exhaustively Test Near Bugs</a:t>
            </a:r>
          </a:p>
          <a:p>
            <a:r>
              <a:rPr lang="en-GB"/>
              <a:t>T7: Patterns of Failure Are Revealing </a:t>
            </a:r>
          </a:p>
          <a:p>
            <a:r>
              <a:rPr lang="en-GB"/>
              <a:t>T8: Test Coverage Patterns Can Be Revealing </a:t>
            </a:r>
          </a:p>
          <a:p>
            <a:r>
              <a:rPr lang="en-GB"/>
              <a:t>T9: Tests Should Be Fast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Tests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73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349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this chapter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Line Callout 2 (Accent Bar) 12"/>
          <p:cNvSpPr/>
          <p:nvPr/>
        </p:nvSpPr>
        <p:spPr bwMode="auto">
          <a:xfrm>
            <a:off x="4697721" y="1552071"/>
            <a:ext cx="4150895" cy="494497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431"/>
              <a:gd name="adj6" fmla="val -2522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1648" y="141882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>
                <a:solidFill>
                  <a:srgbClr val="0070C0"/>
                </a:solidFill>
                <a:latin typeface="Calibri" panose="020F0502020204030204" pitchFamily="34" charset="0"/>
              </a:rPr>
              <a:t>This chapter summarises the contents of chapter 17, </a:t>
            </a:r>
            <a:br>
              <a:rPr lang="en-GB" sz="2400" b="1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GB" sz="2400" b="1">
                <a:solidFill>
                  <a:srgbClr val="FF0000"/>
                </a:solidFill>
                <a:latin typeface="Calibri" panose="020F0502020204030204" pitchFamily="34" charset="0"/>
              </a:rPr>
              <a:t>Smells and Heuristics</a:t>
            </a:r>
            <a:r>
              <a:rPr lang="en-GB" sz="2400" b="1">
                <a:solidFill>
                  <a:srgbClr val="0070C0"/>
                </a:solidFill>
                <a:latin typeface="Calibri" panose="020F0502020204030204" pitchFamily="34" charset="0"/>
              </a:rPr>
              <a:t> in the </a:t>
            </a:r>
            <a:br>
              <a:rPr lang="en-GB" sz="2400" b="1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GB" sz="2400" b="1">
                <a:solidFill>
                  <a:srgbClr val="FF0000"/>
                </a:solidFill>
                <a:latin typeface="Calibri" panose="020F0502020204030204" pitchFamily="34" charset="0"/>
              </a:rPr>
              <a:t>Clean Code</a:t>
            </a:r>
            <a:r>
              <a:rPr lang="en-GB" sz="2400" b="1">
                <a:solidFill>
                  <a:srgbClr val="0070C0"/>
                </a:solidFill>
                <a:latin typeface="Calibri" panose="020F0502020204030204" pitchFamily="34" charset="0"/>
              </a:rPr>
              <a:t> book by Robert C. Martin.</a:t>
            </a:r>
          </a:p>
          <a:p>
            <a:endParaRPr lang="en-GB" sz="2400" b="1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GB" sz="2400" b="1">
                <a:solidFill>
                  <a:srgbClr val="0070C0"/>
                </a:solidFill>
                <a:latin typeface="Calibri" panose="020F0502020204030204" pitchFamily="34" charset="0"/>
              </a:rPr>
              <a:t>The goal of this chapter is to act as a springboard for discussions and code examples.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28374"/>
            <a:ext cx="3090862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2646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chapter takes a look at the following categories of code smells and heuristics:</a:t>
            </a:r>
          </a:p>
          <a:p>
            <a:pPr marL="757238" lvl="1" indent="-357188"/>
            <a:r>
              <a:rPr lang="en-GB"/>
              <a:t>Comments</a:t>
            </a:r>
          </a:p>
          <a:p>
            <a:pPr marL="757238" lvl="1" indent="-357188"/>
            <a:r>
              <a:rPr lang="en-GB"/>
              <a:t>Functions</a:t>
            </a:r>
          </a:p>
          <a:p>
            <a:pPr marL="757238" lvl="1" indent="-357188"/>
            <a:r>
              <a:rPr lang="en-GB"/>
              <a:t>General </a:t>
            </a:r>
          </a:p>
          <a:p>
            <a:pPr marL="757238" lvl="1" indent="-357188"/>
            <a:r>
              <a:rPr lang="en-GB"/>
              <a:t>Java</a:t>
            </a:r>
          </a:p>
          <a:p>
            <a:pPr marL="757238" lvl="1" indent="-357188"/>
            <a:r>
              <a:rPr lang="en-GB"/>
              <a:t>Names</a:t>
            </a:r>
          </a:p>
          <a:p>
            <a:pPr marL="757238" lvl="1" indent="-357188"/>
            <a:r>
              <a:rPr lang="en-GB"/>
              <a:t>Tests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 of this chapter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4238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C1: Inappropriate Information</a:t>
            </a:r>
          </a:p>
          <a:p>
            <a:r>
              <a:rPr lang="en-GB"/>
              <a:t>C2: Obsolete Comment</a:t>
            </a:r>
          </a:p>
          <a:p>
            <a:r>
              <a:rPr lang="en-GB"/>
              <a:t>C3: Redundant Comment</a:t>
            </a:r>
          </a:p>
          <a:p>
            <a:r>
              <a:rPr lang="en-GB"/>
              <a:t>C4: Poorly Written Comment</a:t>
            </a:r>
          </a:p>
          <a:p>
            <a:r>
              <a:rPr lang="en-GB"/>
              <a:t>C5: Commented-Out Code 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Comments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42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F1: Too Many Arguments</a:t>
            </a:r>
          </a:p>
          <a:p>
            <a:r>
              <a:rPr lang="en-GB"/>
              <a:t>F2: Output Arguments </a:t>
            </a:r>
          </a:p>
          <a:p>
            <a:r>
              <a:rPr lang="en-GB"/>
              <a:t>F3: Flag Arguments </a:t>
            </a:r>
          </a:p>
          <a:p>
            <a:r>
              <a:rPr lang="en-GB"/>
              <a:t>F4: Dead Function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Functions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45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G1: Multiple Languages in One Source File</a:t>
            </a:r>
          </a:p>
          <a:p>
            <a:r>
              <a:rPr lang="en-GB"/>
              <a:t>G2: Obvious Behavior Is Unimplemented</a:t>
            </a:r>
          </a:p>
          <a:p>
            <a:r>
              <a:rPr lang="en-GB"/>
              <a:t>G3: Incorrect Behavior at the Boundaries </a:t>
            </a:r>
          </a:p>
          <a:p>
            <a:r>
              <a:rPr lang="en-GB"/>
              <a:t>G4: Overridden Safeties </a:t>
            </a:r>
          </a:p>
          <a:p>
            <a:r>
              <a:rPr lang="en-GB"/>
              <a:t>G5: Duplication</a:t>
            </a:r>
          </a:p>
          <a:p>
            <a:r>
              <a:rPr lang="en-GB"/>
              <a:t>G6: Code at Wrong Level of Abstraction</a:t>
            </a:r>
          </a:p>
          <a:p>
            <a:r>
              <a:rPr lang="en-GB"/>
              <a:t>G7: Base Classes Depending on Their Derivatives </a:t>
            </a:r>
          </a:p>
          <a:p>
            <a:r>
              <a:rPr lang="en-GB"/>
              <a:t>G8: Too Much Information </a:t>
            </a:r>
          </a:p>
          <a:p>
            <a:r>
              <a:rPr lang="en-GB"/>
              <a:t>G9: Dead Code</a:t>
            </a:r>
          </a:p>
          <a:p>
            <a:r>
              <a:rPr lang="en-GB"/>
              <a:t>G10: Vertical Separation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(1 - 10)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02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G11: Inconsistency </a:t>
            </a:r>
          </a:p>
          <a:p>
            <a:r>
              <a:rPr lang="en-GB"/>
              <a:t>G12: Clutter</a:t>
            </a:r>
          </a:p>
          <a:p>
            <a:r>
              <a:rPr lang="en-GB"/>
              <a:t>G13: Artificial Coupling </a:t>
            </a:r>
          </a:p>
          <a:p>
            <a:r>
              <a:rPr lang="en-GB"/>
              <a:t>G14: Feature Envy</a:t>
            </a:r>
          </a:p>
          <a:p>
            <a:r>
              <a:rPr lang="en-GB"/>
              <a:t>G15: Selector Arguments</a:t>
            </a:r>
          </a:p>
          <a:p>
            <a:r>
              <a:rPr lang="en-GB"/>
              <a:t>G16: Obscured Intent </a:t>
            </a:r>
          </a:p>
          <a:p>
            <a:r>
              <a:rPr lang="en-GB"/>
              <a:t>G17: Misplaced Responsibility</a:t>
            </a:r>
          </a:p>
          <a:p>
            <a:r>
              <a:rPr lang="en-GB"/>
              <a:t>G18: Inappropriate Static</a:t>
            </a:r>
          </a:p>
          <a:p>
            <a:r>
              <a:rPr lang="en-GB"/>
              <a:t>G19: Use Explanatory Variables </a:t>
            </a:r>
          </a:p>
          <a:p>
            <a:r>
              <a:rPr lang="en-GB"/>
              <a:t>G20: Function Names Should Say What They Do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(11 - 20)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03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G21: Understand the Algorithm </a:t>
            </a:r>
          </a:p>
          <a:p>
            <a:r>
              <a:rPr lang="en-GB"/>
              <a:t>G22: Make Logical Dependencies Physical</a:t>
            </a:r>
          </a:p>
          <a:p>
            <a:r>
              <a:rPr lang="en-GB"/>
              <a:t>G23: Prefer Polymorphism to If/Else or Switch/Case </a:t>
            </a:r>
          </a:p>
          <a:p>
            <a:r>
              <a:rPr lang="en-GB"/>
              <a:t>G24: Follow Standard Conventions</a:t>
            </a:r>
          </a:p>
          <a:p>
            <a:r>
              <a:rPr lang="en-GB"/>
              <a:t>G25: Replace Magic Numbers with Named Constants </a:t>
            </a:r>
          </a:p>
          <a:p>
            <a:r>
              <a:rPr lang="en-GB"/>
              <a:t>G26: Be Precise</a:t>
            </a:r>
          </a:p>
          <a:p>
            <a:r>
              <a:rPr lang="en-GB"/>
              <a:t>G27: Structure over Convention</a:t>
            </a:r>
          </a:p>
          <a:p>
            <a:r>
              <a:rPr lang="en-GB"/>
              <a:t>G28: Encapsulate Conditionals </a:t>
            </a:r>
          </a:p>
          <a:p>
            <a:r>
              <a:rPr lang="en-GB"/>
              <a:t>G29: Avoid Negative Conditionals </a:t>
            </a:r>
          </a:p>
          <a:p>
            <a:r>
              <a:rPr lang="en-GB"/>
              <a:t>G30: Functions Should Do One Thing</a:t>
            </a:r>
          </a:p>
          <a:p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(21 - 30)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88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G31: Hidden Temporal Couplings</a:t>
            </a:r>
          </a:p>
          <a:p>
            <a:r>
              <a:rPr lang="en-GB"/>
              <a:t>G32: Don’t Be Arbitrary</a:t>
            </a:r>
          </a:p>
          <a:p>
            <a:r>
              <a:rPr lang="en-GB"/>
              <a:t>G33: Encapsulate Boundary</a:t>
            </a:r>
          </a:p>
          <a:p>
            <a:r>
              <a:rPr lang="en-GB"/>
              <a:t>G34: Functions Should Descend 1 Level of Abstraction </a:t>
            </a:r>
          </a:p>
          <a:p>
            <a:r>
              <a:rPr lang="en-GB"/>
              <a:t>G35: Keep Configurable Data at High Levels</a:t>
            </a:r>
          </a:p>
          <a:p>
            <a:r>
              <a:rPr lang="en-GB"/>
              <a:t>G36: Avoid Transitive Navigation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(31 - 36)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74864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18464</TotalTime>
  <Words>491</Words>
  <Application>Microsoft Office PowerPoint</Application>
  <PresentationFormat>On-screen Show (4:3)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Lucida Console</vt:lpstr>
      <vt:lpstr>Tahoma</vt:lpstr>
      <vt:lpstr>Wingdings</vt:lpstr>
      <vt:lpstr>1_Blends</vt:lpstr>
      <vt:lpstr>Smells and Heuristics</vt:lpstr>
      <vt:lpstr>About this chapter</vt:lpstr>
      <vt:lpstr>Structure of this chapter</vt:lpstr>
      <vt:lpstr>Comments</vt:lpstr>
      <vt:lpstr>Functions</vt:lpstr>
      <vt:lpstr>General (1 - 10)</vt:lpstr>
      <vt:lpstr>General (11 - 20)</vt:lpstr>
      <vt:lpstr>General (21 - 30)</vt:lpstr>
      <vt:lpstr>General (31 - 36)</vt:lpstr>
      <vt:lpstr>Names</vt:lpstr>
      <vt:lpstr>Tests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Peter Apostolou</cp:lastModifiedBy>
  <cp:revision>452</cp:revision>
  <dcterms:created xsi:type="dcterms:W3CDTF">2002-05-03T12:27:39Z</dcterms:created>
  <dcterms:modified xsi:type="dcterms:W3CDTF">2020-02-20T21:10:42Z</dcterms:modified>
</cp:coreProperties>
</file>