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5" roundtripDataSignature="AMtx7miH3Kd6yHpq/boyvxaaReAJdu13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3A7A8D-1D46-4968-84E8-05E577EEBD61}">
  <a:tblStyle styleId="{813A7A8D-1D46-4968-84E8-05E577EEBD6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fr" sz="1800" u="none" cap="none" strike="noStrike">
                <a:solidFill>
                  <a:schemeClr val="dk1"/>
                </a:solidFill>
                <a:latin typeface="Arial"/>
                <a:ea typeface="Arial"/>
                <a:cs typeface="Arial"/>
                <a:sym typeface="Arial"/>
              </a:rPr>
              <a:t>SQL can be used in almost any RDBMs (Relational Database Management System) such as MySQL, SQLite, PostgreSQL, Oracle or Microsoft SQL Server.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914400" marR="0" rtl="0" algn="l">
              <a:lnSpc>
                <a:spcPct val="115000"/>
              </a:lnSpc>
              <a:spcBef>
                <a:spcPts val="0"/>
              </a:spcBef>
              <a:spcAft>
                <a:spcPts val="0"/>
              </a:spcAft>
              <a:buClr>
                <a:schemeClr val="dk1"/>
              </a:buClr>
              <a:buSzPts val="1100"/>
              <a:buFont typeface="Arial"/>
              <a:buChar char="●"/>
            </a:pPr>
            <a:r>
              <a:rPr b="0" i="0" lang="fr" sz="1100" u="none" cap="none" strike="noStrike">
                <a:solidFill>
                  <a:schemeClr val="dk1"/>
                </a:solidFill>
                <a:latin typeface="Arial"/>
                <a:ea typeface="Arial"/>
                <a:cs typeface="Arial"/>
                <a:sym typeface="Arial"/>
              </a:rPr>
              <a:t>Speed / Efficiency </a:t>
            </a:r>
            <a:endParaRPr b="0" i="0" sz="1100" u="none" cap="none" strike="noStrike">
              <a:solidFill>
                <a:schemeClr val="dk1"/>
              </a:solidFill>
              <a:latin typeface="Arial"/>
              <a:ea typeface="Arial"/>
              <a:cs typeface="Arial"/>
              <a:sym typeface="Arial"/>
            </a:endParaRPr>
          </a:p>
          <a:p>
            <a:pPr indent="-298450" lvl="0" marL="914400" marR="0" rtl="0" algn="l">
              <a:lnSpc>
                <a:spcPct val="115000"/>
              </a:lnSpc>
              <a:spcBef>
                <a:spcPts val="0"/>
              </a:spcBef>
              <a:spcAft>
                <a:spcPts val="0"/>
              </a:spcAft>
              <a:buClr>
                <a:schemeClr val="dk1"/>
              </a:buClr>
              <a:buSzPts val="1100"/>
              <a:buFont typeface="Arial"/>
              <a:buChar char="●"/>
            </a:pPr>
            <a:r>
              <a:rPr b="0" i="0" lang="fr" sz="1100" u="none" cap="none" strike="noStrike">
                <a:solidFill>
                  <a:schemeClr val="dk1"/>
                </a:solidFill>
                <a:latin typeface="Arial"/>
                <a:ea typeface="Arial"/>
                <a:cs typeface="Arial"/>
                <a:sym typeface="Arial"/>
              </a:rPr>
              <a:t>Regularité</a:t>
            </a:r>
            <a:endParaRPr b="0" i="0" sz="1100" u="none" cap="none" strike="noStrike">
              <a:solidFill>
                <a:schemeClr val="dk1"/>
              </a:solidFill>
              <a:latin typeface="Arial"/>
              <a:ea typeface="Arial"/>
              <a:cs typeface="Arial"/>
              <a:sym typeface="Arial"/>
            </a:endParaRPr>
          </a:p>
          <a:p>
            <a:pPr indent="-298450" lvl="0" marL="914400" marR="0" rtl="0" algn="l">
              <a:lnSpc>
                <a:spcPct val="115000"/>
              </a:lnSpc>
              <a:spcBef>
                <a:spcPts val="0"/>
              </a:spcBef>
              <a:spcAft>
                <a:spcPts val="0"/>
              </a:spcAft>
              <a:buClr>
                <a:schemeClr val="dk1"/>
              </a:buClr>
              <a:buSzPts val="1100"/>
              <a:buFont typeface="Arial"/>
              <a:buChar char="●"/>
            </a:pPr>
            <a:r>
              <a:rPr b="0" i="0" lang="fr" sz="1100" u="none" cap="none" strike="noStrike">
                <a:solidFill>
                  <a:schemeClr val="dk1"/>
                </a:solidFill>
                <a:latin typeface="Arial"/>
                <a:ea typeface="Arial"/>
                <a:cs typeface="Arial"/>
                <a:sym typeface="Arial"/>
              </a:rPr>
              <a:t>Analytical possibilities </a:t>
            </a:r>
            <a:endParaRPr b="0" i="0" sz="1100" u="none" cap="none" strike="noStrike">
              <a:solidFill>
                <a:schemeClr val="dk1"/>
              </a:solidFill>
              <a:latin typeface="Arial"/>
              <a:ea typeface="Arial"/>
              <a:cs typeface="Arial"/>
              <a:sym typeface="Arial"/>
            </a:endParaRPr>
          </a:p>
          <a:p>
            <a:pPr indent="-298450" lvl="0" marL="914400" marR="0" rtl="0" algn="l">
              <a:lnSpc>
                <a:spcPct val="115000"/>
              </a:lnSpc>
              <a:spcBef>
                <a:spcPts val="0"/>
              </a:spcBef>
              <a:spcAft>
                <a:spcPts val="0"/>
              </a:spcAft>
              <a:buClr>
                <a:schemeClr val="dk1"/>
              </a:buClr>
              <a:buSzPts val="1100"/>
              <a:buFont typeface="Arial"/>
              <a:buChar char="●"/>
            </a:pPr>
            <a:r>
              <a:rPr b="0" i="0" lang="fr" sz="1100" u="none" cap="none" strike="noStrike">
                <a:solidFill>
                  <a:schemeClr val="dk1"/>
                </a:solidFill>
                <a:latin typeface="Arial"/>
                <a:ea typeface="Arial"/>
                <a:cs typeface="Arial"/>
                <a:sym typeface="Arial"/>
              </a:rPr>
              <a:t>Work with dynamic content such as when your data is written directly from your application to your database. </a:t>
            </a:r>
            <a:endParaRPr b="0" i="0" sz="1100" u="none" cap="none" strike="noStrike">
              <a:solidFill>
                <a:schemeClr val="dk1"/>
              </a:solidFill>
              <a:latin typeface="Arial"/>
              <a:ea typeface="Arial"/>
              <a:cs typeface="Arial"/>
              <a:sym typeface="Arial"/>
            </a:endParaRPr>
          </a:p>
          <a:p>
            <a:pPr indent="-298450" lvl="0" marL="914400" marR="0" rtl="0" algn="l">
              <a:lnSpc>
                <a:spcPct val="115000"/>
              </a:lnSpc>
              <a:spcBef>
                <a:spcPts val="0"/>
              </a:spcBef>
              <a:spcAft>
                <a:spcPts val="0"/>
              </a:spcAft>
              <a:buClr>
                <a:schemeClr val="dk1"/>
              </a:buClr>
              <a:buSzPts val="1100"/>
              <a:buFont typeface="Arial"/>
              <a:buChar char="●"/>
            </a:pPr>
            <a:r>
              <a:rPr b="0" i="0" lang="fr" sz="1100" u="none" cap="none" strike="noStrike">
                <a:solidFill>
                  <a:schemeClr val="dk1"/>
                </a:solidFill>
                <a:latin typeface="Arial"/>
                <a:ea typeface="Arial"/>
                <a:cs typeface="Arial"/>
                <a:sym typeface="Arial"/>
              </a:rPr>
              <a:t>Replicability - You can have backups of your DBs that can maintain themselves depending on the main DB. In fact, you will never lose your data.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fr" sz="1800" u="none" cap="none" strike="noStrike">
                <a:solidFill>
                  <a:schemeClr val="dk1"/>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1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100"/>
              <a:buNone/>
            </a:pPr>
            <a:r>
              <a:rPr lang="fr">
                <a:solidFill>
                  <a:schemeClr val="dk1"/>
                </a:solidFill>
              </a:rPr>
              <a:t>They have to create a Database in their name so that they can all do the same queries afterwards.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100"/>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fr" sz="1800" u="none" cap="none" strike="noStrike">
                <a:solidFill>
                  <a:schemeClr val="dk1"/>
                </a:solidFill>
                <a:latin typeface="Arial"/>
                <a:ea typeface="Arial"/>
                <a:cs typeface="Arial"/>
                <a:sym typeface="Arial"/>
              </a:rPr>
              <a:t>Here is an example of a Simple Instruction. An Instruction is the set of code that constitutes what you want to do with your data. An Instruction consists of one or more Clauses. A clause allows for the completion of a specific task. In our case, the CREATE TABLE clause allows you to create a new table. By agreement, all clauses are written in capital letters. However, capitalizing your clauses is not necessary, but it helps greatly with proofreading and collaboration.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3000" u="none" cap="none" strike="noStrike">
                <a:solidFill>
                  <a:schemeClr val="dk1"/>
                </a:solidFill>
                <a:latin typeface="Arial"/>
                <a:ea typeface="Arial"/>
                <a:cs typeface="Arial"/>
                <a:sym typeface="Arial"/>
              </a:rPr>
              <a:t>Let's take a concrete example, we are a food truck company in Paris. Since the business is thriving, we have several food trucks in the city and now we need a model that allows us to organize our data around each food truck. That is why we created the clause above.</a:t>
            </a:r>
            <a:endParaRPr b="0" i="0" sz="30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The INSERT INTO clause inserts new rows in your </a:t>
            </a:r>
            <a:r>
              <a:rPr b="1" i="0" lang="fr" sz="2400" u="none" cap="none" strike="noStrike">
                <a:solidFill>
                  <a:schemeClr val="dk1"/>
                </a:solidFill>
                <a:latin typeface="Arial"/>
                <a:ea typeface="Arial"/>
                <a:cs typeface="Arial"/>
                <a:sym typeface="Arial"/>
              </a:rPr>
              <a:t>food_trucks</a:t>
            </a:r>
            <a:r>
              <a:rPr b="0" i="0" lang="fr" sz="2400" u="none" cap="none" strike="noStrike">
                <a:solidFill>
                  <a:schemeClr val="dk1"/>
                </a:solidFill>
                <a:latin typeface="Arial"/>
                <a:ea typeface="Arial"/>
                <a:cs typeface="Arial"/>
                <a:sym typeface="Arial"/>
              </a:rPr>
              <a:t> table.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fr" sz="2400" u="none" cap="none" strike="noStrike">
                <a:solidFill>
                  <a:schemeClr val="dk1"/>
                </a:solidFill>
                <a:latin typeface="Arial"/>
                <a:ea typeface="Arial"/>
                <a:cs typeface="Arial"/>
                <a:sym typeface="Arial"/>
              </a:rPr>
              <a:t>(id, name, rating, food_type) </a:t>
            </a:r>
            <a:r>
              <a:rPr b="0" i="0" lang="fr" sz="2400" u="none" cap="none" strike="noStrike">
                <a:solidFill>
                  <a:schemeClr val="dk1"/>
                </a:solidFill>
                <a:latin typeface="Arial"/>
                <a:ea typeface="Arial"/>
                <a:cs typeface="Arial"/>
                <a:sym typeface="Arial"/>
              </a:rPr>
              <a:t>are the names of your columns in which we will insert data. </a:t>
            </a:r>
            <a:r>
              <a:rPr b="1" i="0" lang="fr" sz="2400" u="none" cap="none" strike="noStrike">
                <a:solidFill>
                  <a:schemeClr val="dk1"/>
                </a:solidFill>
                <a:latin typeface="Arial"/>
                <a:ea typeface="Arial"/>
                <a:cs typeface="Arial"/>
                <a:sym typeface="Arial"/>
              </a:rPr>
              <a:t>VALUES</a:t>
            </a:r>
            <a:r>
              <a:rPr b="0" i="0" lang="fr" sz="2400" u="none" cap="none" strike="noStrike">
                <a:solidFill>
                  <a:schemeClr val="dk1"/>
                </a:solidFill>
                <a:latin typeface="Arial"/>
                <a:ea typeface="Arial"/>
                <a:cs typeface="Arial"/>
                <a:sym typeface="Arial"/>
              </a:rPr>
              <a:t> is the clause that indicates which values we are going to insert and finally </a:t>
            </a:r>
            <a:r>
              <a:rPr b="1" i="0" lang="fr" sz="2400" u="none" cap="none" strike="noStrike">
                <a:solidFill>
                  <a:schemeClr val="dk1"/>
                </a:solidFill>
                <a:latin typeface="Arial"/>
                <a:ea typeface="Arial"/>
                <a:cs typeface="Arial"/>
                <a:sym typeface="Arial"/>
              </a:rPr>
              <a:t>(1, ‘Camion qui fume', 4.5, 'Burgers' ) </a:t>
            </a:r>
            <a:r>
              <a:rPr b="0" i="0" lang="fr" sz="2400" u="none" cap="none" strike="noStrike">
                <a:solidFill>
                  <a:schemeClr val="dk1"/>
                </a:solidFill>
                <a:latin typeface="Arial"/>
                <a:ea typeface="Arial"/>
                <a:cs typeface="Arial"/>
                <a:sym typeface="Arial"/>
              </a:rPr>
              <a:t>is the line we want to insert. We can also insert several lines at once. All you have to do is separate them with a comma.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It is also possible to add several lines at a time.</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1800" u="none" cap="none" strike="noStrike">
                <a:solidFill>
                  <a:schemeClr val="dk1"/>
                </a:solidFill>
                <a:latin typeface="Arial"/>
                <a:ea typeface="Arial"/>
                <a:cs typeface="Arial"/>
                <a:sym typeface="Arial"/>
              </a:rPr>
              <a:t>The SELECT clause is the main way to extract data from our database. We will go into more detail with the SELECT clause in our next course but let's see some simple instructions now: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1800" u="none" cap="none" strike="noStrike">
                <a:solidFill>
                  <a:schemeClr val="dk1"/>
                </a:solidFill>
                <a:latin typeface="Arial"/>
                <a:ea typeface="Arial"/>
                <a:cs typeface="Arial"/>
                <a:sym typeface="Arial"/>
              </a:rPr>
              <a:t>The UPDATE clause allows you to change existing rows in your table</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fr" sz="3000" u="none" cap="none" strike="noStrike">
                <a:solidFill>
                  <a:schemeClr val="dk1"/>
                </a:solidFill>
                <a:latin typeface="Arial"/>
                <a:ea typeface="Arial"/>
                <a:cs typeface="Arial"/>
                <a:sym typeface="Arial"/>
              </a:rPr>
              <a:t>WHERE </a:t>
            </a:r>
            <a:r>
              <a:rPr b="0" i="0" lang="fr" sz="3000" u="none" cap="none" strike="noStrike">
                <a:solidFill>
                  <a:schemeClr val="dk1"/>
                </a:solidFill>
                <a:latin typeface="Arial"/>
                <a:ea typeface="Arial"/>
                <a:cs typeface="Arial"/>
                <a:sym typeface="Arial"/>
              </a:rPr>
              <a:t>allows you to create a condition in your statement. In the case of the top we have updated the twitter of the line whose ID is equal to 3. We will practice WHERE more in depth in the next class. </a:t>
            </a:r>
            <a:endParaRPr b="0" i="0" sz="30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ALTER TABLE combined with ADD COLUMN allows you to add a new column to your table. You can use this instruction when your structure needs to change and you have collected new data about your business.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ALTER TABLE combined with </a:t>
            </a:r>
            <a:r>
              <a:rPr lang="fr" sz="2400">
                <a:solidFill>
                  <a:schemeClr val="dk1"/>
                </a:solidFill>
              </a:rPr>
              <a:t>DROP</a:t>
            </a:r>
            <a:r>
              <a:rPr b="0" i="0" lang="fr" sz="2400" u="none" cap="none" strike="noStrike">
                <a:solidFill>
                  <a:schemeClr val="dk1"/>
                </a:solidFill>
                <a:latin typeface="Arial"/>
                <a:ea typeface="Arial"/>
                <a:cs typeface="Arial"/>
                <a:sym typeface="Arial"/>
              </a:rPr>
              <a:t> COLUMN allows you to</a:t>
            </a:r>
            <a:r>
              <a:rPr lang="fr" sz="2400">
                <a:solidFill>
                  <a:schemeClr val="dk1"/>
                </a:solidFill>
              </a:rPr>
              <a:t> delete the </a:t>
            </a:r>
            <a:r>
              <a:rPr b="0" i="0" lang="fr" sz="2400" u="none" cap="none" strike="noStrike">
                <a:solidFill>
                  <a:schemeClr val="dk1"/>
                </a:solidFill>
                <a:latin typeface="Arial"/>
                <a:ea typeface="Arial"/>
                <a:cs typeface="Arial"/>
                <a:sym typeface="Arial"/>
              </a:rPr>
              <a:t>column in your table.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DELETE FROM allows you to delete one or more rows in your table. In the case of the top we deleted the lines in which the twitter was empty.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fr" sz="2400" u="none" cap="none" strike="noStrike">
                <a:solidFill>
                  <a:schemeClr val="dk1"/>
                </a:solidFill>
                <a:latin typeface="Arial"/>
                <a:ea typeface="Arial"/>
                <a:cs typeface="Arial"/>
                <a:sym typeface="Arial"/>
              </a:rPr>
              <a:t>In most cases, we will avoid using DELETE because we prefer to keep our data even if it is incomplete. Indeed, the cost of storage has become so low that it doesn't matter if you have to sort. </a:t>
            </a:r>
            <a:endParaRPr b="0" i="0" sz="24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fr" sz="1400" u="none" cap="none" strike="noStrike">
                <a:solidFill>
                  <a:schemeClr val="dk1"/>
                </a:solidFill>
                <a:latin typeface="Arial"/>
                <a:ea typeface="Arial"/>
                <a:cs typeface="Arial"/>
                <a:sym typeface="Arial"/>
              </a:rPr>
              <a:t>Also called dimension (or field), the columns represent the structure of your database. Each column has a name and stores information of a specific type. For example, one column will represent the name of your clients while another will represent the income generated.</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fr" sz="1800" u="none" cap="none" strike="noStrike">
                <a:solidFill>
                  <a:srgbClr val="000000"/>
                </a:solidFill>
                <a:latin typeface="Arial"/>
                <a:ea typeface="Arial"/>
                <a:cs typeface="Arial"/>
                <a:sym typeface="Arial"/>
              </a:rPr>
              <a:t>Explain the different types and stress that NULL is not zero but unknown or non-existent.</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fr" sz="1800" u="none" cap="none" strike="noStrike">
                <a:solidFill>
                  <a:schemeClr val="dk1"/>
                </a:solidFill>
                <a:latin typeface="Arial"/>
                <a:ea typeface="Arial"/>
                <a:cs typeface="Arial"/>
                <a:sym typeface="Arial"/>
              </a:rPr>
              <a:t>Also called an "entry", a line represents a specific instance in your table. For example, if we had a table made up of your customers, each customer would be a line.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Google Shape;1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Google Shape;1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jp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bit.ly/2svkx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4352"/>
        </a:solidFill>
      </p:bgPr>
    </p:bg>
    <p:spTree>
      <p:nvGrpSpPr>
        <p:cNvPr id="53" name="Shape 53"/>
        <p:cNvGrpSpPr/>
        <p:nvPr/>
      </p:nvGrpSpPr>
      <p:grpSpPr>
        <a:xfrm>
          <a:off x="0" y="0"/>
          <a:ext cx="0" cy="0"/>
          <a:chOff x="0" y="0"/>
          <a:chExt cx="0" cy="0"/>
        </a:xfrm>
      </p:grpSpPr>
      <p:sp>
        <p:nvSpPr>
          <p:cNvPr id="54" name="Google Shape;54;p1"/>
          <p:cNvSpPr/>
          <p:nvPr/>
        </p:nvSpPr>
        <p:spPr>
          <a:xfrm>
            <a:off x="443532" y="1654333"/>
            <a:ext cx="533100" cy="533100"/>
          </a:xfrm>
          <a:prstGeom prst="ellipse">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ph type="ctrTitle"/>
          </p:nvPr>
        </p:nvSpPr>
        <p:spPr>
          <a:xfrm>
            <a:off x="998547" y="157350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fr" sz="3500" u="none" cap="none" strike="noStrike">
                <a:solidFill>
                  <a:srgbClr val="00DBD0"/>
                </a:solidFill>
                <a:latin typeface="Montserrat"/>
                <a:ea typeface="Montserrat"/>
                <a:cs typeface="Montserrat"/>
                <a:sym typeface="Montserrat"/>
              </a:rPr>
              <a:t>Introduction to SQL</a:t>
            </a:r>
            <a:endParaRPr b="1" i="0" sz="3500" u="none" cap="none" strike="noStrike">
              <a:solidFill>
                <a:srgbClr val="00DBD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5200"/>
              <a:buFont typeface="Arial"/>
              <a:buNone/>
            </a:pPr>
            <a:r>
              <a:rPr b="1" i="0" lang="fr" sz="3500" u="none" cap="none" strike="noStrike">
                <a:solidFill>
                  <a:srgbClr val="00DBD0"/>
                </a:solidFill>
                <a:latin typeface="Montserrat"/>
                <a:ea typeface="Montserrat"/>
                <a:cs typeface="Montserrat"/>
                <a:sym typeface="Montserrat"/>
              </a:rPr>
              <a:t>—</a:t>
            </a:r>
            <a:endParaRPr b="1" i="0" sz="3500" u="none" cap="none" strike="noStrike">
              <a:solidFill>
                <a:srgbClr val="00DBD0"/>
              </a:solidFill>
              <a:latin typeface="Montserrat"/>
              <a:ea typeface="Montserrat"/>
              <a:cs typeface="Montserrat"/>
              <a:sym typeface="Montserrat"/>
            </a:endParaRPr>
          </a:p>
        </p:txBody>
      </p:sp>
      <p:sp>
        <p:nvSpPr>
          <p:cNvPr id="56" name="Google Shape;56;p1"/>
          <p:cNvSpPr txBox="1"/>
          <p:nvPr>
            <p:ph type="ctrTitle"/>
          </p:nvPr>
        </p:nvSpPr>
        <p:spPr>
          <a:xfrm>
            <a:off x="998539" y="2709866"/>
            <a:ext cx="5315100" cy="533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fr" sz="2500" u="none" cap="none" strike="noStrike">
                <a:solidFill>
                  <a:schemeClr val="lt1"/>
                </a:solidFill>
                <a:latin typeface="Montserrat"/>
                <a:ea typeface="Montserrat"/>
                <a:cs typeface="Montserrat"/>
                <a:sym typeface="Montserrat"/>
              </a:rPr>
              <a:t>Part A</a:t>
            </a:r>
            <a:endParaRPr b="1" i="0" sz="2500" u="none" cap="none" strike="noStrike">
              <a:solidFill>
                <a:schemeClr val="lt1"/>
              </a:solidFill>
              <a:latin typeface="Montserrat"/>
              <a:ea typeface="Montserrat"/>
              <a:cs typeface="Montserrat"/>
              <a:sym typeface="Montserrat"/>
            </a:endParaRPr>
          </a:p>
        </p:txBody>
      </p:sp>
      <p:cxnSp>
        <p:nvCxnSpPr>
          <p:cNvPr id="57" name="Google Shape;57;p1"/>
          <p:cNvCxnSpPr/>
          <p:nvPr/>
        </p:nvCxnSpPr>
        <p:spPr>
          <a:xfrm>
            <a:off x="6722500" y="1573500"/>
            <a:ext cx="0" cy="1564800"/>
          </a:xfrm>
          <a:prstGeom prst="straightConnector1">
            <a:avLst/>
          </a:prstGeom>
          <a:noFill/>
          <a:ln cap="flat" cmpd="sng" w="9525">
            <a:solidFill>
              <a:schemeClr val="lt1"/>
            </a:solidFill>
            <a:prstDash val="solid"/>
            <a:round/>
            <a:headEnd len="sm" w="sm" type="none"/>
            <a:tailEnd len="sm" w="sm" type="none"/>
          </a:ln>
        </p:spPr>
      </p:cxnSp>
      <p:pic>
        <p:nvPicPr>
          <p:cNvPr id="58" name="Google Shape;58;p1"/>
          <p:cNvPicPr preferRelativeResize="0"/>
          <p:nvPr/>
        </p:nvPicPr>
        <p:blipFill rotWithShape="1">
          <a:blip r:embed="rId3">
            <a:alphaModFix/>
          </a:blip>
          <a:srcRect b="0" l="0" r="0" t="0"/>
          <a:stretch/>
        </p:blipFill>
        <p:spPr>
          <a:xfrm>
            <a:off x="7451875" y="1881375"/>
            <a:ext cx="1001525" cy="1071450"/>
          </a:xfrm>
          <a:prstGeom prst="rect">
            <a:avLst/>
          </a:prstGeom>
          <a:noFill/>
          <a:ln>
            <a:noFill/>
          </a:ln>
        </p:spPr>
      </p:pic>
      <p:sp>
        <p:nvSpPr>
          <p:cNvPr id="59" name="Google Shape;59;p1"/>
          <p:cNvSpPr txBox="1"/>
          <p:nvPr>
            <p:ph type="ctrTitle"/>
          </p:nvPr>
        </p:nvSpPr>
        <p:spPr>
          <a:xfrm>
            <a:off x="421639" y="1698124"/>
            <a:ext cx="5769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fr" sz="1800" u="none" cap="none" strike="noStrike">
                <a:solidFill>
                  <a:srgbClr val="1F4352"/>
                </a:solidFill>
                <a:latin typeface="Montserrat"/>
                <a:ea typeface="Montserrat"/>
                <a:cs typeface="Montserrat"/>
                <a:sym typeface="Montserrat"/>
              </a:rPr>
              <a:t>2-A</a:t>
            </a:r>
            <a:endParaRPr b="1" i="0" sz="18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idx="4294967295" type="ctrTitle"/>
          </p:nvPr>
        </p:nvSpPr>
        <p:spPr>
          <a:xfrm>
            <a:off x="443525" y="403300"/>
            <a:ext cx="75264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Relational Database Management System</a:t>
            </a:r>
            <a:endParaRPr b="1" i="0" sz="2500" u="none" cap="none" strike="noStrike">
              <a:solidFill>
                <a:srgbClr val="1F4352"/>
              </a:solidFill>
              <a:latin typeface="Montserrat"/>
              <a:ea typeface="Montserrat"/>
              <a:cs typeface="Montserrat"/>
              <a:sym typeface="Montserrat"/>
            </a:endParaRPr>
          </a:p>
        </p:txBody>
      </p:sp>
      <p:sp>
        <p:nvSpPr>
          <p:cNvPr id="144" name="Google Shape;144;p10"/>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10"/>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pic>
        <p:nvPicPr>
          <p:cNvPr id="146" name="Google Shape;146;p10"/>
          <p:cNvPicPr preferRelativeResize="0"/>
          <p:nvPr/>
        </p:nvPicPr>
        <p:blipFill rotWithShape="1">
          <a:blip r:embed="rId4">
            <a:alphaModFix/>
          </a:blip>
          <a:srcRect b="0" l="0" r="0" t="0"/>
          <a:stretch/>
        </p:blipFill>
        <p:spPr>
          <a:xfrm>
            <a:off x="152400" y="1088800"/>
            <a:ext cx="2971800" cy="1533525"/>
          </a:xfrm>
          <a:prstGeom prst="rect">
            <a:avLst/>
          </a:prstGeom>
          <a:noFill/>
          <a:ln>
            <a:noFill/>
          </a:ln>
        </p:spPr>
      </p:pic>
      <p:pic>
        <p:nvPicPr>
          <p:cNvPr id="147" name="Google Shape;147;p10"/>
          <p:cNvPicPr preferRelativeResize="0"/>
          <p:nvPr/>
        </p:nvPicPr>
        <p:blipFill rotWithShape="1">
          <a:blip r:embed="rId5">
            <a:alphaModFix/>
          </a:blip>
          <a:srcRect b="0" l="0" r="0" t="0"/>
          <a:stretch/>
        </p:blipFill>
        <p:spPr>
          <a:xfrm>
            <a:off x="5782050" y="1365803"/>
            <a:ext cx="2971801" cy="2411885"/>
          </a:xfrm>
          <a:prstGeom prst="rect">
            <a:avLst/>
          </a:prstGeom>
          <a:noFill/>
          <a:ln>
            <a:noFill/>
          </a:ln>
        </p:spPr>
      </p:pic>
      <p:pic>
        <p:nvPicPr>
          <p:cNvPr id="148" name="Google Shape;148;p10"/>
          <p:cNvPicPr preferRelativeResize="0"/>
          <p:nvPr/>
        </p:nvPicPr>
        <p:blipFill rotWithShape="1">
          <a:blip r:embed="rId6">
            <a:alphaModFix/>
          </a:blip>
          <a:srcRect b="0" l="0" r="0" t="0"/>
          <a:stretch/>
        </p:blipFill>
        <p:spPr>
          <a:xfrm>
            <a:off x="1249448" y="3153513"/>
            <a:ext cx="3568575" cy="1368925"/>
          </a:xfrm>
          <a:prstGeom prst="rect">
            <a:avLst/>
          </a:prstGeom>
          <a:noFill/>
          <a:ln>
            <a:noFill/>
          </a:ln>
        </p:spPr>
      </p:pic>
      <p:pic>
        <p:nvPicPr>
          <p:cNvPr id="149" name="Google Shape;149;p10"/>
          <p:cNvPicPr preferRelativeResize="0"/>
          <p:nvPr/>
        </p:nvPicPr>
        <p:blipFill rotWithShape="1">
          <a:blip r:embed="rId7">
            <a:alphaModFix/>
          </a:blip>
          <a:srcRect b="0" l="0" r="0" t="0"/>
          <a:stretch/>
        </p:blipFill>
        <p:spPr>
          <a:xfrm>
            <a:off x="3969850" y="1088800"/>
            <a:ext cx="2633376" cy="124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idx="4294967295" type="ctrTitle"/>
          </p:nvPr>
        </p:nvSpPr>
        <p:spPr>
          <a:xfrm>
            <a:off x="443525" y="403300"/>
            <a:ext cx="74679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Why use databases?</a:t>
            </a:r>
            <a:endParaRPr b="1" i="0" sz="2500" u="none" cap="none" strike="noStrike">
              <a:solidFill>
                <a:srgbClr val="1F4352"/>
              </a:solidFill>
              <a:latin typeface="Montserrat"/>
              <a:ea typeface="Montserrat"/>
              <a:cs typeface="Montserrat"/>
              <a:sym typeface="Montserrat"/>
            </a:endParaRPr>
          </a:p>
        </p:txBody>
      </p:sp>
      <p:sp>
        <p:nvSpPr>
          <p:cNvPr id="155" name="Google Shape;155;p11"/>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1"/>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157" name="Google Shape;157;p11"/>
          <p:cNvSpPr txBox="1"/>
          <p:nvPr>
            <p:ph idx="4294967295" type="ctrTitle"/>
          </p:nvPr>
        </p:nvSpPr>
        <p:spPr>
          <a:xfrm>
            <a:off x="809864" y="13746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Speed</a:t>
            </a:r>
            <a:endParaRPr b="1" i="0" sz="2000" u="none" cap="none" strike="noStrike">
              <a:solidFill>
                <a:srgbClr val="1F4352"/>
              </a:solidFill>
              <a:latin typeface="Montserrat"/>
              <a:ea typeface="Montserrat"/>
              <a:cs typeface="Montserrat"/>
              <a:sym typeface="Montserrat"/>
            </a:endParaRPr>
          </a:p>
        </p:txBody>
      </p:sp>
      <p:sp>
        <p:nvSpPr>
          <p:cNvPr id="158" name="Google Shape;158;p11"/>
          <p:cNvSpPr/>
          <p:nvPr/>
        </p:nvSpPr>
        <p:spPr>
          <a:xfrm rot="-355994">
            <a:off x="548552" y="16178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1"/>
          <p:cNvSpPr txBox="1"/>
          <p:nvPr>
            <p:ph idx="4294967295" type="ctrTitle"/>
          </p:nvPr>
        </p:nvSpPr>
        <p:spPr>
          <a:xfrm>
            <a:off x="809864" y="19077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Regularity</a:t>
            </a:r>
            <a:endParaRPr b="1" i="0" sz="2000" u="none" cap="none" strike="noStrike">
              <a:solidFill>
                <a:srgbClr val="1F4352"/>
              </a:solidFill>
              <a:latin typeface="Montserrat"/>
              <a:ea typeface="Montserrat"/>
              <a:cs typeface="Montserrat"/>
              <a:sym typeface="Montserrat"/>
            </a:endParaRPr>
          </a:p>
        </p:txBody>
      </p:sp>
      <p:sp>
        <p:nvSpPr>
          <p:cNvPr id="160" name="Google Shape;160;p11"/>
          <p:cNvSpPr/>
          <p:nvPr/>
        </p:nvSpPr>
        <p:spPr>
          <a:xfrm rot="-355994">
            <a:off x="548552" y="21509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txBox="1"/>
          <p:nvPr>
            <p:ph idx="4294967295" type="ctrTitle"/>
          </p:nvPr>
        </p:nvSpPr>
        <p:spPr>
          <a:xfrm>
            <a:off x="809864" y="24408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Simple analytics</a:t>
            </a:r>
            <a:endParaRPr b="1" i="0" sz="2000" u="none" cap="none" strike="noStrike">
              <a:solidFill>
                <a:srgbClr val="1F4352"/>
              </a:solidFill>
              <a:latin typeface="Montserrat"/>
              <a:ea typeface="Montserrat"/>
              <a:cs typeface="Montserrat"/>
              <a:sym typeface="Montserrat"/>
            </a:endParaRPr>
          </a:p>
        </p:txBody>
      </p:sp>
      <p:sp>
        <p:nvSpPr>
          <p:cNvPr id="162" name="Google Shape;162;p11"/>
          <p:cNvSpPr/>
          <p:nvPr/>
        </p:nvSpPr>
        <p:spPr>
          <a:xfrm rot="-355994">
            <a:off x="548552" y="26840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txBox="1"/>
          <p:nvPr>
            <p:ph idx="4294967295" type="ctrTitle"/>
          </p:nvPr>
        </p:nvSpPr>
        <p:spPr>
          <a:xfrm>
            <a:off x="809864" y="29955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Dynamic Content</a:t>
            </a:r>
            <a:endParaRPr b="1" i="0" sz="2000" u="none" cap="none" strike="noStrike">
              <a:solidFill>
                <a:srgbClr val="1F4352"/>
              </a:solidFill>
              <a:latin typeface="Montserrat"/>
              <a:ea typeface="Montserrat"/>
              <a:cs typeface="Montserrat"/>
              <a:sym typeface="Montserrat"/>
            </a:endParaRPr>
          </a:p>
        </p:txBody>
      </p:sp>
      <p:sp>
        <p:nvSpPr>
          <p:cNvPr id="164" name="Google Shape;164;p11"/>
          <p:cNvSpPr/>
          <p:nvPr/>
        </p:nvSpPr>
        <p:spPr>
          <a:xfrm rot="-355994">
            <a:off x="548552" y="323870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txBox="1"/>
          <p:nvPr>
            <p:ph idx="4294967295" type="ctrTitle"/>
          </p:nvPr>
        </p:nvSpPr>
        <p:spPr>
          <a:xfrm>
            <a:off x="809864" y="3528596"/>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Replicability</a:t>
            </a:r>
            <a:endParaRPr b="1" i="0" sz="2000" u="none" cap="none" strike="noStrike">
              <a:solidFill>
                <a:srgbClr val="1F4352"/>
              </a:solidFill>
              <a:latin typeface="Montserrat"/>
              <a:ea typeface="Montserrat"/>
              <a:cs typeface="Montserrat"/>
              <a:sym typeface="Montserrat"/>
            </a:endParaRPr>
          </a:p>
        </p:txBody>
      </p:sp>
      <p:sp>
        <p:nvSpPr>
          <p:cNvPr id="166" name="Google Shape;166;p11"/>
          <p:cNvSpPr/>
          <p:nvPr/>
        </p:nvSpPr>
        <p:spPr>
          <a:xfrm rot="-355994">
            <a:off x="548552" y="3771796"/>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p:nvPr/>
        </p:nvSpPr>
        <p:spPr>
          <a:xfrm>
            <a:off x="443532" y="1414276"/>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172" name="Google Shape;172;p12"/>
          <p:cNvSpPr txBox="1"/>
          <p:nvPr>
            <p:ph idx="4294967295" type="ctrTitle"/>
          </p:nvPr>
        </p:nvSpPr>
        <p:spPr>
          <a:xfrm>
            <a:off x="1097077" y="1414250"/>
            <a:ext cx="64995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What is a database?</a:t>
            </a:r>
            <a:endParaRPr b="1" i="0" sz="2500" u="none" cap="none" strike="noStrike">
              <a:solidFill>
                <a:srgbClr val="6F878C"/>
              </a:solidFill>
              <a:latin typeface="Montserrat"/>
              <a:ea typeface="Montserrat"/>
              <a:cs typeface="Montserrat"/>
              <a:sym typeface="Montserrat"/>
            </a:endParaRPr>
          </a:p>
        </p:txBody>
      </p:sp>
      <p:sp>
        <p:nvSpPr>
          <p:cNvPr id="173" name="Google Shape;173;p12"/>
          <p:cNvSpPr txBox="1"/>
          <p:nvPr>
            <p:ph idx="4294967295" type="ctrTitle"/>
          </p:nvPr>
        </p:nvSpPr>
        <p:spPr>
          <a:xfrm>
            <a:off x="421650" y="1414421"/>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1</a:t>
            </a:r>
            <a:endParaRPr b="1" i="0" sz="2400" u="none" cap="none" strike="noStrike">
              <a:solidFill>
                <a:srgbClr val="1F4352"/>
              </a:solidFill>
              <a:latin typeface="Montserrat"/>
              <a:ea typeface="Montserrat"/>
              <a:cs typeface="Montserrat"/>
              <a:sym typeface="Montserrat"/>
            </a:endParaRPr>
          </a:p>
        </p:txBody>
      </p:sp>
      <p:sp>
        <p:nvSpPr>
          <p:cNvPr id="174" name="Google Shape;174;p12"/>
          <p:cNvSpPr/>
          <p:nvPr/>
        </p:nvSpPr>
        <p:spPr>
          <a:xfrm>
            <a:off x="443532" y="2305214"/>
            <a:ext cx="533100" cy="533100"/>
          </a:xfrm>
          <a:prstGeom prst="ellipse">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txBox="1"/>
          <p:nvPr>
            <p:ph idx="4294967295" type="ctrTitle"/>
          </p:nvPr>
        </p:nvSpPr>
        <p:spPr>
          <a:xfrm>
            <a:off x="1097077" y="2305200"/>
            <a:ext cx="64203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The tools we're going to use</a:t>
            </a:r>
            <a:endParaRPr b="1" i="0" sz="2500" u="none" cap="none" strike="noStrike">
              <a:solidFill>
                <a:srgbClr val="6F878C"/>
              </a:solidFill>
              <a:latin typeface="Montserrat"/>
              <a:ea typeface="Montserrat"/>
              <a:cs typeface="Montserrat"/>
              <a:sym typeface="Montserrat"/>
            </a:endParaRPr>
          </a:p>
        </p:txBody>
      </p:sp>
      <p:sp>
        <p:nvSpPr>
          <p:cNvPr id="176" name="Google Shape;176;p12"/>
          <p:cNvSpPr txBox="1"/>
          <p:nvPr>
            <p:ph idx="4294967295" type="ctrTitle"/>
          </p:nvPr>
        </p:nvSpPr>
        <p:spPr>
          <a:xfrm>
            <a:off x="421650" y="230535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2</a:t>
            </a:r>
            <a:endParaRPr b="1" i="0" sz="2400" u="none" cap="none" strike="noStrike">
              <a:solidFill>
                <a:srgbClr val="6F878C"/>
              </a:solidFill>
              <a:latin typeface="Montserrat"/>
              <a:ea typeface="Montserrat"/>
              <a:cs typeface="Montserrat"/>
              <a:sym typeface="Montserrat"/>
            </a:endParaRPr>
          </a:p>
        </p:txBody>
      </p:sp>
      <p:sp>
        <p:nvSpPr>
          <p:cNvPr id="177" name="Google Shape;177;p12"/>
          <p:cNvSpPr/>
          <p:nvPr/>
        </p:nvSpPr>
        <p:spPr>
          <a:xfrm>
            <a:off x="443532" y="3196164"/>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178" name="Google Shape;178;p12"/>
          <p:cNvSpPr txBox="1"/>
          <p:nvPr>
            <p:ph idx="4294967295" type="ctrTitle"/>
          </p:nvPr>
        </p:nvSpPr>
        <p:spPr>
          <a:xfrm>
            <a:off x="1097079" y="3196150"/>
            <a:ext cx="7403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Basic instructions and clauses</a:t>
            </a:r>
            <a:endParaRPr b="1" i="0" sz="2500" u="none" cap="none" strike="noStrike">
              <a:solidFill>
                <a:srgbClr val="6F878C"/>
              </a:solidFill>
              <a:latin typeface="Montserrat"/>
              <a:ea typeface="Montserrat"/>
              <a:cs typeface="Montserrat"/>
              <a:sym typeface="Montserrat"/>
            </a:endParaRPr>
          </a:p>
        </p:txBody>
      </p:sp>
      <p:sp>
        <p:nvSpPr>
          <p:cNvPr id="179" name="Google Shape;179;p12"/>
          <p:cNvSpPr txBox="1"/>
          <p:nvPr>
            <p:ph idx="4294967295" type="ctrTitle"/>
          </p:nvPr>
        </p:nvSpPr>
        <p:spPr>
          <a:xfrm>
            <a:off x="421650" y="319630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3</a:t>
            </a:r>
            <a:endParaRPr b="1" i="0" sz="2400" u="none" cap="none" strike="noStrike">
              <a:solidFill>
                <a:srgbClr val="6F878C"/>
              </a:solidFill>
              <a:latin typeface="Montserrat"/>
              <a:ea typeface="Montserrat"/>
              <a:cs typeface="Montserrat"/>
              <a:sym typeface="Montserrat"/>
            </a:endParaRPr>
          </a:p>
        </p:txBody>
      </p:sp>
      <p:sp>
        <p:nvSpPr>
          <p:cNvPr id="180" name="Google Shape;180;p12"/>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1" name="Google Shape;181;p12"/>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idx="4294967295" type="ctrTitle"/>
          </p:nvPr>
        </p:nvSpPr>
        <p:spPr>
          <a:xfrm>
            <a:off x="443525" y="403300"/>
            <a:ext cx="75264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Google Cloud Platform &amp; MySQL</a:t>
            </a:r>
            <a:endParaRPr b="1" i="0" sz="2500" u="none" cap="none" strike="noStrike">
              <a:solidFill>
                <a:srgbClr val="1F4352"/>
              </a:solidFill>
              <a:latin typeface="Montserrat"/>
              <a:ea typeface="Montserrat"/>
              <a:cs typeface="Montserrat"/>
              <a:sym typeface="Montserrat"/>
            </a:endParaRPr>
          </a:p>
        </p:txBody>
      </p:sp>
      <p:sp>
        <p:nvSpPr>
          <p:cNvPr id="187" name="Google Shape;187;p13"/>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13"/>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cxnSp>
        <p:nvCxnSpPr>
          <p:cNvPr id="189" name="Google Shape;189;p13"/>
          <p:cNvCxnSpPr/>
          <p:nvPr/>
        </p:nvCxnSpPr>
        <p:spPr>
          <a:xfrm>
            <a:off x="4213800" y="1352275"/>
            <a:ext cx="24000" cy="2897700"/>
          </a:xfrm>
          <a:prstGeom prst="straightConnector1">
            <a:avLst/>
          </a:prstGeom>
          <a:noFill/>
          <a:ln cap="flat" cmpd="sng" w="38100">
            <a:solidFill>
              <a:srgbClr val="00DBD0"/>
            </a:solidFill>
            <a:prstDash val="solid"/>
            <a:round/>
            <a:headEnd len="sm" w="sm" type="none"/>
            <a:tailEnd len="sm" w="sm" type="none"/>
          </a:ln>
        </p:spPr>
      </p:cxnSp>
      <p:pic>
        <p:nvPicPr>
          <p:cNvPr id="190" name="Google Shape;190;p13"/>
          <p:cNvPicPr preferRelativeResize="0"/>
          <p:nvPr/>
        </p:nvPicPr>
        <p:blipFill rotWithShape="1">
          <a:blip r:embed="rId4">
            <a:alphaModFix/>
          </a:blip>
          <a:srcRect b="0" l="0" r="0" t="0"/>
          <a:stretch/>
        </p:blipFill>
        <p:spPr>
          <a:xfrm>
            <a:off x="4998125" y="1943913"/>
            <a:ext cx="2971800" cy="1533525"/>
          </a:xfrm>
          <a:prstGeom prst="rect">
            <a:avLst/>
          </a:prstGeom>
          <a:noFill/>
          <a:ln>
            <a:noFill/>
          </a:ln>
        </p:spPr>
      </p:pic>
      <p:pic>
        <p:nvPicPr>
          <p:cNvPr id="191" name="Google Shape;191;p13"/>
          <p:cNvPicPr preferRelativeResize="0"/>
          <p:nvPr/>
        </p:nvPicPr>
        <p:blipFill rotWithShape="1">
          <a:blip r:embed="rId5">
            <a:alphaModFix/>
          </a:blip>
          <a:srcRect b="0" l="0" r="0" t="0"/>
          <a:stretch/>
        </p:blipFill>
        <p:spPr>
          <a:xfrm>
            <a:off x="1128550" y="1936012"/>
            <a:ext cx="1828800" cy="182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idx="4294967295" type="ctrTitle"/>
          </p:nvPr>
        </p:nvSpPr>
        <p:spPr>
          <a:xfrm>
            <a:off x="443525" y="403300"/>
            <a:ext cx="74679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Setup</a:t>
            </a:r>
            <a:endParaRPr b="1" i="0" sz="2500" u="none" cap="none" strike="noStrike">
              <a:solidFill>
                <a:srgbClr val="1F4352"/>
              </a:solidFill>
              <a:latin typeface="Montserrat"/>
              <a:ea typeface="Montserrat"/>
              <a:cs typeface="Montserrat"/>
              <a:sym typeface="Montserrat"/>
            </a:endParaRPr>
          </a:p>
        </p:txBody>
      </p:sp>
      <p:sp>
        <p:nvSpPr>
          <p:cNvPr id="197" name="Google Shape;197;p14"/>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p14"/>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199" name="Google Shape;199;p14"/>
          <p:cNvSpPr txBox="1"/>
          <p:nvPr>
            <p:ph idx="4294967295" type="ctrTitle"/>
          </p:nvPr>
        </p:nvSpPr>
        <p:spPr>
          <a:xfrm>
            <a:off x="809864" y="13746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Go to: https:</a:t>
            </a:r>
            <a:r>
              <a:rPr b="1" i="0" lang="fr" sz="2000" u="sng" cap="none" strike="noStrike">
                <a:solidFill>
                  <a:schemeClr val="hlink"/>
                </a:solidFill>
                <a:latin typeface="Montserrat"/>
                <a:ea typeface="Montserrat"/>
                <a:cs typeface="Montserrat"/>
                <a:sym typeface="Montserrat"/>
                <a:hlinkClick r:id="rId4"/>
              </a:rPr>
              <a:t>//bit.ly/2svkxll</a:t>
            </a:r>
            <a:endParaRPr b="1" i="0" sz="2000" u="none" cap="none" strike="noStrike">
              <a:solidFill>
                <a:srgbClr val="1F4352"/>
              </a:solidFill>
              <a:latin typeface="Montserrat"/>
              <a:ea typeface="Montserrat"/>
              <a:cs typeface="Montserrat"/>
              <a:sym typeface="Montserrat"/>
            </a:endParaRPr>
          </a:p>
        </p:txBody>
      </p:sp>
      <p:sp>
        <p:nvSpPr>
          <p:cNvPr id="200" name="Google Shape;200;p14"/>
          <p:cNvSpPr/>
          <p:nvPr/>
        </p:nvSpPr>
        <p:spPr>
          <a:xfrm rot="-355994">
            <a:off x="548552" y="16178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txBox="1"/>
          <p:nvPr>
            <p:ph idx="4294967295" type="ctrTitle"/>
          </p:nvPr>
        </p:nvSpPr>
        <p:spPr>
          <a:xfrm>
            <a:off x="809864" y="21483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Open Cloud Shell</a:t>
            </a:r>
            <a:endParaRPr b="1" i="0" sz="2000" u="none" cap="none" strike="noStrike">
              <a:solidFill>
                <a:srgbClr val="1F4352"/>
              </a:solidFill>
              <a:latin typeface="Montserrat"/>
              <a:ea typeface="Montserrat"/>
              <a:cs typeface="Montserrat"/>
              <a:sym typeface="Montserrat"/>
            </a:endParaRPr>
          </a:p>
        </p:txBody>
      </p:sp>
      <p:sp>
        <p:nvSpPr>
          <p:cNvPr id="202" name="Google Shape;202;p14"/>
          <p:cNvSpPr/>
          <p:nvPr/>
        </p:nvSpPr>
        <p:spPr>
          <a:xfrm rot="-355994">
            <a:off x="548536" y="2391511"/>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txBox="1"/>
          <p:nvPr>
            <p:ph idx="4294967295" type="ctrTitle"/>
          </p:nvPr>
        </p:nvSpPr>
        <p:spPr>
          <a:xfrm>
            <a:off x="809875" y="2859850"/>
            <a:ext cx="8437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Type </a:t>
            </a:r>
            <a:endParaRPr b="1" i="0" sz="2000" u="none" cap="none" strike="noStrike">
              <a:solidFill>
                <a:srgbClr val="1F4352"/>
              </a:solidFill>
              <a:latin typeface="Montserrat"/>
              <a:ea typeface="Montserrat"/>
              <a:cs typeface="Montserrat"/>
              <a:sym typeface="Montserrat"/>
            </a:endParaRPr>
          </a:p>
          <a:p>
            <a:pPr indent="-355600" lvl="0" marL="914400" marR="0" rtl="0" algn="l">
              <a:lnSpc>
                <a:spcPct val="100000"/>
              </a:lnSpc>
              <a:spcBef>
                <a:spcPts val="0"/>
              </a:spcBef>
              <a:spcAft>
                <a:spcPts val="0"/>
              </a:spcAft>
              <a:buClr>
                <a:srgbClr val="1F4352"/>
              </a:buClr>
              <a:buSzPts val="2000"/>
              <a:buFont typeface="Montserrat"/>
              <a:buChar char="●"/>
            </a:pPr>
            <a:r>
              <a:rPr b="1" i="0" lang="fr" sz="2000" u="none" cap="none" strike="noStrike">
                <a:solidFill>
                  <a:srgbClr val="1F4352"/>
                </a:solidFill>
                <a:latin typeface="Montserrat"/>
                <a:ea typeface="Montserrat"/>
                <a:cs typeface="Montserrat"/>
                <a:sym typeface="Montserrat"/>
              </a:rPr>
              <a:t>gcloud sql connect introductiontosql --user=student_1</a:t>
            </a:r>
            <a:endParaRPr b="1" i="0" sz="2000" u="none" cap="none" strike="noStrike">
              <a:solidFill>
                <a:srgbClr val="1F4352"/>
              </a:solidFill>
              <a:latin typeface="Montserrat"/>
              <a:ea typeface="Montserrat"/>
              <a:cs typeface="Montserrat"/>
              <a:sym typeface="Montserrat"/>
            </a:endParaRPr>
          </a:p>
          <a:p>
            <a:pPr indent="-355600" lvl="0" marL="914400" marR="0" rtl="0" algn="l">
              <a:lnSpc>
                <a:spcPct val="100000"/>
              </a:lnSpc>
              <a:spcBef>
                <a:spcPts val="0"/>
              </a:spcBef>
              <a:spcAft>
                <a:spcPts val="0"/>
              </a:spcAft>
              <a:buClr>
                <a:srgbClr val="1F4352"/>
              </a:buClr>
              <a:buSzPts val="2000"/>
              <a:buFont typeface="Montserrat"/>
              <a:buChar char="●"/>
            </a:pPr>
            <a:r>
              <a:rPr b="1" i="0" lang="fr" sz="2000" u="none" cap="none" strike="noStrike">
                <a:solidFill>
                  <a:srgbClr val="1F4352"/>
                </a:solidFill>
                <a:latin typeface="Montserrat"/>
                <a:ea typeface="Montserrat"/>
                <a:cs typeface="Montserrat"/>
                <a:sym typeface="Montserrat"/>
              </a:rPr>
              <a:t>mdp: jedha4ever</a:t>
            </a:r>
            <a:endParaRPr b="1" i="0" sz="2000" u="none" cap="none" strike="noStrike">
              <a:solidFill>
                <a:srgbClr val="1F4352"/>
              </a:solidFill>
              <a:latin typeface="Montserrat"/>
              <a:ea typeface="Montserrat"/>
              <a:cs typeface="Montserrat"/>
              <a:sym typeface="Montserrat"/>
            </a:endParaRPr>
          </a:p>
        </p:txBody>
      </p:sp>
      <p:sp>
        <p:nvSpPr>
          <p:cNvPr id="204" name="Google Shape;204;p14"/>
          <p:cNvSpPr/>
          <p:nvPr/>
        </p:nvSpPr>
        <p:spPr>
          <a:xfrm rot="-355994">
            <a:off x="548536" y="3103048"/>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idx="4294967295" type="ctrTitle"/>
          </p:nvPr>
        </p:nvSpPr>
        <p:spPr>
          <a:xfrm>
            <a:off x="443525" y="403300"/>
            <a:ext cx="74679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Create a database in your name</a:t>
            </a:r>
            <a:endParaRPr b="1" i="0" sz="2500" u="none" cap="none" strike="noStrike">
              <a:solidFill>
                <a:srgbClr val="1F4352"/>
              </a:solidFill>
              <a:latin typeface="Montserrat"/>
              <a:ea typeface="Montserrat"/>
              <a:cs typeface="Montserrat"/>
              <a:sym typeface="Montserrat"/>
            </a:endParaRPr>
          </a:p>
        </p:txBody>
      </p:sp>
      <p:sp>
        <p:nvSpPr>
          <p:cNvPr id="210" name="Google Shape;210;p15"/>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p15"/>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12" name="Google Shape;212;p15"/>
          <p:cNvSpPr txBox="1"/>
          <p:nvPr>
            <p:ph idx="4294967295" type="ctrTitle"/>
          </p:nvPr>
        </p:nvSpPr>
        <p:spPr>
          <a:xfrm>
            <a:off x="807876" y="1762325"/>
            <a:ext cx="750854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CREATE DATABASE </a:t>
            </a:r>
            <a:r>
              <a:rPr b="1" lang="fr" sz="3000">
                <a:solidFill>
                  <a:srgbClr val="1F4352"/>
                </a:solidFill>
                <a:latin typeface="Montserrat"/>
                <a:ea typeface="Montserrat"/>
                <a:cs typeface="Montserrat"/>
                <a:sym typeface="Montserrat"/>
              </a:rPr>
              <a:t>fullName</a:t>
            </a:r>
            <a:r>
              <a:rPr b="1" i="0" lang="fr" sz="3000" u="none" cap="none" strike="noStrike">
                <a:solidFill>
                  <a:srgbClr val="1F4352"/>
                </a:solidFill>
                <a:latin typeface="Montserrat"/>
                <a:ea typeface="Montserrat"/>
                <a:cs typeface="Montserrat"/>
                <a:sym typeface="Montserrat"/>
              </a:rPr>
              <a:t> ;</a:t>
            </a:r>
            <a:endParaRPr b="0" i="0" sz="3000" u="none" cap="none" strike="noStrike">
              <a:solidFill>
                <a:srgbClr val="1F4352"/>
              </a:solidFill>
              <a:latin typeface="Montserrat"/>
              <a:ea typeface="Montserrat"/>
              <a:cs typeface="Montserrat"/>
              <a:sym typeface="Montserrat"/>
            </a:endParaRPr>
          </a:p>
        </p:txBody>
      </p:sp>
      <p:sp>
        <p:nvSpPr>
          <p:cNvPr id="213" name="Google Shape;213;p15"/>
          <p:cNvSpPr/>
          <p:nvPr/>
        </p:nvSpPr>
        <p:spPr>
          <a:xfrm rot="-355994">
            <a:off x="544986" y="2058736"/>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txBox="1"/>
          <p:nvPr>
            <p:ph idx="4294967295" type="ctrTitle"/>
          </p:nvPr>
        </p:nvSpPr>
        <p:spPr>
          <a:xfrm>
            <a:off x="807876" y="2737000"/>
            <a:ext cx="7003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USE </a:t>
            </a:r>
            <a:r>
              <a:rPr b="1" lang="fr" sz="3000">
                <a:solidFill>
                  <a:srgbClr val="1F4352"/>
                </a:solidFill>
                <a:latin typeface="Montserrat"/>
                <a:ea typeface="Montserrat"/>
                <a:cs typeface="Montserrat"/>
                <a:sym typeface="Montserrat"/>
              </a:rPr>
              <a:t>fullName</a:t>
            </a:r>
            <a:r>
              <a:rPr b="1" i="0" lang="fr" sz="3000" u="none" cap="none" strike="noStrike">
                <a:solidFill>
                  <a:srgbClr val="1F4352"/>
                </a:solidFill>
                <a:latin typeface="Montserrat"/>
                <a:ea typeface="Montserrat"/>
                <a:cs typeface="Montserrat"/>
                <a:sym typeface="Montserrat"/>
              </a:rPr>
              <a:t> ;</a:t>
            </a:r>
            <a:endParaRPr b="0" i="0" sz="3000" u="none" cap="none" strike="noStrike">
              <a:solidFill>
                <a:srgbClr val="1F4352"/>
              </a:solidFill>
              <a:latin typeface="Montserrat"/>
              <a:ea typeface="Montserrat"/>
              <a:cs typeface="Montserrat"/>
              <a:sym typeface="Montserrat"/>
            </a:endParaRPr>
          </a:p>
        </p:txBody>
      </p:sp>
      <p:sp>
        <p:nvSpPr>
          <p:cNvPr id="215" name="Google Shape;215;p15"/>
          <p:cNvSpPr/>
          <p:nvPr/>
        </p:nvSpPr>
        <p:spPr>
          <a:xfrm rot="-355994">
            <a:off x="544986" y="3033411"/>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idx="4294967295" type="ctrTitle"/>
          </p:nvPr>
        </p:nvSpPr>
        <p:spPr>
          <a:xfrm>
            <a:off x="443525" y="403300"/>
            <a:ext cx="74679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Tips before you start</a:t>
            </a:r>
            <a:endParaRPr b="1" i="0" sz="2500" u="none" cap="none" strike="noStrike">
              <a:solidFill>
                <a:srgbClr val="1F4352"/>
              </a:solidFill>
              <a:latin typeface="Montserrat"/>
              <a:ea typeface="Montserrat"/>
              <a:cs typeface="Montserrat"/>
              <a:sym typeface="Montserrat"/>
            </a:endParaRPr>
          </a:p>
        </p:txBody>
      </p:sp>
      <p:sp>
        <p:nvSpPr>
          <p:cNvPr id="221" name="Google Shape;221;p16"/>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23" name="Google Shape;223;p16"/>
          <p:cNvSpPr txBox="1"/>
          <p:nvPr>
            <p:ph idx="4294967295" type="ctrTitle"/>
          </p:nvPr>
        </p:nvSpPr>
        <p:spPr>
          <a:xfrm>
            <a:off x="809875" y="1374650"/>
            <a:ext cx="6760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000" u="none" cap="none" strike="noStrike">
                <a:solidFill>
                  <a:srgbClr val="1F4352"/>
                </a:solidFill>
                <a:latin typeface="Montserrat"/>
                <a:ea typeface="Montserrat"/>
                <a:cs typeface="Montserrat"/>
                <a:sym typeface="Montserrat"/>
              </a:rPr>
              <a:t>Just like in </a:t>
            </a:r>
            <a:r>
              <a:rPr lang="fr" sz="2000">
                <a:solidFill>
                  <a:srgbClr val="1F4352"/>
                </a:solidFill>
                <a:latin typeface="Montserrat"/>
                <a:ea typeface="Montserrat"/>
                <a:cs typeface="Montserrat"/>
                <a:sym typeface="Montserrat"/>
              </a:rPr>
              <a:t>natural language</a:t>
            </a:r>
            <a:r>
              <a:rPr b="0" i="0" lang="fr" sz="2000" u="none" cap="none" strike="noStrike">
                <a:solidFill>
                  <a:srgbClr val="1F4352"/>
                </a:solidFill>
                <a:latin typeface="Montserrat"/>
                <a:ea typeface="Montserrat"/>
                <a:cs typeface="Montserrat"/>
                <a:sym typeface="Montserrat"/>
              </a:rPr>
              <a:t>, programming syntax is important. </a:t>
            </a:r>
            <a:r>
              <a:rPr b="1" i="0" lang="fr" sz="2000" u="none" cap="none" strike="noStrike">
                <a:solidFill>
                  <a:srgbClr val="1F4352"/>
                </a:solidFill>
                <a:latin typeface="Montserrat"/>
                <a:ea typeface="Montserrat"/>
                <a:cs typeface="Montserrat"/>
                <a:sym typeface="Montserrat"/>
              </a:rPr>
              <a:t>Don't forget commas, semicolons and so on, otherwise your code won't work.</a:t>
            </a:r>
            <a:endParaRPr b="1" i="0" sz="2000" u="none" cap="none" strike="noStrike">
              <a:solidFill>
                <a:srgbClr val="1F4352"/>
              </a:solidFill>
              <a:latin typeface="Montserrat"/>
              <a:ea typeface="Montserrat"/>
              <a:cs typeface="Montserrat"/>
              <a:sym typeface="Montserrat"/>
            </a:endParaRPr>
          </a:p>
        </p:txBody>
      </p:sp>
      <p:sp>
        <p:nvSpPr>
          <p:cNvPr id="224" name="Google Shape;224;p16"/>
          <p:cNvSpPr/>
          <p:nvPr/>
        </p:nvSpPr>
        <p:spPr>
          <a:xfrm rot="-355994">
            <a:off x="548552" y="16178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txBox="1"/>
          <p:nvPr>
            <p:ph idx="4294967295" type="ctrTitle"/>
          </p:nvPr>
        </p:nvSpPr>
        <p:spPr>
          <a:xfrm>
            <a:off x="809878" y="2995500"/>
            <a:ext cx="6760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fr" sz="2000" u="none" cap="none" strike="noStrike">
                <a:solidFill>
                  <a:srgbClr val="1F4352"/>
                </a:solidFill>
                <a:latin typeface="Montserrat"/>
                <a:ea typeface="Montserrat"/>
                <a:cs typeface="Montserrat"/>
                <a:sym typeface="Montserrat"/>
              </a:rPr>
              <a:t>Spaces don</a:t>
            </a:r>
            <a:r>
              <a:rPr b="1" i="0" lang="fr" sz="2000" u="none" cap="none" strike="noStrike">
                <a:solidFill>
                  <a:srgbClr val="1F4352"/>
                </a:solidFill>
                <a:latin typeface="Montserrat"/>
                <a:ea typeface="Montserrat"/>
                <a:cs typeface="Montserrat"/>
                <a:sym typeface="Montserrat"/>
              </a:rPr>
              <a:t>'</a:t>
            </a:r>
            <a:r>
              <a:rPr b="0" i="0" lang="fr" sz="2000" u="none" cap="none" strike="noStrike">
                <a:solidFill>
                  <a:srgbClr val="1F4352"/>
                </a:solidFill>
                <a:latin typeface="Montserrat"/>
                <a:ea typeface="Montserrat"/>
                <a:cs typeface="Montserrat"/>
                <a:sym typeface="Montserrat"/>
              </a:rPr>
              <a:t>t matter in SQL </a:t>
            </a:r>
            <a:endParaRPr b="1" i="0" sz="2000" u="none" cap="none" strike="noStrike">
              <a:solidFill>
                <a:srgbClr val="1F4352"/>
              </a:solidFill>
              <a:latin typeface="Montserrat"/>
              <a:ea typeface="Montserrat"/>
              <a:cs typeface="Montserrat"/>
              <a:sym typeface="Montserrat"/>
            </a:endParaRPr>
          </a:p>
        </p:txBody>
      </p:sp>
      <p:sp>
        <p:nvSpPr>
          <p:cNvPr id="226" name="Google Shape;226;p16"/>
          <p:cNvSpPr/>
          <p:nvPr/>
        </p:nvSpPr>
        <p:spPr>
          <a:xfrm rot="-355994">
            <a:off x="548552" y="323870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p:nvPr/>
        </p:nvSpPr>
        <p:spPr>
          <a:xfrm>
            <a:off x="443532" y="1414276"/>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232" name="Google Shape;232;p17"/>
          <p:cNvSpPr txBox="1"/>
          <p:nvPr>
            <p:ph idx="4294967295" type="ctrTitle"/>
          </p:nvPr>
        </p:nvSpPr>
        <p:spPr>
          <a:xfrm>
            <a:off x="1097077" y="1414250"/>
            <a:ext cx="64995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What is a database?</a:t>
            </a:r>
            <a:endParaRPr b="1" i="0" sz="2500" u="none" cap="none" strike="noStrike">
              <a:solidFill>
                <a:srgbClr val="6F878C"/>
              </a:solidFill>
              <a:latin typeface="Montserrat"/>
              <a:ea typeface="Montserrat"/>
              <a:cs typeface="Montserrat"/>
              <a:sym typeface="Montserrat"/>
            </a:endParaRPr>
          </a:p>
        </p:txBody>
      </p:sp>
      <p:sp>
        <p:nvSpPr>
          <p:cNvPr id="233" name="Google Shape;233;p17"/>
          <p:cNvSpPr txBox="1"/>
          <p:nvPr>
            <p:ph idx="4294967295" type="ctrTitle"/>
          </p:nvPr>
        </p:nvSpPr>
        <p:spPr>
          <a:xfrm>
            <a:off x="421650" y="1414421"/>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1</a:t>
            </a:r>
            <a:endParaRPr b="1" i="0" sz="2400" u="none" cap="none" strike="noStrike">
              <a:solidFill>
                <a:srgbClr val="1F4352"/>
              </a:solidFill>
              <a:latin typeface="Montserrat"/>
              <a:ea typeface="Montserrat"/>
              <a:cs typeface="Montserrat"/>
              <a:sym typeface="Montserrat"/>
            </a:endParaRPr>
          </a:p>
        </p:txBody>
      </p:sp>
      <p:sp>
        <p:nvSpPr>
          <p:cNvPr id="234" name="Google Shape;234;p17"/>
          <p:cNvSpPr/>
          <p:nvPr/>
        </p:nvSpPr>
        <p:spPr>
          <a:xfrm>
            <a:off x="443532" y="2305214"/>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235" name="Google Shape;235;p17"/>
          <p:cNvSpPr txBox="1"/>
          <p:nvPr>
            <p:ph idx="4294967295" type="ctrTitle"/>
          </p:nvPr>
        </p:nvSpPr>
        <p:spPr>
          <a:xfrm>
            <a:off x="1097077" y="2305200"/>
            <a:ext cx="64203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The ones we're going to use</a:t>
            </a:r>
            <a:endParaRPr b="1" i="0" sz="2500" u="none" cap="none" strike="noStrike">
              <a:solidFill>
                <a:srgbClr val="6F878C"/>
              </a:solidFill>
              <a:latin typeface="Montserrat"/>
              <a:ea typeface="Montserrat"/>
              <a:cs typeface="Montserrat"/>
              <a:sym typeface="Montserrat"/>
            </a:endParaRPr>
          </a:p>
        </p:txBody>
      </p:sp>
      <p:sp>
        <p:nvSpPr>
          <p:cNvPr id="236" name="Google Shape;236;p17"/>
          <p:cNvSpPr txBox="1"/>
          <p:nvPr>
            <p:ph idx="4294967295" type="ctrTitle"/>
          </p:nvPr>
        </p:nvSpPr>
        <p:spPr>
          <a:xfrm>
            <a:off x="421650" y="230535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2</a:t>
            </a:r>
            <a:endParaRPr b="1" i="0" sz="2400" u="none" cap="none" strike="noStrike">
              <a:solidFill>
                <a:srgbClr val="6F878C"/>
              </a:solidFill>
              <a:latin typeface="Montserrat"/>
              <a:ea typeface="Montserrat"/>
              <a:cs typeface="Montserrat"/>
              <a:sym typeface="Montserrat"/>
            </a:endParaRPr>
          </a:p>
        </p:txBody>
      </p:sp>
      <p:sp>
        <p:nvSpPr>
          <p:cNvPr id="237" name="Google Shape;237;p17"/>
          <p:cNvSpPr/>
          <p:nvPr/>
        </p:nvSpPr>
        <p:spPr>
          <a:xfrm>
            <a:off x="443532" y="3196164"/>
            <a:ext cx="533100" cy="533100"/>
          </a:xfrm>
          <a:prstGeom prst="ellipse">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7"/>
          <p:cNvSpPr txBox="1"/>
          <p:nvPr>
            <p:ph idx="4294967295" type="ctrTitle"/>
          </p:nvPr>
        </p:nvSpPr>
        <p:spPr>
          <a:xfrm>
            <a:off x="1097079" y="3196150"/>
            <a:ext cx="7403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Basic instructions and clauses</a:t>
            </a:r>
            <a:endParaRPr b="1" i="0" sz="2500" u="none" cap="none" strike="noStrike">
              <a:solidFill>
                <a:srgbClr val="1F4352"/>
              </a:solidFill>
              <a:latin typeface="Montserrat"/>
              <a:ea typeface="Montserrat"/>
              <a:cs typeface="Montserrat"/>
              <a:sym typeface="Montserrat"/>
            </a:endParaRPr>
          </a:p>
        </p:txBody>
      </p:sp>
      <p:sp>
        <p:nvSpPr>
          <p:cNvPr id="239" name="Google Shape;239;p17"/>
          <p:cNvSpPr txBox="1"/>
          <p:nvPr>
            <p:ph idx="4294967295" type="ctrTitle"/>
          </p:nvPr>
        </p:nvSpPr>
        <p:spPr>
          <a:xfrm>
            <a:off x="421650" y="319630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3</a:t>
            </a:r>
            <a:endParaRPr b="1" i="0" sz="2400" u="none" cap="none" strike="noStrike">
              <a:solidFill>
                <a:srgbClr val="6F878C"/>
              </a:solidFill>
              <a:latin typeface="Montserrat"/>
              <a:ea typeface="Montserrat"/>
              <a:cs typeface="Montserrat"/>
              <a:sym typeface="Montserrat"/>
            </a:endParaRPr>
          </a:p>
        </p:txBody>
      </p:sp>
      <p:sp>
        <p:nvSpPr>
          <p:cNvPr id="240" name="Google Shape;240;p17"/>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17"/>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p18"/>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48" name="Google Shape;248;p18"/>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CREATE TABLE</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19"/>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55" name="Google Shape;255;p19"/>
          <p:cNvSpPr txBox="1"/>
          <p:nvPr>
            <p:ph idx="4294967295" type="ctrTitle"/>
          </p:nvPr>
        </p:nvSpPr>
        <p:spPr>
          <a:xfrm>
            <a:off x="811451" y="1129275"/>
            <a:ext cx="7003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CREATE TABLE table_name (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column_name_1 data_type,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column_name_2 data_type,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column_name_3 data_type</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rPr b="1" i="0" lang="fr" sz="3000" u="none" cap="none" strike="noStrike">
                <a:solidFill>
                  <a:srgbClr val="1F4352"/>
                </a:solidFill>
                <a:latin typeface="Montserrat"/>
                <a:ea typeface="Montserrat"/>
                <a:cs typeface="Montserrat"/>
                <a:sym typeface="Montserrat"/>
              </a:rPr>
              <a:t>);</a:t>
            </a:r>
            <a:endParaRPr b="0"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p:nvPr/>
        </p:nvSpPr>
        <p:spPr>
          <a:xfrm>
            <a:off x="443532" y="1414276"/>
            <a:ext cx="533100" cy="533100"/>
          </a:xfrm>
          <a:prstGeom prst="ellipse">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ph idx="4294967295" type="ctrTitle"/>
          </p:nvPr>
        </p:nvSpPr>
        <p:spPr>
          <a:xfrm>
            <a:off x="1097077" y="1414250"/>
            <a:ext cx="64995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What is a database?</a:t>
            </a:r>
            <a:endParaRPr b="1" i="0" sz="2500" u="none" cap="none" strike="noStrike">
              <a:solidFill>
                <a:srgbClr val="1F4352"/>
              </a:solidFill>
              <a:latin typeface="Montserrat"/>
              <a:ea typeface="Montserrat"/>
              <a:cs typeface="Montserrat"/>
              <a:sym typeface="Montserrat"/>
            </a:endParaRPr>
          </a:p>
        </p:txBody>
      </p:sp>
      <p:sp>
        <p:nvSpPr>
          <p:cNvPr id="66" name="Google Shape;66;p2"/>
          <p:cNvSpPr txBox="1"/>
          <p:nvPr>
            <p:ph idx="4294967295" type="ctrTitle"/>
          </p:nvPr>
        </p:nvSpPr>
        <p:spPr>
          <a:xfrm>
            <a:off x="421650" y="1414421"/>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1</a:t>
            </a:r>
            <a:endParaRPr b="1" i="0" sz="2400" u="none" cap="none" strike="noStrike">
              <a:solidFill>
                <a:srgbClr val="1F4352"/>
              </a:solidFill>
              <a:latin typeface="Montserrat"/>
              <a:ea typeface="Montserrat"/>
              <a:cs typeface="Montserrat"/>
              <a:sym typeface="Montserrat"/>
            </a:endParaRPr>
          </a:p>
        </p:txBody>
      </p:sp>
      <p:sp>
        <p:nvSpPr>
          <p:cNvPr id="67" name="Google Shape;67;p2"/>
          <p:cNvSpPr/>
          <p:nvPr/>
        </p:nvSpPr>
        <p:spPr>
          <a:xfrm>
            <a:off x="443532" y="2305214"/>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68" name="Google Shape;68;p2"/>
          <p:cNvSpPr txBox="1"/>
          <p:nvPr>
            <p:ph idx="4294967295" type="ctrTitle"/>
          </p:nvPr>
        </p:nvSpPr>
        <p:spPr>
          <a:xfrm>
            <a:off x="1097077" y="2305200"/>
            <a:ext cx="64203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The tools we're going to use</a:t>
            </a:r>
            <a:endParaRPr b="1" i="0" sz="2500" u="none" cap="none" strike="noStrike">
              <a:solidFill>
                <a:srgbClr val="6F878C"/>
              </a:solidFill>
              <a:latin typeface="Montserrat"/>
              <a:ea typeface="Montserrat"/>
              <a:cs typeface="Montserrat"/>
              <a:sym typeface="Montserrat"/>
            </a:endParaRPr>
          </a:p>
        </p:txBody>
      </p:sp>
      <p:sp>
        <p:nvSpPr>
          <p:cNvPr id="69" name="Google Shape;69;p2"/>
          <p:cNvSpPr txBox="1"/>
          <p:nvPr>
            <p:ph idx="4294967295" type="ctrTitle"/>
          </p:nvPr>
        </p:nvSpPr>
        <p:spPr>
          <a:xfrm>
            <a:off x="421650" y="230535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2</a:t>
            </a:r>
            <a:endParaRPr b="1" i="0" sz="2400" u="none" cap="none" strike="noStrike">
              <a:solidFill>
                <a:srgbClr val="6F878C"/>
              </a:solidFill>
              <a:latin typeface="Montserrat"/>
              <a:ea typeface="Montserrat"/>
              <a:cs typeface="Montserrat"/>
              <a:sym typeface="Montserrat"/>
            </a:endParaRPr>
          </a:p>
        </p:txBody>
      </p:sp>
      <p:sp>
        <p:nvSpPr>
          <p:cNvPr id="70" name="Google Shape;70;p2"/>
          <p:cNvSpPr/>
          <p:nvPr/>
        </p:nvSpPr>
        <p:spPr>
          <a:xfrm>
            <a:off x="443532" y="3196164"/>
            <a:ext cx="533100" cy="533100"/>
          </a:xfrm>
          <a:prstGeom prst="ellipse">
            <a:avLst/>
          </a:prstGeom>
          <a:solidFill>
            <a:srgbClr val="D4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4F9F4"/>
              </a:solidFill>
              <a:latin typeface="Arial"/>
              <a:ea typeface="Arial"/>
              <a:cs typeface="Arial"/>
              <a:sym typeface="Arial"/>
            </a:endParaRPr>
          </a:p>
        </p:txBody>
      </p:sp>
      <p:sp>
        <p:nvSpPr>
          <p:cNvPr id="71" name="Google Shape;71;p2"/>
          <p:cNvSpPr txBox="1"/>
          <p:nvPr>
            <p:ph idx="4294967295" type="ctrTitle"/>
          </p:nvPr>
        </p:nvSpPr>
        <p:spPr>
          <a:xfrm>
            <a:off x="1097079" y="3196150"/>
            <a:ext cx="7403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6F878C"/>
                </a:solidFill>
                <a:latin typeface="Montserrat"/>
                <a:ea typeface="Montserrat"/>
                <a:cs typeface="Montserrat"/>
                <a:sym typeface="Montserrat"/>
              </a:rPr>
              <a:t>Basic instructions and clauses</a:t>
            </a:r>
            <a:endParaRPr b="1" i="0" sz="2500" u="none" cap="none" strike="noStrike">
              <a:solidFill>
                <a:srgbClr val="6F878C"/>
              </a:solidFill>
              <a:latin typeface="Montserrat"/>
              <a:ea typeface="Montserrat"/>
              <a:cs typeface="Montserrat"/>
              <a:sym typeface="Montserrat"/>
            </a:endParaRPr>
          </a:p>
        </p:txBody>
      </p:sp>
      <p:sp>
        <p:nvSpPr>
          <p:cNvPr id="72" name="Google Shape;72;p2"/>
          <p:cNvSpPr txBox="1"/>
          <p:nvPr>
            <p:ph idx="4294967295" type="ctrTitle"/>
          </p:nvPr>
        </p:nvSpPr>
        <p:spPr>
          <a:xfrm>
            <a:off x="421650" y="3196308"/>
            <a:ext cx="576900" cy="37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fr" sz="2400" u="none" cap="none" strike="noStrike">
                <a:solidFill>
                  <a:srgbClr val="6F878C"/>
                </a:solidFill>
                <a:latin typeface="Montserrat"/>
                <a:ea typeface="Montserrat"/>
                <a:cs typeface="Montserrat"/>
                <a:sym typeface="Montserrat"/>
              </a:rPr>
              <a:t>3</a:t>
            </a:r>
            <a:endParaRPr b="1" i="0" sz="2400" u="none" cap="none" strike="noStrike">
              <a:solidFill>
                <a:srgbClr val="6F878C"/>
              </a:solidFill>
              <a:latin typeface="Montserrat"/>
              <a:ea typeface="Montserrat"/>
              <a:cs typeface="Montserrat"/>
              <a:sym typeface="Montserrat"/>
            </a:endParaRPr>
          </a:p>
        </p:txBody>
      </p:sp>
      <p:sp>
        <p:nvSpPr>
          <p:cNvPr id="73" name="Google Shape;73;p2"/>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 name="Google Shape;74;p2"/>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1" name="Google Shape;261;p20"/>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62" name="Google Shape;262;p20"/>
          <p:cNvSpPr txBox="1"/>
          <p:nvPr>
            <p:ph idx="4294967295" type="ctrTitle"/>
          </p:nvPr>
        </p:nvSpPr>
        <p:spPr>
          <a:xfrm>
            <a:off x="811451" y="900675"/>
            <a:ext cx="70038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CREATE TABLE food_trucks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id INTEGER,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name TEXT,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rating REAL,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food_type TEXT</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21"/>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69" name="Google Shape;269;p21"/>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INSERT INTO</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5" name="Google Shape;275;p22"/>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76" name="Google Shape;276;p22"/>
          <p:cNvSpPr txBox="1"/>
          <p:nvPr>
            <p:ph idx="4294967295" type="ctrTitle"/>
          </p:nvPr>
        </p:nvSpPr>
        <p:spPr>
          <a:xfrm>
            <a:off x="811450" y="1281675"/>
            <a:ext cx="80712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INSERT INTO food_trucks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(id, name, rating, food_type) </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VALUES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(1, Camion qui fume', 4.5, 'Burgers' );</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23"/>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83" name="Google Shape;283;p23"/>
          <p:cNvSpPr txBox="1"/>
          <p:nvPr>
            <p:ph idx="4294967295" type="ctrTitle"/>
          </p:nvPr>
        </p:nvSpPr>
        <p:spPr>
          <a:xfrm>
            <a:off x="443525" y="8599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INSERT INTO food_trucks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(id, name, rating, food_type) </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VALUES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(2, 'Chairman Bao', 4.7, 'Chinese'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(3, 'Curry Up Now', 4.2, 'Indian Fusion' ),</a:t>
            </a:r>
            <a:endParaRPr b="1" i="0" sz="3000" u="none" cap="none" strike="noStrike">
              <a:solidFill>
                <a:srgbClr val="1F4352"/>
              </a:solidFill>
              <a:latin typeface="Montserrat"/>
              <a:ea typeface="Montserrat"/>
              <a:cs typeface="Montserrat"/>
              <a:sym typeface="Montserrat"/>
            </a:endParaRPr>
          </a:p>
          <a:p>
            <a:pPr indent="45720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(4, 'El Tonayense', 4.6, 'Mexican' );</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9" name="Google Shape;289;p24"/>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90" name="Google Shape;290;p24"/>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SELECT FROM</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6" name="Google Shape;296;p25"/>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297" name="Google Shape;297;p25"/>
          <p:cNvSpPr txBox="1"/>
          <p:nvPr>
            <p:ph idx="4294967295" type="ctrTitle"/>
          </p:nvPr>
        </p:nvSpPr>
        <p:spPr>
          <a:xfrm>
            <a:off x="844964" y="16860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1800" u="none" cap="none" strike="noStrike">
                <a:solidFill>
                  <a:srgbClr val="1F4352"/>
                </a:solidFill>
                <a:latin typeface="Montserrat"/>
                <a:ea typeface="Montserrat"/>
                <a:cs typeface="Montserrat"/>
                <a:sym typeface="Montserrat"/>
              </a:rPr>
              <a:t>SELECT name from food_trucks;</a:t>
            </a:r>
            <a:endParaRPr b="1" i="0" sz="1800" u="none" cap="none" strike="noStrike">
              <a:solidFill>
                <a:srgbClr val="1F4352"/>
              </a:solidFill>
              <a:latin typeface="Montserrat"/>
              <a:ea typeface="Montserrat"/>
              <a:cs typeface="Montserrat"/>
              <a:sym typeface="Montserrat"/>
            </a:endParaRPr>
          </a:p>
        </p:txBody>
      </p:sp>
      <p:sp>
        <p:nvSpPr>
          <p:cNvPr id="298" name="Google Shape;298;p25"/>
          <p:cNvSpPr txBox="1"/>
          <p:nvPr>
            <p:ph idx="4294967295" type="ctrTitle"/>
          </p:nvPr>
        </p:nvSpPr>
        <p:spPr>
          <a:xfrm>
            <a:off x="844964" y="22406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1800" u="none" cap="none" strike="noStrike">
                <a:solidFill>
                  <a:srgbClr val="1F4352"/>
                </a:solidFill>
                <a:latin typeface="Montserrat"/>
                <a:ea typeface="Montserrat"/>
                <a:cs typeface="Montserrat"/>
                <a:sym typeface="Montserrat"/>
              </a:rPr>
              <a:t>SELECT * FROM food_trucks;</a:t>
            </a:r>
            <a:endParaRPr b="1" i="0" sz="1800" u="none" cap="none" strike="noStrike">
              <a:solidFill>
                <a:srgbClr val="1F4352"/>
              </a:solidFill>
              <a:latin typeface="Montserrat"/>
              <a:ea typeface="Montserrat"/>
              <a:cs typeface="Montserrat"/>
              <a:sym typeface="Montserrat"/>
            </a:endParaRPr>
          </a:p>
        </p:txBody>
      </p:sp>
      <p:sp>
        <p:nvSpPr>
          <p:cNvPr id="299" name="Google Shape;299;p25"/>
          <p:cNvSpPr/>
          <p:nvPr/>
        </p:nvSpPr>
        <p:spPr>
          <a:xfrm rot="-355994">
            <a:off x="583652" y="195070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txBox="1"/>
          <p:nvPr>
            <p:ph idx="4294967295" type="ctrTitle"/>
          </p:nvPr>
        </p:nvSpPr>
        <p:spPr>
          <a:xfrm>
            <a:off x="844964" y="2773746"/>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1800" u="none" cap="none" strike="noStrike">
                <a:solidFill>
                  <a:srgbClr val="1F4352"/>
                </a:solidFill>
                <a:latin typeface="Montserrat"/>
                <a:ea typeface="Montserrat"/>
                <a:cs typeface="Montserrat"/>
                <a:sym typeface="Montserrat"/>
              </a:rPr>
              <a:t>SELECT name, rating FROM food_trucks;</a:t>
            </a:r>
            <a:endParaRPr b="1" i="0" sz="1800" u="none" cap="none" strike="noStrike">
              <a:solidFill>
                <a:srgbClr val="1F4352"/>
              </a:solidFill>
              <a:latin typeface="Montserrat"/>
              <a:ea typeface="Montserrat"/>
              <a:cs typeface="Montserrat"/>
              <a:sym typeface="Montserrat"/>
            </a:endParaRPr>
          </a:p>
        </p:txBody>
      </p:sp>
      <p:sp>
        <p:nvSpPr>
          <p:cNvPr id="301" name="Google Shape;301;p25"/>
          <p:cNvSpPr/>
          <p:nvPr/>
        </p:nvSpPr>
        <p:spPr>
          <a:xfrm rot="-355994">
            <a:off x="583652" y="3016946"/>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rot="-355994">
            <a:off x="583652" y="2483834"/>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8" name="Google Shape;308;p26"/>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09" name="Google Shape;309;p26"/>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UPDATE</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5" name="Google Shape;315;p27"/>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16" name="Google Shape;316;p27"/>
          <p:cNvSpPr txBox="1"/>
          <p:nvPr>
            <p:ph idx="4294967295" type="ctrTitle"/>
          </p:nvPr>
        </p:nvSpPr>
        <p:spPr>
          <a:xfrm>
            <a:off x="824525" y="16263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UPDATE food_trucks</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SET rating = 0;</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2" name="Google Shape;322;p28"/>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23" name="Google Shape;323;p28"/>
          <p:cNvSpPr txBox="1"/>
          <p:nvPr>
            <p:ph idx="4294967295" type="ctrTitle"/>
          </p:nvPr>
        </p:nvSpPr>
        <p:spPr>
          <a:xfrm>
            <a:off x="672125" y="16263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UPDATE food_trucks</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SET rating = 5</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WHERE id = 3;</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9" name="Google Shape;329;p29"/>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30" name="Google Shape;330;p29"/>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ALTER TABLE</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81" name="Google Shape;81;p3"/>
          <p:cNvSpPr txBox="1"/>
          <p:nvPr>
            <p:ph idx="4294967295" type="ctrTitle"/>
          </p:nvPr>
        </p:nvSpPr>
        <p:spPr>
          <a:xfrm>
            <a:off x="1040275" y="1872450"/>
            <a:ext cx="57123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What is a TABLE?</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6" name="Google Shape;336;p30"/>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37" name="Google Shape;337;p30"/>
          <p:cNvSpPr txBox="1"/>
          <p:nvPr>
            <p:ph idx="4294967295" type="ctrTitle"/>
          </p:nvPr>
        </p:nvSpPr>
        <p:spPr>
          <a:xfrm>
            <a:off x="443525" y="18549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ALTER TABLE food_trucks </a:t>
            </a:r>
            <a:endParaRPr b="1" i="0" sz="24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ADD COLUMN twitter_handle TEXT;</a:t>
            </a:r>
            <a:endParaRPr b="1" i="0" sz="24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3" name="Google Shape;343;p31"/>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44" name="Google Shape;344;p31"/>
          <p:cNvSpPr txBox="1"/>
          <p:nvPr>
            <p:ph idx="4294967295" type="ctrTitle"/>
          </p:nvPr>
        </p:nvSpPr>
        <p:spPr>
          <a:xfrm>
            <a:off x="443525" y="18549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ALTER TABLE food_trucks </a:t>
            </a:r>
            <a:endParaRPr b="1" i="0" sz="24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2400" u="none" cap="none" strike="noStrike">
                <a:solidFill>
                  <a:srgbClr val="1F4352"/>
                </a:solidFill>
                <a:latin typeface="Montserrat"/>
                <a:ea typeface="Montserrat"/>
                <a:cs typeface="Montserrat"/>
                <a:sym typeface="Montserrat"/>
              </a:rPr>
              <a:t>DROP COLUMN twitter_handle;</a:t>
            </a:r>
            <a:endParaRPr b="1" i="0" sz="24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0" name="Google Shape;350;p32"/>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51" name="Google Shape;351;p32"/>
          <p:cNvSpPr txBox="1"/>
          <p:nvPr>
            <p:ph idx="4294967295" type="ctrTitle"/>
          </p:nvPr>
        </p:nvSpPr>
        <p:spPr>
          <a:xfrm>
            <a:off x="1040272" y="187245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DELETE FROM</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7" name="Google Shape;357;p33"/>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358" name="Google Shape;358;p33"/>
          <p:cNvSpPr txBox="1"/>
          <p:nvPr>
            <p:ph idx="4294967295" type="ctrTitle"/>
          </p:nvPr>
        </p:nvSpPr>
        <p:spPr>
          <a:xfrm>
            <a:off x="443525" y="1626375"/>
            <a:ext cx="84567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DELETE FROM food_trucks</a:t>
            </a:r>
            <a:endParaRPr b="1" i="0" sz="3000" u="none" cap="none" strike="noStrike">
              <a:solidFill>
                <a:srgbClr val="1F4352"/>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2800"/>
              <a:buFont typeface="Arial"/>
              <a:buNone/>
            </a:pPr>
            <a:r>
              <a:rPr b="1" i="0" lang="fr" sz="3000" u="none" cap="none" strike="noStrike">
                <a:solidFill>
                  <a:srgbClr val="1F4352"/>
                </a:solidFill>
                <a:latin typeface="Montserrat"/>
                <a:ea typeface="Montserrat"/>
                <a:cs typeface="Montserrat"/>
                <a:sym typeface="Montserrat"/>
              </a:rPr>
              <a:t>WHERE twitter_handle IS NULL;</a:t>
            </a:r>
            <a:endParaRPr b="1" i="0" sz="30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4352"/>
        </a:solidFill>
      </p:bgPr>
    </p:bg>
    <p:spTree>
      <p:nvGrpSpPr>
        <p:cNvPr id="362" name="Shape 362"/>
        <p:cNvGrpSpPr/>
        <p:nvPr/>
      </p:nvGrpSpPr>
      <p:grpSpPr>
        <a:xfrm>
          <a:off x="0" y="0"/>
          <a:ext cx="0" cy="0"/>
          <a:chOff x="0" y="0"/>
          <a:chExt cx="0" cy="0"/>
        </a:xfrm>
      </p:grpSpPr>
      <p:sp>
        <p:nvSpPr>
          <p:cNvPr id="363" name="Google Shape;363;p34"/>
          <p:cNvSpPr/>
          <p:nvPr/>
        </p:nvSpPr>
        <p:spPr>
          <a:xfrm>
            <a:off x="443532" y="1654333"/>
            <a:ext cx="533100" cy="533100"/>
          </a:xfrm>
          <a:prstGeom prst="ellipse">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txBox="1"/>
          <p:nvPr>
            <p:ph type="ctrTitle"/>
          </p:nvPr>
        </p:nvSpPr>
        <p:spPr>
          <a:xfrm>
            <a:off x="998547" y="1573500"/>
            <a:ext cx="53151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fr" sz="3500" u="none" cap="none" strike="noStrike">
                <a:solidFill>
                  <a:srgbClr val="00DBD0"/>
                </a:solidFill>
                <a:latin typeface="Montserrat"/>
                <a:ea typeface="Montserrat"/>
                <a:cs typeface="Montserrat"/>
                <a:sym typeface="Montserrat"/>
              </a:rPr>
              <a:t>Introduction to SQL</a:t>
            </a:r>
            <a:endParaRPr b="1" i="0" sz="3500" u="none" cap="none" strike="noStrike">
              <a:solidFill>
                <a:srgbClr val="00DBD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5200"/>
              <a:buFont typeface="Arial"/>
              <a:buNone/>
            </a:pPr>
            <a:r>
              <a:rPr b="1" i="0" lang="fr" sz="3500" u="none" cap="none" strike="noStrike">
                <a:solidFill>
                  <a:srgbClr val="00DBD0"/>
                </a:solidFill>
                <a:latin typeface="Montserrat"/>
                <a:ea typeface="Montserrat"/>
                <a:cs typeface="Montserrat"/>
                <a:sym typeface="Montserrat"/>
              </a:rPr>
              <a:t>—</a:t>
            </a:r>
            <a:endParaRPr b="1" i="0" sz="3500" u="none" cap="none" strike="noStrike">
              <a:solidFill>
                <a:srgbClr val="00DBD0"/>
              </a:solidFill>
              <a:latin typeface="Montserrat"/>
              <a:ea typeface="Montserrat"/>
              <a:cs typeface="Montserrat"/>
              <a:sym typeface="Montserrat"/>
            </a:endParaRPr>
          </a:p>
        </p:txBody>
      </p:sp>
      <p:sp>
        <p:nvSpPr>
          <p:cNvPr id="365" name="Google Shape;365;p34"/>
          <p:cNvSpPr txBox="1"/>
          <p:nvPr>
            <p:ph type="ctrTitle"/>
          </p:nvPr>
        </p:nvSpPr>
        <p:spPr>
          <a:xfrm>
            <a:off x="998539" y="2709866"/>
            <a:ext cx="5315100" cy="533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fr" sz="2500" u="none" cap="none" strike="noStrike">
                <a:solidFill>
                  <a:schemeClr val="lt1"/>
                </a:solidFill>
                <a:latin typeface="Montserrat"/>
                <a:ea typeface="Montserrat"/>
                <a:cs typeface="Montserrat"/>
                <a:sym typeface="Montserrat"/>
              </a:rPr>
              <a:t>Any questions?</a:t>
            </a:r>
            <a:endParaRPr b="1" i="0" sz="2500" u="none" cap="none" strike="noStrike">
              <a:solidFill>
                <a:schemeClr val="lt1"/>
              </a:solidFill>
              <a:latin typeface="Montserrat"/>
              <a:ea typeface="Montserrat"/>
              <a:cs typeface="Montserrat"/>
              <a:sym typeface="Montserrat"/>
            </a:endParaRPr>
          </a:p>
        </p:txBody>
      </p:sp>
      <p:cxnSp>
        <p:nvCxnSpPr>
          <p:cNvPr id="366" name="Google Shape;366;p34"/>
          <p:cNvCxnSpPr/>
          <p:nvPr/>
        </p:nvCxnSpPr>
        <p:spPr>
          <a:xfrm>
            <a:off x="6722500" y="1573500"/>
            <a:ext cx="0" cy="1564800"/>
          </a:xfrm>
          <a:prstGeom prst="straightConnector1">
            <a:avLst/>
          </a:prstGeom>
          <a:noFill/>
          <a:ln cap="flat" cmpd="sng" w="9525">
            <a:solidFill>
              <a:schemeClr val="lt1"/>
            </a:solidFill>
            <a:prstDash val="solid"/>
            <a:round/>
            <a:headEnd len="sm" w="sm" type="none"/>
            <a:tailEnd len="sm" w="sm" type="none"/>
          </a:ln>
        </p:spPr>
      </p:cxnSp>
      <p:pic>
        <p:nvPicPr>
          <p:cNvPr id="367" name="Google Shape;367;p34"/>
          <p:cNvPicPr preferRelativeResize="0"/>
          <p:nvPr/>
        </p:nvPicPr>
        <p:blipFill rotWithShape="1">
          <a:blip r:embed="rId3">
            <a:alphaModFix/>
          </a:blip>
          <a:srcRect b="0" l="0" r="0" t="0"/>
          <a:stretch/>
        </p:blipFill>
        <p:spPr>
          <a:xfrm>
            <a:off x="7451875" y="1881375"/>
            <a:ext cx="1001525" cy="1071450"/>
          </a:xfrm>
          <a:prstGeom prst="rect">
            <a:avLst/>
          </a:prstGeom>
          <a:noFill/>
          <a:ln>
            <a:noFill/>
          </a:ln>
        </p:spPr>
      </p:pic>
      <p:sp>
        <p:nvSpPr>
          <p:cNvPr id="368" name="Google Shape;368;p34"/>
          <p:cNvSpPr txBox="1"/>
          <p:nvPr>
            <p:ph type="ctrTitle"/>
          </p:nvPr>
        </p:nvSpPr>
        <p:spPr>
          <a:xfrm>
            <a:off x="421639" y="1698124"/>
            <a:ext cx="576900" cy="445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fr" sz="1800" u="none" cap="none" strike="noStrike">
                <a:solidFill>
                  <a:srgbClr val="1F4352"/>
                </a:solidFill>
                <a:latin typeface="Montserrat"/>
                <a:ea typeface="Montserrat"/>
                <a:cs typeface="Montserrat"/>
                <a:sym typeface="Montserrat"/>
              </a:rPr>
              <a:t>2-A</a:t>
            </a:r>
            <a:endParaRPr b="1" i="0" sz="1800" u="none" cap="none" strike="noStrike">
              <a:solidFill>
                <a:srgbClr val="1F435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idx="4294967295" type="ctrTitle"/>
          </p:nvPr>
        </p:nvSpPr>
        <p:spPr>
          <a:xfrm>
            <a:off x="443525" y="403300"/>
            <a:ext cx="6746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A TABLE</a:t>
            </a:r>
            <a:endParaRPr b="1" i="0" sz="2500" u="none" cap="none" strike="noStrike">
              <a:solidFill>
                <a:srgbClr val="1F4352"/>
              </a:solidFill>
              <a:latin typeface="Montserrat"/>
              <a:ea typeface="Montserrat"/>
              <a:cs typeface="Montserrat"/>
              <a:sym typeface="Montserrat"/>
            </a:endParaRPr>
          </a:p>
        </p:txBody>
      </p:sp>
      <p:sp>
        <p:nvSpPr>
          <p:cNvPr id="87" name="Google Shape;87;p4"/>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4"/>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graphicFrame>
        <p:nvGraphicFramePr>
          <p:cNvPr id="89" name="Google Shape;89;p4"/>
          <p:cNvGraphicFramePr/>
          <p:nvPr/>
        </p:nvGraphicFramePr>
        <p:xfrm>
          <a:off x="636175" y="1232538"/>
          <a:ext cx="3000000" cy="3000000"/>
        </p:xfrm>
        <a:graphic>
          <a:graphicData uri="http://schemas.openxmlformats.org/drawingml/2006/table">
            <a:tbl>
              <a:tblPr>
                <a:noFill/>
                <a:tableStyleId>{813A7A8D-1D46-4968-84E8-05E577EEBD61}</a:tableStyleId>
              </a:tblPr>
              <a:tblGrid>
                <a:gridCol w="590900"/>
                <a:gridCol w="1710050"/>
                <a:gridCol w="1710050"/>
                <a:gridCol w="2399625"/>
                <a:gridCol w="1461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ID</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First name</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Name</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Email</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Phone</a:t>
                      </a:r>
                      <a:endParaRPr b="1" sz="14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1</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Jean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Valjean</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jvaljean@gmail.com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0666349392</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2</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Victor</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hugobg@gmail.com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0669456789</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3</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Cécile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From France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cdf@yahoo.fr</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0617589022</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4</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Michel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Delpeche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michou@hotmail.com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0677559900</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5</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Octave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Parango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99franc@me.com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0669696969</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6</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Dark</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Vader</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jesuistonpere@outlook.com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0666666666</a:t>
                      </a:r>
                      <a:endParaRPr sz="12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idx="4294967295" type="ctrTitle"/>
          </p:nvPr>
        </p:nvSpPr>
        <p:spPr>
          <a:xfrm>
            <a:off x="443525" y="403300"/>
            <a:ext cx="6746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A column</a:t>
            </a:r>
            <a:endParaRPr b="1" i="0" sz="2500" u="none" cap="none" strike="noStrike">
              <a:solidFill>
                <a:srgbClr val="1F4352"/>
              </a:solidFill>
              <a:latin typeface="Montserrat"/>
              <a:ea typeface="Montserrat"/>
              <a:cs typeface="Montserrat"/>
              <a:sym typeface="Montserrat"/>
            </a:endParaRPr>
          </a:p>
        </p:txBody>
      </p:sp>
      <p:sp>
        <p:nvSpPr>
          <p:cNvPr id="95" name="Google Shape;95;p5"/>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5"/>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graphicFrame>
        <p:nvGraphicFramePr>
          <p:cNvPr id="97" name="Google Shape;97;p5"/>
          <p:cNvGraphicFramePr/>
          <p:nvPr/>
        </p:nvGraphicFramePr>
        <p:xfrm>
          <a:off x="636175" y="1232538"/>
          <a:ext cx="3000000" cy="3000000"/>
        </p:xfrm>
        <a:graphic>
          <a:graphicData uri="http://schemas.openxmlformats.org/drawingml/2006/table">
            <a:tbl>
              <a:tblPr>
                <a:noFill/>
                <a:tableStyleId>{813A7A8D-1D46-4968-84E8-05E577EEBD61}</a:tableStyleId>
              </a:tblPr>
              <a:tblGrid>
                <a:gridCol w="590900"/>
                <a:gridCol w="1710050"/>
                <a:gridCol w="1710050"/>
                <a:gridCol w="2399625"/>
                <a:gridCol w="1461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ID</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First name</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Name</a:t>
                      </a:r>
                      <a:endParaRPr b="1" sz="14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Email</a:t>
                      </a:r>
                      <a:endParaRPr b="1" sz="14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Phone</a:t>
                      </a:r>
                      <a:endParaRPr b="1" sz="14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1</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Jean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Valjean</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jvaljean@gmail.com</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0666349392</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2</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Victor</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hugobg@gmail.com</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0669456789</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3</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Cécile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From France</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cdf@yahoo.fr</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0617589022</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4</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Michel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Delpeche</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michou@hotmail.com</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0677559900</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5</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Octave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Parango</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99franc@me.com</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0669696969</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6</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Dark</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Vader</a:t>
                      </a:r>
                      <a:endParaRPr sz="12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jesuistonpere@outlook.com</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0666666666</a:t>
                      </a:r>
                      <a:endParaRPr sz="12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idx="4294967295" type="ctrTitle"/>
          </p:nvPr>
        </p:nvSpPr>
        <p:spPr>
          <a:xfrm>
            <a:off x="443525" y="403300"/>
            <a:ext cx="6746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The different types of data</a:t>
            </a:r>
            <a:endParaRPr b="1" i="0" sz="2500" u="none" cap="none" strike="noStrike">
              <a:solidFill>
                <a:srgbClr val="1F4352"/>
              </a:solidFill>
              <a:latin typeface="Montserrat"/>
              <a:ea typeface="Montserrat"/>
              <a:cs typeface="Montserrat"/>
              <a:sym typeface="Montserrat"/>
            </a:endParaRPr>
          </a:p>
        </p:txBody>
      </p:sp>
      <p:sp>
        <p:nvSpPr>
          <p:cNvPr id="103" name="Google Shape;103;p6"/>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6"/>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105" name="Google Shape;105;p6"/>
          <p:cNvSpPr txBox="1"/>
          <p:nvPr>
            <p:ph idx="4294967295" type="ctrTitle"/>
          </p:nvPr>
        </p:nvSpPr>
        <p:spPr>
          <a:xfrm>
            <a:off x="809864" y="13746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INTEGER</a:t>
            </a:r>
            <a:endParaRPr b="1" i="0" sz="2000" u="none" cap="none" strike="noStrike">
              <a:solidFill>
                <a:srgbClr val="1F4352"/>
              </a:solidFill>
              <a:latin typeface="Montserrat"/>
              <a:ea typeface="Montserrat"/>
              <a:cs typeface="Montserrat"/>
              <a:sym typeface="Montserrat"/>
            </a:endParaRPr>
          </a:p>
        </p:txBody>
      </p:sp>
      <p:sp>
        <p:nvSpPr>
          <p:cNvPr id="106" name="Google Shape;106;p6"/>
          <p:cNvSpPr/>
          <p:nvPr/>
        </p:nvSpPr>
        <p:spPr>
          <a:xfrm rot="-355994">
            <a:off x="548552" y="16178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txBox="1"/>
          <p:nvPr>
            <p:ph idx="4294967295" type="ctrTitle"/>
          </p:nvPr>
        </p:nvSpPr>
        <p:spPr>
          <a:xfrm>
            <a:off x="809864" y="19077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FLOAT / REAL</a:t>
            </a:r>
            <a:endParaRPr b="1" i="0" sz="2000" u="none" cap="none" strike="noStrike">
              <a:solidFill>
                <a:srgbClr val="1F4352"/>
              </a:solidFill>
              <a:latin typeface="Montserrat"/>
              <a:ea typeface="Montserrat"/>
              <a:cs typeface="Montserrat"/>
              <a:sym typeface="Montserrat"/>
            </a:endParaRPr>
          </a:p>
        </p:txBody>
      </p:sp>
      <p:sp>
        <p:nvSpPr>
          <p:cNvPr id="108" name="Google Shape;108;p6"/>
          <p:cNvSpPr/>
          <p:nvPr/>
        </p:nvSpPr>
        <p:spPr>
          <a:xfrm rot="-355994">
            <a:off x="548552" y="21509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
          <p:cNvSpPr txBox="1"/>
          <p:nvPr>
            <p:ph idx="4294967295" type="ctrTitle"/>
          </p:nvPr>
        </p:nvSpPr>
        <p:spPr>
          <a:xfrm>
            <a:off x="809864" y="244085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TEXT</a:t>
            </a:r>
            <a:endParaRPr b="1" i="0" sz="2000" u="none" cap="none" strike="noStrike">
              <a:solidFill>
                <a:srgbClr val="1F4352"/>
              </a:solidFill>
              <a:latin typeface="Montserrat"/>
              <a:ea typeface="Montserrat"/>
              <a:cs typeface="Montserrat"/>
              <a:sym typeface="Montserrat"/>
            </a:endParaRPr>
          </a:p>
        </p:txBody>
      </p:sp>
      <p:sp>
        <p:nvSpPr>
          <p:cNvPr id="110" name="Google Shape;110;p6"/>
          <p:cNvSpPr/>
          <p:nvPr/>
        </p:nvSpPr>
        <p:spPr>
          <a:xfrm rot="-355994">
            <a:off x="548552" y="268405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txBox="1"/>
          <p:nvPr>
            <p:ph idx="4294967295" type="ctrTitle"/>
          </p:nvPr>
        </p:nvSpPr>
        <p:spPr>
          <a:xfrm>
            <a:off x="809864" y="29955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DATETIME</a:t>
            </a:r>
            <a:endParaRPr b="1" i="0" sz="2000" u="none" cap="none" strike="noStrike">
              <a:solidFill>
                <a:srgbClr val="1F4352"/>
              </a:solidFill>
              <a:latin typeface="Montserrat"/>
              <a:ea typeface="Montserrat"/>
              <a:cs typeface="Montserrat"/>
              <a:sym typeface="Montserrat"/>
            </a:endParaRPr>
          </a:p>
        </p:txBody>
      </p:sp>
      <p:sp>
        <p:nvSpPr>
          <p:cNvPr id="112" name="Google Shape;112;p6"/>
          <p:cNvSpPr/>
          <p:nvPr/>
        </p:nvSpPr>
        <p:spPr>
          <a:xfrm rot="-355994">
            <a:off x="548552" y="3238709"/>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
          <p:cNvSpPr txBox="1"/>
          <p:nvPr>
            <p:ph idx="4294967295" type="ctrTitle"/>
          </p:nvPr>
        </p:nvSpPr>
        <p:spPr>
          <a:xfrm>
            <a:off x="809864" y="3528596"/>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000" u="none" cap="none" strike="noStrike">
                <a:solidFill>
                  <a:srgbClr val="1F4352"/>
                </a:solidFill>
                <a:latin typeface="Montserrat"/>
                <a:ea typeface="Montserrat"/>
                <a:cs typeface="Montserrat"/>
                <a:sym typeface="Montserrat"/>
              </a:rPr>
              <a:t>NULL</a:t>
            </a:r>
            <a:endParaRPr b="1" i="0" sz="2000" u="none" cap="none" strike="noStrike">
              <a:solidFill>
                <a:srgbClr val="1F4352"/>
              </a:solidFill>
              <a:latin typeface="Montserrat"/>
              <a:ea typeface="Montserrat"/>
              <a:cs typeface="Montserrat"/>
              <a:sym typeface="Montserrat"/>
            </a:endParaRPr>
          </a:p>
        </p:txBody>
      </p:sp>
      <p:sp>
        <p:nvSpPr>
          <p:cNvPr id="114" name="Google Shape;114;p6"/>
          <p:cNvSpPr/>
          <p:nvPr/>
        </p:nvSpPr>
        <p:spPr>
          <a:xfrm rot="-355994">
            <a:off x="548552" y="3771796"/>
            <a:ext cx="261199" cy="46747"/>
          </a:xfrm>
          <a:prstGeom prst="roundRect">
            <a:avLst>
              <a:gd fmla="val 50000" name="adj"/>
            </a:avLst>
          </a:prstGeom>
          <a:solidFill>
            <a:srgbClr val="00DB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idx="4294967295" type="ctrTitle"/>
          </p:nvPr>
        </p:nvSpPr>
        <p:spPr>
          <a:xfrm>
            <a:off x="443525" y="403300"/>
            <a:ext cx="6746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A line</a:t>
            </a:r>
            <a:endParaRPr b="1" i="0" sz="2500" u="none" cap="none" strike="noStrike">
              <a:solidFill>
                <a:srgbClr val="1F4352"/>
              </a:solidFill>
              <a:latin typeface="Montserrat"/>
              <a:ea typeface="Montserrat"/>
              <a:cs typeface="Montserrat"/>
              <a:sym typeface="Montserrat"/>
            </a:endParaRPr>
          </a:p>
        </p:txBody>
      </p:sp>
      <p:sp>
        <p:nvSpPr>
          <p:cNvPr id="120" name="Google Shape;120;p7"/>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7"/>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graphicFrame>
        <p:nvGraphicFramePr>
          <p:cNvPr id="122" name="Google Shape;122;p7"/>
          <p:cNvGraphicFramePr/>
          <p:nvPr/>
        </p:nvGraphicFramePr>
        <p:xfrm>
          <a:off x="636175" y="1232538"/>
          <a:ext cx="3000000" cy="3000000"/>
        </p:xfrm>
        <a:graphic>
          <a:graphicData uri="http://schemas.openxmlformats.org/drawingml/2006/table">
            <a:tbl>
              <a:tblPr>
                <a:noFill/>
                <a:tableStyleId>{813A7A8D-1D46-4968-84E8-05E577EEBD61}</a:tableStyleId>
              </a:tblPr>
              <a:tblGrid>
                <a:gridCol w="590900"/>
                <a:gridCol w="1710050"/>
                <a:gridCol w="1710050"/>
                <a:gridCol w="2399625"/>
                <a:gridCol w="14613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ID</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First name</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Name</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Email</a:t>
                      </a:r>
                      <a:endParaRPr b="1" sz="14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fr" sz="1400" u="none" cap="none" strike="noStrike">
                          <a:latin typeface="Montserrat"/>
                          <a:ea typeface="Montserrat"/>
                          <a:cs typeface="Montserrat"/>
                          <a:sym typeface="Montserrat"/>
                        </a:rPr>
                        <a:t>Phone</a:t>
                      </a:r>
                      <a:endParaRPr b="1" sz="14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1</a:t>
                      </a:r>
                      <a:endParaRPr sz="1200" u="none" cap="none" strike="noStrike">
                        <a:latin typeface="Montserrat"/>
                        <a:ea typeface="Montserrat"/>
                        <a:cs typeface="Montserrat"/>
                        <a:sym typeface="Montserrat"/>
                      </a:endParaRPr>
                    </a:p>
                  </a:txBody>
                  <a:tcPr marT="91425" marB="91425" marR="91425" marL="91425">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Jean </a:t>
                      </a:r>
                      <a:endParaRPr sz="1200" u="none" cap="none" strike="noStrike">
                        <a:latin typeface="Montserrat"/>
                        <a:ea typeface="Montserrat"/>
                        <a:cs typeface="Montserrat"/>
                        <a:sym typeface="Montserrat"/>
                      </a:endParaRPr>
                    </a:p>
                  </a:txBody>
                  <a:tcPr marT="91425" marB="91425" marR="91425" marL="91425">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Valjean</a:t>
                      </a:r>
                      <a:endParaRPr sz="1200" u="none" cap="none" strike="noStrike">
                        <a:latin typeface="Montserrat"/>
                        <a:ea typeface="Montserrat"/>
                        <a:cs typeface="Montserrat"/>
                        <a:sym typeface="Montserrat"/>
                      </a:endParaRPr>
                    </a:p>
                  </a:txBody>
                  <a:tcPr marT="91425" marB="91425" marR="91425" marL="91425">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jvaljean@gmail.com</a:t>
                      </a:r>
                      <a:endParaRPr sz="1200" u="none" cap="none" strike="noStrike">
                        <a:latin typeface="Montserrat"/>
                        <a:ea typeface="Montserrat"/>
                        <a:cs typeface="Montserrat"/>
                        <a:sym typeface="Montserrat"/>
                      </a:endParaRPr>
                    </a:p>
                  </a:txBody>
                  <a:tcPr marT="91425" marB="91425" marR="91425" marL="91425">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0666349392</a:t>
                      </a:r>
                      <a:endParaRPr sz="1200" u="none" cap="none" strike="noStrike">
                        <a:latin typeface="Montserrat"/>
                        <a:ea typeface="Montserrat"/>
                        <a:cs typeface="Montserrat"/>
                        <a:sym typeface="Montserrat"/>
                      </a:endParaRPr>
                    </a:p>
                  </a:txBody>
                  <a:tcPr marT="91425" marB="91425" marR="91425" marL="91425">
                    <a:lnB cap="flat" cmpd="sng" w="38100">
                      <a:solidFill>
                        <a:srgbClr val="00DBD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2</a:t>
                      </a:r>
                      <a:endParaRPr sz="1200" u="none" cap="none" strike="noStrike">
                        <a:latin typeface="Montserrat"/>
                        <a:ea typeface="Montserrat"/>
                        <a:cs typeface="Montserrat"/>
                        <a:sym typeface="Montserrat"/>
                      </a:endParaRPr>
                    </a:p>
                  </a:txBody>
                  <a:tcPr marT="91425" marB="91425" marR="91425" marL="91425">
                    <a:lnL cap="flat" cmpd="sng" w="38100">
                      <a:solidFill>
                        <a:srgbClr val="00DBD0"/>
                      </a:solidFill>
                      <a:prstDash val="solid"/>
                      <a:round/>
                      <a:headEnd len="sm" w="sm" type="none"/>
                      <a:tailEnd len="sm" w="sm" type="none"/>
                    </a:lnL>
                    <a:lnR cap="flat" cmpd="sng" w="38100">
                      <a:solidFill>
                        <a:srgbClr val="00DBD0"/>
                      </a:solidFill>
                      <a:prstDash val="solid"/>
                      <a:round/>
                      <a:headEnd len="sm" w="sm" type="none"/>
                      <a:tailEnd len="sm" w="sm" type="none"/>
                    </a:lnR>
                    <a:lnT cap="flat" cmpd="sng" w="38100">
                      <a:solidFill>
                        <a:srgbClr val="00DBD0"/>
                      </a:solidFill>
                      <a:prstDash val="solid"/>
                      <a:round/>
                      <a:headEnd len="sm" w="sm" type="none"/>
                      <a:tailEnd len="sm" w="sm" type="none"/>
                    </a:lnT>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Victor</a:t>
                      </a:r>
                      <a:endParaRPr sz="1200" u="none" cap="none" strike="noStrike">
                        <a:latin typeface="Montserrat"/>
                        <a:ea typeface="Montserrat"/>
                        <a:cs typeface="Montserrat"/>
                        <a:sym typeface="Montserrat"/>
                      </a:endParaRPr>
                    </a:p>
                  </a:txBody>
                  <a:tcPr marT="91425" marB="91425" marR="91425" marL="91425">
                    <a:lnL cap="flat" cmpd="sng" w="38100">
                      <a:solidFill>
                        <a:srgbClr val="00DBD0"/>
                      </a:solidFill>
                      <a:prstDash val="solid"/>
                      <a:round/>
                      <a:headEnd len="sm" w="sm" type="none"/>
                      <a:tailEnd len="sm" w="sm" type="none"/>
                    </a:lnL>
                    <a:lnR cap="flat" cmpd="sng" w="38100">
                      <a:solidFill>
                        <a:srgbClr val="00DBD0"/>
                      </a:solidFill>
                      <a:prstDash val="solid"/>
                      <a:round/>
                      <a:headEnd len="sm" w="sm" type="none"/>
                      <a:tailEnd len="sm" w="sm" type="none"/>
                    </a:lnR>
                    <a:lnT cap="flat" cmpd="sng" w="38100">
                      <a:solidFill>
                        <a:srgbClr val="00DBD0"/>
                      </a:solidFill>
                      <a:prstDash val="solid"/>
                      <a:round/>
                      <a:headEnd len="sm" w="sm" type="none"/>
                      <a:tailEnd len="sm" w="sm" type="none"/>
                    </a:lnT>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a:t>
                      </a:r>
                      <a:endParaRPr sz="1200" u="none" cap="none" strike="noStrike">
                        <a:latin typeface="Montserrat"/>
                        <a:ea typeface="Montserrat"/>
                        <a:cs typeface="Montserrat"/>
                        <a:sym typeface="Montserrat"/>
                      </a:endParaRPr>
                    </a:p>
                  </a:txBody>
                  <a:tcPr marT="91425" marB="91425" marR="91425" marL="91425">
                    <a:lnL cap="flat" cmpd="sng" w="38100">
                      <a:solidFill>
                        <a:srgbClr val="00DBD0"/>
                      </a:solidFill>
                      <a:prstDash val="solid"/>
                      <a:round/>
                      <a:headEnd len="sm" w="sm" type="none"/>
                      <a:tailEnd len="sm" w="sm" type="none"/>
                    </a:lnL>
                    <a:lnR cap="flat" cmpd="sng" w="38100">
                      <a:solidFill>
                        <a:srgbClr val="00DBD0"/>
                      </a:solidFill>
                      <a:prstDash val="solid"/>
                      <a:round/>
                      <a:headEnd len="sm" w="sm" type="none"/>
                      <a:tailEnd len="sm" w="sm" type="none"/>
                    </a:lnR>
                    <a:lnT cap="flat" cmpd="sng" w="38100">
                      <a:solidFill>
                        <a:srgbClr val="00DBD0"/>
                      </a:solidFill>
                      <a:prstDash val="solid"/>
                      <a:round/>
                      <a:headEnd len="sm" w="sm" type="none"/>
                      <a:tailEnd len="sm" w="sm" type="none"/>
                    </a:lnT>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hugobg@gmail.com</a:t>
                      </a:r>
                      <a:endParaRPr sz="1200" u="none" cap="none" strike="noStrike">
                        <a:latin typeface="Montserrat"/>
                        <a:ea typeface="Montserrat"/>
                        <a:cs typeface="Montserrat"/>
                        <a:sym typeface="Montserrat"/>
                      </a:endParaRPr>
                    </a:p>
                  </a:txBody>
                  <a:tcPr marT="91425" marB="91425" marR="91425" marL="91425">
                    <a:lnL cap="flat" cmpd="sng" w="38100">
                      <a:solidFill>
                        <a:srgbClr val="00DBD0"/>
                      </a:solidFill>
                      <a:prstDash val="solid"/>
                      <a:round/>
                      <a:headEnd len="sm" w="sm" type="none"/>
                      <a:tailEnd len="sm" w="sm" type="none"/>
                    </a:lnL>
                    <a:lnR cap="flat" cmpd="sng" w="38100">
                      <a:solidFill>
                        <a:srgbClr val="00DBD0"/>
                      </a:solidFill>
                      <a:prstDash val="solid"/>
                      <a:round/>
                      <a:headEnd len="sm" w="sm" type="none"/>
                      <a:tailEnd len="sm" w="sm" type="none"/>
                    </a:lnR>
                    <a:lnT cap="flat" cmpd="sng" w="38100">
                      <a:solidFill>
                        <a:srgbClr val="00DBD0"/>
                      </a:solidFill>
                      <a:prstDash val="solid"/>
                      <a:round/>
                      <a:headEnd len="sm" w="sm" type="none"/>
                      <a:tailEnd len="sm" w="sm" type="none"/>
                    </a:lnT>
                    <a:lnB cap="flat" cmpd="sng" w="38100">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0669456789</a:t>
                      </a:r>
                      <a:endParaRPr sz="1200" u="none" cap="none" strike="noStrike">
                        <a:latin typeface="Montserrat"/>
                        <a:ea typeface="Montserrat"/>
                        <a:cs typeface="Montserrat"/>
                        <a:sym typeface="Montserrat"/>
                      </a:endParaRPr>
                    </a:p>
                  </a:txBody>
                  <a:tcPr marT="91425" marB="91425" marR="91425" marL="91425">
                    <a:lnL cap="flat" cmpd="sng" w="38100">
                      <a:solidFill>
                        <a:srgbClr val="00DBD0"/>
                      </a:solidFill>
                      <a:prstDash val="solid"/>
                      <a:round/>
                      <a:headEnd len="sm" w="sm" type="none"/>
                      <a:tailEnd len="sm" w="sm" type="none"/>
                    </a:lnL>
                    <a:lnR cap="flat" cmpd="sng" w="38100">
                      <a:solidFill>
                        <a:srgbClr val="00DBD0"/>
                      </a:solidFill>
                      <a:prstDash val="solid"/>
                      <a:round/>
                      <a:headEnd len="sm" w="sm" type="none"/>
                      <a:tailEnd len="sm" w="sm" type="none"/>
                    </a:lnR>
                    <a:lnT cap="flat" cmpd="sng" w="38100">
                      <a:solidFill>
                        <a:srgbClr val="00DBD0"/>
                      </a:solidFill>
                      <a:prstDash val="solid"/>
                      <a:round/>
                      <a:headEnd len="sm" w="sm" type="none"/>
                      <a:tailEnd len="sm" w="sm" type="none"/>
                    </a:lnT>
                    <a:lnB cap="flat" cmpd="sng" w="38100">
                      <a:solidFill>
                        <a:srgbClr val="00DBD0"/>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3</a:t>
                      </a:r>
                      <a:endParaRPr sz="1200" u="none" cap="none" strike="noStrike">
                        <a:latin typeface="Montserrat"/>
                        <a:ea typeface="Montserrat"/>
                        <a:cs typeface="Montserrat"/>
                        <a:sym typeface="Montserrat"/>
                      </a:endParaRPr>
                    </a:p>
                  </a:txBody>
                  <a:tcPr marT="91425" marB="91425" marR="91425" marL="91425">
                    <a:lnT cap="flat" cmpd="sng" w="38100">
                      <a:solidFill>
                        <a:srgbClr val="00DBD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Cécile </a:t>
                      </a:r>
                      <a:endParaRPr sz="1200" u="none" cap="none" strike="noStrike">
                        <a:latin typeface="Montserrat"/>
                        <a:ea typeface="Montserrat"/>
                        <a:cs typeface="Montserrat"/>
                        <a:sym typeface="Montserrat"/>
                      </a:endParaRPr>
                    </a:p>
                  </a:txBody>
                  <a:tcPr marT="91425" marB="91425" marR="91425" marL="91425">
                    <a:lnT cap="flat" cmpd="sng" w="38100">
                      <a:solidFill>
                        <a:srgbClr val="00DBD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From France</a:t>
                      </a:r>
                      <a:endParaRPr sz="1200" u="none" cap="none" strike="noStrike">
                        <a:latin typeface="Montserrat"/>
                        <a:ea typeface="Montserrat"/>
                        <a:cs typeface="Montserrat"/>
                        <a:sym typeface="Montserrat"/>
                      </a:endParaRPr>
                    </a:p>
                  </a:txBody>
                  <a:tcPr marT="91425" marB="91425" marR="91425" marL="91425">
                    <a:lnT cap="flat" cmpd="sng" w="38100">
                      <a:solidFill>
                        <a:srgbClr val="00DBD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cdf@yahoo.fr</a:t>
                      </a:r>
                      <a:endParaRPr sz="1200" u="none" cap="none" strike="noStrike">
                        <a:latin typeface="Montserrat"/>
                        <a:ea typeface="Montserrat"/>
                        <a:cs typeface="Montserrat"/>
                        <a:sym typeface="Montserrat"/>
                      </a:endParaRPr>
                    </a:p>
                  </a:txBody>
                  <a:tcPr marT="91425" marB="91425" marR="91425" marL="91425">
                    <a:lnT cap="flat" cmpd="sng" w="38100">
                      <a:solidFill>
                        <a:srgbClr val="00DBD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0617589022</a:t>
                      </a:r>
                      <a:endParaRPr sz="1200" u="none" cap="none" strike="noStrike">
                        <a:latin typeface="Montserrat"/>
                        <a:ea typeface="Montserrat"/>
                        <a:cs typeface="Montserrat"/>
                        <a:sym typeface="Montserrat"/>
                      </a:endParaRPr>
                    </a:p>
                  </a:txBody>
                  <a:tcPr marT="91425" marB="91425" marR="91425" marL="91425">
                    <a:lnT cap="flat" cmpd="sng" w="38100">
                      <a:solidFill>
                        <a:srgbClr val="00DBD0"/>
                      </a:solidFill>
                      <a:prstDash val="solid"/>
                      <a:round/>
                      <a:headEnd len="sm" w="sm" type="none"/>
                      <a:tailEnd len="sm" w="sm" type="none"/>
                    </a:lnT>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4</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Michel </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Delpeche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michou@hotmail.com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0677559900</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5</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Octave</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Parango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99franc@me.com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0669696969</a:t>
                      </a:r>
                      <a:endParaRPr sz="1200" u="none" cap="none" strike="noStrike">
                        <a:latin typeface="Montserrat"/>
                        <a:ea typeface="Montserrat"/>
                        <a:cs typeface="Montserrat"/>
                        <a:sym typeface="Montserra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6</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Dark</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Vader</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jesuistonpere@outlook.com</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fr" sz="1200" u="none" cap="none" strike="noStrike">
                          <a:latin typeface="Montserrat"/>
                          <a:ea typeface="Montserrat"/>
                          <a:cs typeface="Montserrat"/>
                          <a:sym typeface="Montserrat"/>
                        </a:rPr>
                        <a:t>0666666666</a:t>
                      </a:r>
                      <a:endParaRPr sz="12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idx="4294967295" type="ctrTitle"/>
          </p:nvPr>
        </p:nvSpPr>
        <p:spPr>
          <a:xfrm>
            <a:off x="443525" y="403300"/>
            <a:ext cx="6746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2500" u="none" cap="none" strike="noStrike">
                <a:solidFill>
                  <a:srgbClr val="1F4352"/>
                </a:solidFill>
                <a:latin typeface="Montserrat"/>
                <a:ea typeface="Montserrat"/>
                <a:cs typeface="Montserrat"/>
                <a:sym typeface="Montserrat"/>
              </a:rPr>
              <a:t>Schema</a:t>
            </a:r>
            <a:endParaRPr b="1" i="0" sz="2500" u="none" cap="none" strike="noStrike">
              <a:solidFill>
                <a:srgbClr val="1F4352"/>
              </a:solidFill>
              <a:latin typeface="Montserrat"/>
              <a:ea typeface="Montserrat"/>
              <a:cs typeface="Montserrat"/>
              <a:sym typeface="Montserrat"/>
            </a:endParaRPr>
          </a:p>
        </p:txBody>
      </p:sp>
      <p:sp>
        <p:nvSpPr>
          <p:cNvPr id="128" name="Google Shape;128;p8"/>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 name="Google Shape;129;p8"/>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graphicFrame>
        <p:nvGraphicFramePr>
          <p:cNvPr id="130" name="Google Shape;130;p8"/>
          <p:cNvGraphicFramePr/>
          <p:nvPr/>
        </p:nvGraphicFramePr>
        <p:xfrm>
          <a:off x="223550" y="1008763"/>
          <a:ext cx="3000000" cy="3000000"/>
        </p:xfrm>
        <a:graphic>
          <a:graphicData uri="http://schemas.openxmlformats.org/drawingml/2006/table">
            <a:tbl>
              <a:tblPr>
                <a:noFill/>
                <a:tableStyleId>{813A7A8D-1D46-4968-84E8-05E577EEBD61}</a:tableStyleId>
              </a:tblPr>
              <a:tblGrid>
                <a:gridCol w="796875"/>
                <a:gridCol w="791850"/>
                <a:gridCol w="1085025"/>
                <a:gridCol w="1895625"/>
                <a:gridCol w="1149525"/>
              </a:tblGrid>
              <a:tr h="240425">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Client_ID</a:t>
                      </a:r>
                      <a:endParaRPr b="1"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First name</a:t>
                      </a:r>
                      <a:endParaRPr b="1"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Name</a:t>
                      </a:r>
                      <a:endParaRPr b="1"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Email</a:t>
                      </a:r>
                      <a:endParaRPr b="1"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Product_ID</a:t>
                      </a:r>
                      <a:endParaRPr b="1"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Jean </a:t>
                      </a:r>
                      <a:endParaRPr sz="900" u="none" cap="none" strike="noStrike">
                        <a:latin typeface="Montserrat"/>
                        <a:ea typeface="Montserrat"/>
                        <a:cs typeface="Montserrat"/>
                        <a:sym typeface="Montserrat"/>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Valjean</a:t>
                      </a:r>
                      <a:endParaRPr sz="900" u="none" cap="none" strike="noStrike">
                        <a:latin typeface="Montserrat"/>
                        <a:ea typeface="Montserrat"/>
                        <a:cs typeface="Montserrat"/>
                        <a:sym typeface="Montserrat"/>
                      </a:endParaRPr>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jvaljean@gmail.com</a:t>
                      </a:r>
                      <a:endParaRPr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Victor</a:t>
                      </a:r>
                      <a:endParaRPr sz="900" u="none" cap="none" strike="noStrike">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Hugo</a:t>
                      </a:r>
                      <a:endParaRPr sz="900" u="none" cap="none" strike="noStrike">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hugobg@gmail.com</a:t>
                      </a:r>
                      <a:endParaRPr sz="900" u="none" cap="none" strike="noStrike">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28575">
                      <a:solidFill>
                        <a:srgbClr val="00DBD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3</a:t>
                      </a:r>
                      <a:endParaRPr sz="900" u="none" cap="none" strike="noStrike">
                        <a:latin typeface="Montserrat"/>
                        <a:ea typeface="Montserrat"/>
                        <a:cs typeface="Montserrat"/>
                        <a:sym typeface="Montserrat"/>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Cécile </a:t>
                      </a:r>
                      <a:endParaRPr sz="900" u="none" cap="none" strike="noStrike">
                        <a:latin typeface="Montserrat"/>
                        <a:ea typeface="Montserrat"/>
                        <a:cs typeface="Montserrat"/>
                        <a:sym typeface="Montserrat"/>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From France</a:t>
                      </a:r>
                      <a:endParaRPr sz="900" u="none" cap="none" strike="noStrike">
                        <a:latin typeface="Montserrat"/>
                        <a:ea typeface="Montserrat"/>
                        <a:cs typeface="Montserrat"/>
                        <a:sym typeface="Montserrat"/>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cdf@yahoo.fr</a:t>
                      </a:r>
                      <a:endParaRPr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3</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Michel </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Delpeche</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michou@hotmail.com</a:t>
                      </a:r>
                      <a:endParaRPr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Octave</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Parango</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99franc@me.com</a:t>
                      </a:r>
                      <a:endParaRPr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r h="240425">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Dark</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Vader</a:t>
                      </a:r>
                      <a:endParaRPr sz="9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jesuistonpere@outlook.com</a:t>
                      </a:r>
                      <a:endParaRPr sz="900" u="none" cap="none" strike="noStrike">
                        <a:latin typeface="Montserrat"/>
                        <a:ea typeface="Montserrat"/>
                        <a:cs typeface="Montserrat"/>
                        <a:sym typeface="Montserrat"/>
                      </a:endParaRPr>
                    </a:p>
                  </a:txBody>
                  <a:tcPr marT="91425" marB="91425" marR="91425" marL="91425">
                    <a:lnR cap="flat" cmpd="sng" w="28575">
                      <a:solidFill>
                        <a:srgbClr val="00DBD0"/>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r>
            </a:tbl>
          </a:graphicData>
        </a:graphic>
      </p:graphicFrame>
      <p:graphicFrame>
        <p:nvGraphicFramePr>
          <p:cNvPr id="131" name="Google Shape;131;p8"/>
          <p:cNvGraphicFramePr/>
          <p:nvPr/>
        </p:nvGraphicFramePr>
        <p:xfrm>
          <a:off x="6227125" y="2394863"/>
          <a:ext cx="3000000" cy="3000000"/>
        </p:xfrm>
        <a:graphic>
          <a:graphicData uri="http://schemas.openxmlformats.org/drawingml/2006/table">
            <a:tbl>
              <a:tblPr>
                <a:noFill/>
                <a:tableStyleId>{813A7A8D-1D46-4968-84E8-05E577EEBD61}</a:tableStyleId>
              </a:tblPr>
              <a:tblGrid>
                <a:gridCol w="873025"/>
                <a:gridCol w="813100"/>
                <a:gridCol w="1151575"/>
              </a:tblGrid>
              <a:tr h="240425">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Product_ID</a:t>
                      </a:r>
                      <a:endParaRPr b="1"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purchased item</a:t>
                      </a:r>
                      <a:endParaRPr b="1"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900"/>
                        <a:buFont typeface="Arial"/>
                        <a:buNone/>
                      </a:pPr>
                      <a:r>
                        <a:rPr b="1" lang="fr" sz="900" u="none" cap="none" strike="noStrike">
                          <a:latin typeface="Montserrat"/>
                          <a:ea typeface="Montserrat"/>
                          <a:cs typeface="Montserrat"/>
                          <a:sym typeface="Montserrat"/>
                        </a:rPr>
                        <a:t>Revenues</a:t>
                      </a:r>
                      <a:endParaRPr b="1" sz="900" u="none" cap="none" strike="noStrike">
                        <a:latin typeface="Montserrat"/>
                        <a:ea typeface="Montserrat"/>
                        <a:cs typeface="Montserrat"/>
                        <a:sym typeface="Montserrat"/>
                      </a:endParaRPr>
                    </a:p>
                  </a:txBody>
                  <a:tcPr marT="91425" marB="91425" marR="91425" marL="91425"/>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Apples </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15</a:t>
                      </a:r>
                      <a:endParaRPr sz="900" u="none" cap="none" strike="noStrike">
                        <a:latin typeface="Montserrat"/>
                        <a:ea typeface="Montserrat"/>
                        <a:cs typeface="Montserrat"/>
                        <a:sym typeface="Montserrat"/>
                      </a:endParaRPr>
                    </a:p>
                  </a:txBody>
                  <a:tcPr marT="91425" marB="91425" marR="91425" marL="91425">
                    <a:lnB cap="flat" cmpd="sng" w="9525">
                      <a:solidFill>
                        <a:schemeClr val="dk1"/>
                      </a:solidFill>
                      <a:prstDash val="solid"/>
                      <a:round/>
                      <a:headEnd len="sm" w="sm" type="none"/>
                      <a:tailEnd len="sm" w="sm" type="none"/>
                    </a:lnB>
                  </a:tcPr>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2</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Pears</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20</a:t>
                      </a:r>
                      <a:endParaRPr sz="900" u="none" cap="none" strike="noStrike">
                        <a:latin typeface="Montserrat"/>
                        <a:ea typeface="Montserrat"/>
                        <a:cs typeface="Montserrat"/>
                        <a:sym typeface="Montserra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3</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Bananas</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T cap="flat" cmpd="sng" w="9525">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10</a:t>
                      </a:r>
                      <a:endParaRPr sz="900" u="none" cap="none" strike="noStrike">
                        <a:latin typeface="Montserrat"/>
                        <a:ea typeface="Montserrat"/>
                        <a:cs typeface="Montserrat"/>
                        <a:sym typeface="Montserrat"/>
                      </a:endParaRPr>
                    </a:p>
                  </a:txBody>
                  <a:tcPr marT="91425" marB="91425" marR="91425" marL="91425">
                    <a:lnT cap="flat" cmpd="sng" w="9525">
                      <a:solidFill>
                        <a:schemeClr val="dk1"/>
                      </a:solidFill>
                      <a:prstDash val="solid"/>
                      <a:round/>
                      <a:headEnd len="sm" w="sm" type="none"/>
                      <a:tailEnd len="sm" w="sm" type="none"/>
                    </a:lnT>
                  </a:tcPr>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4</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Hazelnuts</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8</a:t>
                      </a:r>
                      <a:endParaRPr sz="900" u="none" cap="none" strike="noStrike">
                        <a:latin typeface="Montserrat"/>
                        <a:ea typeface="Montserrat"/>
                        <a:cs typeface="Montserrat"/>
                        <a:sym typeface="Montserrat"/>
                      </a:endParaRPr>
                    </a:p>
                  </a:txBody>
                  <a:tcPr marT="91425" marB="91425" marR="91425" marL="91425"/>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5</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Mangoes</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25</a:t>
                      </a:r>
                      <a:endParaRPr sz="900" u="none" cap="none" strike="noStrike">
                        <a:latin typeface="Montserrat"/>
                        <a:ea typeface="Montserrat"/>
                        <a:cs typeface="Montserrat"/>
                        <a:sym typeface="Montserrat"/>
                      </a:endParaRPr>
                    </a:p>
                  </a:txBody>
                  <a:tcPr marT="91425" marB="91425" marR="91425" marL="91425"/>
                </a:tc>
              </a:tr>
              <a:tr h="320000">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6</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lnR cap="flat" cmpd="sng" w="28575">
                      <a:solidFill>
                        <a:srgbClr val="00DBD0"/>
                      </a:solidFill>
                      <a:prstDash val="solid"/>
                      <a:round/>
                      <a:headEnd len="sm" w="sm" type="none"/>
                      <a:tailEnd len="sm" w="sm" type="none"/>
                    </a:lnR>
                    <a:lnT cap="flat" cmpd="sng" w="28575">
                      <a:solidFill>
                        <a:srgbClr val="00DBD0"/>
                      </a:solidFill>
                      <a:prstDash val="solid"/>
                      <a:round/>
                      <a:headEnd len="sm" w="sm" type="none"/>
                      <a:tailEnd len="sm" w="sm" type="none"/>
                    </a:lnT>
                    <a:lnB cap="flat" cmpd="sng" w="28575">
                      <a:solidFill>
                        <a:srgbClr val="00DBD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Watermelons</a:t>
                      </a:r>
                      <a:endParaRPr sz="900" u="none" cap="none" strike="noStrike">
                        <a:latin typeface="Montserrat"/>
                        <a:ea typeface="Montserrat"/>
                        <a:cs typeface="Montserrat"/>
                        <a:sym typeface="Montserrat"/>
                      </a:endParaRPr>
                    </a:p>
                  </a:txBody>
                  <a:tcPr marT="91425" marB="91425" marR="91425" marL="91425">
                    <a:lnL cap="flat" cmpd="sng" w="28575">
                      <a:solidFill>
                        <a:srgbClr val="00DBD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900"/>
                        <a:buFont typeface="Arial"/>
                        <a:buNone/>
                      </a:pPr>
                      <a:r>
                        <a:rPr lang="fr" sz="900" u="none" cap="none" strike="noStrike">
                          <a:latin typeface="Montserrat"/>
                          <a:ea typeface="Montserrat"/>
                          <a:cs typeface="Montserrat"/>
                          <a:sym typeface="Montserrat"/>
                        </a:rPr>
                        <a:t>12</a:t>
                      </a:r>
                      <a:endParaRPr sz="9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p:nvPr/>
        </p:nvSpPr>
        <p:spPr>
          <a:xfrm>
            <a:off x="0" y="4764425"/>
            <a:ext cx="9144300" cy="373200"/>
          </a:xfrm>
          <a:prstGeom prst="rect">
            <a:avLst/>
          </a:prstGeom>
          <a:solidFill>
            <a:srgbClr val="1F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9"/>
          <p:cNvPicPr preferRelativeResize="0"/>
          <p:nvPr/>
        </p:nvPicPr>
        <p:blipFill rotWithShape="1">
          <a:blip r:embed="rId3">
            <a:alphaModFix/>
          </a:blip>
          <a:srcRect b="0" l="0" r="0" t="0"/>
          <a:stretch/>
        </p:blipFill>
        <p:spPr>
          <a:xfrm>
            <a:off x="443525" y="4846129"/>
            <a:ext cx="576901" cy="209780"/>
          </a:xfrm>
          <a:prstGeom prst="rect">
            <a:avLst/>
          </a:prstGeom>
          <a:noFill/>
          <a:ln>
            <a:noFill/>
          </a:ln>
        </p:spPr>
      </p:pic>
      <p:sp>
        <p:nvSpPr>
          <p:cNvPr id="138" name="Google Shape;138;p9"/>
          <p:cNvSpPr txBox="1"/>
          <p:nvPr>
            <p:ph idx="4294967295" type="ctrTitle"/>
          </p:nvPr>
        </p:nvSpPr>
        <p:spPr>
          <a:xfrm>
            <a:off x="1040275" y="1872450"/>
            <a:ext cx="6477300" cy="139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fr" sz="4500" u="none" cap="none" strike="noStrike">
                <a:solidFill>
                  <a:srgbClr val="00DBD0"/>
                </a:solidFill>
                <a:latin typeface="Montserrat"/>
                <a:ea typeface="Montserrat"/>
                <a:cs typeface="Montserrat"/>
                <a:sym typeface="Montserrat"/>
              </a:rPr>
              <a:t>What is SQL?</a:t>
            </a:r>
            <a:endParaRPr b="1" i="0" sz="4500" u="none" cap="none" strike="noStrike">
              <a:solidFill>
                <a:srgbClr val="00DBD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