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4384000" cy="13716000"/>
  <p:notesSz cx="6858000" cy="9144000"/>
  <p:embeddedFontLst>
    <p:embeddedFont>
      <p:font typeface="Helvetica Neue" charset="0"/>
      <p:regular r:id="rId25"/>
      <p:bold r:id="rId26"/>
      <p:italic r:id="rId27"/>
      <p:boldItalic r:id="rId28"/>
    </p:embeddedFont>
    <p:embeddedFont>
      <p:font typeface="Montserra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57" autoAdjust="0"/>
  </p:normalViewPr>
  <p:slideViewPr>
    <p:cSldViewPr>
      <p:cViewPr>
        <p:scale>
          <a:sx n="45" d="100"/>
          <a:sy n="45" d="100"/>
        </p:scale>
        <p:origin x="-102" y="8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043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difference between OR and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the two can be concatenated. 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special operator to be used with the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clause. It allows you to create interval filters based on numbers, letters, or dates. 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ILIKE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LIKE depending on your DBMS) is very useful when you want to compare similar values. These values will most of the time be Text. 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sort your results with the ORDER BY clause. Sorting your results often allows you to analyze faster and easier, and also shows that you can make multiple ORDER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separating them with a comma. 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Finally, AS allows you to rename your column. This can be useful when your columns have names that are not very explicit or too technical. In the top case, we renamed </a:t>
            </a:r>
            <a:r>
              <a:rPr lang="en-US" sz="2400" b="0" i="0" u="none" strike="noStrike" cap="none" dirty="0" err="1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movie_title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 strike="noStrike" cap="none" dirty="0" err="1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title_year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lang="en-US" sz="2400" b="0" i="0" u="none" strike="noStrike" cap="none" dirty="0" smtClean="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 careful, you are not going to rename these columns permanently, the columns will always be named </a:t>
            </a:r>
            <a:r>
              <a:rPr lang="en-US" sz="2400" b="0" i="1" u="none" strike="noStrike" cap="none" dirty="0" err="1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movie_title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1" u="none" strike="noStrike" cap="none" dirty="0" err="1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title_year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your database. The new ones will only appear when you launch your query. </a:t>
            </a:r>
            <a:endParaRPr sz="2400" b="0" i="0" u="none" strike="noStrike" cap="none" dirty="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instruction filters your results and will only highlight films that have an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score higher than 8.5. Let's look at it line by line.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query that indicates that you want to filter your results under certain conditions. Only the lines that meet these conditions will be shown.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imdb_score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8.5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the condition on the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imdb_score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column. Only rows with a number greater than 8.5 will be returned.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symbol (&gt;) is a comparator. This operation sign creates a logical comparison which can be either TRUE or FALSE. Here are the most common signs:  </a:t>
            </a:r>
            <a:endParaRPr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strictly superior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strictly inferior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or equal to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the different operators 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logical operator that allows you to add several conditions at once. For example, if you want to see only movies that were released in 1984 and have a score higher than 8</a:t>
            </a:r>
            <a:endParaRPr sz="1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831200" y="2949667"/>
            <a:ext cx="22721701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sz="3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1200" y="8405933"/>
            <a:ext cx="22721701" cy="3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533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63550" algn="ctr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63550" algn="ctr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6355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200" y="5735600"/>
            <a:ext cx="22721701" cy="22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07333" y="1200400"/>
            <a:ext cx="16980899" cy="109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sz="1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6355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1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6355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82752" y="4411556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62792" y="41960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9300" b="1" i="0" u="none" strike="noStrike" cap="none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r>
              <a:rPr lang="en-US" sz="9300" b="1" i="0" u="none" strike="noStrike" cap="none" dirty="0" smtClean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to SQL</a:t>
            </a:r>
            <a:endParaRPr sz="9300" b="1" i="0" u="none" strike="noStrike" cap="none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9300" b="1" i="0" u="none" strike="noStrike" cap="none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9300" b="1" i="0" u="none" strike="noStrike" cap="none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662772" y="7226310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67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B</a:t>
            </a:r>
            <a:endParaRPr sz="6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7926667" y="4196000"/>
            <a:ext cx="0" cy="417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1666" y="5017000"/>
            <a:ext cx="2670735" cy="28571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070975" y="4528325"/>
            <a:ext cx="1668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48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2-B</a:t>
            </a:r>
            <a:endParaRPr sz="48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>
            <a:spLocks noGrp="1"/>
          </p:cNvSpPr>
          <p:nvPr>
            <p:ph type="ctrTitle" idx="4294967295"/>
          </p:nvPr>
        </p:nvSpPr>
        <p:spPr>
          <a:xfrm>
            <a:off x="1922700" y="3343675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movie_title </a:t>
            </a:r>
            <a:endParaRPr sz="8000" b="1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FROM IMDB.movies</a:t>
            </a:r>
            <a:endParaRPr sz="8000" b="1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genres = 'Horror'</a:t>
            </a:r>
            <a:endParaRPr sz="8000" b="1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OR ( title_year &gt; 1980 AND title_year &lt; 1990 );</a:t>
            </a:r>
            <a:endParaRPr sz="8000" b="1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1241077" y="1480378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 idx="4294967295"/>
          </p:nvPr>
        </p:nvSpPr>
        <p:spPr>
          <a:xfrm>
            <a:off x="2983865" y="1480308"/>
            <a:ext cx="173319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ctrTitle" idx="4294967295"/>
          </p:nvPr>
        </p:nvSpPr>
        <p:spPr>
          <a:xfrm>
            <a:off x="1182725" y="1480764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64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241077" y="366786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ctrTitle" idx="4294967295"/>
          </p:nvPr>
        </p:nvSpPr>
        <p:spPr>
          <a:xfrm>
            <a:off x="2983864" y="3667825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AND / OR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ctrTitle" idx="4294967295"/>
          </p:nvPr>
        </p:nvSpPr>
        <p:spPr>
          <a:xfrm>
            <a:off x="1182725" y="3668247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241077" y="5666991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ctrTitle" idx="4294967295"/>
          </p:nvPr>
        </p:nvSpPr>
        <p:spPr>
          <a:xfrm>
            <a:off x="2983869" y="5666954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ctrTitle" idx="4294967295"/>
          </p:nvPr>
        </p:nvSpPr>
        <p:spPr>
          <a:xfrm>
            <a:off x="1182725" y="5667376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1299427" y="7715599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ctrTitle" idx="4294967295"/>
          </p:nvPr>
        </p:nvSpPr>
        <p:spPr>
          <a:xfrm>
            <a:off x="3042214" y="7715563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ctrTitle" idx="4294967295"/>
          </p:nvPr>
        </p:nvSpPr>
        <p:spPr>
          <a:xfrm>
            <a:off x="1241075" y="7715985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299427" y="10091466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ctrTitle" idx="4294967295"/>
          </p:nvPr>
        </p:nvSpPr>
        <p:spPr>
          <a:xfrm>
            <a:off x="3042219" y="10091429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ORDER BY / AS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 idx="4294967295"/>
          </p:nvPr>
        </p:nvSpPr>
        <p:spPr>
          <a:xfrm>
            <a:off x="1241075" y="10091851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>
            <a:spLocks noGrp="1"/>
          </p:cNvSpPr>
          <p:nvPr>
            <p:ph type="ctrTitle" idx="4294967295"/>
          </p:nvPr>
        </p:nvSpPr>
        <p:spPr>
          <a:xfrm>
            <a:off x="1741825" y="2228300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* FROM IMDB.movies</a:t>
            </a:r>
            <a:endParaRPr sz="8000" b="1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movie_title BETWEEN 'A' AND 'J';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t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itle_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year BETWEEN 1990 AND 2000; 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1241077" y="1480378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4294967295"/>
          </p:nvPr>
        </p:nvSpPr>
        <p:spPr>
          <a:xfrm>
            <a:off x="2983865" y="1480308"/>
            <a:ext cx="173319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ctrTitle" idx="4294967295"/>
          </p:nvPr>
        </p:nvSpPr>
        <p:spPr>
          <a:xfrm>
            <a:off x="1182725" y="1480764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64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241077" y="366786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ctrTitle" idx="4294967295"/>
          </p:nvPr>
        </p:nvSpPr>
        <p:spPr>
          <a:xfrm>
            <a:off x="2983864" y="3667825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AND / OR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182725" y="3668247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1241077" y="566699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ctrTitle" idx="4294967295"/>
          </p:nvPr>
        </p:nvSpPr>
        <p:spPr>
          <a:xfrm>
            <a:off x="2983869" y="5666954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ctrTitle" idx="4294967295"/>
          </p:nvPr>
        </p:nvSpPr>
        <p:spPr>
          <a:xfrm>
            <a:off x="1182725" y="5667376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1299427" y="7715599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ctrTitle" idx="4294967295"/>
          </p:nvPr>
        </p:nvSpPr>
        <p:spPr>
          <a:xfrm>
            <a:off x="3042214" y="7715563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LIKE 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4294967295"/>
          </p:nvPr>
        </p:nvSpPr>
        <p:spPr>
          <a:xfrm>
            <a:off x="1241075" y="7715985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1299427" y="10091466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ctrTitle" idx="4294967295"/>
          </p:nvPr>
        </p:nvSpPr>
        <p:spPr>
          <a:xfrm>
            <a:off x="3042219" y="10091429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ORDER BY / AS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ctrTitle" idx="4294967295"/>
          </p:nvPr>
        </p:nvSpPr>
        <p:spPr>
          <a:xfrm>
            <a:off x="1241075" y="10091851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>
            <a:spLocks noGrp="1"/>
          </p:cNvSpPr>
          <p:nvPr>
            <p:ph type="ctrTitle" idx="4294967295"/>
          </p:nvPr>
        </p:nvSpPr>
        <p:spPr>
          <a:xfrm>
            <a:off x="1771950" y="992325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movie_title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movie_title LIKE '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%';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movie_title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movie_title LIKE '%woman%';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1241077" y="1480378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ctrTitle" idx="4294967295"/>
          </p:nvPr>
        </p:nvSpPr>
        <p:spPr>
          <a:xfrm>
            <a:off x="2983865" y="1480308"/>
            <a:ext cx="173319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ctrTitle" idx="4294967295"/>
          </p:nvPr>
        </p:nvSpPr>
        <p:spPr>
          <a:xfrm>
            <a:off x="1182725" y="1480764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64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1241077" y="366786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ctrTitle" idx="4294967295"/>
          </p:nvPr>
        </p:nvSpPr>
        <p:spPr>
          <a:xfrm>
            <a:off x="2983864" y="3667825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AND / OR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ctrTitle" idx="4294967295"/>
          </p:nvPr>
        </p:nvSpPr>
        <p:spPr>
          <a:xfrm>
            <a:off x="1182725" y="3668247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241077" y="566699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ctrTitle" idx="4294967295"/>
          </p:nvPr>
        </p:nvSpPr>
        <p:spPr>
          <a:xfrm>
            <a:off x="2983869" y="5666954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4294967295"/>
          </p:nvPr>
        </p:nvSpPr>
        <p:spPr>
          <a:xfrm>
            <a:off x="1182725" y="5667376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1299427" y="7715599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ctrTitle" idx="4294967295"/>
          </p:nvPr>
        </p:nvSpPr>
        <p:spPr>
          <a:xfrm>
            <a:off x="3042214" y="7715563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4294967295"/>
          </p:nvPr>
        </p:nvSpPr>
        <p:spPr>
          <a:xfrm>
            <a:off x="1241075" y="7715985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299427" y="10091466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4294967295"/>
          </p:nvPr>
        </p:nvSpPr>
        <p:spPr>
          <a:xfrm>
            <a:off x="3042219" y="10091429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ORDER BY / AS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1241075" y="10091851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>
            <a:spLocks noGrp="1"/>
          </p:cNvSpPr>
          <p:nvPr>
            <p:ph type="ctrTitle" idx="4294967295"/>
          </p:nvPr>
        </p:nvSpPr>
        <p:spPr>
          <a:xfrm>
            <a:off x="1711650" y="2559875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ORDER BY imdb_score DESC; 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ORDER BY imdb_score ASC;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241077" y="1480378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2983865" y="1480308"/>
            <a:ext cx="173319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294967295"/>
          </p:nvPr>
        </p:nvSpPr>
        <p:spPr>
          <a:xfrm>
            <a:off x="1182725" y="1480764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64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41077" y="385621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 idx="4294967295"/>
          </p:nvPr>
        </p:nvSpPr>
        <p:spPr>
          <a:xfrm>
            <a:off x="2983864" y="3856175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AND / OR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294967295"/>
          </p:nvPr>
        </p:nvSpPr>
        <p:spPr>
          <a:xfrm>
            <a:off x="1182725" y="3856597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41077" y="585534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4294967295"/>
          </p:nvPr>
        </p:nvSpPr>
        <p:spPr>
          <a:xfrm>
            <a:off x="2983869" y="5855304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1182725" y="5855726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1299427" y="7903949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4294967295"/>
          </p:nvPr>
        </p:nvSpPr>
        <p:spPr>
          <a:xfrm>
            <a:off x="3042214" y="7903913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ctrTitle" idx="4294967295"/>
          </p:nvPr>
        </p:nvSpPr>
        <p:spPr>
          <a:xfrm>
            <a:off x="1241075" y="7904335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99427" y="10279816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ctrTitle" idx="4294967295"/>
          </p:nvPr>
        </p:nvSpPr>
        <p:spPr>
          <a:xfrm>
            <a:off x="3042219" y="10279779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ORDER BY / AS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1241075" y="10280201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>
            <a:spLocks noGrp="1"/>
          </p:cNvSpPr>
          <p:nvPr>
            <p:ph type="ctrTitle" idx="4294967295"/>
          </p:nvPr>
        </p:nvSpPr>
        <p:spPr>
          <a:xfrm>
            <a:off x="1711650" y="2559875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movie_title AS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itle, title_year AS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ear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movie_title LIKE '%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woman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%'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AND title_year &gt; 1935;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1182752" y="4411556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ctrTitle"/>
          </p:nvPr>
        </p:nvSpPr>
        <p:spPr>
          <a:xfrm>
            <a:off x="2662792" y="41960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9300" b="1" i="0" u="none" strike="noStrike" cap="none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r>
              <a:rPr lang="en-US" sz="9300" b="1" i="0" u="none" strike="noStrike" cap="none" dirty="0" smtClean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to SQL</a:t>
            </a:r>
            <a:endParaRPr sz="9300" b="1" i="0" u="none" strike="noStrike" cap="none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9300" b="1" i="0" u="none" strike="noStrike" cap="none" dirty="0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  <a:endParaRPr sz="9300" b="1" i="0" u="none" strike="noStrike" cap="none" dirty="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ctrTitle"/>
          </p:nvPr>
        </p:nvSpPr>
        <p:spPr>
          <a:xfrm>
            <a:off x="2662772" y="7226310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67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Any questions </a:t>
            </a:r>
            <a:r>
              <a:rPr lang="en-US" sz="6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6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" name="Google Shape;283;p34"/>
          <p:cNvCxnSpPr/>
          <p:nvPr/>
        </p:nvCxnSpPr>
        <p:spPr>
          <a:xfrm>
            <a:off x="17926667" y="4196000"/>
            <a:ext cx="0" cy="417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1666" y="5017000"/>
            <a:ext cx="2670735" cy="285719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>
            <a:spLocks noGrp="1"/>
          </p:cNvSpPr>
          <p:nvPr>
            <p:ph type="ctrTitle"/>
          </p:nvPr>
        </p:nvSpPr>
        <p:spPr>
          <a:xfrm>
            <a:off x="1070975" y="4528325"/>
            <a:ext cx="1668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</a:pPr>
            <a:r>
              <a:rPr lang="en-US" sz="48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2-B</a:t>
            </a:r>
            <a:endParaRPr sz="48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ctrTitle" idx="4294967295"/>
          </p:nvPr>
        </p:nvSpPr>
        <p:spPr>
          <a:xfrm>
            <a:off x="1982992" y="5092075"/>
            <a:ext cx="215232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movie_title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imdb_score &gt; 8.5; 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 idx="4294967295"/>
          </p:nvPr>
        </p:nvSpPr>
        <p:spPr>
          <a:xfrm>
            <a:off x="1182733" y="1075467"/>
            <a:ext cx="19914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 dirty="0" smtClean="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sz="6700" b="1" i="0" u="none" strike="noStrike" cap="none" dirty="0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3123132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4544816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5966432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&lt;=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7388116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&gt;=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8556807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ctrTitle" idx="4294967295"/>
          </p:nvPr>
        </p:nvSpPr>
        <p:spPr>
          <a:xfrm>
            <a:off x="9756211" y="9978491"/>
            <a:ext cx="141735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72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72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1241077" y="1480378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ctrTitle" idx="4294967295"/>
          </p:nvPr>
        </p:nvSpPr>
        <p:spPr>
          <a:xfrm>
            <a:off x="2983865" y="1480308"/>
            <a:ext cx="173319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1182725" y="1480764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64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241077" y="3856211"/>
            <a:ext cx="1421700" cy="14217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983864" y="3856175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AND / OR</a:t>
            </a:r>
            <a:endParaRPr sz="67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ctrTitle" idx="4294967295"/>
          </p:nvPr>
        </p:nvSpPr>
        <p:spPr>
          <a:xfrm>
            <a:off x="1182725" y="3856597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241077" y="5855341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ctrTitle" idx="4294967295"/>
          </p:nvPr>
        </p:nvSpPr>
        <p:spPr>
          <a:xfrm>
            <a:off x="2983869" y="5855304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ctrTitle" idx="4294967295"/>
          </p:nvPr>
        </p:nvSpPr>
        <p:spPr>
          <a:xfrm>
            <a:off x="1182725" y="5855726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1299427" y="7903949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ctrTitle" idx="4294967295"/>
          </p:nvPr>
        </p:nvSpPr>
        <p:spPr>
          <a:xfrm>
            <a:off x="3042214" y="7903913"/>
            <a:ext cx="171207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ctrTitle" idx="4294967295"/>
          </p:nvPr>
        </p:nvSpPr>
        <p:spPr>
          <a:xfrm>
            <a:off x="1241075" y="7904335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299427" y="10279816"/>
            <a:ext cx="1421700" cy="1421700"/>
          </a:xfrm>
          <a:prstGeom prst="ellipse">
            <a:avLst/>
          </a:prstGeom>
          <a:solidFill>
            <a:srgbClr val="D4F9F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ctrTitle" idx="4294967295"/>
          </p:nvPr>
        </p:nvSpPr>
        <p:spPr>
          <a:xfrm>
            <a:off x="3042219" y="10279779"/>
            <a:ext cx="197433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7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ORDER BY / AS</a:t>
            </a:r>
            <a:endParaRPr sz="67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241075" y="10280201"/>
            <a:ext cx="15384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6400" b="1" i="0" u="none" strike="noStrike" cap="non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6400" b="1" i="0" u="none" strike="noStrike" cap="non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ctrTitle" idx="4294967295"/>
          </p:nvPr>
        </p:nvSpPr>
        <p:spPr>
          <a:xfrm>
            <a:off x="1922700" y="3343675"/>
            <a:ext cx="22223401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SELECT movie_title 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8000" b="1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IMDB.movies</a:t>
            </a: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WHERE imdb_score &gt; 8</a:t>
            </a:r>
            <a:b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8000" b="1" i="0" u="none" strike="noStrike" cap="non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AND title_year = 1984;</a:t>
            </a:r>
            <a:endParaRPr sz="8000" b="1" i="0" u="none" strike="noStrike" cap="non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12705133"/>
            <a:ext cx="24384899" cy="9951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733" y="12923011"/>
            <a:ext cx="1538400" cy="559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>
            <a:spLocks noGrp="1"/>
          </p:cNvSpPr>
          <p:nvPr>
            <p:ph type="ctrTitle" idx="4294967295"/>
          </p:nvPr>
        </p:nvSpPr>
        <p:spPr>
          <a:xfrm>
            <a:off x="2774058" y="4993200"/>
            <a:ext cx="14173501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12000" b="1" i="0" u="none" strike="noStrike" cap="none">
                <a:solidFill>
                  <a:srgbClr val="00DBD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sz="12000" b="1" i="0" u="none" strike="noStrike" cap="none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532</Words>
  <Application>Microsoft Office PowerPoint</Application>
  <PresentationFormat>Personnalisé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Helvetica Neue</vt:lpstr>
      <vt:lpstr>Montserrat</vt:lpstr>
      <vt:lpstr>Simple Light</vt:lpstr>
      <vt:lpstr>Introduction to SQL —</vt:lpstr>
      <vt:lpstr>WHERE</vt:lpstr>
      <vt:lpstr>WHERE</vt:lpstr>
      <vt:lpstr>SELECT movie_title FROM IMDB.movies  WHERE imdb_score &gt; 8.5;    </vt:lpstr>
      <vt:lpstr>Operators</vt:lpstr>
      <vt:lpstr>WHERE</vt:lpstr>
      <vt:lpstr>AND</vt:lpstr>
      <vt:lpstr>SELECT movie_title  FROM IMDB.movies WHERE imdb_score &gt; 8 AND title_year = 1984;</vt:lpstr>
      <vt:lpstr>OR</vt:lpstr>
      <vt:lpstr>SELECT movie_title  FROM IMDB.movies WHERE genres = 'Horror' OR ( title_year &gt; 1980 AND title_year &lt; 1990 );  </vt:lpstr>
      <vt:lpstr>WHERE</vt:lpstr>
      <vt:lpstr>BETWEEN</vt:lpstr>
      <vt:lpstr>SELECT * FROM IMDB.movies WHERE movie_title BETWEEN 'A' AND 'J';  SELECT * FROM IMDB.movies WHERE title_year BETWEEN 1990 AND 2000; </vt:lpstr>
      <vt:lpstr>WHERE</vt:lpstr>
      <vt:lpstr>LIKE</vt:lpstr>
      <vt:lpstr>SELECT movie_title FROM IMDB.movies WHERE movie_title LIKE 'Z%';  SELECT movie_title FROM IMDB.movies  WHERE movie_title LIKE '%woman%';</vt:lpstr>
      <vt:lpstr>WHERE</vt:lpstr>
      <vt:lpstr>ORDER BY</vt:lpstr>
      <vt:lpstr>SELECT * FROM IMDB.movies ORDER BY imdb_score DESC;   SELECT * FROM IMDB.movies ORDER BY imdb_score ASC;</vt:lpstr>
      <vt:lpstr>AS</vt:lpstr>
      <vt:lpstr>SELECT movie_title AS Title, title_year AS Year FROM IMDB.movies WHERE movie_title LIKE '%woman%' AND title_year &gt; 1935;</vt:lpstr>
      <vt:lpstr>Introduction to SQL 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—</dc:title>
  <cp:lastModifiedBy>Thomas Jousse</cp:lastModifiedBy>
  <cp:revision>2</cp:revision>
  <dcterms:modified xsi:type="dcterms:W3CDTF">2020-02-29T11:56:14Z</dcterms:modified>
</cp:coreProperties>
</file>