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9" r:id="rId4"/>
    <p:sldId id="262" r:id="rId5"/>
    <p:sldId id="258" r:id="rId6"/>
    <p:sldId id="263" r:id="rId7"/>
    <p:sldId id="257" r:id="rId8"/>
    <p:sldId id="260" r:id="rId9"/>
    <p:sldId id="261" r:id="rId10"/>
  </p:sldIdLst>
  <p:sldSz cx="9144000" cy="6858000" type="screen4x3"/>
  <p:notesSz cx="6997700" cy="92837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>
      <p:cViewPr varScale="1">
        <p:scale>
          <a:sx n="100" d="100"/>
          <a:sy n="100" d="100"/>
        </p:scale>
        <p:origin x="981" y="54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3739F75B-3842-4986-B379-A25F65D2E2D9}" type="datetimeFigureOut">
              <a:rPr lang="en-US" altLang="zh-CN" smtClean="0"/>
              <a:pPr/>
              <a:t>6/10/2017</a:t>
            </a:fld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75F11ED1-D598-4A47-B7BF-1BC22F958D8E}" type="slidenum">
              <a:rPr lang="zh-CN" smtClean="0"/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866387FC-CCBE-45D6-8023-B2729909DF51}" type="datetimeFigureOut">
              <a:pPr/>
              <a:t>2017/6/10</a:t>
            </a:fld>
            <a:endParaRPr lang="zh-CN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BE1686F5-D9B0-4B87-9E68-28AD15F2A4F1}" type="slidenum"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altLang="zh-CN" smtClean="0"/>
              <a:pPr/>
              <a:t>6/10/2017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altLang="zh-CN" smtClean="0"/>
              <a:pPr/>
              <a:t>1</a:t>
            </a:fld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altLang="zh-CN" smtClean="0"/>
              <a:pPr/>
              <a:t>6/10/2017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altLang="zh-CN" smtClean="0"/>
              <a:pPr/>
              <a:t>2</a:t>
            </a:fld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95715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altLang="zh-CN" smtClean="0"/>
              <a:pPr/>
              <a:t>6/10/2017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altLang="zh-CN" smtClean="0"/>
              <a:pPr/>
              <a:t>4</a:t>
            </a:fld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8358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altLang="zh-CN" smtClean="0"/>
              <a:pPr/>
              <a:t>6/10/2017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altLang="zh-CN" smtClean="0"/>
              <a:pPr/>
              <a:t>6</a:t>
            </a:fld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 latinLnBrk="0">
              <a:defRPr lang="zh-CN"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0" name="Shap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 latinLnBrk="0">
              <a:spcBef>
                <a:spcPts val="0"/>
              </a:spcBef>
              <a:buNone/>
              <a:defRPr lang="zh-CN"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sp>
        <p:nvSpPr>
          <p:cNvPr id="19" name="Shap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pPr/>
              <a:t>2017/6/10</a:t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1" name="Shap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pPr/>
              <a:t>2017/6/10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pPr/>
              <a:t>2017/6/10</a:t>
            </a:fld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pPr/>
              <a:t>2017/6/10</a:t>
            </a:fld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pPr/>
              <a:t>2017/6/10</a:t>
            </a:fld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pPr/>
              <a:t>2017/6/10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标题和两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pPr/>
              <a:t>2017/6/10</a:t>
            </a:fld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25" name="Rectangl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pPr algn="r"/>
              <a:t>2017/6/10</a:t>
            </a:fld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zh-CN" sz="100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lang="zh-CN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lang="zh-CN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lang="zh-CN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lang="zh-CN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lang="zh-CN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lang="zh-CN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lang="zh-CN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lang="zh-CN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mienreal/p/4532077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guomingfeng/p/osharp-overall-desig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TG.UBP</a:t>
            </a:r>
            <a:br>
              <a:rPr lang="en-US" altLang="zh-CN" dirty="0" smtClean="0"/>
            </a:br>
            <a:r>
              <a:rPr lang="zh-CN" altLang="en-US" dirty="0" smtClean="0"/>
              <a:t>三行统一业务</a:t>
            </a:r>
            <a:r>
              <a:rPr lang="zh-CN" altLang="en-US" dirty="0" smtClean="0"/>
              <a:t>平台</a:t>
            </a:r>
            <a:endParaRPr 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4766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框架：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71600" y="1268760"/>
            <a:ext cx="7640233" cy="4416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ABP</a:t>
            </a:r>
            <a:r>
              <a:rPr lang="zh-CN" altLang="en-US" sz="2400" b="1" dirty="0" smtClean="0"/>
              <a:t>：</a:t>
            </a:r>
            <a:r>
              <a:rPr lang="en-US" altLang="zh-CN" sz="1600" b="1" dirty="0">
                <a:hlinkClick r:id="rId3"/>
              </a:rPr>
              <a:t>http://</a:t>
            </a:r>
            <a:r>
              <a:rPr lang="en-US" altLang="zh-CN" sz="1600" b="1" dirty="0" smtClean="0">
                <a:hlinkClick r:id="rId3"/>
              </a:rPr>
              <a:t>www.cnblogs.com/mienreal/p/4532077.html</a:t>
            </a:r>
            <a:endParaRPr lang="en-US" altLang="zh-CN" sz="1600" b="1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1600" b="1" dirty="0" smtClean="0"/>
              <a:t>技术：</a:t>
            </a:r>
            <a:r>
              <a:rPr lang="en-US" altLang="zh-CN" sz="1600" dirty="0" smtClean="0"/>
              <a:t>MVC </a:t>
            </a:r>
            <a:r>
              <a:rPr lang="en-US" altLang="zh-CN" sz="1600" dirty="0"/>
              <a:t>5</a:t>
            </a:r>
            <a:r>
              <a:rPr lang="zh-CN" altLang="en-US" sz="1600" dirty="0"/>
              <a:t>、</a:t>
            </a:r>
            <a:r>
              <a:rPr lang="en-US" altLang="zh-CN" sz="1600" dirty="0"/>
              <a:t>Web API 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SignalR</a:t>
            </a:r>
            <a:r>
              <a:rPr lang="zh-CN" altLang="en-US" sz="1600" dirty="0"/>
              <a:t>、</a:t>
            </a:r>
            <a:r>
              <a:rPr lang="zh-CN" altLang="en-US" sz="1600" dirty="0" smtClean="0"/>
              <a:t>依赖注入、</a:t>
            </a:r>
            <a:r>
              <a:rPr lang="en-US" altLang="zh-CN" sz="1600" dirty="0" smtClean="0"/>
              <a:t>EF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AutoMapper</a:t>
            </a:r>
            <a:r>
              <a:rPr lang="zh-CN" altLang="en-US" sz="1600" dirty="0" smtClean="0"/>
              <a:t>、</a:t>
            </a:r>
            <a:endParaRPr lang="en-US" altLang="zh-CN" sz="1600" dirty="0" smtClean="0"/>
          </a:p>
          <a:p>
            <a:pPr lvl="1" indent="885825"/>
            <a:r>
              <a:rPr lang="en-US" altLang="zh-CN" sz="1600" dirty="0" err="1" smtClean="0"/>
              <a:t>HangFire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Bootstrap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MPA</a:t>
            </a:r>
            <a:r>
              <a:rPr lang="zh-CN" altLang="en-US" sz="1600" dirty="0" smtClean="0"/>
              <a:t>）、</a:t>
            </a:r>
            <a:r>
              <a:rPr lang="en-US" altLang="zh-CN" sz="1600" dirty="0" err="1" smtClean="0"/>
              <a:t>AngularJs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SPA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……</a:t>
            </a:r>
          </a:p>
          <a:p>
            <a:pPr marL="719138" lvl="1" indent="-271463">
              <a:buFont typeface="Wingdings" panose="05000000000000000000" pitchFamily="2" charset="2"/>
              <a:buChar char="l"/>
            </a:pPr>
            <a:r>
              <a:rPr lang="zh-CN" altLang="en-US" sz="1600" b="1" dirty="0"/>
              <a:t>优点</a:t>
            </a:r>
            <a:r>
              <a:rPr lang="zh-CN" altLang="en-US" sz="1600" b="1" dirty="0" smtClean="0"/>
              <a:t>：</a:t>
            </a:r>
            <a:endParaRPr lang="en-US" altLang="zh-CN" sz="1600" b="1" dirty="0" smtClean="0"/>
          </a:p>
          <a:p>
            <a:pPr marL="1614488" lvl="1" indent="-271463">
              <a:buFont typeface="Wingdings" panose="05000000000000000000" pitchFamily="2" charset="2"/>
              <a:buChar char="ü"/>
            </a:pPr>
            <a:r>
              <a:rPr lang="zh-CN" altLang="en-US" dirty="0"/>
              <a:t>模块化开发（每个模块有独立的</a:t>
            </a:r>
            <a:r>
              <a:rPr lang="en-US" altLang="zh-CN" dirty="0"/>
              <a:t>EF </a:t>
            </a:r>
            <a:r>
              <a:rPr lang="en-US" altLang="zh-CN" dirty="0" err="1"/>
              <a:t>DbContext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1343025" lvl="1" indent="271463"/>
            <a:r>
              <a:rPr lang="zh-CN" altLang="en-US" dirty="0" smtClean="0"/>
              <a:t>可</a:t>
            </a:r>
            <a:r>
              <a:rPr lang="zh-CN" altLang="en-US" dirty="0"/>
              <a:t>单独指定数据库）</a:t>
            </a:r>
            <a:endParaRPr lang="en-US" altLang="zh-CN" dirty="0"/>
          </a:p>
          <a:p>
            <a:pPr marL="1628775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可创建</a:t>
            </a:r>
            <a:r>
              <a:rPr lang="en-US" altLang="zh-CN" dirty="0"/>
              <a:t>SPA</a:t>
            </a:r>
            <a:r>
              <a:rPr lang="zh-CN" altLang="en-US" dirty="0"/>
              <a:t>和</a:t>
            </a:r>
            <a:r>
              <a:rPr lang="en-US" altLang="zh-CN" dirty="0"/>
              <a:t>MPA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marL="1628775" lvl="1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支持</a:t>
            </a:r>
            <a:r>
              <a:rPr lang="en-US" altLang="zh-CN" dirty="0" err="1" smtClean="0"/>
              <a:t>MangoDb</a:t>
            </a:r>
            <a:r>
              <a:rPr lang="zh-CN" altLang="en-US" dirty="0"/>
              <a:t>和内存数据库</a:t>
            </a:r>
            <a:endParaRPr lang="en-US" altLang="zh-CN" dirty="0" smtClean="0"/>
          </a:p>
          <a:p>
            <a:pPr marL="1628775" lvl="1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多</a:t>
            </a:r>
            <a:r>
              <a:rPr lang="zh-CN" altLang="en-US" dirty="0"/>
              <a:t>语言</a:t>
            </a:r>
            <a:r>
              <a:rPr lang="en-US" altLang="zh-CN" dirty="0"/>
              <a:t>/</a:t>
            </a:r>
            <a:r>
              <a:rPr lang="zh-CN" altLang="en-US" dirty="0"/>
              <a:t>本地化</a:t>
            </a:r>
            <a:r>
              <a:rPr lang="zh-CN" altLang="en-US" dirty="0" smtClean="0"/>
              <a:t>系统、</a:t>
            </a:r>
            <a:endParaRPr lang="en-US" altLang="zh-CN" dirty="0" smtClean="0"/>
          </a:p>
          <a:p>
            <a:pPr marL="1628775" lvl="1" indent="-285750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EventBus</a:t>
            </a:r>
            <a:r>
              <a:rPr lang="zh-CN" altLang="en-US" dirty="0"/>
              <a:t>来实现服务器端全局的领域</a:t>
            </a:r>
            <a:r>
              <a:rPr lang="zh-CN" altLang="en-US" dirty="0" smtClean="0"/>
              <a:t>事件、</a:t>
            </a:r>
            <a:endParaRPr lang="en-US" altLang="zh-CN" dirty="0" smtClean="0"/>
          </a:p>
          <a:p>
            <a:pPr marL="1628775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通过</a:t>
            </a:r>
            <a:r>
              <a:rPr lang="en-US" altLang="zh-CN" dirty="0"/>
              <a:t>Application Services</a:t>
            </a:r>
            <a:r>
              <a:rPr lang="zh-CN" altLang="en-US" dirty="0"/>
              <a:t>自动创建</a:t>
            </a:r>
            <a:r>
              <a:rPr lang="en-US" altLang="zh-CN" dirty="0"/>
              <a:t>Web </a:t>
            </a:r>
            <a:r>
              <a:rPr lang="en-US" altLang="zh-CN" dirty="0" err="1"/>
              <a:t>Api</a:t>
            </a:r>
            <a:r>
              <a:rPr lang="zh-CN" altLang="en-US" dirty="0" smtClean="0"/>
              <a:t>层、</a:t>
            </a:r>
            <a:endParaRPr lang="en-US" altLang="zh-CN" dirty="0" smtClean="0"/>
          </a:p>
          <a:p>
            <a:pPr marL="1628775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自动创建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的代理层来更方便使用</a:t>
            </a:r>
            <a:r>
              <a:rPr lang="en-US" altLang="zh-CN" dirty="0"/>
              <a:t>Web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marL="1628775" lvl="1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实现了多租户的应用</a:t>
            </a:r>
            <a:endParaRPr lang="en-US" altLang="zh-CN" dirty="0" smtClean="0"/>
          </a:p>
          <a:p>
            <a:pPr marL="1628775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系统设置存取管理（系统级、租户级、用户级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1343025" lvl="1" indent="271463"/>
            <a:r>
              <a:rPr lang="zh-CN" altLang="en-US" dirty="0" smtClean="0"/>
              <a:t>作用</a:t>
            </a:r>
            <a:r>
              <a:rPr lang="zh-CN" altLang="en-US" dirty="0"/>
              <a:t>范围自动管理）</a:t>
            </a:r>
            <a:r>
              <a:rPr lang="zh-CN" altLang="en-US" dirty="0" smtClean="0"/>
              <a:t>（类似</a:t>
            </a:r>
            <a:r>
              <a:rPr lang="en-US" altLang="zh-CN" dirty="0" smtClean="0"/>
              <a:t>EBS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2889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404664"/>
            <a:ext cx="835292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8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4766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框架：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71601" y="1268760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/>
              <a:t>OSharp</a:t>
            </a:r>
            <a:r>
              <a:rPr lang="zh-CN" altLang="en-US" sz="2400" b="1" dirty="0" smtClean="0"/>
              <a:t>：</a:t>
            </a:r>
            <a:r>
              <a:rPr lang="en-US" altLang="zh-CN" sz="1100" b="1" dirty="0" smtClean="0">
                <a:hlinkClick r:id="rId3"/>
              </a:rPr>
              <a:t>http://www.cnblogs.com/guomingfeng/p/osharp-overall-design.html</a:t>
            </a:r>
            <a:endParaRPr lang="en-US" altLang="zh-CN" sz="1100" b="1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1600" b="1" dirty="0"/>
              <a:t>技术：</a:t>
            </a:r>
            <a:r>
              <a:rPr lang="en-US" altLang="zh-CN" sz="1600" dirty="0"/>
              <a:t>MVC 5</a:t>
            </a:r>
            <a:r>
              <a:rPr lang="zh-CN" altLang="en-US" sz="1600" dirty="0"/>
              <a:t>、</a:t>
            </a:r>
            <a:r>
              <a:rPr lang="en-US" altLang="zh-CN" sz="1600" dirty="0"/>
              <a:t>Web API 2</a:t>
            </a:r>
            <a:r>
              <a:rPr lang="zh-CN" altLang="en-US" sz="1600" dirty="0" smtClean="0"/>
              <a:t>、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SignalR</a:t>
            </a:r>
            <a:r>
              <a:rPr lang="zh-CN" altLang="en-US" sz="1600" dirty="0" smtClean="0"/>
              <a:t>、依赖</a:t>
            </a:r>
            <a:r>
              <a:rPr lang="zh-CN" altLang="en-US" sz="1600" dirty="0"/>
              <a:t>注入、</a:t>
            </a:r>
            <a:r>
              <a:rPr lang="en-US" altLang="zh-CN" sz="1600" dirty="0"/>
              <a:t>EF</a:t>
            </a:r>
            <a:r>
              <a:rPr lang="zh-CN" altLang="en-US" sz="1600" dirty="0" smtClean="0"/>
              <a:t>、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AutoMapper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、</a:t>
            </a:r>
            <a:endParaRPr lang="en-US" altLang="zh-CN" sz="1600" dirty="0" smtClean="0"/>
          </a:p>
          <a:p>
            <a:pPr lvl="1" indent="885825"/>
            <a:r>
              <a:rPr lang="en-US" altLang="zh-CN" sz="1600" dirty="0" err="1" smtClean="0"/>
              <a:t>EasyUI</a:t>
            </a:r>
            <a:r>
              <a:rPr lang="zh-CN" altLang="en-US" sz="1600" dirty="0" smtClean="0"/>
              <a:t>、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HangFire</a:t>
            </a:r>
            <a:r>
              <a:rPr lang="en-US" altLang="zh-CN" sz="1600" dirty="0" smtClean="0"/>
              <a:t>……</a:t>
            </a:r>
            <a:endParaRPr lang="en-US" altLang="zh-CN" sz="1600" dirty="0"/>
          </a:p>
          <a:p>
            <a:pPr marL="719138" lvl="1" indent="-271463">
              <a:buFont typeface="Wingdings" panose="05000000000000000000" pitchFamily="2" charset="2"/>
              <a:buChar char="l"/>
            </a:pPr>
            <a:r>
              <a:rPr lang="zh-CN" altLang="en-US" sz="1600" b="1" dirty="0"/>
              <a:t>优点</a:t>
            </a:r>
            <a:r>
              <a:rPr lang="zh-CN" altLang="en-US" sz="1600" b="1" dirty="0" smtClean="0"/>
              <a:t>：</a:t>
            </a:r>
            <a:endParaRPr lang="en-US" altLang="zh-CN" sz="1600" b="1" dirty="0" smtClean="0"/>
          </a:p>
          <a:p>
            <a:pPr marL="1628775" lvl="1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已支持</a:t>
            </a:r>
            <a:r>
              <a:rPr lang="en-US" altLang="zh-CN" dirty="0"/>
              <a:t>Oracle</a:t>
            </a:r>
            <a:r>
              <a:rPr lang="zh-CN" altLang="en-US" dirty="0" smtClean="0"/>
              <a:t>数据库（我扩展的，使用了</a:t>
            </a:r>
            <a:r>
              <a:rPr lang="en-US" altLang="zh-CN" dirty="0" err="1" smtClean="0"/>
              <a:t>Devart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628775" lvl="1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对于功能和实体是动态加载写入数据库</a:t>
            </a:r>
            <a:endParaRPr lang="en-US" altLang="zh-CN" dirty="0" smtClean="0"/>
          </a:p>
          <a:p>
            <a:pPr marL="1628775" lvl="1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日志功能包括操作日志和数据修改日志</a:t>
            </a:r>
            <a:endParaRPr lang="en-US" altLang="zh-CN" dirty="0" smtClean="0"/>
          </a:p>
          <a:p>
            <a:pPr marL="1628775" lvl="1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前台使用</a:t>
            </a:r>
            <a:r>
              <a:rPr lang="en-US" altLang="zh-CN" dirty="0" err="1" smtClean="0"/>
              <a:t>EasyUI+Jquery</a:t>
            </a:r>
            <a:r>
              <a:rPr lang="zh-CN" altLang="en-US" dirty="0" smtClean="0"/>
              <a:t>，要熟悉些</a:t>
            </a:r>
            <a:endParaRPr lang="en-US" altLang="zh-CN" dirty="0" smtClean="0"/>
          </a:p>
          <a:p>
            <a:pPr marL="1628775" lvl="1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实现了基于</a:t>
            </a:r>
            <a:r>
              <a:rPr lang="en-US" altLang="zh-CN" dirty="0" err="1" smtClean="0"/>
              <a:t>Oauth</a:t>
            </a:r>
            <a:r>
              <a:rPr lang="zh-CN" altLang="en-US" dirty="0" smtClean="0"/>
              <a:t>的单点登陆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3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04664"/>
            <a:ext cx="8352928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0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83568" y="764704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对于框架的功能，</a:t>
            </a:r>
            <a:r>
              <a:rPr lang="en-US" altLang="zh-CN" dirty="0" smtClean="0"/>
              <a:t>ABP</a:t>
            </a:r>
            <a:r>
              <a:rPr lang="zh-CN" altLang="en-US" dirty="0" smtClean="0"/>
              <a:t>比</a:t>
            </a:r>
            <a:r>
              <a:rPr lang="en-US" altLang="zh-CN" dirty="0" err="1" smtClean="0"/>
              <a:t>Osharp</a:t>
            </a:r>
            <a:r>
              <a:rPr lang="zh-CN" altLang="en-US" dirty="0" smtClean="0"/>
              <a:t>要完善和丰富，但如果用于正式系统还需要进行封装，至少要添加对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的支持、权限菜单保存到数据库等功能。</a:t>
            </a:r>
            <a:r>
              <a:rPr lang="en-US" altLang="zh-CN" dirty="0"/>
              <a:t> </a:t>
            </a:r>
            <a:r>
              <a:rPr lang="en-US" altLang="zh-CN" dirty="0" err="1" smtClean="0"/>
              <a:t>Osharp</a:t>
            </a:r>
            <a:r>
              <a:rPr lang="zh-CN" altLang="en-US" dirty="0" smtClean="0"/>
              <a:t>（我扩展后的）目前可以直接用于正式系统开发，但在本地化、</a:t>
            </a:r>
            <a:r>
              <a:rPr lang="en-US" altLang="zh-CN" dirty="0" err="1" smtClean="0"/>
              <a:t>EventBus</a:t>
            </a:r>
            <a:r>
              <a:rPr lang="zh-CN" altLang="en-US" dirty="0" smtClean="0"/>
              <a:t>、自动创建</a:t>
            </a:r>
            <a:r>
              <a:rPr lang="en-US" altLang="zh-CN" dirty="0" err="1" smtClean="0"/>
              <a:t>WebApi</a:t>
            </a:r>
            <a:r>
              <a:rPr lang="zh-CN" altLang="en-US" dirty="0" smtClean="0"/>
              <a:t>、多租户、系统设置、</a:t>
            </a:r>
            <a:r>
              <a:rPr lang="en-US" altLang="zh-CN" dirty="0" err="1" smtClean="0"/>
              <a:t>MangoDb</a:t>
            </a:r>
            <a:r>
              <a:rPr lang="zh-CN" altLang="en-US" dirty="0" smtClean="0"/>
              <a:t>、即时消息、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代理等方面不如</a:t>
            </a:r>
            <a:r>
              <a:rPr lang="en-US" altLang="zh-CN" dirty="0" smtClean="0"/>
              <a:t>ABP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683568" y="3573016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建议两个方案：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、基于</a:t>
            </a:r>
            <a:r>
              <a:rPr lang="en-US" altLang="zh-CN" dirty="0" err="1" smtClean="0"/>
              <a:t>Osharp</a:t>
            </a:r>
            <a:r>
              <a:rPr lang="zh-CN" altLang="en-US" dirty="0" smtClean="0"/>
              <a:t>框架开发，等合适机会再替换成</a:t>
            </a:r>
            <a:r>
              <a:rPr lang="en-US" altLang="zh-CN" dirty="0" smtClean="0"/>
              <a:t>ABP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、现在就对</a:t>
            </a:r>
            <a:r>
              <a:rPr lang="en-US" altLang="zh-CN" dirty="0" smtClean="0"/>
              <a:t>ABP</a:t>
            </a:r>
            <a:r>
              <a:rPr lang="zh-CN" altLang="en-US" dirty="0" smtClean="0"/>
              <a:t>封装，然后开发；</a:t>
            </a:r>
            <a:endParaRPr lang="en-US" altLang="zh-CN" dirty="0" smtClean="0"/>
          </a:p>
          <a:p>
            <a:r>
              <a:rPr lang="zh-CN" altLang="en-US" dirty="0" smtClean="0"/>
              <a:t>相对来说，方案一难度</a:t>
            </a:r>
            <a:r>
              <a:rPr lang="zh-CN" altLang="en-US" dirty="0"/>
              <a:t>低些、时间短</a:t>
            </a:r>
            <a:r>
              <a:rPr lang="zh-CN" altLang="en-US" dirty="0" smtClean="0"/>
              <a:t>些。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755576" y="234888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对于系统的功能，分两步走，先</a:t>
            </a:r>
            <a:r>
              <a:rPr lang="zh-CN" altLang="en-US" dirty="0"/>
              <a:t>参照力软（</a:t>
            </a:r>
            <a:r>
              <a:rPr lang="en-US" altLang="zh-CN" dirty="0" err="1"/>
              <a:t>Learun</a:t>
            </a:r>
            <a:r>
              <a:rPr lang="zh-CN" altLang="en-US" dirty="0"/>
              <a:t>）</a:t>
            </a:r>
            <a:r>
              <a:rPr lang="zh-CN" altLang="en-US" dirty="0" smtClean="0"/>
              <a:t>和</a:t>
            </a:r>
            <a:r>
              <a:rPr lang="en-US" altLang="zh-CN" dirty="0"/>
              <a:t>Ymnets.net</a:t>
            </a:r>
            <a:r>
              <a:rPr lang="zh-CN" altLang="en-US" dirty="0" smtClean="0"/>
              <a:t>两</a:t>
            </a:r>
            <a:r>
              <a:rPr lang="zh-CN" altLang="en-US" dirty="0"/>
              <a:t>个系统</a:t>
            </a:r>
            <a:r>
              <a:rPr lang="zh-CN" altLang="en-US" dirty="0" smtClean="0"/>
              <a:t>，开发</a:t>
            </a:r>
            <a:r>
              <a:rPr lang="en-US" altLang="zh-CN" dirty="0" smtClean="0"/>
              <a:t>1.0</a:t>
            </a:r>
            <a:r>
              <a:rPr lang="zh-CN" altLang="en-US" dirty="0" smtClean="0"/>
              <a:t>版，稳定后再参照</a:t>
            </a:r>
            <a:r>
              <a:rPr lang="en-US" altLang="zh-CN" dirty="0" smtClean="0"/>
              <a:t>H3-BPM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ESB</a:t>
            </a:r>
            <a:r>
              <a:rPr lang="zh-CN" altLang="en-US" dirty="0" smtClean="0"/>
              <a:t>功能、完善工作流功能。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94392"/>
          </a:xfrm>
        </p:spPr>
        <p:txBody>
          <a:bodyPr/>
          <a:lstStyle/>
          <a:p>
            <a:r>
              <a:rPr lang="zh-CN" altLang="en-US" dirty="0" smtClean="0"/>
              <a:t>力软：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24744"/>
            <a:ext cx="8101528" cy="460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2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Ymnets.net: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052736"/>
            <a:ext cx="8183879" cy="53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72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46E547-EE2C-4BFB-8534-E5CE245D51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产品概述演示文稿</Template>
  <TotalTime>0</TotalTime>
  <Words>389</Words>
  <Application>Microsoft Office PowerPoint</Application>
  <PresentationFormat>全屏显示(4:3)</PresentationFormat>
  <Paragraphs>43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Calibri</vt:lpstr>
      <vt:lpstr>Verdana</vt:lpstr>
      <vt:lpstr>Wingdings</vt:lpstr>
      <vt:lpstr>Wingdings 2</vt:lpstr>
      <vt:lpstr>视点</vt:lpstr>
      <vt:lpstr>TG.UBP 三行统一业务平台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2017-05-23T01:25:27Z</dcterms:created>
  <dcterms:modified xsi:type="dcterms:W3CDTF">2017-06-10T07:50:08Z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TC100902499990</vt:lpwstr>
  </property>
</Properties>
</file>