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6"/>
  </p:notesMasterIdLst>
  <p:sldIdLst>
    <p:sldId id="3825" r:id="rId5"/>
    <p:sldId id="3826" r:id="rId6"/>
    <p:sldId id="3827" r:id="rId7"/>
    <p:sldId id="3791" r:id="rId8"/>
    <p:sldId id="3836" r:id="rId9"/>
    <p:sldId id="3838" r:id="rId10"/>
    <p:sldId id="3837" r:id="rId11"/>
    <p:sldId id="3839" r:id="rId12"/>
    <p:sldId id="3835" r:id="rId13"/>
    <p:sldId id="3833" r:id="rId14"/>
    <p:sldId id="38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TONDINI Chuma" userId="11bb6512-5d5e-45d5-b2ed-b3382bcdd3f7" providerId="ADAL" clId="{C48EAED1-ACB2-4DFC-B9A9-A79EC94D6840}"/>
    <pc:docChg chg="custSel modSld">
      <pc:chgData name="NTONDINI Chuma" userId="11bb6512-5d5e-45d5-b2ed-b3382bcdd3f7" providerId="ADAL" clId="{C48EAED1-ACB2-4DFC-B9A9-A79EC94D6840}" dt="2022-09-21T13:16:11.574" v="402" actId="20577"/>
      <pc:docMkLst>
        <pc:docMk/>
      </pc:docMkLst>
      <pc:sldChg chg="modSp mod">
        <pc:chgData name="NTONDINI Chuma" userId="11bb6512-5d5e-45d5-b2ed-b3382bcdd3f7" providerId="ADAL" clId="{C48EAED1-ACB2-4DFC-B9A9-A79EC94D6840}" dt="2022-09-21T13:10:06.745" v="245" actId="20577"/>
        <pc:sldMkLst>
          <pc:docMk/>
          <pc:sldMk cId="1019213662" sldId="3791"/>
        </pc:sldMkLst>
        <pc:spChg chg="mod">
          <ac:chgData name="NTONDINI Chuma" userId="11bb6512-5d5e-45d5-b2ed-b3382bcdd3f7" providerId="ADAL" clId="{C48EAED1-ACB2-4DFC-B9A9-A79EC94D6840}" dt="2022-09-21T13:10:06.745" v="245" actId="20577"/>
          <ac:spMkLst>
            <pc:docMk/>
            <pc:sldMk cId="1019213662" sldId="3791"/>
            <ac:spMk id="18" creationId="{BE2DE999-7E59-D161-1AB4-570B2200EDAA}"/>
          </ac:spMkLst>
        </pc:spChg>
      </pc:sldChg>
      <pc:sldChg chg="modSp mod">
        <pc:chgData name="NTONDINI Chuma" userId="11bb6512-5d5e-45d5-b2ed-b3382bcdd3f7" providerId="ADAL" clId="{C48EAED1-ACB2-4DFC-B9A9-A79EC94D6840}" dt="2022-09-21T13:08:43.552" v="159" actId="313"/>
        <pc:sldMkLst>
          <pc:docMk/>
          <pc:sldMk cId="800962904" sldId="3825"/>
        </pc:sldMkLst>
        <pc:spChg chg="mod">
          <ac:chgData name="NTONDINI Chuma" userId="11bb6512-5d5e-45d5-b2ed-b3382bcdd3f7" providerId="ADAL" clId="{C48EAED1-ACB2-4DFC-B9A9-A79EC94D6840}" dt="2022-09-21T13:08:43.552" v="159" actId="313"/>
          <ac:spMkLst>
            <pc:docMk/>
            <pc:sldMk cId="800962904" sldId="3825"/>
            <ac:spMk id="2" creationId="{28B08836-40C5-46C2-81BA-21AA27176925}"/>
          </ac:spMkLst>
        </pc:spChg>
      </pc:sldChg>
      <pc:sldChg chg="modSp mod">
        <pc:chgData name="NTONDINI Chuma" userId="11bb6512-5d5e-45d5-b2ed-b3382bcdd3f7" providerId="ADAL" clId="{C48EAED1-ACB2-4DFC-B9A9-A79EC94D6840}" dt="2022-09-21T13:06:33.658" v="158" actId="20577"/>
        <pc:sldMkLst>
          <pc:docMk/>
          <pc:sldMk cId="1002193766" sldId="3827"/>
        </pc:sldMkLst>
        <pc:spChg chg="mod">
          <ac:chgData name="NTONDINI Chuma" userId="11bb6512-5d5e-45d5-b2ed-b3382bcdd3f7" providerId="ADAL" clId="{C48EAED1-ACB2-4DFC-B9A9-A79EC94D6840}" dt="2022-09-21T13:06:33.658" v="158" actId="20577"/>
          <ac:spMkLst>
            <pc:docMk/>
            <pc:sldMk cId="1002193766" sldId="3827"/>
            <ac:spMk id="5" creationId="{B67B1E24-2840-4BB0-AE5A-2320A01CB80F}"/>
          </ac:spMkLst>
        </pc:spChg>
      </pc:sldChg>
      <pc:sldChg chg="modSp mod">
        <pc:chgData name="NTONDINI Chuma" userId="11bb6512-5d5e-45d5-b2ed-b3382bcdd3f7" providerId="ADAL" clId="{C48EAED1-ACB2-4DFC-B9A9-A79EC94D6840}" dt="2022-09-21T13:16:11.574" v="402" actId="20577"/>
        <pc:sldMkLst>
          <pc:docMk/>
          <pc:sldMk cId="17839761" sldId="3833"/>
        </pc:sldMkLst>
        <pc:spChg chg="mod">
          <ac:chgData name="NTONDINI Chuma" userId="11bb6512-5d5e-45d5-b2ed-b3382bcdd3f7" providerId="ADAL" clId="{C48EAED1-ACB2-4DFC-B9A9-A79EC94D6840}" dt="2022-09-21T13:16:11.574" v="402" actId="20577"/>
          <ac:spMkLst>
            <pc:docMk/>
            <pc:sldMk cId="17839761" sldId="3833"/>
            <ac:spMk id="5" creationId="{42E3A3A9-5E96-4CDD-A971-9C272EFD97D9}"/>
          </ac:spMkLst>
        </pc:spChg>
      </pc:sldChg>
      <pc:sldChg chg="modSp mod">
        <pc:chgData name="NTONDINI Chuma" userId="11bb6512-5d5e-45d5-b2ed-b3382bcdd3f7" providerId="ADAL" clId="{C48EAED1-ACB2-4DFC-B9A9-A79EC94D6840}" dt="2022-09-21T13:10:22.685" v="246" actId="20577"/>
        <pc:sldMkLst>
          <pc:docMk/>
          <pc:sldMk cId="533079948" sldId="3836"/>
        </pc:sldMkLst>
        <pc:spChg chg="mod">
          <ac:chgData name="NTONDINI Chuma" userId="11bb6512-5d5e-45d5-b2ed-b3382bcdd3f7" providerId="ADAL" clId="{C48EAED1-ACB2-4DFC-B9A9-A79EC94D6840}" dt="2022-09-21T13:10:22.685" v="246" actId="20577"/>
          <ac:spMkLst>
            <pc:docMk/>
            <pc:sldMk cId="533079948" sldId="3836"/>
            <ac:spMk id="18" creationId="{BE2DE999-7E59-D161-1AB4-570B2200EDAA}"/>
          </ac:spMkLst>
        </pc:spChg>
      </pc:sldChg>
      <pc:sldChg chg="modSp mod">
        <pc:chgData name="NTONDINI Chuma" userId="11bb6512-5d5e-45d5-b2ed-b3382bcdd3f7" providerId="ADAL" clId="{C48EAED1-ACB2-4DFC-B9A9-A79EC94D6840}" dt="2022-09-21T13:13:10.112" v="366" actId="20577"/>
        <pc:sldMkLst>
          <pc:docMk/>
          <pc:sldMk cId="195665996" sldId="3837"/>
        </pc:sldMkLst>
        <pc:spChg chg="mod">
          <ac:chgData name="NTONDINI Chuma" userId="11bb6512-5d5e-45d5-b2ed-b3382bcdd3f7" providerId="ADAL" clId="{C48EAED1-ACB2-4DFC-B9A9-A79EC94D6840}" dt="2022-09-21T13:13:10.112" v="366" actId="20577"/>
          <ac:spMkLst>
            <pc:docMk/>
            <pc:sldMk cId="195665996" sldId="3837"/>
            <ac:spMk id="18" creationId="{BE2DE999-7E59-D161-1AB4-570B2200EDA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ntondin\Absa_Assesment\HR_Comma_Sep_Assessmen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a:t>
            </a:r>
            <a:r>
              <a:rPr lang="en-US" baseline="0"/>
              <a:t> of Salary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35-43BB-9949-CB6F4CEF651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35-43BB-9949-CB6F4CEF651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35-43BB-9949-CB6F4CEF651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Sheet1!$E$27:$E$29</c:f>
              <c:strCache>
                <c:ptCount val="3"/>
                <c:pt idx="0">
                  <c:v>high</c:v>
                </c:pt>
                <c:pt idx="1">
                  <c:v>low</c:v>
                </c:pt>
                <c:pt idx="2">
                  <c:v>medium</c:v>
                </c:pt>
              </c:strCache>
            </c:strRef>
          </c:cat>
          <c:val>
            <c:numRef>
              <c:f>Sheet1!$F$27:$F$29</c:f>
              <c:numCache>
                <c:formatCode>General</c:formatCode>
                <c:ptCount val="3"/>
                <c:pt idx="0">
                  <c:v>788.55000000000109</c:v>
                </c:pt>
                <c:pt idx="1">
                  <c:v>4395.109999999976</c:v>
                </c:pt>
                <c:pt idx="2">
                  <c:v>4008.2299999999918</c:v>
                </c:pt>
              </c:numCache>
            </c:numRef>
          </c:val>
          <c:extLst>
            <c:ext xmlns:c16="http://schemas.microsoft.com/office/drawing/2014/chart" uri="{C3380CC4-5D6E-409C-BE32-E72D297353CC}">
              <c16:uniqueId val="{00000006-B635-43BB-9949-CB6F4CEF6519}"/>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D1D8E-C251-46C4-8F3A-C4819C4CA811}"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35FEAAF8-EA0F-45D7-BE38-97D162CD8E09}">
      <dgm:prSet/>
      <dgm:spPr/>
      <dgm:t>
        <a:bodyPr/>
        <a:lstStyle/>
        <a:p>
          <a:r>
            <a:rPr lang="en-US" dirty="0"/>
            <a:t>Sales got most promotion over the 5-year period.</a:t>
          </a:r>
        </a:p>
      </dgm:t>
    </dgm:pt>
    <dgm:pt modelId="{68ECEBEE-023B-448F-BCFA-B954DD253888}" type="parTrans" cxnId="{08722758-C769-444C-A995-13D808363BA9}">
      <dgm:prSet/>
      <dgm:spPr/>
      <dgm:t>
        <a:bodyPr/>
        <a:lstStyle/>
        <a:p>
          <a:endParaRPr lang="en-US"/>
        </a:p>
      </dgm:t>
    </dgm:pt>
    <dgm:pt modelId="{3463FB15-9F23-4CB0-8BAB-C978B60BA695}" type="sibTrans" cxnId="{08722758-C769-444C-A995-13D808363BA9}">
      <dgm:prSet/>
      <dgm:spPr/>
      <dgm:t>
        <a:bodyPr/>
        <a:lstStyle/>
        <a:p>
          <a:endParaRPr lang="en-US"/>
        </a:p>
      </dgm:t>
    </dgm:pt>
    <dgm:pt modelId="{F89FE376-D4F2-4951-823D-AB1252BACA97}">
      <dgm:prSet/>
      <dgm:spPr/>
      <dgm:t>
        <a:bodyPr/>
        <a:lstStyle/>
        <a:p>
          <a:r>
            <a:rPr lang="en-US" dirty="0"/>
            <a:t>It could be caused by being very determined or they are paid very well as we have seen in the previous slides.</a:t>
          </a:r>
        </a:p>
      </dgm:t>
    </dgm:pt>
    <dgm:pt modelId="{9B11C683-B4E7-4968-86FF-57D02D9EB0BE}" type="parTrans" cxnId="{78D0E8AB-FECC-40F0-92A3-6AD3F80A5045}">
      <dgm:prSet/>
      <dgm:spPr/>
      <dgm:t>
        <a:bodyPr/>
        <a:lstStyle/>
        <a:p>
          <a:endParaRPr lang="en-US"/>
        </a:p>
      </dgm:t>
    </dgm:pt>
    <dgm:pt modelId="{AAC6FB7B-DC5F-4E31-A396-345FF40C2296}" type="sibTrans" cxnId="{78D0E8AB-FECC-40F0-92A3-6AD3F80A5045}">
      <dgm:prSet/>
      <dgm:spPr/>
      <dgm:t>
        <a:bodyPr/>
        <a:lstStyle/>
        <a:p>
          <a:endParaRPr lang="en-US"/>
        </a:p>
      </dgm:t>
    </dgm:pt>
    <dgm:pt modelId="{1756E638-A471-4394-B018-C128B995964F}">
      <dgm:prSet/>
      <dgm:spPr/>
      <dgm:t>
        <a:bodyPr/>
        <a:lstStyle/>
        <a:p>
          <a:r>
            <a:rPr lang="en-US" dirty="0"/>
            <a:t>IT, HR, Accounting are the least promoted departments.</a:t>
          </a:r>
        </a:p>
      </dgm:t>
    </dgm:pt>
    <dgm:pt modelId="{AC39A402-F10B-4CFD-9CBB-706A43428634}" type="parTrans" cxnId="{3499123D-15EC-4331-8111-E03FED90CCAE}">
      <dgm:prSet/>
      <dgm:spPr/>
      <dgm:t>
        <a:bodyPr/>
        <a:lstStyle/>
        <a:p>
          <a:endParaRPr lang="en-US"/>
        </a:p>
      </dgm:t>
    </dgm:pt>
    <dgm:pt modelId="{1D7408A7-F7AD-404D-9556-982795D4B56B}" type="sibTrans" cxnId="{3499123D-15EC-4331-8111-E03FED90CCAE}">
      <dgm:prSet/>
      <dgm:spPr/>
      <dgm:t>
        <a:bodyPr/>
        <a:lstStyle/>
        <a:p>
          <a:endParaRPr lang="en-US"/>
        </a:p>
      </dgm:t>
    </dgm:pt>
    <dgm:pt modelId="{2A54CF66-EF22-48B6-9720-5B7361238987}">
      <dgm:prSet/>
      <dgm:spPr/>
      <dgm:t>
        <a:bodyPr/>
        <a:lstStyle/>
        <a:p>
          <a:r>
            <a:rPr lang="en-US" dirty="0"/>
            <a:t>This could be cause by less opportunities available or no budget available for the department.</a:t>
          </a:r>
        </a:p>
      </dgm:t>
    </dgm:pt>
    <dgm:pt modelId="{2992DF68-43E9-4B32-BDC5-DA8E2F05BCF8}" type="parTrans" cxnId="{3A9B1435-78A6-4B75-AB9A-65BC1EB2B7C4}">
      <dgm:prSet/>
      <dgm:spPr/>
      <dgm:t>
        <a:bodyPr/>
        <a:lstStyle/>
        <a:p>
          <a:endParaRPr lang="en-US"/>
        </a:p>
      </dgm:t>
    </dgm:pt>
    <dgm:pt modelId="{CD7AD08A-9D1D-40F9-B678-7EB15D941BDE}" type="sibTrans" cxnId="{3A9B1435-78A6-4B75-AB9A-65BC1EB2B7C4}">
      <dgm:prSet/>
      <dgm:spPr/>
      <dgm:t>
        <a:bodyPr/>
        <a:lstStyle/>
        <a:p>
          <a:endParaRPr lang="en-US"/>
        </a:p>
      </dgm:t>
    </dgm:pt>
    <dgm:pt modelId="{E6CE5EBF-B28A-4C3A-AB3A-A8704A9543ED}">
      <dgm:prSet/>
      <dgm:spPr/>
      <dgm:t>
        <a:bodyPr/>
        <a:lstStyle/>
        <a:p>
          <a:r>
            <a:rPr lang="en-US" dirty="0" err="1"/>
            <a:t>Product_mng</a:t>
          </a:r>
          <a:r>
            <a:rPr lang="en-US" dirty="0"/>
            <a:t>  got zero promotion. This could be caused by no opportunities available and averagely paid, so they are quite happy.</a:t>
          </a:r>
        </a:p>
      </dgm:t>
    </dgm:pt>
    <dgm:pt modelId="{8BD7ADCE-4423-4251-9D31-63F11FA208F1}" type="parTrans" cxnId="{2919B4A2-E2C6-4181-B035-20DCD6AFB416}">
      <dgm:prSet/>
      <dgm:spPr/>
      <dgm:t>
        <a:bodyPr/>
        <a:lstStyle/>
        <a:p>
          <a:endParaRPr lang="en-US"/>
        </a:p>
      </dgm:t>
    </dgm:pt>
    <dgm:pt modelId="{D0D0E5E4-E3FF-4F44-A7C1-BE211AFEC9B8}" type="sibTrans" cxnId="{2919B4A2-E2C6-4181-B035-20DCD6AFB416}">
      <dgm:prSet/>
      <dgm:spPr/>
      <dgm:t>
        <a:bodyPr/>
        <a:lstStyle/>
        <a:p>
          <a:endParaRPr lang="en-US"/>
        </a:p>
      </dgm:t>
    </dgm:pt>
    <dgm:pt modelId="{F6FF89EF-B278-47CA-ACA5-7C72248389DE}" type="pres">
      <dgm:prSet presAssocID="{10CD1D8E-C251-46C4-8F3A-C4819C4CA811}" presName="diagram" presStyleCnt="0">
        <dgm:presLayoutVars>
          <dgm:dir/>
          <dgm:resizeHandles val="exact"/>
        </dgm:presLayoutVars>
      </dgm:prSet>
      <dgm:spPr/>
    </dgm:pt>
    <dgm:pt modelId="{08233CAC-E487-482D-8D20-F24458C5D83F}" type="pres">
      <dgm:prSet presAssocID="{35FEAAF8-EA0F-45D7-BE38-97D162CD8E09}" presName="arrow" presStyleLbl="node1" presStyleIdx="0" presStyleCnt="5">
        <dgm:presLayoutVars>
          <dgm:bulletEnabled val="1"/>
        </dgm:presLayoutVars>
      </dgm:prSet>
      <dgm:spPr/>
    </dgm:pt>
    <dgm:pt modelId="{1B8FFF1E-C97D-4551-9F30-FFD9DCDB1854}" type="pres">
      <dgm:prSet presAssocID="{F89FE376-D4F2-4951-823D-AB1252BACA97}" presName="arrow" presStyleLbl="node1" presStyleIdx="1" presStyleCnt="5">
        <dgm:presLayoutVars>
          <dgm:bulletEnabled val="1"/>
        </dgm:presLayoutVars>
      </dgm:prSet>
      <dgm:spPr/>
    </dgm:pt>
    <dgm:pt modelId="{B420BE0E-DF60-462B-AB23-D27460B3B21D}" type="pres">
      <dgm:prSet presAssocID="{E6CE5EBF-B28A-4C3A-AB3A-A8704A9543ED}" presName="arrow" presStyleLbl="node1" presStyleIdx="2" presStyleCnt="5">
        <dgm:presLayoutVars>
          <dgm:bulletEnabled val="1"/>
        </dgm:presLayoutVars>
      </dgm:prSet>
      <dgm:spPr/>
    </dgm:pt>
    <dgm:pt modelId="{3F8F7943-B142-4CA6-918C-5D0FE90EF56C}" type="pres">
      <dgm:prSet presAssocID="{1756E638-A471-4394-B018-C128B995964F}" presName="arrow" presStyleLbl="node1" presStyleIdx="3" presStyleCnt="5">
        <dgm:presLayoutVars>
          <dgm:bulletEnabled val="1"/>
        </dgm:presLayoutVars>
      </dgm:prSet>
      <dgm:spPr/>
    </dgm:pt>
    <dgm:pt modelId="{431A21DA-75F2-43AE-A95E-42388F481363}" type="pres">
      <dgm:prSet presAssocID="{2A54CF66-EF22-48B6-9720-5B7361238987}" presName="arrow" presStyleLbl="node1" presStyleIdx="4" presStyleCnt="5">
        <dgm:presLayoutVars>
          <dgm:bulletEnabled val="1"/>
        </dgm:presLayoutVars>
      </dgm:prSet>
      <dgm:spPr/>
    </dgm:pt>
  </dgm:ptLst>
  <dgm:cxnLst>
    <dgm:cxn modelId="{3A9B1435-78A6-4B75-AB9A-65BC1EB2B7C4}" srcId="{10CD1D8E-C251-46C4-8F3A-C4819C4CA811}" destId="{2A54CF66-EF22-48B6-9720-5B7361238987}" srcOrd="4" destOrd="0" parTransId="{2992DF68-43E9-4B32-BDC5-DA8E2F05BCF8}" sibTransId="{CD7AD08A-9D1D-40F9-B678-7EB15D941BDE}"/>
    <dgm:cxn modelId="{7477BC3C-BC9B-4899-9E9B-84292FE35285}" type="presOf" srcId="{F89FE376-D4F2-4951-823D-AB1252BACA97}" destId="{1B8FFF1E-C97D-4551-9F30-FFD9DCDB1854}" srcOrd="0" destOrd="0" presId="urn:microsoft.com/office/officeart/2005/8/layout/arrow5"/>
    <dgm:cxn modelId="{3499123D-15EC-4331-8111-E03FED90CCAE}" srcId="{10CD1D8E-C251-46C4-8F3A-C4819C4CA811}" destId="{1756E638-A471-4394-B018-C128B995964F}" srcOrd="3" destOrd="0" parTransId="{AC39A402-F10B-4CFD-9CBB-706A43428634}" sibTransId="{1D7408A7-F7AD-404D-9556-982795D4B56B}"/>
    <dgm:cxn modelId="{24AE5E41-B525-4214-8BA3-E13A63579168}" type="presOf" srcId="{E6CE5EBF-B28A-4C3A-AB3A-A8704A9543ED}" destId="{B420BE0E-DF60-462B-AB23-D27460B3B21D}" srcOrd="0" destOrd="0" presId="urn:microsoft.com/office/officeart/2005/8/layout/arrow5"/>
    <dgm:cxn modelId="{08722758-C769-444C-A995-13D808363BA9}" srcId="{10CD1D8E-C251-46C4-8F3A-C4819C4CA811}" destId="{35FEAAF8-EA0F-45D7-BE38-97D162CD8E09}" srcOrd="0" destOrd="0" parTransId="{68ECEBEE-023B-448F-BCFA-B954DD253888}" sibTransId="{3463FB15-9F23-4CB0-8BAB-C978B60BA695}"/>
    <dgm:cxn modelId="{2919B4A2-E2C6-4181-B035-20DCD6AFB416}" srcId="{10CD1D8E-C251-46C4-8F3A-C4819C4CA811}" destId="{E6CE5EBF-B28A-4C3A-AB3A-A8704A9543ED}" srcOrd="2" destOrd="0" parTransId="{8BD7ADCE-4423-4251-9D31-63F11FA208F1}" sibTransId="{D0D0E5E4-E3FF-4F44-A7C1-BE211AFEC9B8}"/>
    <dgm:cxn modelId="{78D0E8AB-FECC-40F0-92A3-6AD3F80A5045}" srcId="{10CD1D8E-C251-46C4-8F3A-C4819C4CA811}" destId="{F89FE376-D4F2-4951-823D-AB1252BACA97}" srcOrd="1" destOrd="0" parTransId="{9B11C683-B4E7-4968-86FF-57D02D9EB0BE}" sibTransId="{AAC6FB7B-DC5F-4E31-A396-345FF40C2296}"/>
    <dgm:cxn modelId="{E0CD2BB2-4D72-476D-8F52-6A0F49BA2665}" type="presOf" srcId="{35FEAAF8-EA0F-45D7-BE38-97D162CD8E09}" destId="{08233CAC-E487-482D-8D20-F24458C5D83F}" srcOrd="0" destOrd="0" presId="urn:microsoft.com/office/officeart/2005/8/layout/arrow5"/>
    <dgm:cxn modelId="{F102E5C1-E2B1-4656-B031-9ED394C9BFCE}" type="presOf" srcId="{1756E638-A471-4394-B018-C128B995964F}" destId="{3F8F7943-B142-4CA6-918C-5D0FE90EF56C}" srcOrd="0" destOrd="0" presId="urn:microsoft.com/office/officeart/2005/8/layout/arrow5"/>
    <dgm:cxn modelId="{16B9B9CB-4FAF-4ADF-AEFC-3B89516FE729}" type="presOf" srcId="{10CD1D8E-C251-46C4-8F3A-C4819C4CA811}" destId="{F6FF89EF-B278-47CA-ACA5-7C72248389DE}" srcOrd="0" destOrd="0" presId="urn:microsoft.com/office/officeart/2005/8/layout/arrow5"/>
    <dgm:cxn modelId="{C83175FA-BF7C-4C61-AD7A-461499533B79}" type="presOf" srcId="{2A54CF66-EF22-48B6-9720-5B7361238987}" destId="{431A21DA-75F2-43AE-A95E-42388F481363}" srcOrd="0" destOrd="0" presId="urn:microsoft.com/office/officeart/2005/8/layout/arrow5"/>
    <dgm:cxn modelId="{5D30E28A-BAD5-4A4A-B728-09D558E20E20}" type="presParOf" srcId="{F6FF89EF-B278-47CA-ACA5-7C72248389DE}" destId="{08233CAC-E487-482D-8D20-F24458C5D83F}" srcOrd="0" destOrd="0" presId="urn:microsoft.com/office/officeart/2005/8/layout/arrow5"/>
    <dgm:cxn modelId="{FC783825-7F98-4D68-B481-B892F381599E}" type="presParOf" srcId="{F6FF89EF-B278-47CA-ACA5-7C72248389DE}" destId="{1B8FFF1E-C97D-4551-9F30-FFD9DCDB1854}" srcOrd="1" destOrd="0" presId="urn:microsoft.com/office/officeart/2005/8/layout/arrow5"/>
    <dgm:cxn modelId="{20D9E7A7-BDB4-40B9-A450-168D04D9B454}" type="presParOf" srcId="{F6FF89EF-B278-47CA-ACA5-7C72248389DE}" destId="{B420BE0E-DF60-462B-AB23-D27460B3B21D}" srcOrd="2" destOrd="0" presId="urn:microsoft.com/office/officeart/2005/8/layout/arrow5"/>
    <dgm:cxn modelId="{4A3CA5EF-2564-4E08-B4F6-823D9F2A50E5}" type="presParOf" srcId="{F6FF89EF-B278-47CA-ACA5-7C72248389DE}" destId="{3F8F7943-B142-4CA6-918C-5D0FE90EF56C}" srcOrd="3" destOrd="0" presId="urn:microsoft.com/office/officeart/2005/8/layout/arrow5"/>
    <dgm:cxn modelId="{31B65FC2-E07F-4F32-98C8-DEF3CF3F8303}" type="presParOf" srcId="{F6FF89EF-B278-47CA-ACA5-7C72248389DE}" destId="{431A21DA-75F2-43AE-A95E-42388F481363}"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33CAC-E487-482D-8D20-F24458C5D83F}">
      <dsp:nvSpPr>
        <dsp:cNvPr id="0" name=""/>
        <dsp:cNvSpPr/>
      </dsp:nvSpPr>
      <dsp:spPr>
        <a:xfrm>
          <a:off x="1598592" y="781"/>
          <a:ext cx="1649473" cy="164947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Sales got most promotion over the 5-year period.</a:t>
          </a:r>
        </a:p>
      </dsp:txBody>
      <dsp:txXfrm>
        <a:off x="2010960" y="781"/>
        <a:ext cx="824737" cy="1360815"/>
      </dsp:txXfrm>
    </dsp:sp>
    <dsp:sp modelId="{1B8FFF1E-C97D-4551-9F30-FFD9DCDB1854}">
      <dsp:nvSpPr>
        <dsp:cNvPr id="0" name=""/>
        <dsp:cNvSpPr/>
      </dsp:nvSpPr>
      <dsp:spPr>
        <a:xfrm rot="4320000">
          <a:off x="2983836" y="1007219"/>
          <a:ext cx="1649473" cy="164947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It could be caused by being very determined or they are paid very well as we have seen in the previous slides.</a:t>
          </a:r>
        </a:p>
      </dsp:txBody>
      <dsp:txXfrm rot="-5400000">
        <a:off x="3265430" y="1374987"/>
        <a:ext cx="1360815" cy="824737"/>
      </dsp:txXfrm>
    </dsp:sp>
    <dsp:sp modelId="{B420BE0E-DF60-462B-AB23-D27460B3B21D}">
      <dsp:nvSpPr>
        <dsp:cNvPr id="0" name=""/>
        <dsp:cNvSpPr/>
      </dsp:nvSpPr>
      <dsp:spPr>
        <a:xfrm rot="8640000">
          <a:off x="2454720" y="2635671"/>
          <a:ext cx="1649473" cy="164947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err="1"/>
            <a:t>Product_mng</a:t>
          </a:r>
          <a:r>
            <a:rPr lang="en-US" sz="800" kern="1200" dirty="0"/>
            <a:t>  got zero promotion. This could be caused by no opportunities available and averagely paid, so they are quite happy.</a:t>
          </a:r>
        </a:p>
      </dsp:txBody>
      <dsp:txXfrm rot="10800000">
        <a:off x="2951922" y="2896765"/>
        <a:ext cx="824737" cy="1360815"/>
      </dsp:txXfrm>
    </dsp:sp>
    <dsp:sp modelId="{3F8F7943-B142-4CA6-918C-5D0FE90EF56C}">
      <dsp:nvSpPr>
        <dsp:cNvPr id="0" name=""/>
        <dsp:cNvSpPr/>
      </dsp:nvSpPr>
      <dsp:spPr>
        <a:xfrm rot="12960000">
          <a:off x="742465" y="2635671"/>
          <a:ext cx="1649473" cy="164947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IT, HR, Accounting are the least promoted departments.</a:t>
          </a:r>
        </a:p>
      </dsp:txBody>
      <dsp:txXfrm rot="10800000">
        <a:off x="1069999" y="2896765"/>
        <a:ext cx="824737" cy="1360815"/>
      </dsp:txXfrm>
    </dsp:sp>
    <dsp:sp modelId="{431A21DA-75F2-43AE-A95E-42388F481363}">
      <dsp:nvSpPr>
        <dsp:cNvPr id="0" name=""/>
        <dsp:cNvSpPr/>
      </dsp:nvSpPr>
      <dsp:spPr>
        <a:xfrm rot="17280000">
          <a:off x="213349" y="1007219"/>
          <a:ext cx="1649473" cy="164947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kern="1200" dirty="0"/>
            <a:t>This could be cause by less opportunities available or no budget available for the department.</a:t>
          </a:r>
        </a:p>
      </dsp:txBody>
      <dsp:txXfrm rot="5400000">
        <a:off x="220413" y="1374987"/>
        <a:ext cx="1360815" cy="82473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en-US" dirty="0">
                <a:solidFill>
                  <a:srgbClr val="FFFFFF"/>
                </a:solidFill>
              </a:rPr>
              <a:t>HR COMMA SEP:</a:t>
            </a:r>
            <a:br>
              <a:rPr lang="en-US" dirty="0">
                <a:solidFill>
                  <a:srgbClr val="FFFFFF"/>
                </a:solidFill>
              </a:rPr>
            </a:br>
            <a:r>
              <a:rPr lang="en-US" dirty="0">
                <a:solidFill>
                  <a:srgbClr val="FFFFFF"/>
                </a:solidFill>
              </a:rPr>
              <a:t>Data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Chuma </a:t>
            </a:r>
            <a:r>
              <a:rPr lang="en-US" dirty="0" err="1">
                <a:solidFill>
                  <a:srgbClr val="FFFFFF"/>
                </a:solidFill>
              </a:rPr>
              <a:t>Ntondini</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b="1" dirty="0"/>
              <a:t>Conclusion</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dirty="0"/>
              <a:t>HR is the only department that get Maximum average monthly hours followed by Sales.</a:t>
            </a:r>
          </a:p>
          <a:p>
            <a:pPr marL="342900" indent="-342900">
              <a:buFont typeface="Arial" panose="020B0604020202020204" pitchFamily="34" charset="0"/>
              <a:buChar char="•"/>
            </a:pPr>
            <a:r>
              <a:rPr lang="en-US" dirty="0"/>
              <a:t>Maximum average hours = 310, refer to HR Comma separated script.</a:t>
            </a:r>
          </a:p>
          <a:p>
            <a:pPr marL="342900" indent="-342900">
              <a:buFont typeface="Arial" panose="020B0604020202020204" pitchFamily="34" charset="0"/>
              <a:buChar char="•"/>
            </a:pPr>
            <a:r>
              <a:rPr lang="en-US" dirty="0"/>
              <a:t>Minimum  Level of employee satisfaction = 0.06. This occurs on the HR department, refer to HR Comma separated script.</a:t>
            </a:r>
          </a:p>
          <a:p>
            <a:pPr marL="342900" indent="-342900">
              <a:buFont typeface="Arial" panose="020B0604020202020204" pitchFamily="34" charset="0"/>
              <a:buChar char="•"/>
            </a:pPr>
            <a:r>
              <a:rPr lang="en-US" dirty="0"/>
              <a:t>From the above data analysis, it is clear why  HR employees are leaving the company.</a:t>
            </a:r>
          </a:p>
          <a:p>
            <a:pPr marL="342900" indent="-342900">
              <a:buFont typeface="Arial" panose="020B0604020202020204" pitchFamily="34" charset="0"/>
              <a:buChar char="•"/>
            </a:pPr>
            <a:r>
              <a:rPr lang="en-US" dirty="0"/>
              <a:t>Accounting department employee are  next one to leave, </a:t>
            </a:r>
            <a:r>
              <a:rPr lang="en-US"/>
              <a:t>They are least </a:t>
            </a:r>
            <a:r>
              <a:rPr lang="en-US" dirty="0"/>
              <a:t>paid, least satisfied and least promoted after HR.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2"/>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3"/>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9/21/2022</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dirty="0"/>
              <a:t>21</a:t>
            </a:r>
            <a:r>
              <a:rPr lang="en-US" noProof="0" dirty="0"/>
              <a:t>/9/2022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normAutofit/>
          </a:bodyPr>
          <a:lstStyle/>
          <a:p>
            <a:r>
              <a:rPr lang="en-US" b="1" dirty="0"/>
              <a:t>Name: </a:t>
            </a:r>
            <a:r>
              <a:rPr lang="en-US" dirty="0"/>
              <a:t>Chuma </a:t>
            </a:r>
            <a:r>
              <a:rPr lang="en-US" dirty="0" err="1"/>
              <a:t>Ntondini</a:t>
            </a:r>
            <a:endParaRPr lang="en-US" dirty="0"/>
          </a:p>
          <a:p>
            <a:pPr>
              <a:spcBef>
                <a:spcPts val="3000"/>
              </a:spcBef>
            </a:pPr>
            <a:r>
              <a:rPr lang="en-US" sz="1800" b="1" dirty="0"/>
              <a:t>Email: </a:t>
            </a:r>
            <a:r>
              <a:rPr lang="en-US" sz="1800" dirty="0"/>
              <a:t>chumamkhuseli@gmail.com</a:t>
            </a:r>
          </a:p>
          <a:p>
            <a:pPr algn="l"/>
            <a:r>
              <a:rPr lang="en-US" sz="1800" b="1" dirty="0"/>
              <a:t>LinkedIn: </a:t>
            </a:r>
            <a:r>
              <a:rPr lang="en-US" sz="1800" dirty="0"/>
              <a:t>l</a:t>
            </a:r>
            <a:r>
              <a:rPr lang="en-US" sz="1800" i="0" u="none" strike="noStrike" baseline="0" dirty="0">
                <a:solidFill>
                  <a:srgbClr val="414042"/>
                </a:solidFill>
                <a:latin typeface="Arial" panose="020B0604020202020204" pitchFamily="34" charset="0"/>
              </a:rPr>
              <a:t>inkedin.com/in/chuma-ntondini-62a920187 </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660571" y="1062446"/>
            <a:ext cx="5239077" cy="4396522"/>
          </a:xfrm>
        </p:spPr>
        <p:txBody>
          <a:bodyPr>
            <a:normAutofit fontScale="85000" lnSpcReduction="20000"/>
          </a:bodyPr>
          <a:lstStyle/>
          <a:p>
            <a:pPr marL="0" indent="0">
              <a:buNone/>
            </a:pPr>
            <a:r>
              <a:rPr lang="en-US" b="1" dirty="0"/>
              <a:t>Topic 1: </a:t>
            </a:r>
            <a:r>
              <a:rPr lang="en-US" dirty="0"/>
              <a:t>Introduction</a:t>
            </a:r>
          </a:p>
          <a:p>
            <a:pPr marL="0" indent="0">
              <a:buNone/>
            </a:pPr>
            <a:r>
              <a:rPr lang="en-US" b="1" dirty="0"/>
              <a:t>Topic 2: </a:t>
            </a:r>
            <a:r>
              <a:rPr lang="en-US" dirty="0"/>
              <a:t>Department satisfaction level</a:t>
            </a:r>
          </a:p>
          <a:p>
            <a:r>
              <a:rPr lang="en-US" b="1" dirty="0"/>
              <a:t>Topic 3: </a:t>
            </a:r>
            <a:r>
              <a:rPr lang="en-US" dirty="0"/>
              <a:t>Departmental Monthly hours</a:t>
            </a:r>
          </a:p>
          <a:p>
            <a:pPr marL="0" indent="0">
              <a:buNone/>
            </a:pPr>
            <a:r>
              <a:rPr lang="en-US" b="1" dirty="0"/>
              <a:t>Topic 4: </a:t>
            </a:r>
            <a:r>
              <a:rPr lang="en-US" dirty="0"/>
              <a:t>Departmental Salaries</a:t>
            </a:r>
          </a:p>
          <a:p>
            <a:r>
              <a:rPr lang="en-US" b="1" dirty="0"/>
              <a:t>Topic 5: </a:t>
            </a:r>
            <a:r>
              <a:rPr lang="en-US" dirty="0"/>
              <a:t>Department Dismissal indicator</a:t>
            </a:r>
          </a:p>
          <a:p>
            <a:r>
              <a:rPr lang="en-US" b="1" dirty="0"/>
              <a:t>Topic 6: </a:t>
            </a:r>
            <a:r>
              <a:rPr lang="en-US" dirty="0"/>
              <a:t>Promotions over the years</a:t>
            </a:r>
          </a:p>
          <a:p>
            <a:r>
              <a:rPr lang="en-US" b="1" dirty="0"/>
              <a:t>Topic 7: </a:t>
            </a:r>
            <a:r>
              <a:rPr lang="en-US" dirty="0"/>
              <a:t>Salary levels</a:t>
            </a:r>
          </a:p>
          <a:p>
            <a:r>
              <a:rPr lang="en-US" b="1" dirty="0"/>
              <a:t>Topic 8: </a:t>
            </a:r>
            <a:r>
              <a:rPr lang="en-US" dirty="0"/>
              <a:t>Conclusion</a:t>
            </a:r>
          </a:p>
          <a:p>
            <a:r>
              <a:rPr lang="en-US" b="1" dirty="0"/>
              <a:t>Topic 9: </a:t>
            </a:r>
            <a:r>
              <a:rPr lang="en-US" dirty="0"/>
              <a:t>Thank You</a:t>
            </a:r>
          </a:p>
          <a:p>
            <a:endParaRPr lang="en-US" dirty="0"/>
          </a:p>
          <a:p>
            <a:endParaRPr lang="en-US"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21</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/9/2022</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b="1"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lstStyle/>
          <a:p>
            <a:r>
              <a:rPr lang="en-US" dirty="0"/>
              <a:t>Data analysis of department employees.  We are going to explore why employees from certain department are leaving more than others and factors involved. Then we will predict then next likely employee's department to leave the company.</a:t>
            </a:r>
          </a:p>
          <a:p>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340C70C6-9291-48DF-9A83-4649E826FE98}"/>
              </a:ext>
            </a:extLst>
          </p:cNvPr>
          <p:cNvPicPr>
            <a:picLocks noChangeAspect="1"/>
          </p:cNvPicPr>
          <p:nvPr/>
        </p:nvPicPr>
        <p:blipFill>
          <a:blip r:embed="rId2"/>
          <a:stretch>
            <a:fillRect/>
          </a:stretch>
        </p:blipFill>
        <p:spPr>
          <a:xfrm>
            <a:off x="774500" y="1931503"/>
            <a:ext cx="6456516" cy="382548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22">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2382105" y="568841"/>
            <a:ext cx="6718351" cy="1172778"/>
          </a:xfrm>
        </p:spPr>
        <p:txBody>
          <a:bodyPr>
            <a:normAutofit fontScale="90000"/>
          </a:bodyPr>
          <a:lstStyle/>
          <a:p>
            <a:r>
              <a:rPr lang="en-US" b="1" dirty="0"/>
              <a:t>Department satisfaction level</a:t>
            </a:r>
          </a:p>
        </p:txBody>
      </p:sp>
      <p:sp>
        <p:nvSpPr>
          <p:cNvPr id="18" name="Content Placeholder 17">
            <a:extLst>
              <a:ext uri="{FF2B5EF4-FFF2-40B4-BE49-F238E27FC236}">
                <a16:creationId xmlns:a16="http://schemas.microsoft.com/office/drawing/2014/main" id="{BE2DE999-7E59-D161-1AB4-570B2200EDAA}"/>
              </a:ext>
            </a:extLst>
          </p:cNvPr>
          <p:cNvSpPr>
            <a:spLocks noGrp="1"/>
          </p:cNvSpPr>
          <p:nvPr>
            <p:ph idx="1"/>
          </p:nvPr>
        </p:nvSpPr>
        <p:spPr>
          <a:xfrm>
            <a:off x="7745387" y="1705331"/>
            <a:ext cx="4114801" cy="3949020"/>
          </a:xfrm>
        </p:spPr>
        <p:txBody>
          <a:bodyPr>
            <a:normAutofit/>
          </a:bodyPr>
          <a:lstStyle/>
          <a:p>
            <a:r>
              <a:rPr lang="en-US" sz="2400" dirty="0"/>
              <a:t>This graph indicates the level of Satisfaction</a:t>
            </a:r>
          </a:p>
          <a:p>
            <a:r>
              <a:rPr lang="en-US" sz="2400" dirty="0"/>
              <a:t>As we notice management is a least satisfied</a:t>
            </a:r>
          </a:p>
          <a:p>
            <a:r>
              <a:rPr lang="en-US" sz="2400" dirty="0"/>
              <a:t>This might be cause by lot of factors such as employee conditions and processes etc.</a:t>
            </a:r>
          </a:p>
          <a:p>
            <a:r>
              <a:rPr lang="en-US" sz="2400" dirty="0"/>
              <a:t>Sale is the most satisfied</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dirty="0">
                <a:solidFill>
                  <a:prstClr val="black">
                    <a:lumMod val="50000"/>
                    <a:lumOff val="50000"/>
                  </a:prstClr>
                </a:solidFill>
                <a:latin typeface="Calibri" panose="020F0502020204030204"/>
              </a:rPr>
              <a:t>21</a:t>
            </a:r>
            <a:r>
              <a:rPr kumimoji="0" lang="en-US"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4</a:t>
            </a:fld>
            <a:endPar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21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7669762" y="550506"/>
            <a:ext cx="3870986" cy="1140182"/>
          </a:xfrm>
        </p:spPr>
        <p:txBody>
          <a:bodyPr>
            <a:normAutofit fontScale="90000"/>
          </a:bodyPr>
          <a:lstStyle/>
          <a:p>
            <a:r>
              <a:rPr lang="en-US" b="1" dirty="0"/>
              <a:t>Departmental Monthly hours</a:t>
            </a:r>
          </a:p>
        </p:txBody>
      </p:sp>
      <p:pic>
        <p:nvPicPr>
          <p:cNvPr id="3" name="Picture 2">
            <a:extLst>
              <a:ext uri="{FF2B5EF4-FFF2-40B4-BE49-F238E27FC236}">
                <a16:creationId xmlns:a16="http://schemas.microsoft.com/office/drawing/2014/main" id="{2A35BB69-C4C3-455E-A918-4F552F6F411B}"/>
              </a:ext>
            </a:extLst>
          </p:cNvPr>
          <p:cNvPicPr>
            <a:picLocks noChangeAspect="1"/>
          </p:cNvPicPr>
          <p:nvPr/>
        </p:nvPicPr>
        <p:blipFill>
          <a:blip r:embed="rId2"/>
          <a:stretch>
            <a:fillRect/>
          </a:stretch>
        </p:blipFill>
        <p:spPr>
          <a:xfrm>
            <a:off x="160077" y="906311"/>
            <a:ext cx="7400749" cy="447745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0" name="Arc 29">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BE2DE999-7E59-D161-1AB4-570B2200EDAA}"/>
              </a:ext>
            </a:extLst>
          </p:cNvPr>
          <p:cNvSpPr>
            <a:spLocks noGrp="1"/>
          </p:cNvSpPr>
          <p:nvPr>
            <p:ph idx="1"/>
          </p:nvPr>
        </p:nvSpPr>
        <p:spPr>
          <a:xfrm>
            <a:off x="7669762" y="1912775"/>
            <a:ext cx="3870985" cy="4301757"/>
          </a:xfrm>
        </p:spPr>
        <p:txBody>
          <a:bodyPr>
            <a:normAutofit/>
          </a:bodyPr>
          <a:lstStyle/>
          <a:p>
            <a:r>
              <a:rPr lang="en-US" sz="2400" dirty="0"/>
              <a:t>Sales Department works more hours than any other department</a:t>
            </a:r>
          </a:p>
          <a:p>
            <a:r>
              <a:rPr lang="en-US" sz="2400" dirty="0"/>
              <a:t>Management works least hours</a:t>
            </a:r>
          </a:p>
          <a:p>
            <a:r>
              <a:rPr lang="en-US" sz="2400" dirty="0"/>
              <a:t>Sales work almost 9 times hours compare to HR and Management</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dirty="0">
                <a:solidFill>
                  <a:prstClr val="black">
                    <a:lumMod val="50000"/>
                    <a:lumOff val="50000"/>
                  </a:prstClr>
                </a:solidFill>
                <a:latin typeface="Calibri" panose="020F0502020204030204"/>
              </a:rPr>
              <a:t>21</a:t>
            </a:r>
            <a:r>
              <a:rPr kumimoji="0" lang="en-US"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5</a:t>
            </a:fld>
            <a:endPar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07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3439887" y="60391"/>
            <a:ext cx="5564776" cy="1140182"/>
          </a:xfrm>
        </p:spPr>
        <p:txBody>
          <a:bodyPr>
            <a:normAutofit/>
          </a:bodyPr>
          <a:lstStyle/>
          <a:p>
            <a:r>
              <a:rPr lang="en-US" dirty="0"/>
              <a:t>Departmental Salaries</a:t>
            </a:r>
          </a:p>
        </p:txBody>
      </p:sp>
      <p:sp>
        <p:nvSpPr>
          <p:cNvPr id="30" name="Arc 29">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BE2DE999-7E59-D161-1AB4-570B2200EDAA}"/>
              </a:ext>
            </a:extLst>
          </p:cNvPr>
          <p:cNvSpPr>
            <a:spLocks noGrp="1"/>
          </p:cNvSpPr>
          <p:nvPr>
            <p:ph idx="1"/>
          </p:nvPr>
        </p:nvSpPr>
        <p:spPr>
          <a:xfrm>
            <a:off x="5282585" y="3922152"/>
            <a:ext cx="6166075" cy="2731201"/>
          </a:xfrm>
        </p:spPr>
        <p:txBody>
          <a:bodyPr>
            <a:normAutofit/>
          </a:bodyPr>
          <a:lstStyle/>
          <a:p>
            <a:r>
              <a:rPr lang="en-US" sz="2400" dirty="0"/>
              <a:t>From the 3 charts we can observed, there are a lot of people paid in Sales, followed by Management.</a:t>
            </a:r>
          </a:p>
          <a:p>
            <a:r>
              <a:rPr lang="en-US" sz="2400" dirty="0"/>
              <a:t>HR is least paid department or lot of people are not paid well.</a:t>
            </a:r>
          </a:p>
          <a:p>
            <a:r>
              <a:rPr lang="en-US" sz="2400" dirty="0"/>
              <a:t>Sales is uniformly balance across the charts.</a:t>
            </a:r>
          </a:p>
          <a:p>
            <a:endParaRPr lang="en-US" sz="2400"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dirty="0">
                <a:solidFill>
                  <a:prstClr val="black">
                    <a:lumMod val="50000"/>
                    <a:lumOff val="50000"/>
                  </a:prstClr>
                </a:solidFill>
                <a:latin typeface="Calibri" panose="020F0502020204030204"/>
              </a:rPr>
              <a:t>21</a:t>
            </a:r>
            <a:r>
              <a:rPr kumimoji="0" lang="en-US"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6</a:t>
            </a:fld>
            <a:endPar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E972660-52FA-428D-89CE-E538A50E2678}"/>
              </a:ext>
            </a:extLst>
          </p:cNvPr>
          <p:cNvPicPr>
            <a:picLocks noChangeAspect="1"/>
          </p:cNvPicPr>
          <p:nvPr/>
        </p:nvPicPr>
        <p:blipFill>
          <a:blip r:embed="rId2"/>
          <a:stretch>
            <a:fillRect/>
          </a:stretch>
        </p:blipFill>
        <p:spPr>
          <a:xfrm>
            <a:off x="5282586" y="1066212"/>
            <a:ext cx="4449243" cy="2700996"/>
          </a:xfrm>
          <a:prstGeom prst="rect">
            <a:avLst/>
          </a:prstGeom>
        </p:spPr>
      </p:pic>
      <p:pic>
        <p:nvPicPr>
          <p:cNvPr id="6" name="Picture 5">
            <a:extLst>
              <a:ext uri="{FF2B5EF4-FFF2-40B4-BE49-F238E27FC236}">
                <a16:creationId xmlns:a16="http://schemas.microsoft.com/office/drawing/2014/main" id="{A0C5693C-41BE-4C8B-9381-7D9B3C84FE36}"/>
              </a:ext>
            </a:extLst>
          </p:cNvPr>
          <p:cNvPicPr>
            <a:picLocks noChangeAspect="1"/>
          </p:cNvPicPr>
          <p:nvPr/>
        </p:nvPicPr>
        <p:blipFill>
          <a:blip r:embed="rId3"/>
          <a:stretch>
            <a:fillRect/>
          </a:stretch>
        </p:blipFill>
        <p:spPr>
          <a:xfrm>
            <a:off x="296928" y="3766290"/>
            <a:ext cx="4321725" cy="2607322"/>
          </a:xfrm>
          <a:prstGeom prst="rect">
            <a:avLst/>
          </a:prstGeom>
        </p:spPr>
      </p:pic>
      <p:pic>
        <p:nvPicPr>
          <p:cNvPr id="8" name="Picture 7">
            <a:extLst>
              <a:ext uri="{FF2B5EF4-FFF2-40B4-BE49-F238E27FC236}">
                <a16:creationId xmlns:a16="http://schemas.microsoft.com/office/drawing/2014/main" id="{A7028797-9AE3-4F69-9F4B-7BE0E81DFF47}"/>
              </a:ext>
            </a:extLst>
          </p:cNvPr>
          <p:cNvPicPr>
            <a:picLocks noChangeAspect="1"/>
          </p:cNvPicPr>
          <p:nvPr/>
        </p:nvPicPr>
        <p:blipFill>
          <a:blip r:embed="rId4"/>
          <a:stretch>
            <a:fillRect/>
          </a:stretch>
        </p:blipFill>
        <p:spPr>
          <a:xfrm>
            <a:off x="313779" y="1066212"/>
            <a:ext cx="4304874" cy="2577554"/>
          </a:xfrm>
          <a:prstGeom prst="rect">
            <a:avLst/>
          </a:prstGeom>
        </p:spPr>
      </p:pic>
    </p:spTree>
    <p:extLst>
      <p:ext uri="{BB962C8B-B14F-4D97-AF65-F5344CB8AC3E}">
        <p14:creationId xmlns:p14="http://schemas.microsoft.com/office/powerpoint/2010/main" val="234968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838200" y="365125"/>
            <a:ext cx="5393361" cy="1325563"/>
          </a:xfrm>
        </p:spPr>
        <p:txBody>
          <a:bodyPr>
            <a:normAutofit/>
          </a:bodyPr>
          <a:lstStyle/>
          <a:p>
            <a:r>
              <a:rPr lang="en-US" b="1" dirty="0"/>
              <a:t>Department Dismissal indicator</a:t>
            </a:r>
          </a:p>
        </p:txBody>
      </p:sp>
      <p:sp>
        <p:nvSpPr>
          <p:cNvPr id="37" name="Freeform: Shape 3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BE2DE999-7E59-D161-1AB4-570B2200EDAA}"/>
              </a:ext>
            </a:extLst>
          </p:cNvPr>
          <p:cNvSpPr>
            <a:spLocks noGrp="1"/>
          </p:cNvSpPr>
          <p:nvPr>
            <p:ph idx="1"/>
          </p:nvPr>
        </p:nvSpPr>
        <p:spPr>
          <a:xfrm>
            <a:off x="838200" y="1825625"/>
            <a:ext cx="5199333" cy="4351338"/>
          </a:xfrm>
        </p:spPr>
        <p:txBody>
          <a:bodyPr>
            <a:normAutofit fontScale="92500"/>
          </a:bodyPr>
          <a:lstStyle/>
          <a:p>
            <a:r>
              <a:rPr lang="en-US" sz="2400" dirty="0"/>
              <a:t>Sale departments, is the most leaving or dismissed department employees.</a:t>
            </a:r>
          </a:p>
          <a:p>
            <a:r>
              <a:rPr lang="en-US" sz="2400" dirty="0"/>
              <a:t>Followed by technical department</a:t>
            </a:r>
          </a:p>
          <a:p>
            <a:r>
              <a:rPr lang="en-US" sz="2400" dirty="0"/>
              <a:t>Almost 1000 member left this department in period of 5 years</a:t>
            </a:r>
          </a:p>
          <a:p>
            <a:r>
              <a:rPr lang="en-US" sz="2400" dirty="0"/>
              <a:t>This could be caused by lot of reasons, such as long hours, working condition, salary etc.</a:t>
            </a:r>
          </a:p>
          <a:p>
            <a:r>
              <a:rPr lang="en-US" sz="2400" dirty="0"/>
              <a:t>Management is the least department to leave.</a:t>
            </a:r>
          </a:p>
          <a:p>
            <a:r>
              <a:rPr lang="en-US" sz="2400" dirty="0"/>
              <a:t>They are being paid well as seen in the previous data.</a:t>
            </a:r>
          </a:p>
        </p:txBody>
      </p:sp>
      <p:sp>
        <p:nvSpPr>
          <p:cNvPr id="39" name="Oval 3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BCE50E1-B39B-4186-BDE5-2C79F947A782}"/>
              </a:ext>
            </a:extLst>
          </p:cNvPr>
          <p:cNvPicPr>
            <a:picLocks noChangeAspect="1"/>
          </p:cNvPicPr>
          <p:nvPr/>
        </p:nvPicPr>
        <p:blipFill>
          <a:blip r:embed="rId2"/>
          <a:stretch>
            <a:fillRect/>
          </a:stretch>
        </p:blipFill>
        <p:spPr>
          <a:xfrm>
            <a:off x="5945414" y="1216494"/>
            <a:ext cx="6119787" cy="374758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1" name="Freeform: Shape 4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9050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a:solidFill>
                  <a:prstClr val="black">
                    <a:tint val="75000"/>
                  </a:prstClr>
                </a:solidFill>
                <a:latin typeface="Calibri" panose="020F0502020204030204"/>
              </a:rPr>
              <a:t>21</a:t>
            </a:r>
            <a:r>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2858610" y="6356350"/>
            <a:ext cx="3372951" cy="365125"/>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45" name="Freeform: Shape 4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10030244" y="6356350"/>
            <a:ext cx="132355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7</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6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838200" y="365125"/>
            <a:ext cx="5393361" cy="1325563"/>
          </a:xfrm>
        </p:spPr>
        <p:txBody>
          <a:bodyPr>
            <a:normAutofit/>
          </a:bodyPr>
          <a:lstStyle/>
          <a:p>
            <a:r>
              <a:rPr lang="en-US" b="1" dirty="0"/>
              <a:t>Promotions over the years</a:t>
            </a:r>
          </a:p>
        </p:txBody>
      </p:sp>
      <p:sp>
        <p:nvSpPr>
          <p:cNvPr id="37" name="Freeform: Shape 3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1" name="Content Placeholder 17">
            <a:extLst>
              <a:ext uri="{FF2B5EF4-FFF2-40B4-BE49-F238E27FC236}">
                <a16:creationId xmlns:a16="http://schemas.microsoft.com/office/drawing/2014/main" id="{51FC6E50-9B37-A687-9B8C-7248681D7C2E}"/>
              </a:ext>
            </a:extLst>
          </p:cNvPr>
          <p:cNvGraphicFramePr>
            <a:graphicFrameLocks noGrp="1"/>
          </p:cNvGraphicFramePr>
          <p:nvPr>
            <p:ph idx="1"/>
            <p:extLst>
              <p:ext uri="{D42A27DB-BD31-4B8C-83A1-F6EECF244321}">
                <p14:modId xmlns:p14="http://schemas.microsoft.com/office/powerpoint/2010/main" val="2721898711"/>
              </p:ext>
            </p:extLst>
          </p:nvPr>
        </p:nvGraphicFramePr>
        <p:xfrm>
          <a:off x="838200" y="1825625"/>
          <a:ext cx="4846659" cy="4285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Oval 3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9050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a:solidFill>
                  <a:prstClr val="black">
                    <a:tint val="75000"/>
                  </a:prstClr>
                </a:solidFill>
                <a:latin typeface="Calibri" panose="020F0502020204030204"/>
              </a:rPr>
              <a:t>21</a:t>
            </a:r>
            <a:r>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2858610" y="6356350"/>
            <a:ext cx="3372951" cy="365125"/>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45" name="Freeform: Shape 4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10030244" y="6356350"/>
            <a:ext cx="132355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8</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AAE210E-94B2-4046-944A-45B24DA52833}"/>
              </a:ext>
            </a:extLst>
          </p:cNvPr>
          <p:cNvPicPr>
            <a:picLocks noChangeAspect="1"/>
          </p:cNvPicPr>
          <p:nvPr/>
        </p:nvPicPr>
        <p:blipFill>
          <a:blip r:embed="rId7"/>
          <a:stretch>
            <a:fillRect/>
          </a:stretch>
        </p:blipFill>
        <p:spPr>
          <a:xfrm>
            <a:off x="5614997" y="1689100"/>
            <a:ext cx="6198214" cy="3983912"/>
          </a:xfrm>
          <a:prstGeom prst="rect">
            <a:avLst/>
          </a:prstGeom>
        </p:spPr>
      </p:pic>
    </p:spTree>
    <p:extLst>
      <p:ext uri="{BB962C8B-B14F-4D97-AF65-F5344CB8AC3E}">
        <p14:creationId xmlns:p14="http://schemas.microsoft.com/office/powerpoint/2010/main" val="265650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096000" y="365125"/>
            <a:ext cx="5257800" cy="1325563"/>
          </a:xfrm>
        </p:spPr>
        <p:txBody>
          <a:bodyPr>
            <a:normAutofit/>
          </a:bodyPr>
          <a:lstStyle/>
          <a:p>
            <a:r>
              <a:rPr lang="en-US" b="1" dirty="0"/>
              <a:t>Salary levels</a:t>
            </a:r>
          </a:p>
        </p:txBody>
      </p:sp>
      <p:sp>
        <p:nvSpPr>
          <p:cNvPr id="18" name="Content Placeholder 17">
            <a:extLst>
              <a:ext uri="{FF2B5EF4-FFF2-40B4-BE49-F238E27FC236}">
                <a16:creationId xmlns:a16="http://schemas.microsoft.com/office/drawing/2014/main" id="{BE2DE999-7E59-D161-1AB4-570B2200EDAA}"/>
              </a:ext>
            </a:extLst>
          </p:cNvPr>
          <p:cNvSpPr>
            <a:spLocks noGrp="1"/>
          </p:cNvSpPr>
          <p:nvPr>
            <p:ph idx="1"/>
          </p:nvPr>
        </p:nvSpPr>
        <p:spPr>
          <a:xfrm>
            <a:off x="6096000" y="1825625"/>
            <a:ext cx="5257800" cy="4351338"/>
          </a:xfrm>
        </p:spPr>
        <p:txBody>
          <a:bodyPr>
            <a:normAutofit/>
          </a:bodyPr>
          <a:lstStyle/>
          <a:p>
            <a:r>
              <a:rPr lang="en-US" sz="2400" dirty="0"/>
              <a:t>Levels of salary ranges can be seen on the chart</a:t>
            </a:r>
          </a:p>
          <a:p>
            <a:r>
              <a:rPr lang="en-US" sz="2400" dirty="0"/>
              <a:t>Almost half of the chart, are  stakeholders in low bracket in salary level.</a:t>
            </a:r>
          </a:p>
          <a:p>
            <a:r>
              <a:rPr lang="en-US" sz="2400" dirty="0"/>
              <a:t>Least of stake holders are in a highest salary bracket.</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dirty="0">
                <a:solidFill>
                  <a:prstClr val="black">
                    <a:lumMod val="50000"/>
                    <a:lumOff val="50000"/>
                  </a:prstClr>
                </a:solidFill>
                <a:latin typeface="Calibri" panose="020F0502020204030204"/>
              </a:rPr>
              <a:t>21</a:t>
            </a:r>
            <a:r>
              <a:rPr kumimoji="0" lang="en-US"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/9/2022</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9</a:t>
            </a:fld>
            <a:endParaRPr kumimoji="0" lang="en-US"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graphicFrame>
        <p:nvGraphicFramePr>
          <p:cNvPr id="10" name="Chart 9">
            <a:extLst>
              <a:ext uri="{FF2B5EF4-FFF2-40B4-BE49-F238E27FC236}">
                <a16:creationId xmlns:a16="http://schemas.microsoft.com/office/drawing/2014/main" id="{8E504680-3AFE-4367-9131-030981523219}"/>
              </a:ext>
            </a:extLst>
          </p:cNvPr>
          <p:cNvGraphicFramePr>
            <a:graphicFrameLocks/>
          </p:cNvGraphicFramePr>
          <p:nvPr>
            <p:extLst>
              <p:ext uri="{D42A27DB-BD31-4B8C-83A1-F6EECF244321}">
                <p14:modId xmlns:p14="http://schemas.microsoft.com/office/powerpoint/2010/main" val="2869679092"/>
              </p:ext>
            </p:extLst>
          </p:nvPr>
        </p:nvGraphicFramePr>
        <p:xfrm>
          <a:off x="774500" y="365125"/>
          <a:ext cx="4643496" cy="5884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799842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{56887F11-098C-40E7-8F2F-9DDFD7679B52}tf78504181_win32</Template>
  <TotalTime>196</TotalTime>
  <Words>562</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Tw Cen MT</vt:lpstr>
      <vt:lpstr>ShapesVTI</vt:lpstr>
      <vt:lpstr>HR COMMA SEP: Data Visualization</vt:lpstr>
      <vt:lpstr>Agenda</vt:lpstr>
      <vt:lpstr>Introduction</vt:lpstr>
      <vt:lpstr>Department satisfaction level</vt:lpstr>
      <vt:lpstr>Departmental Monthly hours</vt:lpstr>
      <vt:lpstr>Departmental Salaries</vt:lpstr>
      <vt:lpstr>Department Dismissal indicator</vt:lpstr>
      <vt:lpstr>Promotions over the years</vt:lpstr>
      <vt:lpstr>Salary levels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dc:title>
  <dc:creator>NTONDINI Chuma</dc:creator>
  <cp:lastModifiedBy>NTONDINI Chuma</cp:lastModifiedBy>
  <cp:revision>14</cp:revision>
  <dcterms:created xsi:type="dcterms:W3CDTF">2022-09-21T09:59:38Z</dcterms:created>
  <dcterms:modified xsi:type="dcterms:W3CDTF">2022-09-21T13:16:15Z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