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4"/>
    <p:restoredTop sz="96143"/>
  </p:normalViewPr>
  <p:slideViewPr>
    <p:cSldViewPr snapToGrid="0">
      <p:cViewPr varScale="1">
        <p:scale>
          <a:sx n="119" d="100"/>
          <a:sy n="11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FDEBF-AAFC-364F-AFE9-80483969E2EF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5F0D1-FCF9-0A48-825A-2E276A5D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573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title"/>
          </p:nvPr>
        </p:nvSpPr>
        <p:spPr>
          <a:xfrm>
            <a:off x="609600" y="156299"/>
            <a:ext cx="109728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Helvetica Neue"/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84112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•"/>
              <a:defRPr sz="2824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–"/>
              <a:defRPr sz="235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39240" algn="l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–"/>
              <a:defRPr sz="188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40935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»"/>
              <a:defRPr sz="164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6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2389717" y="4800615"/>
            <a:ext cx="7315200" cy="5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5"/>
              <a:buFont typeface="Helvetica Neue"/>
              <a:buNone/>
              <a:defRPr sz="2353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2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2389717" y="5367351"/>
            <a:ext cx="7315200" cy="8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None/>
              <a:defRPr sz="164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chemeClr val="dk1"/>
              </a:buClr>
              <a:buSzPts val="1059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1176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8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ctrTitle"/>
          </p:nvPr>
        </p:nvSpPr>
        <p:spPr>
          <a:xfrm>
            <a:off x="914400" y="2130439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Helvetica Neue"/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ubTitle" idx="1"/>
          </p:nvPr>
        </p:nvSpPr>
        <p:spPr>
          <a:xfrm>
            <a:off x="1828800" y="3611556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rgbClr val="9E9E9E"/>
              </a:buClr>
              <a:buSzPts val="1765"/>
              <a:buFont typeface="Arial"/>
              <a:buNone/>
              <a:defRPr sz="2353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rgbClr val="9E9E9E"/>
              </a:buClr>
              <a:buSzPts val="1765"/>
              <a:buFont typeface="Arial"/>
              <a:buNone/>
              <a:defRPr sz="2353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rgbClr val="9E9E9E"/>
              </a:buClr>
              <a:buSzPts val="1588"/>
              <a:buFont typeface="Arial"/>
              <a:buNone/>
              <a:defRPr sz="2117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9E9E9E"/>
              </a:buClr>
              <a:buSzPts val="1412"/>
              <a:buFont typeface="Arial"/>
              <a:buNone/>
              <a:defRPr sz="1883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9E9E9E"/>
              </a:buClr>
              <a:buSzPts val="1235"/>
              <a:buFont typeface="Arial"/>
              <a:buNone/>
              <a:defRPr sz="1647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rgbClr val="9E9E9E"/>
              </a:buClr>
              <a:buSzPts val="1765"/>
              <a:buFont typeface="Arial"/>
              <a:buNone/>
              <a:defRPr sz="2353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rgbClr val="9E9E9E"/>
              </a:buClr>
              <a:buSzPts val="1765"/>
              <a:buFont typeface="Arial"/>
              <a:buNone/>
              <a:defRPr sz="2353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rgbClr val="9E9E9E"/>
              </a:buClr>
              <a:buSzPts val="1765"/>
              <a:buFont typeface="Arial"/>
              <a:buNone/>
              <a:defRPr sz="2353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rgbClr val="9E9E9E"/>
              </a:buClr>
              <a:buSzPts val="1765"/>
              <a:buFont typeface="Arial"/>
              <a:buNone/>
              <a:defRPr sz="2353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9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963084" y="4406915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71"/>
              <a:buFont typeface="Helvetica Neue"/>
              <a:buNone/>
              <a:defRPr sz="3295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rgbClr val="9E9E9E"/>
              </a:buClr>
              <a:buSzPts val="1765"/>
              <a:buFont typeface="Arial"/>
              <a:buNone/>
              <a:defRPr sz="2353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rgbClr val="9E9E9E"/>
              </a:buClr>
              <a:buSzPts val="1588"/>
              <a:buFont typeface="Arial"/>
              <a:buNone/>
              <a:defRPr sz="2117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9E9E9E"/>
              </a:buClr>
              <a:buSzPts val="1412"/>
              <a:buFont typeface="Arial"/>
              <a:buNone/>
              <a:defRPr sz="1883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9E9E9E"/>
              </a:buClr>
              <a:buSzPts val="1235"/>
              <a:buFont typeface="Arial"/>
              <a:buNone/>
              <a:defRPr sz="1647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9E9E9E"/>
              </a:buClr>
              <a:buSzPts val="1235"/>
              <a:buFont typeface="Arial"/>
              <a:buNone/>
              <a:defRPr sz="1647" b="0" i="0" u="none" strike="noStrike" cap="none">
                <a:solidFill>
                  <a:srgbClr val="9E9E9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9E9E9E"/>
              </a:buClr>
              <a:buSzPts val="1235"/>
              <a:buFont typeface="Arial"/>
              <a:buNone/>
              <a:defRPr sz="1647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9E9E9E"/>
              </a:buClr>
              <a:buSzPts val="1235"/>
              <a:buFont typeface="Arial"/>
              <a:buNone/>
              <a:defRPr sz="1647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9E9E9E"/>
              </a:buClr>
              <a:buSzPts val="1235"/>
              <a:buFont typeface="Arial"/>
              <a:buNone/>
              <a:defRPr sz="1647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rgbClr val="9E9E9E"/>
              </a:buClr>
              <a:buSzPts val="1235"/>
              <a:buFont typeface="Arial"/>
              <a:buNone/>
              <a:defRPr sz="1647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E9E9E"/>
                </a:solidFill>
              </a:defRPr>
            </a:lvl1pPr>
            <a:lvl2pPr lvl="1">
              <a:buNone/>
              <a:defRPr>
                <a:solidFill>
                  <a:srgbClr val="9E9E9E"/>
                </a:solidFill>
              </a:defRPr>
            </a:lvl2pPr>
            <a:lvl3pPr lvl="2">
              <a:buNone/>
              <a:defRPr>
                <a:solidFill>
                  <a:srgbClr val="9E9E9E"/>
                </a:solidFill>
              </a:defRPr>
            </a:lvl3pPr>
            <a:lvl4pPr lvl="3">
              <a:buNone/>
              <a:defRPr>
                <a:solidFill>
                  <a:srgbClr val="9E9E9E"/>
                </a:solidFill>
              </a:defRPr>
            </a:lvl4pPr>
            <a:lvl5pPr lvl="4">
              <a:buNone/>
              <a:defRPr>
                <a:solidFill>
                  <a:srgbClr val="9E9E9E"/>
                </a:solidFill>
              </a:defRPr>
            </a:lvl5pPr>
            <a:lvl6pPr lvl="5">
              <a:buNone/>
              <a:defRPr>
                <a:solidFill>
                  <a:srgbClr val="9E9E9E"/>
                </a:solidFill>
              </a:defRPr>
            </a:lvl6pPr>
            <a:lvl7pPr lvl="6">
              <a:buNone/>
              <a:defRPr>
                <a:solidFill>
                  <a:srgbClr val="9E9E9E"/>
                </a:solidFill>
              </a:defRPr>
            </a:lvl7pPr>
            <a:lvl8pPr lvl="7">
              <a:buNone/>
              <a:defRPr>
                <a:solidFill>
                  <a:srgbClr val="9E9E9E"/>
                </a:solidFill>
              </a:defRPr>
            </a:lvl8pPr>
            <a:lvl9pPr lvl="8">
              <a:buNone/>
              <a:defRPr>
                <a:solidFill>
                  <a:srgbClr val="9E9E9E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09600" y="156299"/>
            <a:ext cx="109728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Helvetica Neue"/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609601" y="1535117"/>
            <a:ext cx="53868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None/>
              <a:defRPr sz="2353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None/>
              <a:defRPr sz="2353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None/>
              <a:defRPr sz="211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8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39238" algn="l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  <a:defRPr sz="211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0935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–"/>
              <a:defRPr sz="164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94451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chemeClr val="dk1"/>
              </a:buClr>
              <a:buSzPts val="1059"/>
              <a:buFont typeface="Arial"/>
              <a:buChar char="»"/>
              <a:defRPr sz="1412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6193379" y="1535117"/>
            <a:ext cx="53892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None/>
              <a:defRPr sz="2353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None/>
              <a:defRPr sz="2353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None/>
              <a:defRPr sz="2117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None/>
              <a:defRPr sz="1883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6193379" y="2174875"/>
            <a:ext cx="5389200" cy="3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39238" algn="l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  <a:defRPr sz="211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0935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–"/>
              <a:defRPr sz="164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94451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chemeClr val="dk1"/>
              </a:buClr>
              <a:buSzPts val="1059"/>
              <a:buFont typeface="Arial"/>
              <a:buChar char="»"/>
              <a:defRPr sz="1412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609600" y="156299"/>
            <a:ext cx="109728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Helvetica Neue"/>
              <a:buNone/>
              <a:defRPr sz="3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8"/>
          <p:cNvSpPr txBox="1">
            <a:spLocks noGrp="1"/>
          </p:cNvSpPr>
          <p:nvPr>
            <p:ph type="title"/>
          </p:nvPr>
        </p:nvSpPr>
        <p:spPr>
          <a:xfrm>
            <a:off x="609604" y="273063"/>
            <a:ext cx="4011200" cy="1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5"/>
              <a:buFont typeface="Helvetica Neue"/>
              <a:buNone/>
              <a:defRPr sz="2353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1"/>
          </p:nvPr>
        </p:nvSpPr>
        <p:spPr>
          <a:xfrm>
            <a:off x="4766733" y="273065"/>
            <a:ext cx="6815600" cy="5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439238" algn="l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–"/>
              <a:defRPr sz="211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424337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•"/>
              <a:defRPr sz="1883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40935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–"/>
              <a:defRPr sz="164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94451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chemeClr val="dk1"/>
              </a:buClr>
              <a:buSzPts val="1059"/>
              <a:buFont typeface="Arial"/>
              <a:buChar char="»"/>
              <a:defRPr sz="1412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4225" algn="l">
              <a:lnSpc>
                <a:spcPct val="10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2"/>
          </p:nvPr>
        </p:nvSpPr>
        <p:spPr>
          <a:xfrm>
            <a:off x="609604" y="1435104"/>
            <a:ext cx="4011200" cy="4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329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None/>
              <a:defRPr sz="164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283"/>
              </a:spcBef>
              <a:spcAft>
                <a:spcPts val="0"/>
              </a:spcAft>
              <a:buClr>
                <a:schemeClr val="dk1"/>
              </a:buClr>
              <a:buSzPts val="1059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chemeClr val="dk1"/>
              </a:buClr>
              <a:buSzPts val="882"/>
              <a:buFont typeface="Arial"/>
              <a:buNone/>
              <a:defRPr sz="1176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212"/>
              </a:spcBef>
              <a:spcAft>
                <a:spcPts val="0"/>
              </a:spcAft>
              <a:buClr>
                <a:schemeClr val="dk1"/>
              </a:buClr>
              <a:buSzPts val="794"/>
              <a:buFont typeface="Arial"/>
              <a:buNone/>
              <a:defRPr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5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2712"/>
            <a:ext cx="12192000" cy="646000"/>
          </a:xfrm>
          <a:prstGeom prst="rect">
            <a:avLst/>
          </a:prstGeom>
          <a:solidFill>
            <a:srgbClr val="01216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3093" algn="l" rtl="0">
              <a:lnSpc>
                <a:spcPct val="100000"/>
              </a:lnSpc>
              <a:spcBef>
                <a:spcPts val="424"/>
              </a:spcBef>
              <a:spcAft>
                <a:spcPts val="0"/>
              </a:spcAft>
              <a:buClr>
                <a:schemeClr val="dk1"/>
              </a:buClr>
              <a:buSzPts val="2118"/>
              <a:buFont typeface="Arial"/>
              <a:buChar char="•"/>
              <a:defRPr sz="2118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0677" algn="l" rtl="0">
              <a:lnSpc>
                <a:spcPct val="10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–"/>
              <a:defRPr sz="1765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9438" algn="l" rtl="0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chemeClr val="dk1"/>
              </a:buClr>
              <a:buSzPts val="1588"/>
              <a:buFont typeface="Arial"/>
              <a:buChar char="•"/>
              <a:defRPr sz="1588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8261" algn="l" rtl="0">
              <a:lnSpc>
                <a:spcPct val="100000"/>
              </a:lnSpc>
              <a:spcBef>
                <a:spcPts val="282"/>
              </a:spcBef>
              <a:spcAft>
                <a:spcPts val="0"/>
              </a:spcAft>
              <a:buClr>
                <a:schemeClr val="dk1"/>
              </a:buClr>
              <a:buSzPts val="1412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7022" algn="l" rtl="0">
              <a:lnSpc>
                <a:spcPct val="100000"/>
              </a:lnSpc>
              <a:spcBef>
                <a:spcPts val="247"/>
              </a:spcBef>
              <a:spcAft>
                <a:spcPts val="0"/>
              </a:spcAft>
              <a:buClr>
                <a:schemeClr val="dk1"/>
              </a:buClr>
              <a:buSzPts val="1235"/>
              <a:buFont typeface="Arial"/>
              <a:buChar char="»"/>
              <a:defRPr sz="1235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0677" algn="l" rtl="0">
              <a:lnSpc>
                <a:spcPct val="10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0677" algn="l" rtl="0">
              <a:lnSpc>
                <a:spcPct val="10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0677" algn="l" rtl="0">
              <a:lnSpc>
                <a:spcPct val="10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0677" algn="l" rtl="0">
              <a:lnSpc>
                <a:spcPct val="10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ts val="1765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609600" y="156299"/>
            <a:ext cx="109728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Helvetica Neue"/>
              <a:buNone/>
              <a:defRPr sz="225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733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4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225778" y="156299"/>
            <a:ext cx="11740445" cy="3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l">
              <a:buSzPts val="2025"/>
            </a:pPr>
            <a:r>
              <a:rPr lang="en-US" altLang="zh-CN" sz="2400" dirty="0"/>
              <a:t>CTSM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  <a:r>
              <a:rPr lang="zh-CN" altLang="en-US" sz="2400" dirty="0"/>
              <a:t> </a:t>
            </a:r>
            <a:r>
              <a:rPr lang="en-US" altLang="zh-CN" sz="2400" dirty="0"/>
              <a:t>improvement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sz="2400" dirty="0"/>
              <a:t>l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arge-sample watershed modeling </a:t>
            </a:r>
            <a:endParaRPr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FC471F-EB09-2DC8-D918-E7DE05E2C957}"/>
              </a:ext>
            </a:extLst>
          </p:cNvPr>
          <p:cNvGrpSpPr/>
          <p:nvPr/>
        </p:nvGrpSpPr>
        <p:grpSpPr>
          <a:xfrm>
            <a:off x="4620233" y="816909"/>
            <a:ext cx="7534707" cy="3226100"/>
            <a:chOff x="4620233" y="816909"/>
            <a:chExt cx="7534707" cy="32261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3272A64-C937-091A-A489-70D19F823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0233" y="816909"/>
              <a:ext cx="4590021" cy="32261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BAD310-98BD-67E0-AA8C-7D80735F8B04}"/>
                </a:ext>
              </a:extLst>
            </p:cNvPr>
            <p:cNvSpPr txBox="1"/>
            <p:nvPr/>
          </p:nvSpPr>
          <p:spPr>
            <a:xfrm>
              <a:off x="8999364" y="1352861"/>
              <a:ext cx="3155576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CAMELS (Catchment Attributes and Meteorology for Large-sample Studies)</a:t>
              </a:r>
              <a:r>
                <a:rPr lang="zh-CN" alt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zh-C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r>
                <a:rPr lang="zh-CN" alt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zh-C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zh-C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widely</a:t>
              </a:r>
              <a:r>
                <a:rPr lang="zh-CN" alt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zh-C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used</a:t>
              </a:r>
              <a:r>
                <a:rPr lang="zh-CN" alt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altLang="zh-C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set of </a:t>
              </a:r>
              <a:r>
                <a:rPr lang="en-US" altLang="zh-C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hydrometeorological</a:t>
              </a:r>
              <a:r>
                <a:rPr lang="zh-CN" alt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observations and model results for </a:t>
              </a:r>
              <a:r>
                <a:rPr lang="en-US" sz="16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671</a:t>
              </a:r>
              <a:r>
                <a:rPr lang="en-US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US catchments</a:t>
              </a:r>
              <a:r>
                <a:rPr lang="en-US" altLang="zh-CN"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lang="en-US" sz="1600" dirty="0"/>
            </a:p>
          </p:txBody>
        </p:sp>
        <p:sp>
          <p:nvSpPr>
            <p:cNvPr id="8" name="Google Shape;290;p12">
              <a:extLst>
                <a:ext uri="{FF2B5EF4-FFF2-40B4-BE49-F238E27FC236}">
                  <a16:creationId xmlns:a16="http://schemas.microsoft.com/office/drawing/2014/main" id="{33169254-72E8-2778-06DD-5CE638E2AC89}"/>
                </a:ext>
              </a:extLst>
            </p:cNvPr>
            <p:cNvSpPr txBox="1"/>
            <p:nvPr/>
          </p:nvSpPr>
          <p:spPr>
            <a:xfrm>
              <a:off x="9155882" y="3344306"/>
              <a:ext cx="2984761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1200" b="0" i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Newman et al., 2015</a:t>
              </a:r>
              <a:r>
                <a:rPr lang="en-US" altLang="zh-CN" sz="1200" b="0" i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r>
                <a:rPr lang="zh-CN" altLang="en-US" sz="1200" b="0" i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b="0" i="1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Addor</a:t>
              </a:r>
              <a:r>
                <a:rPr lang="en-US" sz="1200" b="0" i="1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et al., 2017</a:t>
              </a:r>
              <a:endParaRPr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26522D-A346-EDC7-D6AE-CAAAD446E4D6}"/>
                </a:ext>
              </a:extLst>
            </p:cNvPr>
            <p:cNvSpPr/>
            <p:nvPr/>
          </p:nvSpPr>
          <p:spPr>
            <a:xfrm>
              <a:off x="5235388" y="3272590"/>
              <a:ext cx="233083" cy="26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857A23-36E2-98E0-639B-363683520DA1}"/>
              </a:ext>
            </a:extLst>
          </p:cNvPr>
          <p:cNvGrpSpPr/>
          <p:nvPr/>
        </p:nvGrpSpPr>
        <p:grpSpPr>
          <a:xfrm>
            <a:off x="4909195" y="4257407"/>
            <a:ext cx="7231449" cy="2580475"/>
            <a:chOff x="4909195" y="4257407"/>
            <a:chExt cx="7231449" cy="258047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8503587-123B-577D-1B0C-16D3D61E8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9195" y="4257407"/>
              <a:ext cx="3814168" cy="25804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A86A76-2340-14B4-C130-A21FC32DEFB8}"/>
                </a:ext>
              </a:extLst>
            </p:cNvPr>
            <p:cNvSpPr txBox="1"/>
            <p:nvPr/>
          </p:nvSpPr>
          <p:spPr>
            <a:xfrm>
              <a:off x="9098419" y="4257407"/>
              <a:ext cx="304222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000000"/>
                </a:buClr>
                <a:buSzPts val="1200"/>
              </a:pP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Experimental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calibration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of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CTSM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parameters using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10%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of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CAMELS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basins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show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accuracy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improvement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of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simulated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runoff.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Efforts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are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ongoing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to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improve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the</a:t>
              </a:r>
              <a:r>
                <a:rPr lang="zh-CN" altLang="en-US" sz="1600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600" dirty="0">
                  <a:solidFill>
                    <a:srgbClr val="000000"/>
                  </a:solidFill>
                  <a:latin typeface="Arial"/>
                  <a:cs typeface="Arial"/>
                </a:rPr>
                <a:t>performance through multiple model implementation choices.</a:t>
              </a:r>
              <a:endParaRPr lang="en-US" sz="16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BC10D9-A252-88F2-AAA5-65E6116B1A4E}"/>
                </a:ext>
              </a:extLst>
            </p:cNvPr>
            <p:cNvSpPr txBox="1"/>
            <p:nvPr/>
          </p:nvSpPr>
          <p:spPr>
            <a:xfrm>
              <a:off x="9155883" y="6333925"/>
              <a:ext cx="20220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i="1" dirty="0">
                  <a:solidFill>
                    <a:srgbClr val="000000"/>
                  </a:solidFill>
                  <a:latin typeface="Arial"/>
                  <a:cs typeface="Arial"/>
                </a:rPr>
                <a:t>Tang,</a:t>
              </a:r>
              <a:r>
                <a:rPr lang="zh-CN" altLang="en-US" sz="1200" i="1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i="1" dirty="0">
                  <a:solidFill>
                    <a:srgbClr val="000000"/>
                  </a:solidFill>
                  <a:latin typeface="Arial"/>
                  <a:cs typeface="Arial"/>
                </a:rPr>
                <a:t>Wood,</a:t>
              </a:r>
              <a:r>
                <a:rPr lang="zh-CN" altLang="en-US" sz="1200" i="1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i="1" dirty="0">
                  <a:solidFill>
                    <a:srgbClr val="000000"/>
                  </a:solidFill>
                  <a:latin typeface="Arial"/>
                  <a:cs typeface="Arial"/>
                </a:rPr>
                <a:t>and</a:t>
              </a:r>
              <a:r>
                <a:rPr lang="zh-CN" altLang="en-US" sz="1200" i="1" dirty="0">
                  <a:solidFill>
                    <a:srgbClr val="000000"/>
                  </a:solidFill>
                  <a:latin typeface="Arial"/>
                  <a:cs typeface="Arial"/>
                </a:rPr>
                <a:t> </a:t>
              </a:r>
              <a:r>
                <a:rPr lang="en-US" altLang="zh-CN" sz="1200" i="1" dirty="0">
                  <a:solidFill>
                    <a:srgbClr val="000000"/>
                  </a:solidFill>
                  <a:latin typeface="Arial"/>
                  <a:cs typeface="Arial"/>
                </a:rPr>
                <a:t>Swenson</a:t>
              </a:r>
            </a:p>
            <a:p>
              <a:r>
                <a:rPr lang="en-US" sz="1200" i="1" dirty="0">
                  <a:solidFill>
                    <a:srgbClr val="000000"/>
                  </a:solidFill>
                  <a:latin typeface="Arial"/>
                  <a:cs typeface="Arial"/>
                </a:rPr>
                <a:t>Support:  </a:t>
              </a:r>
              <a:r>
                <a:rPr lang="en-US" sz="1200" b="1" i="1" dirty="0">
                  <a:solidFill>
                    <a:srgbClr val="000000"/>
                  </a:solidFill>
                  <a:latin typeface="Arial"/>
                  <a:cs typeface="Arial"/>
                </a:rPr>
                <a:t>USACE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F2AE58E-06E6-5052-7025-06593F752B57}"/>
              </a:ext>
            </a:extLst>
          </p:cNvPr>
          <p:cNvGrpSpPr/>
          <p:nvPr/>
        </p:nvGrpSpPr>
        <p:grpSpPr>
          <a:xfrm>
            <a:off x="252210" y="1011650"/>
            <a:ext cx="4341656" cy="5440451"/>
            <a:chOff x="252210" y="1011650"/>
            <a:chExt cx="4341656" cy="5440451"/>
          </a:xfrm>
        </p:grpSpPr>
        <p:sp>
          <p:nvSpPr>
            <p:cNvPr id="5" name="Google Shape;160;p7">
              <a:extLst>
                <a:ext uri="{FF2B5EF4-FFF2-40B4-BE49-F238E27FC236}">
                  <a16:creationId xmlns:a16="http://schemas.microsoft.com/office/drawing/2014/main" id="{26838010-7B19-95A8-8FD0-E535DE9BBF21}"/>
                </a:ext>
              </a:extLst>
            </p:cNvPr>
            <p:cNvSpPr/>
            <p:nvPr/>
          </p:nvSpPr>
          <p:spPr>
            <a:xfrm>
              <a:off x="252210" y="1011650"/>
              <a:ext cx="3593534" cy="923330"/>
            </a:xfrm>
            <a:prstGeom prst="rect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zh-CN" sz="1600" b="1" dirty="0"/>
                <a:t>CTSM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model implementation</a:t>
              </a:r>
            </a:p>
            <a:p>
              <a:pPr algn="ctr"/>
              <a:r>
                <a:rPr lang="en-US" altLang="zh-CN" sz="1400" dirty="0"/>
                <a:t>(with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focus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on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hydrological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components)</a:t>
              </a:r>
            </a:p>
          </p:txBody>
        </p:sp>
        <p:sp>
          <p:nvSpPr>
            <p:cNvPr id="6" name="Google Shape;160;p7">
              <a:extLst>
                <a:ext uri="{FF2B5EF4-FFF2-40B4-BE49-F238E27FC236}">
                  <a16:creationId xmlns:a16="http://schemas.microsoft.com/office/drawing/2014/main" id="{829345D3-F570-8589-3E07-449E76F318C6}"/>
                </a:ext>
              </a:extLst>
            </p:cNvPr>
            <p:cNvSpPr/>
            <p:nvPr/>
          </p:nvSpPr>
          <p:spPr>
            <a:xfrm>
              <a:off x="252210" y="2517357"/>
              <a:ext cx="3593534" cy="923330"/>
            </a:xfrm>
            <a:prstGeom prst="rect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zh-CN" sz="1600" b="1" dirty="0"/>
                <a:t>Large-sample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watershed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dataset</a:t>
              </a:r>
            </a:p>
            <a:p>
              <a:pPr algn="ctr"/>
              <a:r>
                <a:rPr lang="en-US" altLang="zh-CN" sz="1400" dirty="0"/>
                <a:t>(e.g.,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CAMELS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and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global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datasets)</a:t>
              </a:r>
              <a:endParaRPr lang="en-US" sz="1400" dirty="0"/>
            </a:p>
          </p:txBody>
        </p:sp>
        <p:sp>
          <p:nvSpPr>
            <p:cNvPr id="7" name="Google Shape;160;p7">
              <a:extLst>
                <a:ext uri="{FF2B5EF4-FFF2-40B4-BE49-F238E27FC236}">
                  <a16:creationId xmlns:a16="http://schemas.microsoft.com/office/drawing/2014/main" id="{448ADAA6-AA09-94A3-3F3B-3C6C094E27EC}"/>
                </a:ext>
              </a:extLst>
            </p:cNvPr>
            <p:cNvSpPr/>
            <p:nvPr/>
          </p:nvSpPr>
          <p:spPr>
            <a:xfrm>
              <a:off x="252210" y="4023064"/>
              <a:ext cx="3593534" cy="923330"/>
            </a:xfrm>
            <a:prstGeom prst="rect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sz="1600" b="1" dirty="0"/>
                <a:t>CTSM performance improvement</a:t>
              </a:r>
              <a:endParaRPr lang="en-US" altLang="zh-CN" sz="1600" b="1" dirty="0"/>
            </a:p>
            <a:p>
              <a:pPr algn="ctr"/>
              <a:r>
                <a:rPr lang="en-US" altLang="zh-CN" sz="1400" dirty="0"/>
                <a:t>(e.g.,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hydrology metrics,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model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configuration, parameter optimization, forcing analysis, multi-variate evaluation)</a:t>
              </a:r>
              <a:endParaRPr lang="en-US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D5C209-3107-0ABF-DFEB-A43EDD87E44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048977" y="1934980"/>
              <a:ext cx="0" cy="58237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33453A6-D9F1-2FBF-80E1-14E7D273407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048977" y="3440687"/>
              <a:ext cx="0" cy="58237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28DD7D3D-A637-D20D-138F-E2B64603648B}"/>
                </a:ext>
              </a:extLst>
            </p:cNvPr>
            <p:cNvCxnSpPr>
              <a:stCxn id="7" idx="3"/>
              <a:endCxn id="5" idx="3"/>
            </p:cNvCxnSpPr>
            <p:nvPr/>
          </p:nvCxnSpPr>
          <p:spPr>
            <a:xfrm flipV="1">
              <a:off x="3845744" y="1473315"/>
              <a:ext cx="12700" cy="3011414"/>
            </a:xfrm>
            <a:prstGeom prst="bentConnector3">
              <a:avLst>
                <a:gd name="adj1" fmla="val 3494118"/>
              </a:avLst>
            </a:prstGeom>
            <a:ln w="28575"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" name="Google Shape;160;p7">
              <a:extLst>
                <a:ext uri="{FF2B5EF4-FFF2-40B4-BE49-F238E27FC236}">
                  <a16:creationId xmlns:a16="http://schemas.microsoft.com/office/drawing/2014/main" id="{82DA93A5-662C-C262-CC7F-12F479A332CB}"/>
                </a:ext>
              </a:extLst>
            </p:cNvPr>
            <p:cNvSpPr/>
            <p:nvPr/>
          </p:nvSpPr>
          <p:spPr>
            <a:xfrm>
              <a:off x="264910" y="5528771"/>
              <a:ext cx="1599749" cy="923330"/>
            </a:xfrm>
            <a:prstGeom prst="rect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zh-CN" sz="1600" b="1" dirty="0"/>
                <a:t>Global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parameter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optimization</a:t>
              </a:r>
              <a:endParaRPr lang="en-US" sz="1400" dirty="0"/>
            </a:p>
          </p:txBody>
        </p:sp>
        <p:sp>
          <p:nvSpPr>
            <p:cNvPr id="4" name="Google Shape;160;p7">
              <a:extLst>
                <a:ext uri="{FF2B5EF4-FFF2-40B4-BE49-F238E27FC236}">
                  <a16:creationId xmlns:a16="http://schemas.microsoft.com/office/drawing/2014/main" id="{C66D8175-E570-540F-F8D4-8831F7278743}"/>
                </a:ext>
              </a:extLst>
            </p:cNvPr>
            <p:cNvSpPr/>
            <p:nvPr/>
          </p:nvSpPr>
          <p:spPr>
            <a:xfrm>
              <a:off x="2258695" y="5528771"/>
              <a:ext cx="1599749" cy="923330"/>
            </a:xfrm>
            <a:prstGeom prst="rect">
              <a:avLst/>
            </a:prstGeom>
            <a:ln w="28575"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US" altLang="zh-CN" sz="1600" b="1" dirty="0"/>
                <a:t>Hydrology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robustness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analysis</a:t>
              </a:r>
              <a:endParaRPr lang="en-US" sz="1400" dirty="0"/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2DB76C41-C53D-47F9-6EF4-40169F1B6B5A}"/>
                </a:ext>
              </a:extLst>
            </p:cNvPr>
            <p:cNvCxnSpPr>
              <a:stCxn id="7" idx="2"/>
              <a:endCxn id="2" idx="0"/>
            </p:cNvCxnSpPr>
            <p:nvPr/>
          </p:nvCxnSpPr>
          <p:spPr>
            <a:xfrm rot="5400000">
              <a:off x="1265693" y="4745486"/>
              <a:ext cx="582377" cy="984192"/>
            </a:xfrm>
            <a:prstGeom prst="bentConnector3">
              <a:avLst/>
            </a:prstGeom>
            <a:ln w="28575"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83ECAA47-C741-DCD9-D158-37E94E97F1EB}"/>
                </a:ext>
              </a:extLst>
            </p:cNvPr>
            <p:cNvCxnSpPr>
              <a:cxnSpLocks/>
              <a:stCxn id="7" idx="2"/>
              <a:endCxn id="4" idx="0"/>
            </p:cNvCxnSpPr>
            <p:nvPr/>
          </p:nvCxnSpPr>
          <p:spPr>
            <a:xfrm rot="16200000" flipH="1">
              <a:off x="2262585" y="4732785"/>
              <a:ext cx="582377" cy="1009593"/>
            </a:xfrm>
            <a:prstGeom prst="bentConnector3">
              <a:avLst>
                <a:gd name="adj1" fmla="val 50000"/>
              </a:avLst>
            </a:prstGeom>
            <a:ln w="28575">
              <a:tailEnd type="stealth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37C003-854C-0B27-B11E-FA8F20952959}"/>
                </a:ext>
              </a:extLst>
            </p:cNvPr>
            <p:cNvSpPr txBox="1"/>
            <p:nvPr/>
          </p:nvSpPr>
          <p:spPr>
            <a:xfrm rot="16200000">
              <a:off x="3954909" y="282513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62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CAR-Blue-TopHeader">
  <a:themeElements>
    <a:clrScheme name="NCAR and UCAR">
      <a:dk1>
        <a:srgbClr val="666666"/>
      </a:dk1>
      <a:lt1>
        <a:srgbClr val="FFFFFF"/>
      </a:lt1>
      <a:dk2>
        <a:srgbClr val="122D5D"/>
      </a:dk2>
      <a:lt2>
        <a:srgbClr val="D3DCEC"/>
      </a:lt2>
      <a:accent1>
        <a:srgbClr val="277DA1"/>
      </a:accent1>
      <a:accent2>
        <a:srgbClr val="248F87"/>
      </a:accent2>
      <a:accent3>
        <a:srgbClr val="BBD52F"/>
      </a:accent3>
      <a:accent4>
        <a:srgbClr val="D3DCEC"/>
      </a:accent4>
      <a:accent5>
        <a:srgbClr val="6C6C6C"/>
      </a:accent5>
      <a:accent6>
        <a:srgbClr val="9EA0A3"/>
      </a:accent6>
      <a:hlink>
        <a:srgbClr val="BBD52F"/>
      </a:hlink>
      <a:folHlink>
        <a:srgbClr val="BBD5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137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NCAR-Blue-TopHeader</vt:lpstr>
      <vt:lpstr>CTSM performance improvement using large-sample watershed modeling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Guoqiang Tang</dc:creator>
  <cp:lastModifiedBy>Guoqiang Tang</cp:lastModifiedBy>
  <cp:revision>109</cp:revision>
  <dcterms:created xsi:type="dcterms:W3CDTF">2023-05-21T02:09:08Z</dcterms:created>
  <dcterms:modified xsi:type="dcterms:W3CDTF">2023-05-21T23:58:43Z</dcterms:modified>
</cp:coreProperties>
</file>