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9.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0.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92" r:id="rId3"/>
    <p:sldMasterId id="2147483706" r:id="rId4"/>
    <p:sldMasterId id="2147483718" r:id="rId5"/>
    <p:sldMasterId id="2147483730" r:id="rId6"/>
    <p:sldMasterId id="2147483742" r:id="rId7"/>
    <p:sldMasterId id="2147483754" r:id="rId8"/>
    <p:sldMasterId id="2147483766" r:id="rId9"/>
    <p:sldMasterId id="2147483778" r:id="rId10"/>
    <p:sldMasterId id="2147483790" r:id="rId11"/>
    <p:sldMasterId id="2147483802" r:id="rId12"/>
  </p:sldMasterIdLst>
  <p:notesMasterIdLst>
    <p:notesMasterId r:id="rId25"/>
  </p:notesMasterIdLst>
  <p:handoutMasterIdLst>
    <p:handoutMasterId r:id="rId26"/>
  </p:handoutMasterIdLst>
  <p:sldIdLst>
    <p:sldId id="256" r:id="rId13"/>
    <p:sldId id="257" r:id="rId14"/>
    <p:sldId id="258" r:id="rId15"/>
    <p:sldId id="259" r:id="rId16"/>
    <p:sldId id="260" r:id="rId17"/>
    <p:sldId id="262" r:id="rId18"/>
    <p:sldId id="263" r:id="rId19"/>
    <p:sldId id="264" r:id="rId20"/>
    <p:sldId id="267" r:id="rId21"/>
    <p:sldId id="266" r:id="rId22"/>
    <p:sldId id="265" r:id="rId23"/>
    <p:sldId id="26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929DE4-0205-0B4E-83FF-4D8B813E58A1}">
          <p14:sldIdLst>
            <p14:sldId id="256"/>
            <p14:sldId id="257"/>
            <p14:sldId id="258"/>
            <p14:sldId id="259"/>
            <p14:sldId id="260"/>
            <p14:sldId id="262"/>
            <p14:sldId id="263"/>
            <p14:sldId id="264"/>
            <p14:sldId id="267"/>
            <p14:sldId id="266"/>
            <p14:sldId id="265"/>
            <p14:sldId id="261"/>
          </p14:sldIdLst>
        </p14:section>
        <p14:section name="Extras" id="{8C10CE4D-A495-DF46-AAE2-AF1F0C98B2A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3" autoAdjust="0"/>
    <p:restoredTop sz="94660"/>
  </p:normalViewPr>
  <p:slideViewPr>
    <p:cSldViewPr snapToGrid="0" snapToObjects="1">
      <p:cViewPr>
        <p:scale>
          <a:sx n="140" d="100"/>
          <a:sy n="140" d="100"/>
        </p:scale>
        <p:origin x="-80" y="-80"/>
      </p:cViewPr>
      <p:guideLst>
        <p:guide orient="horz" pos="2160"/>
        <p:guide pos="2880"/>
      </p:guideLst>
    </p:cSldViewPr>
  </p:slideViewPr>
  <p:notesTextViewPr>
    <p:cViewPr>
      <p:scale>
        <a:sx n="100" d="100"/>
        <a:sy n="100" d="100"/>
      </p:scale>
      <p:origin x="0" y="0"/>
    </p:cViewPr>
  </p:notesTextViewPr>
  <p:sorterViewPr>
    <p:cViewPr>
      <p:scale>
        <a:sx n="206" d="100"/>
        <a:sy n="20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9.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4B506A-1EF9-074F-BED1-2E8166D4412D}" type="datetimeFigureOut">
              <a:t>2/25/15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E592CC-794B-3449-B290-4DF0DC1EA363}" type="slidenum">
              <a:t>‹#›</a:t>
            </a:fld>
            <a:endParaRPr lang="en-US"/>
          </a:p>
        </p:txBody>
      </p:sp>
    </p:spTree>
    <p:extLst>
      <p:ext uri="{BB962C8B-B14F-4D97-AF65-F5344CB8AC3E}">
        <p14:creationId xmlns:p14="http://schemas.microsoft.com/office/powerpoint/2010/main" val="1634555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CB6C1-3B32-E140-A878-F8EED6A9A749}"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9713F-C436-EC4C-9B96-DB26EF6BF051}" type="slidenum">
              <a:rPr lang="en-US" smtClean="0"/>
              <a:t>‹#›</a:t>
            </a:fld>
            <a:endParaRPr lang="en-US"/>
          </a:p>
        </p:txBody>
      </p:sp>
    </p:spTree>
    <p:extLst>
      <p:ext uri="{BB962C8B-B14F-4D97-AF65-F5344CB8AC3E}">
        <p14:creationId xmlns:p14="http://schemas.microsoft.com/office/powerpoint/2010/main" val="2554844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820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0099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93125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9312581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67197465"/>
      </p:ext>
    </p:extLst>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9312581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67197465"/>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183773950"/>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CESM/AMWG 2013</a:t>
            </a:r>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69270945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5883275"/>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CESM/AMWG 2013</a:t>
            </a:r>
            <a:endParaRPr lang="en-US"/>
          </a:p>
        </p:txBody>
      </p:sp>
      <p:sp>
        <p:nvSpPr>
          <p:cNvPr id="9" name="Slide Number Placeholder 8"/>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4232178803"/>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5883275"/>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CESM/AMWG 2013</a:t>
            </a:r>
            <a:endParaRPr lang="en-US"/>
          </a:p>
        </p:txBody>
      </p:sp>
      <p:sp>
        <p:nvSpPr>
          <p:cNvPr id="5" name="Slide Number Placeholder 4"/>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948091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883275"/>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CESM/AMWG 2013</a:t>
            </a:r>
            <a:endParaRPr lang="en-US"/>
          </a:p>
        </p:txBody>
      </p:sp>
      <p:sp>
        <p:nvSpPr>
          <p:cNvPr id="4" name="Slide Number Placeholder 3"/>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601135479"/>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CESM/AMWG 2013</a:t>
            </a:r>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4083532777"/>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CESM/AMWG 2013</a:t>
            </a:r>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6488231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183773950"/>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751490686"/>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934529731"/>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25592" y="18599"/>
            <a:ext cx="5326104" cy="606136"/>
          </a:xfrm>
          <a:prstGeom prst="rect">
            <a:avLst/>
          </a:prstGeom>
        </p:spPr>
        <p:txBody>
          <a:bodyPr/>
          <a:lstStyle/>
          <a:p>
            <a:r>
              <a:rPr lang="en-US"/>
              <a:t>Click to edit Master title style</a:t>
            </a:r>
          </a:p>
        </p:txBody>
      </p:sp>
      <p:sp>
        <p:nvSpPr>
          <p:cNvPr id="4" name="Slide Number Placeholder 3"/>
          <p:cNvSpPr>
            <a:spLocks noGrp="1"/>
          </p:cNvSpPr>
          <p:nvPr>
            <p:ph type="sldNum" sz="quarter" idx="11"/>
          </p:nvPr>
        </p:nvSpPr>
        <p:spPr>
          <a:xfrm>
            <a:off x="8686800" y="6489659"/>
            <a:ext cx="440315" cy="365125"/>
          </a:xfrm>
          <a:prstGeom prst="rect">
            <a:avLst/>
          </a:prstGeom>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85311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CESM/AMWG 2013</a:t>
            </a:r>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6927094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5883275"/>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CESM/AMWG 2013</a:t>
            </a:r>
            <a:endParaRPr lang="en-US"/>
          </a:p>
        </p:txBody>
      </p:sp>
      <p:sp>
        <p:nvSpPr>
          <p:cNvPr id="9" name="Slide Number Placeholder 8"/>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42321788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5883275"/>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CESM/AMWG 2013</a:t>
            </a:r>
            <a:endParaRPr lang="en-US"/>
          </a:p>
        </p:txBody>
      </p:sp>
      <p:sp>
        <p:nvSpPr>
          <p:cNvPr id="5" name="Slide Number Placeholder 4"/>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9480911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883275"/>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CESM/AMWG 2013</a:t>
            </a:r>
            <a:endParaRPr lang="en-US"/>
          </a:p>
        </p:txBody>
      </p:sp>
      <p:sp>
        <p:nvSpPr>
          <p:cNvPr id="4" name="Slide Number Placeholder 3"/>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60113547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CESM/AMWG 2013</a:t>
            </a:r>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408353277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CESM/AMWG 2013</a:t>
            </a:r>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648823184"/>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7514906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853116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CESM/AMWG 2013</a:t>
            </a:r>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93452973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01754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25592" y="18599"/>
            <a:ext cx="5326104" cy="606136"/>
          </a:xfrm>
          <a:prstGeom prst="rect">
            <a:avLst/>
          </a:prstGeom>
        </p:spPr>
        <p:txBody>
          <a:bodyPr/>
          <a:lstStyle/>
          <a:p>
            <a:r>
              <a:rPr lang="en-US"/>
              <a:t>Click to edit Master title style</a:t>
            </a:r>
          </a:p>
        </p:txBody>
      </p:sp>
      <p:sp>
        <p:nvSpPr>
          <p:cNvPr id="4" name="Slide Number Placeholder 3"/>
          <p:cNvSpPr>
            <a:spLocks noGrp="1"/>
          </p:cNvSpPr>
          <p:nvPr>
            <p:ph type="sldNum" sz="quarter" idx="11"/>
          </p:nvPr>
        </p:nvSpPr>
        <p:spPr>
          <a:xfrm>
            <a:off x="8686800" y="6489659"/>
            <a:ext cx="440315" cy="365125"/>
          </a:xfrm>
          <a:prstGeom prst="rect">
            <a:avLst/>
          </a:prstGeom>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853116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883275"/>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7391400" y="6492875"/>
            <a:ext cx="119047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67197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5883275"/>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7391400" y="6492875"/>
            <a:ext cx="119047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6927094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7391400" y="6492875"/>
            <a:ext cx="119047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9480911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0175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8202"/>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0099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86800" y="6489659"/>
            <a:ext cx="440315" cy="365125"/>
          </a:xfrm>
          <a:prstGeom prst="rect">
            <a:avLst/>
          </a:prstGeom>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39312581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87798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25592" y="18599"/>
            <a:ext cx="5326104" cy="606136"/>
          </a:xfrm>
          <a:prstGeom prst="rect">
            <a:avLst/>
          </a:prstGeom>
        </p:spPr>
        <p:txBody>
          <a:bodyPr/>
          <a:lstStyle/>
          <a:p>
            <a:r>
              <a:rPr lang="en-US"/>
              <a:t>Click to edit Master title style</a:t>
            </a:r>
          </a:p>
        </p:txBody>
      </p:sp>
      <p:sp>
        <p:nvSpPr>
          <p:cNvPr id="4" name="Slide Number Placeholder 3"/>
          <p:cNvSpPr>
            <a:spLocks noGrp="1"/>
          </p:cNvSpPr>
          <p:nvPr>
            <p:ph type="sldNum" sz="quarter" idx="11"/>
          </p:nvPr>
        </p:nvSpPr>
        <p:spPr>
          <a:xfrm>
            <a:off x="8686800" y="6489659"/>
            <a:ext cx="440315" cy="365125"/>
          </a:xfrm>
          <a:prstGeom prst="rect">
            <a:avLst/>
          </a:prstGeom>
        </p:spPr>
        <p:txBody>
          <a:bodyPr/>
          <a:lstStyle/>
          <a:p>
            <a:fld id="{ADCBFB56-707D-1643-86E9-FE28FF2C8F89}" type="slidenum">
              <a:rPr lang="en-US" smtClean="0"/>
              <a:pPr/>
              <a:t>‹#›</a:t>
            </a:fld>
            <a:endParaRPr lang="en-US"/>
          </a:p>
        </p:txBody>
      </p:sp>
    </p:spTree>
    <p:extLst>
      <p:ext uri="{BB962C8B-B14F-4D97-AF65-F5344CB8AC3E}">
        <p14:creationId xmlns:p14="http://schemas.microsoft.com/office/powerpoint/2010/main" val="18531160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8874276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08131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31304109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6712252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5670871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2128630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3449720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526758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2845733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473A8A8-2CD0-E54C-9726-DEE12540594D}" type="datetimeFigureOut">
              <a:t>2/25/15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911F3FE-D5B0-1D4E-B220-B4A107D3D317}" type="slidenum">
              <a:t>‹#›</a:t>
            </a:fld>
            <a:endParaRPr lang="en-US"/>
          </a:p>
        </p:txBody>
      </p:sp>
    </p:spTree>
    <p:extLst>
      <p:ext uri="{BB962C8B-B14F-4D97-AF65-F5344CB8AC3E}">
        <p14:creationId xmlns:p14="http://schemas.microsoft.com/office/powerpoint/2010/main" val="128788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png"/><Relationship Id="rId10"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10.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1.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slideLayout" Target="../slideLayouts/slideLayout122.xml"/><Relationship Id="rId13" Type="http://schemas.openxmlformats.org/officeDocument/2006/relationships/theme" Target="../theme/theme12.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jpe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theme" Target="../theme/theme3.xml"/><Relationship Id="rId15" Type="http://schemas.openxmlformats.org/officeDocument/2006/relationships/image" Target="../media/image1.jpeg"/><Relationship Id="rId16" Type="http://schemas.openxmlformats.org/officeDocument/2006/relationships/image" Target="../media/image2.png"/><Relationship Id="rId17" Type="http://schemas.openxmlformats.org/officeDocument/2006/relationships/image" Target="../media/image3.jpeg"/><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6.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7.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8.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9.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5592" y="18599"/>
            <a:ext cx="5326104" cy="60613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86800" y="6489659"/>
            <a:ext cx="44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BFB56-707D-1643-86E9-FE28FF2C8F89}" type="slidenum">
              <a:rPr lang="en-US" smtClean="0"/>
              <a:pPr/>
              <a:t>‹#›</a:t>
            </a:fld>
            <a:endParaRPr lang="en-US"/>
          </a:p>
        </p:txBody>
      </p:sp>
      <p:pic>
        <p:nvPicPr>
          <p:cNvPr id="7" name="Picture 8" descr="ncar-logo-med"/>
          <p:cNvPicPr>
            <a:picLocks noChangeAspect="1" noChangeArrowheads="1"/>
          </p:cNvPicPr>
          <p:nvPr userDrawn="1"/>
        </p:nvPicPr>
        <p:blipFill>
          <a:blip r:embed="rId8"/>
          <a:srcRect/>
          <a:stretch>
            <a:fillRect/>
          </a:stretch>
        </p:blipFill>
        <p:spPr bwMode="auto">
          <a:xfrm>
            <a:off x="0" y="158049"/>
            <a:ext cx="1231900" cy="347663"/>
          </a:xfrm>
          <a:prstGeom prst="rect">
            <a:avLst/>
          </a:prstGeom>
          <a:noFill/>
          <a:ln w="9525">
            <a:noFill/>
            <a:miter lim="800000"/>
            <a:headEnd/>
            <a:tailEnd/>
          </a:ln>
        </p:spPr>
      </p:pic>
      <p:pic>
        <p:nvPicPr>
          <p:cNvPr id="8" name="Picture 9" descr="Dartboard7"/>
          <p:cNvPicPr>
            <a:picLocks noChangeAspect="1" noChangeArrowheads="1"/>
          </p:cNvPicPr>
          <p:nvPr userDrawn="1"/>
        </p:nvPicPr>
        <p:blipFill>
          <a:blip r:embed="rId9"/>
          <a:srcRect/>
          <a:stretch>
            <a:fillRect/>
          </a:stretch>
        </p:blipFill>
        <p:spPr bwMode="auto">
          <a:xfrm>
            <a:off x="7391400" y="24795"/>
            <a:ext cx="1752600" cy="519113"/>
          </a:xfrm>
          <a:prstGeom prst="rect">
            <a:avLst/>
          </a:prstGeom>
          <a:noFill/>
          <a:ln w="9525">
            <a:noFill/>
            <a:miter lim="800000"/>
            <a:headEnd/>
            <a:tailEnd/>
          </a:ln>
        </p:spPr>
      </p:pic>
      <p:pic>
        <p:nvPicPr>
          <p:cNvPr id="11" name="Picture 7" descr="nsf1"/>
          <p:cNvPicPr>
            <a:picLocks noChangeAspect="1" noChangeArrowheads="1"/>
          </p:cNvPicPr>
          <p:nvPr userDrawn="1"/>
        </p:nvPicPr>
        <p:blipFill>
          <a:blip r:embed="rId10"/>
          <a:srcRect/>
          <a:stretch>
            <a:fillRect/>
          </a:stretch>
        </p:blipFill>
        <p:spPr bwMode="auto">
          <a:xfrm>
            <a:off x="1301750" y="44744"/>
            <a:ext cx="503238" cy="506413"/>
          </a:xfrm>
          <a:prstGeom prst="rect">
            <a:avLst/>
          </a:prstGeom>
          <a:noFill/>
          <a:ln w="9525">
            <a:noFill/>
            <a:miter lim="800000"/>
            <a:headEnd/>
            <a:tailEnd/>
          </a:ln>
        </p:spPr>
      </p:pic>
    </p:spTree>
    <p:extLst>
      <p:ext uri="{BB962C8B-B14F-4D97-AF65-F5344CB8AC3E}">
        <p14:creationId xmlns:p14="http://schemas.microsoft.com/office/powerpoint/2010/main" val="769416974"/>
      </p:ext>
    </p:extLst>
  </p:cSld>
  <p:clrMap bg1="lt1" tx1="dk1" bg2="lt2" tx2="dk2" accent1="accent1" accent2="accent2" accent3="accent3" accent4="accent4" accent5="accent5" accent6="accent6" hlink="hlink" folHlink="folHlink"/>
  <p:sldLayoutIdLst>
    <p:sldLayoutId id="2147483661" r:id="rId1"/>
    <p:sldLayoutId id="2147483685" r:id="rId2"/>
    <p:sldLayoutId id="2147483662" r:id="rId3"/>
    <p:sldLayoutId id="2147483664" r:id="rId4"/>
    <p:sldLayoutId id="2147483666" r:id="rId5"/>
    <p:sldLayoutId id="2147483672" r:id="rId6"/>
  </p:sldLayoutIdLst>
  <p:hf hdr="0" ftr="0" dt="0"/>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SzPct val="70000"/>
        <a:buFont typeface="Wingdings" charset="2"/>
        <a:buChar char="Ø"/>
        <a:defRPr sz="2400" kern="120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671943" y="6323130"/>
            <a:ext cx="176355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CISL WIP 2013</a:t>
            </a:r>
            <a:endParaRPr lang="en-US" dirty="0"/>
          </a:p>
        </p:txBody>
      </p:sp>
      <p:sp>
        <p:nvSpPr>
          <p:cNvPr id="6" name="Slide Number Placeholder 5"/>
          <p:cNvSpPr>
            <a:spLocks noGrp="1"/>
          </p:cNvSpPr>
          <p:nvPr>
            <p:ph type="sldNum" sz="quarter" idx="4"/>
          </p:nvPr>
        </p:nvSpPr>
        <p:spPr>
          <a:xfrm>
            <a:off x="6112884" y="6324600"/>
            <a:ext cx="44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BFB56-707D-1643-86E9-FE28FF2C8F89}" type="slidenum">
              <a:rPr lang="en-US" smtClean="0"/>
              <a:pPr/>
              <a:t>‹#›</a:t>
            </a:fld>
            <a:endParaRPr lang="en-US"/>
          </a:p>
        </p:txBody>
      </p:sp>
      <p:pic>
        <p:nvPicPr>
          <p:cNvPr id="7" name="Picture 8" descr="ncar-logo-med"/>
          <p:cNvPicPr>
            <a:picLocks noChangeAspect="1" noChangeArrowheads="1"/>
          </p:cNvPicPr>
          <p:nvPr/>
        </p:nvPicPr>
        <p:blipFill>
          <a:blip r:embed="rId14"/>
          <a:srcRect/>
          <a:stretch>
            <a:fillRect/>
          </a:stretch>
        </p:blipFill>
        <p:spPr bwMode="auto">
          <a:xfrm>
            <a:off x="685800" y="6324600"/>
            <a:ext cx="1231900" cy="347663"/>
          </a:xfrm>
          <a:prstGeom prst="rect">
            <a:avLst/>
          </a:prstGeom>
          <a:noFill/>
          <a:ln w="9525">
            <a:noFill/>
            <a:miter lim="800000"/>
            <a:headEnd/>
            <a:tailEnd/>
          </a:ln>
        </p:spPr>
      </p:pic>
      <p:pic>
        <p:nvPicPr>
          <p:cNvPr id="8" name="Picture 9" descr="Dartboard7"/>
          <p:cNvPicPr>
            <a:picLocks noChangeAspect="1" noChangeArrowheads="1"/>
          </p:cNvPicPr>
          <p:nvPr/>
        </p:nvPicPr>
        <p:blipFill>
          <a:blip r:embed="rId15"/>
          <a:srcRect/>
          <a:stretch>
            <a:fillRect/>
          </a:stretch>
        </p:blipFill>
        <p:spPr bwMode="auto">
          <a:xfrm>
            <a:off x="6934200" y="6248400"/>
            <a:ext cx="1752600" cy="519113"/>
          </a:xfrm>
          <a:prstGeom prst="rect">
            <a:avLst/>
          </a:prstGeom>
          <a:noFill/>
          <a:ln w="9525">
            <a:noFill/>
            <a:miter lim="800000"/>
            <a:headEnd/>
            <a:tailEnd/>
          </a:ln>
        </p:spPr>
      </p:pic>
      <p:pic>
        <p:nvPicPr>
          <p:cNvPr id="11" name="Picture 7" descr="nsf1"/>
          <p:cNvPicPr>
            <a:picLocks noChangeAspect="1" noChangeArrowheads="1"/>
          </p:cNvPicPr>
          <p:nvPr/>
        </p:nvPicPr>
        <p:blipFill>
          <a:blip r:embed="rId16"/>
          <a:srcRect/>
          <a:stretch>
            <a:fillRect/>
          </a:stretch>
        </p:blipFill>
        <p:spPr bwMode="auto">
          <a:xfrm>
            <a:off x="2057400" y="6248400"/>
            <a:ext cx="503238" cy="506413"/>
          </a:xfrm>
          <a:prstGeom prst="rect">
            <a:avLst/>
          </a:prstGeom>
          <a:noFill/>
          <a:ln w="9525">
            <a:noFill/>
            <a:miter lim="800000"/>
            <a:headEnd/>
            <a:tailEnd/>
          </a:ln>
        </p:spPr>
      </p:pic>
    </p:spTree>
    <p:extLst>
      <p:ext uri="{BB962C8B-B14F-4D97-AF65-F5344CB8AC3E}">
        <p14:creationId xmlns:p14="http://schemas.microsoft.com/office/powerpoint/2010/main" val="76941697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671943" y="6323130"/>
            <a:ext cx="176355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CISL WIP 2013</a:t>
            </a:r>
            <a:endParaRPr lang="en-US" dirty="0"/>
          </a:p>
        </p:txBody>
      </p:sp>
      <p:sp>
        <p:nvSpPr>
          <p:cNvPr id="6" name="Slide Number Placeholder 5"/>
          <p:cNvSpPr>
            <a:spLocks noGrp="1"/>
          </p:cNvSpPr>
          <p:nvPr>
            <p:ph type="sldNum" sz="quarter" idx="4"/>
          </p:nvPr>
        </p:nvSpPr>
        <p:spPr>
          <a:xfrm>
            <a:off x="6112884" y="6324600"/>
            <a:ext cx="44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BFB56-707D-1643-86E9-FE28FF2C8F89}" type="slidenum">
              <a:rPr lang="en-US" smtClean="0"/>
              <a:pPr/>
              <a:t>‹#›</a:t>
            </a:fld>
            <a:endParaRPr lang="en-US"/>
          </a:p>
        </p:txBody>
      </p:sp>
      <p:pic>
        <p:nvPicPr>
          <p:cNvPr id="7" name="Picture 8" descr="ncar-logo-med"/>
          <p:cNvPicPr>
            <a:picLocks noChangeAspect="1" noChangeArrowheads="1"/>
          </p:cNvPicPr>
          <p:nvPr/>
        </p:nvPicPr>
        <p:blipFill>
          <a:blip r:embed="rId15"/>
          <a:srcRect/>
          <a:stretch>
            <a:fillRect/>
          </a:stretch>
        </p:blipFill>
        <p:spPr bwMode="auto">
          <a:xfrm>
            <a:off x="685800" y="6324600"/>
            <a:ext cx="1231900" cy="347663"/>
          </a:xfrm>
          <a:prstGeom prst="rect">
            <a:avLst/>
          </a:prstGeom>
          <a:noFill/>
          <a:ln w="9525">
            <a:noFill/>
            <a:miter lim="800000"/>
            <a:headEnd/>
            <a:tailEnd/>
          </a:ln>
        </p:spPr>
      </p:pic>
      <p:pic>
        <p:nvPicPr>
          <p:cNvPr id="8" name="Picture 9" descr="Dartboard7"/>
          <p:cNvPicPr>
            <a:picLocks noChangeAspect="1" noChangeArrowheads="1"/>
          </p:cNvPicPr>
          <p:nvPr/>
        </p:nvPicPr>
        <p:blipFill>
          <a:blip r:embed="rId16"/>
          <a:srcRect/>
          <a:stretch>
            <a:fillRect/>
          </a:stretch>
        </p:blipFill>
        <p:spPr bwMode="auto">
          <a:xfrm>
            <a:off x="6934200" y="6248400"/>
            <a:ext cx="1752600" cy="519113"/>
          </a:xfrm>
          <a:prstGeom prst="rect">
            <a:avLst/>
          </a:prstGeom>
          <a:noFill/>
          <a:ln w="9525">
            <a:noFill/>
            <a:miter lim="800000"/>
            <a:headEnd/>
            <a:tailEnd/>
          </a:ln>
        </p:spPr>
      </p:pic>
      <p:pic>
        <p:nvPicPr>
          <p:cNvPr id="11" name="Picture 7" descr="nsf1"/>
          <p:cNvPicPr>
            <a:picLocks noChangeAspect="1" noChangeArrowheads="1"/>
          </p:cNvPicPr>
          <p:nvPr/>
        </p:nvPicPr>
        <p:blipFill>
          <a:blip r:embed="rId17"/>
          <a:srcRect/>
          <a:stretch>
            <a:fillRect/>
          </a:stretch>
        </p:blipFill>
        <p:spPr bwMode="auto">
          <a:xfrm>
            <a:off x="2057400" y="6248400"/>
            <a:ext cx="503238" cy="506413"/>
          </a:xfrm>
          <a:prstGeom prst="rect">
            <a:avLst/>
          </a:prstGeom>
          <a:noFill/>
          <a:ln w="9525">
            <a:noFill/>
            <a:miter lim="800000"/>
            <a:headEnd/>
            <a:tailEnd/>
          </a:ln>
        </p:spPr>
      </p:pic>
    </p:spTree>
    <p:extLst>
      <p:ext uri="{BB962C8B-B14F-4D97-AF65-F5344CB8AC3E}">
        <p14:creationId xmlns:p14="http://schemas.microsoft.com/office/powerpoint/2010/main" val="76941697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3614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emf"/><Relationship Id="rId5" Type="http://schemas.openxmlformats.org/officeDocument/2006/relationships/oleObject" Target="../embeddings/oleObject4.bin"/><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sz="2400"/>
              <a:t>Setting highest_state_pressure_Pa </a:t>
            </a:r>
            <a:br>
              <a:rPr lang="en-US" sz="2400"/>
            </a:br>
            <a:r>
              <a:rPr lang="en-US" sz="2400"/>
              <a:t>with a New Innovation Damping Algorithm</a:t>
            </a:r>
          </a:p>
        </p:txBody>
      </p:sp>
      <p:sp>
        <p:nvSpPr>
          <p:cNvPr id="5" name="Slide Number Placeholder 4"/>
          <p:cNvSpPr>
            <a:spLocks noGrp="1"/>
          </p:cNvSpPr>
          <p:nvPr>
            <p:ph type="sldNum" sz="quarter" idx="11"/>
          </p:nvPr>
        </p:nvSpPr>
        <p:spPr/>
        <p:txBody>
          <a:bodyPr/>
          <a:lstStyle/>
          <a:p>
            <a:fld id="{ADCBFB56-707D-1643-86E9-FE28FF2C8F89}" type="slidenum">
              <a:rPr lang="en-US" smtClean="0"/>
              <a:pPr/>
              <a:t>1</a:t>
            </a:fld>
            <a:endParaRPr lang="en-US"/>
          </a:p>
        </p:txBody>
      </p:sp>
    </p:spTree>
    <p:extLst>
      <p:ext uri="{BB962C8B-B14F-4D97-AF65-F5344CB8AC3E}">
        <p14:creationId xmlns:p14="http://schemas.microsoft.com/office/powerpoint/2010/main" val="401437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 to H</a:t>
            </a:r>
            <a:r>
              <a:rPr lang="en-US" baseline="-25000"/>
              <a:t>top</a:t>
            </a:r>
            <a:endParaRPr lang="en-US"/>
          </a:p>
        </p:txBody>
      </p:sp>
      <p:sp>
        <p:nvSpPr>
          <p:cNvPr id="3" name="Slide Number Placeholder 2"/>
          <p:cNvSpPr>
            <a:spLocks noGrp="1"/>
          </p:cNvSpPr>
          <p:nvPr>
            <p:ph type="sldNum" sz="quarter" idx="11"/>
          </p:nvPr>
        </p:nvSpPr>
        <p:spPr/>
        <p:txBody>
          <a:bodyPr/>
          <a:lstStyle/>
          <a:p>
            <a:fld id="{ADCBFB56-707D-1643-86E9-FE28FF2C8F89}" type="slidenum">
              <a:rPr lang="en-US" smtClean="0"/>
              <a:pPr/>
              <a:t>10</a:t>
            </a:fld>
            <a:endParaRPr lang="en-US"/>
          </a:p>
        </p:txBody>
      </p:sp>
      <p:sp>
        <p:nvSpPr>
          <p:cNvPr id="4" name="TextBox 3"/>
          <p:cNvSpPr txBox="1"/>
          <p:nvPr/>
        </p:nvSpPr>
        <p:spPr>
          <a:xfrm>
            <a:off x="1448741" y="1354667"/>
            <a:ext cx="5603893" cy="369332"/>
          </a:xfrm>
          <a:prstGeom prst="rect">
            <a:avLst/>
          </a:prstGeom>
          <a:noFill/>
        </p:spPr>
        <p:txBody>
          <a:bodyPr wrap="none" rtlCol="0">
            <a:spAutoFit/>
          </a:bodyPr>
          <a:lstStyle/>
          <a:p>
            <a:r>
              <a:rPr lang="en-US"/>
              <a:t>If I use H</a:t>
            </a:r>
            <a:r>
              <a:rPr lang="en-US" baseline="-25000"/>
              <a:t>lowest_damped_level</a:t>
            </a:r>
            <a:r>
              <a:rPr lang="en-US"/>
              <a:t> instead of H</a:t>
            </a:r>
            <a:r>
              <a:rPr lang="en-US" baseline="-25000"/>
              <a:t>top</a:t>
            </a:r>
            <a:r>
              <a:rPr lang="en-US"/>
              <a:t> then H reduces to?</a:t>
            </a:r>
            <a:endParaRPr lang="en-US"/>
          </a:p>
        </p:txBody>
      </p:sp>
      <p:sp>
        <p:nvSpPr>
          <p:cNvPr id="5" name="TextBox 4"/>
          <p:cNvSpPr txBox="1"/>
          <p:nvPr/>
        </p:nvSpPr>
        <p:spPr>
          <a:xfrm>
            <a:off x="1552222" y="1890889"/>
            <a:ext cx="1197764" cy="369332"/>
          </a:xfrm>
          <a:prstGeom prst="rect">
            <a:avLst/>
          </a:prstGeom>
          <a:noFill/>
        </p:spPr>
        <p:txBody>
          <a:bodyPr wrap="none" rtlCol="0">
            <a:spAutoFit/>
          </a:bodyPr>
          <a:lstStyle/>
          <a:p>
            <a:r>
              <a:rPr lang="en-US"/>
              <a:t>H = g – 2cv</a:t>
            </a:r>
          </a:p>
        </p:txBody>
      </p:sp>
      <p:sp>
        <p:nvSpPr>
          <p:cNvPr id="6" name="TextBox 5"/>
          <p:cNvSpPr txBox="1"/>
          <p:nvPr/>
        </p:nvSpPr>
        <p:spPr>
          <a:xfrm>
            <a:off x="1533407" y="2492963"/>
            <a:ext cx="6632223" cy="2308324"/>
          </a:xfrm>
          <a:prstGeom prst="rect">
            <a:avLst/>
          </a:prstGeom>
          <a:noFill/>
        </p:spPr>
        <p:txBody>
          <a:bodyPr wrap="square" rtlCol="0">
            <a:spAutoFit/>
          </a:bodyPr>
          <a:lstStyle/>
          <a:p>
            <a:r>
              <a:rPr lang="en-US"/>
              <a:t>which is higher, so more levels feel more impact of observations.</a:t>
            </a:r>
          </a:p>
          <a:p>
            <a:r>
              <a:rPr lang="en-US"/>
              <a:t>It makes little difference near H because of the quadratic formula, and may not make much qualitative difference near the lowest damped level, because the tail of the Gaspari-Cohn function is also reducing the innovations there.  But the weighting would be smoother there, approaching as ~1</a:t>
            </a:r>
            <a:r>
              <a:rPr lang="en-US" baseline="30000"/>
              <a:t>2</a:t>
            </a:r>
            <a:r>
              <a:rPr lang="en-US"/>
              <a:t> rather than ~.8</a:t>
            </a:r>
            <a:r>
              <a:rPr lang="en-US" baseline="30000"/>
              <a:t>2</a:t>
            </a:r>
            <a:r>
              <a:rPr lang="en-US"/>
              <a:t>.</a:t>
            </a:r>
          </a:p>
          <a:p>
            <a:endParaRPr lang="en-US"/>
          </a:p>
          <a:p>
            <a:endParaRPr lang="en-US"/>
          </a:p>
        </p:txBody>
      </p:sp>
    </p:spTree>
    <p:extLst>
      <p:ext uri="{BB962C8B-B14F-4D97-AF65-F5344CB8AC3E}">
        <p14:creationId xmlns:p14="http://schemas.microsoft.com/office/powerpoint/2010/main" val="412834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ADCBFB56-707D-1643-86E9-FE28FF2C8F89}" type="slidenum">
              <a:rPr lang="en-US" smtClean="0"/>
              <a:pPr/>
              <a:t>11</a:t>
            </a:fld>
            <a:endParaRPr lang="en-US"/>
          </a:p>
        </p:txBody>
      </p:sp>
      <p:sp>
        <p:nvSpPr>
          <p:cNvPr id="6" name="Title 1"/>
          <p:cNvSpPr>
            <a:spLocks noGrp="1"/>
          </p:cNvSpPr>
          <p:nvPr>
            <p:ph type="title"/>
          </p:nvPr>
        </p:nvSpPr>
        <p:spPr/>
        <p:txBody>
          <a:bodyPr>
            <a:normAutofit/>
          </a:bodyPr>
          <a:lstStyle/>
          <a:p>
            <a:r>
              <a:rPr lang="en-US" baseline="-25000"/>
              <a:t>DART’s highest_state_pressure_Pa</a:t>
            </a:r>
          </a:p>
        </p:txBody>
      </p:sp>
      <p:grpSp>
        <p:nvGrpSpPr>
          <p:cNvPr id="5" name="Group 4"/>
          <p:cNvGrpSpPr/>
          <p:nvPr/>
        </p:nvGrpSpPr>
        <p:grpSpPr>
          <a:xfrm>
            <a:off x="809037" y="1025408"/>
            <a:ext cx="7520048" cy="1569660"/>
            <a:chOff x="809037" y="1025408"/>
            <a:chExt cx="7520048" cy="1569660"/>
          </a:xfrm>
        </p:grpSpPr>
        <p:sp>
          <p:nvSpPr>
            <p:cNvPr id="4" name="TextBox 3"/>
            <p:cNvSpPr txBox="1"/>
            <p:nvPr/>
          </p:nvSpPr>
          <p:spPr>
            <a:xfrm>
              <a:off x="809037" y="1025408"/>
              <a:ext cx="7441259" cy="1569660"/>
            </a:xfrm>
            <a:prstGeom prst="rect">
              <a:avLst/>
            </a:prstGeom>
            <a:noFill/>
          </p:spPr>
          <p:txBody>
            <a:bodyPr wrap="square" rtlCol="0">
              <a:spAutoFit/>
            </a:bodyPr>
            <a:lstStyle/>
            <a:p>
              <a:r>
                <a:rPr lang="en-US"/>
                <a:t>If </a:t>
              </a:r>
              <a:r>
                <a:rPr lang="en-US">
                  <a:solidFill>
                    <a:srgbClr val="3366FF"/>
                  </a:solidFill>
                </a:rPr>
                <a:t>vert_coord</a:t>
              </a:r>
              <a:r>
                <a:rPr lang="en-US"/>
                <a:t> =</a:t>
              </a:r>
              <a:r>
                <a:rPr lang="en-US">
                  <a:solidFill>
                    <a:srgbClr val="3366FF"/>
                  </a:solidFill>
                </a:rPr>
                <a:t> ‘</a:t>
              </a:r>
              <a:r>
                <a:rPr lang="en-US">
                  <a:solidFill>
                    <a:srgbClr val="000000"/>
                  </a:solidFill>
                </a:rPr>
                <a:t>pressure’, then the signs of all 3 factors in </a:t>
              </a:r>
              <a:r>
                <a:rPr lang="en-US"/>
                <a:t>Δd are reversed</a:t>
              </a:r>
            </a:p>
            <a:p>
              <a:r>
                <a:rPr lang="en-US">
                  <a:solidFill>
                    <a:srgbClr val="000000"/>
                  </a:solidFill>
                </a:rPr>
                <a:t>(because pressure increases downwards, instead of upwards) and the resulting expression for H</a:t>
              </a:r>
              <a:r>
                <a:rPr lang="en-US" baseline="-25000">
                  <a:solidFill>
                    <a:srgbClr val="000000"/>
                  </a:solidFill>
                </a:rPr>
                <a:t>Pa</a:t>
              </a:r>
              <a:r>
                <a:rPr lang="en-US">
                  <a:solidFill>
                    <a:srgbClr val="000000"/>
                  </a:solidFill>
                </a:rPr>
                <a:t> is</a:t>
              </a:r>
            </a:p>
            <a:p>
              <a:r>
                <a:rPr lang="en-US">
                  <a:solidFill>
                    <a:srgbClr val="000000"/>
                  </a:solidFill>
                </a:rPr>
                <a:t>   </a:t>
              </a:r>
            </a:p>
            <a:p>
              <a:r>
                <a:rPr lang="en-US">
                  <a:solidFill>
                    <a:srgbClr val="000000"/>
                  </a:solidFill>
                </a:rPr>
                <a:t>      H</a:t>
              </a:r>
              <a:r>
                <a:rPr lang="en-US" baseline="-25000">
                  <a:solidFill>
                    <a:srgbClr val="000000"/>
                  </a:solidFill>
                </a:rPr>
                <a:t>Pa</a:t>
              </a:r>
              <a:r>
                <a:rPr lang="en-US">
                  <a:solidFill>
                    <a:srgbClr val="000000"/>
                  </a:solidFill>
                </a:rPr>
                <a:t> = </a:t>
              </a:r>
              <a:r>
                <a:rPr lang="en-US"/>
                <a:t>g </a:t>
              </a:r>
              <a:r>
                <a:rPr lang="en-US">
                  <a:solidFill>
                    <a:srgbClr val="FF0000"/>
                  </a:solidFill>
                </a:rPr>
                <a:t>+</a:t>
              </a:r>
              <a:r>
                <a:rPr lang="en-US"/>
                <a:t> cv</a:t>
              </a:r>
              <a:r>
                <a:rPr lang="en-US" sz="2400"/>
                <a:t>{</a:t>
              </a:r>
              <a:r>
                <a:rPr lang="en-US"/>
                <a:t>1 + sqrt</a:t>
              </a:r>
              <a:r>
                <a:rPr lang="en-US" sz="2000"/>
                <a:t>[</a:t>
              </a:r>
              <a:r>
                <a:rPr lang="en-US"/>
                <a:t>1 + 2(</a:t>
              </a:r>
              <a:r>
                <a:rPr lang="en-US">
                  <a:solidFill>
                    <a:srgbClr val="FF0000"/>
                  </a:solidFill>
                </a:rPr>
                <a:t>g - H</a:t>
              </a:r>
              <a:r>
                <a:rPr lang="en-US" baseline="-25000">
                  <a:solidFill>
                    <a:srgbClr val="FF0000"/>
                  </a:solidFill>
                </a:rPr>
                <a:t>t</a:t>
              </a:r>
              <a:r>
                <a:rPr lang="en-US"/>
                <a:t>)/(cv)</a:t>
              </a:r>
              <a:r>
                <a:rPr lang="en-US" sz="2000"/>
                <a:t>]</a:t>
              </a:r>
              <a:r>
                <a:rPr lang="en-US" sz="2400"/>
                <a:t>}</a:t>
              </a:r>
              <a:endParaRPr lang="en-US">
                <a:solidFill>
                  <a:srgbClr val="000000"/>
                </a:solidFill>
              </a:endParaRPr>
            </a:p>
          </p:txBody>
        </p:sp>
        <p:sp>
          <p:nvSpPr>
            <p:cNvPr id="2" name="TextBox 1"/>
            <p:cNvSpPr txBox="1"/>
            <p:nvPr/>
          </p:nvSpPr>
          <p:spPr>
            <a:xfrm>
              <a:off x="7887438" y="2225736"/>
              <a:ext cx="441647" cy="369332"/>
            </a:xfrm>
            <a:prstGeom prst="rect">
              <a:avLst/>
            </a:prstGeom>
            <a:noFill/>
          </p:spPr>
          <p:txBody>
            <a:bodyPr wrap="none" rtlCol="0">
              <a:spAutoFit/>
            </a:bodyPr>
            <a:lstStyle/>
            <a:p>
              <a:r>
                <a:rPr lang="en-US"/>
                <a:t>(7)</a:t>
              </a:r>
            </a:p>
          </p:txBody>
        </p:sp>
      </p:grpSp>
    </p:spTree>
    <p:extLst>
      <p:ext uri="{BB962C8B-B14F-4D97-AF65-F5344CB8AC3E}">
        <p14:creationId xmlns:p14="http://schemas.microsoft.com/office/powerpoint/2010/main" val="294971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000"/>
              <a:t>Table of Common Vertical Coordinate Data</a:t>
            </a:r>
          </a:p>
        </p:txBody>
      </p:sp>
      <p:graphicFrame>
        <p:nvGraphicFramePr>
          <p:cNvPr id="11" name="Table 10"/>
          <p:cNvGraphicFramePr>
            <a:graphicFrameLocks noGrp="1"/>
          </p:cNvGraphicFramePr>
          <p:nvPr>
            <p:extLst>
              <p:ext uri="{D42A27DB-BD31-4B8C-83A1-F6EECF244321}">
                <p14:modId xmlns:p14="http://schemas.microsoft.com/office/powerpoint/2010/main" val="693467370"/>
              </p:ext>
            </p:extLst>
          </p:nvPr>
        </p:nvGraphicFramePr>
        <p:xfrm>
          <a:off x="225777" y="2522545"/>
          <a:ext cx="8598371" cy="3749039"/>
        </p:xfrm>
        <a:graphic>
          <a:graphicData uri="http://schemas.openxmlformats.org/drawingml/2006/table">
            <a:tbl>
              <a:tblPr firstRow="1" bandRow="1">
                <a:tableStyleId>{5C22544A-7EE6-4342-B048-85BDC9FD1C3A}</a:tableStyleId>
              </a:tblPr>
              <a:tblGrid>
                <a:gridCol w="1145829"/>
                <a:gridCol w="912936"/>
                <a:gridCol w="1229669"/>
                <a:gridCol w="1034041"/>
                <a:gridCol w="1573769"/>
                <a:gridCol w="1053252"/>
                <a:gridCol w="1648875"/>
              </a:tblGrid>
              <a:tr h="705559">
                <a:tc>
                  <a:txBody>
                    <a:bodyPr/>
                    <a:lstStyle/>
                    <a:p>
                      <a:r>
                        <a:rPr lang="en-US"/>
                        <a:t>Model</a:t>
                      </a:r>
                    </a:p>
                  </a:txBody>
                  <a:tcPr/>
                </a:tc>
                <a:tc>
                  <a:txBody>
                    <a:bodyPr/>
                    <a:lstStyle/>
                    <a:p>
                      <a:r>
                        <a:rPr lang="en-US"/>
                        <a:t># levels</a:t>
                      </a:r>
                    </a:p>
                  </a:txBody>
                  <a:tcPr/>
                </a:tc>
                <a:tc>
                  <a:txBody>
                    <a:bodyPr/>
                    <a:lstStyle/>
                    <a:p>
                      <a:r>
                        <a:rPr lang="en-US"/>
                        <a:t>p</a:t>
                      </a:r>
                      <a:r>
                        <a:rPr lang="en-US" baseline="-25000"/>
                        <a:t>top</a:t>
                      </a:r>
                      <a:endParaRPr lang="en-US"/>
                    </a:p>
                  </a:txBody>
                  <a:tcPr/>
                </a:tc>
                <a:tc>
                  <a:txBody>
                    <a:bodyPr/>
                    <a:lstStyle/>
                    <a:p>
                      <a:r>
                        <a:rPr lang="en-US"/>
                        <a:t>div2</a:t>
                      </a:r>
                      <a:r>
                        <a:rPr lang="en-US" baseline="0"/>
                        <a:t> damped levels</a:t>
                      </a:r>
                      <a:endParaRPr lang="en-US"/>
                    </a:p>
                  </a:txBody>
                  <a:tcPr/>
                </a:tc>
                <a:tc>
                  <a:txBody>
                    <a:bodyPr/>
                    <a:lstStyle/>
                    <a:p>
                      <a:r>
                        <a:rPr lang="en-US"/>
                        <a:t>H</a:t>
                      </a:r>
                      <a:r>
                        <a:rPr lang="en-US" baseline="-25000"/>
                        <a:t>Pa</a:t>
                      </a:r>
                      <a:r>
                        <a:rPr lang="en-US" baseline="0"/>
                        <a:t> div2</a:t>
                      </a:r>
                      <a:endParaRPr lang="en-US"/>
                    </a:p>
                  </a:txBody>
                  <a:tcPr/>
                </a:tc>
                <a:tc>
                  <a:txBody>
                    <a:bodyPr/>
                    <a:lstStyle/>
                    <a:p>
                      <a:r>
                        <a:rPr lang="en-US"/>
                        <a:t>del2 damped levels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H</a:t>
                      </a:r>
                      <a:r>
                        <a:rPr lang="en-US" baseline="-25000"/>
                        <a:t>Pa</a:t>
                      </a:r>
                      <a:r>
                        <a:rPr lang="en-US" baseline="0"/>
                        <a:t> del2</a:t>
                      </a:r>
                      <a:endParaRPr lang="en-US"/>
                    </a:p>
                    <a:p>
                      <a:endParaRPr lang="en-US"/>
                    </a:p>
                  </a:txBody>
                  <a:tcPr/>
                </a:tc>
              </a:tr>
              <a:tr h="616174">
                <a:tc>
                  <a:txBody>
                    <a:bodyPr/>
                    <a:lstStyle/>
                    <a:p>
                      <a:r>
                        <a:rPr lang="en-US"/>
                        <a:t>CAM4-FV CAM5-FV</a:t>
                      </a:r>
                    </a:p>
                  </a:txBody>
                  <a:tcPr/>
                </a:tc>
                <a:tc>
                  <a:txBody>
                    <a:bodyPr/>
                    <a:lstStyle/>
                    <a:p>
                      <a:r>
                        <a:rPr lang="en-US"/>
                        <a:t>26           30,32</a:t>
                      </a:r>
                    </a:p>
                  </a:txBody>
                  <a:tcPr/>
                </a:tc>
                <a:tc>
                  <a:txBody>
                    <a:bodyPr/>
                    <a:lstStyle/>
                    <a:p>
                      <a:r>
                        <a:rPr lang="en-US"/>
                        <a:t>220 Pa</a:t>
                      </a:r>
                    </a:p>
                  </a:txBody>
                  <a:tcPr/>
                </a:tc>
                <a:tc>
                  <a:txBody>
                    <a:bodyPr/>
                    <a:lstStyle/>
                    <a:p>
                      <a:r>
                        <a:rPr lang="en-US"/>
                        <a:t>1,2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9370 Pa</a:t>
                      </a:r>
                    </a:p>
                    <a:p>
                      <a:r>
                        <a:rPr lang="en-US"/>
                        <a:t>(8 levels)</a:t>
                      </a:r>
                    </a:p>
                  </a:txBody>
                  <a:tcPr/>
                </a:tc>
                <a:tc>
                  <a:txBody>
                    <a:bodyPr/>
                    <a:lstStyle/>
                    <a:p>
                      <a:r>
                        <a:rPr lang="en-US"/>
                        <a:t>1,2,3</a:t>
                      </a:r>
                    </a:p>
                  </a:txBody>
                  <a:tcPr/>
                </a:tc>
                <a:tc>
                  <a:txBody>
                    <a:bodyPr/>
                    <a:lstStyle/>
                    <a:p>
                      <a:r>
                        <a:rPr lang="en-US"/>
                        <a:t>10500 Pa         (9 levels)</a:t>
                      </a:r>
                    </a:p>
                  </a:txBody>
                  <a:tcPr/>
                </a:tc>
              </a:tr>
              <a:tr h="616174">
                <a:tc>
                  <a:txBody>
                    <a:bodyPr/>
                    <a:lstStyle/>
                    <a:p>
                      <a:r>
                        <a:rPr lang="en-US"/>
                        <a:t>WACCM4</a:t>
                      </a:r>
                    </a:p>
                    <a:p>
                      <a:r>
                        <a:rPr lang="en-US"/>
                        <a:t>-FV</a:t>
                      </a:r>
                    </a:p>
                    <a:p>
                      <a:r>
                        <a:rPr lang="en-US"/>
                        <a:t>WACCM5</a:t>
                      </a:r>
                    </a:p>
                  </a:txBody>
                  <a:tcPr/>
                </a:tc>
                <a:tc>
                  <a:txBody>
                    <a:bodyPr/>
                    <a:lstStyle/>
                    <a:p>
                      <a:r>
                        <a:rPr lang="en-US"/>
                        <a:t>66           </a:t>
                      </a:r>
                    </a:p>
                    <a:p>
                      <a:r>
                        <a:rPr lang="en-US"/>
                        <a:t>           70</a:t>
                      </a:r>
                    </a:p>
                  </a:txBody>
                  <a:tcPr/>
                </a:tc>
                <a:tc>
                  <a:txBody>
                    <a:bodyPr/>
                    <a:lstStyle/>
                    <a:p>
                      <a:r>
                        <a:rPr lang="en-US"/>
                        <a:t>4.5×10</a:t>
                      </a:r>
                      <a:r>
                        <a:rPr lang="en-US" baseline="30000"/>
                        <a:t>-4</a:t>
                      </a:r>
                      <a:r>
                        <a:rPr lang="en-US" baseline="0"/>
                        <a:t> Pa 19.22 s.h.</a:t>
                      </a:r>
                      <a:endParaRPr lang="en-US"/>
                    </a:p>
                  </a:txBody>
                  <a:tcPr/>
                </a:tc>
                <a:tc>
                  <a:txBody>
                    <a:bodyPr/>
                    <a:lstStyle/>
                    <a:p>
                      <a:r>
                        <a:rPr lang="en-US"/>
                        <a:t>1,2,3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9.2×10</a:t>
                      </a:r>
                      <a:r>
                        <a:rPr lang="en-US" baseline="30000"/>
                        <a:t>-3</a:t>
                      </a:r>
                      <a:r>
                        <a:rPr lang="en-US" baseline="0"/>
                        <a:t>Pa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16.2 s.h.(6 lvls)</a:t>
                      </a:r>
                      <a:endParaRPr lang="en-US"/>
                    </a:p>
                  </a:txBody>
                  <a:tcPr/>
                </a:tc>
                <a:tc>
                  <a:txBody>
                    <a:bodyPr/>
                    <a:lstStyle/>
                    <a:p>
                      <a:r>
                        <a:rPr lang="en-US"/>
                        <a:t>1,2,3,4</a:t>
                      </a:r>
                    </a:p>
                  </a:txBody>
                  <a:tcPr/>
                </a:tc>
                <a:tc>
                  <a:txBody>
                    <a:bodyPr/>
                    <a:lstStyle/>
                    <a:p>
                      <a:r>
                        <a:rPr lang="en-US" baseline="0"/>
                        <a:t>0.0183 Pa   </a:t>
                      </a:r>
                      <a:r>
                        <a:rPr lang="en-US"/>
                        <a:t>15.5</a:t>
                      </a:r>
                      <a:r>
                        <a:rPr lang="en-US" baseline="0"/>
                        <a:t> s.h.(7 lvls)</a:t>
                      </a:r>
                      <a:endParaRPr lang="en-US"/>
                    </a:p>
                  </a:txBody>
                  <a:tcPr/>
                </a:tc>
              </a:tr>
              <a:tr h="616174">
                <a:tc>
                  <a:txBody>
                    <a:bodyPr/>
                    <a:lstStyle/>
                    <a:p>
                      <a:r>
                        <a:rPr lang="en-US"/>
                        <a:t>CAM6</a:t>
                      </a:r>
                    </a:p>
                  </a:txBody>
                  <a:tcPr/>
                </a:tc>
                <a:tc>
                  <a:txBody>
                    <a:bodyPr/>
                    <a:lstStyle/>
                    <a:p>
                      <a:r>
                        <a:rPr lang="en-US"/>
                        <a:t>46? 60?</a:t>
                      </a:r>
                      <a:r>
                        <a:rPr lang="en-US" baseline="0"/>
                        <a:t> </a:t>
                      </a:r>
                      <a:r>
                        <a:rPr lang="en-US"/>
                        <a:t>70?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16174">
                <a:tc>
                  <a:txBody>
                    <a:bodyPr/>
                    <a:lstStyle/>
                    <a:p>
                      <a:r>
                        <a:rPr lang="en-US"/>
                        <a:t>CAM-SE</a:t>
                      </a:r>
                    </a:p>
                  </a:txBody>
                  <a:tcPr/>
                </a:tc>
                <a:tc>
                  <a:txBody>
                    <a:bodyPr/>
                    <a:lstStyle/>
                    <a:p>
                      <a:r>
                        <a:rPr lang="en-US"/>
                        <a:t>26,30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220 Pa</a:t>
                      </a:r>
                    </a:p>
                    <a:p>
                      <a:endParaRPr lang="en-US"/>
                    </a:p>
                  </a:txBody>
                  <a:tcPr/>
                </a:tc>
                <a:tc>
                  <a:txBody>
                    <a:bodyPr/>
                    <a:lstStyle/>
                    <a:p>
                      <a:r>
                        <a:rPr lang="en-US"/>
                        <a:t>X</a:t>
                      </a:r>
                    </a:p>
                  </a:txBody>
                  <a:tcPr/>
                </a:tc>
                <a:tc>
                  <a:txBody>
                    <a:bodyPr/>
                    <a:lstStyle/>
                    <a:p>
                      <a:r>
                        <a:rPr lang="en-US"/>
                        <a:t>X</a:t>
                      </a:r>
                    </a:p>
                  </a:txBody>
                  <a:tcPr/>
                </a:tc>
                <a:tc>
                  <a:txBody>
                    <a:bodyPr/>
                    <a:lstStyle/>
                    <a:p>
                      <a:r>
                        <a:rPr lang="en-US"/>
                        <a:t>1,2,3</a:t>
                      </a:r>
                    </a:p>
                  </a:txBody>
                  <a:tcPr/>
                </a:tc>
                <a:tc>
                  <a:txBody>
                    <a:bodyPr/>
                    <a:lstStyle/>
                    <a:p>
                      <a:r>
                        <a:rPr lang="en-US"/>
                        <a:t>10500 Pa</a:t>
                      </a:r>
                    </a:p>
                  </a:txBody>
                  <a:tcPr/>
                </a:tc>
              </a:tr>
            </a:tbl>
          </a:graphicData>
        </a:graphic>
      </p:graphicFrame>
      <p:sp>
        <p:nvSpPr>
          <p:cNvPr id="13" name="TextBox 12"/>
          <p:cNvSpPr txBox="1"/>
          <p:nvPr/>
        </p:nvSpPr>
        <p:spPr>
          <a:xfrm>
            <a:off x="837259" y="733402"/>
            <a:ext cx="7572964" cy="923330"/>
          </a:xfrm>
          <a:prstGeom prst="rect">
            <a:avLst/>
          </a:prstGeom>
          <a:noFill/>
        </p:spPr>
        <p:txBody>
          <a:bodyPr wrap="square" rtlCol="0">
            <a:spAutoFit/>
          </a:bodyPr>
          <a:lstStyle/>
          <a:p>
            <a:r>
              <a:rPr lang="en-US"/>
              <a:t>Using typical values of c = 0.2 and </a:t>
            </a:r>
          </a:p>
          <a:p>
            <a:r>
              <a:rPr lang="en-US"/>
              <a:t>  v = 2.5 scale heights/radian (WACCM) or</a:t>
            </a:r>
          </a:p>
          <a:p>
            <a:r>
              <a:rPr lang="en-US"/>
              <a:t>  v = 2×10</a:t>
            </a:r>
            <a:r>
              <a:rPr lang="en-US" baseline="30000"/>
              <a:t>4</a:t>
            </a:r>
            <a:r>
              <a:rPr lang="en-US"/>
              <a:t> Pa/radian (FV and SE)</a:t>
            </a:r>
            <a:r>
              <a:rPr lang="en-US" baseline="30000">
                <a:solidFill>
                  <a:srgbClr val="FF0000"/>
                </a:solidFill>
              </a:rPr>
              <a:t>*</a:t>
            </a:r>
            <a:r>
              <a:rPr lang="en-US"/>
              <a:t>,  </a:t>
            </a:r>
          </a:p>
        </p:txBody>
      </p:sp>
      <p:sp>
        <p:nvSpPr>
          <p:cNvPr id="14" name="TextBox 13"/>
          <p:cNvSpPr txBox="1"/>
          <p:nvPr/>
        </p:nvSpPr>
        <p:spPr>
          <a:xfrm>
            <a:off x="539542" y="1816445"/>
            <a:ext cx="8284606" cy="523220"/>
          </a:xfrm>
          <a:prstGeom prst="rect">
            <a:avLst/>
          </a:prstGeom>
          <a:noFill/>
        </p:spPr>
        <p:txBody>
          <a:bodyPr wrap="none" rtlCol="0">
            <a:spAutoFit/>
          </a:bodyPr>
          <a:lstStyle/>
          <a:p>
            <a:r>
              <a:rPr lang="en-US" sz="1400">
                <a:solidFill>
                  <a:srgbClr val="FF0000"/>
                </a:solidFill>
              </a:rPr>
              <a:t>*</a:t>
            </a:r>
            <a:r>
              <a:rPr lang="en-US" sz="1400"/>
              <a:t>With the old damping formula I’ve used v = 10</a:t>
            </a:r>
            <a:r>
              <a:rPr lang="en-US" sz="1400" baseline="30000"/>
              <a:t>5 </a:t>
            </a:r>
            <a:r>
              <a:rPr lang="en-US" sz="1400"/>
              <a:t>Pa and H</a:t>
            </a:r>
            <a:r>
              <a:rPr lang="en-US" sz="1400" baseline="-25000"/>
              <a:t>Pa</a:t>
            </a:r>
            <a:r>
              <a:rPr lang="en-US" sz="1400"/>
              <a:t>=10</a:t>
            </a:r>
            <a:r>
              <a:rPr lang="en-US" sz="1400" baseline="30000"/>
              <a:t>4</a:t>
            </a:r>
            <a:r>
              <a:rPr lang="en-US" sz="1400"/>
              <a:t> Pa, which yielded 0 innovations at levels ~1-7.</a:t>
            </a:r>
          </a:p>
          <a:p>
            <a:r>
              <a:rPr lang="en-US" sz="1400"/>
              <a:t>That v, and making 0 innovations at levels 1-2, yields H</a:t>
            </a:r>
            <a:r>
              <a:rPr lang="en-US" sz="1400" baseline="-25000"/>
              <a:t>Pa</a:t>
            </a:r>
            <a:r>
              <a:rPr lang="en-US" sz="1400"/>
              <a:t>(div2) = 41300 Pa in the new formula, which is too low.</a:t>
            </a:r>
          </a:p>
        </p:txBody>
      </p:sp>
    </p:spTree>
    <p:extLst>
      <p:ext uri="{BB962C8B-B14F-4D97-AF65-F5344CB8AC3E}">
        <p14:creationId xmlns:p14="http://schemas.microsoft.com/office/powerpoint/2010/main" val="146088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Contents</a:t>
            </a:r>
          </a:p>
        </p:txBody>
      </p:sp>
      <p:sp>
        <p:nvSpPr>
          <p:cNvPr id="4" name="Slide Number Placeholder 3"/>
          <p:cNvSpPr>
            <a:spLocks noGrp="1"/>
          </p:cNvSpPr>
          <p:nvPr>
            <p:ph type="sldNum" sz="quarter" idx="11"/>
          </p:nvPr>
        </p:nvSpPr>
        <p:spPr/>
        <p:txBody>
          <a:bodyPr/>
          <a:lstStyle/>
          <a:p>
            <a:fld id="{ADCBFB56-707D-1643-86E9-FE28FF2C8F89}" type="slidenum">
              <a:rPr lang="en-US" smtClean="0"/>
              <a:pPr/>
              <a:t>2</a:t>
            </a:fld>
            <a:endParaRPr lang="en-US"/>
          </a:p>
        </p:txBody>
      </p:sp>
      <p:sp>
        <p:nvSpPr>
          <p:cNvPr id="5" name="Content Placeholder 2"/>
          <p:cNvSpPr txBox="1">
            <a:spLocks/>
          </p:cNvSpPr>
          <p:nvPr/>
        </p:nvSpPr>
        <p:spPr>
          <a:xfrm>
            <a:off x="457200" y="1042685"/>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Background</a:t>
            </a:r>
          </a:p>
          <a:p>
            <a:r>
              <a:rPr lang="en-US" sz="2000" smtClean="0"/>
              <a:t>Goal</a:t>
            </a:r>
          </a:p>
          <a:p>
            <a:r>
              <a:rPr lang="en-US" sz="2000" smtClean="0"/>
              <a:t>Algorithms</a:t>
            </a:r>
          </a:p>
          <a:p>
            <a:pPr lvl="1"/>
            <a:r>
              <a:rPr lang="en-US" sz="1800" smtClean="0"/>
              <a:t>CAM’s damping coefficient</a:t>
            </a:r>
          </a:p>
          <a:p>
            <a:pPr lvl="2">
              <a:buFont typeface="Wingdings" charset="2"/>
              <a:buChar char="§"/>
            </a:pPr>
            <a:r>
              <a:rPr lang="en-US" sz="1600" smtClean="0"/>
              <a:t>div2</a:t>
            </a:r>
          </a:p>
          <a:p>
            <a:pPr lvl="2">
              <a:buFont typeface="Wingdings" charset="2"/>
              <a:buChar char="§"/>
            </a:pPr>
            <a:r>
              <a:rPr lang="en-US" sz="1600" smtClean="0"/>
              <a:t>del2</a:t>
            </a:r>
          </a:p>
          <a:p>
            <a:pPr lvl="1"/>
            <a:r>
              <a:rPr lang="en-US" sz="1800" smtClean="0"/>
              <a:t>cam/model_mod damping algorithm</a:t>
            </a:r>
          </a:p>
          <a:p>
            <a:pPr lvl="2">
              <a:buFont typeface="Wingdings" charset="2"/>
              <a:buChar char="§"/>
            </a:pPr>
            <a:r>
              <a:rPr lang="en-US" sz="1600"/>
              <a:t>CAM: pressure</a:t>
            </a:r>
          </a:p>
          <a:p>
            <a:pPr lvl="2">
              <a:buFont typeface="Wingdings" charset="2"/>
              <a:buChar char="§"/>
            </a:pPr>
            <a:r>
              <a:rPr lang="en-US" sz="1600" smtClean="0"/>
              <a:t>WACCM: scale height</a:t>
            </a:r>
          </a:p>
          <a:p>
            <a:r>
              <a:rPr lang="en-US" sz="2000"/>
              <a:t>Common vertical coordinate layouts</a:t>
            </a:r>
          </a:p>
          <a:p>
            <a:pPr marL="0" indent="0">
              <a:buNone/>
            </a:pPr>
            <a:r>
              <a:rPr lang="en-US" sz="2000" smtClean="0"/>
              <a:t>	and highest highest_state_pressure_Pa</a:t>
            </a:r>
            <a:r>
              <a:rPr lang="en-US" sz="2400" smtClean="0"/>
              <a:t>	</a:t>
            </a:r>
          </a:p>
        </p:txBody>
      </p:sp>
    </p:spTree>
    <p:extLst>
      <p:ext uri="{BB962C8B-B14F-4D97-AF65-F5344CB8AC3E}">
        <p14:creationId xmlns:p14="http://schemas.microsoft.com/office/powerpoint/2010/main" val="53405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Background</a:t>
            </a:r>
          </a:p>
        </p:txBody>
      </p:sp>
      <p:sp>
        <p:nvSpPr>
          <p:cNvPr id="3" name="Slide Number Placeholder 2"/>
          <p:cNvSpPr>
            <a:spLocks noGrp="1"/>
          </p:cNvSpPr>
          <p:nvPr>
            <p:ph type="sldNum" sz="quarter" idx="11"/>
          </p:nvPr>
        </p:nvSpPr>
        <p:spPr/>
        <p:txBody>
          <a:bodyPr/>
          <a:lstStyle/>
          <a:p>
            <a:fld id="{ADCBFB56-707D-1643-86E9-FE28FF2C8F89}" type="slidenum">
              <a:rPr lang="en-US" smtClean="0"/>
              <a:pPr/>
              <a:t>3</a:t>
            </a:fld>
            <a:endParaRPr lang="en-US"/>
          </a:p>
        </p:txBody>
      </p:sp>
      <p:sp>
        <p:nvSpPr>
          <p:cNvPr id="4" name="TextBox 3"/>
          <p:cNvSpPr txBox="1"/>
          <p:nvPr/>
        </p:nvSpPr>
        <p:spPr>
          <a:xfrm>
            <a:off x="562647" y="1269926"/>
            <a:ext cx="7780588" cy="2585323"/>
          </a:xfrm>
          <a:prstGeom prst="rect">
            <a:avLst/>
          </a:prstGeom>
          <a:noFill/>
        </p:spPr>
        <p:txBody>
          <a:bodyPr wrap="square" rtlCol="0">
            <a:spAutoFit/>
          </a:bodyPr>
          <a:lstStyle/>
          <a:p>
            <a:r>
              <a:rPr lang="en-US"/>
              <a:t>CESM’s atmospheric components have a “sponge” region at the top of the model to reduce noise, reflection of vertically propagating waves off of the model top, and/or excessive jets.  There is a selection of algorithms available in CAM-FV (controlled by  div24del2flag), but diffusion in each scheme increases with height.</a:t>
            </a:r>
          </a:p>
          <a:p>
            <a:r>
              <a:rPr lang="en-US"/>
              <a:t>CAM-SE has “regular diffusion” added in the top 3 layers (controlled by nu_top in dynamics/se/share/prim_advance_mod.F90), which also increases with height.</a:t>
            </a:r>
            <a:endParaRPr lang="en-US"/>
          </a:p>
          <a:p>
            <a:endParaRPr lang="en-US"/>
          </a:p>
          <a:p>
            <a:r>
              <a:rPr lang="en-US"/>
              <a:t>The model state does not respond well to being modified by data assimilation at the damped levels. </a:t>
            </a:r>
          </a:p>
        </p:txBody>
      </p:sp>
    </p:spTree>
    <p:extLst>
      <p:ext uri="{BB962C8B-B14F-4D97-AF65-F5344CB8AC3E}">
        <p14:creationId xmlns:p14="http://schemas.microsoft.com/office/powerpoint/2010/main" val="386998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Goal</a:t>
            </a:r>
          </a:p>
        </p:txBody>
      </p:sp>
      <p:sp>
        <p:nvSpPr>
          <p:cNvPr id="3" name="Slide Number Placeholder 2"/>
          <p:cNvSpPr>
            <a:spLocks noGrp="1"/>
          </p:cNvSpPr>
          <p:nvPr>
            <p:ph type="sldNum" sz="quarter" idx="11"/>
          </p:nvPr>
        </p:nvSpPr>
        <p:spPr/>
        <p:txBody>
          <a:bodyPr/>
          <a:lstStyle/>
          <a:p>
            <a:fld id="{ADCBFB56-707D-1643-86E9-FE28FF2C8F89}" type="slidenum">
              <a:rPr lang="en-US" smtClean="0"/>
              <a:pPr/>
              <a:t>4</a:t>
            </a:fld>
            <a:endParaRPr lang="en-US"/>
          </a:p>
        </p:txBody>
      </p:sp>
      <p:sp>
        <p:nvSpPr>
          <p:cNvPr id="4" name="TextBox 3"/>
          <p:cNvSpPr txBox="1"/>
          <p:nvPr/>
        </p:nvSpPr>
        <p:spPr>
          <a:xfrm>
            <a:off x="771629" y="1342263"/>
            <a:ext cx="7741468" cy="3416320"/>
          </a:xfrm>
          <a:prstGeom prst="rect">
            <a:avLst/>
          </a:prstGeom>
          <a:noFill/>
        </p:spPr>
        <p:txBody>
          <a:bodyPr wrap="square" rtlCol="0">
            <a:spAutoFit/>
          </a:bodyPr>
          <a:lstStyle/>
          <a:p>
            <a:r>
              <a:rPr lang="en-US"/>
              <a:t>There is an algorithm in </a:t>
            </a:r>
            <a:r>
              <a:rPr lang="en-US">
                <a:solidFill>
                  <a:srgbClr val="008000"/>
                </a:solidFill>
              </a:rPr>
              <a:t>cam/model_mod</a:t>
            </a:r>
            <a:r>
              <a:rPr lang="en-US"/>
              <a:t> to reduce the influence of observations on state variables in those layers.  This is accomplished by increasing the distance</a:t>
            </a:r>
          </a:p>
          <a:p>
            <a:r>
              <a:rPr lang="en-US"/>
              <a:t>between the observation and the state variable in </a:t>
            </a:r>
            <a:r>
              <a:rPr lang="en-US">
                <a:solidFill>
                  <a:srgbClr val="008000"/>
                </a:solidFill>
              </a:rPr>
              <a:t>model_mod:get_close_obs</a:t>
            </a:r>
            <a:r>
              <a:rPr lang="en-US"/>
              <a:t>.</a:t>
            </a:r>
          </a:p>
          <a:p>
            <a:r>
              <a:rPr lang="en-US"/>
              <a:t>The levels subject to this damping are controlled by the namelist variable </a:t>
            </a:r>
            <a:r>
              <a:rPr lang="en-US">
                <a:solidFill>
                  <a:srgbClr val="3366FF"/>
                </a:solidFill>
              </a:rPr>
              <a:t>highest_state_pressure_Pa</a:t>
            </a:r>
            <a:r>
              <a:rPr lang="en-US"/>
              <a:t> (H</a:t>
            </a:r>
            <a:r>
              <a:rPr lang="en-US" baseline="-25000"/>
              <a:t>Pa</a:t>
            </a:r>
            <a:r>
              <a:rPr lang="en-US"/>
              <a:t>).  The higher above this level the state variable is, the more distance is added to the actual distance.  At some height the new distance is larger than 2×</a:t>
            </a:r>
            <a:r>
              <a:rPr lang="en-US">
                <a:solidFill>
                  <a:srgbClr val="3366FF"/>
                </a:solidFill>
              </a:rPr>
              <a:t>cutoff</a:t>
            </a:r>
            <a:r>
              <a:rPr lang="en-US"/>
              <a:t> (normalized by </a:t>
            </a:r>
            <a:r>
              <a:rPr lang="en-US">
                <a:solidFill>
                  <a:srgbClr val="3366FF"/>
                </a:solidFill>
              </a:rPr>
              <a:t>vert_normalization_YYY</a:t>
            </a:r>
            <a:r>
              <a:rPr lang="en-US"/>
              <a:t>) and the state variable will not be affected by the observation.  The recommended value</a:t>
            </a:r>
          </a:p>
          <a:p>
            <a:r>
              <a:rPr lang="en-US"/>
              <a:t>of  H</a:t>
            </a:r>
            <a:r>
              <a:rPr lang="en-US" baseline="-25000"/>
              <a:t>Pa</a:t>
            </a:r>
            <a:r>
              <a:rPr lang="en-US"/>
              <a:t> will make this happen in all the CAM layers which are damped, but all</a:t>
            </a:r>
          </a:p>
          <a:p>
            <a:r>
              <a:rPr lang="en-US"/>
              <a:t>state variables below CAM’s damped layers will be impacted to some extent by the observations.  Users are free to choose another value, but should compare the results with an assimilation using the recommended value of H</a:t>
            </a:r>
            <a:r>
              <a:rPr lang="en-US" baseline="-25000"/>
              <a:t>Pa.</a:t>
            </a:r>
            <a:endParaRPr lang="en-US"/>
          </a:p>
        </p:txBody>
      </p:sp>
    </p:spTree>
    <p:extLst>
      <p:ext uri="{BB962C8B-B14F-4D97-AF65-F5344CB8AC3E}">
        <p14:creationId xmlns:p14="http://schemas.microsoft.com/office/powerpoint/2010/main" val="354491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a:t>Algorithms: CAM’s 2</a:t>
            </a:r>
            <a:r>
              <a:rPr lang="en-US" sz="2400" baseline="30000"/>
              <a:t>nd</a:t>
            </a:r>
            <a:r>
              <a:rPr lang="en-US" sz="2400"/>
              <a:t> Order Divergence Damping Coefficient </a:t>
            </a:r>
          </a:p>
        </p:txBody>
      </p:sp>
      <p:sp>
        <p:nvSpPr>
          <p:cNvPr id="3" name="Slide Number Placeholder 2"/>
          <p:cNvSpPr>
            <a:spLocks noGrp="1"/>
          </p:cNvSpPr>
          <p:nvPr>
            <p:ph type="sldNum" sz="quarter" idx="11"/>
          </p:nvPr>
        </p:nvSpPr>
        <p:spPr/>
        <p:txBody>
          <a:bodyPr/>
          <a:lstStyle/>
          <a:p>
            <a:fld id="{ADCBFB56-707D-1643-86E9-FE28FF2C8F89}" type="slidenum">
              <a:rPr lang="en-US" smtClean="0"/>
              <a:pPr/>
              <a:t>5</a:t>
            </a:fld>
            <a:endParaRPr lang="en-US"/>
          </a:p>
        </p:txBody>
      </p:sp>
      <p:sp>
        <p:nvSpPr>
          <p:cNvPr id="4" name="TextBox 3"/>
          <p:cNvSpPr txBox="1"/>
          <p:nvPr/>
        </p:nvSpPr>
        <p:spPr>
          <a:xfrm>
            <a:off x="691251" y="1020763"/>
            <a:ext cx="1556022" cy="369332"/>
          </a:xfrm>
          <a:prstGeom prst="rect">
            <a:avLst/>
          </a:prstGeom>
          <a:noFill/>
        </p:spPr>
        <p:txBody>
          <a:bodyPr wrap="none" rtlCol="0">
            <a:spAutoFit/>
          </a:bodyPr>
          <a:lstStyle/>
          <a:p>
            <a:r>
              <a:rPr lang="en-US"/>
              <a:t>Div2 Damping:</a:t>
            </a:r>
          </a:p>
        </p:txBody>
      </p:sp>
      <p:sp>
        <p:nvSpPr>
          <p:cNvPr id="5" name="TextBox 4"/>
          <p:cNvSpPr txBox="1"/>
          <p:nvPr/>
        </p:nvSpPr>
        <p:spPr>
          <a:xfrm>
            <a:off x="843969" y="1440968"/>
            <a:ext cx="2557110" cy="738664"/>
          </a:xfrm>
          <a:prstGeom prst="rect">
            <a:avLst/>
          </a:prstGeom>
          <a:noFill/>
        </p:spPr>
        <p:txBody>
          <a:bodyPr wrap="none" rtlCol="0">
            <a:spAutoFit/>
          </a:bodyPr>
          <a:lstStyle/>
          <a:p>
            <a:r>
              <a:rPr lang="pt-BR"/>
              <a:t>τ = 8</a:t>
            </a:r>
            <a:r>
              <a:rPr lang="pt-BR" sz="2400"/>
              <a:t>{</a:t>
            </a:r>
            <a:r>
              <a:rPr lang="pt-BR"/>
              <a:t>1+tanh</a:t>
            </a:r>
            <a:r>
              <a:rPr lang="pt-BR" sz="2000"/>
              <a:t>[</a:t>
            </a:r>
            <a:r>
              <a:rPr lang="pt-BR"/>
              <a:t>ln(p</a:t>
            </a:r>
            <a:r>
              <a:rPr lang="pt-BR" baseline="-25000"/>
              <a:t>top</a:t>
            </a:r>
            <a:r>
              <a:rPr lang="pt-BR"/>
              <a:t>/p</a:t>
            </a:r>
            <a:r>
              <a:rPr lang="pt-BR" baseline="-25000"/>
              <a:t>k</a:t>
            </a:r>
            <a:r>
              <a:rPr lang="pt-BR"/>
              <a:t>)</a:t>
            </a:r>
            <a:r>
              <a:rPr lang="pt-BR" sz="2000"/>
              <a:t>]</a:t>
            </a:r>
            <a:r>
              <a:rPr lang="pt-BR" sz="2400"/>
              <a:t>}</a:t>
            </a:r>
            <a:r>
              <a:rPr lang="pt-BR"/>
              <a:t>        </a:t>
            </a:r>
          </a:p>
          <a:p>
            <a:r>
              <a:rPr lang="pt-BR"/>
              <a:t>τ</a:t>
            </a:r>
            <a:r>
              <a:rPr lang="pt-BR" baseline="-25000"/>
              <a:t>k = </a:t>
            </a:r>
            <a:r>
              <a:rPr lang="pt-BR"/>
              <a:t>max(1, τ)</a:t>
            </a:r>
          </a:p>
        </p:txBody>
      </p:sp>
      <p:sp>
        <p:nvSpPr>
          <p:cNvPr id="6" name="TextBox 5"/>
          <p:cNvSpPr txBox="1"/>
          <p:nvPr/>
        </p:nvSpPr>
        <p:spPr>
          <a:xfrm>
            <a:off x="281323" y="6228049"/>
            <a:ext cx="8749560" cy="523220"/>
          </a:xfrm>
          <a:prstGeom prst="rect">
            <a:avLst/>
          </a:prstGeom>
          <a:noFill/>
        </p:spPr>
        <p:txBody>
          <a:bodyPr wrap="none" rtlCol="0">
            <a:spAutoFit/>
          </a:bodyPr>
          <a:lstStyle/>
          <a:p>
            <a:r>
              <a:rPr lang="en-US" sz="1400" baseline="30000"/>
              <a:t>*</a:t>
            </a:r>
            <a:r>
              <a:rPr lang="en-US" sz="1400" b="1"/>
              <a:t>Peter H. Lauritzen</a:t>
            </a:r>
            <a:r>
              <a:rPr lang="en-US" sz="1400"/>
              <a:t>, et al., 2011: </a:t>
            </a:r>
            <a:r>
              <a:rPr lang="en-US" sz="1400" b="1"/>
              <a:t>Implementation of new diffusion/filtering operators in the CAM-FV dynamical core</a:t>
            </a:r>
            <a:r>
              <a:rPr lang="en-US" sz="1400"/>
              <a:t> </a:t>
            </a:r>
          </a:p>
          <a:p>
            <a:r>
              <a:rPr lang="en-US" sz="1400" i="1"/>
              <a:t>Int. J. High. Perform. C.</a:t>
            </a:r>
            <a:r>
              <a:rPr lang="en-US" sz="1400"/>
              <a:t>, Vol. 26 (Issue 1), pp. 63–73. DOI:10.1177/1094342011410088 (June 2, 2011)</a:t>
            </a:r>
            <a:r>
              <a:rPr lang="en-US" baseline="30000"/>
              <a:t> </a:t>
            </a:r>
          </a:p>
        </p:txBody>
      </p:sp>
      <p:sp>
        <p:nvSpPr>
          <p:cNvPr id="8" name="TextBox 7"/>
          <p:cNvSpPr txBox="1"/>
          <p:nvPr/>
        </p:nvSpPr>
        <p:spPr>
          <a:xfrm>
            <a:off x="1060913" y="2579377"/>
            <a:ext cx="3633665" cy="646331"/>
          </a:xfrm>
          <a:prstGeom prst="rect">
            <a:avLst/>
          </a:prstGeom>
          <a:noFill/>
        </p:spPr>
        <p:txBody>
          <a:bodyPr wrap="none" rtlCol="0">
            <a:spAutoFit/>
          </a:bodyPr>
          <a:lstStyle/>
          <a:p>
            <a:r>
              <a:rPr lang="pt-BR"/>
              <a:t>p</a:t>
            </a:r>
            <a:r>
              <a:rPr lang="pt-BR" baseline="-25000"/>
              <a:t>top </a:t>
            </a:r>
            <a:r>
              <a:rPr lang="pt-BR"/>
              <a:t>= pressure at model top (hyai(1))</a:t>
            </a:r>
          </a:p>
          <a:p>
            <a:r>
              <a:rPr lang="pt-BR"/>
              <a:t>p</a:t>
            </a:r>
            <a:r>
              <a:rPr lang="pt-BR" baseline="-25000"/>
              <a:t>k</a:t>
            </a:r>
            <a:r>
              <a:rPr lang="pt-BR"/>
              <a:t>   = pressure at “mid-point” level k</a:t>
            </a:r>
            <a:endParaRPr lang="en-US"/>
          </a:p>
        </p:txBody>
      </p:sp>
      <p:sp>
        <p:nvSpPr>
          <p:cNvPr id="9" name="TextBox 8"/>
          <p:cNvSpPr txBox="1"/>
          <p:nvPr/>
        </p:nvSpPr>
        <p:spPr>
          <a:xfrm>
            <a:off x="997185" y="3337889"/>
            <a:ext cx="2218839" cy="369332"/>
          </a:xfrm>
          <a:prstGeom prst="rect">
            <a:avLst/>
          </a:prstGeom>
          <a:noFill/>
        </p:spPr>
        <p:txBody>
          <a:bodyPr wrap="none" rtlCol="0">
            <a:spAutoFit/>
          </a:bodyPr>
          <a:lstStyle/>
          <a:p>
            <a:r>
              <a:rPr lang="en-US"/>
              <a:t>So for what k is </a:t>
            </a:r>
            <a:r>
              <a:rPr lang="pt-BR"/>
              <a:t>τ</a:t>
            </a:r>
            <a:r>
              <a:rPr lang="pt-BR" baseline="-25000"/>
              <a:t>k</a:t>
            </a:r>
            <a:r>
              <a:rPr lang="pt-BR"/>
              <a:t>&gt; 1?</a:t>
            </a:r>
            <a:r>
              <a:rPr lang="en-US"/>
              <a:t> </a:t>
            </a:r>
          </a:p>
        </p:txBody>
      </p:sp>
      <p:sp>
        <p:nvSpPr>
          <p:cNvPr id="11" name="TextBox 10"/>
          <p:cNvSpPr txBox="1"/>
          <p:nvPr/>
        </p:nvSpPr>
        <p:spPr>
          <a:xfrm>
            <a:off x="1044222" y="2271965"/>
            <a:ext cx="4251547" cy="369332"/>
          </a:xfrm>
          <a:prstGeom prst="rect">
            <a:avLst/>
          </a:prstGeom>
          <a:noFill/>
        </p:spPr>
        <p:txBody>
          <a:bodyPr wrap="none" rtlCol="0">
            <a:spAutoFit/>
          </a:bodyPr>
          <a:lstStyle/>
          <a:p>
            <a:r>
              <a:rPr lang="pt-BR"/>
              <a:t>Layers k are subject to this damping if τ</a:t>
            </a:r>
            <a:r>
              <a:rPr lang="pt-BR" baseline="-25000"/>
              <a:t>k </a:t>
            </a:r>
            <a:r>
              <a:rPr lang="pt-BR"/>
              <a:t>&gt; 1 </a:t>
            </a:r>
            <a:endParaRPr lang="en-US"/>
          </a:p>
        </p:txBody>
      </p:sp>
      <p:sp>
        <p:nvSpPr>
          <p:cNvPr id="12" name="Right Brace 11"/>
          <p:cNvSpPr/>
          <p:nvPr/>
        </p:nvSpPr>
        <p:spPr>
          <a:xfrm>
            <a:off x="3534720" y="1552222"/>
            <a:ext cx="155448" cy="62741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3810000" y="1630964"/>
            <a:ext cx="3423871" cy="369332"/>
          </a:xfrm>
          <a:prstGeom prst="rect">
            <a:avLst/>
          </a:prstGeom>
          <a:noFill/>
        </p:spPr>
        <p:txBody>
          <a:bodyPr wrap="none" rtlCol="0">
            <a:spAutoFit/>
          </a:bodyPr>
          <a:lstStyle/>
          <a:p>
            <a:r>
              <a:rPr lang="pt-BR"/>
              <a:t> (PHL</a:t>
            </a:r>
            <a:r>
              <a:rPr lang="en-US" baseline="30000"/>
              <a:t>*</a:t>
            </a:r>
            <a:r>
              <a:rPr lang="pt-BR"/>
              <a:t> Eq (14) without spurious μ</a:t>
            </a:r>
            <a:r>
              <a:rPr lang="pt-BR" baseline="-25000"/>
              <a:t>2</a:t>
            </a:r>
            <a:r>
              <a:rPr lang="pt-BR"/>
              <a:t>)</a:t>
            </a:r>
          </a:p>
        </p:txBody>
      </p:sp>
      <p:graphicFrame>
        <p:nvGraphicFramePr>
          <p:cNvPr id="14" name="Object 13"/>
          <p:cNvGraphicFramePr>
            <a:graphicFrameLocks noChangeAspect="1"/>
          </p:cNvGraphicFramePr>
          <p:nvPr>
            <p:extLst>
              <p:ext uri="{D42A27DB-BD31-4B8C-83A1-F6EECF244321}">
                <p14:modId xmlns:p14="http://schemas.microsoft.com/office/powerpoint/2010/main" val="2204042294"/>
              </p:ext>
            </p:extLst>
          </p:nvPr>
        </p:nvGraphicFramePr>
        <p:xfrm>
          <a:off x="1060913" y="3747027"/>
          <a:ext cx="2540000" cy="419100"/>
        </p:xfrm>
        <a:graphic>
          <a:graphicData uri="http://schemas.openxmlformats.org/presentationml/2006/ole">
            <mc:AlternateContent xmlns:mc="http://schemas.openxmlformats.org/markup-compatibility/2006">
              <mc:Choice xmlns:v="urn:schemas-microsoft-com:vml" Requires="v">
                <p:oleObj spid="_x0000_s2059" name="Equation" r:id="rId3" imgW="2540000" imgH="419100" progId="Equation.3">
                  <p:embed/>
                </p:oleObj>
              </mc:Choice>
              <mc:Fallback>
                <p:oleObj name="Equation" r:id="rId3" imgW="2540000" imgH="419100" progId="Equation.3">
                  <p:embed/>
                  <p:pic>
                    <p:nvPicPr>
                      <p:cNvPr id="0" name=""/>
                      <p:cNvPicPr/>
                      <p:nvPr/>
                    </p:nvPicPr>
                    <p:blipFill>
                      <a:blip r:embed="rId4"/>
                      <a:stretch>
                        <a:fillRect/>
                      </a:stretch>
                    </p:blipFill>
                    <p:spPr>
                      <a:xfrm>
                        <a:off x="1060913" y="3747027"/>
                        <a:ext cx="2540000" cy="419100"/>
                      </a:xfrm>
                      <a:prstGeom prst="rect">
                        <a:avLst/>
                      </a:prstGeom>
                    </p:spPr>
                  </p:pic>
                </p:oleObj>
              </mc:Fallback>
            </mc:AlternateContent>
          </a:graphicData>
        </a:graphic>
      </p:graphicFrame>
      <p:sp>
        <p:nvSpPr>
          <p:cNvPr id="7" name="TextBox 6"/>
          <p:cNvSpPr txBox="1"/>
          <p:nvPr/>
        </p:nvSpPr>
        <p:spPr>
          <a:xfrm>
            <a:off x="7910286" y="3796795"/>
            <a:ext cx="441647" cy="369332"/>
          </a:xfrm>
          <a:prstGeom prst="rect">
            <a:avLst/>
          </a:prstGeom>
          <a:noFill/>
        </p:spPr>
        <p:txBody>
          <a:bodyPr wrap="none" rtlCol="0">
            <a:spAutoFit/>
          </a:bodyPr>
          <a:lstStyle/>
          <a:p>
            <a:r>
              <a:rPr lang="en-US"/>
              <a:t>(3)</a:t>
            </a:r>
          </a:p>
        </p:txBody>
      </p:sp>
      <p:sp>
        <p:nvSpPr>
          <p:cNvPr id="10" name="TextBox 9"/>
          <p:cNvSpPr txBox="1"/>
          <p:nvPr/>
        </p:nvSpPr>
        <p:spPr>
          <a:xfrm>
            <a:off x="7910286" y="1630964"/>
            <a:ext cx="441647" cy="369332"/>
          </a:xfrm>
          <a:prstGeom prst="rect">
            <a:avLst/>
          </a:prstGeom>
          <a:noFill/>
        </p:spPr>
        <p:txBody>
          <a:bodyPr wrap="none" rtlCol="0">
            <a:spAutoFit/>
          </a:bodyPr>
          <a:lstStyle/>
          <a:p>
            <a:r>
              <a:rPr lang="en-US"/>
              <a:t>(2)</a:t>
            </a:r>
          </a:p>
        </p:txBody>
      </p:sp>
    </p:spTree>
    <p:extLst>
      <p:ext uri="{BB962C8B-B14F-4D97-AF65-F5344CB8AC3E}">
        <p14:creationId xmlns:p14="http://schemas.microsoft.com/office/powerpoint/2010/main" val="258410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a:t>Algorithms: CAM’s “Laplacian” Damping Coefficient </a:t>
            </a:r>
          </a:p>
        </p:txBody>
      </p:sp>
      <p:sp>
        <p:nvSpPr>
          <p:cNvPr id="3" name="Slide Number Placeholder 2"/>
          <p:cNvSpPr>
            <a:spLocks noGrp="1"/>
          </p:cNvSpPr>
          <p:nvPr>
            <p:ph type="sldNum" sz="quarter" idx="11"/>
          </p:nvPr>
        </p:nvSpPr>
        <p:spPr/>
        <p:txBody>
          <a:bodyPr/>
          <a:lstStyle/>
          <a:p>
            <a:fld id="{ADCBFB56-707D-1643-86E9-FE28FF2C8F89}" type="slidenum">
              <a:rPr lang="en-US" smtClean="0"/>
              <a:pPr/>
              <a:t>6</a:t>
            </a:fld>
            <a:endParaRPr lang="en-US"/>
          </a:p>
        </p:txBody>
      </p:sp>
      <p:sp>
        <p:nvSpPr>
          <p:cNvPr id="4" name="TextBox 3"/>
          <p:cNvSpPr txBox="1"/>
          <p:nvPr/>
        </p:nvSpPr>
        <p:spPr>
          <a:xfrm>
            <a:off x="691251" y="1020763"/>
            <a:ext cx="1632666" cy="369332"/>
          </a:xfrm>
          <a:prstGeom prst="rect">
            <a:avLst/>
          </a:prstGeom>
          <a:noFill/>
        </p:spPr>
        <p:txBody>
          <a:bodyPr wrap="none" rtlCol="0">
            <a:spAutoFit/>
          </a:bodyPr>
          <a:lstStyle/>
          <a:p>
            <a:r>
              <a:rPr lang="en-US"/>
              <a:t>Del2 Damping</a:t>
            </a:r>
            <a:r>
              <a:rPr lang="en-US" baseline="30000"/>
              <a:t>*</a:t>
            </a:r>
            <a:r>
              <a:rPr lang="en-US"/>
              <a:t>:</a:t>
            </a:r>
          </a:p>
        </p:txBody>
      </p:sp>
      <p:sp>
        <p:nvSpPr>
          <p:cNvPr id="5" name="TextBox 4"/>
          <p:cNvSpPr txBox="1"/>
          <p:nvPr/>
        </p:nvSpPr>
        <p:spPr>
          <a:xfrm>
            <a:off x="843969" y="1440968"/>
            <a:ext cx="5749027" cy="369332"/>
          </a:xfrm>
          <a:prstGeom prst="rect">
            <a:avLst/>
          </a:prstGeom>
          <a:noFill/>
        </p:spPr>
        <p:txBody>
          <a:bodyPr wrap="none" rtlCol="0">
            <a:spAutoFit/>
          </a:bodyPr>
          <a:lstStyle/>
          <a:p>
            <a:r>
              <a:rPr lang="pt-BR"/>
              <a:t>Layers k are subject to this damping if τ</a:t>
            </a:r>
            <a:r>
              <a:rPr lang="pt-BR" baseline="-25000"/>
              <a:t> </a:t>
            </a:r>
            <a:r>
              <a:rPr lang="pt-BR"/>
              <a:t>≥ 0.3, (PHL Eq (21))</a:t>
            </a:r>
          </a:p>
        </p:txBody>
      </p:sp>
      <p:sp>
        <p:nvSpPr>
          <p:cNvPr id="6" name="TextBox 5"/>
          <p:cNvSpPr txBox="1"/>
          <p:nvPr/>
        </p:nvSpPr>
        <p:spPr>
          <a:xfrm>
            <a:off x="281323" y="6228049"/>
            <a:ext cx="8749560" cy="523220"/>
          </a:xfrm>
          <a:prstGeom prst="rect">
            <a:avLst/>
          </a:prstGeom>
          <a:noFill/>
        </p:spPr>
        <p:txBody>
          <a:bodyPr wrap="none" rtlCol="0">
            <a:spAutoFit/>
          </a:bodyPr>
          <a:lstStyle/>
          <a:p>
            <a:r>
              <a:rPr lang="en-US" sz="1400" baseline="30000"/>
              <a:t>*</a:t>
            </a:r>
            <a:r>
              <a:rPr lang="en-US" sz="1400" b="1"/>
              <a:t>Peter H. Lauritzen</a:t>
            </a:r>
            <a:r>
              <a:rPr lang="en-US" sz="1400"/>
              <a:t>, et al., 2011: </a:t>
            </a:r>
            <a:r>
              <a:rPr lang="en-US" sz="1400" b="1"/>
              <a:t>Implementation of new diffusion/filtering operators in the CAM-FV dynamical core</a:t>
            </a:r>
            <a:r>
              <a:rPr lang="en-US" sz="1400"/>
              <a:t> </a:t>
            </a:r>
          </a:p>
          <a:p>
            <a:r>
              <a:rPr lang="en-US" sz="1400" i="1"/>
              <a:t>Int. J. High. Perform. C.</a:t>
            </a:r>
            <a:r>
              <a:rPr lang="en-US" sz="1400"/>
              <a:t>, Vol. 26 (Issue 1), pp. 63–73. DOI:10.1177/1094342011410088 (June 2, 2011)</a:t>
            </a:r>
            <a:r>
              <a:rPr lang="en-US" baseline="30000"/>
              <a:t> </a:t>
            </a:r>
          </a:p>
        </p:txBody>
      </p:sp>
      <p:sp>
        <p:nvSpPr>
          <p:cNvPr id="9" name="TextBox 8"/>
          <p:cNvSpPr txBox="1"/>
          <p:nvPr/>
        </p:nvSpPr>
        <p:spPr>
          <a:xfrm>
            <a:off x="843969" y="1810300"/>
            <a:ext cx="412455" cy="369332"/>
          </a:xfrm>
          <a:prstGeom prst="rect">
            <a:avLst/>
          </a:prstGeom>
          <a:noFill/>
        </p:spPr>
        <p:txBody>
          <a:bodyPr wrap="none" rtlCol="0">
            <a:spAutoFit/>
          </a:bodyPr>
          <a:lstStyle/>
          <a:p>
            <a:r>
              <a:rPr lang="en-US"/>
              <a:t>So</a:t>
            </a:r>
          </a:p>
        </p:txBody>
      </p:sp>
      <p:graphicFrame>
        <p:nvGraphicFramePr>
          <p:cNvPr id="7" name="Object 6"/>
          <p:cNvGraphicFramePr>
            <a:graphicFrameLocks noChangeAspect="1"/>
          </p:cNvGraphicFramePr>
          <p:nvPr>
            <p:extLst>
              <p:ext uri="{D42A27DB-BD31-4B8C-83A1-F6EECF244321}">
                <p14:modId xmlns:p14="http://schemas.microsoft.com/office/powerpoint/2010/main" val="1262602946"/>
              </p:ext>
            </p:extLst>
          </p:nvPr>
        </p:nvGraphicFramePr>
        <p:xfrm>
          <a:off x="933267" y="2204797"/>
          <a:ext cx="2781300" cy="419100"/>
        </p:xfrm>
        <a:graphic>
          <a:graphicData uri="http://schemas.openxmlformats.org/presentationml/2006/ole">
            <mc:AlternateContent xmlns:mc="http://schemas.openxmlformats.org/markup-compatibility/2006">
              <mc:Choice xmlns:v="urn:schemas-microsoft-com:vml" Requires="v">
                <p:oleObj spid="_x0000_s3083" name="Equation" r:id="rId3" imgW="2781300" imgH="419100" progId="Equation.3">
                  <p:embed/>
                </p:oleObj>
              </mc:Choice>
              <mc:Fallback>
                <p:oleObj name="Equation" r:id="rId3" imgW="2781300" imgH="419100" progId="Equation.3">
                  <p:embed/>
                  <p:pic>
                    <p:nvPicPr>
                      <p:cNvPr id="0" name=""/>
                      <p:cNvPicPr/>
                      <p:nvPr/>
                    </p:nvPicPr>
                    <p:blipFill>
                      <a:blip r:embed="rId4"/>
                      <a:stretch>
                        <a:fillRect/>
                      </a:stretch>
                    </p:blipFill>
                    <p:spPr>
                      <a:xfrm>
                        <a:off x="933267" y="2204797"/>
                        <a:ext cx="2781300" cy="419100"/>
                      </a:xfrm>
                      <a:prstGeom prst="rect">
                        <a:avLst/>
                      </a:prstGeom>
                    </p:spPr>
                  </p:pic>
                </p:oleObj>
              </mc:Fallback>
            </mc:AlternateContent>
          </a:graphicData>
        </a:graphic>
      </p:graphicFrame>
      <p:sp>
        <p:nvSpPr>
          <p:cNvPr id="8" name="TextBox 7"/>
          <p:cNvSpPr txBox="1"/>
          <p:nvPr/>
        </p:nvSpPr>
        <p:spPr>
          <a:xfrm>
            <a:off x="7620001" y="2254565"/>
            <a:ext cx="441647" cy="369332"/>
          </a:xfrm>
          <a:prstGeom prst="rect">
            <a:avLst/>
          </a:prstGeom>
          <a:noFill/>
        </p:spPr>
        <p:txBody>
          <a:bodyPr wrap="none" rtlCol="0">
            <a:spAutoFit/>
          </a:bodyPr>
          <a:lstStyle/>
          <a:p>
            <a:r>
              <a:rPr lang="en-US"/>
              <a:t>(4)</a:t>
            </a:r>
          </a:p>
        </p:txBody>
      </p:sp>
    </p:spTree>
    <p:extLst>
      <p:ext uri="{BB962C8B-B14F-4D97-AF65-F5344CB8AC3E}">
        <p14:creationId xmlns:p14="http://schemas.microsoft.com/office/powerpoint/2010/main" val="208114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a:t>Algorithms: CAM’s Advection Operator Damping</a:t>
            </a:r>
          </a:p>
        </p:txBody>
      </p:sp>
      <p:sp>
        <p:nvSpPr>
          <p:cNvPr id="3" name="Slide Number Placeholder 2"/>
          <p:cNvSpPr>
            <a:spLocks noGrp="1"/>
          </p:cNvSpPr>
          <p:nvPr>
            <p:ph type="sldNum" sz="quarter" idx="11"/>
          </p:nvPr>
        </p:nvSpPr>
        <p:spPr/>
        <p:txBody>
          <a:bodyPr/>
          <a:lstStyle/>
          <a:p>
            <a:fld id="{ADCBFB56-707D-1643-86E9-FE28FF2C8F89}" type="slidenum">
              <a:rPr lang="en-US" smtClean="0"/>
              <a:pPr/>
              <a:t>7</a:t>
            </a:fld>
            <a:endParaRPr lang="en-US"/>
          </a:p>
        </p:txBody>
      </p:sp>
      <p:sp>
        <p:nvSpPr>
          <p:cNvPr id="7" name="TextBox 6"/>
          <p:cNvSpPr txBox="1"/>
          <p:nvPr/>
        </p:nvSpPr>
        <p:spPr>
          <a:xfrm>
            <a:off x="809037" y="1119481"/>
            <a:ext cx="7460074" cy="1477328"/>
          </a:xfrm>
          <a:prstGeom prst="rect">
            <a:avLst/>
          </a:prstGeom>
          <a:noFill/>
        </p:spPr>
        <p:txBody>
          <a:bodyPr wrap="square" rtlCol="0">
            <a:spAutoFit/>
          </a:bodyPr>
          <a:lstStyle/>
          <a:p>
            <a:r>
              <a:rPr lang="en-US"/>
              <a:t>The advection operator goes to first order in the top levels where k ≤ klev/8.</a:t>
            </a:r>
          </a:p>
          <a:p>
            <a:r>
              <a:rPr lang="en-US"/>
              <a:t>So far we have not found the need to set H</a:t>
            </a:r>
            <a:r>
              <a:rPr lang="en-US" baseline="-25000"/>
              <a:t>Pa</a:t>
            </a:r>
            <a:r>
              <a:rPr lang="en-US"/>
              <a:t> based on this algorithm.</a:t>
            </a:r>
          </a:p>
          <a:p>
            <a:r>
              <a:rPr lang="en-US"/>
              <a:t>Since H</a:t>
            </a:r>
            <a:r>
              <a:rPr lang="en-US" baseline="-25000"/>
              <a:t>Pa</a:t>
            </a:r>
            <a:r>
              <a:rPr lang="en-US"/>
              <a:t> is set below the div2 and/or del2 levels, there will be some damping</a:t>
            </a:r>
          </a:p>
          <a:p>
            <a:r>
              <a:rPr lang="en-US"/>
              <a:t>of obs impacts at most, maybe all, of the levels where the advection operator is first order. </a:t>
            </a:r>
          </a:p>
        </p:txBody>
      </p:sp>
    </p:spTree>
    <p:extLst>
      <p:ext uri="{BB962C8B-B14F-4D97-AF65-F5344CB8AC3E}">
        <p14:creationId xmlns:p14="http://schemas.microsoft.com/office/powerpoint/2010/main" val="341011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592" y="0"/>
            <a:ext cx="5326104" cy="606136"/>
          </a:xfrm>
        </p:spPr>
        <p:txBody>
          <a:bodyPr>
            <a:normAutofit/>
          </a:bodyPr>
          <a:lstStyle/>
          <a:p>
            <a:r>
              <a:rPr lang="en-US" baseline="-25000"/>
              <a:t>DART’s highest_state_pressure_Pa</a:t>
            </a:r>
          </a:p>
        </p:txBody>
      </p:sp>
      <p:sp>
        <p:nvSpPr>
          <p:cNvPr id="3" name="Slide Number Placeholder 2"/>
          <p:cNvSpPr>
            <a:spLocks noGrp="1"/>
          </p:cNvSpPr>
          <p:nvPr>
            <p:ph type="sldNum" sz="quarter" idx="11"/>
          </p:nvPr>
        </p:nvSpPr>
        <p:spPr/>
        <p:txBody>
          <a:bodyPr/>
          <a:lstStyle/>
          <a:p>
            <a:fld id="{ADCBFB56-707D-1643-86E9-FE28FF2C8F89}" type="slidenum">
              <a:rPr lang="en-US" smtClean="0"/>
              <a:pPr/>
              <a:t>8</a:t>
            </a:fld>
            <a:endParaRPr lang="en-US"/>
          </a:p>
        </p:txBody>
      </p:sp>
      <p:sp>
        <p:nvSpPr>
          <p:cNvPr id="4" name="TextBox 3"/>
          <p:cNvSpPr txBox="1"/>
          <p:nvPr/>
        </p:nvSpPr>
        <p:spPr>
          <a:xfrm>
            <a:off x="857251" y="769056"/>
            <a:ext cx="7905750" cy="1477328"/>
          </a:xfrm>
          <a:prstGeom prst="rect">
            <a:avLst/>
          </a:prstGeom>
          <a:noFill/>
        </p:spPr>
        <p:txBody>
          <a:bodyPr wrap="square" rtlCol="0">
            <a:spAutoFit/>
          </a:bodyPr>
          <a:lstStyle/>
          <a:p>
            <a:r>
              <a:rPr lang="en-US"/>
              <a:t>So we want an algorithm which increases the distance from an ob to a state variable smoothly from its nominal distance lower down to something larger than twice the cutoff at the lowest level where CAM is damped.   After some experimentation we currently add a weighted distance given by (if </a:t>
            </a:r>
            <a:r>
              <a:rPr lang="en-US">
                <a:solidFill>
                  <a:srgbClr val="3366FF"/>
                </a:solidFill>
              </a:rPr>
              <a:t>vert_coord</a:t>
            </a:r>
            <a:r>
              <a:rPr lang="en-US"/>
              <a:t> = ‘log_invP’ = scale height):</a:t>
            </a:r>
          </a:p>
        </p:txBody>
      </p:sp>
      <p:sp>
        <p:nvSpPr>
          <p:cNvPr id="5" name="TextBox 4"/>
          <p:cNvSpPr txBox="1"/>
          <p:nvPr/>
        </p:nvSpPr>
        <p:spPr>
          <a:xfrm>
            <a:off x="1428750" y="2796934"/>
            <a:ext cx="7258049" cy="1477328"/>
          </a:xfrm>
          <a:prstGeom prst="rect">
            <a:avLst/>
          </a:prstGeom>
          <a:noFill/>
        </p:spPr>
        <p:txBody>
          <a:bodyPr wrap="square" rtlCol="0">
            <a:spAutoFit/>
          </a:bodyPr>
          <a:lstStyle/>
          <a:p>
            <a:r>
              <a:rPr lang="en-US"/>
              <a:t>g      = the scale height of the level of interest (in this case the lowest                               </a:t>
            </a:r>
          </a:p>
          <a:p>
            <a:r>
              <a:rPr lang="en-US"/>
              <a:t>           </a:t>
            </a:r>
            <a:r>
              <a:rPr lang="en-US"/>
              <a:t>damped level in CAM)</a:t>
            </a:r>
          </a:p>
          <a:p>
            <a:r>
              <a:rPr lang="en-US"/>
              <a:t>H     =  scale height of H</a:t>
            </a:r>
            <a:r>
              <a:rPr lang="en-US" baseline="-25000"/>
              <a:t>Pa</a:t>
            </a:r>
          </a:p>
          <a:p>
            <a:r>
              <a:rPr lang="en-US"/>
              <a:t>H</a:t>
            </a:r>
            <a:r>
              <a:rPr lang="en-US" baseline="-25000"/>
              <a:t>top</a:t>
            </a:r>
            <a:r>
              <a:rPr lang="en-US"/>
              <a:t> = scale height of the model top</a:t>
            </a:r>
          </a:p>
          <a:p>
            <a:r>
              <a:rPr lang="en-US"/>
              <a:t>n      = some power of the weighting function, currently 1.0</a:t>
            </a:r>
          </a:p>
        </p:txBody>
      </p:sp>
      <p:graphicFrame>
        <p:nvGraphicFramePr>
          <p:cNvPr id="7" name="Object 6"/>
          <p:cNvGraphicFramePr>
            <a:graphicFrameLocks noChangeAspect="1"/>
          </p:cNvGraphicFramePr>
          <p:nvPr>
            <p:extLst>
              <p:ext uri="{D42A27DB-BD31-4B8C-83A1-F6EECF244321}">
                <p14:modId xmlns:p14="http://schemas.microsoft.com/office/powerpoint/2010/main" val="1901904057"/>
              </p:ext>
            </p:extLst>
          </p:nvPr>
        </p:nvGraphicFramePr>
        <p:xfrm>
          <a:off x="1005417" y="2116138"/>
          <a:ext cx="2222500" cy="762000"/>
        </p:xfrm>
        <a:graphic>
          <a:graphicData uri="http://schemas.openxmlformats.org/presentationml/2006/ole">
            <mc:AlternateContent xmlns:mc="http://schemas.openxmlformats.org/markup-compatibility/2006">
              <mc:Choice xmlns:v="urn:schemas-microsoft-com:vml" Requires="v">
                <p:oleObj spid="_x0000_s1054" name="Equation" r:id="rId3" imgW="2222500" imgH="762000" progId="Equation.3">
                  <p:embed/>
                </p:oleObj>
              </mc:Choice>
              <mc:Fallback>
                <p:oleObj name="Equation" r:id="rId3" imgW="2222500" imgH="762000" progId="Equation.3">
                  <p:embed/>
                  <p:pic>
                    <p:nvPicPr>
                      <p:cNvPr id="0" name=""/>
                      <p:cNvPicPr/>
                      <p:nvPr/>
                    </p:nvPicPr>
                    <p:blipFill>
                      <a:blip r:embed="rId4"/>
                      <a:stretch>
                        <a:fillRect/>
                      </a:stretch>
                    </p:blipFill>
                    <p:spPr>
                      <a:xfrm>
                        <a:off x="1005417" y="2116138"/>
                        <a:ext cx="2222500" cy="762000"/>
                      </a:xfrm>
                      <a:prstGeom prst="rect">
                        <a:avLst/>
                      </a:prstGeom>
                    </p:spPr>
                  </p:pic>
                </p:oleObj>
              </mc:Fallback>
            </mc:AlternateContent>
          </a:graphicData>
        </a:graphic>
      </p:graphicFrame>
      <p:sp>
        <p:nvSpPr>
          <p:cNvPr id="10" name="TextBox 9"/>
          <p:cNvSpPr txBox="1"/>
          <p:nvPr/>
        </p:nvSpPr>
        <p:spPr>
          <a:xfrm>
            <a:off x="7849894" y="2264620"/>
            <a:ext cx="441647" cy="369332"/>
          </a:xfrm>
          <a:prstGeom prst="rect">
            <a:avLst/>
          </a:prstGeom>
          <a:noFill/>
        </p:spPr>
        <p:txBody>
          <a:bodyPr wrap="none" rtlCol="0">
            <a:spAutoFit/>
          </a:bodyPr>
          <a:lstStyle/>
          <a:p>
            <a:r>
              <a:rPr lang="en-US"/>
              <a:t>(5)</a:t>
            </a:r>
          </a:p>
        </p:txBody>
      </p:sp>
      <p:grpSp>
        <p:nvGrpSpPr>
          <p:cNvPr id="12" name="Group 11"/>
          <p:cNvGrpSpPr/>
          <p:nvPr/>
        </p:nvGrpSpPr>
        <p:grpSpPr>
          <a:xfrm>
            <a:off x="804527" y="4274262"/>
            <a:ext cx="7882273" cy="2308324"/>
            <a:chOff x="804527" y="4274262"/>
            <a:chExt cx="7882273" cy="2308324"/>
          </a:xfrm>
        </p:grpSpPr>
        <p:sp>
          <p:nvSpPr>
            <p:cNvPr id="6" name="TextBox 5"/>
            <p:cNvSpPr txBox="1"/>
            <p:nvPr/>
          </p:nvSpPr>
          <p:spPr>
            <a:xfrm>
              <a:off x="804527" y="4274262"/>
              <a:ext cx="7882273" cy="2308324"/>
            </a:xfrm>
            <a:prstGeom prst="rect">
              <a:avLst/>
            </a:prstGeom>
            <a:noFill/>
          </p:spPr>
          <p:txBody>
            <a:bodyPr wrap="none" rtlCol="0">
              <a:spAutoFit/>
            </a:bodyPr>
            <a:lstStyle/>
            <a:p>
              <a:r>
                <a:rPr lang="en-US"/>
                <a:t>We require that Δd &gt; 2 c v,  where c = </a:t>
              </a:r>
              <a:r>
                <a:rPr lang="en-US">
                  <a:solidFill>
                    <a:srgbClr val="3366FF"/>
                  </a:solidFill>
                </a:rPr>
                <a:t>cutoff</a:t>
              </a:r>
              <a:r>
                <a:rPr lang="en-US"/>
                <a:t>, v = </a:t>
              </a:r>
              <a:r>
                <a:rPr lang="en-US">
                  <a:solidFill>
                    <a:srgbClr val="3366FF"/>
                  </a:solidFill>
                </a:rPr>
                <a:t>vert_normalization_scale_height</a:t>
              </a:r>
              <a:r>
                <a:rPr lang="en-US"/>
                <a:t>.</a:t>
              </a:r>
            </a:p>
            <a:p>
              <a:r>
                <a:rPr lang="en-US"/>
                <a:t>Solving the quadratic equation yields</a:t>
              </a:r>
            </a:p>
            <a:p>
              <a:r>
                <a:rPr lang="en-US"/>
                <a:t>  </a:t>
              </a:r>
            </a:p>
            <a:p>
              <a:endParaRPr lang="en-US"/>
            </a:p>
            <a:p>
              <a:endParaRPr lang="en-US"/>
            </a:p>
            <a:p>
              <a:r>
                <a:rPr lang="en-US"/>
                <a:t>The negative root has been chosen based on it yielding H</a:t>
              </a:r>
              <a:r>
                <a:rPr lang="en-US" baseline="-25000"/>
                <a:t>Pa</a:t>
              </a:r>
              <a:r>
                <a:rPr lang="en-US"/>
                <a:t> below CAM’s damped</a:t>
              </a:r>
            </a:p>
            <a:p>
              <a:r>
                <a:rPr lang="en-US"/>
                <a:t>levels (g).  Then H</a:t>
              </a:r>
              <a:r>
                <a:rPr lang="en-US" baseline="-25000"/>
                <a:t>Pa</a:t>
              </a:r>
              <a:r>
                <a:rPr lang="en-US"/>
                <a:t> can be found from the definition of scale height (ln(p</a:t>
              </a:r>
              <a:r>
                <a:rPr lang="en-US" baseline="-25000"/>
                <a:t>surf</a:t>
              </a:r>
              <a:r>
                <a:rPr lang="en-US"/>
                <a:t>/p)):</a:t>
              </a:r>
            </a:p>
            <a:p>
              <a:r>
                <a:rPr lang="en-US"/>
                <a:t>H</a:t>
              </a:r>
              <a:r>
                <a:rPr lang="en-US" baseline="-25000"/>
                <a:t>Pa</a:t>
              </a:r>
              <a:r>
                <a:rPr lang="en-US"/>
                <a:t> = 10</a:t>
              </a:r>
              <a:r>
                <a:rPr lang="en-US" baseline="30000"/>
                <a:t>5</a:t>
              </a:r>
              <a:r>
                <a:rPr lang="en-US"/>
                <a:t>Pa × e</a:t>
              </a:r>
              <a:r>
                <a:rPr lang="en-US" baseline="30000"/>
                <a:t>-H</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733211705"/>
                </p:ext>
              </p:extLst>
            </p:nvPr>
          </p:nvGraphicFramePr>
          <p:xfrm>
            <a:off x="857251" y="4959005"/>
            <a:ext cx="2641600" cy="698500"/>
          </p:xfrm>
          <a:graphic>
            <a:graphicData uri="http://schemas.openxmlformats.org/presentationml/2006/ole">
              <mc:AlternateContent xmlns:mc="http://schemas.openxmlformats.org/markup-compatibility/2006">
                <mc:Choice xmlns:v="urn:schemas-microsoft-com:vml" Requires="v">
                  <p:oleObj spid="_x0000_s1055" name="Equation" r:id="rId5" imgW="2641600" imgH="698500" progId="Equation.3">
                    <p:embed/>
                  </p:oleObj>
                </mc:Choice>
                <mc:Fallback>
                  <p:oleObj name="Equation" r:id="rId5" imgW="2641600" imgH="698500" progId="Equation.3">
                    <p:embed/>
                    <p:pic>
                      <p:nvPicPr>
                        <p:cNvPr id="0" name=""/>
                        <p:cNvPicPr/>
                        <p:nvPr/>
                      </p:nvPicPr>
                      <p:blipFill>
                        <a:blip r:embed="rId6"/>
                        <a:stretch>
                          <a:fillRect/>
                        </a:stretch>
                      </p:blipFill>
                      <p:spPr>
                        <a:xfrm>
                          <a:off x="857251" y="4959005"/>
                          <a:ext cx="2641600" cy="698500"/>
                        </a:xfrm>
                        <a:prstGeom prst="rect">
                          <a:avLst/>
                        </a:prstGeom>
                      </p:spPr>
                    </p:pic>
                  </p:oleObj>
                </mc:Fallback>
              </mc:AlternateContent>
            </a:graphicData>
          </a:graphic>
        </p:graphicFrame>
        <p:sp>
          <p:nvSpPr>
            <p:cNvPr id="11" name="TextBox 10"/>
            <p:cNvSpPr txBox="1"/>
            <p:nvPr/>
          </p:nvSpPr>
          <p:spPr>
            <a:xfrm>
              <a:off x="7849894" y="5070928"/>
              <a:ext cx="441647" cy="369332"/>
            </a:xfrm>
            <a:prstGeom prst="rect">
              <a:avLst/>
            </a:prstGeom>
            <a:noFill/>
          </p:spPr>
          <p:txBody>
            <a:bodyPr wrap="none" rtlCol="0">
              <a:spAutoFit/>
            </a:bodyPr>
            <a:lstStyle/>
            <a:p>
              <a:r>
                <a:rPr lang="en-US"/>
                <a:t>(6)</a:t>
              </a:r>
            </a:p>
          </p:txBody>
        </p:sp>
      </p:grpSp>
    </p:spTree>
    <p:extLst>
      <p:ext uri="{BB962C8B-B14F-4D97-AF65-F5344CB8AC3E}">
        <p14:creationId xmlns:p14="http://schemas.microsoft.com/office/powerpoint/2010/main" val="266655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version</a:t>
            </a:r>
          </a:p>
        </p:txBody>
      </p:sp>
      <p:sp>
        <p:nvSpPr>
          <p:cNvPr id="3" name="Slide Number Placeholder 2"/>
          <p:cNvSpPr>
            <a:spLocks noGrp="1"/>
          </p:cNvSpPr>
          <p:nvPr>
            <p:ph type="sldNum" sz="quarter" idx="11"/>
          </p:nvPr>
        </p:nvSpPr>
        <p:spPr/>
        <p:txBody>
          <a:bodyPr/>
          <a:lstStyle/>
          <a:p>
            <a:fld id="{ADCBFB56-707D-1643-86E9-FE28FF2C8F89}" type="slidenum">
              <a:rPr lang="en-US" smtClean="0"/>
              <a:pPr/>
              <a:t>9</a:t>
            </a:fld>
            <a:endParaRPr lang="en-US"/>
          </a:p>
        </p:txBody>
      </p:sp>
      <p:sp>
        <p:nvSpPr>
          <p:cNvPr id="4" name="TextBox 3"/>
          <p:cNvSpPr txBox="1"/>
          <p:nvPr/>
        </p:nvSpPr>
        <p:spPr>
          <a:xfrm>
            <a:off x="812800" y="1117600"/>
            <a:ext cx="6852557" cy="1200329"/>
          </a:xfrm>
          <a:prstGeom prst="rect">
            <a:avLst/>
          </a:prstGeom>
          <a:noFill/>
        </p:spPr>
        <p:txBody>
          <a:bodyPr wrap="square" rtlCol="0">
            <a:spAutoFit/>
          </a:bodyPr>
          <a:lstStyle/>
          <a:p>
            <a:r>
              <a:rPr lang="en-US"/>
              <a:t>As implemented in the code, Δd has units of radians, not scale height</a:t>
            </a:r>
          </a:p>
          <a:p>
            <a:r>
              <a:rPr lang="en-US"/>
              <a:t>as derived above.  The 3 factors in () are distances, which are derived</a:t>
            </a:r>
          </a:p>
          <a:p>
            <a:r>
              <a:rPr lang="en-US"/>
              <a:t>in radians using get_dist, which applies the correct vert_normalization to the vertical component of distance.</a:t>
            </a:r>
          </a:p>
        </p:txBody>
      </p:sp>
    </p:spTree>
    <p:extLst>
      <p:ext uri="{BB962C8B-B14F-4D97-AF65-F5344CB8AC3E}">
        <p14:creationId xmlns:p14="http://schemas.microsoft.com/office/powerpoint/2010/main" val="9175642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raeder_Homme_DA_WI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lank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81074</TotalTime>
  <Words>1126</Words>
  <Application>Microsoft Macintosh PowerPoint</Application>
  <PresentationFormat>On-screen Show (4:3)</PresentationFormat>
  <Paragraphs>133</Paragraphs>
  <Slides>12</Slides>
  <Notes>0</Notes>
  <HiddenSlides>0</HiddenSlides>
  <MMClips>0</MMClips>
  <ScaleCrop>false</ScaleCrop>
  <HeadingPairs>
    <vt:vector size="6" baseType="variant">
      <vt:variant>
        <vt:lpstr>Theme</vt:lpstr>
      </vt:variant>
      <vt:variant>
        <vt:i4>12</vt:i4>
      </vt:variant>
      <vt:variant>
        <vt:lpstr>Embedded OLE Servers</vt:lpstr>
      </vt:variant>
      <vt:variant>
        <vt:i4>1</vt:i4>
      </vt:variant>
      <vt:variant>
        <vt:lpstr>Slide Titles</vt:lpstr>
      </vt:variant>
      <vt:variant>
        <vt:i4>12</vt:i4>
      </vt:variant>
    </vt:vector>
  </HeadingPairs>
  <TitlesOfParts>
    <vt:vector size="25" baseType="lpstr">
      <vt:lpstr>1_Office Theme</vt:lpstr>
      <vt:lpstr>Custom Design</vt:lpstr>
      <vt:lpstr>Blank_master</vt:lpstr>
      <vt:lpstr>1_Custom Design</vt:lpstr>
      <vt:lpstr>2_Custom Design</vt:lpstr>
      <vt:lpstr>3_Custom Design</vt:lpstr>
      <vt:lpstr>4_Custom Design</vt:lpstr>
      <vt:lpstr>5_Custom Design</vt:lpstr>
      <vt:lpstr>6_Custom Design</vt:lpstr>
      <vt:lpstr>7_Custom Design</vt:lpstr>
      <vt:lpstr>8_Custom Design</vt:lpstr>
      <vt:lpstr>raeder_Homme_DA_WIP</vt:lpstr>
      <vt:lpstr>Equation</vt:lpstr>
      <vt:lpstr>Setting highest_state_pressure_Pa  with a New Innovation Damping Algorithm</vt:lpstr>
      <vt:lpstr>Contents</vt:lpstr>
      <vt:lpstr>Background</vt:lpstr>
      <vt:lpstr>Goal</vt:lpstr>
      <vt:lpstr>Algorithms: CAM’s 2nd Order Divergence Damping Coefficient </vt:lpstr>
      <vt:lpstr>Algorithms: CAM’s “Laplacian” Damping Coefficient </vt:lpstr>
      <vt:lpstr>Algorithms: CAM’s Advection Operator Damping</vt:lpstr>
      <vt:lpstr>DART’s highest_state_pressure_Pa</vt:lpstr>
      <vt:lpstr>Code version</vt:lpstr>
      <vt:lpstr>Alternative to Htop</vt:lpstr>
      <vt:lpstr>DART’s highest_state_pressure_Pa</vt:lpstr>
      <vt:lpstr>Table of Common Vertical Coordinate Data</vt:lpstr>
    </vt:vector>
  </TitlesOfParts>
  <Company>ncar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Interpolation to ob in SE-CAM</dc:title>
  <dc:creator>Kevin Raeder</dc:creator>
  <cp:lastModifiedBy>Kevin Raeder</cp:lastModifiedBy>
  <cp:revision>384</cp:revision>
  <dcterms:created xsi:type="dcterms:W3CDTF">2012-04-17T15:02:17Z</dcterms:created>
  <dcterms:modified xsi:type="dcterms:W3CDTF">2015-03-13T03:21:13Z</dcterms:modified>
</cp:coreProperties>
</file>