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5" r:id="rId3"/>
  </p:sldMasterIdLst>
  <p:notesMasterIdLst>
    <p:notesMasterId r:id="rId31"/>
  </p:notesMasterIdLst>
  <p:sldIdLst>
    <p:sldId id="256" r:id="rId4"/>
    <p:sldId id="257" r:id="rId5"/>
    <p:sldId id="26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80" r:id="rId23"/>
    <p:sldId id="281" r:id="rId24"/>
    <p:sldId id="274" r:id="rId25"/>
    <p:sldId id="275" r:id="rId26"/>
    <p:sldId id="277" r:id="rId27"/>
    <p:sldId id="278" r:id="rId28"/>
    <p:sldId id="282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/>
    <p:restoredTop sz="96405"/>
  </p:normalViewPr>
  <p:slideViewPr>
    <p:cSldViewPr snapToGrid="0" snapToObjects="1">
      <p:cViewPr varScale="1">
        <p:scale>
          <a:sx n="154" d="100"/>
          <a:sy n="154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DD26B-C33E-B940-9784-063A2E88A1AB}" type="datetimeFigureOut">
              <a:t>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21E7-52FC-014F-BF70-CF3246E6FA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4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6165D32E-50EE-6B42-ACC9-B3FD7C1C3981}" type="datetime1"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F2E620D0-2BD8-E447-82C7-FD31284761AD}" type="datetime1"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6F8CCCA9-DDDD-624A-9159-708585BFAE80}" type="datetime1"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nsf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ncar-logo-med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Dartboard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6248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Dartboard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905000"/>
            <a:ext cx="617220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743200" y="63246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/>
              <a:t>DART-LAB Tutorial  --  June 09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85800"/>
            <a:ext cx="8534400" cy="1143000"/>
          </a:xfrm>
        </p:spPr>
        <p:txBody>
          <a:bodyPr/>
          <a:lstStyle>
            <a:lvl1pPr>
              <a:defRPr sz="3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/>
          <a:lstStyle>
            <a:lvl1pPr marL="0" indent="0" algn="ctr"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C7A9-B7C1-6845-BAC5-49B7FCAD971A}" type="datetime1">
              <a:t>2/19/22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CDB20-79F7-3B41-9226-D192F05FF386}" type="datetime1">
              <a:t>2/19/22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F2A76-9F30-D84F-8A19-3699B21E1FD5}" type="datetime1">
              <a:t>2/19/22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D28CC-9F95-4A4E-B57E-C391B404A284}" type="datetime1">
              <a:t>2/19/22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CFC66-B5EA-234A-B5D9-21C0F8815FAC}" type="datetime1">
              <a:t>2/19/22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F99BB-F5E1-0943-9FD2-FF74BC3FF3D0}" type="datetime1">
              <a:t>2/19/22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BE40-C2A8-0442-86E6-1CC61868B34A}" type="datetime1">
              <a:t>2/19/22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1D237-B8E8-8846-8368-6B28736983BD}" type="datetime1">
              <a:t>2/19/22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8A662D49-C7D3-634F-BCEA-152F1D36158E}" type="datetime1"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F538-0CB7-5645-9796-5B7D6457F18D}" type="datetime1">
              <a:t>2/19/22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8D4FA-E161-BE42-97AB-4D9C78004B96}" type="datetime1">
              <a:t>2/19/22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D8071-4F59-7D4D-B247-7290E23CA191}" type="datetime1">
              <a:t>2/19/22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5A019-F154-5146-8792-3F1F0F4DB8DE}" type="datetime1">
              <a:t>2/19/22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A3CC4-231C-EA41-9878-66791B5E4AAE}" type="datetime1">
              <a:t>2/19/22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9B5C-7BE1-BA4D-B5BB-EF10C65F0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10E8D-C5B8-2540-9AAA-6359E5CAEE09}" type="datetime1">
              <a:t>2/19/22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1752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3B1B6-52F0-9D46-B436-B75481249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AMWG Winter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5E37B1DC-ED9D-6948-A957-603A6F5123C3}" type="datetime1"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0610781-8873-D843-A734-85DC7D52187B}" type="datetime1">
              <a:t>2/19/22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1752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AMWG Winter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E091FFB-B39B-9948-AAA5-FE210FA67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072BE7BC-8B3E-244E-B6E2-73102192E51F}" type="datetime1"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22517BBC-5A3B-0144-9D5C-9AD795623251}" type="datetime1">
              <a:t>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40A5653B-D915-7240-A2A2-A39865A29E43}" type="datetime1">
              <a:t>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83AD0A3D-569F-6D46-B04B-306A6167B52B}" type="datetime1">
              <a:t>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06DD9420-F7B7-B040-B65E-F14AFB467E5A}" type="datetime1"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DC8CCF61-4C3A-654F-97FD-8D176E067B2F}" type="datetime1"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AMWG Winter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9EC5816-12CD-3C42-A935-0EB9D3B1ED94}" type="datetime1">
              <a:t>2/19/22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AMWG Winter 2012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1" name="Picture 7" descr="nsf1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car-logo-med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Dartboard7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6629400" y="6248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8674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200"/>
              <a:t>pg </a:t>
            </a:r>
            <a:fld id="{14023007-F959-004F-8C73-F8DBBF4DA014}" type="slidenum">
              <a:rPr lang="en-US" sz="1200"/>
              <a:pPr algn="ctr"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7115" y="6324600"/>
            <a:ext cx="194068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AMWG Winter 2012</a:t>
            </a:r>
          </a:p>
        </p:txBody>
      </p:sp>
      <p:pic>
        <p:nvPicPr>
          <p:cNvPr id="1031" name="Picture 7" descr="nsf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car-logo-me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Dartboard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9400" y="6248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562600" y="63246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200" dirty="0"/>
              <a:t>pg </a:t>
            </a:r>
            <a:fld id="{36C93095-8263-124B-A941-6375B70BC881}" type="slidenum">
              <a:rPr lang="en-US" sz="120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11" name="Picture 7" descr="nsf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ncar-logo-me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Dartboard7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6629400" y="6248401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3DFF-436A-304F-85CE-5E7B52412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788643"/>
            <a:ext cx="6718852" cy="1470025"/>
          </a:xfrm>
        </p:spPr>
        <p:txBody>
          <a:bodyPr>
            <a:normAutofit/>
          </a:bodyPr>
          <a:lstStyle/>
          <a:p>
            <a:r>
              <a:rPr lang="en-US" sz="3200"/>
              <a:t>SST Differences Between Old and New ¼ degree, Daily AVHRR data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E6FE-4BD1-4548-91DC-5A1E9EF3D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E0ED9-1DFB-D541-A6CD-4FB44AD0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1788-912F-7A43-BB15-BF9AB296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7716"/>
          </a:xfrm>
        </p:spPr>
        <p:txBody>
          <a:bodyPr>
            <a:normAutofit/>
          </a:bodyPr>
          <a:lstStyle/>
          <a:p>
            <a:r>
              <a:rPr lang="en-US" sz="2400"/>
              <a:t>The 2019-12, 12Z SST Spinup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90AA4-A957-1449-BA52-9D78789D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463B1-D17F-2547-939F-A264A6B5AE0F}"/>
              </a:ext>
            </a:extLst>
          </p:cNvPr>
          <p:cNvSpPr txBox="1"/>
          <p:nvPr/>
        </p:nvSpPr>
        <p:spPr>
          <a:xfrm>
            <a:off x="457200" y="477716"/>
            <a:ext cx="8021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Starts from the Reanalysis 2019-12-02-00000 restart set, including inflation files.</a:t>
            </a:r>
          </a:p>
          <a:p>
            <a:r>
              <a:rPr lang="en-US"/>
              <a:t>Extensive checks to make the case (Rean_SST12Z_2020) the same as the Reanalysis.</a:t>
            </a:r>
          </a:p>
          <a:p>
            <a:r>
              <a:rPr lang="en-US"/>
              <a:t>The only difference from the Rean. should be the SSTs, and I expected those to be largest near the surface, especially over the ocean, and maybe mostly in T.</a:t>
            </a:r>
          </a:p>
          <a:p>
            <a:r>
              <a:rPr lang="en-US"/>
              <a:t>But the largest diffs are in the wind fields in the middle troposphere.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165B6-9DE9-6441-8150-D8AF32CF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6" t="21646" r="9538" b="26371"/>
          <a:stretch/>
        </p:blipFill>
        <p:spPr>
          <a:xfrm rot="16200000">
            <a:off x="4693539" y="2534855"/>
            <a:ext cx="4560427" cy="356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863F8-AC1D-5A45-AE46-C9F43093F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6" t="21646" r="9398" b="24346"/>
          <a:stretch/>
        </p:blipFill>
        <p:spPr>
          <a:xfrm rot="16200000">
            <a:off x="33130" y="2465406"/>
            <a:ext cx="4560427" cy="370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26BD1-6626-104C-AB14-AA07E57E10B8}"/>
              </a:ext>
            </a:extLst>
          </p:cNvPr>
          <p:cNvSpPr txBox="1"/>
          <p:nvPr/>
        </p:nvSpPr>
        <p:spPr>
          <a:xfrm rot="16200000">
            <a:off x="3643788" y="3329802"/>
            <a:ext cx="25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Similar from 688-150 hPa</a:t>
            </a:r>
          </a:p>
        </p:txBody>
      </p:sp>
    </p:spTree>
    <p:extLst>
      <p:ext uri="{BB962C8B-B14F-4D97-AF65-F5344CB8AC3E}">
        <p14:creationId xmlns:p14="http://schemas.microsoft.com/office/powerpoint/2010/main" val="57613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7B899-F563-9B42-9077-C6F996D8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213DA-B7BF-F245-A015-8DC2AF3F4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6" t="21646" r="9379" b="25865"/>
          <a:stretch/>
        </p:blipFill>
        <p:spPr>
          <a:xfrm rot="16200000">
            <a:off x="4855108" y="746304"/>
            <a:ext cx="4572000" cy="3599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82A45-80E5-AF43-9A40-501B299CC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2" t="21174" r="8603" b="24817"/>
          <a:stretch/>
        </p:blipFill>
        <p:spPr>
          <a:xfrm rot="16200000">
            <a:off x="57875" y="694218"/>
            <a:ext cx="4572000" cy="3703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DD8F1-46AF-964A-B9DF-D746E95485C4}"/>
              </a:ext>
            </a:extLst>
          </p:cNvPr>
          <p:cNvSpPr txBox="1"/>
          <p:nvPr/>
        </p:nvSpPr>
        <p:spPr>
          <a:xfrm>
            <a:off x="4901409" y="5081286"/>
            <a:ext cx="414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313hPa is the only layer to show a notable spinup.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9B7DF-73D0-C64D-ACD5-30C8DCE112C8}"/>
              </a:ext>
            </a:extLst>
          </p:cNvPr>
          <p:cNvSpPr txBox="1"/>
          <p:nvPr/>
        </p:nvSpPr>
        <p:spPr>
          <a:xfrm>
            <a:off x="277793" y="5104436"/>
            <a:ext cx="383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Is any of the lack of spinup due to the small number of obs?</a:t>
            </a:r>
          </a:p>
        </p:txBody>
      </p:sp>
    </p:spTree>
    <p:extLst>
      <p:ext uri="{BB962C8B-B14F-4D97-AF65-F5344CB8AC3E}">
        <p14:creationId xmlns:p14="http://schemas.microsoft.com/office/powerpoint/2010/main" val="254459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1CF3-25D3-CA40-A45C-B72B50B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866"/>
          </a:xfrm>
        </p:spPr>
        <p:txBody>
          <a:bodyPr>
            <a:normAutofit/>
          </a:bodyPr>
          <a:lstStyle/>
          <a:p>
            <a:r>
              <a:rPr lang="en-US" sz="2400"/>
              <a:t>Source of the Spinup?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2297E-46BE-F54F-B851-37861583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9F0AD-46F4-2040-8243-D2786B006709}"/>
              </a:ext>
            </a:extLst>
          </p:cNvPr>
          <p:cNvSpPr txBox="1"/>
          <p:nvPr/>
        </p:nvSpPr>
        <p:spPr>
          <a:xfrm>
            <a:off x="451413" y="763929"/>
            <a:ext cx="6682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Differences are apparent in the ensemble mean of the first hindcast,</a:t>
            </a:r>
          </a:p>
          <a:p>
            <a:r>
              <a:rPr lang="en-US"/>
              <a:t>so it’s not due to the assimilation. Here’s the lowest level T difference</a:t>
            </a:r>
          </a:p>
          <a:p>
            <a:r>
              <a:rPr lang="en-US"/>
              <a:t>of the 12Z case relative to the Reanalysis.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1C3F1-4A07-0F4E-BBBF-3B30365C2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0" t="9958" r="13525" b="37384"/>
          <a:stretch/>
        </p:blipFill>
        <p:spPr>
          <a:xfrm>
            <a:off x="451412" y="1623349"/>
            <a:ext cx="5578997" cy="52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FEC-03EC-6C4A-9FC0-66A9C6E4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56527"/>
          </a:xfrm>
        </p:spPr>
        <p:txBody>
          <a:bodyPr>
            <a:normAutofit/>
          </a:bodyPr>
          <a:lstStyle/>
          <a:p>
            <a:r>
              <a:rPr lang="en-US" sz="2400"/>
              <a:t>Back 1 More Step; Recreate the Reanalysis, but Start on </a:t>
            </a:r>
            <a:br>
              <a:rPr lang="en-US" sz="2400"/>
            </a:br>
            <a:r>
              <a:rPr lang="en-US" sz="2400"/>
              <a:t>2019-12-02-00000 (same SST file, same offset)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B929A-5A1D-874D-BC12-E6ED542F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50EEC-AF3C-7642-8A32-72094F1D22DF}"/>
              </a:ext>
            </a:extLst>
          </p:cNvPr>
          <p:cNvSpPr txBox="1"/>
          <p:nvPr/>
        </p:nvSpPr>
        <p:spPr>
          <a:xfrm>
            <a:off x="6522334" y="995422"/>
            <a:ext cx="2164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is opposite the previous figure due to different order of ncdiff args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D3759-97FC-ED46-A6E4-48E5C15AB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5" t="10465" r="11340" b="37046"/>
          <a:stretch/>
        </p:blipFill>
        <p:spPr>
          <a:xfrm>
            <a:off x="457200" y="856526"/>
            <a:ext cx="6580208" cy="6054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7E8210-8689-6043-BAF6-49CA3A0262CC}"/>
              </a:ext>
            </a:extLst>
          </p:cNvPr>
          <p:cNvSpPr txBox="1"/>
          <p:nvPr/>
        </p:nvSpPr>
        <p:spPr>
          <a:xfrm>
            <a:off x="6511338" y="2334648"/>
            <a:ext cx="2551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Notable;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/>
              <a:t>Diffs very small over ocean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/>
              <a:t>Large diffs in coastal grid boxes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/>
              <a:t>large diffs over many deserts, esp. SH (summer)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/>
              <a:t>Not shown; very noisy U, V diffs over Scan- dinavia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2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F64B-F27C-3C41-8CFC-7E16C7D3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365125"/>
          </a:xfrm>
        </p:spPr>
        <p:txBody>
          <a:bodyPr>
            <a:normAutofit fontScale="90000"/>
          </a:bodyPr>
          <a:lstStyle/>
          <a:p>
            <a:r>
              <a:rPr lang="en-US" sz="2400"/>
              <a:t>Experiments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8D5D6-1159-D348-9F51-F8035F41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A2C8E-AE69-944D-BD24-D870FC794C78}"/>
              </a:ext>
            </a:extLst>
          </p:cNvPr>
          <p:cNvSpPr txBox="1"/>
          <p:nvPr/>
        </p:nvSpPr>
        <p:spPr>
          <a:xfrm>
            <a:off x="810228" y="555737"/>
            <a:ext cx="7876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Reanalysis: </a:t>
            </a:r>
            <a:r>
              <a:rPr lang="en-US">
                <a:solidFill>
                  <a:srgbClr val="00B050"/>
                </a:solidFill>
              </a:rPr>
              <a:t>f.e21.FHIST_BGC.f09_025.CAM6assim.011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New SST Dec Spinup: </a:t>
            </a:r>
            <a:r>
              <a:rPr lang="en-US">
                <a:solidFill>
                  <a:srgbClr val="00B050"/>
                </a:solidFill>
              </a:rPr>
              <a:t>Rean_SST</a:t>
            </a:r>
            <a:r>
              <a:rPr lang="en-US">
                <a:solidFill>
                  <a:srgbClr val="FF0000"/>
                </a:solidFill>
              </a:rPr>
              <a:t>12</a:t>
            </a:r>
            <a:r>
              <a:rPr lang="en-US">
                <a:solidFill>
                  <a:srgbClr val="00B050"/>
                </a:solidFill>
              </a:rPr>
              <a:t>Z_2020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Old SST Dec Spinup: </a:t>
            </a:r>
            <a:r>
              <a:rPr lang="en-US">
                <a:solidFill>
                  <a:srgbClr val="00B050"/>
                </a:solidFill>
              </a:rPr>
              <a:t>Rean_SST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00B050"/>
                </a:solidFill>
              </a:rPr>
              <a:t>Z_2020</a:t>
            </a:r>
            <a:r>
              <a:rPr lang="en-US"/>
              <a:t>    Mistaken attempt to reproduce 1;  offset = 12 h should have been 0.  I converted this $rundir to do the assimilation-only tests, starting from the Reanalysis “forecast” ensemble, so the SST offset is irrelevant to the results in here after the first ones.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Old SST Dec Spinup: </a:t>
            </a:r>
            <a:r>
              <a:rPr lang="en-US">
                <a:solidFill>
                  <a:srgbClr val="00B050"/>
                </a:solidFill>
              </a:rPr>
              <a:t>Rean_SST0Z_nooffset</a:t>
            </a:r>
            <a:r>
              <a:rPr lang="en-US"/>
              <a:t>.  Offset consistent with what 1. used. Nov 29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Old SST Dec Spinup: </a:t>
            </a:r>
            <a:r>
              <a:rPr lang="en-US">
                <a:solidFill>
                  <a:srgbClr val="00B050"/>
                </a:solidFill>
              </a:rPr>
              <a:t>Rean_SST0Z_</a:t>
            </a:r>
            <a:r>
              <a:rPr lang="en-US">
                <a:solidFill>
                  <a:srgbClr val="FF0000"/>
                </a:solidFill>
              </a:rPr>
              <a:t>fxd_clm_nml</a:t>
            </a:r>
            <a:r>
              <a:rPr lang="en-US"/>
              <a:t>; all nml consistent w. 1. Dec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C8E18-115F-494F-A2B1-0937A98916EC}"/>
              </a:ext>
            </a:extLst>
          </p:cNvPr>
          <p:cNvSpPr txBox="1"/>
          <p:nvPr/>
        </p:nvSpPr>
        <p:spPr>
          <a:xfrm>
            <a:off x="930316" y="4917268"/>
            <a:ext cx="60336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# If a new case must be started exactly from an existing case,</a:t>
            </a:r>
          </a:p>
          <a:p>
            <a:r>
              <a:rPr lang="en-US" sz="1400"/>
              <a:t># then 'hybrid' must be replaced by 'branch’, </a:t>
            </a:r>
          </a:p>
          <a:p>
            <a:r>
              <a:rPr lang="en-US" sz="1400"/>
              <a:t># and the cam_####.r. files must be staged in RUNDIR.</a:t>
            </a:r>
          </a:p>
          <a:p>
            <a:r>
              <a:rPr lang="en-US" sz="1400"/>
              <a:t># This will fix the CLM start, but may cause CAM to start differently than during</a:t>
            </a:r>
          </a:p>
          <a:p>
            <a:r>
              <a:rPr lang="en-US" sz="1400"/>
              <a:t>#  an assimilation, since it's using(?) the restart file instead of the initial file.</a:t>
            </a:r>
          </a:p>
          <a:p>
            <a:r>
              <a:rPr lang="en-US" sz="1400"/>
              <a:t>Luckily, NO, the ‘forecast’ ens. mean file of the test is identical to the Reanalysis!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3F927-CEC2-7B42-8C8B-3D653F867AD0}"/>
              </a:ext>
            </a:extLst>
          </p:cNvPr>
          <p:cNvSpPr txBox="1"/>
          <p:nvPr/>
        </p:nvSpPr>
        <p:spPr>
          <a:xfrm>
            <a:off x="457200" y="3255502"/>
            <a:ext cx="8038407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All experiments before 5. had very large (1000 Pa) differences which we saw 2+ months ago.</a:t>
            </a:r>
          </a:p>
          <a:p>
            <a:r>
              <a:rPr lang="en-US"/>
              <a:t>Experiments after 4. were mostly assimilation-only and showed small ( 3 Pa) diffs.</a:t>
            </a:r>
          </a:p>
          <a:p>
            <a:r>
              <a:rPr lang="en-US"/>
              <a:t>We did see large diffs after running the best setup (like 5. fxd_clm_nml) for a week, but the first cycle of that run showed O(3 Pa) differences.  Details below.</a:t>
            </a:r>
          </a:p>
        </p:txBody>
      </p:sp>
    </p:spTree>
    <p:extLst>
      <p:ext uri="{BB962C8B-B14F-4D97-AF65-F5344CB8AC3E}">
        <p14:creationId xmlns:p14="http://schemas.microsoft.com/office/powerpoint/2010/main" val="291056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50ED-EEB3-D242-A03E-7C6AD142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20492"/>
          </a:xfrm>
        </p:spPr>
        <p:txBody>
          <a:bodyPr>
            <a:normAutofit/>
          </a:bodyPr>
          <a:lstStyle/>
          <a:p>
            <a:r>
              <a:rPr lang="en-US" sz="2400"/>
              <a:t>The forecast means are identical.  On to the assimilation.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21810-0547-724C-871F-558480CE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A2A99-C737-E54D-B37E-7088240F575C}"/>
              </a:ext>
            </a:extLst>
          </p:cNvPr>
          <p:cNvSpPr txBox="1"/>
          <p:nvPr/>
        </p:nvSpPr>
        <p:spPr>
          <a:xfrm>
            <a:off x="457200" y="884583"/>
            <a:ext cx="70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Things that I’ve made consistent between the Reanalysis and the Branch: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the same filter, built Jul  3  2019 (Reanalysis was run Aug 2020)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obs_seq.out file has not changed between Reanalysis and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input.nml was copied from Reanalysis into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same SST file (from old ds277.7)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assimilate.csh is the same except for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/>
              <a:t>update of the file date string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/>
              <a:t>different diagnostic statements and comments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/>
              <a:t>more robust link of an initial file to cam_phis.nc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/>
              <a:t>more careful purging of CESM’s restart history files (irrelevant)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The Reanalysis output mean file was extracted from the RDA archive.  It was never compressed.  Neither was the Branch output mean file.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92DC6-6A18-0149-8810-83EB1BA3DAE4}"/>
              </a:ext>
            </a:extLst>
          </p:cNvPr>
          <p:cNvSpPr txBox="1"/>
          <p:nvPr/>
        </p:nvSpPr>
        <p:spPr>
          <a:xfrm>
            <a:off x="477078" y="4750904"/>
            <a:ext cx="7774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Setups that are not consistent: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MPI_COMM_MAX = 16383 in the Reanalysis, but default (256?) in the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MPI_GROUP_MAX = 1024 in the Reanalysis, but default (?) in the Branch.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env_batch.xml: 'submit_args: arg_flag=-k name=eod’ in the Reanalysis.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Cheyenne ...?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874D-FD21-E94E-9762-80B9D1B2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149"/>
            <a:ext cx="8229600" cy="500614"/>
          </a:xfrm>
        </p:spPr>
        <p:txBody>
          <a:bodyPr>
            <a:normAutofit/>
          </a:bodyPr>
          <a:lstStyle/>
          <a:p>
            <a:r>
              <a:rPr lang="en-US" sz="2400"/>
              <a:t>Diffs at 12-2 </a:t>
            </a:r>
            <a:r>
              <a:rPr lang="en-US" sz="2400">
                <a:solidFill>
                  <a:srgbClr val="FF0000"/>
                </a:solidFill>
              </a:rPr>
              <a:t>6</a:t>
            </a:r>
            <a:r>
              <a:rPr lang="en-US" sz="2400"/>
              <a:t>Z; oldest filter exec. in _fxd_clm_nml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1E0DE-8805-DD44-9676-723989CB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7D46F-FABF-9646-B7F9-0387D1A0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084"/>
            <a:ext cx="9144000" cy="3912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A4E27-6FE6-1A47-AAB4-1C1D0CD13935}"/>
              </a:ext>
            </a:extLst>
          </p:cNvPr>
          <p:cNvSpPr txBox="1"/>
          <p:nvPr/>
        </p:nvSpPr>
        <p:spPr>
          <a:xfrm>
            <a:off x="415636" y="789709"/>
            <a:ext cx="8566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full cycle, starting from 12-2 0Z Reanalysis restart files.</a:t>
            </a:r>
          </a:p>
          <a:p>
            <a:r>
              <a:rPr lang="en-US"/>
              <a:t>Hindcast reproduced b4b.</a:t>
            </a:r>
          </a:p>
          <a:p>
            <a:r>
              <a:rPr lang="en-US"/>
              <a:t>Assimilation used the oldest filter executable, which was likely (caveats) used in the Rean.</a:t>
            </a:r>
          </a:p>
          <a:p>
            <a:r>
              <a:rPr lang="en-US"/>
              <a:t>Run Dec 2, 2021</a:t>
            </a:r>
          </a:p>
        </p:txBody>
      </p:sp>
    </p:spTree>
    <p:extLst>
      <p:ext uri="{BB962C8B-B14F-4D97-AF65-F5344CB8AC3E}">
        <p14:creationId xmlns:p14="http://schemas.microsoft.com/office/powerpoint/2010/main" val="406868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C0F025-7729-DB49-A723-C1D7068F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85499-9B59-1046-B92D-4F716033B7E8}"/>
              </a:ext>
            </a:extLst>
          </p:cNvPr>
          <p:cNvSpPr txBox="1"/>
          <p:nvPr/>
        </p:nvSpPr>
        <p:spPr>
          <a:xfrm>
            <a:off x="2992582" y="153670"/>
            <a:ext cx="328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Assimilation-only tests at 12-2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724F5-A123-6B47-90E8-FEFE08CF1A16}"/>
              </a:ext>
            </a:extLst>
          </p:cNvPr>
          <p:cNvSpPr txBox="1"/>
          <p:nvPr/>
        </p:nvSpPr>
        <p:spPr>
          <a:xfrm>
            <a:off x="839585" y="856211"/>
            <a:ext cx="6128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Started from Reanalysis “forecast” ensemble (no hindcast here)</a:t>
            </a:r>
          </a:p>
          <a:p>
            <a:r>
              <a:rPr lang="en-US"/>
              <a:t>Ran it a 2</a:t>
            </a:r>
            <a:r>
              <a:rPr lang="en-US" baseline="30000"/>
              <a:t>nd</a:t>
            </a:r>
            <a:r>
              <a:rPr lang="en-US"/>
              <a:t> time with no changes; it reproduced identically.</a:t>
            </a:r>
          </a:p>
          <a:p>
            <a:r>
              <a:rPr lang="en-US"/>
              <a:t>Run ~Jan 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09856-9B23-C641-9880-168AE943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015"/>
            <a:ext cx="9144000" cy="39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0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48D612-8F70-2F45-83DC-03851D99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29DC8-AD7C-0846-BAA7-BAF6B58F24A2}"/>
              </a:ext>
            </a:extLst>
          </p:cNvPr>
          <p:cNvSpPr txBox="1"/>
          <p:nvPr/>
        </p:nvSpPr>
        <p:spPr>
          <a:xfrm>
            <a:off x="1720735" y="168275"/>
            <a:ext cx="636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Assimilation-only; a new filter built in the SVN reanalysis directory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36F3D-F3DB-5144-B4E6-EF3A8F12CD50}"/>
              </a:ext>
            </a:extLst>
          </p:cNvPr>
          <p:cNvSpPr txBox="1"/>
          <p:nvPr/>
        </p:nvSpPr>
        <p:spPr>
          <a:xfrm>
            <a:off x="889462" y="906087"/>
            <a:ext cx="6088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Run in the same $rundir as the previous experiment</a:t>
            </a:r>
          </a:p>
          <a:p>
            <a:r>
              <a:rPr lang="en-US"/>
              <a:t>with the filter executable replaced (I’ve checked several times).</a:t>
            </a:r>
          </a:p>
          <a:p>
            <a:r>
              <a:rPr lang="en-US"/>
              <a:t>Yes, it’s identical.  Several other filters give the same results.</a:t>
            </a:r>
          </a:p>
          <a:p>
            <a:r>
              <a:rPr lang="en-US"/>
              <a:t>Run Jan 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272EA-A0F5-AC47-AF01-478F4E25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763"/>
            <a:ext cx="9144000" cy="39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8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2C70F-8426-9E4E-AB98-F7742E2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159CE-11F2-E644-863D-2D46F9E68F2F}"/>
              </a:ext>
            </a:extLst>
          </p:cNvPr>
          <p:cNvSpPr txBox="1"/>
          <p:nvPr/>
        </p:nvSpPr>
        <p:spPr>
          <a:xfrm>
            <a:off x="2593571" y="112106"/>
            <a:ext cx="440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Helen’s comparison of filter compiler </a:t>
            </a:r>
            <a:r>
              <a:rPr lang="en-US">
                <a:solidFill>
                  <a:srgbClr val="FF0000"/>
                </a:solidFill>
              </a:rPr>
              <a:t>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74AF-EE25-314A-AE89-A8486288FC8F}"/>
              </a:ext>
            </a:extLst>
          </p:cNvPr>
          <p:cNvSpPr txBox="1"/>
          <p:nvPr/>
        </p:nvSpPr>
        <p:spPr>
          <a:xfrm>
            <a:off x="681644" y="481438"/>
            <a:ext cx="7614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Same (but infl?) setup as my assimilation-only tests</a:t>
            </a:r>
          </a:p>
          <a:p>
            <a:r>
              <a:rPr lang="en-US"/>
              <a:t>             -O2 –xHost   vs                            -O3 - axavx</a:t>
            </a:r>
          </a:p>
          <a:p>
            <a:r>
              <a:rPr lang="en-US"/>
              <a:t>ncdiff   Feb15.main/output_mean.nc   Feb15.main.</a:t>
            </a:r>
            <a:r>
              <a:rPr lang="en-US">
                <a:solidFill>
                  <a:srgbClr val="FF0000"/>
                </a:solidFill>
              </a:rPr>
              <a:t>O3</a:t>
            </a:r>
            <a:r>
              <a:rPr lang="en-US"/>
              <a:t>/output_mean.nc \</a:t>
            </a:r>
          </a:p>
          <a:p>
            <a:r>
              <a:rPr lang="en-US"/>
              <a:t>             diff_main_mainO3.nc</a:t>
            </a:r>
          </a:p>
          <a:p>
            <a:r>
              <a:rPr lang="en-US"/>
              <a:t>If the filter used for Reanalysis were compiled with the “O3” options used here,</a:t>
            </a:r>
          </a:p>
          <a:p>
            <a:r>
              <a:rPr lang="en-US"/>
              <a:t>then this picture should be equivalent to my assim-only pictures.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FAE18-4FAA-474C-8899-B122FA44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5559"/>
            <a:ext cx="9144000" cy="3912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D19EC-765C-034E-B697-20DEE5BAFACD}"/>
              </a:ext>
            </a:extLst>
          </p:cNvPr>
          <p:cNvSpPr txBox="1"/>
          <p:nvPr/>
        </p:nvSpPr>
        <p:spPr>
          <a:xfrm>
            <a:off x="160002" y="6517812"/>
            <a:ext cx="898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picture from the same experiment on the reanalysis branch is identical (flipped diff order)</a:t>
            </a:r>
          </a:p>
        </p:txBody>
      </p:sp>
    </p:spTree>
    <p:extLst>
      <p:ext uri="{BB962C8B-B14F-4D97-AF65-F5344CB8AC3E}">
        <p14:creationId xmlns:p14="http://schemas.microsoft.com/office/powerpoint/2010/main" val="1680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097F-ADBD-C04D-9785-0DBF18A2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675"/>
          </a:xfrm>
        </p:spPr>
        <p:txBody>
          <a:bodyPr>
            <a:normAutofit/>
          </a:bodyPr>
          <a:lstStyle/>
          <a:p>
            <a:r>
              <a:rPr lang="en-US" sz="2400"/>
              <a:t>Intro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9BD0A6-94AC-D145-A8FC-D50D3E6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5C498-46C4-FD44-8250-D2EEADA5A651}"/>
              </a:ext>
            </a:extLst>
          </p:cNvPr>
          <p:cNvSpPr txBox="1"/>
          <p:nvPr/>
        </p:nvSpPr>
        <p:spPr>
          <a:xfrm>
            <a:off x="447261" y="864704"/>
            <a:ext cx="86072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analysis concerns RDA ds277.7.</a:t>
            </a:r>
          </a:p>
          <a:p>
            <a:r>
              <a:rPr lang="en-US"/>
              <a:t>We discovered that the old version described the time variable as being valid at noon,</a:t>
            </a:r>
          </a:p>
          <a:p>
            <a:r>
              <a:rPr lang="en-US"/>
              <a:t>but also “days since 1978-01-01 </a:t>
            </a:r>
            <a:r>
              <a:rPr lang="en-US">
                <a:solidFill>
                  <a:srgbClr val="FF0000"/>
                </a:solidFill>
              </a:rPr>
              <a:t>00</a:t>
            </a:r>
            <a:r>
              <a:rPr lang="en-US"/>
              <a:t>Z” and the times were whole numbers.</a:t>
            </a:r>
          </a:p>
          <a:p>
            <a:r>
              <a:rPr lang="en-US"/>
              <a:t>Those files have names like avhrr-only-</a:t>
            </a:r>
            <a:r>
              <a:rPr lang="en-US">
                <a:solidFill>
                  <a:srgbClr val="FF0000"/>
                </a:solidFill>
              </a:rPr>
              <a:t>v2</a:t>
            </a:r>
            <a:r>
              <a:rPr lang="en-US"/>
              <a:t>.YYYYMMDD.nc.</a:t>
            </a:r>
          </a:p>
          <a:p>
            <a:r>
              <a:rPr lang="en-US"/>
              <a:t>Those now live in  /gpfs/fs1/collections/rda/</a:t>
            </a:r>
            <a:r>
              <a:rPr lang="en-US">
                <a:solidFill>
                  <a:srgbClr val="FF0000"/>
                </a:solidFill>
              </a:rPr>
              <a:t>decs</a:t>
            </a:r>
            <a:r>
              <a:rPr lang="en-US"/>
              <a:t>data/ds277.7/</a:t>
            </a:r>
            <a:r>
              <a:rPr lang="en-US">
                <a:solidFill>
                  <a:srgbClr val="FF0000"/>
                </a:solidFill>
              </a:rPr>
              <a:t>V/avhrr</a:t>
            </a:r>
            <a:r>
              <a:rPr lang="en-US"/>
              <a:t>/YYYY.</a:t>
            </a:r>
          </a:p>
          <a:p>
            <a:r>
              <a:rPr lang="en-US"/>
              <a:t>They end in mid 2020.</a:t>
            </a:r>
          </a:p>
          <a:p>
            <a:endParaRPr lang="en-US"/>
          </a:p>
          <a:p>
            <a:r>
              <a:rPr lang="en-US"/>
              <a:t>Discussion with the NOAA folks led to the conclusion that the “days since” metadata was wrong, so they generated a new replacement data set with “days since 1978-01-01 </a:t>
            </a:r>
            <a:r>
              <a:rPr lang="en-US">
                <a:solidFill>
                  <a:srgbClr val="FF0000"/>
                </a:solidFill>
              </a:rPr>
              <a:t>12</a:t>
            </a:r>
            <a:r>
              <a:rPr lang="en-US"/>
              <a:t>Z”, and still having times that are whole numbers.</a:t>
            </a:r>
          </a:p>
          <a:p>
            <a:r>
              <a:rPr lang="en-US"/>
              <a:t>File names: oisst-avhrr-</a:t>
            </a:r>
            <a:r>
              <a:rPr lang="en-US">
                <a:solidFill>
                  <a:srgbClr val="FF0000"/>
                </a:solidFill>
              </a:rPr>
              <a:t>v02r01</a:t>
            </a:r>
            <a:r>
              <a:rPr lang="en-US"/>
              <a:t>.YYYYMMDD.nc.</a:t>
            </a:r>
          </a:p>
          <a:p>
            <a:r>
              <a:rPr lang="en-US"/>
              <a:t>Location: /gpfs/fs1/collections/rda/data/ds277.7/</a:t>
            </a:r>
            <a:r>
              <a:rPr lang="en-US">
                <a:solidFill>
                  <a:srgbClr val="FF0000"/>
                </a:solidFill>
              </a:rPr>
              <a:t>avhrr_v2.1</a:t>
            </a:r>
            <a:r>
              <a:rPr lang="en-US"/>
              <a:t>/YYYY</a:t>
            </a:r>
          </a:p>
          <a:p>
            <a:endParaRPr lang="en-US"/>
          </a:p>
          <a:p>
            <a:r>
              <a:rPr lang="en-US"/>
              <a:t>That should have been the only difference between the old and new data sets, </a:t>
            </a:r>
          </a:p>
          <a:p>
            <a:r>
              <a:rPr lang="en-US"/>
              <a:t>but it isn’t.  The fields themselves are different, and they could never explain why.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AAEA0-BC76-1C45-B6A3-CF842B072E0F}"/>
              </a:ext>
            </a:extLst>
          </p:cNvPr>
          <p:cNvSpPr txBox="1"/>
          <p:nvPr/>
        </p:nvSpPr>
        <p:spPr>
          <a:xfrm>
            <a:off x="447261" y="5247860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Ben has discovered that there’s a paper about the differences.</a:t>
            </a:r>
          </a:p>
        </p:txBody>
      </p:sp>
    </p:spTree>
    <p:extLst>
      <p:ext uri="{BB962C8B-B14F-4D97-AF65-F5344CB8AC3E}">
        <p14:creationId xmlns:p14="http://schemas.microsoft.com/office/powerpoint/2010/main" val="2447134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FBCD3-9A70-604B-A26D-41E52B11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328AA-094A-D740-82C7-384FDF98DAF8}"/>
              </a:ext>
            </a:extLst>
          </p:cNvPr>
          <p:cNvSpPr txBox="1"/>
          <p:nvPr/>
        </p:nvSpPr>
        <p:spPr>
          <a:xfrm>
            <a:off x="3960500" y="85145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Closer!  -O3 -xHost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91A60-5213-9B4D-827E-B6E053FC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015"/>
            <a:ext cx="9144000" cy="3912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5F1310-A3B0-5640-A178-810191DF77FB}"/>
              </a:ext>
            </a:extLst>
          </p:cNvPr>
          <p:cNvSpPr txBox="1"/>
          <p:nvPr/>
        </p:nvSpPr>
        <p:spPr>
          <a:xfrm>
            <a:off x="548640" y="593776"/>
            <a:ext cx="841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the difference from the Reanalysis.</a:t>
            </a:r>
          </a:p>
          <a:p>
            <a:r>
              <a:rPr lang="en-US"/>
              <a:t>I don’t see the single point diffs along latitude lines</a:t>
            </a:r>
          </a:p>
          <a:p>
            <a:r>
              <a:rPr lang="en-US"/>
              <a:t>The diffs are more than 1000x smaller</a:t>
            </a:r>
          </a:p>
          <a:p>
            <a:r>
              <a:rPr lang="en-US"/>
              <a:t>The other assim-only experiments used –O2 –axavx, </a:t>
            </a:r>
          </a:p>
          <a:p>
            <a:r>
              <a:rPr lang="en-US"/>
              <a:t>mpt ?</a:t>
            </a:r>
          </a:p>
        </p:txBody>
      </p:sp>
    </p:spTree>
    <p:extLst>
      <p:ext uri="{BB962C8B-B14F-4D97-AF65-F5344CB8AC3E}">
        <p14:creationId xmlns:p14="http://schemas.microsoft.com/office/powerpoint/2010/main" val="9359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6B1995-3D15-7B46-B147-446013C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1B22-6363-3C45-855A-67BE41060CF8}"/>
              </a:ext>
            </a:extLst>
          </p:cNvPr>
          <p:cNvSpPr txBox="1"/>
          <p:nvPr/>
        </p:nvSpPr>
        <p:spPr>
          <a:xfrm>
            <a:off x="3865418" y="166255"/>
            <a:ext cx="23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O2-xHost   -    O3-xHost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90CD1-18C1-464A-A3E6-CDC3D349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742"/>
            <a:ext cx="9144000" cy="39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17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88A5C4-B42D-6644-AE9F-9AAED8DB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88551-0E02-9E49-BECD-5ED7D974C123}"/>
              </a:ext>
            </a:extLst>
          </p:cNvPr>
          <p:cNvSpPr txBox="1"/>
          <p:nvPr/>
        </p:nvSpPr>
        <p:spPr>
          <a:xfrm>
            <a:off x="3133899" y="76818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week-long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9E9C3-86E0-F646-8C8B-A5E96968B0BB}"/>
              </a:ext>
            </a:extLst>
          </p:cNvPr>
          <p:cNvSpPr txBox="1"/>
          <p:nvPr/>
        </p:nvSpPr>
        <p:spPr>
          <a:xfrm>
            <a:off x="723207" y="459621"/>
            <a:ext cx="806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Used the oldest filter executable (but it seems to not matter much) and </a:t>
            </a:r>
            <a:r>
              <a:rPr lang="en-US">
                <a:solidFill>
                  <a:srgbClr val="FF0000"/>
                </a:solidFill>
              </a:rPr>
              <a:t>old</a:t>
            </a:r>
            <a:r>
              <a:rPr lang="en-US"/>
              <a:t> SSTs (0Z)</a:t>
            </a:r>
          </a:p>
          <a:p>
            <a:r>
              <a:rPr lang="en-US"/>
              <a:t>Started from the Reanalysis restart files (not “forecast” ensemble) enabled by the b4b hindcast.</a:t>
            </a:r>
          </a:p>
          <a:p>
            <a:r>
              <a:rPr lang="en-US"/>
              <a:t>The first cycle PS diffs are just like the previous few slides.</a:t>
            </a:r>
          </a:p>
          <a:p>
            <a:r>
              <a:rPr lang="en-US"/>
              <a:t>Here’s 12-9 0Z (one week later)</a:t>
            </a:r>
          </a:p>
          <a:p>
            <a:r>
              <a:rPr lang="en-US"/>
              <a:t>Run Jan 29  (These are the largest diffs I generated since early Dec 2021)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E94ED-1FA7-3D44-A32C-6E7BFCC1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084"/>
            <a:ext cx="9144000" cy="39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3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37947F-B1F6-0C49-AE70-81B817EC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060BB-C21A-A449-8107-0F123403A983}"/>
              </a:ext>
            </a:extLst>
          </p:cNvPr>
          <p:cNvSpPr txBox="1"/>
          <p:nvPr/>
        </p:nvSpPr>
        <p:spPr>
          <a:xfrm>
            <a:off x="2204955" y="85148"/>
            <a:ext cx="39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Another week-long test; New SSTs (12Z)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F008D-19EE-1744-8AE1-251043924085}"/>
              </a:ext>
            </a:extLst>
          </p:cNvPr>
          <p:cNvSpPr txBox="1"/>
          <p:nvPr/>
        </p:nvSpPr>
        <p:spPr>
          <a:xfrm>
            <a:off x="864524" y="681644"/>
            <a:ext cx="7728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 built with current system default modules, libraries.</a:t>
            </a:r>
          </a:p>
          <a:p>
            <a:r>
              <a:rPr lang="en-US"/>
              <a:t>Started the same as the previous week-long test.</a:t>
            </a:r>
          </a:p>
          <a:p>
            <a:r>
              <a:rPr lang="en-US"/>
              <a:t>Max diffs (compared to Reanalysis) are </a:t>
            </a:r>
            <a:r>
              <a:rPr lang="en-US" i="1"/>
              <a:t>smaller </a:t>
            </a:r>
            <a:r>
              <a:rPr lang="en-US"/>
              <a:t>than using the old SSTs and filter!</a:t>
            </a:r>
          </a:p>
          <a:p>
            <a:r>
              <a:rPr lang="en-US"/>
              <a:t>But the RMS differences may be essentially the same.</a:t>
            </a:r>
          </a:p>
          <a:p>
            <a:r>
              <a:rPr lang="en-US"/>
              <a:t>Run Feb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34D09-313A-404C-81A9-B4AE8630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840"/>
            <a:ext cx="9144000" cy="39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2C70F-8426-9E4E-AB98-F7742E2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159CE-11F2-E644-863D-2D46F9E68F2F}"/>
              </a:ext>
            </a:extLst>
          </p:cNvPr>
          <p:cNvSpPr txBox="1"/>
          <p:nvPr/>
        </p:nvSpPr>
        <p:spPr>
          <a:xfrm>
            <a:off x="2593571" y="112106"/>
            <a:ext cx="446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Helen’s comparison of filter compiler </a:t>
            </a:r>
            <a:r>
              <a:rPr lang="en-US">
                <a:solidFill>
                  <a:srgbClr val="FF0000"/>
                </a:solidFill>
              </a:rPr>
              <a:t>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74AF-EE25-314A-AE89-A8486288FC8F}"/>
              </a:ext>
            </a:extLst>
          </p:cNvPr>
          <p:cNvSpPr txBox="1"/>
          <p:nvPr/>
        </p:nvSpPr>
        <p:spPr>
          <a:xfrm>
            <a:off x="681644" y="481438"/>
            <a:ext cx="612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Same (but infl?) setup as my assimilation-only tests.</a:t>
            </a:r>
          </a:p>
          <a:p>
            <a:r>
              <a:rPr lang="en-US"/>
              <a:t>Same compiler options, but different ifort versions; 2017, 2019.</a:t>
            </a:r>
          </a:p>
          <a:p>
            <a:r>
              <a:rPr lang="en-US"/>
              <a:t>Max diffs O(10</a:t>
            </a:r>
            <a:r>
              <a:rPr lang="en-US" baseline="30000"/>
              <a:t>-9</a:t>
            </a:r>
            <a:r>
              <a:rPr lang="en-US"/>
              <a:t> Pa).</a:t>
            </a:r>
            <a:endParaRPr lang="en-US" baseline="30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BC030-F2DC-CF4D-9951-DA943817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778"/>
            <a:ext cx="9144000" cy="39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7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2C70F-8426-9E4E-AB98-F7742E2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159CE-11F2-E644-863D-2D46F9E68F2F}"/>
              </a:ext>
            </a:extLst>
          </p:cNvPr>
          <p:cNvSpPr txBox="1"/>
          <p:nvPr/>
        </p:nvSpPr>
        <p:spPr>
          <a:xfrm>
            <a:off x="2593571" y="112106"/>
            <a:ext cx="390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Helen’s comparison of filter </a:t>
            </a:r>
            <a:r>
              <a:rPr lang="en-US">
                <a:solidFill>
                  <a:srgbClr val="FF0000"/>
                </a:solidFill>
              </a:rPr>
              <a:t>core 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74AF-EE25-314A-AE89-A8486288FC8F}"/>
              </a:ext>
            </a:extLst>
          </p:cNvPr>
          <p:cNvSpPr txBox="1"/>
          <p:nvPr/>
        </p:nvSpPr>
        <p:spPr>
          <a:xfrm>
            <a:off x="681644" y="481438"/>
            <a:ext cx="7406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Same (but infl?) setup as my assimilation-only tests.</a:t>
            </a:r>
          </a:p>
          <a:p>
            <a:r>
              <a:rPr lang="en-US"/>
              <a:t>Same compiler options (-O3 –axavx?) and ifort version, but 8640 vs 360 cores</a:t>
            </a:r>
          </a:p>
          <a:p>
            <a:r>
              <a:rPr lang="en-US"/>
              <a:t>Max diffs O(10</a:t>
            </a:r>
            <a:r>
              <a:rPr lang="en-US" baseline="30000"/>
              <a:t>-7</a:t>
            </a:r>
            <a:r>
              <a:rPr lang="en-US"/>
              <a:t> Pa).</a:t>
            </a:r>
            <a:endParaRPr lang="en-US" baseline="30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5DDF-A59D-DD4A-9F87-D14E96BC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100"/>
            <a:ext cx="9144000" cy="39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0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35F91-F589-584B-BDBA-28E7C97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16E5B-3F49-1C4D-9CCC-748BBC4B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084"/>
            <a:ext cx="9144000" cy="3912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CAF55-ACC9-7F48-89B3-B6FF40273EB4}"/>
              </a:ext>
            </a:extLst>
          </p:cNvPr>
          <p:cNvSpPr txBox="1"/>
          <p:nvPr/>
        </p:nvSpPr>
        <p:spPr>
          <a:xfrm>
            <a:off x="3199540" y="33575"/>
            <a:ext cx="274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O2-axavx-fp-model_precise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00BD0-AAF6-FD46-AAD9-593B7E48ADD0}"/>
              </a:ext>
            </a:extLst>
          </p:cNvPr>
          <p:cNvSpPr txBox="1"/>
          <p:nvPr/>
        </p:nvSpPr>
        <p:spPr>
          <a:xfrm>
            <a:off x="714895" y="498764"/>
            <a:ext cx="7784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single point differences (from the Reanalysis), but not clustered on latitudes.</a:t>
            </a:r>
          </a:p>
          <a:p>
            <a:r>
              <a:rPr lang="en-US"/>
              <a:t>Note max diffs are 10x the -O2 –axavx  assims with no fp-model precise.</a:t>
            </a:r>
          </a:p>
        </p:txBody>
      </p:sp>
    </p:spTree>
    <p:extLst>
      <p:ext uri="{BB962C8B-B14F-4D97-AF65-F5344CB8AC3E}">
        <p14:creationId xmlns:p14="http://schemas.microsoft.com/office/powerpoint/2010/main" val="168039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207832-3966-A143-983C-17605968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D7ABE-9364-CA4A-AC49-D0F5B0409DF6}"/>
              </a:ext>
            </a:extLst>
          </p:cNvPr>
          <p:cNvSpPr txBox="1"/>
          <p:nvPr/>
        </p:nvSpPr>
        <p:spPr>
          <a:xfrm>
            <a:off x="3757353" y="282633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B2E72-39FE-784E-9051-B6CF01C4BC8F}"/>
              </a:ext>
            </a:extLst>
          </p:cNvPr>
          <p:cNvSpPr txBox="1"/>
          <p:nvPr/>
        </p:nvSpPr>
        <p:spPr>
          <a:xfrm>
            <a:off x="989215" y="1080655"/>
            <a:ext cx="7173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Very large differences (esp. over land) seen in Nov 2021 were fixed by: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/>
              <a:t>branch mode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/>
              <a:t>consistent offset of SST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/>
              <a:t>fixing CLM namelists</a:t>
            </a:r>
          </a:p>
          <a:p>
            <a:pPr lvl="1"/>
            <a:r>
              <a:rPr lang="en-US"/>
              <a:t>These yielded b4b hindcasts.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Single assimilation tests by Kevin and Helen consistently yield O(3 Pa) diffs when only compiler options are changed.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Changing compiler versions or core counts yields O(10</a:t>
            </a:r>
            <a:r>
              <a:rPr lang="en-US" baseline="30000"/>
              <a:t>-7</a:t>
            </a:r>
            <a:r>
              <a:rPr lang="en-US"/>
              <a:t> Pa) diffs.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Running an assimilation for a week, either with old SSTs + old filter, or new SST + new filter, yields diffs O(300 Pa).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There are no other recent tests that yield diffs that large.</a:t>
            </a:r>
          </a:p>
        </p:txBody>
      </p:sp>
    </p:spTree>
    <p:extLst>
      <p:ext uri="{BB962C8B-B14F-4D97-AF65-F5344CB8AC3E}">
        <p14:creationId xmlns:p14="http://schemas.microsoft.com/office/powerpoint/2010/main" val="244070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88F6-BCA1-354D-90BD-E2186CDC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Timelines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E2F90-A4E6-374A-AF87-97BFDAA3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8195B-CF0F-2F4E-80E6-ED1CBDEDCE47}"/>
              </a:ext>
            </a:extLst>
          </p:cNvPr>
          <p:cNvSpPr txBox="1"/>
          <p:nvPr/>
        </p:nvSpPr>
        <p:spPr>
          <a:xfrm>
            <a:off x="594691" y="1516493"/>
            <a:ext cx="186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Old; avhrr-only-</a:t>
            </a:r>
            <a:r>
              <a:rPr lang="en-US">
                <a:solidFill>
                  <a:srgbClr val="FF0000"/>
                </a:solidFill>
              </a:rPr>
              <a:t>v2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D8284-8C09-324A-9157-25EDC640D0E2}"/>
              </a:ext>
            </a:extLst>
          </p:cNvPr>
          <p:cNvCxnSpPr>
            <a:cxnSpLocks/>
          </p:cNvCxnSpPr>
          <p:nvPr/>
        </p:nvCxnSpPr>
        <p:spPr>
          <a:xfrm>
            <a:off x="1091648" y="2500467"/>
            <a:ext cx="1451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366FE5-CBE9-AA4E-A188-B91F015670A8}"/>
              </a:ext>
            </a:extLst>
          </p:cNvPr>
          <p:cNvSpPr txBox="1"/>
          <p:nvPr/>
        </p:nvSpPr>
        <p:spPr>
          <a:xfrm>
            <a:off x="475422" y="209296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1978-01-01</a:t>
            </a:r>
          </a:p>
          <a:p>
            <a:r>
              <a:rPr lang="en-US">
                <a:solidFill>
                  <a:srgbClr val="FF0000"/>
                </a:solidFill>
              </a:rPr>
              <a:t>00</a:t>
            </a:r>
            <a:r>
              <a:rPr lang="en-US"/>
              <a:t>Z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FAAA9-2C0E-B342-95F0-7D675F227DBB}"/>
              </a:ext>
            </a:extLst>
          </p:cNvPr>
          <p:cNvCxnSpPr>
            <a:cxnSpLocks/>
          </p:cNvCxnSpPr>
          <p:nvPr/>
        </p:nvCxnSpPr>
        <p:spPr>
          <a:xfrm>
            <a:off x="1863587" y="2202293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26E517-39E6-9A44-965F-E66E195D69EC}"/>
              </a:ext>
            </a:extLst>
          </p:cNvPr>
          <p:cNvSpPr txBox="1"/>
          <p:nvPr/>
        </p:nvSpPr>
        <p:spPr>
          <a:xfrm>
            <a:off x="1581612" y="1885825"/>
            <a:ext cx="21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12Z “data valid here”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22C366-8CC0-5945-A43E-EBF73BECFED1}"/>
              </a:ext>
            </a:extLst>
          </p:cNvPr>
          <p:cNvSpPr txBox="1"/>
          <p:nvPr/>
        </p:nvSpPr>
        <p:spPr>
          <a:xfrm>
            <a:off x="1384128" y="2865594"/>
            <a:ext cx="36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0.0</a:t>
            </a:r>
          </a:p>
          <a:p>
            <a:r>
              <a:rPr lang="en-US"/>
              <a:t>inconsistent with 00Z reference 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3D0F0C-4F2F-1E49-BB9A-AE9AEF80B978}"/>
              </a:ext>
            </a:extLst>
          </p:cNvPr>
          <p:cNvCxnSpPr>
            <a:cxnSpLocks/>
          </p:cNvCxnSpPr>
          <p:nvPr/>
        </p:nvCxnSpPr>
        <p:spPr>
          <a:xfrm>
            <a:off x="2565952" y="2503780"/>
            <a:ext cx="1451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AD9DE8-3D44-C24C-B570-535B18F53A91}"/>
              </a:ext>
            </a:extLst>
          </p:cNvPr>
          <p:cNvCxnSpPr>
            <a:cxnSpLocks/>
          </p:cNvCxnSpPr>
          <p:nvPr/>
        </p:nvCxnSpPr>
        <p:spPr>
          <a:xfrm>
            <a:off x="3337891" y="2205606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1393CF-3F52-C344-8DAE-55366189B045}"/>
              </a:ext>
            </a:extLst>
          </p:cNvPr>
          <p:cNvSpPr txBox="1"/>
          <p:nvPr/>
        </p:nvSpPr>
        <p:spPr>
          <a:xfrm>
            <a:off x="2812049" y="2877987"/>
            <a:ext cx="47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1.0 = 1.5 days later than the reference time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5A182-4C1F-084B-918D-BC2F584D2126}"/>
              </a:ext>
            </a:extLst>
          </p:cNvPr>
          <p:cNvCxnSpPr>
            <a:cxnSpLocks/>
          </p:cNvCxnSpPr>
          <p:nvPr/>
        </p:nvCxnSpPr>
        <p:spPr>
          <a:xfrm flipH="1" flipV="1">
            <a:off x="1852424" y="2540461"/>
            <a:ext cx="11163" cy="326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1737AC-DC8F-5948-9F75-4607CD8D2AC9}"/>
              </a:ext>
            </a:extLst>
          </p:cNvPr>
          <p:cNvCxnSpPr>
            <a:cxnSpLocks/>
          </p:cNvCxnSpPr>
          <p:nvPr/>
        </p:nvCxnSpPr>
        <p:spPr>
          <a:xfrm flipH="1" flipV="1">
            <a:off x="3337891" y="2555225"/>
            <a:ext cx="11163" cy="326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A0BD33-5E2B-4B49-A69F-B395AD959689}"/>
              </a:ext>
            </a:extLst>
          </p:cNvPr>
          <p:cNvSpPr txBox="1"/>
          <p:nvPr/>
        </p:nvSpPr>
        <p:spPr>
          <a:xfrm>
            <a:off x="645508" y="4593774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New; oisst-avhrr—</a:t>
            </a:r>
            <a:r>
              <a:rPr lang="en-US">
                <a:solidFill>
                  <a:srgbClr val="FF0000"/>
                </a:solidFill>
              </a:rPr>
              <a:t>v02r01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5DD995-E6BF-FE47-AEA3-E30A3D43661F}"/>
              </a:ext>
            </a:extLst>
          </p:cNvPr>
          <p:cNvCxnSpPr>
            <a:cxnSpLocks/>
          </p:cNvCxnSpPr>
          <p:nvPr/>
        </p:nvCxnSpPr>
        <p:spPr>
          <a:xfrm>
            <a:off x="1914404" y="5577748"/>
            <a:ext cx="679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9DE7D0-52CD-4D4A-9DE0-EE82299452C8}"/>
              </a:ext>
            </a:extLst>
          </p:cNvPr>
          <p:cNvSpPr txBox="1"/>
          <p:nvPr/>
        </p:nvSpPr>
        <p:spPr>
          <a:xfrm>
            <a:off x="526239" y="5170244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1978-01-01</a:t>
            </a:r>
          </a:p>
          <a:p>
            <a:r>
              <a:rPr lang="en-US">
                <a:solidFill>
                  <a:srgbClr val="FF0000"/>
                </a:solidFill>
              </a:rPr>
              <a:t>12</a:t>
            </a:r>
            <a:r>
              <a:rPr lang="en-US"/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5AF235-5D24-6149-9684-A9A1584DAF8C}"/>
              </a:ext>
            </a:extLst>
          </p:cNvPr>
          <p:cNvCxnSpPr>
            <a:cxnSpLocks/>
          </p:cNvCxnSpPr>
          <p:nvPr/>
        </p:nvCxnSpPr>
        <p:spPr>
          <a:xfrm>
            <a:off x="1914404" y="5279574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27FBE2-F8EE-6644-9524-264FBE482B7F}"/>
              </a:ext>
            </a:extLst>
          </p:cNvPr>
          <p:cNvSpPr txBox="1"/>
          <p:nvPr/>
        </p:nvSpPr>
        <p:spPr>
          <a:xfrm>
            <a:off x="1632429" y="4963106"/>
            <a:ext cx="196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12Z data valid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F5CD4D-96F3-1041-B6FC-C8475341A03A}"/>
              </a:ext>
            </a:extLst>
          </p:cNvPr>
          <p:cNvSpPr txBox="1"/>
          <p:nvPr/>
        </p:nvSpPr>
        <p:spPr>
          <a:xfrm>
            <a:off x="1434945" y="59428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0.0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DB8BCF-9110-BB4A-879A-1874810318A9}"/>
              </a:ext>
            </a:extLst>
          </p:cNvPr>
          <p:cNvCxnSpPr>
            <a:cxnSpLocks/>
          </p:cNvCxnSpPr>
          <p:nvPr/>
        </p:nvCxnSpPr>
        <p:spPr>
          <a:xfrm>
            <a:off x="2616769" y="5581061"/>
            <a:ext cx="1451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AEEE2F-48CA-014F-9558-A601C5327DE5}"/>
              </a:ext>
            </a:extLst>
          </p:cNvPr>
          <p:cNvCxnSpPr>
            <a:cxnSpLocks/>
          </p:cNvCxnSpPr>
          <p:nvPr/>
        </p:nvCxnSpPr>
        <p:spPr>
          <a:xfrm>
            <a:off x="3388708" y="5282887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B37383-3FB5-FE48-A2C1-C4A3B7166414}"/>
              </a:ext>
            </a:extLst>
          </p:cNvPr>
          <p:cNvSpPr txBox="1"/>
          <p:nvPr/>
        </p:nvSpPr>
        <p:spPr>
          <a:xfrm>
            <a:off x="2862866" y="5955268"/>
            <a:ext cx="445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1.0 = 1 day later than the reference time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48D576-08DE-734E-B5DF-4C23EE0B942B}"/>
              </a:ext>
            </a:extLst>
          </p:cNvPr>
          <p:cNvCxnSpPr>
            <a:cxnSpLocks/>
          </p:cNvCxnSpPr>
          <p:nvPr/>
        </p:nvCxnSpPr>
        <p:spPr>
          <a:xfrm flipH="1" flipV="1">
            <a:off x="1903241" y="5617742"/>
            <a:ext cx="11163" cy="326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9B6E89-9E29-A441-904E-8DB2D1DD7638}"/>
              </a:ext>
            </a:extLst>
          </p:cNvPr>
          <p:cNvCxnSpPr>
            <a:cxnSpLocks/>
          </p:cNvCxnSpPr>
          <p:nvPr/>
        </p:nvCxnSpPr>
        <p:spPr>
          <a:xfrm flipH="1" flipV="1">
            <a:off x="3388708" y="5632506"/>
            <a:ext cx="11163" cy="326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9AABCFD-0DD4-904F-BAAB-3B471EF1297D}"/>
              </a:ext>
            </a:extLst>
          </p:cNvPr>
          <p:cNvSpPr txBox="1"/>
          <p:nvPr/>
        </p:nvSpPr>
        <p:spPr>
          <a:xfrm>
            <a:off x="5465401" y="3401113"/>
            <a:ext cx="3578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checked that CAM picked the </a:t>
            </a:r>
          </a:p>
          <a:p>
            <a:r>
              <a:rPr lang="en-US"/>
              <a:t>right time slots.  We can’t say </a:t>
            </a:r>
          </a:p>
          <a:p>
            <a:r>
              <a:rPr lang="en-US"/>
              <a:t>for sure that the data was truly valid</a:t>
            </a:r>
          </a:p>
          <a:p>
            <a:r>
              <a:rPr lang="en-US"/>
              <a:t>at those times.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F52278-89AE-204C-B364-B3588851DFE8}"/>
              </a:ext>
            </a:extLst>
          </p:cNvPr>
          <p:cNvSpPr txBox="1"/>
          <p:nvPr/>
        </p:nvSpPr>
        <p:spPr>
          <a:xfrm>
            <a:off x="5465401" y="4509109"/>
            <a:ext cx="3647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Mitigating factor; data at a time slot</a:t>
            </a:r>
          </a:p>
          <a:p>
            <a:r>
              <a:rPr lang="en-US"/>
              <a:t>is smoothed with the previous</a:t>
            </a:r>
          </a:p>
          <a:p>
            <a:r>
              <a:rPr lang="en-US"/>
              <a:t>and next days’ data.</a:t>
            </a:r>
          </a:p>
        </p:txBody>
      </p:sp>
    </p:spTree>
    <p:extLst>
      <p:ext uri="{BB962C8B-B14F-4D97-AF65-F5344CB8AC3E}">
        <p14:creationId xmlns:p14="http://schemas.microsoft.com/office/powerpoint/2010/main" val="273817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B01-192D-1245-A141-528FD8BE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3274"/>
            <a:ext cx="8229600" cy="1274364"/>
          </a:xfrm>
        </p:spPr>
        <p:txBody>
          <a:bodyPr>
            <a:normAutofit/>
          </a:bodyPr>
          <a:lstStyle/>
          <a:p>
            <a:r>
              <a:rPr lang="en-US" sz="2400"/>
              <a:t>NCAR_v02r01-v2.201912</a:t>
            </a:r>
            <a:r>
              <a:rPr lang="en-US" sz="2400">
                <a:solidFill>
                  <a:srgbClr val="FF0000"/>
                </a:solidFill>
              </a:rPr>
              <a:t>31</a:t>
            </a:r>
            <a:r>
              <a:rPr lang="en-US" sz="2400"/>
              <a:t>; difference of</a:t>
            </a:r>
            <a:br>
              <a:rPr lang="en-US" sz="2400"/>
            </a:br>
            <a:r>
              <a:rPr lang="en-US" sz="2400"/>
              <a:t>supposedly the same time from the old and new datasets.</a:t>
            </a:r>
            <a:br>
              <a:rPr lang="en-US" sz="2400"/>
            </a:br>
            <a:r>
              <a:rPr lang="en-US" sz="2400"/>
              <a:t>Range is -6...+6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DC400-AE4F-9C45-AB5B-534C5C05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2D9F09-E284-144C-BA6C-6D8DC6479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0" t="10290" b="46087"/>
          <a:stretch/>
        </p:blipFill>
        <p:spPr>
          <a:xfrm>
            <a:off x="695738" y="1364285"/>
            <a:ext cx="8184385" cy="5325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D4EE4-9126-E749-91E7-A9DD90F4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720054" y="3229282"/>
            <a:ext cx="6045503" cy="3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B01-192D-1245-A141-528FD8BE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/>
              <a:t>Is the data shifted by a day?</a:t>
            </a:r>
            <a:br>
              <a:rPr lang="en-US" sz="2400"/>
            </a:br>
            <a:r>
              <a:rPr lang="en-US" sz="2400"/>
              <a:t>NCAR_v02r01-v2.201912</a:t>
            </a:r>
            <a:r>
              <a:rPr lang="en-US" sz="2400">
                <a:solidFill>
                  <a:srgbClr val="FF0000"/>
                </a:solidFill>
              </a:rPr>
              <a:t>30-31</a:t>
            </a:r>
            <a:r>
              <a:rPr lang="en-US" sz="2400"/>
              <a:t>; 12/30 from new - 12/31 old </a:t>
            </a:r>
            <a:br>
              <a:rPr lang="en-US" sz="2400"/>
            </a:br>
            <a:r>
              <a:rPr lang="en-US" sz="2400"/>
              <a:t>Range is -6...+8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DC400-AE4F-9C45-AB5B-534C5C05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3EBEE-E77A-334A-89F7-9F901AB7E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0" t="9855" b="45362"/>
          <a:stretch/>
        </p:blipFill>
        <p:spPr>
          <a:xfrm>
            <a:off x="785191" y="1417637"/>
            <a:ext cx="7981122" cy="5331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8B0A9-DA02-644F-A3F2-DC55F842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601274" y="3222060"/>
            <a:ext cx="6045503" cy="3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3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B01-192D-1245-A141-528FD8BE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/>
              <a:t>Is the data shifted by a day?</a:t>
            </a:r>
            <a:br>
              <a:rPr lang="en-US" sz="2400"/>
            </a:br>
            <a:r>
              <a:rPr lang="en-US" sz="2400"/>
              <a:t>NCAR_v02r01-v2.202001</a:t>
            </a:r>
            <a:r>
              <a:rPr lang="en-US" sz="2400">
                <a:solidFill>
                  <a:srgbClr val="FF0000"/>
                </a:solidFill>
              </a:rPr>
              <a:t>01-31</a:t>
            </a:r>
            <a:r>
              <a:rPr lang="en-US" sz="2400"/>
              <a:t>; </a:t>
            </a:r>
            <a:br>
              <a:rPr lang="en-US" sz="2400"/>
            </a:br>
            <a:r>
              <a:rPr lang="en-US" sz="2400"/>
              <a:t>Range is -4...+6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DC400-AE4F-9C45-AB5B-534C5C05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3ABD4-1EF6-574D-BE9B-236D542E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565552" y="3229282"/>
            <a:ext cx="6045503" cy="399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12ECC-76AB-7448-A857-DEF974754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7" t="10145" b="45942"/>
          <a:stretch/>
        </p:blipFill>
        <p:spPr>
          <a:xfrm>
            <a:off x="856637" y="1417637"/>
            <a:ext cx="8029882" cy="52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B01-192D-1245-A141-528FD8BE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039"/>
            <a:ext cx="8229600" cy="1415014"/>
          </a:xfrm>
        </p:spPr>
        <p:txBody>
          <a:bodyPr>
            <a:normAutofit fontScale="90000"/>
          </a:bodyPr>
          <a:lstStyle/>
          <a:p>
            <a:r>
              <a:rPr lang="en-US" sz="2400"/>
              <a:t>For comparison, the difference between successive days of the new dataset; smaller maxes than the previous 3 diffs.</a:t>
            </a:r>
            <a:br>
              <a:rPr lang="en-US" sz="2400"/>
            </a:br>
            <a:r>
              <a:rPr lang="en-US" sz="2400"/>
              <a:t>NCAR_</a:t>
            </a:r>
            <a:r>
              <a:rPr lang="en-US" sz="2400">
                <a:solidFill>
                  <a:srgbClr val="FF0000"/>
                </a:solidFill>
              </a:rPr>
              <a:t>oisst-avhrr-v02r01</a:t>
            </a:r>
            <a:r>
              <a:rPr lang="en-US" sz="2400"/>
              <a:t>.20200101-191231; </a:t>
            </a:r>
            <a:br>
              <a:rPr lang="en-US" sz="2400"/>
            </a:br>
            <a:r>
              <a:rPr lang="en-US" sz="2400"/>
              <a:t>Range is -4...+5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DC400-AE4F-9C45-AB5B-534C5C05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5F400-BC71-C143-89A2-65759923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683611" y="3102131"/>
            <a:ext cx="6045503" cy="399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9747A-ECD1-2F47-AB45-98E69A2F7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7" t="10144" b="45508"/>
          <a:stretch/>
        </p:blipFill>
        <p:spPr>
          <a:xfrm>
            <a:off x="626165" y="1511784"/>
            <a:ext cx="7931426" cy="52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1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B01-192D-1245-A141-528FD8BE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039"/>
            <a:ext cx="8229600" cy="1415014"/>
          </a:xfrm>
        </p:spPr>
        <p:txBody>
          <a:bodyPr>
            <a:normAutofit/>
          </a:bodyPr>
          <a:lstStyle/>
          <a:p>
            <a:r>
              <a:rPr lang="en-US" sz="2400"/>
              <a:t>For context; the old SST field.</a:t>
            </a:r>
            <a:br>
              <a:rPr lang="en-US" sz="2400"/>
            </a:br>
            <a:r>
              <a:rPr lang="en-US" sz="2400"/>
              <a:t>NCAR_</a:t>
            </a:r>
            <a:r>
              <a:rPr lang="en-US" sz="2400">
                <a:solidFill>
                  <a:srgbClr val="FF0000"/>
                </a:solidFill>
              </a:rPr>
              <a:t>avhrr-only-v2</a:t>
            </a:r>
            <a:r>
              <a:rPr lang="en-US" sz="2400"/>
              <a:t>.20191231; </a:t>
            </a:r>
            <a:br>
              <a:rPr lang="en-US" sz="2400"/>
            </a:br>
            <a:r>
              <a:rPr lang="en-US" sz="2400"/>
              <a:t>Range is -1... 32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43C2E1-ED9E-F347-A281-F73A8DDEC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7" t="10000" b="45507"/>
          <a:stretch/>
        </p:blipFill>
        <p:spPr>
          <a:xfrm>
            <a:off x="954156" y="1331844"/>
            <a:ext cx="8209721" cy="54602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DC400-AE4F-9C45-AB5B-534C5C05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A16CFEB-9C4F-B74E-8070-C0A5AFA7B064}"/>
              </a:ext>
            </a:extLst>
          </p:cNvPr>
          <p:cNvSpPr/>
          <p:nvPr/>
        </p:nvSpPr>
        <p:spPr>
          <a:xfrm>
            <a:off x="5892727" y="6194849"/>
            <a:ext cx="915577" cy="285837"/>
          </a:xfrm>
          <a:prstGeom prst="frame">
            <a:avLst>
              <a:gd name="adj1" fmla="val 23605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879C1-45F2-694F-B5FF-1716A7BB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768600" y="3215867"/>
            <a:ext cx="6451600" cy="4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3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7C5E-27A4-C34F-93D2-D2AFE5BD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9291"/>
          </a:xfrm>
        </p:spPr>
        <p:txBody>
          <a:bodyPr>
            <a:normAutofit/>
          </a:bodyPr>
          <a:lstStyle/>
          <a:p>
            <a:r>
              <a:rPr lang="en-US" sz="2400"/>
              <a:t>Deciding How to Proceed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F79C0-FBB7-3F40-9649-29A636F1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5C5A3-B894-5045-8D39-3C6805994CC0}"/>
              </a:ext>
            </a:extLst>
          </p:cNvPr>
          <p:cNvSpPr txBox="1"/>
          <p:nvPr/>
        </p:nvSpPr>
        <p:spPr>
          <a:xfrm>
            <a:off x="486137" y="902825"/>
            <a:ext cx="68637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data sets are different.</a:t>
            </a:r>
          </a:p>
          <a:p>
            <a:r>
              <a:rPr lang="en-US"/>
              <a:t>We need to use the new one.</a:t>
            </a:r>
          </a:p>
          <a:p>
            <a:r>
              <a:rPr lang="en-US"/>
              <a:t>We may as well start at a clean boundary; the beginning of 2020.</a:t>
            </a:r>
          </a:p>
          <a:p>
            <a:r>
              <a:rPr lang="en-US"/>
              <a:t>But do we start from the old ICs (which used the old, 0Z, SST data set,</a:t>
            </a:r>
          </a:p>
          <a:p>
            <a:r>
              <a:rPr lang="en-US"/>
              <a:t>or ICs that have been spun up using the new, 12Z set?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/>
              <a:t>Using the old ICs provides continuity in the state and forcing files, but includes a spinup period while they adjust to the new SSTs.   How much noise is generated in the first 6 hours?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/>
              <a:t>Using new ICs removes that spinup because the ICs are consistent with the new SSTs, but this makes a discontinuity in the state and forcing, which could cause problems in the surface model assims.  How noticable is this in the forced files?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/>
          </a:p>
          <a:p>
            <a:r>
              <a:rPr lang="en-US"/>
              <a:t>Investigate by using the 12Z SSTs in a 2019-12 spinup.</a:t>
            </a:r>
          </a:p>
          <a:p>
            <a:r>
              <a:rPr lang="en-US"/>
              <a:t>Look at the noise in the first 6 hours of that.</a:t>
            </a:r>
          </a:p>
          <a:p>
            <a:r>
              <a:rPr lang="en-US"/>
              <a:t>Then start 2020 using the spun up, 12Z SST, ICs and feed the results to the surface models.</a:t>
            </a:r>
          </a:p>
        </p:txBody>
      </p:sp>
    </p:spTree>
    <p:extLst>
      <p:ext uri="{BB962C8B-B14F-4D97-AF65-F5344CB8AC3E}">
        <p14:creationId xmlns:p14="http://schemas.microsoft.com/office/powerpoint/2010/main" val="32812033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jla_am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115520</TotalTime>
  <Words>2025</Words>
  <Application>Microsoft Macintosh PowerPoint</Application>
  <PresentationFormat>On-screen Show (4:3)</PresentationFormat>
  <Paragraphs>194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Wingdings</vt:lpstr>
      <vt:lpstr>Default Theme</vt:lpstr>
      <vt:lpstr>Blank Presentation</vt:lpstr>
      <vt:lpstr>jla_ams</vt:lpstr>
      <vt:lpstr>SST Differences Between Old and New ¼ degree, Daily AVHRR data sets</vt:lpstr>
      <vt:lpstr>Intro</vt:lpstr>
      <vt:lpstr>2 Timelines</vt:lpstr>
      <vt:lpstr>NCAR_v02r01-v2.20191231; difference of supposedly the same time from the old and new datasets. Range is -6...+6</vt:lpstr>
      <vt:lpstr>Is the data shifted by a day? NCAR_v02r01-v2.20191230-31; 12/30 from new - 12/31 old  Range is -6...+8</vt:lpstr>
      <vt:lpstr>Is the data shifted by a day? NCAR_v02r01-v2.20200101-31;  Range is -4...+6</vt:lpstr>
      <vt:lpstr>For comparison, the difference between successive days of the new dataset; smaller maxes than the previous 3 diffs. NCAR_oisst-avhrr-v02r01.20200101-191231;  Range is -4...+5</vt:lpstr>
      <vt:lpstr>For context; the old SST field. NCAR_avhrr-only-v2.20191231;  Range is -1... 32</vt:lpstr>
      <vt:lpstr>Deciding How to Proceed</vt:lpstr>
      <vt:lpstr>The 2019-12, 12Z SST Spinup</vt:lpstr>
      <vt:lpstr>PowerPoint Presentation</vt:lpstr>
      <vt:lpstr>Source of the Spinup?</vt:lpstr>
      <vt:lpstr>Back 1 More Step; Recreate the Reanalysis, but Start on  2019-12-02-00000 (same SST file, same offset)</vt:lpstr>
      <vt:lpstr>Experiments</vt:lpstr>
      <vt:lpstr>The forecast means are identical.  On to the assimilation.</vt:lpstr>
      <vt:lpstr>Diffs at 12-2 6Z; oldest filter exec. in _fxd_clm_nml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SST Differences Between Old and New ¼ degree, Daily AVHRR data sets</dc:title>
  <dc:creator>Kevin Raeder</dc:creator>
  <cp:lastModifiedBy>Kevin Raeder</cp:lastModifiedBy>
  <cp:revision>14</cp:revision>
  <dcterms:created xsi:type="dcterms:W3CDTF">2021-10-28T19:03:28Z</dcterms:created>
  <dcterms:modified xsi:type="dcterms:W3CDTF">2022-02-22T21:05:08Z</dcterms:modified>
</cp:coreProperties>
</file>