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0"/>
  </p:notesMasterIdLst>
  <p:handoutMasterIdLst>
    <p:handoutMasterId r:id="rId41"/>
  </p:handoutMasterIdLst>
  <p:sldIdLst>
    <p:sldId id="256" r:id="rId5"/>
    <p:sldId id="257" r:id="rId6"/>
    <p:sldId id="258" r:id="rId7"/>
    <p:sldId id="261" r:id="rId8"/>
    <p:sldId id="259" r:id="rId9"/>
    <p:sldId id="260" r:id="rId10"/>
    <p:sldId id="264" r:id="rId11"/>
    <p:sldId id="265" r:id="rId12"/>
    <p:sldId id="266" r:id="rId13"/>
    <p:sldId id="294" r:id="rId14"/>
    <p:sldId id="262" r:id="rId15"/>
    <p:sldId id="263" r:id="rId16"/>
    <p:sldId id="272" r:id="rId17"/>
    <p:sldId id="296" r:id="rId18"/>
    <p:sldId id="292" r:id="rId19"/>
    <p:sldId id="267" r:id="rId20"/>
    <p:sldId id="293" r:id="rId21"/>
    <p:sldId id="268" r:id="rId22"/>
    <p:sldId id="269" r:id="rId23"/>
    <p:sldId id="273" r:id="rId24"/>
    <p:sldId id="271" r:id="rId25"/>
    <p:sldId id="275" r:id="rId26"/>
    <p:sldId id="288" r:id="rId27"/>
    <p:sldId id="277" r:id="rId28"/>
    <p:sldId id="291" r:id="rId29"/>
    <p:sldId id="276" r:id="rId30"/>
    <p:sldId id="278" r:id="rId31"/>
    <p:sldId id="279" r:id="rId32"/>
    <p:sldId id="280" r:id="rId33"/>
    <p:sldId id="281" r:id="rId34"/>
    <p:sldId id="295" r:id="rId35"/>
    <p:sldId id="282" r:id="rId36"/>
    <p:sldId id="285" r:id="rId37"/>
    <p:sldId id="286" r:id="rId38"/>
    <p:sldId id="297" r:id="rId3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205">
          <p15:clr>
            <a:srgbClr val="A4A3A4"/>
          </p15:clr>
        </p15:guide>
        <p15:guide id="2" pos="3820">
          <p15:clr>
            <a:srgbClr val="A4A3A4"/>
          </p15:clr>
        </p15:guide>
        <p15:guide id="3" pos="741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8" autoAdjust="0"/>
    <p:restoredTop sz="99650" autoAdjust="0"/>
  </p:normalViewPr>
  <p:slideViewPr>
    <p:cSldViewPr snapToGrid="0" showGuides="1">
      <p:cViewPr varScale="1">
        <p:scale>
          <a:sx n="91" d="100"/>
          <a:sy n="91" d="100"/>
        </p:scale>
        <p:origin x="355" y="72"/>
      </p:cViewPr>
      <p:guideLst>
        <p:guide orient="horz" pos="1205"/>
        <p:guide pos="3820"/>
        <p:guide pos="7412"/>
      </p:guideLst>
    </p:cSldViewPr>
  </p:slideViewPr>
  <p:notesTextViewPr>
    <p:cViewPr>
      <p:scale>
        <a:sx n="1" d="1"/>
        <a:sy n="1" d="1"/>
      </p:scale>
      <p:origin x="0" y="0"/>
    </p:cViewPr>
  </p:notesTextViewPr>
  <p:sorterViewPr>
    <p:cViewPr>
      <p:scale>
        <a:sx n="90" d="100"/>
        <a:sy n="9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8/18/2019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8/18/2019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jpeg"/><Relationship Id="rId11" Type="http://schemas.microsoft.com/office/2007/relationships/hdphoto" Target="../media/hdphoto1.wdp"/><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duotone>
              <a:prstClr val="black"/>
              <a:schemeClr val="accent2">
                <a:tint val="45000"/>
                <a:satMod val="400000"/>
              </a:schemeClr>
            </a:duotone>
            <a:extLst>
              <a:ext uri="{28A0092B-C50C-407E-A947-70E740481C1C}">
                <a14:useLocalDpi xmlns:a14="http://schemas.microsoft.com/office/drawing/2010/main"/>
              </a:ext>
            </a:extLst>
          </a:blip>
          <a:srcRect/>
          <a:stretch/>
        </p:blipFill>
        <p:spPr>
          <a:xfrm rot="5400000" flipH="1">
            <a:off x="-63496" y="27007"/>
            <a:ext cx="4322618" cy="4226359"/>
          </a:xfrm>
          <a:prstGeom prst="rect">
            <a:avLst/>
          </a:prstGeom>
        </p:spPr>
      </p:pic>
      <p:sp>
        <p:nvSpPr>
          <p:cNvPr id="33" name="Freeform 12"/>
          <p:cNvSpPr>
            <a:spLocks/>
          </p:cNvSpPr>
          <p:nvPr userDrawn="1"/>
        </p:nvSpPr>
        <p:spPr bwMode="auto">
          <a:xfrm>
            <a:off x="7845425" y="0"/>
            <a:ext cx="4343400" cy="6858000"/>
          </a:xfrm>
          <a:custGeom>
            <a:avLst/>
            <a:gdLst>
              <a:gd name="T0" fmla="*/ 150 w 1412"/>
              <a:gd name="T1" fmla="*/ 2166 h 2166"/>
              <a:gd name="T2" fmla="*/ 1412 w 1412"/>
              <a:gd name="T3" fmla="*/ 2166 h 2166"/>
              <a:gd name="T4" fmla="*/ 1412 w 1412"/>
              <a:gd name="T5" fmla="*/ 0 h 2166"/>
              <a:gd name="T6" fmla="*/ 0 w 1412"/>
              <a:gd name="T7" fmla="*/ 0 h 2166"/>
              <a:gd name="T8" fmla="*/ 150 w 1412"/>
              <a:gd name="T9" fmla="*/ 2166 h 2166"/>
            </a:gdLst>
            <a:ahLst/>
            <a:cxnLst>
              <a:cxn ang="0">
                <a:pos x="T0" y="T1"/>
              </a:cxn>
              <a:cxn ang="0">
                <a:pos x="T2" y="T3"/>
              </a:cxn>
              <a:cxn ang="0">
                <a:pos x="T4" y="T5"/>
              </a:cxn>
              <a:cxn ang="0">
                <a:pos x="T6" y="T7"/>
              </a:cxn>
              <a:cxn ang="0">
                <a:pos x="T8" y="T9"/>
              </a:cxn>
            </a:cxnLst>
            <a:rect l="0" t="0" r="r" b="b"/>
            <a:pathLst>
              <a:path w="1412" h="2166">
                <a:moveTo>
                  <a:pt x="150" y="2166"/>
                </a:moveTo>
                <a:cubicBezTo>
                  <a:pt x="1412" y="2166"/>
                  <a:pt x="1412" y="2166"/>
                  <a:pt x="1412" y="2166"/>
                </a:cubicBezTo>
                <a:cubicBezTo>
                  <a:pt x="1412" y="0"/>
                  <a:pt x="1412" y="0"/>
                  <a:pt x="1412" y="0"/>
                </a:cubicBezTo>
                <a:cubicBezTo>
                  <a:pt x="0" y="0"/>
                  <a:pt x="0" y="0"/>
                  <a:pt x="0" y="0"/>
                </a:cubicBezTo>
                <a:cubicBezTo>
                  <a:pt x="0" y="0"/>
                  <a:pt x="304" y="816"/>
                  <a:pt x="150" y="2166"/>
                </a:cubicBezTo>
                <a:close/>
              </a:path>
            </a:pathLst>
          </a:cu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en-US"/>
          </a:p>
        </p:txBody>
      </p:sp>
      <p:sp>
        <p:nvSpPr>
          <p:cNvPr id="34" name="Freeform 13"/>
          <p:cNvSpPr>
            <a:spLocks/>
          </p:cNvSpPr>
          <p:nvPr userDrawn="1"/>
        </p:nvSpPr>
        <p:spPr bwMode="auto">
          <a:xfrm>
            <a:off x="7551511" y="0"/>
            <a:ext cx="1236663" cy="6858000"/>
          </a:xfrm>
          <a:custGeom>
            <a:avLst/>
            <a:gdLst>
              <a:gd name="T0" fmla="*/ 221 w 402"/>
              <a:gd name="T1" fmla="*/ 2166 h 2166"/>
              <a:gd name="T2" fmla="*/ 240 w 402"/>
              <a:gd name="T3" fmla="*/ 2166 h 2166"/>
              <a:gd name="T4" fmla="*/ 90 w 402"/>
              <a:gd name="T5" fmla="*/ 0 h 2166"/>
              <a:gd name="T6" fmla="*/ 0 w 402"/>
              <a:gd name="T7" fmla="*/ 0 h 2166"/>
              <a:gd name="T8" fmla="*/ 221 w 402"/>
              <a:gd name="T9" fmla="*/ 2166 h 2166"/>
            </a:gdLst>
            <a:ahLst/>
            <a:cxnLst>
              <a:cxn ang="0">
                <a:pos x="T0" y="T1"/>
              </a:cxn>
              <a:cxn ang="0">
                <a:pos x="T2" y="T3"/>
              </a:cxn>
              <a:cxn ang="0">
                <a:pos x="T4" y="T5"/>
              </a:cxn>
              <a:cxn ang="0">
                <a:pos x="T6" y="T7"/>
              </a:cxn>
              <a:cxn ang="0">
                <a:pos x="T8" y="T9"/>
              </a:cxn>
            </a:cxnLst>
            <a:rect l="0" t="0" r="r" b="b"/>
            <a:pathLst>
              <a:path w="402" h="2166">
                <a:moveTo>
                  <a:pt x="221" y="2166"/>
                </a:moveTo>
                <a:cubicBezTo>
                  <a:pt x="240" y="2166"/>
                  <a:pt x="240" y="2166"/>
                  <a:pt x="240" y="2166"/>
                </a:cubicBezTo>
                <a:cubicBezTo>
                  <a:pt x="240" y="2166"/>
                  <a:pt x="402" y="989"/>
                  <a:pt x="90" y="0"/>
                </a:cubicBezTo>
                <a:cubicBezTo>
                  <a:pt x="0" y="0"/>
                  <a:pt x="0" y="0"/>
                  <a:pt x="0" y="0"/>
                </a:cubicBezTo>
                <a:cubicBezTo>
                  <a:pt x="0" y="0"/>
                  <a:pt x="346" y="767"/>
                  <a:pt x="221" y="216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355073" y="6270708"/>
            <a:ext cx="2114681" cy="400110"/>
          </a:xfrm>
          <a:prstGeom prst="rect">
            <a:avLst/>
          </a:prstGeom>
          <a:noFill/>
        </p:spPr>
        <p:txBody>
          <a:bodyPr wrap="none" rtlCol="0">
            <a:spAutoFit/>
          </a:bodyPr>
          <a:lstStyle/>
          <a:p>
            <a:r>
              <a:rPr lang="en-US" sz="1000" b="0" dirty="0">
                <a:solidFill>
                  <a:schemeClr val="tx2"/>
                </a:solidFill>
              </a:rPr>
              <a:t>ORNL is managed by UT-Battelle </a:t>
            </a:r>
            <a:br>
              <a:rPr lang="en-US" sz="1000" b="0" dirty="0">
                <a:solidFill>
                  <a:schemeClr val="tx2"/>
                </a:solidFill>
              </a:rPr>
            </a:br>
            <a:r>
              <a:rPr lang="en-US" sz="1000" b="0" dirty="0">
                <a:solidFill>
                  <a:schemeClr val="tx2"/>
                </a:solidFill>
              </a:rPr>
              <a:t>for the US Department of Energy</a:t>
            </a:r>
          </a:p>
        </p:txBody>
      </p:sp>
      <p:sp>
        <p:nvSpPr>
          <p:cNvPr id="2" name="Title 1"/>
          <p:cNvSpPr>
            <a:spLocks noGrp="1"/>
          </p:cNvSpPr>
          <p:nvPr userDrawn="1">
            <p:ph type="ctrTitle"/>
          </p:nvPr>
        </p:nvSpPr>
        <p:spPr>
          <a:xfrm>
            <a:off x="339005" y="320040"/>
            <a:ext cx="5545451" cy="929485"/>
          </a:xfrm>
        </p:spPr>
        <p:txBody>
          <a:bodyPr/>
          <a:lstStyle>
            <a:lvl1pPr algn="l">
              <a:defRPr sz="3200" b="1">
                <a:solidFill>
                  <a:schemeClr val="tx2"/>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47472" y="2001549"/>
            <a:ext cx="5485292" cy="757130"/>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5" name="Picture 4"/>
          <p:cNvPicPr>
            <a:picLocks noChangeAspect="1"/>
          </p:cNvPicPr>
          <p:nvPr userDrawn="1"/>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a:ext>
            </a:extLst>
          </a:blip>
          <a:srcRect l="51571" r="6046" b="8563"/>
          <a:stretch/>
        </p:blipFill>
        <p:spPr>
          <a:xfrm>
            <a:off x="8313420" y="65"/>
            <a:ext cx="3875405" cy="6270643"/>
          </a:xfrm>
          <a:prstGeom prst="rect">
            <a:avLst/>
          </a:prstGeom>
        </p:spPr>
      </p:pic>
      <p:pic>
        <p:nvPicPr>
          <p:cNvPr id="25"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7021286" y="1266091"/>
            <a:ext cx="2152274" cy="2152275"/>
          </a:xfrm>
          <a:prstGeom prst="ellipse">
            <a:avLst/>
          </a:prstGeom>
          <a:blipFill>
            <a:blip r:embed="rId5" cstate="print">
              <a:extLst>
                <a:ext uri="{28A0092B-C50C-407E-A947-70E740481C1C}">
                  <a14:useLocalDpi xmlns:a14="http://schemas.microsoft.com/office/drawing/2010/main"/>
                </a:ext>
              </a:extLst>
            </a:blip>
            <a:srcRect/>
            <a:stretch>
              <a:fillRect t="16850"/>
            </a:stretch>
          </a:blipFill>
          <a:ln w="76200">
            <a:solidFill>
              <a:schemeClr val="accent2">
                <a:alpha val="65000"/>
              </a:schemeClr>
            </a:solidFill>
            <a:miter lim="800000"/>
            <a:headEnd/>
            <a:tailE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pic>
      <p:pic>
        <p:nvPicPr>
          <p:cNvPr id="26" name="Picture 25" descr="DifScat_better vibe.jpg.jpeg"/>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8707620" y="1856187"/>
            <a:ext cx="1868502" cy="1868502"/>
          </a:xfrm>
          <a:prstGeom prst="ellipse">
            <a:avLst/>
          </a:prstGeom>
          <a:solidFill>
            <a:schemeClr val="tx1"/>
          </a:solidFill>
          <a:ln w="76200">
            <a:solidFill>
              <a:schemeClr val="accent2">
                <a:alpha val="6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pic>
      <p:pic>
        <p:nvPicPr>
          <p:cNvPr id="27" name="Picture 26"/>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952888" y="3169875"/>
            <a:ext cx="1665404" cy="1665404"/>
          </a:xfrm>
          <a:prstGeom prst="ellipse">
            <a:avLst/>
          </a:prstGeom>
          <a:blipFill>
            <a:blip r:embed="rId8" cstate="print">
              <a:extLst>
                <a:ext uri="{28A0092B-C50C-407E-A947-70E740481C1C}">
                  <a14:useLocalDpi xmlns:a14="http://schemas.microsoft.com/office/drawing/2010/main"/>
                </a:ext>
              </a:extLst>
            </a:blip>
            <a:stretch>
              <a:fillRect/>
            </a:stretch>
          </a:blipFill>
          <a:ln w="76200">
            <a:solidFill>
              <a:schemeClr val="accent2">
                <a:alpha val="6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pic>
      <p:pic>
        <p:nvPicPr>
          <p:cNvPr id="28" name="Picture 27"/>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8063011" y="3294120"/>
            <a:ext cx="1425642" cy="1386314"/>
          </a:xfrm>
          <a:prstGeom prst="rect">
            <a:avLst/>
          </a:prstGeom>
          <a:ln>
            <a:noFill/>
          </a:ln>
        </p:spPr>
      </p:pic>
      <p:pic>
        <p:nvPicPr>
          <p:cNvPr id="14" name="Picture 2" descr="https://portal09.ornl.gov/sites/cm/branding/Logo%20Downloads/OLCF_official_color_10_26_15.png"/>
          <p:cNvPicPr>
            <a:picLocks noChangeAspect="1" noChangeArrowheads="1"/>
          </p:cNvPicPr>
          <p:nvPr userDrawn="1"/>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826586" y="6309360"/>
            <a:ext cx="1906015" cy="32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11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288" y="320040"/>
            <a:ext cx="11422261" cy="484748"/>
          </a:xfrm>
        </p:spPr>
        <p:txBody>
          <a:bodyPr/>
          <a:lstStyle/>
          <a:p>
            <a:r>
              <a:rPr lang="en-US" dirty="0"/>
              <a:t>Click to edit Master title style</a:t>
            </a:r>
          </a:p>
        </p:txBody>
      </p:sp>
      <p:sp>
        <p:nvSpPr>
          <p:cNvPr id="3" name="Content Placeholder 2"/>
          <p:cNvSpPr>
            <a:spLocks noGrp="1"/>
          </p:cNvSpPr>
          <p:nvPr>
            <p:ph idx="1"/>
          </p:nvPr>
        </p:nvSpPr>
        <p:spPr>
          <a:xfrm>
            <a:off x="347472" y="15087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3254" y="320040"/>
            <a:ext cx="11501908" cy="48474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47472" y="144475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7472" y="227033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1755" y="144475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27033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duotone>
              <a:prstClr val="black"/>
              <a:schemeClr val="accent2">
                <a:tint val="45000"/>
                <a:satMod val="400000"/>
              </a:schemeClr>
            </a:duotone>
            <a:extLst>
              <a:ext uri="{28A0092B-C50C-407E-A947-70E740481C1C}">
                <a14:useLocalDpi xmlns:a14="http://schemas.microsoft.com/office/drawing/2010/main"/>
              </a:ext>
            </a:extLst>
          </a:blip>
          <a:srcRect/>
          <a:stretch/>
        </p:blipFill>
        <p:spPr>
          <a:xfrm rot="5400000" flipH="1">
            <a:off x="-63496" y="27007"/>
            <a:ext cx="4322618" cy="4226359"/>
          </a:xfrm>
          <a:prstGeom prst="rect">
            <a:avLst/>
          </a:prstGeom>
        </p:spPr>
      </p:pic>
      <p:sp>
        <p:nvSpPr>
          <p:cNvPr id="2" name="Title 1"/>
          <p:cNvSpPr>
            <a:spLocks noGrp="1"/>
          </p:cNvSpPr>
          <p:nvPr>
            <p:ph type="title"/>
          </p:nvPr>
        </p:nvSpPr>
        <p:spPr>
          <a:xfrm>
            <a:off x="343506" y="320040"/>
            <a:ext cx="3803952" cy="877163"/>
          </a:xfrm>
        </p:spPr>
        <p:txBody>
          <a:bodyPr/>
          <a:lstStyle/>
          <a:p>
            <a:r>
              <a:rPr lang="en-US" dirty="0"/>
              <a:t>Click to edit Master title style</a:t>
            </a:r>
          </a:p>
        </p:txBody>
      </p:sp>
      <p:sp>
        <p:nvSpPr>
          <p:cNvPr id="19" name="Freeform 12"/>
          <p:cNvSpPr>
            <a:spLocks/>
          </p:cNvSpPr>
          <p:nvPr userDrawn="1"/>
        </p:nvSpPr>
        <p:spPr bwMode="auto">
          <a:xfrm>
            <a:off x="7845425" y="0"/>
            <a:ext cx="4343400" cy="6858000"/>
          </a:xfrm>
          <a:custGeom>
            <a:avLst/>
            <a:gdLst>
              <a:gd name="T0" fmla="*/ 150 w 1412"/>
              <a:gd name="T1" fmla="*/ 2166 h 2166"/>
              <a:gd name="T2" fmla="*/ 1412 w 1412"/>
              <a:gd name="T3" fmla="*/ 2166 h 2166"/>
              <a:gd name="T4" fmla="*/ 1412 w 1412"/>
              <a:gd name="T5" fmla="*/ 0 h 2166"/>
              <a:gd name="T6" fmla="*/ 0 w 1412"/>
              <a:gd name="T7" fmla="*/ 0 h 2166"/>
              <a:gd name="T8" fmla="*/ 150 w 1412"/>
              <a:gd name="T9" fmla="*/ 2166 h 2166"/>
            </a:gdLst>
            <a:ahLst/>
            <a:cxnLst>
              <a:cxn ang="0">
                <a:pos x="T0" y="T1"/>
              </a:cxn>
              <a:cxn ang="0">
                <a:pos x="T2" y="T3"/>
              </a:cxn>
              <a:cxn ang="0">
                <a:pos x="T4" y="T5"/>
              </a:cxn>
              <a:cxn ang="0">
                <a:pos x="T6" y="T7"/>
              </a:cxn>
              <a:cxn ang="0">
                <a:pos x="T8" y="T9"/>
              </a:cxn>
            </a:cxnLst>
            <a:rect l="0" t="0" r="r" b="b"/>
            <a:pathLst>
              <a:path w="1412" h="2166">
                <a:moveTo>
                  <a:pt x="150" y="2166"/>
                </a:moveTo>
                <a:cubicBezTo>
                  <a:pt x="1412" y="2166"/>
                  <a:pt x="1412" y="2166"/>
                  <a:pt x="1412" y="2166"/>
                </a:cubicBezTo>
                <a:cubicBezTo>
                  <a:pt x="1412" y="0"/>
                  <a:pt x="1412" y="0"/>
                  <a:pt x="1412" y="0"/>
                </a:cubicBezTo>
                <a:cubicBezTo>
                  <a:pt x="0" y="0"/>
                  <a:pt x="0" y="0"/>
                  <a:pt x="0" y="0"/>
                </a:cubicBezTo>
                <a:cubicBezTo>
                  <a:pt x="0" y="0"/>
                  <a:pt x="304" y="816"/>
                  <a:pt x="150" y="21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7551511" y="0"/>
            <a:ext cx="1236663" cy="6858000"/>
          </a:xfrm>
          <a:custGeom>
            <a:avLst/>
            <a:gdLst>
              <a:gd name="T0" fmla="*/ 221 w 402"/>
              <a:gd name="T1" fmla="*/ 2166 h 2166"/>
              <a:gd name="T2" fmla="*/ 240 w 402"/>
              <a:gd name="T3" fmla="*/ 2166 h 2166"/>
              <a:gd name="T4" fmla="*/ 90 w 402"/>
              <a:gd name="T5" fmla="*/ 0 h 2166"/>
              <a:gd name="T6" fmla="*/ 0 w 402"/>
              <a:gd name="T7" fmla="*/ 0 h 2166"/>
              <a:gd name="T8" fmla="*/ 221 w 402"/>
              <a:gd name="T9" fmla="*/ 2166 h 2166"/>
            </a:gdLst>
            <a:ahLst/>
            <a:cxnLst>
              <a:cxn ang="0">
                <a:pos x="T0" y="T1"/>
              </a:cxn>
              <a:cxn ang="0">
                <a:pos x="T2" y="T3"/>
              </a:cxn>
              <a:cxn ang="0">
                <a:pos x="T4" y="T5"/>
              </a:cxn>
              <a:cxn ang="0">
                <a:pos x="T6" y="T7"/>
              </a:cxn>
              <a:cxn ang="0">
                <a:pos x="T8" y="T9"/>
              </a:cxn>
            </a:cxnLst>
            <a:rect l="0" t="0" r="r" b="b"/>
            <a:pathLst>
              <a:path w="402" h="2166">
                <a:moveTo>
                  <a:pt x="221" y="2166"/>
                </a:moveTo>
                <a:cubicBezTo>
                  <a:pt x="240" y="2166"/>
                  <a:pt x="240" y="2166"/>
                  <a:pt x="240" y="2166"/>
                </a:cubicBezTo>
                <a:cubicBezTo>
                  <a:pt x="240" y="2166"/>
                  <a:pt x="402" y="989"/>
                  <a:pt x="90" y="0"/>
                </a:cubicBezTo>
                <a:cubicBezTo>
                  <a:pt x="0" y="0"/>
                  <a:pt x="0" y="0"/>
                  <a:pt x="0" y="0"/>
                </a:cubicBezTo>
                <a:cubicBezTo>
                  <a:pt x="0" y="0"/>
                  <a:pt x="346" y="767"/>
                  <a:pt x="221" y="2166"/>
                </a:cubicBezTo>
                <a:close/>
              </a:path>
            </a:pathLst>
          </a:custGeom>
          <a:solidFill>
            <a:schemeClr val="accent2"/>
          </a:solidFill>
          <a:ln>
            <a:noFill/>
          </a:ln>
          <a:effectLst>
            <a:outerShdw dist="25400" algn="l" rotWithShape="0">
              <a:schemeClr val="tx2"/>
            </a:outerShdw>
          </a:effec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a:ext>
            </a:extLst>
          </a:blip>
          <a:srcRect l="51571" r="6046" b="8563"/>
          <a:stretch/>
        </p:blipFill>
        <p:spPr>
          <a:xfrm>
            <a:off x="8313420" y="65"/>
            <a:ext cx="3875405" cy="6270643"/>
          </a:xfrm>
          <a:prstGeom prst="rect">
            <a:avLst/>
          </a:prstGeom>
        </p:spPr>
      </p:pic>
      <p:pic>
        <p:nvPicPr>
          <p:cNvPr id="9" name="Picture 2" descr="https://portal09.ornl.gov/sites/cm/branding/Logo%20Downloads/OLCF_official_color_10_26_15.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826586" y="6309360"/>
            <a:ext cx="1906015" cy="32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3504" y="320040"/>
            <a:ext cx="11501908" cy="484748"/>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2782963" y="-807261"/>
            <a:ext cx="10220258" cy="7665194"/>
          </a:xfrm>
          <a:prstGeom prst="rect">
            <a:avLst/>
          </a:prstGeom>
        </p:spPr>
      </p:pic>
      <p:pic>
        <p:nvPicPr>
          <p:cNvPr id="13" name="Picture 12"/>
          <p:cNvPicPr>
            <a:picLocks noChangeAspect="1"/>
          </p:cNvPicPr>
          <p:nvPr userDrawn="1"/>
        </p:nvPicPr>
        <p:blipFill rotWithShape="1">
          <a:blip r:embed="rId8" cstate="print">
            <a:duotone>
              <a:prstClr val="black"/>
              <a:schemeClr val="accent2">
                <a:tint val="45000"/>
                <a:satMod val="400000"/>
              </a:schemeClr>
            </a:duotone>
            <a:extLst>
              <a:ext uri="{28A0092B-C50C-407E-A947-70E740481C1C}">
                <a14:useLocalDpi xmlns:a14="http://schemas.microsoft.com/office/drawing/2010/main"/>
              </a:ext>
            </a:extLst>
          </a:blip>
          <a:srcRect/>
          <a:stretch/>
        </p:blipFill>
        <p:spPr>
          <a:xfrm rot="5400000" flipH="1">
            <a:off x="-63496" y="27007"/>
            <a:ext cx="4322618" cy="4226359"/>
          </a:xfrm>
          <a:prstGeom prst="rect">
            <a:avLst/>
          </a:prstGeom>
        </p:spPr>
      </p:pic>
      <p:sp>
        <p:nvSpPr>
          <p:cNvPr id="1026" name="Title Placeholder 1"/>
          <p:cNvSpPr>
            <a:spLocks noGrp="1"/>
          </p:cNvSpPr>
          <p:nvPr>
            <p:ph type="title"/>
          </p:nvPr>
        </p:nvSpPr>
        <p:spPr bwMode="auto">
          <a:xfrm>
            <a:off x="344121" y="320040"/>
            <a:ext cx="11375136"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47472" y="1508760"/>
            <a:ext cx="11520519"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ChangeArrowheads="1"/>
          </p:cNvSpPr>
          <p:nvPr/>
        </p:nvSpPr>
        <p:spPr bwMode="auto">
          <a:xfrm flipH="1">
            <a:off x="76587" y="6513051"/>
            <a:ext cx="280328"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bg1">
                    <a:lumMod val="75000"/>
                  </a:schemeClr>
                </a:solidFill>
                <a:latin typeface="Arial" pitchFamily="34" charset="0"/>
                <a:cs typeface="Arial" pitchFamily="34" charset="0"/>
              </a:rPr>
              <a:pPr algn="r" defTabSz="173038">
                <a:lnSpc>
                  <a:spcPct val="90000"/>
                </a:lnSpc>
                <a:tabLst>
                  <a:tab pos="230188" algn="l"/>
                </a:tabLst>
                <a:defRPr/>
              </a:pPr>
              <a:t>‹#›</a:t>
            </a:fld>
            <a:endParaRPr lang="en-US" sz="1000" dirty="0">
              <a:solidFill>
                <a:schemeClr val="bg1">
                  <a:lumMod val="75000"/>
                </a:schemeClr>
              </a:solidFill>
              <a:latin typeface="Arial" pitchFamily="34" charset="0"/>
              <a:cs typeface="Arial" pitchFamily="34" charset="0"/>
            </a:endParaRPr>
          </a:p>
        </p:txBody>
      </p:sp>
      <p:sp>
        <p:nvSpPr>
          <p:cNvPr id="14" name="Rectangle 256"/>
          <p:cNvSpPr txBox="1">
            <a:spLocks noChangeArrowheads="1"/>
          </p:cNvSpPr>
          <p:nvPr/>
        </p:nvSpPr>
        <p:spPr>
          <a:xfrm>
            <a:off x="366563" y="6477000"/>
            <a:ext cx="3859795" cy="182562"/>
          </a:xfrm>
          <a:prstGeom prst="rect">
            <a:avLst/>
          </a:prstGeom>
          <a:ln/>
        </p:spPr>
        <p:txBody>
          <a:bodyPr anchor="ctr"/>
          <a:lstStyle/>
          <a:p>
            <a:pPr algn="l"/>
            <a:r>
              <a:rPr lang="en-US" sz="1000" dirty="0">
                <a:solidFill>
                  <a:srgbClr val="BFBFBF"/>
                </a:solidFill>
                <a:latin typeface="Arial" pitchFamily="34" charset="0"/>
                <a:cs typeface="Arial" pitchFamily="34" charset="0"/>
              </a:rPr>
              <a:t>Introduction to </a:t>
            </a:r>
            <a:r>
              <a:rPr lang="en-US" sz="1000" dirty="0" err="1">
                <a:solidFill>
                  <a:srgbClr val="BFBFBF"/>
                </a:solidFill>
                <a:latin typeface="Arial" pitchFamily="34" charset="0"/>
                <a:cs typeface="Arial" pitchFamily="34" charset="0"/>
              </a:rPr>
              <a:t>OpenACC</a:t>
            </a:r>
            <a:endParaRPr lang="en-US" sz="1000" dirty="0">
              <a:solidFill>
                <a:srgbClr val="BFBFBF"/>
              </a:solidFill>
              <a:latin typeface="Arial" pitchFamily="34" charset="0"/>
              <a:cs typeface="Arial" pitchFamily="34" charset="0"/>
            </a:endParaRPr>
          </a:p>
        </p:txBody>
      </p:sp>
      <p:pic>
        <p:nvPicPr>
          <p:cNvPr id="2" name="Picture 2" descr="https://portal09.ornl.gov/sites/cm/branding/Logo%20Downloads/OLCF_official_color_10_26_15.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9826586" y="6309360"/>
            <a:ext cx="1906015" cy="32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5" r:id="rId1"/>
    <p:sldLayoutId id="2147483937" r:id="rId2"/>
    <p:sldLayoutId id="2147483939" r:id="rId3"/>
    <p:sldLayoutId id="2147483940" r:id="rId4"/>
    <p:sldLayoutId id="2147483941" r:id="rId5"/>
  </p:sldLayoutIdLst>
  <p:hf hdr="0" ftr="0" dt="0"/>
  <p:txStyles>
    <p:titleStyle>
      <a:lvl1pPr algn="l" rtl="0" eaLnBrk="1" fontAlgn="base" hangingPunct="1">
        <a:lnSpc>
          <a:spcPct val="85000"/>
        </a:lnSpc>
        <a:spcBef>
          <a:spcPct val="0"/>
        </a:spcBef>
        <a:spcAft>
          <a:spcPct val="0"/>
        </a:spcAft>
        <a:defRPr sz="3200" b="1" kern="1200">
          <a:solidFill>
            <a:schemeClr val="tx2"/>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rnorman.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mrnorman/miniWeather/blob/master/petascale_institute.m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005" y="320040"/>
            <a:ext cx="6827152" cy="1348061"/>
          </a:xfrm>
        </p:spPr>
        <p:txBody>
          <a:bodyPr/>
          <a:lstStyle/>
          <a:p>
            <a:r>
              <a:rPr lang="en-US" sz="4800" dirty="0"/>
              <a:t>Introduction to </a:t>
            </a:r>
            <a:r>
              <a:rPr lang="en-US" sz="4800" dirty="0" err="1"/>
              <a:t>OpenACC</a:t>
            </a:r>
            <a:r>
              <a:rPr lang="en-US" sz="4800"/>
              <a:t> Directives</a:t>
            </a:r>
            <a:endParaRPr lang="en-US" sz="4800" dirty="0"/>
          </a:p>
        </p:txBody>
      </p:sp>
      <p:sp>
        <p:nvSpPr>
          <p:cNvPr id="3" name="Subtitle 2"/>
          <p:cNvSpPr>
            <a:spLocks noGrp="1"/>
          </p:cNvSpPr>
          <p:nvPr>
            <p:ph type="subTitle" idx="1"/>
          </p:nvPr>
        </p:nvSpPr>
        <p:spPr>
          <a:xfrm>
            <a:off x="339005" y="2794564"/>
            <a:ext cx="5485292" cy="757130"/>
          </a:xfrm>
        </p:spPr>
        <p:txBody>
          <a:bodyPr/>
          <a:lstStyle/>
          <a:p>
            <a:r>
              <a:rPr lang="en-US" dirty="0"/>
              <a:t>Matt Norman</a:t>
            </a:r>
          </a:p>
          <a:p>
            <a:r>
              <a:rPr lang="en-US" dirty="0"/>
              <a:t>Scientific Computing Group</a:t>
            </a:r>
          </a:p>
          <a:p>
            <a:r>
              <a:rPr lang="en-US" dirty="0"/>
              <a:t>Oak Ridge National Laboratory</a:t>
            </a:r>
          </a:p>
          <a:p>
            <a:r>
              <a:rPr lang="en-US" dirty="0">
                <a:hlinkClick r:id="rId2"/>
              </a:rPr>
              <a:t>https://mrnorman.github.io</a:t>
            </a:r>
            <a:r>
              <a:rPr lang="en-US" dirty="0"/>
              <a:t> </a:t>
            </a:r>
          </a:p>
        </p:txBody>
      </p:sp>
    </p:spTree>
    <p:extLst>
      <p:ext uri="{BB962C8B-B14F-4D97-AF65-F5344CB8AC3E}">
        <p14:creationId xmlns:p14="http://schemas.microsoft.com/office/powerpoint/2010/main" val="270581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GPU Loop Threading: Loop Collapsing</a:t>
            </a:r>
          </a:p>
        </p:txBody>
      </p:sp>
      <p:sp>
        <p:nvSpPr>
          <p:cNvPr id="3" name="Content Placeholder 2"/>
          <p:cNvSpPr>
            <a:spLocks noGrp="1"/>
          </p:cNvSpPr>
          <p:nvPr>
            <p:ph idx="1"/>
          </p:nvPr>
        </p:nvSpPr>
        <p:spPr>
          <a:xfrm>
            <a:off x="191578" y="893989"/>
            <a:ext cx="11756854" cy="5519057"/>
          </a:xfrm>
        </p:spPr>
        <p:txBody>
          <a:bodyPr/>
          <a:lstStyle/>
          <a:p>
            <a:r>
              <a:rPr lang="en-US" dirty="0"/>
              <a:t>“Collapsing” loops means “gluing” multiple loops together into a single level of parallelism</a:t>
            </a:r>
          </a:p>
          <a:p>
            <a:r>
              <a:rPr lang="en-US" dirty="0"/>
              <a:t>Loop collapsing is often more efficient than explicitly specifying “gang”, “worker”, and “vector</a:t>
            </a:r>
          </a:p>
          <a:p>
            <a:pPr lvl="1"/>
            <a:r>
              <a:rPr lang="en-US" dirty="0"/>
              <a:t>Often, your inner loops aren’t optimally sized for vector work</a:t>
            </a:r>
          </a:p>
          <a:p>
            <a:pPr lvl="1"/>
            <a:r>
              <a:rPr lang="en-US" dirty="0"/>
              <a:t>Often, you have too many loops to fit </a:t>
            </a:r>
            <a:r>
              <a:rPr lang="en-US" dirty="0" err="1"/>
              <a:t>OpenACC’s</a:t>
            </a:r>
            <a:r>
              <a:rPr lang="en-US" dirty="0"/>
              <a:t> three levels of parallelism</a:t>
            </a:r>
          </a:p>
          <a:p>
            <a:pPr lvl="1"/>
            <a:r>
              <a:rPr lang="en-US" dirty="0"/>
              <a:t>Often, collapsing allows needed flexibility in your loop dimension sizes</a:t>
            </a:r>
          </a:p>
          <a:p>
            <a:endParaRPr lang="en-US" dirty="0"/>
          </a:p>
        </p:txBody>
      </p:sp>
    </p:spTree>
    <p:extLst>
      <p:ext uri="{BB962C8B-B14F-4D97-AF65-F5344CB8AC3E}">
        <p14:creationId xmlns:p14="http://schemas.microsoft.com/office/powerpoint/2010/main" val="209966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Example: Threading a loop on the GPU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1578" y="893989"/>
                <a:ext cx="11756854" cy="5519057"/>
              </a:xfrm>
            </p:spPr>
            <p:txBody>
              <a:bodyPr/>
              <a:lstStyle/>
              <a:p>
                <a:r>
                  <a:rPr lang="en-US" sz="2400" dirty="0"/>
                  <a:t>Example: Diffusion equation solved by central Finite-Differences: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𝑞</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r>
                      <a:rPr lang="en-US" sz="2400" b="0" i="1" smtClean="0">
                        <a:latin typeface="Cambria Math" panose="02040503050406030204" pitchFamily="18" charset="0"/>
                      </a:rPr>
                      <m:t>𝜅</m:t>
                    </m:r>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i="1">
                                <a:latin typeface="Cambria Math" panose="02040503050406030204" pitchFamily="18" charset="0"/>
                              </a:rPr>
                              <m:t>𝑞</m:t>
                            </m:r>
                          </m:num>
                          <m:den>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i="1">
                                <a:latin typeface="Cambria Math" panose="02040503050406030204" pitchFamily="18" charset="0"/>
                              </a:rPr>
                              <m:t>𝑞</m:t>
                            </m:r>
                          </m:num>
                          <m:den>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den>
                        </m:f>
                      </m:e>
                    </m:d>
                  </m:oMath>
                </a14:m>
                <a:endParaRPr lang="en-US" sz="2400" b="0" dirty="0"/>
              </a:p>
              <a:p>
                <a:r>
                  <a:rPr lang="en-US" sz="2400" dirty="0"/>
                  <a:t>Fortran version</a:t>
                </a:r>
                <a:endParaRPr lang="en-US" sz="24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1578" y="893989"/>
                <a:ext cx="11756854" cy="5519057"/>
              </a:xfrm>
              <a:blipFill>
                <a:blip r:embed="rId2"/>
                <a:stretch>
                  <a:fillRect l="-67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8A2C580-7EFB-4A82-99E4-8D92D8B0E0A9}"/>
              </a:ext>
            </a:extLst>
          </p:cNvPr>
          <p:cNvPicPr>
            <a:picLocks noChangeAspect="1"/>
          </p:cNvPicPr>
          <p:nvPr/>
        </p:nvPicPr>
        <p:blipFill>
          <a:blip r:embed="rId3"/>
          <a:stretch>
            <a:fillRect/>
          </a:stretch>
        </p:blipFill>
        <p:spPr>
          <a:xfrm>
            <a:off x="421594" y="2181225"/>
            <a:ext cx="9867900" cy="4095750"/>
          </a:xfrm>
          <a:prstGeom prst="rect">
            <a:avLst/>
          </a:prstGeom>
        </p:spPr>
      </p:pic>
    </p:spTree>
    <p:extLst>
      <p:ext uri="{BB962C8B-B14F-4D97-AF65-F5344CB8AC3E}">
        <p14:creationId xmlns:p14="http://schemas.microsoft.com/office/powerpoint/2010/main" val="299119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Example: Threading a loop on the GPU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1578" y="893989"/>
                <a:ext cx="11756854" cy="5519057"/>
              </a:xfrm>
            </p:spPr>
            <p:txBody>
              <a:bodyPr/>
              <a:lstStyle/>
              <a:p>
                <a:r>
                  <a:rPr lang="en-US" sz="2400" dirty="0"/>
                  <a:t>Example: Diffusion equation solved by central Finite-Differences: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𝑞</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r>
                      <a:rPr lang="en-US" sz="2400" b="0" i="1" smtClean="0">
                        <a:latin typeface="Cambria Math" panose="02040503050406030204" pitchFamily="18" charset="0"/>
                      </a:rPr>
                      <m:t>𝜅</m:t>
                    </m:r>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i="1">
                                <a:latin typeface="Cambria Math" panose="02040503050406030204" pitchFamily="18" charset="0"/>
                              </a:rPr>
                              <m:t>𝑞</m:t>
                            </m:r>
                          </m:num>
                          <m:den>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i="1">
                                <a:latin typeface="Cambria Math" panose="02040503050406030204" pitchFamily="18" charset="0"/>
                              </a:rPr>
                              <m:t>𝑞</m:t>
                            </m:r>
                          </m:num>
                          <m:den>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den>
                        </m:f>
                      </m:e>
                    </m:d>
                  </m:oMath>
                </a14:m>
                <a:endParaRPr lang="en-US" sz="2400" b="0" dirty="0"/>
              </a:p>
              <a:p>
                <a:r>
                  <a:rPr lang="en-US" sz="2400" dirty="0"/>
                  <a:t>C version</a:t>
                </a:r>
                <a:endParaRPr lang="en-US" sz="24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1578" y="893989"/>
                <a:ext cx="11756854" cy="5519057"/>
              </a:xfrm>
              <a:blipFill>
                <a:blip r:embed="rId2"/>
                <a:stretch>
                  <a:fillRect l="-67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42DD0C3-63D5-4674-B0A8-442FF4D87E4F}"/>
              </a:ext>
            </a:extLst>
          </p:cNvPr>
          <p:cNvPicPr>
            <a:picLocks noChangeAspect="1"/>
          </p:cNvPicPr>
          <p:nvPr/>
        </p:nvPicPr>
        <p:blipFill>
          <a:blip r:embed="rId3"/>
          <a:stretch>
            <a:fillRect/>
          </a:stretch>
        </p:blipFill>
        <p:spPr>
          <a:xfrm>
            <a:off x="420234" y="2143125"/>
            <a:ext cx="10287000" cy="4171950"/>
          </a:xfrm>
          <a:prstGeom prst="rect">
            <a:avLst/>
          </a:prstGeom>
        </p:spPr>
      </p:pic>
    </p:spTree>
    <p:extLst>
      <p:ext uri="{BB962C8B-B14F-4D97-AF65-F5344CB8AC3E}">
        <p14:creationId xmlns:p14="http://schemas.microsoft.com/office/powerpoint/2010/main" val="341888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Race Conditions in </a:t>
            </a:r>
            <a:r>
              <a:rPr lang="en-US" dirty="0" err="1"/>
              <a:t>OpenACC</a:t>
            </a:r>
            <a:r>
              <a:rPr lang="en-US" dirty="0"/>
              <a:t> Programming</a:t>
            </a:r>
          </a:p>
        </p:txBody>
      </p:sp>
      <p:sp>
        <p:nvSpPr>
          <p:cNvPr id="3" name="Content Placeholder 2"/>
          <p:cNvSpPr>
            <a:spLocks noGrp="1"/>
          </p:cNvSpPr>
          <p:nvPr>
            <p:ph idx="1"/>
          </p:nvPr>
        </p:nvSpPr>
        <p:spPr>
          <a:xfrm>
            <a:off x="191578" y="893989"/>
            <a:ext cx="11756854" cy="5519057"/>
          </a:xfrm>
        </p:spPr>
        <p:txBody>
          <a:bodyPr/>
          <a:lstStyle/>
          <a:p>
            <a:r>
              <a:rPr lang="en-US" dirty="0" err="1"/>
              <a:t>OpenACC’s</a:t>
            </a:r>
            <a:r>
              <a:rPr lang="en-US" dirty="0"/>
              <a:t> seeming simplicity can be deceptive</a:t>
            </a:r>
          </a:p>
          <a:p>
            <a:r>
              <a:rPr lang="en-US" b="0" dirty="0"/>
              <a:t>Most people are not used to exposing massive numbers of threads</a:t>
            </a:r>
          </a:p>
          <a:p>
            <a:r>
              <a:rPr lang="en-US" dirty="0"/>
              <a:t>As you’re forced to thread inner loops of your code, you’ll likely encounter “race conditions” you’re not used to dealing with</a:t>
            </a:r>
          </a:p>
          <a:p>
            <a:r>
              <a:rPr lang="en-US" dirty="0"/>
              <a:t>A race condition is when multiple parallel threads access data at the same memory location in a manner that can cause wrong answers</a:t>
            </a:r>
          </a:p>
          <a:p>
            <a:endParaRPr lang="en-US" dirty="0"/>
          </a:p>
          <a:p>
            <a:r>
              <a:rPr lang="en-US" dirty="0"/>
              <a:t>Usually, it’s multiple threads doing a </a:t>
            </a:r>
            <a:r>
              <a:rPr lang="en-US" dirty="0" err="1"/>
              <a:t>read+write</a:t>
            </a:r>
            <a:r>
              <a:rPr lang="en-US" dirty="0"/>
              <a:t> of the same memory</a:t>
            </a:r>
          </a:p>
          <a:p>
            <a:pPr lvl="1"/>
            <a:r>
              <a:rPr lang="en-US" dirty="0"/>
              <a:t>This most typically happens with array reductions</a:t>
            </a:r>
          </a:p>
          <a:p>
            <a:pPr lvl="1"/>
            <a:r>
              <a:rPr lang="en-US" dirty="0"/>
              <a:t>Two arrays might read the same, stale value, update, then write incorrect values</a:t>
            </a:r>
          </a:p>
        </p:txBody>
      </p:sp>
    </p:spTree>
    <p:extLst>
      <p:ext uri="{BB962C8B-B14F-4D97-AF65-F5344CB8AC3E}">
        <p14:creationId xmlns:p14="http://schemas.microsoft.com/office/powerpoint/2010/main" val="178918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GPU Loop Threading: Atomic Operations</a:t>
            </a:r>
          </a:p>
        </p:txBody>
      </p:sp>
      <p:sp>
        <p:nvSpPr>
          <p:cNvPr id="3" name="Content Placeholder 2"/>
          <p:cNvSpPr>
            <a:spLocks noGrp="1"/>
          </p:cNvSpPr>
          <p:nvPr>
            <p:ph idx="1"/>
          </p:nvPr>
        </p:nvSpPr>
        <p:spPr>
          <a:xfrm>
            <a:off x="191578" y="893989"/>
            <a:ext cx="11756854" cy="5519057"/>
          </a:xfrm>
        </p:spPr>
        <p:txBody>
          <a:bodyPr/>
          <a:lstStyle/>
          <a:p>
            <a:r>
              <a:rPr lang="en-US" sz="2400" dirty="0"/>
              <a:t>Sometimes, you must avoid threads updating the same memory location</a:t>
            </a:r>
          </a:p>
          <a:p>
            <a:r>
              <a:rPr lang="en-US" sz="2400" b="0" dirty="0"/>
              <a:t>Example: Partial reductions</a:t>
            </a:r>
          </a:p>
          <a:p>
            <a:endParaRPr lang="en-US" sz="2400" dirty="0"/>
          </a:p>
          <a:p>
            <a:endParaRPr lang="en-US" sz="2400" b="0" dirty="0"/>
          </a:p>
          <a:p>
            <a:endParaRPr lang="en-US" sz="2400" dirty="0"/>
          </a:p>
          <a:p>
            <a:endParaRPr lang="en-US" sz="2400" b="0" dirty="0"/>
          </a:p>
          <a:p>
            <a:pPr marL="0" indent="0">
              <a:buNone/>
            </a:pPr>
            <a:endParaRPr lang="en-US" sz="2400" b="0" dirty="0"/>
          </a:p>
          <a:p>
            <a:r>
              <a:rPr lang="en-US" sz="2400" dirty="0"/>
              <a:t>If all threads updated “flux” at the same time, that would give an error</a:t>
            </a:r>
          </a:p>
          <a:p>
            <a:r>
              <a:rPr lang="en-US" sz="2400" b="0" dirty="0"/>
              <a:t>With “atomic,” only one thread will do a read/write update at a time</a:t>
            </a:r>
          </a:p>
          <a:p>
            <a:r>
              <a:rPr lang="en-US" sz="2400" dirty="0"/>
              <a:t>“Atomic” becomes less efficient, the more threads you have accessing at the same time</a:t>
            </a:r>
            <a:endParaRPr lang="en-US" sz="2400" b="0" dirty="0"/>
          </a:p>
        </p:txBody>
      </p:sp>
      <p:pic>
        <p:nvPicPr>
          <p:cNvPr id="6" name="Picture 5">
            <a:extLst>
              <a:ext uri="{FF2B5EF4-FFF2-40B4-BE49-F238E27FC236}">
                <a16:creationId xmlns:a16="http://schemas.microsoft.com/office/drawing/2014/main" id="{0D4FC020-3E8C-4EF7-80B0-167FC89DF5D2}"/>
              </a:ext>
            </a:extLst>
          </p:cNvPr>
          <p:cNvPicPr>
            <a:picLocks noChangeAspect="1"/>
          </p:cNvPicPr>
          <p:nvPr/>
        </p:nvPicPr>
        <p:blipFill>
          <a:blip r:embed="rId2"/>
          <a:stretch>
            <a:fillRect/>
          </a:stretch>
        </p:blipFill>
        <p:spPr>
          <a:xfrm>
            <a:off x="404781" y="1815420"/>
            <a:ext cx="6972300" cy="2647950"/>
          </a:xfrm>
          <a:prstGeom prst="rect">
            <a:avLst/>
          </a:prstGeom>
        </p:spPr>
      </p:pic>
    </p:spTree>
    <p:extLst>
      <p:ext uri="{BB962C8B-B14F-4D97-AF65-F5344CB8AC3E}">
        <p14:creationId xmlns:p14="http://schemas.microsoft.com/office/powerpoint/2010/main" val="2286383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How Do I Know When To Use “!$acc atomic”?</a:t>
            </a:r>
          </a:p>
        </p:txBody>
      </p:sp>
      <p:sp>
        <p:nvSpPr>
          <p:cNvPr id="3" name="Content Placeholder 2"/>
          <p:cNvSpPr>
            <a:spLocks noGrp="1"/>
          </p:cNvSpPr>
          <p:nvPr>
            <p:ph idx="1"/>
          </p:nvPr>
        </p:nvSpPr>
        <p:spPr>
          <a:xfrm>
            <a:off x="191578" y="893989"/>
            <a:ext cx="11756854" cy="5519057"/>
          </a:xfrm>
        </p:spPr>
        <p:txBody>
          <a:bodyPr/>
          <a:lstStyle/>
          <a:p>
            <a:pPr marL="0" indent="0" algn="ctr">
              <a:buNone/>
            </a:pPr>
            <a:r>
              <a:rPr lang="en-US" sz="3200" b="1" dirty="0"/>
              <a:t>Look for an array on the left-hand-side of an “=“</a:t>
            </a:r>
            <a:br>
              <a:rPr lang="en-US" sz="3200" b="1" dirty="0"/>
            </a:br>
            <a:r>
              <a:rPr lang="en-US" sz="3200" b="1" dirty="0"/>
              <a:t>with </a:t>
            </a:r>
            <a:r>
              <a:rPr lang="en-US" sz="3200" b="1" u="sng" dirty="0"/>
              <a:t>fewer indices than you have loops</a:t>
            </a:r>
          </a:p>
          <a:p>
            <a:pPr marL="0" indent="0">
              <a:buNone/>
            </a:pPr>
            <a:endParaRPr lang="en-US" sz="2400" b="0" dirty="0"/>
          </a:p>
          <a:p>
            <a:endParaRPr lang="en-US" sz="2400" dirty="0"/>
          </a:p>
          <a:p>
            <a:endParaRPr lang="en-US" sz="2400" b="0" dirty="0"/>
          </a:p>
          <a:p>
            <a:endParaRPr lang="en-US" sz="2400" dirty="0"/>
          </a:p>
          <a:p>
            <a:endParaRPr lang="en-US" sz="2400" b="0" dirty="0"/>
          </a:p>
          <a:p>
            <a:pPr marL="0" indent="0">
              <a:buNone/>
            </a:pPr>
            <a:endParaRPr lang="en-US" sz="2400" b="0" dirty="0"/>
          </a:p>
          <a:p>
            <a:r>
              <a:rPr lang="en-US" sz="2400" dirty="0"/>
              <a:t>Notice “flux” has two indices, but we’re threading over three loops</a:t>
            </a:r>
          </a:p>
          <a:p>
            <a:r>
              <a:rPr lang="en-US" sz="2400" b="0" dirty="0"/>
              <a:t>You’re guaranteed to have a race condition in these circ</a:t>
            </a:r>
            <a:r>
              <a:rPr lang="en-US" sz="2400" dirty="0"/>
              <a:t>umstances</a:t>
            </a:r>
            <a:endParaRPr lang="en-US" sz="2400" b="0" dirty="0"/>
          </a:p>
        </p:txBody>
      </p:sp>
      <p:pic>
        <p:nvPicPr>
          <p:cNvPr id="6" name="Picture 5">
            <a:extLst>
              <a:ext uri="{FF2B5EF4-FFF2-40B4-BE49-F238E27FC236}">
                <a16:creationId xmlns:a16="http://schemas.microsoft.com/office/drawing/2014/main" id="{0D4FC020-3E8C-4EF7-80B0-167FC89DF5D2}"/>
              </a:ext>
            </a:extLst>
          </p:cNvPr>
          <p:cNvPicPr>
            <a:picLocks noChangeAspect="1"/>
          </p:cNvPicPr>
          <p:nvPr/>
        </p:nvPicPr>
        <p:blipFill>
          <a:blip r:embed="rId2"/>
          <a:stretch>
            <a:fillRect/>
          </a:stretch>
        </p:blipFill>
        <p:spPr>
          <a:xfrm>
            <a:off x="404781" y="2109035"/>
            <a:ext cx="6972300" cy="2647950"/>
          </a:xfrm>
          <a:prstGeom prst="rect">
            <a:avLst/>
          </a:prstGeom>
        </p:spPr>
      </p:pic>
    </p:spTree>
    <p:extLst>
      <p:ext uri="{BB962C8B-B14F-4D97-AF65-F5344CB8AC3E}">
        <p14:creationId xmlns:p14="http://schemas.microsoft.com/office/powerpoint/2010/main" val="394155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GPU Loop Threading: Global Reductions</a:t>
            </a:r>
          </a:p>
        </p:txBody>
      </p:sp>
      <p:sp>
        <p:nvSpPr>
          <p:cNvPr id="3" name="Content Placeholder 2"/>
          <p:cNvSpPr>
            <a:spLocks noGrp="1"/>
          </p:cNvSpPr>
          <p:nvPr>
            <p:ph idx="1"/>
          </p:nvPr>
        </p:nvSpPr>
        <p:spPr>
          <a:xfrm>
            <a:off x="191578" y="893989"/>
            <a:ext cx="11756854" cy="5519057"/>
          </a:xfrm>
        </p:spPr>
        <p:txBody>
          <a:bodyPr/>
          <a:lstStyle/>
          <a:p>
            <a:r>
              <a:rPr lang="en-US" sz="2400" dirty="0" err="1"/>
              <a:t>OpenACC</a:t>
            </a:r>
            <a:r>
              <a:rPr lang="en-US" sz="2400" dirty="0"/>
              <a:t> does kernel-wide reductions very efficiently:</a:t>
            </a:r>
            <a:endParaRPr lang="en-US" sz="2400" b="0" dirty="0"/>
          </a:p>
        </p:txBody>
      </p:sp>
      <p:pic>
        <p:nvPicPr>
          <p:cNvPr id="4" name="Picture 3">
            <a:extLst>
              <a:ext uri="{FF2B5EF4-FFF2-40B4-BE49-F238E27FC236}">
                <a16:creationId xmlns:a16="http://schemas.microsoft.com/office/drawing/2014/main" id="{B570182B-67CA-4F1C-A1D2-8FEED648002A}"/>
              </a:ext>
            </a:extLst>
          </p:cNvPr>
          <p:cNvPicPr>
            <a:picLocks noChangeAspect="1"/>
          </p:cNvPicPr>
          <p:nvPr/>
        </p:nvPicPr>
        <p:blipFill>
          <a:blip r:embed="rId2"/>
          <a:stretch>
            <a:fillRect/>
          </a:stretch>
        </p:blipFill>
        <p:spPr>
          <a:xfrm>
            <a:off x="468157" y="1516009"/>
            <a:ext cx="7505700" cy="2514600"/>
          </a:xfrm>
          <a:prstGeom prst="rect">
            <a:avLst/>
          </a:prstGeom>
        </p:spPr>
      </p:pic>
    </p:spTree>
    <p:extLst>
      <p:ext uri="{BB962C8B-B14F-4D97-AF65-F5344CB8AC3E}">
        <p14:creationId xmlns:p14="http://schemas.microsoft.com/office/powerpoint/2010/main" val="219928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Do I Use Atomic or Reduction?</a:t>
            </a:r>
          </a:p>
        </p:txBody>
      </p:sp>
      <p:sp>
        <p:nvSpPr>
          <p:cNvPr id="3" name="Content Placeholder 2"/>
          <p:cNvSpPr>
            <a:spLocks noGrp="1"/>
          </p:cNvSpPr>
          <p:nvPr>
            <p:ph idx="1"/>
          </p:nvPr>
        </p:nvSpPr>
        <p:spPr>
          <a:xfrm>
            <a:off x="191578" y="893989"/>
            <a:ext cx="11756854" cy="5519057"/>
          </a:xfrm>
        </p:spPr>
        <p:txBody>
          <a:bodyPr/>
          <a:lstStyle/>
          <a:p>
            <a:r>
              <a:rPr lang="en-US" dirty="0"/>
              <a:t>Partial reductions (i.e., over some but not all of the loop indices) often perform better with “atomic”</a:t>
            </a:r>
          </a:p>
          <a:p>
            <a:r>
              <a:rPr lang="en-US" b="0" dirty="0"/>
              <a:t>Global reductions </a:t>
            </a:r>
            <a:r>
              <a:rPr lang="en-US" dirty="0"/>
              <a:t>to a scalar always perform better with reductions</a:t>
            </a:r>
            <a:endParaRPr lang="en-US" b="0" dirty="0"/>
          </a:p>
        </p:txBody>
      </p:sp>
      <p:pic>
        <p:nvPicPr>
          <p:cNvPr id="5" name="Picture 4">
            <a:extLst>
              <a:ext uri="{FF2B5EF4-FFF2-40B4-BE49-F238E27FC236}">
                <a16:creationId xmlns:a16="http://schemas.microsoft.com/office/drawing/2014/main" id="{D681DA8A-ECB3-46FC-AF38-F867D2E6D643}"/>
              </a:ext>
            </a:extLst>
          </p:cNvPr>
          <p:cNvPicPr>
            <a:picLocks noChangeAspect="1"/>
          </p:cNvPicPr>
          <p:nvPr/>
        </p:nvPicPr>
        <p:blipFill>
          <a:blip r:embed="rId2"/>
          <a:stretch>
            <a:fillRect/>
          </a:stretch>
        </p:blipFill>
        <p:spPr>
          <a:xfrm>
            <a:off x="250301" y="3653518"/>
            <a:ext cx="5213879" cy="1980134"/>
          </a:xfrm>
          <a:prstGeom prst="rect">
            <a:avLst/>
          </a:prstGeom>
        </p:spPr>
      </p:pic>
      <p:pic>
        <p:nvPicPr>
          <p:cNvPr id="6" name="Picture 5">
            <a:extLst>
              <a:ext uri="{FF2B5EF4-FFF2-40B4-BE49-F238E27FC236}">
                <a16:creationId xmlns:a16="http://schemas.microsoft.com/office/drawing/2014/main" id="{2421EE2D-A385-4C32-8458-2547BEA62045}"/>
              </a:ext>
            </a:extLst>
          </p:cNvPr>
          <p:cNvPicPr>
            <a:picLocks noChangeAspect="1"/>
          </p:cNvPicPr>
          <p:nvPr/>
        </p:nvPicPr>
        <p:blipFill>
          <a:blip r:embed="rId3"/>
          <a:stretch>
            <a:fillRect/>
          </a:stretch>
        </p:blipFill>
        <p:spPr>
          <a:xfrm>
            <a:off x="5889070" y="3665716"/>
            <a:ext cx="5910399" cy="1980134"/>
          </a:xfrm>
          <a:prstGeom prst="rect">
            <a:avLst/>
          </a:prstGeom>
        </p:spPr>
      </p:pic>
    </p:spTree>
    <p:extLst>
      <p:ext uri="{BB962C8B-B14F-4D97-AF65-F5344CB8AC3E}">
        <p14:creationId xmlns:p14="http://schemas.microsoft.com/office/powerpoint/2010/main" val="288174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GPU Loop Threading: Private Variables</a:t>
            </a:r>
          </a:p>
        </p:txBody>
      </p:sp>
      <p:sp>
        <p:nvSpPr>
          <p:cNvPr id="3" name="Content Placeholder 2"/>
          <p:cNvSpPr>
            <a:spLocks noGrp="1"/>
          </p:cNvSpPr>
          <p:nvPr>
            <p:ph idx="1"/>
          </p:nvPr>
        </p:nvSpPr>
        <p:spPr>
          <a:xfrm>
            <a:off x="191578" y="893989"/>
            <a:ext cx="11756854" cy="5519057"/>
          </a:xfrm>
        </p:spPr>
        <p:txBody>
          <a:bodyPr/>
          <a:lstStyle/>
          <a:p>
            <a:r>
              <a:rPr lang="en-US" sz="2400" dirty="0"/>
              <a:t>Often, every thread will need its own copy of a small array</a:t>
            </a:r>
          </a:p>
          <a:p>
            <a:endParaRPr lang="en-US" sz="2400" b="0" dirty="0"/>
          </a:p>
          <a:p>
            <a:endParaRPr lang="en-US" sz="2400" dirty="0"/>
          </a:p>
          <a:p>
            <a:endParaRPr lang="en-US" sz="2400" b="0" dirty="0"/>
          </a:p>
          <a:p>
            <a:endParaRPr lang="en-US" sz="2400" dirty="0"/>
          </a:p>
          <a:p>
            <a:endParaRPr lang="en-US" sz="2400" b="0" dirty="0"/>
          </a:p>
          <a:p>
            <a:endParaRPr lang="en-US" sz="2400" dirty="0"/>
          </a:p>
          <a:p>
            <a:endParaRPr lang="en-US" sz="2400" b="0" dirty="0"/>
          </a:p>
          <a:p>
            <a:r>
              <a:rPr lang="en-US" sz="2400" dirty="0"/>
              <a:t>You know to use private when an array’s dimensions are not one of the </a:t>
            </a:r>
            <a:r>
              <a:rPr lang="en-US" sz="2400" u="sng" dirty="0"/>
              <a:t>parallelized loops</a:t>
            </a:r>
          </a:p>
          <a:p>
            <a:r>
              <a:rPr lang="en-US" sz="2400" b="0" dirty="0"/>
              <a:t>You do not need to privatize scalars, </a:t>
            </a:r>
            <a:r>
              <a:rPr lang="en-US" sz="2400" dirty="0"/>
              <a:t>only arrays</a:t>
            </a:r>
            <a:endParaRPr lang="en-US" sz="2400" b="0" dirty="0"/>
          </a:p>
        </p:txBody>
      </p:sp>
      <p:pic>
        <p:nvPicPr>
          <p:cNvPr id="5" name="Picture 4">
            <a:extLst>
              <a:ext uri="{FF2B5EF4-FFF2-40B4-BE49-F238E27FC236}">
                <a16:creationId xmlns:a16="http://schemas.microsoft.com/office/drawing/2014/main" id="{D1D9ADBD-1AB1-4E2F-BC71-DD5B662AE2A6}"/>
              </a:ext>
            </a:extLst>
          </p:cNvPr>
          <p:cNvPicPr>
            <a:picLocks noChangeAspect="1"/>
          </p:cNvPicPr>
          <p:nvPr/>
        </p:nvPicPr>
        <p:blipFill>
          <a:blip r:embed="rId2"/>
          <a:stretch>
            <a:fillRect/>
          </a:stretch>
        </p:blipFill>
        <p:spPr>
          <a:xfrm>
            <a:off x="503237" y="1362624"/>
            <a:ext cx="9467850" cy="3467100"/>
          </a:xfrm>
          <a:prstGeom prst="rect">
            <a:avLst/>
          </a:prstGeom>
        </p:spPr>
      </p:pic>
    </p:spTree>
    <p:extLst>
      <p:ext uri="{BB962C8B-B14F-4D97-AF65-F5344CB8AC3E}">
        <p14:creationId xmlns:p14="http://schemas.microsoft.com/office/powerpoint/2010/main" val="2538038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GPU Loop Threading: If Statements and Collapsing</a:t>
            </a:r>
          </a:p>
        </p:txBody>
      </p:sp>
      <p:sp>
        <p:nvSpPr>
          <p:cNvPr id="3" name="Content Placeholder 2"/>
          <p:cNvSpPr>
            <a:spLocks noGrp="1"/>
          </p:cNvSpPr>
          <p:nvPr>
            <p:ph idx="1"/>
          </p:nvPr>
        </p:nvSpPr>
        <p:spPr>
          <a:xfrm>
            <a:off x="191578" y="893989"/>
            <a:ext cx="11756854" cy="5519057"/>
          </a:xfrm>
        </p:spPr>
        <p:txBody>
          <a:bodyPr/>
          <a:lstStyle/>
          <a:p>
            <a:r>
              <a:rPr lang="en-US" sz="2400" dirty="0"/>
              <a:t>You cannot collapse loops that have intermittent work (even if-statements)</a:t>
            </a:r>
            <a:endParaRPr lang="en-US" sz="2400" b="0" dirty="0"/>
          </a:p>
        </p:txBody>
      </p:sp>
      <p:pic>
        <p:nvPicPr>
          <p:cNvPr id="4" name="Picture 3">
            <a:extLst>
              <a:ext uri="{FF2B5EF4-FFF2-40B4-BE49-F238E27FC236}">
                <a16:creationId xmlns:a16="http://schemas.microsoft.com/office/drawing/2014/main" id="{5C02B1FB-2056-4DE6-A58A-34B3DF5E821C}"/>
              </a:ext>
            </a:extLst>
          </p:cNvPr>
          <p:cNvPicPr>
            <a:picLocks noChangeAspect="1"/>
          </p:cNvPicPr>
          <p:nvPr/>
        </p:nvPicPr>
        <p:blipFill>
          <a:blip r:embed="rId2"/>
          <a:stretch>
            <a:fillRect/>
          </a:stretch>
        </p:blipFill>
        <p:spPr>
          <a:xfrm>
            <a:off x="497795" y="1311352"/>
            <a:ext cx="8154120" cy="2275213"/>
          </a:xfrm>
          <a:prstGeom prst="rect">
            <a:avLst/>
          </a:prstGeom>
        </p:spPr>
      </p:pic>
      <p:pic>
        <p:nvPicPr>
          <p:cNvPr id="6" name="Picture 5">
            <a:extLst>
              <a:ext uri="{FF2B5EF4-FFF2-40B4-BE49-F238E27FC236}">
                <a16:creationId xmlns:a16="http://schemas.microsoft.com/office/drawing/2014/main" id="{330D9F33-9E94-48AC-891D-3DB5476ACC5D}"/>
              </a:ext>
            </a:extLst>
          </p:cNvPr>
          <p:cNvPicPr>
            <a:picLocks noChangeAspect="1"/>
          </p:cNvPicPr>
          <p:nvPr/>
        </p:nvPicPr>
        <p:blipFill>
          <a:blip r:embed="rId3"/>
          <a:stretch>
            <a:fillRect/>
          </a:stretch>
        </p:blipFill>
        <p:spPr>
          <a:xfrm>
            <a:off x="497794" y="3914246"/>
            <a:ext cx="8154120" cy="2529003"/>
          </a:xfrm>
          <a:prstGeom prst="rect">
            <a:avLst/>
          </a:prstGeom>
        </p:spPr>
      </p:pic>
      <p:sp>
        <p:nvSpPr>
          <p:cNvPr id="7" name="Arrow: Down 6">
            <a:extLst>
              <a:ext uri="{FF2B5EF4-FFF2-40B4-BE49-F238E27FC236}">
                <a16:creationId xmlns:a16="http://schemas.microsoft.com/office/drawing/2014/main" id="{E9226B16-AA08-4511-B77E-E52B22963852}"/>
              </a:ext>
            </a:extLst>
          </p:cNvPr>
          <p:cNvSpPr/>
          <p:nvPr/>
        </p:nvSpPr>
        <p:spPr>
          <a:xfrm>
            <a:off x="3457575" y="2865664"/>
            <a:ext cx="489857" cy="1008290"/>
          </a:xfrm>
          <a:prstGeom prst="downArrow">
            <a:avLst/>
          </a:prstGeom>
          <a:solidFill>
            <a:srgbClr val="FF000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Tree>
    <p:extLst>
      <p:ext uri="{BB962C8B-B14F-4D97-AF65-F5344CB8AC3E}">
        <p14:creationId xmlns:p14="http://schemas.microsoft.com/office/powerpoint/2010/main" val="220284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What Is </a:t>
            </a:r>
            <a:r>
              <a:rPr lang="en-US" dirty="0" err="1"/>
              <a:t>OpenACC</a:t>
            </a:r>
            <a:r>
              <a:rPr lang="en-US" dirty="0"/>
              <a:t>?</a:t>
            </a:r>
          </a:p>
        </p:txBody>
      </p:sp>
      <p:sp>
        <p:nvSpPr>
          <p:cNvPr id="3" name="Content Placeholder 2"/>
          <p:cNvSpPr>
            <a:spLocks noGrp="1"/>
          </p:cNvSpPr>
          <p:nvPr>
            <p:ph idx="1"/>
          </p:nvPr>
        </p:nvSpPr>
        <p:spPr>
          <a:xfrm>
            <a:off x="191578" y="893989"/>
            <a:ext cx="11756854" cy="5519057"/>
          </a:xfrm>
        </p:spPr>
        <p:txBody>
          <a:bodyPr/>
          <a:lstStyle/>
          <a:p>
            <a:r>
              <a:rPr lang="en-US" dirty="0"/>
              <a:t>A set of </a:t>
            </a:r>
            <a:r>
              <a:rPr lang="en-US" u="sng" dirty="0"/>
              <a:t>directives</a:t>
            </a:r>
            <a:r>
              <a:rPr lang="en-US" dirty="0"/>
              <a:t> and a library </a:t>
            </a:r>
            <a:r>
              <a:rPr lang="en-US" u="sng" dirty="0"/>
              <a:t>API</a:t>
            </a:r>
            <a:r>
              <a:rPr lang="en-US" dirty="0"/>
              <a:t> for simpler GPU programming</a:t>
            </a:r>
          </a:p>
          <a:p>
            <a:r>
              <a:rPr lang="en-US" dirty="0"/>
              <a:t>Directives are </a:t>
            </a:r>
            <a:r>
              <a:rPr lang="en-US" i="1" dirty="0"/>
              <a:t>ignored</a:t>
            </a:r>
            <a:r>
              <a:rPr lang="en-US" dirty="0"/>
              <a:t> when the compiler isn’t using </a:t>
            </a:r>
            <a:r>
              <a:rPr lang="en-US" dirty="0" err="1"/>
              <a:t>OpenACC</a:t>
            </a:r>
            <a:endParaRPr lang="en-US" dirty="0"/>
          </a:p>
          <a:p>
            <a:r>
              <a:rPr lang="en-US" dirty="0"/>
              <a:t>Directives in C/C++:		#pragma acc [clauses]</a:t>
            </a:r>
          </a:p>
          <a:p>
            <a:r>
              <a:rPr lang="en-US" dirty="0"/>
              <a:t>Directives in Fortran:		!$acc  [clauses]</a:t>
            </a:r>
          </a:p>
          <a:p>
            <a:r>
              <a:rPr lang="en-US" dirty="0"/>
              <a:t>A few main purposes for </a:t>
            </a:r>
            <a:r>
              <a:rPr lang="en-US" dirty="0" err="1"/>
              <a:t>OpenACC</a:t>
            </a:r>
            <a:r>
              <a:rPr lang="en-US" dirty="0"/>
              <a:t> directives</a:t>
            </a:r>
          </a:p>
          <a:p>
            <a:pPr marL="803275" lvl="1" indent="-457200">
              <a:buFont typeface="+mj-lt"/>
              <a:buAutoNum type="arabicPeriod"/>
            </a:pPr>
            <a:r>
              <a:rPr lang="en-US" dirty="0"/>
              <a:t>Apply directives to loops to thread them on the GPU</a:t>
            </a:r>
          </a:p>
          <a:p>
            <a:pPr marL="803275" lvl="1" indent="-457200">
              <a:buFont typeface="+mj-lt"/>
              <a:buAutoNum type="arabicPeriod"/>
            </a:pPr>
            <a:r>
              <a:rPr lang="en-US" dirty="0"/>
              <a:t>Manage data between the CPU main memory and GPU memory</a:t>
            </a:r>
          </a:p>
          <a:p>
            <a:pPr marL="803275" lvl="1" indent="-457200">
              <a:buFont typeface="+mj-lt"/>
              <a:buAutoNum type="arabicPeriod"/>
            </a:pPr>
            <a:r>
              <a:rPr lang="en-US" dirty="0"/>
              <a:t>Manage </a:t>
            </a:r>
            <a:r>
              <a:rPr lang="en-US" dirty="0" err="1"/>
              <a:t>asynchronicity</a:t>
            </a:r>
            <a:r>
              <a:rPr lang="en-US" dirty="0"/>
              <a:t> between the CPU and the GPU</a:t>
            </a:r>
          </a:p>
          <a:p>
            <a:r>
              <a:rPr lang="en-US" dirty="0" err="1"/>
              <a:t>OpenACC</a:t>
            </a:r>
            <a:r>
              <a:rPr lang="en-US" dirty="0"/>
              <a:t> is intended for cross-platform portability</a:t>
            </a:r>
          </a:p>
          <a:p>
            <a:pPr lvl="1"/>
            <a:r>
              <a:rPr lang="en-US" dirty="0"/>
              <a:t>Realistically, it’s geared more toward the GPU</a:t>
            </a:r>
          </a:p>
        </p:txBody>
      </p:sp>
    </p:spTree>
    <p:extLst>
      <p:ext uri="{BB962C8B-B14F-4D97-AF65-F5344CB8AC3E}">
        <p14:creationId xmlns:p14="http://schemas.microsoft.com/office/powerpoint/2010/main" val="91080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GPU Loop Threading: Function Calls</a:t>
            </a:r>
          </a:p>
        </p:txBody>
      </p:sp>
      <p:sp>
        <p:nvSpPr>
          <p:cNvPr id="3" name="Content Placeholder 2"/>
          <p:cNvSpPr>
            <a:spLocks noGrp="1"/>
          </p:cNvSpPr>
          <p:nvPr>
            <p:ph idx="1"/>
          </p:nvPr>
        </p:nvSpPr>
        <p:spPr>
          <a:xfrm>
            <a:off x="191578" y="893989"/>
            <a:ext cx="11756854" cy="5519057"/>
          </a:xfrm>
        </p:spPr>
        <p:txBody>
          <a:bodyPr/>
          <a:lstStyle/>
          <a:p>
            <a:r>
              <a:rPr lang="en-US" sz="2400" dirty="0"/>
              <a:t>Function calls must be declared on the GPU with the “routine” directive</a:t>
            </a:r>
          </a:p>
          <a:p>
            <a:r>
              <a:rPr lang="en-US" sz="2400" b="0" dirty="0"/>
              <a:t>!$acc routine(name) [ seq | vector | worker | gang ]</a:t>
            </a:r>
          </a:p>
        </p:txBody>
      </p:sp>
      <p:pic>
        <p:nvPicPr>
          <p:cNvPr id="8" name="Picture 7">
            <a:extLst>
              <a:ext uri="{FF2B5EF4-FFF2-40B4-BE49-F238E27FC236}">
                <a16:creationId xmlns:a16="http://schemas.microsoft.com/office/drawing/2014/main" id="{093A6F1A-5759-4453-A823-6DDD23672013}"/>
              </a:ext>
            </a:extLst>
          </p:cNvPr>
          <p:cNvPicPr>
            <a:picLocks noChangeAspect="1"/>
          </p:cNvPicPr>
          <p:nvPr/>
        </p:nvPicPr>
        <p:blipFill>
          <a:blip r:embed="rId2"/>
          <a:stretch>
            <a:fillRect/>
          </a:stretch>
        </p:blipFill>
        <p:spPr>
          <a:xfrm>
            <a:off x="455798" y="1901814"/>
            <a:ext cx="7782723" cy="4399693"/>
          </a:xfrm>
          <a:prstGeom prst="rect">
            <a:avLst/>
          </a:prstGeom>
        </p:spPr>
      </p:pic>
    </p:spTree>
    <p:extLst>
      <p:ext uri="{BB962C8B-B14F-4D97-AF65-F5344CB8AC3E}">
        <p14:creationId xmlns:p14="http://schemas.microsoft.com/office/powerpoint/2010/main" val="2003684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5DCA-A322-4B03-9653-7154FAB381EB}"/>
              </a:ext>
            </a:extLst>
          </p:cNvPr>
          <p:cNvSpPr>
            <a:spLocks noGrp="1"/>
          </p:cNvSpPr>
          <p:nvPr>
            <p:ph type="title"/>
          </p:nvPr>
        </p:nvSpPr>
        <p:spPr>
          <a:xfrm>
            <a:off x="344288" y="320040"/>
            <a:ext cx="11422261" cy="1792798"/>
          </a:xfrm>
        </p:spPr>
        <p:txBody>
          <a:bodyPr/>
          <a:lstStyle/>
          <a:p>
            <a:pPr algn="ctr"/>
            <a:r>
              <a:rPr lang="en-US" sz="4200" dirty="0"/>
              <a:t>Part 2: </a:t>
            </a:r>
            <a:r>
              <a:rPr lang="en-US" sz="4400" dirty="0"/>
              <a:t>Manage data between the CPU main memory and GPU memory</a:t>
            </a:r>
            <a:br>
              <a:rPr lang="en-US" sz="4200" dirty="0"/>
            </a:br>
            <a:endParaRPr lang="en-US" sz="4200" dirty="0"/>
          </a:p>
        </p:txBody>
      </p:sp>
    </p:spTree>
    <p:extLst>
      <p:ext uri="{BB962C8B-B14F-4D97-AF65-F5344CB8AC3E}">
        <p14:creationId xmlns:p14="http://schemas.microsoft.com/office/powerpoint/2010/main" val="3600533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GPU &amp; CPU Have Separate Memory Spaces</a:t>
            </a:r>
          </a:p>
        </p:txBody>
      </p:sp>
      <p:sp>
        <p:nvSpPr>
          <p:cNvPr id="4" name="Rectangle 3">
            <a:extLst>
              <a:ext uri="{FF2B5EF4-FFF2-40B4-BE49-F238E27FC236}">
                <a16:creationId xmlns:a16="http://schemas.microsoft.com/office/drawing/2014/main" id="{736D9173-C420-4510-A4F9-664292AD8998}"/>
              </a:ext>
            </a:extLst>
          </p:cNvPr>
          <p:cNvSpPr/>
          <p:nvPr/>
        </p:nvSpPr>
        <p:spPr>
          <a:xfrm>
            <a:off x="1729240" y="2843991"/>
            <a:ext cx="3114835" cy="2608490"/>
          </a:xfrm>
          <a:prstGeom prst="rect">
            <a:avLst/>
          </a:prstGeom>
          <a:solidFill>
            <a:schemeClr val="accent1"/>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400" b="1" dirty="0">
                <a:solidFill>
                  <a:schemeClr val="bg1"/>
                </a:solidFill>
              </a:rPr>
              <a:t>System DRAM</a:t>
            </a:r>
          </a:p>
          <a:p>
            <a:pPr algn="ctr">
              <a:lnSpc>
                <a:spcPct val="90000"/>
              </a:lnSpc>
            </a:pPr>
            <a:endParaRPr lang="en-US" sz="2400" b="1" dirty="0">
              <a:solidFill>
                <a:schemeClr val="bg1"/>
              </a:solidFill>
            </a:endParaRPr>
          </a:p>
          <a:p>
            <a:pPr algn="ctr">
              <a:lnSpc>
                <a:spcPct val="90000"/>
              </a:lnSpc>
            </a:pPr>
            <a:endParaRPr lang="en-US" sz="2400" b="1" dirty="0">
              <a:solidFill>
                <a:schemeClr val="bg1"/>
              </a:solidFill>
            </a:endParaRPr>
          </a:p>
          <a:p>
            <a:pPr algn="ctr">
              <a:lnSpc>
                <a:spcPct val="90000"/>
              </a:lnSpc>
            </a:pPr>
            <a:r>
              <a:rPr lang="en-US" sz="2400" b="1" dirty="0">
                <a:solidFill>
                  <a:schemeClr val="bg1"/>
                </a:solidFill>
              </a:rPr>
              <a:t>Slower but bigger</a:t>
            </a:r>
          </a:p>
        </p:txBody>
      </p:sp>
      <p:sp>
        <p:nvSpPr>
          <p:cNvPr id="5" name="Rectangle 4">
            <a:extLst>
              <a:ext uri="{FF2B5EF4-FFF2-40B4-BE49-F238E27FC236}">
                <a16:creationId xmlns:a16="http://schemas.microsoft.com/office/drawing/2014/main" id="{2599B592-9FA7-4224-B081-17B15E6BF753}"/>
              </a:ext>
            </a:extLst>
          </p:cNvPr>
          <p:cNvSpPr/>
          <p:nvPr/>
        </p:nvSpPr>
        <p:spPr>
          <a:xfrm>
            <a:off x="2746950" y="1932957"/>
            <a:ext cx="1079416" cy="419253"/>
          </a:xfrm>
          <a:prstGeom prst="rect">
            <a:avLst/>
          </a:prstGeom>
          <a:solidFill>
            <a:srgbClr val="00B05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400" b="1" dirty="0">
                <a:solidFill>
                  <a:schemeClr val="bg1"/>
                </a:solidFill>
              </a:rPr>
              <a:t>CPU</a:t>
            </a:r>
          </a:p>
        </p:txBody>
      </p:sp>
      <p:sp>
        <p:nvSpPr>
          <p:cNvPr id="6" name="Rectangle 5">
            <a:extLst>
              <a:ext uri="{FF2B5EF4-FFF2-40B4-BE49-F238E27FC236}">
                <a16:creationId xmlns:a16="http://schemas.microsoft.com/office/drawing/2014/main" id="{81128221-10D8-4857-9331-AA8011BD0AE4}"/>
              </a:ext>
            </a:extLst>
          </p:cNvPr>
          <p:cNvSpPr/>
          <p:nvPr/>
        </p:nvSpPr>
        <p:spPr>
          <a:xfrm>
            <a:off x="7037964" y="1298120"/>
            <a:ext cx="3114835" cy="4027701"/>
          </a:xfrm>
          <a:prstGeom prst="rect">
            <a:avLst/>
          </a:prstGeom>
          <a:solidFill>
            <a:srgbClr val="00206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lnSpc>
                <a:spcPct val="90000"/>
              </a:lnSpc>
            </a:pPr>
            <a:r>
              <a:rPr lang="en-US" sz="2400" b="1" dirty="0">
                <a:solidFill>
                  <a:schemeClr val="bg1"/>
                </a:solidFill>
              </a:rPr>
              <a:t>GPU</a:t>
            </a:r>
          </a:p>
        </p:txBody>
      </p:sp>
      <p:sp>
        <p:nvSpPr>
          <p:cNvPr id="7" name="Rectangle 6">
            <a:extLst>
              <a:ext uri="{FF2B5EF4-FFF2-40B4-BE49-F238E27FC236}">
                <a16:creationId xmlns:a16="http://schemas.microsoft.com/office/drawing/2014/main" id="{0F017BD3-87D8-4906-8768-4919FA3E21D5}"/>
              </a:ext>
            </a:extLst>
          </p:cNvPr>
          <p:cNvSpPr/>
          <p:nvPr/>
        </p:nvSpPr>
        <p:spPr>
          <a:xfrm>
            <a:off x="7244434" y="3082197"/>
            <a:ext cx="2706901" cy="2132079"/>
          </a:xfrm>
          <a:prstGeom prst="rect">
            <a:avLst/>
          </a:prstGeom>
          <a:solidFill>
            <a:srgbClr val="7030A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400" b="1" dirty="0">
                <a:solidFill>
                  <a:schemeClr val="bg1"/>
                </a:solidFill>
              </a:rPr>
              <a:t>GPU DRAM</a:t>
            </a:r>
          </a:p>
          <a:p>
            <a:pPr algn="ctr">
              <a:lnSpc>
                <a:spcPct val="90000"/>
              </a:lnSpc>
            </a:pPr>
            <a:endParaRPr lang="en-US" sz="2400" b="1" dirty="0">
              <a:solidFill>
                <a:schemeClr val="bg1"/>
              </a:solidFill>
            </a:endParaRPr>
          </a:p>
          <a:p>
            <a:pPr algn="ctr">
              <a:lnSpc>
                <a:spcPct val="90000"/>
              </a:lnSpc>
            </a:pPr>
            <a:r>
              <a:rPr lang="en-US" sz="2400" b="1" dirty="0">
                <a:solidFill>
                  <a:schemeClr val="bg1"/>
                </a:solidFill>
              </a:rPr>
              <a:t>Smaller but faster</a:t>
            </a:r>
          </a:p>
        </p:txBody>
      </p:sp>
      <p:cxnSp>
        <p:nvCxnSpPr>
          <p:cNvPr id="9" name="Straight Arrow Connector 8">
            <a:extLst>
              <a:ext uri="{FF2B5EF4-FFF2-40B4-BE49-F238E27FC236}">
                <a16:creationId xmlns:a16="http://schemas.microsoft.com/office/drawing/2014/main" id="{F9A9B5D8-BC07-4C99-9939-C52EFB83FF3A}"/>
              </a:ext>
            </a:extLst>
          </p:cNvPr>
          <p:cNvCxnSpPr>
            <a:stCxn id="4" idx="3"/>
            <a:endCxn id="7" idx="1"/>
          </p:cNvCxnSpPr>
          <p:nvPr/>
        </p:nvCxnSpPr>
        <p:spPr>
          <a:xfrm>
            <a:off x="4844075" y="4148236"/>
            <a:ext cx="2400359" cy="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36FCB8E-B3F1-4E0B-9691-C3A840CCACCE}"/>
              </a:ext>
            </a:extLst>
          </p:cNvPr>
          <p:cNvSpPr txBox="1"/>
          <p:nvPr/>
        </p:nvSpPr>
        <p:spPr>
          <a:xfrm>
            <a:off x="5299651" y="3429000"/>
            <a:ext cx="1217713" cy="757130"/>
          </a:xfrm>
          <a:prstGeom prst="rect">
            <a:avLst/>
          </a:prstGeom>
          <a:noFill/>
        </p:spPr>
        <p:txBody>
          <a:bodyPr wrap="square" rtlCol="0">
            <a:spAutoFit/>
          </a:bodyPr>
          <a:lstStyle/>
          <a:p>
            <a:pPr algn="ctr">
              <a:lnSpc>
                <a:spcPct val="90000"/>
              </a:lnSpc>
            </a:pPr>
            <a:r>
              <a:rPr lang="en-US" sz="2400" b="1" dirty="0"/>
              <a:t>Slow</a:t>
            </a:r>
          </a:p>
          <a:p>
            <a:pPr algn="ctr">
              <a:lnSpc>
                <a:spcPct val="90000"/>
              </a:lnSpc>
            </a:pPr>
            <a:r>
              <a:rPr lang="en-US" sz="2400" b="1" dirty="0"/>
              <a:t>Bus</a:t>
            </a:r>
          </a:p>
        </p:txBody>
      </p:sp>
      <p:cxnSp>
        <p:nvCxnSpPr>
          <p:cNvPr id="11" name="Straight Arrow Connector 10">
            <a:extLst>
              <a:ext uri="{FF2B5EF4-FFF2-40B4-BE49-F238E27FC236}">
                <a16:creationId xmlns:a16="http://schemas.microsoft.com/office/drawing/2014/main" id="{65F26BFA-9530-46E8-806C-E147A321CAC9}"/>
              </a:ext>
            </a:extLst>
          </p:cNvPr>
          <p:cNvCxnSpPr>
            <a:cxnSpLocks/>
            <a:stCxn id="5" idx="2"/>
            <a:endCxn id="4" idx="0"/>
          </p:cNvCxnSpPr>
          <p:nvPr/>
        </p:nvCxnSpPr>
        <p:spPr>
          <a:xfrm>
            <a:off x="3286658" y="2352210"/>
            <a:ext cx="0" cy="491781"/>
          </a:xfrm>
          <a:prstGeom prst="straightConnector1">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25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In Fortran, Compilers Generate Data Statements For You</a:t>
            </a:r>
          </a:p>
        </p:txBody>
      </p:sp>
      <p:sp>
        <p:nvSpPr>
          <p:cNvPr id="3" name="Content Placeholder 2"/>
          <p:cNvSpPr>
            <a:spLocks noGrp="1"/>
          </p:cNvSpPr>
          <p:nvPr>
            <p:ph idx="1"/>
          </p:nvPr>
        </p:nvSpPr>
        <p:spPr>
          <a:xfrm>
            <a:off x="191578" y="893989"/>
            <a:ext cx="11756854" cy="5519057"/>
          </a:xfrm>
        </p:spPr>
        <p:txBody>
          <a:bodyPr/>
          <a:lstStyle/>
          <a:p>
            <a:r>
              <a:rPr lang="en-US" sz="2400" dirty="0"/>
              <a:t>Use PGI’s or Cray’s </a:t>
            </a:r>
            <a:r>
              <a:rPr lang="en-US" sz="2400" dirty="0" err="1"/>
              <a:t>OpenACC</a:t>
            </a:r>
            <a:r>
              <a:rPr lang="en-US" sz="2400" dirty="0"/>
              <a:t> compiler for this feature</a:t>
            </a:r>
          </a:p>
          <a:p>
            <a:r>
              <a:rPr lang="en-US" sz="2400" dirty="0"/>
              <a:t>PGI has a Community Edition you can use for free</a:t>
            </a:r>
          </a:p>
          <a:p>
            <a:r>
              <a:rPr lang="en-US" sz="2400" dirty="0"/>
              <a:t>Port your kernels </a:t>
            </a:r>
            <a:r>
              <a:rPr lang="en-US" sz="2400" i="1" dirty="0"/>
              <a:t>first</a:t>
            </a:r>
            <a:r>
              <a:rPr lang="en-US" sz="2400" dirty="0"/>
              <a:t>, and then worry about optimizing data movement later</a:t>
            </a:r>
          </a:p>
          <a:p>
            <a:r>
              <a:rPr lang="en-US" sz="2400" b="0" dirty="0"/>
              <a:t>The compiler will analyze your kernels and generate correct data statements</a:t>
            </a:r>
          </a:p>
          <a:p>
            <a:r>
              <a:rPr lang="en-US" sz="2400" dirty="0"/>
              <a:t>It will also report to you which data statements it generated</a:t>
            </a:r>
          </a:p>
          <a:p>
            <a:pPr lvl="1"/>
            <a:r>
              <a:rPr lang="en-US" sz="2000" b="0" dirty="0"/>
              <a:t>PGI: -</a:t>
            </a:r>
            <a:r>
              <a:rPr lang="en-US" sz="2000" b="0" dirty="0" err="1"/>
              <a:t>Minfo</a:t>
            </a:r>
            <a:r>
              <a:rPr lang="en-US" sz="2000" b="0" dirty="0"/>
              <a:t>=accel</a:t>
            </a:r>
          </a:p>
          <a:p>
            <a:r>
              <a:rPr lang="en-US" sz="2400" dirty="0"/>
              <a:t>You can use this information to write data statements yourself</a:t>
            </a:r>
          </a:p>
          <a:p>
            <a:endParaRPr lang="en-US" sz="2400" b="0" dirty="0"/>
          </a:p>
          <a:p>
            <a:endParaRPr lang="en-US" sz="2400" dirty="0"/>
          </a:p>
          <a:p>
            <a:r>
              <a:rPr lang="en-US" sz="2400" dirty="0"/>
              <a:t>In C / C++, you must worry about data as you port the kernels</a:t>
            </a:r>
            <a:endParaRPr lang="en-US" sz="2400" b="0" dirty="0"/>
          </a:p>
        </p:txBody>
      </p:sp>
    </p:spTree>
    <p:extLst>
      <p:ext uri="{BB962C8B-B14F-4D97-AF65-F5344CB8AC3E}">
        <p14:creationId xmlns:p14="http://schemas.microsoft.com/office/powerpoint/2010/main" val="653154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err="1"/>
              <a:t>OpenACC</a:t>
            </a:r>
            <a:r>
              <a:rPr lang="en-US" dirty="0"/>
              <a:t> Is Meant To </a:t>
            </a:r>
            <a:r>
              <a:rPr lang="en-US" i="1" dirty="0"/>
              <a:t>Mirror</a:t>
            </a:r>
            <a:r>
              <a:rPr lang="en-US" dirty="0"/>
              <a:t> Data Between CPU and GPU</a:t>
            </a:r>
          </a:p>
        </p:txBody>
      </p:sp>
      <p:sp>
        <p:nvSpPr>
          <p:cNvPr id="3" name="Content Placeholder 2"/>
          <p:cNvSpPr>
            <a:spLocks noGrp="1"/>
          </p:cNvSpPr>
          <p:nvPr>
            <p:ph idx="1"/>
          </p:nvPr>
        </p:nvSpPr>
        <p:spPr>
          <a:xfrm>
            <a:off x="191578" y="893989"/>
            <a:ext cx="11756854" cy="5519057"/>
          </a:xfrm>
        </p:spPr>
        <p:txBody>
          <a:bodyPr/>
          <a:lstStyle/>
          <a:p>
            <a:r>
              <a:rPr lang="en-US" sz="2400" b="0" dirty="0"/>
              <a:t>The typical data mode in </a:t>
            </a:r>
            <a:r>
              <a:rPr lang="en-US" sz="2400" b="0" dirty="0" err="1"/>
              <a:t>OpenACC</a:t>
            </a:r>
            <a:r>
              <a:rPr lang="en-US" sz="2400" dirty="0"/>
              <a:t> is for data to exist on both CPU and GPU</a:t>
            </a:r>
          </a:p>
          <a:p>
            <a:r>
              <a:rPr lang="en-US" sz="2400" b="0" dirty="0"/>
              <a:t>You </a:t>
            </a:r>
            <a:r>
              <a:rPr lang="en-US" sz="2400" dirty="0"/>
              <a:t>declare / allocate data on the CPU first</a:t>
            </a:r>
          </a:p>
          <a:p>
            <a:r>
              <a:rPr lang="en-US" sz="2400" b="0" dirty="0"/>
              <a:t>Then, you create it on the device with directives an</a:t>
            </a:r>
            <a:r>
              <a:rPr lang="en-US" sz="2400" dirty="0"/>
              <a:t>d </a:t>
            </a:r>
            <a:r>
              <a:rPr lang="en-US" sz="2400" b="0" dirty="0"/>
              <a:t>update it back and forth</a:t>
            </a:r>
            <a:endParaRPr lang="en-US" sz="2000" b="0" dirty="0"/>
          </a:p>
        </p:txBody>
      </p:sp>
    </p:spTree>
    <p:extLst>
      <p:ext uri="{BB962C8B-B14F-4D97-AF65-F5344CB8AC3E}">
        <p14:creationId xmlns:p14="http://schemas.microsoft.com/office/powerpoint/2010/main" val="2481068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IMPORTANT: Declaring Array Extent in C/C++</a:t>
            </a:r>
          </a:p>
        </p:txBody>
      </p:sp>
      <p:sp>
        <p:nvSpPr>
          <p:cNvPr id="3" name="Content Placeholder 2"/>
          <p:cNvSpPr>
            <a:spLocks noGrp="1"/>
          </p:cNvSpPr>
          <p:nvPr>
            <p:ph idx="1"/>
          </p:nvPr>
        </p:nvSpPr>
        <p:spPr>
          <a:xfrm>
            <a:off x="191578" y="893989"/>
            <a:ext cx="11756854" cy="5519057"/>
          </a:xfrm>
        </p:spPr>
        <p:txBody>
          <a:bodyPr/>
          <a:lstStyle/>
          <a:p>
            <a:r>
              <a:rPr lang="en-US" sz="2400" b="0" dirty="0"/>
              <a:t>In general, all arrays in C/C++ </a:t>
            </a:r>
            <a:r>
              <a:rPr lang="en-US" sz="2400" b="0" dirty="0" err="1"/>
              <a:t>OpenACC</a:t>
            </a:r>
            <a:r>
              <a:rPr lang="en-US" sz="2400" b="0" dirty="0"/>
              <a:t> data statements should have data bounds</a:t>
            </a:r>
          </a:p>
          <a:p>
            <a:pPr lvl="1"/>
            <a:r>
              <a:rPr lang="en-US" sz="2000" dirty="0"/>
              <a:t>Because the compiler doesn’t know how big the array is</a:t>
            </a:r>
          </a:p>
          <a:p>
            <a:pPr lvl="1"/>
            <a:r>
              <a:rPr lang="en-US" sz="2000" dirty="0"/>
              <a:t>Fortran uses “array descriptors” under the hood and therefore does not need this</a:t>
            </a:r>
          </a:p>
          <a:p>
            <a:r>
              <a:rPr lang="en-US" sz="2400" b="0" dirty="0"/>
              <a:t>However, </a:t>
            </a:r>
            <a:r>
              <a:rPr lang="en-US" sz="2400" b="0" dirty="0" err="1"/>
              <a:t>OpenACC</a:t>
            </a:r>
            <a:r>
              <a:rPr lang="en-US" sz="2400" b="0" dirty="0"/>
              <a:t> uses a very awkward syntax for array slicing</a:t>
            </a:r>
            <a:br>
              <a:rPr lang="en-US" sz="2400" b="0" dirty="0"/>
            </a:br>
            <a:br>
              <a:rPr lang="en-US" sz="2400" b="0" dirty="0"/>
            </a:br>
            <a:r>
              <a:rPr lang="en-US" sz="2400" b="0" dirty="0"/>
              <a:t>#pragma acc data </a:t>
            </a:r>
            <a:r>
              <a:rPr lang="en-US" sz="2400" b="0" dirty="0" err="1"/>
              <a:t>copyin</a:t>
            </a:r>
            <a:r>
              <a:rPr lang="en-US" sz="2400" b="0" dirty="0"/>
              <a:t>(dat1[</a:t>
            </a:r>
            <a:r>
              <a:rPr lang="en-US" sz="2400" b="0" i="1" dirty="0" err="1"/>
              <a:t>beg</a:t>
            </a:r>
            <a:r>
              <a:rPr lang="en-US" sz="2400" b="0" dirty="0" err="1"/>
              <a:t>:</a:t>
            </a:r>
            <a:r>
              <a:rPr lang="en-US" sz="2400" b="1" i="1" u="sng" dirty="0" err="1"/>
              <a:t>size</a:t>
            </a:r>
            <a:r>
              <a:rPr lang="en-US" sz="2400" dirty="0"/>
              <a:t>])</a:t>
            </a:r>
            <a:br>
              <a:rPr lang="en-US" sz="2400" dirty="0"/>
            </a:br>
            <a:endParaRPr lang="en-US" sz="2400" b="0" dirty="0"/>
          </a:p>
          <a:p>
            <a:r>
              <a:rPr lang="en-US" sz="2400" dirty="0"/>
              <a:t>So if you want to copy an array from index 3 to index 10, you would say:</a:t>
            </a:r>
            <a:br>
              <a:rPr lang="en-US" sz="2400" dirty="0"/>
            </a:br>
            <a:br>
              <a:rPr lang="en-US" sz="2400" dirty="0"/>
            </a:br>
            <a:r>
              <a:rPr lang="en-US" sz="2400" dirty="0"/>
              <a:t>#pragma acc data </a:t>
            </a:r>
            <a:r>
              <a:rPr lang="en-US" sz="2400" dirty="0" err="1"/>
              <a:t>copyin</a:t>
            </a:r>
            <a:r>
              <a:rPr lang="en-US" sz="2400" dirty="0"/>
              <a:t>(dat1[</a:t>
            </a:r>
            <a:r>
              <a:rPr lang="en-US" sz="2400" i="1" dirty="0"/>
              <a:t>3</a:t>
            </a:r>
            <a:r>
              <a:rPr lang="en-US" sz="2400" dirty="0"/>
              <a:t>:</a:t>
            </a:r>
            <a:r>
              <a:rPr lang="en-US" sz="2400" i="1" dirty="0"/>
              <a:t>8</a:t>
            </a:r>
            <a:r>
              <a:rPr lang="en-US" sz="2400" dirty="0"/>
              <a:t>])</a:t>
            </a:r>
            <a:br>
              <a:rPr lang="en-US" sz="2400" dirty="0"/>
            </a:br>
            <a:endParaRPr lang="en-US" sz="2400" dirty="0"/>
          </a:p>
          <a:p>
            <a:r>
              <a:rPr lang="en-US" sz="2400" dirty="0"/>
              <a:t>If you don’t specify a first index, 0 is assumed</a:t>
            </a:r>
          </a:p>
        </p:txBody>
      </p:sp>
    </p:spTree>
    <p:extLst>
      <p:ext uri="{BB962C8B-B14F-4D97-AF65-F5344CB8AC3E}">
        <p14:creationId xmlns:p14="http://schemas.microsoft.com/office/powerpoint/2010/main" val="1803020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Structured Data Statements</a:t>
            </a:r>
          </a:p>
        </p:txBody>
      </p:sp>
      <p:sp>
        <p:nvSpPr>
          <p:cNvPr id="3" name="Content Placeholder 2"/>
          <p:cNvSpPr>
            <a:spLocks noGrp="1"/>
          </p:cNvSpPr>
          <p:nvPr>
            <p:ph idx="1"/>
          </p:nvPr>
        </p:nvSpPr>
        <p:spPr>
          <a:xfrm>
            <a:off x="191578" y="893989"/>
            <a:ext cx="11756854" cy="5519057"/>
          </a:xfrm>
        </p:spPr>
        <p:txBody>
          <a:bodyPr>
            <a:normAutofit lnSpcReduction="10000"/>
          </a:bodyPr>
          <a:lstStyle/>
          <a:p>
            <a:r>
              <a:rPr lang="en-US" sz="2400" dirty="0"/>
              <a:t>All data statements are made from the perspective of the GPU</a:t>
            </a:r>
          </a:p>
          <a:p>
            <a:r>
              <a:rPr lang="en-US" sz="2400" dirty="0"/>
              <a:t>All data statements are prepended by “present or” by default</a:t>
            </a:r>
          </a:p>
          <a:p>
            <a:pPr lvl="1"/>
            <a:r>
              <a:rPr lang="en-US" sz="2000" b="1" dirty="0">
                <a:solidFill>
                  <a:srgbClr val="FF0000"/>
                </a:solidFill>
              </a:rPr>
              <a:t>Important: If the data is already present on the GPU, the data statement is </a:t>
            </a:r>
            <a:r>
              <a:rPr lang="en-US" sz="2000" b="1" u="sng" dirty="0">
                <a:solidFill>
                  <a:srgbClr val="FF0000"/>
                </a:solidFill>
              </a:rPr>
              <a:t>ignored</a:t>
            </a:r>
            <a:r>
              <a:rPr lang="en-US" sz="2000" b="1" dirty="0">
                <a:solidFill>
                  <a:srgbClr val="FF0000"/>
                </a:solidFill>
              </a:rPr>
              <a:t>!</a:t>
            </a:r>
          </a:p>
          <a:p>
            <a:pPr lvl="1"/>
            <a:r>
              <a:rPr lang="en-US" sz="2000" dirty="0"/>
              <a:t>This allows you to easily </a:t>
            </a:r>
            <a:r>
              <a:rPr lang="en-US" sz="2000" u="sng" dirty="0"/>
              <a:t>nest</a:t>
            </a:r>
            <a:r>
              <a:rPr lang="en-US" sz="2000" dirty="0"/>
              <a:t> data statements to make sure it’s handled correctly</a:t>
            </a:r>
          </a:p>
          <a:p>
            <a:r>
              <a:rPr lang="en-US" sz="2200" dirty="0">
                <a:latin typeface="Consolas" panose="020B0609020204030204" pitchFamily="49" charset="0"/>
                <a:cs typeface="Consolas" panose="020B0609020204030204" pitchFamily="49" charset="0"/>
              </a:rPr>
              <a:t>!$acc data [ copy(…) | </a:t>
            </a:r>
            <a:r>
              <a:rPr lang="en-US" sz="2200" dirty="0" err="1">
                <a:latin typeface="Consolas" panose="020B0609020204030204" pitchFamily="49" charset="0"/>
                <a:cs typeface="Consolas" panose="020B0609020204030204" pitchFamily="49" charset="0"/>
              </a:rPr>
              <a:t>copyin</a:t>
            </a:r>
            <a:r>
              <a:rPr lang="en-US" sz="2200" dirty="0">
                <a:latin typeface="Consolas" panose="020B0609020204030204" pitchFamily="49" charset="0"/>
                <a:cs typeface="Consolas" panose="020B0609020204030204" pitchFamily="49" charset="0"/>
              </a:rPr>
              <a:t> (…) | </a:t>
            </a:r>
            <a:r>
              <a:rPr lang="en-US" sz="2200" dirty="0" err="1">
                <a:latin typeface="Consolas" panose="020B0609020204030204" pitchFamily="49" charset="0"/>
                <a:cs typeface="Consolas" panose="020B0609020204030204" pitchFamily="49" charset="0"/>
              </a:rPr>
              <a:t>copyout</a:t>
            </a:r>
            <a:r>
              <a:rPr lang="en-US" sz="2200" dirty="0">
                <a:latin typeface="Consolas" panose="020B0609020204030204" pitchFamily="49" charset="0"/>
                <a:cs typeface="Consolas" panose="020B0609020204030204" pitchFamily="49" charset="0"/>
              </a:rPr>
              <a:t> (…) | create (…) ]</a:t>
            </a:r>
            <a:br>
              <a:rPr lang="en-US" sz="2200" dirty="0">
                <a:latin typeface="Consolas" panose="020B0609020204030204" pitchFamily="49" charset="0"/>
                <a:cs typeface="Consolas" panose="020B0609020204030204" pitchFamily="49" charset="0"/>
              </a:rPr>
            </a:br>
            <a:r>
              <a:rPr lang="en-US" sz="2200" dirty="0">
                <a:latin typeface="Consolas" panose="020B0609020204030204" pitchFamily="49" charset="0"/>
                <a:cs typeface="Consolas" panose="020B0609020204030204" pitchFamily="49" charset="0"/>
              </a:rPr>
              <a:t>…</a:t>
            </a:r>
            <a:br>
              <a:rPr lang="en-US" sz="2200" dirty="0">
                <a:latin typeface="Consolas" panose="020B0609020204030204" pitchFamily="49" charset="0"/>
                <a:cs typeface="Consolas" panose="020B0609020204030204" pitchFamily="49" charset="0"/>
              </a:rPr>
            </a:br>
            <a:r>
              <a:rPr lang="en-US" sz="2200" dirty="0">
                <a:latin typeface="Consolas" panose="020B0609020204030204" pitchFamily="49" charset="0"/>
                <a:cs typeface="Consolas" panose="020B0609020204030204" pitchFamily="49" charset="0"/>
              </a:rPr>
              <a:t>!$acc end data</a:t>
            </a:r>
          </a:p>
          <a:p>
            <a:pPr lvl="1"/>
            <a:r>
              <a:rPr lang="en-US" sz="2000" dirty="0"/>
              <a:t>“</a:t>
            </a:r>
            <a:r>
              <a:rPr lang="en-US" sz="2000" dirty="0" err="1"/>
              <a:t>copyin</a:t>
            </a:r>
            <a:r>
              <a:rPr lang="en-US" sz="2000" dirty="0"/>
              <a:t>”: If the data isn’t already present, allocate it on the GPU and copy from CPU to GPU at the beginning, then deallocate on GPU at the end</a:t>
            </a:r>
          </a:p>
          <a:p>
            <a:pPr lvl="1"/>
            <a:r>
              <a:rPr lang="en-US" sz="2000" dirty="0"/>
              <a:t>“</a:t>
            </a:r>
            <a:r>
              <a:rPr lang="en-US" sz="2000" dirty="0" err="1"/>
              <a:t>copyout</a:t>
            </a:r>
            <a:r>
              <a:rPr lang="en-US" sz="2000" dirty="0"/>
              <a:t>”: If the data isn’t already present, allocate it on the GPU at the beginning, then copy the data from GPU to CPU and deallocate it on the GPU at the end</a:t>
            </a:r>
          </a:p>
          <a:p>
            <a:pPr lvl="1"/>
            <a:r>
              <a:rPr lang="en-US" sz="2000" dirty="0"/>
              <a:t>“copy” = If the data isn’t already present, allocate it on the GPU and copy from CPU to GPU at the beginning, then copy the data from GPU to CPU and deallocate it on the GPU at the end</a:t>
            </a:r>
          </a:p>
          <a:p>
            <a:pPr lvl="1"/>
            <a:r>
              <a:rPr lang="en-US" sz="2000" b="0" dirty="0"/>
              <a:t>“</a:t>
            </a:r>
            <a:r>
              <a:rPr lang="en-US" sz="2000" dirty="0"/>
              <a:t>create” = If the data isn’t already present, allocate it on the GPU at the beginning and deallocate it at the end</a:t>
            </a:r>
          </a:p>
          <a:p>
            <a:r>
              <a:rPr lang="en-US" sz="2400" b="0" dirty="0"/>
              <a:t>Structured data statements cannot be done asynchronously</a:t>
            </a:r>
          </a:p>
        </p:txBody>
      </p:sp>
    </p:spTree>
    <p:extLst>
      <p:ext uri="{BB962C8B-B14F-4D97-AF65-F5344CB8AC3E}">
        <p14:creationId xmlns:p14="http://schemas.microsoft.com/office/powerpoint/2010/main" val="339858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0E21A87-7BCB-48B2-BA4D-9702E525E565}"/>
              </a:ext>
            </a:extLst>
          </p:cNvPr>
          <p:cNvSpPr txBox="1">
            <a:spLocks/>
          </p:cNvSpPr>
          <p:nvPr/>
        </p:nvSpPr>
        <p:spPr bwMode="auto">
          <a:xfrm>
            <a:off x="191578" y="893989"/>
            <a:ext cx="11756854" cy="55190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2"/>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2"/>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Try to “glue together” your data statements to avoid shuffling data back and forth</a:t>
            </a:r>
          </a:p>
        </p:txBody>
      </p:sp>
      <p:sp>
        <p:nvSpPr>
          <p:cNvPr id="2" name="Title 1"/>
          <p:cNvSpPr>
            <a:spLocks noGrp="1"/>
          </p:cNvSpPr>
          <p:nvPr>
            <p:ph type="title"/>
          </p:nvPr>
        </p:nvSpPr>
        <p:spPr>
          <a:xfrm>
            <a:off x="191578" y="205740"/>
            <a:ext cx="11756854" cy="510909"/>
          </a:xfrm>
        </p:spPr>
        <p:txBody>
          <a:bodyPr/>
          <a:lstStyle/>
          <a:p>
            <a:r>
              <a:rPr lang="en-US" dirty="0"/>
              <a:t>Structured Data Statements</a:t>
            </a:r>
          </a:p>
        </p:txBody>
      </p:sp>
      <p:pic>
        <p:nvPicPr>
          <p:cNvPr id="3" name="Picture 2">
            <a:extLst>
              <a:ext uri="{FF2B5EF4-FFF2-40B4-BE49-F238E27FC236}">
                <a16:creationId xmlns:a16="http://schemas.microsoft.com/office/drawing/2014/main" id="{25C981AF-DDD7-4BE0-BB05-2BB0D4DD9EEA}"/>
              </a:ext>
            </a:extLst>
          </p:cNvPr>
          <p:cNvPicPr>
            <a:picLocks noChangeAspect="1"/>
          </p:cNvPicPr>
          <p:nvPr/>
        </p:nvPicPr>
        <p:blipFill>
          <a:blip r:embed="rId2"/>
          <a:stretch>
            <a:fillRect/>
          </a:stretch>
        </p:blipFill>
        <p:spPr>
          <a:xfrm>
            <a:off x="456001" y="1299385"/>
            <a:ext cx="8292032" cy="5158574"/>
          </a:xfrm>
          <a:prstGeom prst="rect">
            <a:avLst/>
          </a:prstGeom>
        </p:spPr>
      </p:pic>
    </p:spTree>
    <p:extLst>
      <p:ext uri="{BB962C8B-B14F-4D97-AF65-F5344CB8AC3E}">
        <p14:creationId xmlns:p14="http://schemas.microsoft.com/office/powerpoint/2010/main" val="466836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Intermittent Updates</a:t>
            </a:r>
          </a:p>
        </p:txBody>
      </p:sp>
      <p:sp>
        <p:nvSpPr>
          <p:cNvPr id="3" name="Content Placeholder 2"/>
          <p:cNvSpPr>
            <a:spLocks noGrp="1"/>
          </p:cNvSpPr>
          <p:nvPr>
            <p:ph idx="1"/>
          </p:nvPr>
        </p:nvSpPr>
        <p:spPr>
          <a:xfrm>
            <a:off x="191578" y="893989"/>
            <a:ext cx="11756854" cy="5519057"/>
          </a:xfrm>
        </p:spPr>
        <p:txBody>
          <a:bodyPr/>
          <a:lstStyle/>
          <a:p>
            <a:r>
              <a:rPr lang="en-US" sz="2400" dirty="0"/>
              <a:t>If you need to move data every time the statement is reached, </a:t>
            </a:r>
            <a:r>
              <a:rPr lang="en-US" sz="2400" u="sng" dirty="0"/>
              <a:t>whether the data exists on the GPU or not</a:t>
            </a:r>
            <a:r>
              <a:rPr lang="en-US" sz="2400" dirty="0"/>
              <a:t>, use </a:t>
            </a:r>
            <a:r>
              <a:rPr lang="en-US" sz="2400" dirty="0">
                <a:latin typeface="Consolas" panose="020B0609020204030204" pitchFamily="49" charset="0"/>
                <a:cs typeface="Consolas" panose="020B0609020204030204" pitchFamily="49" charset="0"/>
              </a:rPr>
              <a:t>!$acc update(…)</a:t>
            </a:r>
          </a:p>
          <a:p>
            <a:r>
              <a:rPr lang="en-US" sz="2400" b="0" dirty="0"/>
              <a:t>!$acc update host(a): Copy array </a:t>
            </a:r>
            <a:r>
              <a:rPr lang="en-US" sz="2400" dirty="0"/>
              <a:t>“a” from the GPU to the CPU</a:t>
            </a:r>
            <a:endParaRPr lang="en-US" sz="2000" dirty="0"/>
          </a:p>
          <a:p>
            <a:r>
              <a:rPr lang="en-US" sz="2400" dirty="0"/>
              <a:t>!$acc update device(a): Copy array “a” from the CPU to the GPU</a:t>
            </a:r>
          </a:p>
          <a:p>
            <a:endParaRPr lang="en-US" sz="2000" b="0" dirty="0"/>
          </a:p>
        </p:txBody>
      </p:sp>
    </p:spTree>
    <p:extLst>
      <p:ext uri="{BB962C8B-B14F-4D97-AF65-F5344CB8AC3E}">
        <p14:creationId xmlns:p14="http://schemas.microsoft.com/office/powerpoint/2010/main" val="899360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Unstructured Data Statements</a:t>
            </a:r>
          </a:p>
        </p:txBody>
      </p:sp>
      <p:sp>
        <p:nvSpPr>
          <p:cNvPr id="3" name="Content Placeholder 2"/>
          <p:cNvSpPr>
            <a:spLocks noGrp="1"/>
          </p:cNvSpPr>
          <p:nvPr>
            <p:ph idx="1"/>
          </p:nvPr>
        </p:nvSpPr>
        <p:spPr>
          <a:xfrm>
            <a:off x="191578" y="893989"/>
            <a:ext cx="11756854" cy="5519057"/>
          </a:xfrm>
        </p:spPr>
        <p:txBody>
          <a:bodyPr/>
          <a:lstStyle/>
          <a:p>
            <a:r>
              <a:rPr lang="en-US" sz="2400" b="0" dirty="0"/>
              <a:t>Use unstructured data statements when:</a:t>
            </a:r>
          </a:p>
          <a:p>
            <a:pPr lvl="1"/>
            <a:r>
              <a:rPr lang="en-US" sz="2000" dirty="0"/>
              <a:t>You want to transfer data asynchronously (more on this later)</a:t>
            </a:r>
          </a:p>
          <a:p>
            <a:pPr lvl="1"/>
            <a:r>
              <a:rPr lang="en-US" sz="2000" b="0" dirty="0"/>
              <a:t>You</a:t>
            </a:r>
            <a:r>
              <a:rPr lang="en-US" sz="2000" dirty="0"/>
              <a:t>r data flow is more complicated and cannot be done in strictly structured blocks</a:t>
            </a:r>
          </a:p>
          <a:p>
            <a:r>
              <a:rPr lang="en-US" sz="2400" b="0" dirty="0">
                <a:latin typeface="Consolas" panose="020B0609020204030204" pitchFamily="49" charset="0"/>
                <a:cs typeface="Consolas" panose="020B0609020204030204" pitchFamily="49" charset="0"/>
              </a:rPr>
              <a:t>!$acc enter data </a:t>
            </a:r>
            <a:r>
              <a:rPr lang="en-US" sz="2400" dirty="0">
                <a:latin typeface="Consolas" panose="020B0609020204030204" pitchFamily="49" charset="0"/>
                <a:cs typeface="Consolas" panose="020B0609020204030204" pitchFamily="49" charset="0"/>
              </a:rPr>
              <a:t>[create(…)|</a:t>
            </a:r>
            <a:r>
              <a:rPr lang="en-US" sz="2400" dirty="0" err="1">
                <a:latin typeface="Consolas" panose="020B0609020204030204" pitchFamily="49" charset="0"/>
                <a:cs typeface="Consolas" panose="020B0609020204030204" pitchFamily="49" charset="0"/>
              </a:rPr>
              <a:t>copyin</a:t>
            </a:r>
            <a:r>
              <a:rPr lang="en-US" sz="2400" dirty="0">
                <a:latin typeface="Consolas" panose="020B0609020204030204" pitchFamily="49" charset="0"/>
                <a:cs typeface="Consolas" panose="020B0609020204030204" pitchFamily="49" charset="0"/>
              </a:rPr>
              <a: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!$acc exit data [delete(…)|</a:t>
            </a:r>
            <a:r>
              <a:rPr lang="en-US" sz="2400" dirty="0" err="1">
                <a:latin typeface="Consolas" panose="020B0609020204030204" pitchFamily="49" charset="0"/>
                <a:cs typeface="Consolas" panose="020B0609020204030204" pitchFamily="49" charset="0"/>
              </a:rPr>
              <a:t>copyout</a:t>
            </a:r>
            <a:r>
              <a:rPr lang="en-US" sz="2400" dirty="0">
                <a:latin typeface="Consolas" panose="020B0609020204030204" pitchFamily="49" charset="0"/>
                <a:cs typeface="Consolas" panose="020B0609020204030204" pitchFamily="49" charset="0"/>
              </a:rPr>
              <a:t>(…)]</a:t>
            </a:r>
          </a:p>
          <a:p>
            <a:r>
              <a:rPr lang="en-US" sz="2400" dirty="0"/>
              <a:t>exit data does not need to be in the same routine as enter data</a:t>
            </a:r>
          </a:p>
          <a:p>
            <a:r>
              <a:rPr lang="en-US" sz="2400" dirty="0"/>
              <a:t>You do not need a 1:1 correspondence for the data in enter and exit</a:t>
            </a:r>
          </a:p>
          <a:p>
            <a:r>
              <a:rPr lang="en-US" sz="2400" dirty="0"/>
              <a:t>You do not need an exit for every enter (though this is technically a memory leak)</a:t>
            </a:r>
          </a:p>
        </p:txBody>
      </p:sp>
    </p:spTree>
    <p:extLst>
      <p:ext uri="{BB962C8B-B14F-4D97-AF65-F5344CB8AC3E}">
        <p14:creationId xmlns:p14="http://schemas.microsoft.com/office/powerpoint/2010/main" val="349149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Why Use </a:t>
            </a:r>
            <a:r>
              <a:rPr lang="en-US" dirty="0" err="1"/>
              <a:t>OpenACC</a:t>
            </a:r>
            <a:r>
              <a:rPr lang="en-US" dirty="0"/>
              <a:t>?</a:t>
            </a:r>
          </a:p>
        </p:txBody>
      </p:sp>
      <p:sp>
        <p:nvSpPr>
          <p:cNvPr id="3" name="Content Placeholder 2"/>
          <p:cNvSpPr>
            <a:spLocks noGrp="1"/>
          </p:cNvSpPr>
          <p:nvPr>
            <p:ph idx="1"/>
          </p:nvPr>
        </p:nvSpPr>
        <p:spPr>
          <a:xfrm>
            <a:off x="191578" y="893989"/>
            <a:ext cx="11756854" cy="5519057"/>
          </a:xfrm>
        </p:spPr>
        <p:txBody>
          <a:bodyPr/>
          <a:lstStyle/>
          <a:p>
            <a:r>
              <a:rPr lang="en-US" dirty="0"/>
              <a:t>Simpler to use than CUDA</a:t>
            </a:r>
          </a:p>
          <a:p>
            <a:r>
              <a:rPr lang="en-US" dirty="0"/>
              <a:t>Source code requires fewer changes</a:t>
            </a:r>
          </a:p>
          <a:p>
            <a:r>
              <a:rPr lang="en-US" dirty="0"/>
              <a:t>More portable to other architectures</a:t>
            </a:r>
          </a:p>
          <a:p>
            <a:r>
              <a:rPr lang="en-US" dirty="0"/>
              <a:t>Similar to OpenMP (familiarity)</a:t>
            </a:r>
          </a:p>
          <a:p>
            <a:pPr lvl="1"/>
            <a:r>
              <a:rPr lang="en-US" dirty="0"/>
              <a:t>Easy transition to OpenMP 4.5 +</a:t>
            </a:r>
          </a:p>
          <a:p>
            <a:r>
              <a:rPr lang="en-US" dirty="0"/>
              <a:t>Shields programmers somewhat from hardware complexity</a:t>
            </a:r>
          </a:p>
          <a:p>
            <a:r>
              <a:rPr lang="en-US" dirty="0" err="1"/>
              <a:t>OpenACC</a:t>
            </a:r>
            <a:r>
              <a:rPr lang="en-US" dirty="0"/>
              <a:t> provides some conveniences that CUDA does not</a:t>
            </a:r>
          </a:p>
        </p:txBody>
      </p:sp>
    </p:spTree>
    <p:extLst>
      <p:ext uri="{BB962C8B-B14F-4D97-AF65-F5344CB8AC3E}">
        <p14:creationId xmlns:p14="http://schemas.microsoft.com/office/powerpoint/2010/main" val="3782282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Other Data Statements</a:t>
            </a:r>
          </a:p>
        </p:txBody>
      </p:sp>
      <p:sp>
        <p:nvSpPr>
          <p:cNvPr id="3" name="Content Placeholder 2"/>
          <p:cNvSpPr>
            <a:spLocks noGrp="1"/>
          </p:cNvSpPr>
          <p:nvPr>
            <p:ph idx="1"/>
          </p:nvPr>
        </p:nvSpPr>
        <p:spPr>
          <a:xfrm>
            <a:off x="191578" y="893989"/>
            <a:ext cx="11756854" cy="5519057"/>
          </a:xfrm>
        </p:spPr>
        <p:txBody>
          <a:bodyPr/>
          <a:lstStyle/>
          <a:p>
            <a:r>
              <a:rPr lang="en-US" sz="2400" dirty="0"/>
              <a:t>Telling the compiler data is already present (not usually needed)</a:t>
            </a:r>
          </a:p>
          <a:p>
            <a:pPr lvl="1"/>
            <a:r>
              <a:rPr lang="en-US" sz="2000" dirty="0">
                <a:latin typeface="Consolas" panose="020B0609020204030204" pitchFamily="49" charset="0"/>
                <a:cs typeface="Consolas" panose="020B0609020204030204" pitchFamily="49" charset="0"/>
              </a:rPr>
              <a:t>!$acc parallel loop </a:t>
            </a:r>
            <a:r>
              <a:rPr lang="en-US" sz="2000" b="1" dirty="0">
                <a:latin typeface="Consolas" panose="020B0609020204030204" pitchFamily="49" charset="0"/>
                <a:cs typeface="Consolas" panose="020B0609020204030204" pitchFamily="49" charset="0"/>
              </a:rPr>
              <a:t>present(…)</a:t>
            </a:r>
            <a:endParaRPr lang="en-US" sz="2000" dirty="0">
              <a:latin typeface="Consolas" panose="020B0609020204030204" pitchFamily="49" charset="0"/>
              <a:cs typeface="Consolas" panose="020B0609020204030204" pitchFamily="49" charset="0"/>
            </a:endParaRPr>
          </a:p>
          <a:p>
            <a:pPr lvl="1"/>
            <a:r>
              <a:rPr lang="en-US" sz="2000" dirty="0"/>
              <a:t>This tells the compiler the data is definitely already there, so don’t generate data statements</a:t>
            </a:r>
          </a:p>
          <a:p>
            <a:r>
              <a:rPr lang="en-US" sz="2400" dirty="0"/>
              <a:t>Data statements on a per-kernel basis</a:t>
            </a:r>
          </a:p>
          <a:p>
            <a:pPr lvl="1"/>
            <a:r>
              <a:rPr lang="en-US" sz="2000" dirty="0">
                <a:latin typeface="Consolas" panose="020B0609020204030204" pitchFamily="49" charset="0"/>
                <a:cs typeface="Consolas" panose="020B0609020204030204" pitchFamily="49" charset="0"/>
              </a:rPr>
              <a:t>!$acc parallel loop </a:t>
            </a:r>
            <a:r>
              <a:rPr lang="en-US" sz="2000" b="1" dirty="0">
                <a:latin typeface="Consolas" panose="020B0609020204030204" pitchFamily="49" charset="0"/>
                <a:cs typeface="Consolas" panose="020B0609020204030204" pitchFamily="49" charset="0"/>
              </a:rPr>
              <a:t>[</a:t>
            </a:r>
            <a:r>
              <a:rPr lang="en-US" sz="2000" b="1" dirty="0" err="1">
                <a:latin typeface="Consolas" panose="020B0609020204030204" pitchFamily="49" charset="0"/>
                <a:cs typeface="Consolas" panose="020B0609020204030204" pitchFamily="49" charset="0"/>
              </a:rPr>
              <a:t>copyin</a:t>
            </a:r>
            <a:r>
              <a:rPr lang="en-US" sz="2000" b="1" dirty="0">
                <a:latin typeface="Consolas" panose="020B0609020204030204" pitchFamily="49" charset="0"/>
                <a:cs typeface="Consolas" panose="020B0609020204030204" pitchFamily="49" charset="0"/>
              </a:rPr>
              <a:t>(…) | </a:t>
            </a:r>
            <a:r>
              <a:rPr lang="en-US" sz="2000" b="1" dirty="0" err="1">
                <a:latin typeface="Consolas" panose="020B0609020204030204" pitchFamily="49" charset="0"/>
                <a:cs typeface="Consolas" panose="020B0609020204030204" pitchFamily="49" charset="0"/>
              </a:rPr>
              <a:t>copyout</a:t>
            </a:r>
            <a:r>
              <a:rPr lang="en-US" sz="2000" b="1" dirty="0">
                <a:latin typeface="Consolas" panose="020B0609020204030204" pitchFamily="49" charset="0"/>
                <a:cs typeface="Consolas" panose="020B0609020204030204" pitchFamily="49" charset="0"/>
              </a:rPr>
              <a:t>(…) | copy(…)]</a:t>
            </a:r>
          </a:p>
          <a:p>
            <a:endParaRPr lang="en-US" sz="2400" dirty="0"/>
          </a:p>
        </p:txBody>
      </p:sp>
    </p:spTree>
    <p:extLst>
      <p:ext uri="{BB962C8B-B14F-4D97-AF65-F5344CB8AC3E}">
        <p14:creationId xmlns:p14="http://schemas.microsoft.com/office/powerpoint/2010/main" val="2555692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Managed Memory</a:t>
            </a:r>
          </a:p>
        </p:txBody>
      </p:sp>
      <p:sp>
        <p:nvSpPr>
          <p:cNvPr id="3" name="Content Placeholder 2"/>
          <p:cNvSpPr>
            <a:spLocks noGrp="1"/>
          </p:cNvSpPr>
          <p:nvPr>
            <p:ph idx="1"/>
          </p:nvPr>
        </p:nvSpPr>
        <p:spPr>
          <a:xfrm>
            <a:off x="191578" y="893989"/>
            <a:ext cx="11756854" cy="5519057"/>
          </a:xfrm>
        </p:spPr>
        <p:txBody>
          <a:bodyPr/>
          <a:lstStyle/>
          <a:p>
            <a:r>
              <a:rPr lang="en-US" sz="2400" dirty="0"/>
              <a:t>Managed memory makes things </a:t>
            </a:r>
            <a:r>
              <a:rPr lang="en-US" sz="2400" u="sng" dirty="0"/>
              <a:t>much</a:t>
            </a:r>
            <a:r>
              <a:rPr lang="en-US" sz="2400" dirty="0"/>
              <a:t> easier to deal with in </a:t>
            </a:r>
            <a:r>
              <a:rPr lang="en-US" sz="2400" dirty="0" err="1"/>
              <a:t>OpenACC</a:t>
            </a:r>
            <a:endParaRPr lang="en-US" sz="2400" dirty="0"/>
          </a:p>
          <a:p>
            <a:r>
              <a:rPr lang="en-US" sz="2400" dirty="0"/>
              <a:t>CUDA Managed Memory will page data to and from the GPU </a:t>
            </a:r>
            <a:r>
              <a:rPr lang="en-US" sz="2400" u="sng" dirty="0"/>
              <a:t>for you</a:t>
            </a:r>
            <a:r>
              <a:rPr lang="en-US" sz="2400" dirty="0"/>
              <a:t> when you use it on the CPU and then the GPU and vice versa</a:t>
            </a:r>
          </a:p>
          <a:p>
            <a:pPr lvl="1"/>
            <a:r>
              <a:rPr lang="en-US" sz="2000" dirty="0"/>
              <a:t>You cannot, however, access it on the CPU and GPU </a:t>
            </a:r>
            <a:r>
              <a:rPr lang="en-US" sz="2000" u="sng" dirty="0"/>
              <a:t>at the same time</a:t>
            </a:r>
          </a:p>
          <a:p>
            <a:r>
              <a:rPr lang="en-US" sz="2400" dirty="0"/>
              <a:t>You have no need of data statements in this case</a:t>
            </a:r>
          </a:p>
          <a:p>
            <a:r>
              <a:rPr lang="en-US" sz="2400" dirty="0"/>
              <a:t>PGI exposes this with the “-ta=</a:t>
            </a:r>
            <a:r>
              <a:rPr lang="en-US" sz="2400" dirty="0" err="1"/>
              <a:t>nvidia,</a:t>
            </a:r>
            <a:r>
              <a:rPr lang="en-US" sz="2400" u="sng" dirty="0" err="1"/>
              <a:t>managed</a:t>
            </a:r>
            <a:r>
              <a:rPr lang="en-US" sz="2400" dirty="0"/>
              <a:t>” compiler flag</a:t>
            </a:r>
          </a:p>
          <a:p>
            <a:pPr lvl="1"/>
            <a:r>
              <a:rPr lang="en-US" sz="2000" dirty="0"/>
              <a:t>This replaces Fortran “allocate” and C “malloc” with “</a:t>
            </a:r>
            <a:r>
              <a:rPr lang="en-US" sz="2000" dirty="0" err="1"/>
              <a:t>cudaMallocManaged</a:t>
            </a:r>
            <a:r>
              <a:rPr lang="en-US" sz="2000" dirty="0"/>
              <a:t>” under the hood</a:t>
            </a:r>
          </a:p>
          <a:p>
            <a:r>
              <a:rPr lang="en-US" sz="2400" b="1" u="sng" dirty="0"/>
              <a:t>This makes C </a:t>
            </a:r>
            <a:r>
              <a:rPr lang="en-US" sz="2400" b="1" u="sng" dirty="0" err="1"/>
              <a:t>OpenACC</a:t>
            </a:r>
            <a:r>
              <a:rPr lang="en-US" sz="2400" b="1" u="sng" dirty="0"/>
              <a:t> programming much less stressful</a:t>
            </a:r>
          </a:p>
          <a:p>
            <a:r>
              <a:rPr lang="en-US" sz="2400" dirty="0" err="1"/>
              <a:t>cudaMallocManaged</a:t>
            </a:r>
            <a:r>
              <a:rPr lang="en-US" sz="2400" dirty="0"/>
              <a:t> is </a:t>
            </a:r>
            <a:r>
              <a:rPr lang="en-US" sz="2400" u="sng" dirty="0"/>
              <a:t>very</a:t>
            </a:r>
            <a:r>
              <a:rPr lang="en-US" sz="2400" dirty="0"/>
              <a:t> expensive. Thus PGI uses a “pool allocator” to make it less expensive</a:t>
            </a:r>
          </a:p>
          <a:p>
            <a:r>
              <a:rPr lang="en-US" sz="2400" dirty="0"/>
              <a:t>Improve runtime performance by “prefetching” (allocating on the GPU immediately)</a:t>
            </a:r>
          </a:p>
          <a:p>
            <a:pPr lvl="1"/>
            <a:r>
              <a:rPr lang="en-US" sz="2000" dirty="0" err="1"/>
              <a:t>cudaMemPrefetchAsync</a:t>
            </a:r>
            <a:endParaRPr lang="en-US" sz="2000" dirty="0"/>
          </a:p>
        </p:txBody>
      </p:sp>
    </p:spTree>
    <p:extLst>
      <p:ext uri="{BB962C8B-B14F-4D97-AF65-F5344CB8AC3E}">
        <p14:creationId xmlns:p14="http://schemas.microsoft.com/office/powerpoint/2010/main" val="1981552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5DCA-A322-4B03-9653-7154FAB381EB}"/>
              </a:ext>
            </a:extLst>
          </p:cNvPr>
          <p:cNvSpPr>
            <a:spLocks noGrp="1"/>
          </p:cNvSpPr>
          <p:nvPr>
            <p:ph type="title"/>
          </p:nvPr>
        </p:nvSpPr>
        <p:spPr>
          <a:xfrm>
            <a:off x="344288" y="320040"/>
            <a:ext cx="11422261" cy="1243417"/>
          </a:xfrm>
        </p:spPr>
        <p:txBody>
          <a:bodyPr/>
          <a:lstStyle/>
          <a:p>
            <a:pPr algn="ctr"/>
            <a:r>
              <a:rPr lang="en-US" sz="4200" dirty="0"/>
              <a:t>Part 3: </a:t>
            </a:r>
            <a:r>
              <a:rPr lang="en-US" sz="4400" dirty="0"/>
              <a:t>Manage </a:t>
            </a:r>
            <a:r>
              <a:rPr lang="en-US" sz="4400" dirty="0" err="1"/>
              <a:t>asynchronicity</a:t>
            </a:r>
            <a:r>
              <a:rPr lang="en-US" sz="4400" dirty="0"/>
              <a:t> between the CPU and the GPU</a:t>
            </a:r>
            <a:endParaRPr lang="en-US" sz="4200" dirty="0"/>
          </a:p>
        </p:txBody>
      </p:sp>
    </p:spTree>
    <p:extLst>
      <p:ext uri="{BB962C8B-B14F-4D97-AF65-F5344CB8AC3E}">
        <p14:creationId xmlns:p14="http://schemas.microsoft.com/office/powerpoint/2010/main" val="1719066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Why Do Things Asynchronously?</a:t>
            </a:r>
          </a:p>
        </p:txBody>
      </p:sp>
      <p:sp>
        <p:nvSpPr>
          <p:cNvPr id="3" name="Content Placeholder 2"/>
          <p:cNvSpPr>
            <a:spLocks noGrp="1"/>
          </p:cNvSpPr>
          <p:nvPr>
            <p:ph idx="1"/>
          </p:nvPr>
        </p:nvSpPr>
        <p:spPr>
          <a:xfrm>
            <a:off x="191578" y="893989"/>
            <a:ext cx="11756854" cy="5519057"/>
          </a:xfrm>
        </p:spPr>
        <p:txBody>
          <a:bodyPr/>
          <a:lstStyle/>
          <a:p>
            <a:r>
              <a:rPr lang="en-US" sz="2400" dirty="0"/>
              <a:t>Overlap independent tasks on the CPU and GPU</a:t>
            </a:r>
          </a:p>
          <a:p>
            <a:pPr lvl="1"/>
            <a:r>
              <a:rPr lang="en-US" sz="2000" dirty="0"/>
              <a:t>Off-node data transfer may be overlapped with independent kernel execution</a:t>
            </a:r>
          </a:p>
          <a:p>
            <a:pPr lvl="1"/>
            <a:r>
              <a:rPr lang="en-US" sz="2000" dirty="0"/>
              <a:t>Run one model on the CPU and a more expensive one on the GPU</a:t>
            </a:r>
          </a:p>
          <a:p>
            <a:r>
              <a:rPr lang="en-US" sz="2400" dirty="0"/>
              <a:t>Handle workflows with strong dependencies</a:t>
            </a:r>
          </a:p>
          <a:p>
            <a:pPr lvl="1"/>
            <a:r>
              <a:rPr lang="en-US" sz="2000" dirty="0"/>
              <a:t>Pipelines such as streaming large chunks of work to and from the GPU</a:t>
            </a:r>
          </a:p>
          <a:p>
            <a:pPr lvl="1"/>
            <a:r>
              <a:rPr lang="en-US" sz="2000" dirty="0"/>
              <a:t>Coarse-grained task dependency maps</a:t>
            </a:r>
          </a:p>
          <a:p>
            <a:r>
              <a:rPr lang="en-US" sz="2400" dirty="0"/>
              <a:t>Reduce launch over head for many </a:t>
            </a:r>
            <a:r>
              <a:rPr lang="en-US" sz="2400" u="sng" dirty="0"/>
              <a:t>small</a:t>
            </a:r>
            <a:r>
              <a:rPr lang="en-US" sz="2400" dirty="0"/>
              <a:t> kernels</a:t>
            </a:r>
          </a:p>
          <a:p>
            <a:r>
              <a:rPr lang="en-US" sz="2400" dirty="0"/>
              <a:t>Hide GPU allocation costs by overlapping with kernel execution</a:t>
            </a:r>
          </a:p>
        </p:txBody>
      </p:sp>
    </p:spTree>
    <p:extLst>
      <p:ext uri="{BB962C8B-B14F-4D97-AF65-F5344CB8AC3E}">
        <p14:creationId xmlns:p14="http://schemas.microsoft.com/office/powerpoint/2010/main" val="1971789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The </a:t>
            </a:r>
            <a:r>
              <a:rPr lang="en-US" dirty="0">
                <a:latin typeface="Consolas" panose="020B0609020204030204" pitchFamily="49" charset="0"/>
                <a:cs typeface="Consolas" panose="020B0609020204030204" pitchFamily="49" charset="0"/>
              </a:rPr>
              <a:t>async(id) </a:t>
            </a:r>
            <a:r>
              <a:rPr lang="en-US" dirty="0"/>
              <a:t>clause</a:t>
            </a:r>
          </a:p>
        </p:txBody>
      </p:sp>
      <p:sp>
        <p:nvSpPr>
          <p:cNvPr id="3" name="Content Placeholder 2"/>
          <p:cNvSpPr>
            <a:spLocks noGrp="1"/>
          </p:cNvSpPr>
          <p:nvPr>
            <p:ph idx="1"/>
          </p:nvPr>
        </p:nvSpPr>
        <p:spPr>
          <a:xfrm>
            <a:off x="191578" y="893989"/>
            <a:ext cx="11756854" cy="5519057"/>
          </a:xfrm>
        </p:spPr>
        <p:txBody>
          <a:bodyPr/>
          <a:lstStyle/>
          <a:p>
            <a:r>
              <a:rPr lang="en-US" sz="2400" dirty="0"/>
              <a:t>!$acc [clause] async(n)</a:t>
            </a:r>
          </a:p>
          <a:p>
            <a:pPr lvl="1"/>
            <a:r>
              <a:rPr lang="en-US" sz="2000" dirty="0"/>
              <a:t>Causes the given </a:t>
            </a:r>
            <a:r>
              <a:rPr lang="en-US" sz="2000" dirty="0" err="1"/>
              <a:t>OpenACC</a:t>
            </a:r>
            <a:r>
              <a:rPr lang="en-US" sz="2000" dirty="0"/>
              <a:t> directive to return immediately back to the CPU</a:t>
            </a:r>
          </a:p>
          <a:p>
            <a:pPr lvl="1"/>
            <a:r>
              <a:rPr lang="en-US" sz="2000" dirty="0"/>
              <a:t>Queues the </a:t>
            </a:r>
            <a:r>
              <a:rPr lang="en-US" sz="2000" dirty="0" err="1"/>
              <a:t>OpenACC</a:t>
            </a:r>
            <a:r>
              <a:rPr lang="en-US" sz="2000" dirty="0"/>
              <a:t> activity in the “</a:t>
            </a:r>
            <a:r>
              <a:rPr lang="en-US" sz="2000" dirty="0" err="1"/>
              <a:t>n”th</a:t>
            </a:r>
            <a:r>
              <a:rPr lang="en-US" sz="2000" dirty="0"/>
              <a:t> queue (think CUDA “stream”)</a:t>
            </a:r>
          </a:p>
          <a:p>
            <a:pPr lvl="1"/>
            <a:r>
              <a:rPr lang="en-US" sz="2000" dirty="0"/>
              <a:t>Anything in the “</a:t>
            </a:r>
            <a:r>
              <a:rPr lang="en-US" sz="2000" dirty="0" err="1"/>
              <a:t>n”th</a:t>
            </a:r>
            <a:r>
              <a:rPr lang="en-US" sz="2000" dirty="0"/>
              <a:t> queue will not start until the previous action in that queue has completed</a:t>
            </a:r>
          </a:p>
          <a:p>
            <a:pPr lvl="1"/>
            <a:r>
              <a:rPr lang="en-US" sz="2000" dirty="0"/>
              <a:t>“n” is called the “async id”. It is </a:t>
            </a:r>
            <a:r>
              <a:rPr lang="en-US" sz="2000" u="sng" dirty="0"/>
              <a:t>not</a:t>
            </a:r>
            <a:r>
              <a:rPr lang="en-US" sz="2000" dirty="0"/>
              <a:t> necessarily the actual CUDA stream number</a:t>
            </a:r>
          </a:p>
          <a:p>
            <a:r>
              <a:rPr lang="en-US" sz="2400" dirty="0"/>
              <a:t>Actions that can be performed asynchronously</a:t>
            </a:r>
          </a:p>
          <a:p>
            <a:pPr lvl="1"/>
            <a:r>
              <a:rPr lang="en-US" sz="2000" dirty="0"/>
              <a:t>Kernels, parallel loop, enter data, exit data, update, wait</a:t>
            </a:r>
          </a:p>
          <a:p>
            <a:r>
              <a:rPr lang="en-US" sz="2400" dirty="0"/>
              <a:t>Synchronizing the CPU with a given </a:t>
            </a:r>
            <a:r>
              <a:rPr lang="en-US" sz="2400" dirty="0" err="1"/>
              <a:t>OpenACC</a:t>
            </a:r>
            <a:r>
              <a:rPr lang="en-US" sz="2400" dirty="0"/>
              <a:t> “async id”</a:t>
            </a:r>
          </a:p>
          <a:p>
            <a:pPr lvl="1"/>
            <a:r>
              <a:rPr lang="en-US" sz="2000" dirty="0">
                <a:latin typeface="Consolas" panose="020B0609020204030204" pitchFamily="49" charset="0"/>
                <a:cs typeface="Consolas" panose="020B0609020204030204" pitchFamily="49" charset="0"/>
              </a:rPr>
              <a:t>!$acc wait(n)</a:t>
            </a:r>
          </a:p>
          <a:p>
            <a:pPr lvl="2"/>
            <a:r>
              <a:rPr lang="en-US" dirty="0"/>
              <a:t>Creates a barrier that doesn’t continue until the “</a:t>
            </a:r>
            <a:r>
              <a:rPr lang="en-US" dirty="0" err="1"/>
              <a:t>n”th</a:t>
            </a:r>
            <a:r>
              <a:rPr lang="en-US" dirty="0"/>
              <a:t> </a:t>
            </a:r>
            <a:r>
              <a:rPr lang="en-US" dirty="0" err="1"/>
              <a:t>OpenACC</a:t>
            </a:r>
            <a:r>
              <a:rPr lang="en-US" dirty="0"/>
              <a:t> queue is empty</a:t>
            </a:r>
          </a:p>
          <a:p>
            <a:pPr lvl="1"/>
            <a:r>
              <a:rPr lang="en-US" sz="2000" dirty="0">
                <a:latin typeface="Consolas" panose="020B0609020204030204" pitchFamily="49" charset="0"/>
                <a:cs typeface="Consolas" panose="020B0609020204030204" pitchFamily="49" charset="0"/>
              </a:rPr>
              <a:t>!$acc wait</a:t>
            </a:r>
          </a:p>
          <a:p>
            <a:pPr lvl="2"/>
            <a:r>
              <a:rPr lang="en-US" dirty="0"/>
              <a:t>Causes the CPU code to wait on </a:t>
            </a:r>
            <a:r>
              <a:rPr lang="en-US" u="sng" dirty="0"/>
              <a:t>all</a:t>
            </a:r>
            <a:r>
              <a:rPr lang="en-US" dirty="0"/>
              <a:t> </a:t>
            </a:r>
            <a:r>
              <a:rPr lang="en-US" dirty="0" err="1"/>
              <a:t>OpenACC</a:t>
            </a:r>
            <a:r>
              <a:rPr lang="en-US" dirty="0"/>
              <a:t> queues to finish</a:t>
            </a:r>
          </a:p>
        </p:txBody>
      </p:sp>
    </p:spTree>
    <p:extLst>
      <p:ext uri="{BB962C8B-B14F-4D97-AF65-F5344CB8AC3E}">
        <p14:creationId xmlns:p14="http://schemas.microsoft.com/office/powerpoint/2010/main" val="3609093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Hands-On Exercise</a:t>
            </a:r>
          </a:p>
        </p:txBody>
      </p:sp>
      <p:sp>
        <p:nvSpPr>
          <p:cNvPr id="3" name="Content Placeholder 2"/>
          <p:cNvSpPr>
            <a:spLocks noGrp="1"/>
          </p:cNvSpPr>
          <p:nvPr>
            <p:ph idx="1"/>
          </p:nvPr>
        </p:nvSpPr>
        <p:spPr>
          <a:xfrm>
            <a:off x="191578" y="893989"/>
            <a:ext cx="11756854" cy="5519057"/>
          </a:xfrm>
        </p:spPr>
        <p:txBody>
          <a:bodyPr/>
          <a:lstStyle/>
          <a:p>
            <a:pPr marL="0" indent="0">
              <a:buNone/>
            </a:pPr>
            <a:r>
              <a:rPr lang="en-US" sz="2600" dirty="0">
                <a:hlinkClick r:id="rId2"/>
              </a:rPr>
              <a:t>https://github.com/mrnorman/miniWeather/blob/master/petascale_institute.md</a:t>
            </a:r>
            <a:endParaRPr lang="en-US" sz="2600" dirty="0"/>
          </a:p>
        </p:txBody>
      </p:sp>
    </p:spTree>
    <p:extLst>
      <p:ext uri="{BB962C8B-B14F-4D97-AF65-F5344CB8AC3E}">
        <p14:creationId xmlns:p14="http://schemas.microsoft.com/office/powerpoint/2010/main" val="129076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5DCA-A322-4B03-9653-7154FAB381EB}"/>
              </a:ext>
            </a:extLst>
          </p:cNvPr>
          <p:cNvSpPr>
            <a:spLocks noGrp="1"/>
          </p:cNvSpPr>
          <p:nvPr>
            <p:ph type="title"/>
          </p:nvPr>
        </p:nvSpPr>
        <p:spPr>
          <a:xfrm>
            <a:off x="344288" y="320040"/>
            <a:ext cx="11422261" cy="1740476"/>
          </a:xfrm>
        </p:spPr>
        <p:txBody>
          <a:bodyPr/>
          <a:lstStyle/>
          <a:p>
            <a:pPr algn="ctr"/>
            <a:r>
              <a:rPr lang="en-US" sz="4200" dirty="0"/>
              <a:t>Part 1: Apply directives to loops to thread them on the GPU</a:t>
            </a:r>
            <a:br>
              <a:rPr lang="en-US" sz="4200" dirty="0"/>
            </a:br>
            <a:endParaRPr lang="en-US" sz="4200" dirty="0"/>
          </a:p>
        </p:txBody>
      </p:sp>
    </p:spTree>
    <p:extLst>
      <p:ext uri="{BB962C8B-B14F-4D97-AF65-F5344CB8AC3E}">
        <p14:creationId xmlns:p14="http://schemas.microsoft.com/office/powerpoint/2010/main" val="178586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Layout of a GPU</a:t>
            </a:r>
          </a:p>
        </p:txBody>
      </p:sp>
      <p:sp>
        <p:nvSpPr>
          <p:cNvPr id="3" name="Content Placeholder 2"/>
          <p:cNvSpPr>
            <a:spLocks noGrp="1"/>
          </p:cNvSpPr>
          <p:nvPr>
            <p:ph idx="1"/>
          </p:nvPr>
        </p:nvSpPr>
        <p:spPr>
          <a:xfrm>
            <a:off x="191578" y="893989"/>
            <a:ext cx="4261648" cy="5519057"/>
          </a:xfrm>
        </p:spPr>
        <p:txBody>
          <a:bodyPr/>
          <a:lstStyle/>
          <a:p>
            <a:r>
              <a:rPr lang="en-US" sz="2400" dirty="0"/>
              <a:t>A GPU is a collection of “Streaming Multiprocessors” (SMs)</a:t>
            </a:r>
          </a:p>
          <a:p>
            <a:r>
              <a:rPr lang="en-US" sz="2400" dirty="0"/>
              <a:t>SMs do not coordinate with each other and are completely independent</a:t>
            </a:r>
          </a:p>
        </p:txBody>
      </p:sp>
      <p:pic>
        <p:nvPicPr>
          <p:cNvPr id="1026" name="Picture 2" descr="https://images.anandtech.com/doci/5840/GK110Block.png">
            <a:extLst>
              <a:ext uri="{FF2B5EF4-FFF2-40B4-BE49-F238E27FC236}">
                <a16:creationId xmlns:a16="http://schemas.microsoft.com/office/drawing/2014/main" id="{1151EF5E-DAA7-42A5-8709-357C4F0B2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226" y="897296"/>
            <a:ext cx="7495205" cy="517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19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Layout of a GPU</a:t>
            </a:r>
          </a:p>
        </p:txBody>
      </p:sp>
      <p:sp>
        <p:nvSpPr>
          <p:cNvPr id="3" name="Content Placeholder 2"/>
          <p:cNvSpPr>
            <a:spLocks noGrp="1"/>
          </p:cNvSpPr>
          <p:nvPr>
            <p:ph idx="1"/>
          </p:nvPr>
        </p:nvSpPr>
        <p:spPr>
          <a:xfrm>
            <a:off x="191578" y="893989"/>
            <a:ext cx="4261648" cy="5519057"/>
          </a:xfrm>
        </p:spPr>
        <p:txBody>
          <a:bodyPr/>
          <a:lstStyle/>
          <a:p>
            <a:r>
              <a:rPr lang="en-US" sz="2400" dirty="0"/>
              <a:t>A GPU is a collection of “Streaming Multiprocessors” (SMs)</a:t>
            </a:r>
          </a:p>
          <a:p>
            <a:r>
              <a:rPr lang="en-US" sz="2400" dirty="0"/>
              <a:t>SMs do not coordinate with each other and are completely independent</a:t>
            </a:r>
          </a:p>
          <a:p>
            <a:r>
              <a:rPr lang="en-US" sz="2400" dirty="0"/>
              <a:t>Each SM contains some local cache and a lot of cores</a:t>
            </a:r>
          </a:p>
          <a:p>
            <a:r>
              <a:rPr lang="en-US" sz="2400" dirty="0"/>
              <a:t>Cores within an SM can synchronize, but there is no easy way to synchronize between SMs.</a:t>
            </a:r>
          </a:p>
        </p:txBody>
      </p:sp>
      <p:pic>
        <p:nvPicPr>
          <p:cNvPr id="2050" name="Picture 2" descr="https://images.anandtech.com/doci/5840/GK110SMX.png">
            <a:extLst>
              <a:ext uri="{FF2B5EF4-FFF2-40B4-BE49-F238E27FC236}">
                <a16:creationId xmlns:a16="http://schemas.microsoft.com/office/drawing/2014/main" id="{CCAA07BD-A688-4D28-8B9C-5EEF44220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9792" y="716648"/>
            <a:ext cx="4886293" cy="5459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54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err="1"/>
              <a:t>OpenACC</a:t>
            </a:r>
            <a:r>
              <a:rPr lang="en-US" dirty="0"/>
              <a:t> kernels directive</a:t>
            </a:r>
          </a:p>
        </p:txBody>
      </p:sp>
      <p:sp>
        <p:nvSpPr>
          <p:cNvPr id="3" name="Content Placeholder 2"/>
          <p:cNvSpPr>
            <a:spLocks noGrp="1"/>
          </p:cNvSpPr>
          <p:nvPr>
            <p:ph idx="1"/>
          </p:nvPr>
        </p:nvSpPr>
        <p:spPr>
          <a:xfrm>
            <a:off x="191577" y="893989"/>
            <a:ext cx="11756853" cy="5519057"/>
          </a:xfrm>
        </p:spPr>
        <p:txBody>
          <a:bodyPr/>
          <a:lstStyle/>
          <a:p>
            <a:r>
              <a:rPr lang="en-US" sz="2400" dirty="0"/>
              <a:t>“!$acc kernels” is what you use when you want the </a:t>
            </a:r>
            <a:r>
              <a:rPr lang="en-US" sz="2400" u="sng" dirty="0"/>
              <a:t>compiler</a:t>
            </a:r>
            <a:r>
              <a:rPr lang="en-US" sz="2400" dirty="0"/>
              <a:t> to do the parallelization</a:t>
            </a:r>
          </a:p>
          <a:p>
            <a:r>
              <a:rPr lang="en-US" sz="2400" dirty="0"/>
              <a:t>I don’t recommend using this</a:t>
            </a:r>
          </a:p>
          <a:p>
            <a:pPr lvl="1"/>
            <a:r>
              <a:rPr lang="en-US" sz="2000" dirty="0"/>
              <a:t>It often significantly underperforms, and “kernels” is very dissimilar from OpenMP 4.5 +</a:t>
            </a:r>
          </a:p>
          <a:p>
            <a:r>
              <a:rPr lang="en-US" sz="2400" dirty="0"/>
              <a:t>Operates over a bracket in C; requires an “!$acc end kernels” in Fortran</a:t>
            </a:r>
          </a:p>
          <a:p>
            <a:endParaRPr lang="en-US" sz="2400" dirty="0"/>
          </a:p>
          <a:p>
            <a:endParaRPr lang="en-US" sz="2400" dirty="0"/>
          </a:p>
          <a:p>
            <a:endParaRPr lang="en-US" sz="2400" dirty="0"/>
          </a:p>
          <a:p>
            <a:endParaRPr lang="en-US" sz="2400" dirty="0"/>
          </a:p>
          <a:p>
            <a:r>
              <a:rPr lang="en-US" sz="2400" dirty="0"/>
              <a:t>All options used with “kernels” is considered a </a:t>
            </a:r>
            <a:r>
              <a:rPr lang="en-US" sz="2400" u="sng" dirty="0"/>
              <a:t>suggestion</a:t>
            </a:r>
            <a:r>
              <a:rPr lang="en-US" sz="2400" dirty="0"/>
              <a:t> by the compiler</a:t>
            </a:r>
          </a:p>
          <a:p>
            <a:r>
              <a:rPr lang="en-US" sz="2400" dirty="0"/>
              <a:t>Compiler retains the right to do whatever it wants to do</a:t>
            </a:r>
            <a:endParaRPr lang="en-US" sz="2000" dirty="0"/>
          </a:p>
          <a:p>
            <a:pPr lvl="2"/>
            <a:endParaRPr lang="en-US" sz="1600" dirty="0"/>
          </a:p>
        </p:txBody>
      </p:sp>
      <p:pic>
        <p:nvPicPr>
          <p:cNvPr id="4" name="Picture 3">
            <a:extLst>
              <a:ext uri="{FF2B5EF4-FFF2-40B4-BE49-F238E27FC236}">
                <a16:creationId xmlns:a16="http://schemas.microsoft.com/office/drawing/2014/main" id="{4F24825E-5CF2-4C4E-BB43-E102BE37C92E}"/>
              </a:ext>
            </a:extLst>
          </p:cNvPr>
          <p:cNvPicPr>
            <a:picLocks noChangeAspect="1"/>
          </p:cNvPicPr>
          <p:nvPr/>
        </p:nvPicPr>
        <p:blipFill>
          <a:blip r:embed="rId2"/>
          <a:stretch>
            <a:fillRect/>
          </a:stretch>
        </p:blipFill>
        <p:spPr>
          <a:xfrm>
            <a:off x="407011" y="3116208"/>
            <a:ext cx="4229100" cy="1143000"/>
          </a:xfrm>
          <a:prstGeom prst="rect">
            <a:avLst/>
          </a:prstGeom>
        </p:spPr>
      </p:pic>
      <p:pic>
        <p:nvPicPr>
          <p:cNvPr id="5" name="Picture 4">
            <a:extLst>
              <a:ext uri="{FF2B5EF4-FFF2-40B4-BE49-F238E27FC236}">
                <a16:creationId xmlns:a16="http://schemas.microsoft.com/office/drawing/2014/main" id="{36F284CE-7684-445A-B540-0039B1FD97F8}"/>
              </a:ext>
            </a:extLst>
          </p:cNvPr>
          <p:cNvPicPr>
            <a:picLocks noChangeAspect="1"/>
          </p:cNvPicPr>
          <p:nvPr/>
        </p:nvPicPr>
        <p:blipFill>
          <a:blip r:embed="rId3"/>
          <a:stretch>
            <a:fillRect/>
          </a:stretch>
        </p:blipFill>
        <p:spPr>
          <a:xfrm>
            <a:off x="8154135" y="2897133"/>
            <a:ext cx="2705100" cy="1581150"/>
          </a:xfrm>
          <a:prstGeom prst="rect">
            <a:avLst/>
          </a:prstGeom>
        </p:spPr>
      </p:pic>
    </p:spTree>
    <p:extLst>
      <p:ext uri="{BB962C8B-B14F-4D97-AF65-F5344CB8AC3E}">
        <p14:creationId xmlns:p14="http://schemas.microsoft.com/office/powerpoint/2010/main" val="417207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err="1"/>
              <a:t>OpenACC</a:t>
            </a:r>
            <a:r>
              <a:rPr lang="en-US" dirty="0"/>
              <a:t> parallel directive</a:t>
            </a:r>
          </a:p>
        </p:txBody>
      </p:sp>
      <p:sp>
        <p:nvSpPr>
          <p:cNvPr id="3" name="Content Placeholder 2"/>
          <p:cNvSpPr>
            <a:spLocks noGrp="1"/>
          </p:cNvSpPr>
          <p:nvPr>
            <p:ph idx="1"/>
          </p:nvPr>
        </p:nvSpPr>
        <p:spPr>
          <a:xfrm>
            <a:off x="191577" y="893989"/>
            <a:ext cx="11756853" cy="5519057"/>
          </a:xfrm>
        </p:spPr>
        <p:txBody>
          <a:bodyPr/>
          <a:lstStyle/>
          <a:p>
            <a:r>
              <a:rPr lang="en-US" sz="2400" dirty="0"/>
              <a:t>The “!$acc parallel” is prescriptive rather than descriptive (like OpenMP)</a:t>
            </a:r>
            <a:endParaRPr lang="en-US" sz="2000" dirty="0"/>
          </a:p>
          <a:p>
            <a:r>
              <a:rPr lang="en-US" sz="2400" dirty="0"/>
              <a:t>Usually coupled with the “loop” directive as “#pragma acc parallel loop”</a:t>
            </a:r>
          </a:p>
          <a:p>
            <a:r>
              <a:rPr lang="en-US" sz="2400" dirty="0"/>
              <a:t>Each “parallel” directive is a single kernel on the GPU</a:t>
            </a:r>
          </a:p>
          <a:p>
            <a:endParaRPr lang="en-US" sz="2400" dirty="0"/>
          </a:p>
          <a:p>
            <a:pPr marL="0" indent="0">
              <a:buNone/>
            </a:pPr>
            <a:endParaRPr lang="en-US" sz="2400" dirty="0"/>
          </a:p>
          <a:p>
            <a:endParaRPr lang="en-US" sz="2400" dirty="0"/>
          </a:p>
          <a:p>
            <a:pPr marL="0" indent="0">
              <a:buNone/>
            </a:pPr>
            <a:endParaRPr lang="en-US" sz="2400" dirty="0"/>
          </a:p>
        </p:txBody>
      </p:sp>
      <p:pic>
        <p:nvPicPr>
          <p:cNvPr id="4" name="Picture 3">
            <a:extLst>
              <a:ext uri="{FF2B5EF4-FFF2-40B4-BE49-F238E27FC236}">
                <a16:creationId xmlns:a16="http://schemas.microsoft.com/office/drawing/2014/main" id="{FAA0A9E8-84C9-4BD4-AE52-3C16E5D5663B}"/>
              </a:ext>
            </a:extLst>
          </p:cNvPr>
          <p:cNvPicPr>
            <a:picLocks noChangeAspect="1"/>
          </p:cNvPicPr>
          <p:nvPr/>
        </p:nvPicPr>
        <p:blipFill>
          <a:blip r:embed="rId2"/>
          <a:stretch>
            <a:fillRect/>
          </a:stretch>
        </p:blipFill>
        <p:spPr>
          <a:xfrm>
            <a:off x="411425" y="2450899"/>
            <a:ext cx="4933950" cy="742950"/>
          </a:xfrm>
          <a:prstGeom prst="rect">
            <a:avLst/>
          </a:prstGeom>
        </p:spPr>
      </p:pic>
      <p:pic>
        <p:nvPicPr>
          <p:cNvPr id="5" name="Picture 4">
            <a:extLst>
              <a:ext uri="{FF2B5EF4-FFF2-40B4-BE49-F238E27FC236}">
                <a16:creationId xmlns:a16="http://schemas.microsoft.com/office/drawing/2014/main" id="{6049F544-0BE3-452F-BE84-60683B494CEE}"/>
              </a:ext>
            </a:extLst>
          </p:cNvPr>
          <p:cNvPicPr>
            <a:picLocks noChangeAspect="1"/>
          </p:cNvPicPr>
          <p:nvPr/>
        </p:nvPicPr>
        <p:blipFill>
          <a:blip r:embed="rId3"/>
          <a:stretch>
            <a:fillRect/>
          </a:stretch>
        </p:blipFill>
        <p:spPr>
          <a:xfrm>
            <a:off x="7049282" y="2287394"/>
            <a:ext cx="4210050" cy="1257300"/>
          </a:xfrm>
          <a:prstGeom prst="rect">
            <a:avLst/>
          </a:prstGeom>
        </p:spPr>
      </p:pic>
    </p:spTree>
    <p:extLst>
      <p:ext uri="{BB962C8B-B14F-4D97-AF65-F5344CB8AC3E}">
        <p14:creationId xmlns:p14="http://schemas.microsoft.com/office/powerpoint/2010/main" val="96297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78" y="205740"/>
            <a:ext cx="11756854" cy="510909"/>
          </a:xfrm>
        </p:spPr>
        <p:txBody>
          <a:bodyPr/>
          <a:lstStyle/>
          <a:p>
            <a:r>
              <a:rPr lang="en-US" dirty="0"/>
              <a:t>GPU Loop Threading: Gang, Worker, and Vector</a:t>
            </a:r>
          </a:p>
        </p:txBody>
      </p:sp>
      <p:sp>
        <p:nvSpPr>
          <p:cNvPr id="3" name="Content Placeholder 2"/>
          <p:cNvSpPr>
            <a:spLocks noGrp="1"/>
          </p:cNvSpPr>
          <p:nvPr>
            <p:ph idx="1"/>
          </p:nvPr>
        </p:nvSpPr>
        <p:spPr>
          <a:xfrm>
            <a:off x="191578" y="893989"/>
            <a:ext cx="11756854" cy="5519057"/>
          </a:xfrm>
        </p:spPr>
        <p:txBody>
          <a:bodyPr/>
          <a:lstStyle/>
          <a:p>
            <a:r>
              <a:rPr lang="en-US" sz="2400" dirty="0">
                <a:latin typeface="Consolas" panose="020B0609020204030204" pitchFamily="49" charset="0"/>
                <a:cs typeface="Consolas" panose="020B0609020204030204" pitchFamily="49" charset="0"/>
              </a:rPr>
              <a:t>!$acc loop </a:t>
            </a:r>
            <a:r>
              <a:rPr lang="en-US" sz="2400" dirty="0"/>
              <a:t>takes optional arguments to say how to distribute the loop’s work</a:t>
            </a:r>
          </a:p>
          <a:p>
            <a:r>
              <a:rPr lang="en-US" sz="2400" dirty="0"/>
              <a:t>Options are “gang”, “worker” and “vector”</a:t>
            </a:r>
          </a:p>
          <a:p>
            <a:pPr lvl="1"/>
            <a:r>
              <a:rPr lang="en-US" sz="2000" b="0" dirty="0"/>
              <a:t>Gang: Distribute the work across the GPU’s </a:t>
            </a:r>
            <a:r>
              <a:rPr lang="en-US" sz="2000" dirty="0"/>
              <a:t>SMs (for outer loops)</a:t>
            </a:r>
          </a:p>
          <a:p>
            <a:pPr lvl="1"/>
            <a:r>
              <a:rPr lang="en-US" sz="2000" b="0" dirty="0"/>
              <a:t>Vector: Distribute the work within a GPU’s SM (for inner loops)</a:t>
            </a:r>
          </a:p>
          <a:p>
            <a:pPr lvl="1"/>
            <a:r>
              <a:rPr lang="en-US" sz="2000" dirty="0"/>
              <a:t>Worker: Also distribute work within a GPU’s SM, but on a coarser scale</a:t>
            </a:r>
          </a:p>
          <a:p>
            <a:r>
              <a:rPr lang="en-US" sz="2400" dirty="0"/>
              <a:t>Typical CUDA equivalents (this is in </a:t>
            </a:r>
            <a:r>
              <a:rPr lang="en-US" sz="2400" u="sng" dirty="0"/>
              <a:t>practice</a:t>
            </a:r>
            <a:r>
              <a:rPr lang="en-US" sz="2400" dirty="0"/>
              <a:t>, not specified by </a:t>
            </a:r>
            <a:r>
              <a:rPr lang="en-US" sz="2400" dirty="0" err="1"/>
              <a:t>OpenACC</a:t>
            </a:r>
            <a:r>
              <a:rPr lang="en-US" sz="2400" dirty="0"/>
              <a:t> standard)</a:t>
            </a:r>
          </a:p>
          <a:p>
            <a:pPr lvl="1"/>
            <a:r>
              <a:rPr lang="en-US" sz="2000" dirty="0"/>
              <a:t>Grid = </a:t>
            </a:r>
            <a:r>
              <a:rPr lang="en-US" sz="2000" dirty="0" err="1"/>
              <a:t>blockIdx.x</a:t>
            </a:r>
            <a:r>
              <a:rPr lang="en-US" sz="2000" dirty="0"/>
              <a:t>   ;   Worker = </a:t>
            </a:r>
            <a:r>
              <a:rPr lang="en-US" sz="2000" dirty="0" err="1"/>
              <a:t>threadIdx.y</a:t>
            </a:r>
            <a:r>
              <a:rPr lang="en-US" sz="2000" dirty="0"/>
              <a:t>   ;   Vector = </a:t>
            </a:r>
            <a:r>
              <a:rPr lang="en-US" sz="2000" dirty="0" err="1"/>
              <a:t>threadIdx.x</a:t>
            </a:r>
            <a:endParaRPr lang="en-US" sz="2000" dirty="0"/>
          </a:p>
          <a:p>
            <a:r>
              <a:rPr lang="en-US" sz="2400" dirty="0"/>
              <a:t>If you only have two levels of parallelism,</a:t>
            </a:r>
            <a:br>
              <a:rPr lang="en-US" sz="2400" dirty="0"/>
            </a:br>
            <a:r>
              <a:rPr lang="en-US" sz="2400" dirty="0"/>
              <a:t>choose gang &amp; vector</a:t>
            </a:r>
          </a:p>
        </p:txBody>
      </p:sp>
      <p:pic>
        <p:nvPicPr>
          <p:cNvPr id="5" name="Picture 4">
            <a:extLst>
              <a:ext uri="{FF2B5EF4-FFF2-40B4-BE49-F238E27FC236}">
                <a16:creationId xmlns:a16="http://schemas.microsoft.com/office/drawing/2014/main" id="{F0AA4DB2-13FE-4632-96A3-04C8D55BC49F}"/>
              </a:ext>
            </a:extLst>
          </p:cNvPr>
          <p:cNvPicPr>
            <a:picLocks noChangeAspect="1"/>
          </p:cNvPicPr>
          <p:nvPr/>
        </p:nvPicPr>
        <p:blipFill>
          <a:blip r:embed="rId2"/>
          <a:stretch>
            <a:fillRect/>
          </a:stretch>
        </p:blipFill>
        <p:spPr>
          <a:xfrm>
            <a:off x="8288042" y="3723633"/>
            <a:ext cx="3600450" cy="2933700"/>
          </a:xfrm>
          <a:prstGeom prst="rect">
            <a:avLst/>
          </a:prstGeom>
        </p:spPr>
      </p:pic>
    </p:spTree>
    <p:extLst>
      <p:ext uri="{BB962C8B-B14F-4D97-AF65-F5344CB8AC3E}">
        <p14:creationId xmlns:p14="http://schemas.microsoft.com/office/powerpoint/2010/main" val="2108059306"/>
      </p:ext>
    </p:extLst>
  </p:cSld>
  <p:clrMapOvr>
    <a:masterClrMapping/>
  </p:clrMapOvr>
</p:sld>
</file>

<file path=ppt/theme/theme1.xml><?xml version="1.0" encoding="utf-8"?>
<a:theme xmlns:a="http://schemas.openxmlformats.org/drawingml/2006/main" name="Presentations (Wide Screen)">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75B17BC858B94FAA5409F11FF9B884" ma:contentTypeVersion="0" ma:contentTypeDescription="Create a new document." ma:contentTypeScope="" ma:versionID="ba30602e445ba7bd833ef2f532e4a59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0EC660-24D0-43A0-AE5E-E274115E726B}">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CBB6CFE-4507-4B02-9220-33DC2E0B46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5945</TotalTime>
  <Words>1815</Words>
  <Application>Microsoft Office PowerPoint</Application>
  <PresentationFormat>Custom</PresentationFormat>
  <Paragraphs>224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Calibri</vt:lpstr>
      <vt:lpstr>Cambria Math</vt:lpstr>
      <vt:lpstr>Consolas</vt:lpstr>
      <vt:lpstr>Presentations (Wide Screen)</vt:lpstr>
      <vt:lpstr>Introduction to OpenACC Directives</vt:lpstr>
      <vt:lpstr>What Is OpenACC?</vt:lpstr>
      <vt:lpstr>Why Use OpenACC?</vt:lpstr>
      <vt:lpstr>Part 1: Apply directives to loops to thread them on the GPU </vt:lpstr>
      <vt:lpstr>Layout of a GPU</vt:lpstr>
      <vt:lpstr>Layout of a GPU</vt:lpstr>
      <vt:lpstr>OpenACC kernels directive</vt:lpstr>
      <vt:lpstr>OpenACC parallel directive</vt:lpstr>
      <vt:lpstr>GPU Loop Threading: Gang, Worker, and Vector</vt:lpstr>
      <vt:lpstr>GPU Loop Threading: Loop Collapsing</vt:lpstr>
      <vt:lpstr>Example: Threading a loop on the GPU</vt:lpstr>
      <vt:lpstr>Example: Threading a loop on the GPU</vt:lpstr>
      <vt:lpstr>Race Conditions in OpenACC Programming</vt:lpstr>
      <vt:lpstr>GPU Loop Threading: Atomic Operations</vt:lpstr>
      <vt:lpstr>How Do I Know When To Use “!$acc atomic”?</vt:lpstr>
      <vt:lpstr>GPU Loop Threading: Global Reductions</vt:lpstr>
      <vt:lpstr>Do I Use Atomic or Reduction?</vt:lpstr>
      <vt:lpstr>GPU Loop Threading: Private Variables</vt:lpstr>
      <vt:lpstr>GPU Loop Threading: If Statements and Collapsing</vt:lpstr>
      <vt:lpstr>GPU Loop Threading: Function Calls</vt:lpstr>
      <vt:lpstr>Part 2: Manage data between the CPU main memory and GPU memory </vt:lpstr>
      <vt:lpstr>GPU &amp; CPU Have Separate Memory Spaces</vt:lpstr>
      <vt:lpstr>In Fortran, Compilers Generate Data Statements For You</vt:lpstr>
      <vt:lpstr>OpenACC Is Meant To Mirror Data Between CPU and GPU</vt:lpstr>
      <vt:lpstr>IMPORTANT: Declaring Array Extent in C/C++</vt:lpstr>
      <vt:lpstr>Structured Data Statements</vt:lpstr>
      <vt:lpstr>Structured Data Statements</vt:lpstr>
      <vt:lpstr>Intermittent Updates</vt:lpstr>
      <vt:lpstr>Unstructured Data Statements</vt:lpstr>
      <vt:lpstr>Other Data Statements</vt:lpstr>
      <vt:lpstr>Managed Memory</vt:lpstr>
      <vt:lpstr>Part 3: Manage asynchronicity between the CPU and the GPU</vt:lpstr>
      <vt:lpstr>Why Do Things Asynchronously?</vt:lpstr>
      <vt:lpstr>The async(id) clause</vt:lpstr>
      <vt:lpstr>Hands-On Exercise</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MATTHEW Norman</cp:lastModifiedBy>
  <cp:revision>442</cp:revision>
  <cp:lastPrinted>2015-09-14T20:56:03Z</cp:lastPrinted>
  <dcterms:created xsi:type="dcterms:W3CDTF">2015-03-03T13:47:39Z</dcterms:created>
  <dcterms:modified xsi:type="dcterms:W3CDTF">2019-08-18T19:22:54Z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0x0101003975B17BC858B94FAA5409F11FF9B884</vt:lpwstr>
  </property>
</Properties>
</file>