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88" r:id="rId6"/>
    <p:sldId id="259" r:id="rId7"/>
    <p:sldId id="261" r:id="rId8"/>
    <p:sldId id="289" r:id="rId9"/>
    <p:sldId id="262" r:id="rId10"/>
    <p:sldId id="297" r:id="rId11"/>
    <p:sldId id="298" r:id="rId12"/>
    <p:sldId id="276" r:id="rId13"/>
    <p:sldId id="277" r:id="rId14"/>
    <p:sldId id="279" r:id="rId15"/>
    <p:sldId id="278" r:id="rId16"/>
    <p:sldId id="283" r:id="rId17"/>
    <p:sldId id="284" r:id="rId18"/>
    <p:sldId id="291" r:id="rId19"/>
    <p:sldId id="292" r:id="rId20"/>
    <p:sldId id="293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346" autoAdjust="0"/>
    <p:restoredTop sz="94660"/>
  </p:normalViewPr>
  <p:slideViewPr>
    <p:cSldViewPr snapToGrid="0">
      <p:cViewPr varScale="1">
        <p:scale>
          <a:sx n="80" d="100"/>
          <a:sy n="80" d="100"/>
        </p:scale>
        <p:origin x="82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866C8-33EC-48FF-B577-4A1EB4E4A5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AA14B1-401F-4C3D-B7EF-520BEE6A2B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735B0-BCDE-485C-869D-D5C386B84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4EDDC-E9F3-4CFB-9DF2-AC643B58F42C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92549F-E203-4EA2-AF91-37634CBBC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A7E2B4-D95E-4550-929D-30AA77C37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77C64-3C27-48CA-B9F9-5EF383141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884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DFB29-1B23-4750-AA7F-A24703207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E44ABA-0B9D-497E-9DD8-54539F3828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0C18C4-5793-42F0-A813-1F818F4DA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4EDDC-E9F3-4CFB-9DF2-AC643B58F42C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07B074-11D9-45FB-9BD4-C04053DE6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9F266-D9A3-4025-9544-72B8FA504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77C64-3C27-48CA-B9F9-5EF383141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836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C64AF0-1AA5-4F91-ACA6-3B44689594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3D43A9-36B2-4C59-B6F1-DD4290E39B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23DC2C-B269-459D-A28F-26A0B58E2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4EDDC-E9F3-4CFB-9DF2-AC643B58F42C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1FF2D-63BA-445B-A720-4BC15D187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DB2C8F-23F4-48AB-A23E-3FFE4150D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77C64-3C27-48CA-B9F9-5EF383141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399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D9019-6960-4E51-8721-B970A267A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E54D6-29E1-4ED4-BED3-289033708A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203334-F1FE-4B3F-BC51-48F9C28CD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4EDDC-E9F3-4CFB-9DF2-AC643B58F42C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E910BA-D7FC-4038-80A8-EA6E035CC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546B17-840C-4031-B8FC-7BA316834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77C64-3C27-48CA-B9F9-5EF383141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763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EFB27-4EEE-4734-8A15-2D8432C24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A48DDA-E3A4-40B4-9B96-379DBFF6CA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028454-2F58-46C8-B513-F228BCD54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4EDDC-E9F3-4CFB-9DF2-AC643B58F42C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B121B4-1FE4-46E0-BC29-10D1C0102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B1917B-FEDD-4F28-8BEF-6A9F0385B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77C64-3C27-48CA-B9F9-5EF383141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387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52621-B149-4707-8F31-D2C096909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22EDC6-52F9-4C6A-90CD-C582F61563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2CDAF7-F75F-4612-9E68-85995592BD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A50E60-8157-4E7F-80EB-9AB3CD2AB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4EDDC-E9F3-4CFB-9DF2-AC643B58F42C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860378-62D4-474C-9177-996204108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D66505-47E0-410E-A174-1DEBF6443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77C64-3C27-48CA-B9F9-5EF383141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317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32EAA-8FE5-4137-BB1D-69E9C5BEA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66AD7B-6EED-4BF2-9E20-B9B98A9FEB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42533E-F2FB-4774-8945-CB311E7070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E1A831-D4B7-497D-B106-1E38417468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D0EEEC-5EFB-4E42-BB8E-A6E3DC2C74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5DD32A-1221-4407-9910-296A807CF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4EDDC-E9F3-4CFB-9DF2-AC643B58F42C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7656E2-825A-45DD-B274-A69EA78D7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272079-8984-4DFE-9A1A-4B4D0375D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77C64-3C27-48CA-B9F9-5EF383141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123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BD67B-7AC6-4250-98EB-1069FEE18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3BE1A8-970E-4C06-B6F2-F2D2731DB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4EDDC-E9F3-4CFB-9DF2-AC643B58F42C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B9F5D2-4AC9-425D-819A-CC08153C6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3225D9-F4D0-4D81-995E-E00CBD4C8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77C64-3C27-48CA-B9F9-5EF383141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89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A26DBA-38DB-48E8-8596-781C95671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4EDDC-E9F3-4CFB-9DF2-AC643B58F42C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6CE09D-9D47-4569-BF39-8A134AA32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E31DA5-464B-4FD9-BD4F-5C1C17B3F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77C64-3C27-48CA-B9F9-5EF383141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852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5C7B1-1333-43EF-BB0F-E2754AE72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0EBCE-5C64-48DC-B5DC-F509702EAF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851313-2B04-4109-A137-669F32A5F8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FDB09F-926D-46BB-9A8F-EEE535EFA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4EDDC-E9F3-4CFB-9DF2-AC643B58F42C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444C21-CB23-4F95-AF24-B46776454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8D1927-AE3D-403A-9D2A-1CC4DA395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77C64-3C27-48CA-B9F9-5EF383141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857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BCF27-BDDE-4A44-B081-CD10317C6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01F029-9A53-43A0-9AA4-1C8A64B50F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B7E548-E31F-416F-810A-6EAB9CA319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A73961-7397-4AA1-9746-9E85371C8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4EDDC-E9F3-4CFB-9DF2-AC643B58F42C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F7AF90-FE72-43C3-A1DF-1DABCD4EB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A4847A-9BCE-42AF-B605-DB8044A9A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77C64-3C27-48CA-B9F9-5EF383141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76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539696-F1F8-448E-A993-8AB6747EA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68CC8F-8949-430C-811F-12D4F44576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650D2B-AEA7-48BD-BAC1-BF44B22B68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E4EDDC-E9F3-4CFB-9DF2-AC643B58F42C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F7B199-25C2-497E-9D10-E7E803D228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3145EB-CB02-4A5A-8096-2D9B98D6D0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377C64-3C27-48CA-B9F9-5EF383141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038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87463B2-2320-4291-B7B1-7D7D0A9BA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101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Scattering of Single Particle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4F9B8E-3DFA-4520-9FEC-2C6BD180C842}"/>
              </a:ext>
            </a:extLst>
          </p:cNvPr>
          <p:cNvSpPr txBox="1"/>
          <p:nvPr/>
        </p:nvSpPr>
        <p:spPr>
          <a:xfrm>
            <a:off x="6819900" y="1647825"/>
            <a:ext cx="5105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W-band (94.4 GHz) radar reflectivity factor (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lang="en-US" i="1" baseline="-25000" dirty="0">
                <a:latin typeface="Arial" panose="020B0604020202020204" pitchFamily="34" charset="0"/>
                <a:cs typeface="Arial" panose="020B0604020202020204" pitchFamily="34" charset="0"/>
              </a:rPr>
              <a:t>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; blue line) shows that </a:t>
            </a:r>
            <a:r>
              <a:rPr 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i="1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eq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&lt; 0.5 mm is Rayleigh scattering.  The first peak of Mie Scattering is at </a:t>
            </a:r>
            <a:r>
              <a:rPr 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i="1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eq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~ 1mm and the first dip at ~ 1.6 mm.  On the other hand, the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(red line) increases for whole possible size range of water drops.  It means that we can estimate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RES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based on </a:t>
            </a:r>
            <a:r>
              <a:rPr 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Xres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up to 1.6 mm or little bit higher because both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lang="en-US" i="1" baseline="-250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need to integrate over the size.  If DSD has sufficient large drops (&gt; 1mm), the </a:t>
            </a:r>
            <a:r>
              <a:rPr 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Xres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will reduce when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RES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increases.  For cloud droplet, the maximum size ~0.05 mm (50 mm), the RES can be estimated by Rayleigh method.  The drizzle drop size is up to 1.5 mm.  The RES must estimate by R&amp;M method.</a:t>
            </a:r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9A37B2C1-11B8-44F4-BDE6-9B260EE318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09982"/>
            <a:ext cx="6666667" cy="50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3152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750ED-3716-4748-B815-7BF1BC9BB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FC71DE-99AA-2647-B696-81A01EC457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0269"/>
            <a:ext cx="12192000" cy="6457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8536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1BF0A-B57D-8B42-B353-08D3313E7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BA8735-5D2B-0149-BD46-A6730076C5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729" y="0"/>
            <a:ext cx="91405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546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4BAAC-E45C-42DC-9D9E-4E6CE1BCA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3106"/>
            <a:ext cx="10515600" cy="726828"/>
          </a:xfrm>
        </p:spPr>
        <p:txBody>
          <a:bodyPr>
            <a:normAutofit/>
          </a:bodyPr>
          <a:lstStyle/>
          <a:p>
            <a:pPr algn="ctr"/>
            <a:r>
              <a:rPr lang="en-US" sz="3200" b="1"/>
              <a:t>CSET  2015-08-12  17:42:00-17:53:00</a:t>
            </a:r>
            <a:endParaRPr lang="en-US" sz="3200" b="1" dirty="0"/>
          </a:p>
        </p:txBody>
      </p:sp>
      <p:pic>
        <p:nvPicPr>
          <p:cNvPr id="4" name="Picture 3" descr="Timeline&#10;&#10;Description automatically generated">
            <a:extLst>
              <a:ext uri="{FF2B5EF4-FFF2-40B4-BE49-F238E27FC236}">
                <a16:creationId xmlns:a16="http://schemas.microsoft.com/office/drawing/2014/main" id="{B4149CAC-8E48-4DE9-B6E2-673CC5F977A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37" r="8445"/>
          <a:stretch/>
        </p:blipFill>
        <p:spPr>
          <a:xfrm>
            <a:off x="0" y="1200152"/>
            <a:ext cx="6791325" cy="5400000"/>
          </a:xfrm>
          <a:prstGeom prst="rect">
            <a:avLst/>
          </a:prstGeom>
        </p:spPr>
      </p:pic>
      <p:pic>
        <p:nvPicPr>
          <p:cNvPr id="7" name="Picture 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4516CEAC-34D8-49B9-92E6-927E638DA94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56" r="6986"/>
          <a:stretch/>
        </p:blipFill>
        <p:spPr>
          <a:xfrm>
            <a:off x="6791325" y="1650152"/>
            <a:ext cx="5343525" cy="45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4540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AE766-FFD0-443C-89B5-4A83CB585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3100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/>
              <a:t>Continue</a:t>
            </a:r>
          </a:p>
        </p:txBody>
      </p:sp>
      <p:pic>
        <p:nvPicPr>
          <p:cNvPr id="4" name="Picture 3" descr="Timeline&#10;&#10;Description automatically generated">
            <a:extLst>
              <a:ext uri="{FF2B5EF4-FFF2-40B4-BE49-F238E27FC236}">
                <a16:creationId xmlns:a16="http://schemas.microsoft.com/office/drawing/2014/main" id="{02E4304E-B41E-48E1-B4EC-2428F69E30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39561"/>
            <a:ext cx="12192000" cy="465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6529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A5234-0AE1-44AC-B40F-D93C1F68B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597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/>
              <a:t>LWC and RES</a:t>
            </a:r>
          </a:p>
        </p:txBody>
      </p:sp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E44F82F-A29F-4560-99D5-50BDE25C00AC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01436"/>
            <a:ext cx="12192000" cy="2650000"/>
          </a:xfrm>
          <a:prstGeom prst="rect">
            <a:avLst/>
          </a:prstGeom>
        </p:spPr>
      </p:pic>
      <p:pic>
        <p:nvPicPr>
          <p:cNvPr id="6" name="Picture 5" descr="A picture containing chart&#10;&#10;Description automatically generated">
            <a:extLst>
              <a:ext uri="{FF2B5EF4-FFF2-40B4-BE49-F238E27FC236}">
                <a16:creationId xmlns:a16="http://schemas.microsoft.com/office/drawing/2014/main" id="{7F44A98F-3738-4E89-AC70-D82041E281E3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97036"/>
            <a:ext cx="12192000" cy="26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750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8657E-60DD-44C1-8C94-6AE72FDF8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692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Compare SRT with HCR-HSRL Merged Method</a:t>
            </a:r>
          </a:p>
        </p:txBody>
      </p:sp>
      <p:pic>
        <p:nvPicPr>
          <p:cNvPr id="5" name="Picture 4" descr="Timeline&#10;&#10;Description automatically generated">
            <a:extLst>
              <a:ext uri="{FF2B5EF4-FFF2-40B4-BE49-F238E27FC236}">
                <a16:creationId xmlns:a16="http://schemas.microsoft.com/office/drawing/2014/main" id="{1F088CD8-FE78-4CF6-8F11-4EF0D4216E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333" y="1024667"/>
            <a:ext cx="8333333" cy="58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7792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5913F-5A00-4EE3-AA09-0957BE4F0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8350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LWC</a:t>
            </a:r>
          </a:p>
        </p:txBody>
      </p:sp>
      <p:pic>
        <p:nvPicPr>
          <p:cNvPr id="4" name="Picture 3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FDC6022C-301A-482C-851D-1EFBEA039C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333" y="1024667"/>
            <a:ext cx="8333333" cy="58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9217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B14A7-38F3-426B-B35A-BE712D41F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9300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/>
              <a:t>RES</a:t>
            </a:r>
          </a:p>
        </p:txBody>
      </p:sp>
      <p:pic>
        <p:nvPicPr>
          <p:cNvPr id="4" name="Picture 3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739498C0-0C65-484A-88AC-8A3EEC699B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333" y="1024667"/>
            <a:ext cx="8333333" cy="58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1435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9FEC8-D254-472D-9137-07E1AC1FF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882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LWP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E32E0CC2-6D70-46AF-8D68-DDB118194CD4}"/>
                  </a:ext>
                </a:extLst>
              </p:cNvPr>
              <p:cNvSpPr/>
              <p:nvPr/>
            </p:nvSpPr>
            <p:spPr>
              <a:xfrm>
                <a:off x="575065" y="5867876"/>
                <a:ext cx="4219232" cy="7266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𝐿𝑊𝑃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𝐿𝑊𝐶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𝑑𝑟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      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E32E0CC2-6D70-46AF-8D68-DDB118194C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065" y="5867876"/>
                <a:ext cx="4219232" cy="72667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2562982C-C3EE-4D85-B01E-67AC0E592FAD}"/>
              </a:ext>
            </a:extLst>
          </p:cNvPr>
          <p:cNvSpPr txBox="1"/>
          <p:nvPr/>
        </p:nvSpPr>
        <p:spPr>
          <a:xfrm>
            <a:off x="5800725" y="5867400"/>
            <a:ext cx="5124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order to compare, we compute those gates which merged LWC exist.</a:t>
            </a:r>
          </a:p>
        </p:txBody>
      </p:sp>
      <p:pic>
        <p:nvPicPr>
          <p:cNvPr id="5" name="Picture 4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BA2AAA5E-6AB0-49E0-ADE1-22F591F205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19" y="1048047"/>
            <a:ext cx="11904762" cy="47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9202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68C03-8BBF-4AE7-96C3-1693E76E6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787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Continue</a:t>
            </a:r>
          </a:p>
        </p:txBody>
      </p:sp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4962F853-57AC-42AF-B784-71F973ECCC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666" y="1338575"/>
            <a:ext cx="6666667" cy="50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231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83CC8-6DD9-4C54-A762-BA976029A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5706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/>
              <a:t>Cloud or Drizzle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B0BD10-0301-4C28-8AE9-F1354246287C}"/>
              </a:ext>
            </a:extLst>
          </p:cNvPr>
          <p:cNvSpPr txBox="1"/>
          <p:nvPr/>
        </p:nvSpPr>
        <p:spPr>
          <a:xfrm>
            <a:off x="6790908" y="1580225"/>
            <a:ext cx="51850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The A versus </a:t>
            </a:r>
            <a:r>
              <a:rPr lang="en-US" i="1" dirty="0"/>
              <a:t>Z</a:t>
            </a:r>
            <a:r>
              <a:rPr lang="en-US" i="1" baseline="-25000" dirty="0"/>
              <a:t>e</a:t>
            </a:r>
            <a:r>
              <a:rPr lang="en-US" dirty="0"/>
              <a:t> base on 4632 measured cloud DSD and 4412 measured drizzle DSD and T-matrix method.  The maximum cloud </a:t>
            </a:r>
            <a:r>
              <a:rPr lang="en-US" i="1" dirty="0"/>
              <a:t>Z</a:t>
            </a:r>
            <a:r>
              <a:rPr lang="en-US" i="1" baseline="-25000" dirty="0"/>
              <a:t>e</a:t>
            </a:r>
            <a:r>
              <a:rPr lang="en-US" dirty="0"/>
              <a:t> is -11.98 </a:t>
            </a:r>
            <a:r>
              <a:rPr lang="en-US" dirty="0" err="1"/>
              <a:t>dBZ</a:t>
            </a:r>
            <a:r>
              <a:rPr lang="en-US" dirty="0"/>
              <a:t> and the minimum drizzle </a:t>
            </a:r>
            <a:r>
              <a:rPr lang="en-US" i="1" dirty="0"/>
              <a:t>Z</a:t>
            </a:r>
            <a:r>
              <a:rPr lang="en-US" i="1" baseline="-25000" dirty="0"/>
              <a:t>e</a:t>
            </a:r>
            <a:r>
              <a:rPr lang="en-US" dirty="0"/>
              <a:t> is -36.85 </a:t>
            </a:r>
            <a:r>
              <a:rPr lang="en-US" dirty="0" err="1"/>
              <a:t>dBZ</a:t>
            </a:r>
            <a:r>
              <a:rPr lang="en-US" dirty="0"/>
              <a:t>.  There are ~ 25 dB overlap of </a:t>
            </a:r>
            <a:r>
              <a:rPr lang="en-US" i="1" dirty="0"/>
              <a:t>Z</a:t>
            </a:r>
            <a:r>
              <a:rPr lang="en-US" i="1" baseline="-25000" dirty="0"/>
              <a:t>e</a:t>
            </a:r>
            <a:r>
              <a:rPr lang="en-US" dirty="0"/>
              <a:t>.  So, we can not distinguish</a:t>
            </a:r>
            <a:r>
              <a:rPr lang="zh-TW" altLang="en-US" dirty="0"/>
              <a:t> </a:t>
            </a:r>
            <a:r>
              <a:rPr lang="en-US" altLang="zh-TW" dirty="0"/>
              <a:t>between </a:t>
            </a:r>
            <a:r>
              <a:rPr lang="en-US" dirty="0"/>
              <a:t>cloud and drizzle only based on </a:t>
            </a:r>
            <a:r>
              <a:rPr lang="en-US" i="1" dirty="0"/>
              <a:t>Z</a:t>
            </a:r>
            <a:r>
              <a:rPr lang="en-US" i="1" baseline="-25000" dirty="0"/>
              <a:t>e</a:t>
            </a:r>
            <a:r>
              <a:rPr lang="en-US" dirty="0"/>
              <a:t>. </a:t>
            </a: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24958969-B57C-4DD0-A405-E7CE93D5EB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41" y="1100832"/>
            <a:ext cx="6666667" cy="50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7745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68C03-8BBF-4AE7-96C3-1693E76E6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787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Continue</a:t>
            </a:r>
          </a:p>
        </p:txBody>
      </p:sp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D93FFB8C-2DFB-493A-A60D-034B824AF4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000" y="1483357"/>
            <a:ext cx="6000000" cy="4500000"/>
          </a:xfrm>
          <a:prstGeom prst="rect">
            <a:avLst/>
          </a:prstGeom>
        </p:spPr>
      </p:pic>
      <p:pic>
        <p:nvPicPr>
          <p:cNvPr id="8" name="Picture 7" descr="Chart, scatter chart&#10;&#10;Description automatically generated">
            <a:extLst>
              <a:ext uri="{FF2B5EF4-FFF2-40B4-BE49-F238E27FC236}">
                <a16:creationId xmlns:a16="http://schemas.microsoft.com/office/drawing/2014/main" id="{01BAD4A8-82A7-4A78-A20D-1E323EE7EC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2000" y="1483357"/>
            <a:ext cx="6000000" cy="45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637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056CC-8692-428E-A912-C98438127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1217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Precipitation Particle Classification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7591F1-DB1F-4A52-90FD-C6C2566164F9}"/>
              </a:ext>
            </a:extLst>
          </p:cNvPr>
          <p:cNvSpPr txBox="1"/>
          <p:nvPr/>
        </p:nvSpPr>
        <p:spPr>
          <a:xfrm>
            <a:off x="6666667" y="1845261"/>
            <a:ext cx="536340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 classify precipitation type, we use surface reference technique (SRT) to obtain the PIA on sea surface, and then, apply ZPHI method to compute specific attenuation (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and corrected radar reflectivity (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Ze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at each radar gates.  Mapping these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Ze-A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pair to the simulation data (see left figure) to decide the PID on each gate.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D71C7907-D9DD-4030-9E3A-A91EC9DBE62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" r="5275"/>
          <a:stretch/>
        </p:blipFill>
        <p:spPr>
          <a:xfrm>
            <a:off x="333375" y="1328967"/>
            <a:ext cx="5981700" cy="50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090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AAF15-CBFD-4177-AB23-455374C60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7850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Cloud</a:t>
            </a:r>
          </a:p>
        </p:txBody>
      </p:sp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076C3150-1CF7-4C1A-A98B-6979C59973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9575"/>
            <a:ext cx="6000000" cy="4500000"/>
          </a:xfrm>
          <a:prstGeom prst="rect">
            <a:avLst/>
          </a:prstGeom>
        </p:spPr>
      </p:pic>
      <p:pic>
        <p:nvPicPr>
          <p:cNvPr id="10" name="Picture 9" descr="Chart, scatter chart&#10;&#10;Description automatically generated">
            <a:extLst>
              <a:ext uri="{FF2B5EF4-FFF2-40B4-BE49-F238E27FC236}">
                <a16:creationId xmlns:a16="http://schemas.microsoft.com/office/drawing/2014/main" id="{011E9EEF-AFF5-4517-95FC-10303631C7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2000" y="1719575"/>
            <a:ext cx="6000000" cy="45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463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C81EF-E196-40BF-A9D0-0BB989210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0750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Cloud (A&lt;0.1 dB km</a:t>
            </a:r>
            <a:r>
              <a:rPr lang="en-US" sz="3200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5B32F4-7E6F-4631-9AB8-06D62571B58C}"/>
              </a:ext>
            </a:extLst>
          </p:cNvPr>
          <p:cNvSpPr txBox="1"/>
          <p:nvPr/>
        </p:nvSpPr>
        <p:spPr>
          <a:xfrm>
            <a:off x="838200" y="5991225"/>
            <a:ext cx="10953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Since the sea surface reflectivity has natural fluctuation (± 1 dB), a small amount of surface PIA may not be measured.  For a gate with reliable </a:t>
            </a:r>
            <a:r>
              <a:rPr lang="en-US" i="1" dirty="0"/>
              <a:t>Ze</a:t>
            </a:r>
            <a:r>
              <a:rPr lang="en-US" dirty="0"/>
              <a:t> but </a:t>
            </a:r>
            <a:r>
              <a:rPr lang="en-US" i="1" dirty="0"/>
              <a:t>A</a:t>
            </a:r>
            <a:r>
              <a:rPr lang="en-US" dirty="0"/>
              <a:t> = 0, we will estimate RES and LWC based on </a:t>
            </a:r>
            <a:r>
              <a:rPr lang="en-US" i="1" dirty="0"/>
              <a:t>Ze</a:t>
            </a:r>
            <a:r>
              <a:rPr lang="en-US" dirty="0"/>
              <a:t>.</a:t>
            </a:r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3825975D-27A7-45BF-AEBC-D215F41F8C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88550"/>
            <a:ext cx="6000000" cy="4500000"/>
          </a:xfrm>
          <a:prstGeom prst="rect">
            <a:avLst/>
          </a:prstGeom>
        </p:spPr>
      </p:pic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5DFE65E8-CAD8-485D-B9C7-9C43F88317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2000" y="1388550"/>
            <a:ext cx="6000000" cy="45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514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E83C3-E0F1-4552-9889-9C47A1E0C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4483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Drizzle or Light Rain (R&lt; 5 mm/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hr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99F01DC4-F2E0-4D40-94A6-F9CFA89E4CC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83"/>
          <a:stretch/>
        </p:blipFill>
        <p:spPr>
          <a:xfrm>
            <a:off x="0" y="1290950"/>
            <a:ext cx="4143381" cy="3250000"/>
          </a:xfrm>
          <a:prstGeom prst="rect">
            <a:avLst/>
          </a:prstGeom>
        </p:spPr>
      </p:pic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374194BC-CE04-49DE-936D-CC55C90C654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83" r="6281"/>
          <a:stretch/>
        </p:blipFill>
        <p:spPr>
          <a:xfrm>
            <a:off x="4065416" y="1290950"/>
            <a:ext cx="3871215" cy="3250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CC9682A-A95B-48F2-9E0B-EA25FE1041B1}"/>
              </a:ext>
            </a:extLst>
          </p:cNvPr>
          <p:cNvSpPr txBox="1"/>
          <p:nvPr/>
        </p:nvSpPr>
        <p:spPr>
          <a:xfrm>
            <a:off x="838200" y="4819650"/>
            <a:ext cx="106775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simulate 7135 gamma DSD.  The criteria of DSD are similar as we did for </a:t>
            </a:r>
            <a:r>
              <a:rPr lang="en-US" dirty="0" err="1"/>
              <a:t>SPOLKa</a:t>
            </a:r>
            <a:r>
              <a:rPr lang="en-US" dirty="0"/>
              <a:t>.  The light rain is defined as the gamma rain rate less than 5 mm/hr.  There are 5360 DSD set satisfy light rain.  Although the slope of LWC versus A shows the difference, the LWC can not be measured by radar.  We are not able to separate drizzle and light rain based only reflectivity and attenuation.  </a:t>
            </a:r>
          </a:p>
        </p:txBody>
      </p:sp>
      <p:pic>
        <p:nvPicPr>
          <p:cNvPr id="11" name="Picture 10" descr="A picture containing histogram&#10;&#10;Description automatically generated">
            <a:extLst>
              <a:ext uri="{FF2B5EF4-FFF2-40B4-BE49-F238E27FC236}">
                <a16:creationId xmlns:a16="http://schemas.microsoft.com/office/drawing/2014/main" id="{BC51EA93-E6FB-413C-8EE2-5254CF489C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8666" y="1290950"/>
            <a:ext cx="4333334" cy="32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5370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27109-2976-401D-BE6F-E04687D6A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5504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/>
              <a:t>Drizzle and Light Rain with Xres≤3</a:t>
            </a:r>
          </a:p>
        </p:txBody>
      </p: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F05AEB63-7271-4DE7-A9E9-FF10313CA8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24350"/>
            <a:ext cx="6000000" cy="4500000"/>
          </a:xfrm>
          <a:prstGeom prst="rect">
            <a:avLst/>
          </a:prstGeom>
        </p:spPr>
      </p:pic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4E8C9070-5299-484D-9956-1D8FB1F107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2002" y="1824350"/>
            <a:ext cx="6000000" cy="45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15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5DCA7-CF17-426E-9CE0-012C9DC3E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0750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Drizzle &amp; Light Rain (</a:t>
            </a:r>
            <a:r>
              <a:rPr lang="en-US" sz="3200" b="1" i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&lt;0.1)</a:t>
            </a:r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240A24B1-5C18-4191-8DAD-C5EED02687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9575"/>
            <a:ext cx="6000000" cy="4500000"/>
          </a:xfrm>
          <a:prstGeom prst="rect">
            <a:avLst/>
          </a:prstGeom>
        </p:spPr>
      </p:pic>
      <p:pic>
        <p:nvPicPr>
          <p:cNvPr id="8" name="Picture 7" descr="Chart, scatter chart&#10;&#10;Description automatically generated">
            <a:extLst>
              <a:ext uri="{FF2B5EF4-FFF2-40B4-BE49-F238E27FC236}">
                <a16:creationId xmlns:a16="http://schemas.microsoft.com/office/drawing/2014/main" id="{553F6F8C-5F2C-41A4-9D0A-29838C3B55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719575"/>
            <a:ext cx="6000000" cy="45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557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4B325-F789-47A8-802C-98D09494A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8350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Based on Simulation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15E715A1-243D-49BB-B53B-560184DAEC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5698183"/>
              </p:ext>
            </p:extLst>
          </p:nvPr>
        </p:nvGraphicFramePr>
        <p:xfrm>
          <a:off x="2085974" y="1576916"/>
          <a:ext cx="8020051" cy="462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1895">
                  <a:extLst>
                    <a:ext uri="{9D8B030D-6E8A-4147-A177-3AD203B41FA5}">
                      <a16:colId xmlns:a16="http://schemas.microsoft.com/office/drawing/2014/main" val="442429261"/>
                    </a:ext>
                  </a:extLst>
                </a:gridCol>
                <a:gridCol w="1384207">
                  <a:extLst>
                    <a:ext uri="{9D8B030D-6E8A-4147-A177-3AD203B41FA5}">
                      <a16:colId xmlns:a16="http://schemas.microsoft.com/office/drawing/2014/main" val="56841814"/>
                    </a:ext>
                  </a:extLst>
                </a:gridCol>
                <a:gridCol w="1607983">
                  <a:extLst>
                    <a:ext uri="{9D8B030D-6E8A-4147-A177-3AD203B41FA5}">
                      <a16:colId xmlns:a16="http://schemas.microsoft.com/office/drawing/2014/main" val="3411876"/>
                    </a:ext>
                  </a:extLst>
                </a:gridCol>
                <a:gridCol w="1607983">
                  <a:extLst>
                    <a:ext uri="{9D8B030D-6E8A-4147-A177-3AD203B41FA5}">
                      <a16:colId xmlns:a16="http://schemas.microsoft.com/office/drawing/2014/main" val="2691481717"/>
                    </a:ext>
                  </a:extLst>
                </a:gridCol>
                <a:gridCol w="1607983">
                  <a:extLst>
                    <a:ext uri="{9D8B030D-6E8A-4147-A177-3AD203B41FA5}">
                      <a16:colId xmlns:a16="http://schemas.microsoft.com/office/drawing/2014/main" val="1802220414"/>
                    </a:ext>
                  </a:extLst>
                </a:gridCol>
              </a:tblGrid>
              <a:tr h="36618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Cloud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Drizzle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Drizzle and Light Rain (Xres≤3)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Drizzle and Light Rain (</a:t>
                      </a:r>
                      <a:r>
                        <a:rPr lang="en-US" dirty="0" err="1"/>
                        <a:t>Xres</a:t>
                      </a:r>
                      <a:r>
                        <a:rPr lang="en-US" dirty="0"/>
                        <a:t>&gt;3)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72411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Min. Z (</a:t>
                      </a:r>
                      <a:r>
                        <a:rPr lang="en-US" dirty="0" err="1"/>
                        <a:t>dBZ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-99.76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-36.85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-36.85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-9.98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7438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Max. Z (</a:t>
                      </a:r>
                      <a:r>
                        <a:rPr lang="en-US" dirty="0" err="1"/>
                        <a:t>dBZ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-11.98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26.18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27.66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01925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Min. A (dB km</a:t>
                      </a:r>
                      <a:r>
                        <a:rPr lang="en-US" baseline="30000" dirty="0"/>
                        <a:t>-1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3.97e-6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5.56e-4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5.56e-4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7907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Max. A (dB km</a:t>
                      </a:r>
                      <a:r>
                        <a:rPr lang="en-US" baseline="30000" dirty="0"/>
                        <a:t>-1</a:t>
                      </a:r>
                      <a:r>
                        <a:rPr lang="en-US" baseline="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9.71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7728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Min. </a:t>
                      </a:r>
                      <a:r>
                        <a:rPr lang="en-US" baseline="0" dirty="0" err="1"/>
                        <a:t>Xres</a:t>
                      </a:r>
                      <a:endParaRPr lang="en-US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9897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Max. </a:t>
                      </a:r>
                      <a:r>
                        <a:rPr lang="en-US" baseline="0" dirty="0" err="1"/>
                        <a:t>Xres</a:t>
                      </a:r>
                      <a:endParaRPr lang="en-US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3.827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3.827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9418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Min. RES (mm)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1734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Max. RES (mm)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2.184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7743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Min. LWC (g m</a:t>
                      </a:r>
                      <a:r>
                        <a:rPr lang="en-US" baseline="30000" dirty="0"/>
                        <a:t>-3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9.703e-7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4.844e-5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4.844e-5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1.990e-4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2547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Max. LWC (g m</a:t>
                      </a:r>
                      <a:r>
                        <a:rPr lang="en-US" baseline="30000" dirty="0"/>
                        <a:t>-3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40342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31413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47118</TotalTime>
  <Words>622</Words>
  <Application>Microsoft Office PowerPoint</Application>
  <PresentationFormat>Widescreen</PresentationFormat>
  <Paragraphs>79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Office Theme</vt:lpstr>
      <vt:lpstr>Scattering of Single Particle </vt:lpstr>
      <vt:lpstr>Cloud or Drizzle</vt:lpstr>
      <vt:lpstr>Precipitation Particle Classification</vt:lpstr>
      <vt:lpstr>Cloud</vt:lpstr>
      <vt:lpstr>Cloud (A&lt;0.1 dB km-1)</vt:lpstr>
      <vt:lpstr>Drizzle or Light Rain (R&lt; 5 mm/hr)</vt:lpstr>
      <vt:lpstr>Drizzle and Light Rain with Xres≤3</vt:lpstr>
      <vt:lpstr>Drizzle &amp; Light Rain (A&lt;0.1)</vt:lpstr>
      <vt:lpstr>Based on Simulation</vt:lpstr>
      <vt:lpstr>PowerPoint Presentation</vt:lpstr>
      <vt:lpstr>PowerPoint Presentation</vt:lpstr>
      <vt:lpstr>CSET  2015-08-12  17:42:00-17:53:00</vt:lpstr>
      <vt:lpstr>Continue</vt:lpstr>
      <vt:lpstr>LWC and RES</vt:lpstr>
      <vt:lpstr>Compare SRT with HCR-HSRL Merged Method</vt:lpstr>
      <vt:lpstr>LWC</vt:lpstr>
      <vt:lpstr>RES</vt:lpstr>
      <vt:lpstr>LWP</vt:lpstr>
      <vt:lpstr>Continue</vt:lpstr>
      <vt:lpstr>Continue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Scattering of Single Particle</dc:title>
  <dc:creator>Huang,Gwo-Jong</dc:creator>
  <cp:lastModifiedBy>Huang,Gwo-Jong</cp:lastModifiedBy>
  <cp:revision>90</cp:revision>
  <dcterms:created xsi:type="dcterms:W3CDTF">2020-10-18T17:32:22Z</dcterms:created>
  <dcterms:modified xsi:type="dcterms:W3CDTF">2021-02-24T20:12:22Z</dcterms:modified>
</cp:coreProperties>
</file>