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58" r:id="rId8"/>
    <p:sldId id="269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386"/>
    <a:srgbClr val="7E1F9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4"/>
    <p:restoredTop sz="96327"/>
  </p:normalViewPr>
  <p:slideViewPr>
    <p:cSldViewPr snapToGrid="0">
      <p:cViewPr>
        <p:scale>
          <a:sx n="108" d="100"/>
          <a:sy n="108" d="100"/>
        </p:scale>
        <p:origin x="16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103-2B86-72E4-5331-E5352BA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F35A-5D43-0F1B-FB2D-C6E0AB77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9D3A-9094-DE78-0794-5766629E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3ADA-F758-9107-D255-450CA13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1036-7A33-46FB-35CA-E57165E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D891-8CA4-21C1-871A-067A5152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FC61-E6D6-5B52-8AD0-8BB40EE9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F9BE-573B-E3E6-2D36-E37E553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CD38-5D60-E466-6D05-73A2070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F11B-A361-DAFB-6E4F-EB253D83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7B42-ED7F-EC4C-9AA6-F850F8345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FDDD-EAD1-7E5E-2702-3BE392D8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73BE-1848-3929-EFEB-1EEF1BF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899F-3B84-A31F-C1CA-05562A35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F685-5C32-B3AA-5C50-F4CF943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9F6F-C169-BB00-C453-9938C6CF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4C48-2D7E-4EED-511E-273BDE6A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66C9-A227-17B4-FF2A-F0CBE253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8337-7F0B-3BDE-4293-8F43B8CC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E003-4164-22DE-B7AC-E5427B6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F392-E631-282B-BA5E-9F5F5F85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0D32-1E91-DEAB-7647-083B6082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89CF-6868-A94D-51B2-8114AA1E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B9AE-DF7F-3987-2E37-441FE2E5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C956-4EA6-7373-5CD6-DD4D8D0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91F9-34AF-7DD5-9945-EE0582E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3B8A-1BE9-E0D2-07A4-60FF4DCE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0AE5-3A86-B3DA-F23D-B00794F4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C159-80F8-5D11-B3D6-E9A4C70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D6CB4-4B9C-F1E0-EB55-F70E475C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D9F6-9FA8-ED08-E81B-5ACBEB0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D618-18AE-9C8E-D48B-89FD56D9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CBAD-D412-6D11-2BCA-42276140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7929D-9EBF-7A95-DC5B-6D7E3121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6B63A-89CA-D52C-E70B-A5EC16DF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095F-AC94-8234-3FF7-2BA6A7B8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5F415-7CB3-AB03-4260-B6BE1B9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1145E-ED03-7E3F-4110-1AECE49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E9888-AA7F-C0C2-E453-5173A396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36A-F481-0C93-AD16-90276753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CE1D5-8684-1F46-ED7C-0C0D863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5240B-3818-9F9B-9781-F45D52F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130C-F88C-BF1C-1897-7DD18C6B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42A95-D1B8-9A81-0589-CF0C4254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45EA9-38BF-D438-66E3-24B6EB3E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8A4D4-6B82-8847-D846-C292836D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028-9930-D327-417B-2348CCE8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6690-A394-F85B-2A8B-947EEBBA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656-DA56-4236-0EDD-3E4402AE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8B2A-CCCD-4008-4917-709E81C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FD5C-BB9B-5971-4604-5111450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C0EA-1D9E-CF4C-13EB-B5621E8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A09-9132-5D19-5AAB-CCDBBBBD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FD341-2E0E-9DEC-67BD-CC4A4C89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2355E-20FD-05B2-EAF5-17EF2CC6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5AF1-A6EA-AE59-7CEB-98447349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51C2-9237-3811-093F-03EA5909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918C-8390-EE0B-F2FC-530621F9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4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E709C-6CB3-3FA1-4D88-29E0D127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8F0C-8550-EF83-80A5-F890DD31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38D-9373-FB4D-ABDF-7263BCA4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BF13-CD76-B343-9C9F-DD1BACEAD34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380E-7E77-B555-FAC6-4C644A65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35A2-07BA-68CD-2B6D-4DCADDDED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44DB062-9407-9D05-A6E4-746A4D4DC8D3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FD236-4BF4-3F1F-A3FA-C75AADDF3360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ABA70-6929-A979-67E0-8B2B0EFB430D}"/>
                  </a:ext>
                </a:extLst>
              </p:cNvPr>
              <p:cNvSpPr txBox="1"/>
              <p:nvPr/>
            </p:nvSpPr>
            <p:spPr>
              <a:xfrm>
                <a:off x="755374" y="497718"/>
                <a:ext cx="10791453" cy="56863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Supervised Machine Learning: </a:t>
                </a:r>
                <a:r>
                  <a:rPr lang="en-US" sz="2500" b="1" i="1" dirty="0">
                    <a:latin typeface="Garamond" panose="02020404030301010803" pitchFamily="18" charset="0"/>
                  </a:rPr>
                  <a:t>Minimize the Loss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latin typeface="Garamond" panose="02020404030301010803" pitchFamily="18" charset="0"/>
                  </a:rPr>
                  <a:t>My definition: </a:t>
                </a:r>
                <a:r>
                  <a:rPr lang="en-US" sz="2400" dirty="0">
                    <a:latin typeface="Garamond" panose="02020404030301010803" pitchFamily="18" charset="0"/>
                  </a:rPr>
                  <a:t>Any optimized/optimizable </a:t>
                </a:r>
                <a:r>
                  <a:rPr lang="en-US" sz="2400" i="1" u="sng" dirty="0">
                    <a:latin typeface="Garamond" panose="02020404030301010803" pitchFamily="18" charset="0"/>
                  </a:rPr>
                  <a:t>statistical linking function</a:t>
                </a:r>
                <a:r>
                  <a:rPr lang="en-US" sz="2400" dirty="0">
                    <a:latin typeface="Garamond" panose="02020404030301010803" pitchFamily="18" charset="0"/>
                  </a:rPr>
                  <a:t> that maps input predictors to a desired (or target) output.</a:t>
                </a: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b="1" i="1" dirty="0">
                    <a:latin typeface="Garamond" panose="02020404030301010803" pitchFamily="18" charset="0"/>
                  </a:rPr>
                  <a:t>Problem Setup / Notation: 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target output (we want a function to describe this)</a:t>
                </a:r>
                <a:endParaRPr lang="en-US" sz="2000" i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predictor variables (inputs) [x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1</a:t>
                </a:r>
                <a:r>
                  <a:rPr lang="en-US" sz="2000" dirty="0">
                    <a:latin typeface="Garamond" panose="02020404030301010803" pitchFamily="18" charset="0"/>
                  </a:rPr>
                  <a:t>,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2</a:t>
                </a:r>
                <a:r>
                  <a:rPr lang="en-US" sz="2000" dirty="0">
                    <a:latin typeface="Garamond" panose="02020404030301010803" pitchFamily="18" charset="0"/>
                  </a:rPr>
                  <a:t>,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2000" dirty="0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3</a:t>
                </a:r>
                <a:r>
                  <a:rPr lang="en-US" sz="2000" dirty="0">
                    <a:latin typeface="Garamond" panose="02020404030301010803" pitchFamily="18" charset="0"/>
                  </a:rPr>
                  <a:t>,…, </a:t>
                </a:r>
                <a:r>
                  <a:rPr lang="en-US" sz="2000" dirty="0" err="1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 err="1">
                    <a:latin typeface="Garamond" panose="02020404030301010803" pitchFamily="18" charset="0"/>
                  </a:rPr>
                  <a:t>n</a:t>
                </a:r>
                <a:r>
                  <a:rPr lang="en-US" sz="2000" dirty="0">
                    <a:latin typeface="Garamond" panose="02020404030301010803" pitchFamily="18" charset="0"/>
                  </a:rPr>
                  <a:t>]</a:t>
                </a:r>
                <a:endParaRPr lang="en-US" sz="2000" i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000" b="1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estimated/learned predictions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 set of weights which define the function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an individual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000" b="0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an individual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000" b="0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b="1" dirty="0">
                    <a:latin typeface="Garamond" panose="02020404030301010803" pitchFamily="18" charset="0"/>
                  </a:rPr>
                  <a:t>: </a:t>
                </a:r>
                <a:r>
                  <a:rPr lang="en-US" sz="2000" dirty="0">
                    <a:latin typeface="Garamond" panose="02020404030301010803" pitchFamily="18" charset="0"/>
                  </a:rPr>
                  <a:t>Loss (defines how good you /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and</a:t>
                </a:r>
                <a:r>
                  <a:rPr lang="en-US" sz="2000" b="1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			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i="1" dirty="0">
                    <a:latin typeface="Garamond" panose="02020404030301010803" pitchFamily="18" charset="0"/>
                  </a:rPr>
                  <a:t>		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ABA70-6929-A979-67E0-8B2B0EFB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" y="497718"/>
                <a:ext cx="10791453" cy="5686305"/>
              </a:xfrm>
              <a:prstGeom prst="rect">
                <a:avLst/>
              </a:prstGeom>
              <a:blipFill>
                <a:blip r:embed="rId2"/>
                <a:stretch>
                  <a:fillRect l="-940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7DB43-3B51-27DE-0939-F13286F18BBF}"/>
                  </a:ext>
                </a:extLst>
              </p:cNvPr>
              <p:cNvSpPr txBox="1"/>
              <p:nvPr/>
            </p:nvSpPr>
            <p:spPr>
              <a:xfrm>
                <a:off x="984985" y="4599606"/>
                <a:ext cx="10222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“I have a set of potential predictor variables like specific humidity, temperature, and pressure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 and I would like to see if I can build a function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)] that predicts whether it will rain tomorrow. I’ve gone back and collected a lot of observations of these variables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  and whether it was raining in the past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]. Can I make a </a:t>
                </a:r>
                <a:r>
                  <a:rPr lang="en-US" b="1" dirty="0">
                    <a:latin typeface="Garamond" panose="02020404030301010803" pitchFamily="18" charset="0"/>
                  </a:rPr>
                  <a:t>machine learning model</a:t>
                </a:r>
                <a:r>
                  <a:rPr lang="en-US" dirty="0">
                    <a:latin typeface="Garamond" panose="02020404030301010803" pitchFamily="18" charset="0"/>
                  </a:rPr>
                  <a:t>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)]  that learns this relationship?”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7DB43-3B51-27DE-0939-F13286F1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85" y="4599606"/>
                <a:ext cx="10222029" cy="1200329"/>
              </a:xfrm>
              <a:prstGeom prst="rect">
                <a:avLst/>
              </a:prstGeom>
              <a:blipFill>
                <a:blip r:embed="rId3"/>
                <a:stretch>
                  <a:fillRect l="-496" t="-2105" r="-86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0DF80-1D24-CD11-08E4-42436321880B}"/>
                  </a:ext>
                </a:extLst>
              </p:cNvPr>
              <p:cNvSpPr txBox="1"/>
              <p:nvPr/>
            </p:nvSpPr>
            <p:spPr>
              <a:xfrm>
                <a:off x="645173" y="5854090"/>
                <a:ext cx="1104066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:r>
                  <a:rPr lang="en-US" sz="2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200" dirty="0"/>
                  <a:t>; </a:t>
                </a:r>
                <a:r>
                  <a:rPr lang="en-US" sz="2200" dirty="0">
                    <a:latin typeface="Garamond" panose="02020404030301010803" pitchFamily="18" charset="0"/>
                  </a:rPr>
                  <a:t>Task is to optimize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latin typeface="Garamond" panose="02020404030301010803" pitchFamily="18" charset="0"/>
                  </a:rPr>
                  <a:t> by minimizing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200" dirty="0">
                    <a:latin typeface="Garamond" panose="02020404030301010803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0DF80-1D24-CD11-08E4-42436321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3" y="5854090"/>
                <a:ext cx="11040663" cy="453137"/>
              </a:xfrm>
              <a:prstGeom prst="rect">
                <a:avLst/>
              </a:prstGeom>
              <a:blipFill>
                <a:blip r:embed="rId4"/>
                <a:stretch>
                  <a:fillRect t="-5405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9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12296B5-52D9-ED8A-40FC-1CD7E617B264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5B5C7-238F-8641-DCF3-529670B4DC1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302F6-9B28-5628-89CE-4B7D9ACAB07C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119944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4587E29-89BD-9AE4-60E1-D483E3C27E7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DA282-7AD2-FE3C-5C6B-8F46F3977FEF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92205-EC53-F443-0FA9-87610362C1D9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357013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C8C6-1281-686C-9EDD-448F98E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AFD3-E471-F2CD-FE45-56382A0F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8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256D1-9AE2-870A-CFEE-CF1D4EE48711}"/>
                  </a:ext>
                </a:extLst>
              </p:cNvPr>
              <p:cNvSpPr txBox="1"/>
              <p:nvPr/>
            </p:nvSpPr>
            <p:spPr>
              <a:xfrm>
                <a:off x="755374" y="909731"/>
                <a:ext cx="10791453" cy="40263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Our Goal: </a:t>
                </a:r>
                <a:r>
                  <a:rPr lang="en-US" sz="2500" b="1" i="1" dirty="0">
                    <a:latin typeface="Garamond" panose="02020404030301010803" pitchFamily="18" charset="0"/>
                  </a:rPr>
                  <a:t>Minimize the Loss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Let’s make explicit that the loss function is parameterized by weights (and bias terms; </a:t>
                </a:r>
                <a:r>
                  <a:rPr lang="en-US" sz="2500" i="1" dirty="0">
                    <a:latin typeface="Garamond" panose="02020404030301010803" pitchFamily="18" charset="0"/>
                  </a:rPr>
                  <a:t>think:</a:t>
                </a:r>
                <a:r>
                  <a:rPr lang="en-US" sz="2500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We will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[where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are our input features,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 is our learned output, and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is our target], we define this relationship to make the dependence on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more obvious.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We want the weights that minimize the loss, averaged over all the training examples: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256D1-9AE2-870A-CFEE-CF1D4EE4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" y="909731"/>
                <a:ext cx="10791453" cy="4026336"/>
              </a:xfrm>
              <a:prstGeom prst="rect">
                <a:avLst/>
              </a:prstGeom>
              <a:blipFill>
                <a:blip r:embed="rId2"/>
                <a:stretch>
                  <a:fillRect l="-940" t="-283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BD4795-B09D-9D66-F485-5580C9BF0072}"/>
                  </a:ext>
                </a:extLst>
              </p:cNvPr>
              <p:cNvSpPr txBox="1"/>
              <p:nvPr/>
            </p:nvSpPr>
            <p:spPr>
              <a:xfrm>
                <a:off x="2041270" y="4761720"/>
                <a:ext cx="8219660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b="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BD4795-B09D-9D66-F485-5580C9BF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70" y="4761720"/>
                <a:ext cx="8219660" cy="785280"/>
              </a:xfrm>
              <a:prstGeom prst="rect">
                <a:avLst/>
              </a:prstGeom>
              <a:blipFill>
                <a:blip r:embed="rId3"/>
                <a:stretch>
                  <a:fillRect l="-2006" t="-103175" b="-16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91FD-1E80-68E2-5A2D-C4407FA626AC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320022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C3200-2DEA-3C07-CDED-50BB1756509A}"/>
                  </a:ext>
                </a:extLst>
              </p:cNvPr>
              <p:cNvSpPr txBox="1"/>
              <p:nvPr/>
            </p:nvSpPr>
            <p:spPr>
              <a:xfrm>
                <a:off x="1014209" y="839460"/>
                <a:ext cx="10791453" cy="17863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i="1" dirty="0">
                    <a:latin typeface="Garamond" panose="02020404030301010803" pitchFamily="18" charset="0"/>
                  </a:rPr>
                  <a:t>If we visualize this process for a single scalar weight (w)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dirty="0">
                    <a:latin typeface="Garamond" panose="02020404030301010803" pitchFamily="18" charset="0"/>
                  </a:rPr>
                  <a:t>Q: </a:t>
                </a:r>
                <a:r>
                  <a:rPr lang="en-US" sz="2500" dirty="0">
                    <a:latin typeface="Garamond" panose="02020404030301010803" pitchFamily="18" charset="0"/>
                  </a:rPr>
                  <a:t>Given the current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, should we make it bigger or smaller?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dirty="0">
                    <a:latin typeface="Garamond" panose="02020404030301010803" pitchFamily="18" charset="0"/>
                  </a:rPr>
                  <a:t>A: </a:t>
                </a:r>
                <a:r>
                  <a:rPr lang="en-US" sz="2500" dirty="0">
                    <a:latin typeface="Garamond" panose="02020404030301010803" pitchFamily="18" charset="0"/>
                  </a:rPr>
                  <a:t>Move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, in the reverse direction from the slope of the function.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C3200-2DEA-3C07-CDED-50BB1756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09" y="839460"/>
                <a:ext cx="10791453" cy="1786315"/>
              </a:xfrm>
              <a:prstGeom prst="rect">
                <a:avLst/>
              </a:prstGeom>
              <a:blipFill>
                <a:blip r:embed="rId2"/>
                <a:stretch>
                  <a:fillRect l="-823" t="-49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52B51-BE27-EDC2-A3D9-8E9553207C9A}"/>
              </a:ext>
            </a:extLst>
          </p:cNvPr>
          <p:cNvSpPr/>
          <p:nvPr/>
        </p:nvSpPr>
        <p:spPr>
          <a:xfrm>
            <a:off x="4017851" y="3058910"/>
            <a:ext cx="3615401" cy="2753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8D66-0767-7DCD-F711-2350FF8529BA}"/>
              </a:ext>
            </a:extLst>
          </p:cNvPr>
          <p:cNvSpPr/>
          <p:nvPr/>
        </p:nvSpPr>
        <p:spPr>
          <a:xfrm>
            <a:off x="4043983" y="2783926"/>
            <a:ext cx="3945835" cy="30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4DE8EB-E027-1520-902A-5CEC4023C8C5}"/>
              </a:ext>
            </a:extLst>
          </p:cNvPr>
          <p:cNvSpPr/>
          <p:nvPr/>
        </p:nvSpPr>
        <p:spPr>
          <a:xfrm>
            <a:off x="3923450" y="2906440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A9A113D-8F89-BF32-BD51-17C3DA857C06}"/>
              </a:ext>
            </a:extLst>
          </p:cNvPr>
          <p:cNvSpPr/>
          <p:nvPr/>
        </p:nvSpPr>
        <p:spPr>
          <a:xfrm rot="5400000">
            <a:off x="7611635" y="5726885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E2DA38-7BC3-6FA0-9D52-F2C9FD9689CF}"/>
              </a:ext>
            </a:extLst>
          </p:cNvPr>
          <p:cNvSpPr/>
          <p:nvPr/>
        </p:nvSpPr>
        <p:spPr>
          <a:xfrm>
            <a:off x="4395355" y="3379365"/>
            <a:ext cx="3678381" cy="2248027"/>
          </a:xfrm>
          <a:custGeom>
            <a:avLst/>
            <a:gdLst>
              <a:gd name="connsiteX0" fmla="*/ 0 w 3678381"/>
              <a:gd name="connsiteY0" fmla="*/ 62346 h 2248027"/>
              <a:gd name="connsiteX1" fmla="*/ 1194954 w 3678381"/>
              <a:gd name="connsiteY1" fmla="*/ 2234046 h 2248027"/>
              <a:gd name="connsiteX2" fmla="*/ 2379518 w 3678381"/>
              <a:gd name="connsiteY2" fmla="*/ 976746 h 2248027"/>
              <a:gd name="connsiteX3" fmla="*/ 3252354 w 3678381"/>
              <a:gd name="connsiteY3" fmla="*/ 602673 h 2248027"/>
              <a:gd name="connsiteX4" fmla="*/ 3678381 w 3678381"/>
              <a:gd name="connsiteY4" fmla="*/ 0 h 2248027"/>
              <a:gd name="connsiteX5" fmla="*/ 3678381 w 3678381"/>
              <a:gd name="connsiteY5" fmla="*/ 0 h 22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381" h="2248027">
                <a:moveTo>
                  <a:pt x="0" y="62346"/>
                </a:moveTo>
                <a:cubicBezTo>
                  <a:pt x="399184" y="1071996"/>
                  <a:pt x="798368" y="2081646"/>
                  <a:pt x="1194954" y="2234046"/>
                </a:cubicBezTo>
                <a:cubicBezTo>
                  <a:pt x="1591540" y="2386446"/>
                  <a:pt x="2036618" y="1248642"/>
                  <a:pt x="2379518" y="976746"/>
                </a:cubicBezTo>
                <a:cubicBezTo>
                  <a:pt x="2722418" y="704851"/>
                  <a:pt x="3035877" y="765464"/>
                  <a:pt x="3252354" y="602673"/>
                </a:cubicBezTo>
                <a:cubicBezTo>
                  <a:pt x="3468831" y="439882"/>
                  <a:pt x="3678381" y="0"/>
                  <a:pt x="3678381" y="0"/>
                </a:cubicBezTo>
                <a:lnTo>
                  <a:pt x="3678381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34F2C-41BC-15F1-EE42-F809C41105A5}"/>
              </a:ext>
            </a:extLst>
          </p:cNvPr>
          <p:cNvSpPr>
            <a:spLocks noChangeAspect="1"/>
          </p:cNvSpPr>
          <p:nvPr/>
        </p:nvSpPr>
        <p:spPr>
          <a:xfrm>
            <a:off x="4629086" y="411712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362E-DD2C-5BD9-AFB8-F127F69386BD}"/>
              </a:ext>
            </a:extLst>
          </p:cNvPr>
          <p:cNvSpPr txBox="1"/>
          <p:nvPr/>
        </p:nvSpPr>
        <p:spPr>
          <a:xfrm>
            <a:off x="4568114" y="5763181"/>
            <a:ext cx="4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  <a:r>
              <a:rPr lang="en-US" baseline="-25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5F24D-9E31-1BD8-5082-146BD15D9C06}"/>
              </a:ext>
            </a:extLst>
          </p:cNvPr>
          <p:cNvSpPr txBox="1"/>
          <p:nvPr/>
        </p:nvSpPr>
        <p:spPr>
          <a:xfrm>
            <a:off x="5483657" y="5788601"/>
            <a:ext cx="6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w</a:t>
            </a:r>
            <a:r>
              <a:rPr lang="en-US" baseline="-25000" dirty="0" err="1">
                <a:latin typeface="Garamond" panose="02020404030301010803" pitchFamily="18" charset="0"/>
              </a:rPr>
              <a:t>min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8145C-DB51-32FA-B0CD-F920F7185506}"/>
              </a:ext>
            </a:extLst>
          </p:cNvPr>
          <p:cNvSpPr txBox="1"/>
          <p:nvPr/>
        </p:nvSpPr>
        <p:spPr>
          <a:xfrm>
            <a:off x="7623887" y="5748140"/>
            <a:ext cx="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7377B-2BA0-CFD6-D2AD-0D717608DA77}"/>
              </a:ext>
            </a:extLst>
          </p:cNvPr>
          <p:cNvSpPr txBox="1"/>
          <p:nvPr/>
        </p:nvSpPr>
        <p:spPr>
          <a:xfrm>
            <a:off x="3366230" y="2800355"/>
            <a:ext cx="8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Loss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44674-D094-0907-7AD0-BD6A26D09B75}"/>
              </a:ext>
            </a:extLst>
          </p:cNvPr>
          <p:cNvCxnSpPr>
            <a:cxnSpLocks/>
          </p:cNvCxnSpPr>
          <p:nvPr/>
        </p:nvCxnSpPr>
        <p:spPr>
          <a:xfrm>
            <a:off x="4741637" y="5805466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7D837-D9EC-6D8D-6F74-AFCAC6EFAC8B}"/>
              </a:ext>
            </a:extLst>
          </p:cNvPr>
          <p:cNvCxnSpPr>
            <a:cxnSpLocks/>
          </p:cNvCxnSpPr>
          <p:nvPr/>
        </p:nvCxnSpPr>
        <p:spPr>
          <a:xfrm>
            <a:off x="5662387" y="5805466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id="{8370499E-F854-1C71-67F2-8535DE31636F}"/>
              </a:ext>
            </a:extLst>
          </p:cNvPr>
          <p:cNvSpPr/>
          <p:nvPr/>
        </p:nvSpPr>
        <p:spPr>
          <a:xfrm rot="1961945">
            <a:off x="4967674" y="3230052"/>
            <a:ext cx="105476" cy="96464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90291-0752-2F93-85A0-CFF0722B2268}"/>
              </a:ext>
            </a:extLst>
          </p:cNvPr>
          <p:cNvSpPr txBox="1"/>
          <p:nvPr/>
        </p:nvSpPr>
        <p:spPr>
          <a:xfrm>
            <a:off x="4395355" y="2647927"/>
            <a:ext cx="265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Should we move weight (w) left or right?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FBEE98-CE40-3E99-689A-A4962D87C626}"/>
              </a:ext>
            </a:extLst>
          </p:cNvPr>
          <p:cNvCxnSpPr/>
          <p:nvPr/>
        </p:nvCxnSpPr>
        <p:spPr>
          <a:xfrm>
            <a:off x="4279707" y="3322302"/>
            <a:ext cx="862500" cy="1936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4744EE-CE03-8A92-0E2D-A99F9C36383A}"/>
              </a:ext>
            </a:extLst>
          </p:cNvPr>
          <p:cNvCxnSpPr>
            <a:cxnSpLocks/>
          </p:cNvCxnSpPr>
          <p:nvPr/>
        </p:nvCxnSpPr>
        <p:spPr>
          <a:xfrm flipV="1">
            <a:off x="3207848" y="4284734"/>
            <a:ext cx="1360266" cy="218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B4A951-5DD7-3ED9-783C-CE443C4CF5BA}"/>
              </a:ext>
            </a:extLst>
          </p:cNvPr>
          <p:cNvSpPr txBox="1"/>
          <p:nvPr/>
        </p:nvSpPr>
        <p:spPr>
          <a:xfrm>
            <a:off x="1350448" y="4070890"/>
            <a:ext cx="222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Slope of Loss at w</a:t>
            </a:r>
            <a:r>
              <a:rPr lang="en-US" baseline="-25000" dirty="0">
                <a:latin typeface="Garamond" panose="02020404030301010803" pitchFamily="18" charset="0"/>
              </a:rPr>
              <a:t>1 </a:t>
            </a:r>
            <a:r>
              <a:rPr lang="en-US" dirty="0">
                <a:latin typeface="Garamond" panose="02020404030301010803" pitchFamily="18" charset="0"/>
              </a:rPr>
              <a:t>is negative. So we’ll move positive</a:t>
            </a:r>
          </a:p>
        </p:txBody>
      </p:sp>
    </p:spTree>
    <p:extLst>
      <p:ext uri="{BB962C8B-B14F-4D97-AF65-F5344CB8AC3E}">
        <p14:creationId xmlns:p14="http://schemas.microsoft.com/office/powerpoint/2010/main" val="9274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52B51-BE27-EDC2-A3D9-8E9553207C9A}"/>
              </a:ext>
            </a:extLst>
          </p:cNvPr>
          <p:cNvSpPr/>
          <p:nvPr/>
        </p:nvSpPr>
        <p:spPr>
          <a:xfrm>
            <a:off x="5846652" y="3251416"/>
            <a:ext cx="3615401" cy="2753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8D66-0767-7DCD-F711-2350FF8529BA}"/>
              </a:ext>
            </a:extLst>
          </p:cNvPr>
          <p:cNvSpPr/>
          <p:nvPr/>
        </p:nvSpPr>
        <p:spPr>
          <a:xfrm>
            <a:off x="5872784" y="2976432"/>
            <a:ext cx="3945835" cy="30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4DE8EB-E027-1520-902A-5CEC4023C8C5}"/>
              </a:ext>
            </a:extLst>
          </p:cNvPr>
          <p:cNvSpPr/>
          <p:nvPr/>
        </p:nvSpPr>
        <p:spPr>
          <a:xfrm>
            <a:off x="5752251" y="3098946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A9A113D-8F89-BF32-BD51-17C3DA857C06}"/>
              </a:ext>
            </a:extLst>
          </p:cNvPr>
          <p:cNvSpPr/>
          <p:nvPr/>
        </p:nvSpPr>
        <p:spPr>
          <a:xfrm rot="5400000">
            <a:off x="9440436" y="5919391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E2DA38-7BC3-6FA0-9D52-F2C9FD9689CF}"/>
              </a:ext>
            </a:extLst>
          </p:cNvPr>
          <p:cNvSpPr/>
          <p:nvPr/>
        </p:nvSpPr>
        <p:spPr>
          <a:xfrm>
            <a:off x="6224156" y="3571871"/>
            <a:ext cx="3678381" cy="2248027"/>
          </a:xfrm>
          <a:custGeom>
            <a:avLst/>
            <a:gdLst>
              <a:gd name="connsiteX0" fmla="*/ 0 w 3678381"/>
              <a:gd name="connsiteY0" fmla="*/ 62346 h 2248027"/>
              <a:gd name="connsiteX1" fmla="*/ 1194954 w 3678381"/>
              <a:gd name="connsiteY1" fmla="*/ 2234046 h 2248027"/>
              <a:gd name="connsiteX2" fmla="*/ 2379518 w 3678381"/>
              <a:gd name="connsiteY2" fmla="*/ 976746 h 2248027"/>
              <a:gd name="connsiteX3" fmla="*/ 3252354 w 3678381"/>
              <a:gd name="connsiteY3" fmla="*/ 602673 h 2248027"/>
              <a:gd name="connsiteX4" fmla="*/ 3678381 w 3678381"/>
              <a:gd name="connsiteY4" fmla="*/ 0 h 2248027"/>
              <a:gd name="connsiteX5" fmla="*/ 3678381 w 3678381"/>
              <a:gd name="connsiteY5" fmla="*/ 0 h 22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381" h="2248027">
                <a:moveTo>
                  <a:pt x="0" y="62346"/>
                </a:moveTo>
                <a:cubicBezTo>
                  <a:pt x="399184" y="1071996"/>
                  <a:pt x="798368" y="2081646"/>
                  <a:pt x="1194954" y="2234046"/>
                </a:cubicBezTo>
                <a:cubicBezTo>
                  <a:pt x="1591540" y="2386446"/>
                  <a:pt x="2036618" y="1248642"/>
                  <a:pt x="2379518" y="976746"/>
                </a:cubicBezTo>
                <a:cubicBezTo>
                  <a:pt x="2722418" y="704851"/>
                  <a:pt x="3035877" y="765464"/>
                  <a:pt x="3252354" y="602673"/>
                </a:cubicBezTo>
                <a:cubicBezTo>
                  <a:pt x="3468831" y="439882"/>
                  <a:pt x="3678381" y="0"/>
                  <a:pt x="3678381" y="0"/>
                </a:cubicBezTo>
                <a:lnTo>
                  <a:pt x="3678381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362E-DD2C-5BD9-AFB8-F127F69386BD}"/>
              </a:ext>
            </a:extLst>
          </p:cNvPr>
          <p:cNvSpPr txBox="1"/>
          <p:nvPr/>
        </p:nvSpPr>
        <p:spPr>
          <a:xfrm>
            <a:off x="6396915" y="5955687"/>
            <a:ext cx="4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  <a:r>
              <a:rPr lang="en-US" baseline="-25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5F24D-9E31-1BD8-5082-146BD15D9C06}"/>
              </a:ext>
            </a:extLst>
          </p:cNvPr>
          <p:cNvSpPr txBox="1"/>
          <p:nvPr/>
        </p:nvSpPr>
        <p:spPr>
          <a:xfrm>
            <a:off x="7312458" y="5981107"/>
            <a:ext cx="6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w</a:t>
            </a:r>
            <a:r>
              <a:rPr lang="en-US" baseline="-25000" dirty="0" err="1">
                <a:latin typeface="Garamond" panose="02020404030301010803" pitchFamily="18" charset="0"/>
              </a:rPr>
              <a:t>min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8145C-DB51-32FA-B0CD-F920F7185506}"/>
              </a:ext>
            </a:extLst>
          </p:cNvPr>
          <p:cNvSpPr txBox="1"/>
          <p:nvPr/>
        </p:nvSpPr>
        <p:spPr>
          <a:xfrm>
            <a:off x="9452688" y="5940646"/>
            <a:ext cx="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7377B-2BA0-CFD6-D2AD-0D717608DA77}"/>
              </a:ext>
            </a:extLst>
          </p:cNvPr>
          <p:cNvSpPr txBox="1"/>
          <p:nvPr/>
        </p:nvSpPr>
        <p:spPr>
          <a:xfrm>
            <a:off x="5195031" y="2992861"/>
            <a:ext cx="8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Loss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44674-D094-0907-7AD0-BD6A26D09B75}"/>
              </a:ext>
            </a:extLst>
          </p:cNvPr>
          <p:cNvCxnSpPr>
            <a:cxnSpLocks/>
          </p:cNvCxnSpPr>
          <p:nvPr/>
        </p:nvCxnSpPr>
        <p:spPr>
          <a:xfrm>
            <a:off x="6570438" y="5997972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7D837-D9EC-6D8D-6F74-AFCAC6EFAC8B}"/>
              </a:ext>
            </a:extLst>
          </p:cNvPr>
          <p:cNvCxnSpPr>
            <a:cxnSpLocks/>
          </p:cNvCxnSpPr>
          <p:nvPr/>
        </p:nvCxnSpPr>
        <p:spPr>
          <a:xfrm>
            <a:off x="7491188" y="5997972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A42EAB5-4E7A-1E32-7A72-44A7D600C138}"/>
              </a:ext>
            </a:extLst>
          </p:cNvPr>
          <p:cNvSpPr/>
          <p:nvPr/>
        </p:nvSpPr>
        <p:spPr>
          <a:xfrm>
            <a:off x="6568069" y="4351911"/>
            <a:ext cx="415234" cy="334536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9854ADF-E65C-C99D-63FB-FB456FA0F82E}"/>
              </a:ext>
            </a:extLst>
          </p:cNvPr>
          <p:cNvSpPr/>
          <p:nvPr/>
        </p:nvSpPr>
        <p:spPr>
          <a:xfrm>
            <a:off x="6705493" y="4722499"/>
            <a:ext cx="415234" cy="334536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5120F41-5166-22A4-8C3D-EB3A956BDC27}"/>
              </a:ext>
            </a:extLst>
          </p:cNvPr>
          <p:cNvSpPr/>
          <p:nvPr/>
        </p:nvSpPr>
        <p:spPr>
          <a:xfrm>
            <a:off x="6883512" y="5080229"/>
            <a:ext cx="471946" cy="383125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745A41B-163E-38A5-7822-1172FFED487B}"/>
              </a:ext>
            </a:extLst>
          </p:cNvPr>
          <p:cNvSpPr/>
          <p:nvPr/>
        </p:nvSpPr>
        <p:spPr>
          <a:xfrm rot="20289448">
            <a:off x="7109674" y="5372691"/>
            <a:ext cx="471946" cy="383125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/>
              <p:nvPr/>
            </p:nvSpPr>
            <p:spPr>
              <a:xfrm>
                <a:off x="884791" y="499156"/>
                <a:ext cx="10791453" cy="25851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The </a:t>
                </a:r>
                <a:r>
                  <a:rPr lang="en-US" sz="2500" b="1" dirty="0">
                    <a:latin typeface="Garamond" panose="02020404030301010803" pitchFamily="18" charset="0"/>
                  </a:rPr>
                  <a:t>gradient</a:t>
                </a:r>
                <a:r>
                  <a:rPr lang="en-US" sz="2500" dirty="0">
                    <a:latin typeface="Garamond" panose="02020404030301010803" pitchFamily="18" charset="0"/>
                  </a:rPr>
                  <a:t> of a function of many variables is a vector pointing in the direction of the greatest increase in a function. </a:t>
                </a:r>
                <a:r>
                  <a:rPr lang="en-US" sz="2500" b="1" dirty="0">
                    <a:latin typeface="Garamond" panose="02020404030301010803" pitchFamily="18" charset="0"/>
                  </a:rPr>
                  <a:t>Gradient Descent: </a:t>
                </a:r>
                <a:r>
                  <a:rPr lang="en-US" sz="2500" dirty="0">
                    <a:latin typeface="Garamond" panose="02020404030301010803" pitchFamily="18" charset="0"/>
                  </a:rPr>
                  <a:t>Find the gradient of the loss function at the current point and move opposite that direction. 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How much do we move in that direction?? 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The value of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weighted by a learning rate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(user defined)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Higher learning rate means we move faster!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" y="499156"/>
                <a:ext cx="10791453" cy="2585178"/>
              </a:xfrm>
              <a:prstGeom prst="rect">
                <a:avLst/>
              </a:prstGeom>
              <a:blipFill>
                <a:blip r:embed="rId2"/>
                <a:stretch>
                  <a:fillRect l="-823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E039E-2150-409D-9011-B9C6B971C590}"/>
                  </a:ext>
                </a:extLst>
              </p:cNvPr>
              <p:cNvSpPr txBox="1"/>
              <p:nvPr/>
            </p:nvSpPr>
            <p:spPr>
              <a:xfrm>
                <a:off x="6914602" y="3858130"/>
                <a:ext cx="1393632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Garamond" panose="02020404030301010803" pitchFamily="18" charset="0"/>
                  </a:rPr>
                  <a:t>One step of gradient descent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𝑔𝑟𝑎𝑑</m:t>
                    </m:r>
                  </m:oMath>
                </a14:m>
                <a:r>
                  <a:rPr lang="en-US" sz="1500" dirty="0">
                    <a:latin typeface="Garamond" panose="02020404030301010803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E039E-2150-409D-9011-B9C6B971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2" y="3858130"/>
                <a:ext cx="1393632" cy="794576"/>
              </a:xfrm>
              <a:prstGeom prst="rect">
                <a:avLst/>
              </a:prstGeom>
              <a:blipFill>
                <a:blip r:embed="rId3"/>
                <a:stretch>
                  <a:fillRect l="-1802" t="-1563" r="-450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B0E07F-7DA9-1A7A-F291-0E5792FEC3AF}"/>
                  </a:ext>
                </a:extLst>
              </p:cNvPr>
              <p:cNvSpPr txBox="1"/>
              <p:nvPr/>
            </p:nvSpPr>
            <p:spPr>
              <a:xfrm>
                <a:off x="229784" y="4542446"/>
                <a:ext cx="6097604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B0E07F-7DA9-1A7A-F291-0E5792FE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4" y="4542446"/>
                <a:ext cx="6097604" cy="911596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4D9B9C7-EC94-E770-3F28-047A308934CB}"/>
              </a:ext>
            </a:extLst>
          </p:cNvPr>
          <p:cNvSpPr txBox="1"/>
          <p:nvPr/>
        </p:nvSpPr>
        <p:spPr>
          <a:xfrm>
            <a:off x="956010" y="4040380"/>
            <a:ext cx="459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Garamond" panose="02020404030301010803" pitchFamily="18" charset="0"/>
              </a:rPr>
              <a:t>Our update function: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34F2C-41BC-15F1-EE42-F809C41105A5}"/>
              </a:ext>
            </a:extLst>
          </p:cNvPr>
          <p:cNvSpPr>
            <a:spLocks noChangeAspect="1"/>
          </p:cNvSpPr>
          <p:nvPr/>
        </p:nvSpPr>
        <p:spPr>
          <a:xfrm>
            <a:off x="6457887" y="43096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A94A3A-915A-4FC5-E035-1B4AB5129D4E}"/>
              </a:ext>
            </a:extLst>
          </p:cNvPr>
          <p:cNvSpPr>
            <a:spLocks noChangeAspect="1"/>
          </p:cNvSpPr>
          <p:nvPr/>
        </p:nvSpPr>
        <p:spPr>
          <a:xfrm>
            <a:off x="6595047" y="46597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58350-853E-A8B7-DE10-9CF9B281F5C3}"/>
              </a:ext>
            </a:extLst>
          </p:cNvPr>
          <p:cNvSpPr>
            <a:spLocks noChangeAspect="1"/>
          </p:cNvSpPr>
          <p:nvPr/>
        </p:nvSpPr>
        <p:spPr>
          <a:xfrm>
            <a:off x="6775686" y="5019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8CB800-314A-25B6-162A-B6885A917291}"/>
              </a:ext>
            </a:extLst>
          </p:cNvPr>
          <p:cNvSpPr>
            <a:spLocks noChangeAspect="1"/>
          </p:cNvSpPr>
          <p:nvPr/>
        </p:nvSpPr>
        <p:spPr>
          <a:xfrm>
            <a:off x="6983303" y="541218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92D579-E25C-1C74-10DC-DDC160ACCB90}"/>
              </a:ext>
            </a:extLst>
          </p:cNvPr>
          <p:cNvSpPr>
            <a:spLocks noChangeAspect="1"/>
          </p:cNvSpPr>
          <p:nvPr/>
        </p:nvSpPr>
        <p:spPr>
          <a:xfrm>
            <a:off x="7286878" y="57105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979B6-A4EB-93F3-4A71-11516349BC3E}"/>
              </a:ext>
            </a:extLst>
          </p:cNvPr>
          <p:cNvSpPr txBox="1"/>
          <p:nvPr/>
        </p:nvSpPr>
        <p:spPr>
          <a:xfrm>
            <a:off x="884791" y="499156"/>
            <a:ext cx="10791453" cy="258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>
                <a:latin typeface="Garamond" panose="02020404030301010803" pitchFamily="18" charset="0"/>
              </a:rPr>
              <a:t>In the context of a multidimensional problem</a:t>
            </a:r>
            <a:r>
              <a:rPr lang="en-US" sz="2800" dirty="0">
                <a:latin typeface="Garamond" panose="02020404030301010803" pitchFamily="18" charset="0"/>
              </a:rPr>
              <a:t>, we aim to determine our optimal direction within the N-dimensional space defined by the N parameters in 𝜃. The </a:t>
            </a:r>
            <a:r>
              <a:rPr lang="en-US" sz="2800" b="1" dirty="0">
                <a:latin typeface="Garamond" panose="02020404030301010803" pitchFamily="18" charset="0"/>
              </a:rPr>
              <a:t>gradient represents this vector</a:t>
            </a:r>
            <a:r>
              <a:rPr lang="en-US" sz="2800" dirty="0">
                <a:latin typeface="Garamond" panose="02020404030301010803" pitchFamily="18" charset="0"/>
              </a:rPr>
              <a:t>, signifying the directional components along each of the N dimensions corresponding to the steepest slope.</a:t>
            </a:r>
            <a:endParaRPr lang="en-US" sz="15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FE5DC-A75E-A770-6400-D98A8753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2" y="2747574"/>
            <a:ext cx="4407973" cy="24920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E39E3-F8CB-29ED-3E60-D7B78BE3CFCE}"/>
              </a:ext>
            </a:extLst>
          </p:cNvPr>
          <p:cNvCxnSpPr>
            <a:cxnSpLocks/>
          </p:cNvCxnSpPr>
          <p:nvPr/>
        </p:nvCxnSpPr>
        <p:spPr>
          <a:xfrm flipV="1">
            <a:off x="7228571" y="4040380"/>
            <a:ext cx="2723949" cy="15269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45350-BF3D-F612-F89C-169DEE92094E}"/>
              </a:ext>
            </a:extLst>
          </p:cNvPr>
          <p:cNvCxnSpPr>
            <a:cxnSpLocks/>
          </p:cNvCxnSpPr>
          <p:nvPr/>
        </p:nvCxnSpPr>
        <p:spPr>
          <a:xfrm flipH="1" flipV="1">
            <a:off x="6279260" y="3859136"/>
            <a:ext cx="1065544" cy="17082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D88ED-2937-B8F4-0292-B2448C1E89E6}"/>
                  </a:ext>
                </a:extLst>
              </p:cNvPr>
              <p:cNvSpPr txBox="1"/>
              <p:nvPr/>
            </p:nvSpPr>
            <p:spPr>
              <a:xfrm>
                <a:off x="8611740" y="4608664"/>
                <a:ext cx="980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D88ED-2937-B8F4-0292-B2448C1E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40" y="4608664"/>
                <a:ext cx="980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A396DB-E81D-1CEE-941D-FF3358C2906E}"/>
                  </a:ext>
                </a:extLst>
              </p:cNvPr>
              <p:cNvSpPr txBox="1"/>
              <p:nvPr/>
            </p:nvSpPr>
            <p:spPr>
              <a:xfrm>
                <a:off x="5939349" y="4547729"/>
                <a:ext cx="1065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A396DB-E81D-1CEE-941D-FF3358C2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49" y="4547729"/>
                <a:ext cx="1065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3A00BF-792F-CAF4-C261-C818AB241D0A}"/>
              </a:ext>
            </a:extLst>
          </p:cNvPr>
          <p:cNvSpPr txBox="1"/>
          <p:nvPr/>
        </p:nvSpPr>
        <p:spPr>
          <a:xfrm>
            <a:off x="5948717" y="5173349"/>
            <a:ext cx="6444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Garamond" panose="02020404030301010803" pitchFamily="18" charset="0"/>
              </a:rPr>
              <a:t>Credit:  </a:t>
            </a:r>
            <a:r>
              <a:rPr lang="en-US" sz="1050" dirty="0">
                <a:latin typeface="Garamond" panose="02020404030301010803" pitchFamily="18" charset="0"/>
              </a:rPr>
              <a:t>Big data: the end of the scientific method? Succi &amp; Coveney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6C6E0D-0C20-3D58-D42B-064D8D52D99D}"/>
                  </a:ext>
                </a:extLst>
              </p:cNvPr>
              <p:cNvSpPr txBox="1"/>
              <p:nvPr/>
            </p:nvSpPr>
            <p:spPr>
              <a:xfrm>
                <a:off x="876676" y="2806359"/>
                <a:ext cx="4899259" cy="289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aramond" panose="02020404030301010803" pitchFamily="18" charset="0"/>
                  </a:rPr>
                  <a:t>Most ML functions are quite complex with (lots and lots of weights), for each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the gradient component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tells us the slope </a:t>
                </a:r>
                <a:r>
                  <a:rPr lang="en-US" sz="2000" dirty="0" err="1">
                    <a:latin typeface="Garamond" panose="02020404030301010803" pitchFamily="18" charset="0"/>
                  </a:rPr>
                  <a:t>w.r.t.</a:t>
                </a:r>
                <a:r>
                  <a:rPr lang="en-US" sz="2000" dirty="0">
                    <a:latin typeface="Garamond" panose="02020404030301010803" pitchFamily="18" charset="0"/>
                  </a:rPr>
                  <a:t> that variable.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“How much would a small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influence the total loss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?”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We express the slope as a partial derivative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of the loss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; the gradient is then defined as a vector of these partial derivatives.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6C6E0D-0C20-3D58-D42B-064D8D52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76" y="2806359"/>
                <a:ext cx="4899259" cy="2892330"/>
              </a:xfrm>
              <a:prstGeom prst="rect">
                <a:avLst/>
              </a:prstGeom>
              <a:blipFill>
                <a:blip r:embed="rId5"/>
                <a:stretch>
                  <a:fillRect l="-1554" t="-873" r="-1554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/>
              <p:nvPr/>
            </p:nvSpPr>
            <p:spPr>
              <a:xfrm>
                <a:off x="884791" y="499156"/>
                <a:ext cx="10511521" cy="25851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latin typeface="Garamond" panose="02020404030301010803" pitchFamily="18" charset="0"/>
                  </a:rPr>
                  <a:t>We will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 more obvious.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" y="499156"/>
                <a:ext cx="10511521" cy="2585178"/>
              </a:xfrm>
              <a:prstGeom prst="rect">
                <a:avLst/>
              </a:prstGeom>
              <a:blipFill>
                <a:blip r:embed="rId2"/>
                <a:stretch>
                  <a:fillRect l="-1206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E39E3-F8CB-29ED-3E60-D7B78BE3CFCE}"/>
              </a:ext>
            </a:extLst>
          </p:cNvPr>
          <p:cNvCxnSpPr>
            <a:cxnSpLocks/>
          </p:cNvCxnSpPr>
          <p:nvPr/>
        </p:nvCxnSpPr>
        <p:spPr>
          <a:xfrm flipV="1">
            <a:off x="7228571" y="4040380"/>
            <a:ext cx="2723949" cy="15269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45350-BF3D-F612-F89C-169DEE92094E}"/>
              </a:ext>
            </a:extLst>
          </p:cNvPr>
          <p:cNvCxnSpPr>
            <a:cxnSpLocks/>
          </p:cNvCxnSpPr>
          <p:nvPr/>
        </p:nvCxnSpPr>
        <p:spPr>
          <a:xfrm flipH="1" flipV="1">
            <a:off x="6279260" y="3859136"/>
            <a:ext cx="1065544" cy="17082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D4CE2-F8ED-0EE5-E38A-6A8F180C7893}"/>
                  </a:ext>
                </a:extLst>
              </p:cNvPr>
              <p:cNvSpPr txBox="1"/>
              <p:nvPr/>
            </p:nvSpPr>
            <p:spPr>
              <a:xfrm>
                <a:off x="2510589" y="1177584"/>
                <a:ext cx="7170821" cy="3208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D4CE2-F8ED-0EE5-E38A-6A8F180C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89" y="1177584"/>
                <a:ext cx="7170821" cy="3208442"/>
              </a:xfrm>
              <a:prstGeom prst="rect">
                <a:avLst/>
              </a:prstGeom>
              <a:blipFill>
                <a:blip r:embed="rId3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5790A-31F1-914C-1678-DD063A89DE05}"/>
                  </a:ext>
                </a:extLst>
              </p:cNvPr>
              <p:cNvSpPr txBox="1"/>
              <p:nvPr/>
            </p:nvSpPr>
            <p:spPr>
              <a:xfrm>
                <a:off x="2904804" y="5388322"/>
                <a:ext cx="6097604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5790A-31F1-914C-1678-DD063A89D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804" y="5388322"/>
                <a:ext cx="6097604" cy="658898"/>
              </a:xfrm>
              <a:prstGeom prst="rect">
                <a:avLst/>
              </a:prstGeom>
              <a:blipFill>
                <a:blip r:embed="rId4"/>
                <a:stretch>
                  <a:fillRect l="-62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F2AE6C-DDBD-43FF-C540-6597797E7A4B}"/>
              </a:ext>
            </a:extLst>
          </p:cNvPr>
          <p:cNvSpPr txBox="1"/>
          <p:nvPr/>
        </p:nvSpPr>
        <p:spPr>
          <a:xfrm>
            <a:off x="1229102" y="4694264"/>
            <a:ext cx="954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Garamond" panose="02020404030301010803" pitchFamily="18" charset="0"/>
              </a:rPr>
              <a:t>Our update function for multidimensional functions:</a:t>
            </a:r>
          </a:p>
        </p:txBody>
      </p:sp>
    </p:spTree>
    <p:extLst>
      <p:ext uri="{BB962C8B-B14F-4D97-AF65-F5344CB8AC3E}">
        <p14:creationId xmlns:p14="http://schemas.microsoft.com/office/powerpoint/2010/main" val="2769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80DCA4E-BC5E-8275-E612-6D34850A30AB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C3E4F-3304-EEE3-8769-83324C3E5FD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49506-C666-99CB-4337-8123C6BBF09B}"/>
              </a:ext>
            </a:extLst>
          </p:cNvPr>
          <p:cNvSpPr txBox="1"/>
          <p:nvPr/>
        </p:nvSpPr>
        <p:spPr>
          <a:xfrm>
            <a:off x="763603" y="439682"/>
            <a:ext cx="10664792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Let’s bring this into the real world with an example: </a:t>
            </a:r>
            <a:r>
              <a:rPr lang="en-US" sz="2000" b="1" dirty="0">
                <a:latin typeface="Garamond" panose="02020404030301010803" pitchFamily="18" charset="0"/>
              </a:rPr>
              <a:t>Linear regression.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/>
              <p:nvPr/>
            </p:nvSpPr>
            <p:spPr>
              <a:xfrm>
                <a:off x="2057397" y="927211"/>
                <a:ext cx="10901653" cy="230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800" u="sng" dirty="0">
                    <a:latin typeface="Garamond" panose="02020404030301010803" pitchFamily="18" charset="0"/>
                  </a:rPr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u="sng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1" i="1" u="sng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𝒘𝑿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u="sng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Loss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function (mean squared error):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)</a:t>
                </a:r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; where 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2u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b="1" dirty="0">
                        <a:latin typeface="Garamond" panose="02020404030301010803" pitchFamily="18" charset="0"/>
                      </a:rPr>
                      <m:t>)</m:t>
                    </m:r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algn="ctr"/>
                <a:endParaRPr lang="en-US" b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7" y="927211"/>
                <a:ext cx="10901653" cy="2303708"/>
              </a:xfrm>
              <a:prstGeom prst="rect">
                <a:avLst/>
              </a:prstGeom>
              <a:blipFill>
                <a:blip r:embed="rId2"/>
                <a:stretch>
                  <a:fillRect t="-32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6FF08-E78D-2AD7-3535-5E579639C61C}"/>
                  </a:ext>
                </a:extLst>
              </p:cNvPr>
              <p:cNvSpPr txBox="1"/>
              <p:nvPr/>
            </p:nvSpPr>
            <p:spPr>
              <a:xfrm>
                <a:off x="914681" y="2387116"/>
                <a:ext cx="4840523" cy="393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800" u="sng" dirty="0">
                    <a:latin typeface="Garamond" panose="02020404030301010803" pitchFamily="18" charset="0"/>
                  </a:rPr>
                  <a:t>Algorithm: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s</a:t>
                </a:r>
                <a:r>
                  <a:rPr lang="en-US" sz="1800" dirty="0">
                    <a:latin typeface="Garamond" panose="02020404030301010803" pitchFamily="18" charset="0"/>
                  </a:rPr>
                  <a:t>elect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Initialize w’s (random weights)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Initialize b  (random bias) </a:t>
                </a:r>
              </a:p>
              <a:p>
                <a:pPr/>
                <a:r>
                  <a:rPr lang="en-US" b="1" dirty="0">
                    <a:latin typeface="Garamond" panose="02020404030301010803" pitchFamily="18" charset="0"/>
                  </a:rPr>
                  <a:t>Repeat </a:t>
                </a:r>
                <a:r>
                  <a:rPr lang="en-US" dirty="0" err="1">
                    <a:latin typeface="Garamond" panose="02020404030301010803" pitchFamily="18" charset="0"/>
                  </a:rPr>
                  <a:t>til</a:t>
                </a:r>
                <a:r>
                  <a:rPr lang="en-US" dirty="0">
                    <a:latin typeface="Garamond" panose="02020404030301010803" pitchFamily="18" charset="0"/>
                  </a:rPr>
                  <a:t> done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    For each training pair (</a:t>
                </a:r>
                <a:r>
                  <a:rPr lang="en-US" dirty="0" err="1">
                    <a:latin typeface="Garamond" panose="02020404030301010803" pitchFamily="18" charset="0"/>
                  </a:rPr>
                  <a:t>x</a:t>
                </a:r>
                <a:r>
                  <a:rPr lang="en-US" baseline="30000" dirty="0" err="1">
                    <a:latin typeface="Garamond" panose="02020404030301010803" pitchFamily="18" charset="0"/>
                  </a:rPr>
                  <a:t>k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:r>
                  <a:rPr lang="en-US" dirty="0" err="1">
                    <a:latin typeface="Garamond" panose="02020404030301010803" pitchFamily="18" charset="0"/>
                  </a:rPr>
                  <a:t>y</a:t>
                </a:r>
                <a:r>
                  <a:rPr lang="en-US" baseline="30000" dirty="0" err="1">
                    <a:latin typeface="Garamond" panose="02020404030301010803" pitchFamily="18" charset="0"/>
                  </a:rPr>
                  <a:t>k</a:t>
                </a:r>
                <a:r>
                  <a:rPr lang="en-US" dirty="0">
                    <a:latin typeface="Garamond" panose="02020404030301010803" pitchFamily="18" charset="0"/>
                  </a:rPr>
                  <a:t>)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1. Optional (for reporting):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   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    compute the loss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2. </a:t>
                </a:r>
                <a:r>
                  <a:rPr lang="en-US" dirty="0" err="1">
                    <a:latin typeface="Garamond" panose="02020404030301010803" pitchFamily="18" charset="0"/>
                  </a:rPr>
                  <a:t>dw</a:t>
                </a:r>
                <a:r>
                  <a:rPr lang="en-US" dirty="0">
                    <a:latin typeface="Garamond" panose="02020404030301010803" pitchFamily="18" charset="0"/>
                  </a:rPr>
                  <a:t>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</a:t>
                </a: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3. </a:t>
                </a:r>
                <a:r>
                  <a:rPr lang="en-US" dirty="0" err="1">
                    <a:latin typeface="Garamond" panose="02020404030301010803" pitchFamily="18" charset="0"/>
                  </a:rPr>
                  <a:t>db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)∙(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b="1" dirty="0">
                        <a:latin typeface="Garamond" panose="02020404030301010803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/>
                <a:r>
                  <a:rPr lang="en-US" dirty="0">
                    <a:latin typeface="Garamond" panose="02020404030301010803" pitchFamily="18" charset="0"/>
                  </a:rPr>
                  <a:t>	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:r>
                  <a:rPr lang="en-US" dirty="0">
                    <a:latin typeface="Garamond" panose="02020404030301010803" pitchFamily="18" charset="0"/>
                    <a:sym typeface="Wingdings" pitchFamily="2" charset="2"/>
                  </a:rPr>
                  <a:t> 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	5. b  </a:t>
                </a:r>
                <a:r>
                  <a:rPr lang="en-US" dirty="0">
                    <a:latin typeface="Garamond" panose="02020404030301010803" pitchFamily="18" charset="0"/>
                    <a:sym typeface="Wingdings" pitchFamily="2" charset="2"/>
                  </a:rPr>
                  <a:t> b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6FF08-E78D-2AD7-3535-5E579639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81" y="2387116"/>
                <a:ext cx="4840523" cy="3939412"/>
              </a:xfrm>
              <a:prstGeom prst="rect">
                <a:avLst/>
              </a:prstGeom>
              <a:blipFill>
                <a:blip r:embed="rId3"/>
                <a:stretch>
                  <a:fillRect l="-1047" t="-965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3C82227-36CE-9AFF-E33B-8AEAFCE4C963}"/>
              </a:ext>
            </a:extLst>
          </p:cNvPr>
          <p:cNvSpPr/>
          <p:nvPr/>
        </p:nvSpPr>
        <p:spPr>
          <a:xfrm>
            <a:off x="4254366" y="2021305"/>
            <a:ext cx="6631807" cy="462013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C9A4C37-9ABD-A14A-6646-A5CD4689447E}"/>
              </a:ext>
            </a:extLst>
          </p:cNvPr>
          <p:cNvGrpSpPr/>
          <p:nvPr/>
        </p:nvGrpSpPr>
        <p:grpSpPr>
          <a:xfrm>
            <a:off x="7278128" y="524780"/>
            <a:ext cx="3873500" cy="3873500"/>
            <a:chOff x="6959600" y="1926286"/>
            <a:chExt cx="3873500" cy="3873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B6EC6D-DAC0-E33F-09BF-8BFFA94F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1926286"/>
              <a:ext cx="3873500" cy="38735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07E6CC-87C5-E6B7-7769-ADE325BDE0C5}"/>
                </a:ext>
              </a:extLst>
            </p:cNvPr>
            <p:cNvSpPr/>
            <p:nvPr/>
          </p:nvSpPr>
          <p:spPr>
            <a:xfrm>
              <a:off x="10093420" y="2856042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CA700F-46AC-6C31-FF69-59350B47345A}"/>
                </a:ext>
              </a:extLst>
            </p:cNvPr>
            <p:cNvSpPr/>
            <p:nvPr/>
          </p:nvSpPr>
          <p:spPr>
            <a:xfrm>
              <a:off x="10245820" y="3008442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A3DFFD-41A2-39C2-A8A2-D85A609485A5}"/>
                </a:ext>
              </a:extLst>
            </p:cNvPr>
            <p:cNvSpPr/>
            <p:nvPr/>
          </p:nvSpPr>
          <p:spPr>
            <a:xfrm>
              <a:off x="9924728" y="3037625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E9285E-0D58-0800-F5B7-DC1B9DA49852}"/>
                </a:ext>
              </a:extLst>
            </p:cNvPr>
            <p:cNvSpPr/>
            <p:nvPr/>
          </p:nvSpPr>
          <p:spPr>
            <a:xfrm>
              <a:off x="10077128" y="3190025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554EB5-5E02-0DC1-B507-EE2C4E79B2A3}"/>
                </a:ext>
              </a:extLst>
            </p:cNvPr>
            <p:cNvSpPr/>
            <p:nvPr/>
          </p:nvSpPr>
          <p:spPr>
            <a:xfrm>
              <a:off x="9696453" y="3168230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724C00-15DC-D486-DFC5-D9E4F87A9CB4}"/>
                </a:ext>
              </a:extLst>
            </p:cNvPr>
            <p:cNvSpPr/>
            <p:nvPr/>
          </p:nvSpPr>
          <p:spPr>
            <a:xfrm>
              <a:off x="9955856" y="3226596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CC94CD-1CE3-66FC-C105-23AE18652402}"/>
                </a:ext>
              </a:extLst>
            </p:cNvPr>
            <p:cNvSpPr/>
            <p:nvPr/>
          </p:nvSpPr>
          <p:spPr>
            <a:xfrm>
              <a:off x="9727581" y="3457267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DFA43B-0BFF-462C-C182-36E5F1698372}"/>
                </a:ext>
              </a:extLst>
            </p:cNvPr>
            <p:cNvSpPr/>
            <p:nvPr/>
          </p:nvSpPr>
          <p:spPr>
            <a:xfrm>
              <a:off x="9650734" y="329760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4E8A8-7CA9-AAB1-0817-AA00F1D03840}"/>
                </a:ext>
              </a:extLst>
            </p:cNvPr>
            <p:cNvSpPr/>
            <p:nvPr/>
          </p:nvSpPr>
          <p:spPr>
            <a:xfrm>
              <a:off x="9803134" y="3329387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F37A57-B367-A635-AA4A-1BEDA26BED28}"/>
                </a:ext>
              </a:extLst>
            </p:cNvPr>
            <p:cNvSpPr/>
            <p:nvPr/>
          </p:nvSpPr>
          <p:spPr>
            <a:xfrm>
              <a:off x="9496392" y="3481787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E8BFEC-B6C3-E90F-7FF9-F87ADAFD3048}"/>
                </a:ext>
              </a:extLst>
            </p:cNvPr>
            <p:cNvSpPr/>
            <p:nvPr/>
          </p:nvSpPr>
          <p:spPr>
            <a:xfrm>
              <a:off x="9528171" y="363807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5C6565-8C75-4D66-3C4B-EB8D8BF872F7}"/>
                </a:ext>
              </a:extLst>
            </p:cNvPr>
            <p:cNvSpPr/>
            <p:nvPr/>
          </p:nvSpPr>
          <p:spPr>
            <a:xfrm>
              <a:off x="9648792" y="347465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8B3389-0F11-550B-3B65-16512F375F69}"/>
                </a:ext>
              </a:extLst>
            </p:cNvPr>
            <p:cNvSpPr/>
            <p:nvPr/>
          </p:nvSpPr>
          <p:spPr>
            <a:xfrm>
              <a:off x="9446460" y="3610841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7C0CDA-8243-D111-0B9B-6738CA130DC7}"/>
                </a:ext>
              </a:extLst>
            </p:cNvPr>
            <p:cNvSpPr/>
            <p:nvPr/>
          </p:nvSpPr>
          <p:spPr>
            <a:xfrm>
              <a:off x="9329730" y="359916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5956A0-9931-F3FC-1C0B-BA08CE4D76D8}"/>
                </a:ext>
              </a:extLst>
            </p:cNvPr>
            <p:cNvSpPr/>
            <p:nvPr/>
          </p:nvSpPr>
          <p:spPr>
            <a:xfrm>
              <a:off x="9535953" y="3330689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 stick figure logo of a steel man with a white background">
            <a:extLst>
              <a:ext uri="{FF2B5EF4-FFF2-40B4-BE49-F238E27FC236}">
                <a16:creationId xmlns:a16="http://schemas.microsoft.com/office/drawing/2014/main" id="{47422549-EC6B-E7D9-93D6-FBB92FB9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5" y="4009347"/>
            <a:ext cx="2079171" cy="20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22BE54-9107-17E6-6314-EBC52062F49C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EFD3C-134B-4D99-9050-3BD18B51EBB8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2561-EC48-CA67-BF8E-67BC2016E5D7}"/>
              </a:ext>
            </a:extLst>
          </p:cNvPr>
          <p:cNvSpPr txBox="1"/>
          <p:nvPr/>
        </p:nvSpPr>
        <p:spPr>
          <a:xfrm>
            <a:off x="645172" y="579616"/>
            <a:ext cx="11160489" cy="48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Garamond" panose="02020404030301010803" pitchFamily="18" charset="0"/>
              </a:rPr>
              <a:t>YOU SHOULD BE SAYING “SO WHAT?!?!”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F2FA0-7C2D-1012-34C1-58B732D23D37}"/>
              </a:ext>
            </a:extLst>
          </p:cNvPr>
          <p:cNvSpPr txBox="1"/>
          <p:nvPr/>
        </p:nvSpPr>
        <p:spPr>
          <a:xfrm>
            <a:off x="7362442" y="3791193"/>
            <a:ext cx="399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DALL·E generated images: for this course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63D53-E487-6820-2400-0AA866408D2A}"/>
              </a:ext>
            </a:extLst>
          </p:cNvPr>
          <p:cNvSpPr txBox="1"/>
          <p:nvPr/>
        </p:nvSpPr>
        <p:spPr>
          <a:xfrm>
            <a:off x="792787" y="1740273"/>
            <a:ext cx="609797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latin typeface="Garamond" panose="02020404030301010803" pitchFamily="18" charset="0"/>
              </a:rPr>
              <a:t>There is an closed form solution to solve linear regression: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11DA42-E4F0-8E92-F268-B88AB6525A6B}"/>
                  </a:ext>
                </a:extLst>
              </p:cNvPr>
              <p:cNvSpPr txBox="1"/>
              <p:nvPr/>
            </p:nvSpPr>
            <p:spPr>
              <a:xfrm>
                <a:off x="2282823" y="2603548"/>
                <a:ext cx="31179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11DA42-E4F0-8E92-F268-B88AB652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23" y="2603548"/>
                <a:ext cx="3117905" cy="492443"/>
              </a:xfrm>
              <a:prstGeom prst="rect">
                <a:avLst/>
              </a:prstGeom>
              <a:blipFill>
                <a:blip r:embed="rId4"/>
                <a:stretch>
                  <a:fillRect l="-4453" r="-323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D44ACEC-1729-24F5-DB4B-1ED5DEF2C46B}"/>
              </a:ext>
            </a:extLst>
          </p:cNvPr>
          <p:cNvSpPr txBox="1"/>
          <p:nvPr/>
        </p:nvSpPr>
        <p:spPr>
          <a:xfrm>
            <a:off x="1132412" y="3792086"/>
            <a:ext cx="5750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ADDITIONALLY!</a:t>
            </a:r>
            <a:r>
              <a:rPr lang="en-US" sz="2000" dirty="0">
                <a:latin typeface="Garamond" panose="02020404030301010803" pitchFamily="18" charset="0"/>
              </a:rPr>
              <a:t> There is nothing stochastic about it…. It gives the absolute best optimization by minimizing the residuals of the prediction. So what the heck are we doing here…. </a:t>
            </a:r>
          </a:p>
        </p:txBody>
      </p:sp>
    </p:spTree>
    <p:extLst>
      <p:ext uri="{BB962C8B-B14F-4D97-AF65-F5344CB8AC3E}">
        <p14:creationId xmlns:p14="http://schemas.microsoft.com/office/powerpoint/2010/main" val="16615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7A2BE-79B8-043B-6CBA-B97204A0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40" y="3037818"/>
            <a:ext cx="4383932" cy="341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DB13D-6BED-E26F-7D11-7CA66EE6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98313"/>
            <a:ext cx="4198619" cy="3356960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580DCA4E-BC5E-8275-E612-6D34850A30AB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C3E4F-3304-EEE3-8769-83324C3E5FD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49506-C666-99CB-4337-8123C6BBF09B}"/>
              </a:ext>
            </a:extLst>
          </p:cNvPr>
          <p:cNvSpPr txBox="1"/>
          <p:nvPr/>
        </p:nvSpPr>
        <p:spPr>
          <a:xfrm>
            <a:off x="763603" y="439682"/>
            <a:ext cx="10664792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Let’s bring this into the real world with an example: </a:t>
            </a:r>
            <a:r>
              <a:rPr lang="en-US" sz="2000" b="1" dirty="0">
                <a:latin typeface="Garamond" panose="02020404030301010803" pitchFamily="18" charset="0"/>
              </a:rPr>
              <a:t>Logistic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/>
              <p:nvPr/>
            </p:nvSpPr>
            <p:spPr>
              <a:xfrm>
                <a:off x="763603" y="852169"/>
                <a:ext cx="10425097" cy="2284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Sigmoid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Garamond" panose="02020404030301010803" pitchFamily="18" charset="0"/>
                  </a:rPr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𝒘𝑿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Loss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function (mean squared error):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[</m:t>
                        </m:r>
                      </m:e>
                    </m:nary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algn="ctr"/>
                <a:endParaRPr lang="en-US" b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03" y="852169"/>
                <a:ext cx="10425097" cy="2284087"/>
              </a:xfrm>
              <a:prstGeom prst="rect">
                <a:avLst/>
              </a:prstGeom>
              <a:blipFill>
                <a:blip r:embed="rId4"/>
                <a:stretch>
                  <a:fillRect b="-1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2CAC8A-3255-FDD9-AD57-967F0FC72BFF}"/>
              </a:ext>
            </a:extLst>
          </p:cNvPr>
          <p:cNvSpPr txBox="1"/>
          <p:nvPr/>
        </p:nvSpPr>
        <p:spPr>
          <a:xfrm>
            <a:off x="190004" y="-502567"/>
            <a:ext cx="10587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/logistic-regression-from-scratch-in-python-ec66603592e2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CAB3F-8A7C-4D5A-EE47-C92C164F6F22}"/>
              </a:ext>
            </a:extLst>
          </p:cNvPr>
          <p:cNvCxnSpPr>
            <a:cxnSpLocks/>
          </p:cNvCxnSpPr>
          <p:nvPr/>
        </p:nvCxnSpPr>
        <p:spPr>
          <a:xfrm>
            <a:off x="6295241" y="4578609"/>
            <a:ext cx="37123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94DDD5CA-301B-027C-E056-E1EE6D0F3A9C}"/>
              </a:ext>
            </a:extLst>
          </p:cNvPr>
          <p:cNvSpPr/>
          <p:nvPr/>
        </p:nvSpPr>
        <p:spPr>
          <a:xfrm>
            <a:off x="6784215" y="4647663"/>
            <a:ext cx="228600" cy="276225"/>
          </a:xfrm>
          <a:prstGeom prst="downArrow">
            <a:avLst/>
          </a:prstGeom>
          <a:solidFill>
            <a:srgbClr val="2E93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D8B25B9-CDD9-C378-2580-BA23CB1BAEBF}"/>
              </a:ext>
            </a:extLst>
          </p:cNvPr>
          <p:cNvSpPr/>
          <p:nvPr/>
        </p:nvSpPr>
        <p:spPr>
          <a:xfrm rot="10800000">
            <a:off x="9604973" y="4184826"/>
            <a:ext cx="228600" cy="276225"/>
          </a:xfrm>
          <a:prstGeom prst="downArrow">
            <a:avLst/>
          </a:prstGeom>
          <a:solidFill>
            <a:srgbClr val="7E1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1093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Chapman</dc:creator>
  <cp:lastModifiedBy>Will Chapman</cp:lastModifiedBy>
  <cp:revision>74</cp:revision>
  <dcterms:created xsi:type="dcterms:W3CDTF">2023-10-23T14:54:04Z</dcterms:created>
  <dcterms:modified xsi:type="dcterms:W3CDTF">2023-10-24T11:33:54Z</dcterms:modified>
</cp:coreProperties>
</file>