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8" r:id="rId3"/>
    <p:sldId id="259" r:id="rId4"/>
    <p:sldId id="268" r:id="rId5"/>
    <p:sldId id="267" r:id="rId6"/>
    <p:sldId id="257" r:id="rId7"/>
    <p:sldId id="260" r:id="rId8"/>
    <p:sldId id="263" r:id="rId9"/>
    <p:sldId id="270" r:id="rId10"/>
    <p:sldId id="269" r:id="rId11"/>
    <p:sldId id="261" r:id="rId12"/>
    <p:sldId id="265" r:id="rId13"/>
    <p:sldId id="271" r:id="rId14"/>
    <p:sldId id="273" r:id="rId15"/>
    <p:sldId id="275" r:id="rId16"/>
    <p:sldId id="272" r:id="rId17"/>
    <p:sldId id="274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5">
          <p15:clr>
            <a:srgbClr val="A4A3A4"/>
          </p15:clr>
        </p15:guide>
        <p15:guide id="2" pos="55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4"/>
    <p:restoredTop sz="92032" autoAdjust="0"/>
  </p:normalViewPr>
  <p:slideViewPr>
    <p:cSldViewPr snapToGrid="0" snapToObjects="1" showGuides="1">
      <p:cViewPr varScale="1">
        <p:scale>
          <a:sx n="126" d="100"/>
          <a:sy n="126" d="100"/>
        </p:scale>
        <p:origin x="216" y="2000"/>
      </p:cViewPr>
      <p:guideLst>
        <p:guide orient="horz" pos="3505"/>
        <p:guide pos="55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B5B-20B8-D04B-A466-6ABD2C623DAA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C238-0063-B240-AED9-9CB8611F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B5B-20B8-D04B-A466-6ABD2C623DAA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C238-0063-B240-AED9-9CB8611F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B5B-20B8-D04B-A466-6ABD2C623DAA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C238-0063-B240-AED9-9CB8611F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3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B5B-20B8-D04B-A466-6ABD2C623DAA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C238-0063-B240-AED9-9CB8611F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5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B5B-20B8-D04B-A466-6ABD2C623DAA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C238-0063-B240-AED9-9CB8611F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4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B5B-20B8-D04B-A466-6ABD2C623DAA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C238-0063-B240-AED9-9CB8611F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B5B-20B8-D04B-A466-6ABD2C623DAA}" type="datetimeFigureOut">
              <a:rPr lang="en-US" smtClean="0"/>
              <a:t>1/29/18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C238-0063-B240-AED9-9CB8611F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B5B-20B8-D04B-A466-6ABD2C623DAA}" type="datetimeFigureOut">
              <a:rPr lang="en-US" smtClean="0"/>
              <a:t>1/29/18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C238-0063-B240-AED9-9CB8611F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1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B5B-20B8-D04B-A466-6ABD2C623DAA}" type="datetimeFigureOut">
              <a:rPr lang="en-US" smtClean="0"/>
              <a:t>1/29/18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C238-0063-B240-AED9-9CB8611F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B5B-20B8-D04B-A466-6ABD2C623DAA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C238-0063-B240-AED9-9CB8611F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1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B5B-20B8-D04B-A466-6ABD2C623DAA}" type="datetimeFigureOut">
              <a:rPr lang="en-US" smtClean="0"/>
              <a:t>1/29/18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9C238-0063-B240-AED9-9CB8611F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6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75B5B-20B8-D04B-A466-6ABD2C623DAA}" type="datetimeFigureOut">
              <a:rPr lang="en-US" smtClean="0"/>
              <a:t>1/29/18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9C238-0063-B240-AED9-9CB8611F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95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335" y="3849248"/>
            <a:ext cx="4166239" cy="3019892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3"/>
          <a:stretch>
            <a:fillRect/>
          </a:stretch>
        </p:blipFill>
        <p:spPr bwMode="auto">
          <a:xfrm>
            <a:off x="436349" y="3916088"/>
            <a:ext cx="3346450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0" y="2647887"/>
            <a:ext cx="9144000" cy="1752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u="sng" dirty="0" smtClean="0">
                <a:solidFill>
                  <a:schemeClr val="tx1"/>
                </a:solidFill>
              </a:rPr>
              <a:t>Gabriele Pfister</a:t>
            </a:r>
            <a:r>
              <a:rPr lang="en-US" sz="2400" dirty="0" smtClean="0">
                <a:solidFill>
                  <a:schemeClr val="tx1"/>
                </a:solidFill>
              </a:rPr>
              <a:t>, Stacy </a:t>
            </a:r>
            <a:r>
              <a:rPr lang="en-US" sz="2400" dirty="0">
                <a:solidFill>
                  <a:schemeClr val="tx1"/>
                </a:solidFill>
              </a:rPr>
              <a:t>Walters, Christine Wiedinmyer, </a:t>
            </a:r>
            <a:endParaRPr lang="en-US" sz="2400" dirty="0" smtClean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</a:rPr>
              <a:t>Alex </a:t>
            </a:r>
            <a:r>
              <a:rPr lang="en-US" sz="2400" dirty="0">
                <a:solidFill>
                  <a:schemeClr val="tx1"/>
                </a:solidFill>
              </a:rPr>
              <a:t>Guenther</a:t>
            </a:r>
            <a:r>
              <a:rPr lang="en-US" sz="2400" dirty="0" smtClean="0">
                <a:solidFill>
                  <a:schemeClr val="tx1"/>
                </a:solidFill>
              </a:rPr>
              <a:t>, Mary </a:t>
            </a:r>
            <a:r>
              <a:rPr lang="en-US" sz="2400" dirty="0">
                <a:solidFill>
                  <a:schemeClr val="tx1"/>
                </a:solidFill>
              </a:rPr>
              <a:t>Barth, Louisa Emmons, Tiffany Duhl</a:t>
            </a:r>
          </a:p>
          <a:p>
            <a:pPr>
              <a:lnSpc>
                <a:spcPct val="8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31" y="6610243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October 2012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472934" y="885841"/>
            <a:ext cx="80195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/>
              <a:t>Chemical Boundary Conditions, </a:t>
            </a:r>
            <a:br>
              <a:rPr lang="en-US" sz="4000" b="1" dirty="0" smtClean="0"/>
            </a:br>
            <a:r>
              <a:rPr lang="en-US" sz="4000" b="1" dirty="0" smtClean="0"/>
              <a:t>MEGAN and FINN data in WRF-</a:t>
            </a:r>
            <a:r>
              <a:rPr lang="en-US" sz="4000" b="1" dirty="0" err="1" smtClean="0"/>
              <a:t>Chem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4458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021"/>
            <a:ext cx="8229600" cy="1143000"/>
          </a:xfrm>
        </p:spPr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unning WRF-</a:t>
            </a:r>
            <a:r>
              <a:rPr lang="en-US" dirty="0" err="1" smtClean="0"/>
              <a:t>Chem</a:t>
            </a:r>
            <a:r>
              <a:rPr lang="en-US" dirty="0" smtClean="0"/>
              <a:t> with MEGAN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955" y="1047743"/>
            <a:ext cx="8696391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WRF-</a:t>
            </a:r>
            <a:r>
              <a:rPr lang="en-US" sz="2000" dirty="0" err="1" smtClean="0"/>
              <a:t>Chem</a:t>
            </a:r>
            <a:r>
              <a:rPr lang="en-US" sz="2000" dirty="0" smtClean="0"/>
              <a:t> output variables: EBIO_&lt;species&gt;</a:t>
            </a:r>
          </a:p>
          <a:p>
            <a:r>
              <a:rPr lang="en-US" sz="2000" dirty="0" err="1" smtClean="0"/>
              <a:t>namelist.input</a:t>
            </a:r>
            <a:r>
              <a:rPr lang="en-US" sz="2000" dirty="0" smtClean="0"/>
              <a:t>:</a:t>
            </a:r>
            <a:br>
              <a:rPr lang="en-US" sz="2000" dirty="0" smtClean="0"/>
            </a:br>
            <a:endParaRPr lang="en-US" sz="2000" dirty="0" smtClean="0"/>
          </a:p>
          <a:p>
            <a:pPr marL="635000" indent="0">
              <a:buNone/>
            </a:pPr>
            <a:r>
              <a:rPr lang="en-US" sz="1400" dirty="0">
                <a:latin typeface="Andale Mono"/>
                <a:cs typeface="Andale Mono"/>
              </a:rPr>
              <a:t>&amp;</a:t>
            </a:r>
            <a:r>
              <a:rPr lang="en-US" sz="1400" dirty="0" err="1">
                <a:latin typeface="Andale Mono"/>
                <a:cs typeface="Andale Mono"/>
              </a:rPr>
              <a:t>time_control</a:t>
            </a:r>
            <a:r>
              <a:rPr lang="en-US" sz="1400" dirty="0">
                <a:latin typeface="Andale Mono"/>
                <a:cs typeface="Andale Mono"/>
              </a:rPr>
              <a:t>  </a:t>
            </a:r>
            <a:r>
              <a:rPr lang="en-US" sz="1200" i="1" dirty="0">
                <a:latin typeface="Andale Mono"/>
                <a:cs typeface="Andale Mono"/>
              </a:rPr>
              <a:t>(activate settings only either during </a:t>
            </a:r>
            <a:r>
              <a:rPr lang="en-US" sz="1200" i="1" dirty="0" err="1">
                <a:latin typeface="Andale Mono"/>
                <a:cs typeface="Andale Mono"/>
              </a:rPr>
              <a:t>real.exe</a:t>
            </a:r>
            <a:r>
              <a:rPr lang="en-US" sz="1200" i="1" dirty="0">
                <a:latin typeface="Andale Mono"/>
                <a:cs typeface="Andale Mono"/>
              </a:rPr>
              <a:t> or initial </a:t>
            </a:r>
            <a:r>
              <a:rPr lang="en-US" sz="1200" i="1" dirty="0" err="1">
                <a:latin typeface="Andale Mono"/>
                <a:cs typeface="Andale Mono"/>
              </a:rPr>
              <a:t>wrf.exe</a:t>
            </a:r>
            <a:r>
              <a:rPr lang="en-US" sz="1200" i="1" dirty="0">
                <a:latin typeface="Andale Mono"/>
                <a:cs typeface="Andale Mono"/>
              </a:rPr>
              <a:t>)</a:t>
            </a:r>
            <a:endParaRPr lang="en-US" sz="1400" i="1" dirty="0">
              <a:latin typeface="Andale Mono"/>
              <a:cs typeface="Andale Mono"/>
            </a:endParaRPr>
          </a:p>
          <a:p>
            <a:pPr marL="635000" indent="0">
              <a:buNone/>
            </a:pPr>
            <a:r>
              <a:rPr lang="en-US" sz="1400" dirty="0">
                <a:latin typeface="Andale Mono"/>
                <a:cs typeface="Andale Mono"/>
              </a:rPr>
              <a:t>	auxinput6_interval_h    </a:t>
            </a:r>
            <a:r>
              <a:rPr lang="en-US" sz="1400" dirty="0" smtClean="0">
                <a:latin typeface="Andale Mono"/>
                <a:cs typeface="Andale Mono"/>
              </a:rPr>
              <a:t>  </a:t>
            </a:r>
            <a:r>
              <a:rPr lang="en-US" sz="1400" dirty="0">
                <a:latin typeface="Andale Mono"/>
                <a:cs typeface="Andale Mono"/>
              </a:rPr>
              <a:t>= 24</a:t>
            </a:r>
          </a:p>
          <a:p>
            <a:pPr marL="635000" indent="0">
              <a:buNone/>
            </a:pPr>
            <a:r>
              <a:rPr lang="en-US" sz="1400" dirty="0">
                <a:latin typeface="Andale Mono"/>
                <a:cs typeface="Andale Mono"/>
              </a:rPr>
              <a:t>	auxinput6_inname          = 'wrfbiochemi_d01',</a:t>
            </a:r>
          </a:p>
          <a:p>
            <a:pPr marL="635000" indent="0">
              <a:buNone/>
            </a:pPr>
            <a:r>
              <a:rPr lang="en-US" sz="1400" dirty="0">
                <a:latin typeface="Andale Mono"/>
                <a:cs typeface="Andale Mono"/>
              </a:rPr>
              <a:t>	io_form_auxinput6         = 2,</a:t>
            </a:r>
          </a:p>
          <a:p>
            <a:pPr marL="635000" indent="0">
              <a:buNone/>
            </a:pPr>
            <a:endParaRPr lang="en-US" sz="1400" dirty="0">
              <a:latin typeface="Andale Mono"/>
              <a:cs typeface="Andale Mono"/>
            </a:endParaRPr>
          </a:p>
          <a:p>
            <a:pPr marL="635000" indent="0">
              <a:buNone/>
            </a:pPr>
            <a:r>
              <a:rPr lang="en-US" sz="1400" dirty="0">
                <a:latin typeface="Andale Mono"/>
                <a:cs typeface="Andale Mono"/>
              </a:rPr>
              <a:t>&amp;</a:t>
            </a:r>
            <a:r>
              <a:rPr lang="en-US" sz="1400" dirty="0" err="1">
                <a:latin typeface="Andale Mono"/>
                <a:cs typeface="Andale Mono"/>
              </a:rPr>
              <a:t>chem</a:t>
            </a:r>
            <a:endParaRPr lang="en-US" sz="1400" dirty="0">
              <a:latin typeface="Andale Mono"/>
              <a:cs typeface="Andale Mono"/>
            </a:endParaRPr>
          </a:p>
          <a:p>
            <a:pPr marL="635000" indent="0">
              <a:buNone/>
            </a:pPr>
            <a:r>
              <a:rPr lang="en-US" sz="1400" dirty="0">
                <a:latin typeface="Andale Mono"/>
                <a:cs typeface="Andale Mono"/>
              </a:rPr>
              <a:t>	</a:t>
            </a:r>
            <a:r>
              <a:rPr lang="en-US" sz="1400" dirty="0" err="1">
                <a:latin typeface="Andale Mono"/>
                <a:cs typeface="Andale Mono"/>
              </a:rPr>
              <a:t>bio_emiss_opt</a:t>
            </a:r>
            <a:r>
              <a:rPr lang="en-US" sz="1400" dirty="0">
                <a:latin typeface="Andale Mono"/>
                <a:cs typeface="Andale Mono"/>
              </a:rPr>
              <a:t> = 3</a:t>
            </a:r>
          </a:p>
          <a:p>
            <a:pPr marL="635000" indent="0">
              <a:buNone/>
            </a:pPr>
            <a:r>
              <a:rPr lang="en-US" sz="1400" dirty="0">
                <a:latin typeface="Andale Mono"/>
                <a:cs typeface="Andale Mono"/>
              </a:rPr>
              <a:t>	</a:t>
            </a:r>
            <a:r>
              <a:rPr lang="en-US" sz="1400" dirty="0" err="1">
                <a:latin typeface="Andale Mono"/>
                <a:cs typeface="Andale Mono"/>
              </a:rPr>
              <a:t>bioemdt</a:t>
            </a:r>
            <a:r>
              <a:rPr lang="en-US" sz="1400" dirty="0">
                <a:latin typeface="Andale Mono"/>
                <a:cs typeface="Andale Mono"/>
              </a:rPr>
              <a:t> = </a:t>
            </a:r>
            <a:r>
              <a:rPr lang="en-US" sz="1400" dirty="0" smtClean="0">
                <a:latin typeface="Andale Mono"/>
                <a:cs typeface="Andale Mono"/>
              </a:rPr>
              <a:t>your choice     </a:t>
            </a:r>
            <a:r>
              <a:rPr lang="en-US" sz="1400" i="1" dirty="0">
                <a:latin typeface="Andale Mono"/>
                <a:cs typeface="Andale Mono"/>
              </a:rPr>
              <a:t>(minutes)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117345"/>
            <a:ext cx="9144000" cy="75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021"/>
            <a:ext cx="8229600" cy="1143000"/>
          </a:xfrm>
        </p:spPr>
        <p:txBody>
          <a:bodyPr/>
          <a:lstStyle/>
          <a:p>
            <a:r>
              <a:rPr lang="en-US" dirty="0" smtClean="0"/>
              <a:t>FINN Fire Emissions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0" y="1141534"/>
            <a:ext cx="9144000" cy="4525963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2400" dirty="0" smtClean="0"/>
              <a:t>FINN: Fire </a:t>
            </a:r>
            <a:r>
              <a:rPr lang="en-US" sz="2400" dirty="0" err="1" smtClean="0"/>
              <a:t>INventory</a:t>
            </a:r>
            <a:r>
              <a:rPr lang="en-US" sz="2400" dirty="0" smtClean="0"/>
              <a:t> from NCAR  (</a:t>
            </a:r>
            <a:r>
              <a:rPr lang="en-US" sz="2400" dirty="0" err="1" smtClean="0"/>
              <a:t>Wiedinmyer</a:t>
            </a:r>
            <a:r>
              <a:rPr lang="en-US" sz="2400" dirty="0" smtClean="0"/>
              <a:t> et al., GMD, 2011)</a:t>
            </a:r>
          </a:p>
          <a:p>
            <a:pPr>
              <a:spcBef>
                <a:spcPts val="1600"/>
              </a:spcBef>
            </a:pPr>
            <a:r>
              <a:rPr lang="en-US" sz="2400" dirty="0"/>
              <a:t>D</a:t>
            </a:r>
            <a:r>
              <a:rPr lang="en-US" sz="2400" dirty="0" smtClean="0"/>
              <a:t>aily, 1 km resolution, global estimates of the trace gas and particle emissions from open burning of biomass</a:t>
            </a:r>
          </a:p>
          <a:p>
            <a:pPr>
              <a:spcBef>
                <a:spcPts val="1600"/>
              </a:spcBef>
            </a:pPr>
            <a:r>
              <a:rPr lang="en-US" sz="2400" dirty="0"/>
              <a:t>U</a:t>
            </a:r>
            <a:r>
              <a:rPr lang="en-US" sz="2400" dirty="0" smtClean="0"/>
              <a:t>ses </a:t>
            </a:r>
            <a:r>
              <a:rPr lang="en-US" sz="2400" dirty="0"/>
              <a:t>satellite </a:t>
            </a:r>
            <a:r>
              <a:rPr lang="en-US" sz="2400" dirty="0" smtClean="0"/>
              <a:t>observations of </a:t>
            </a:r>
            <a:r>
              <a:rPr lang="en-US" sz="2400" dirty="0"/>
              <a:t>active fires and land cover, together with </a:t>
            </a:r>
            <a:r>
              <a:rPr lang="en-US" sz="2400" dirty="0" smtClean="0"/>
              <a:t>emission factors </a:t>
            </a:r>
            <a:r>
              <a:rPr lang="en-US" sz="2400" dirty="0"/>
              <a:t>and estimated fuel loadings</a:t>
            </a:r>
            <a:endParaRPr lang="en-US" sz="2400" dirty="0" smtClean="0"/>
          </a:p>
          <a:p>
            <a:pPr marL="0" indent="0">
              <a:spcBef>
                <a:spcPts val="1600"/>
              </a:spcBef>
              <a:buNone/>
            </a:pPr>
            <a:endParaRPr lang="en-US" sz="2400" dirty="0" smtClean="0"/>
          </a:p>
          <a:p>
            <a:pPr marL="0" indent="0">
              <a:spcBef>
                <a:spcPts val="1600"/>
              </a:spcBef>
              <a:buNone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161" y="3740951"/>
            <a:ext cx="5929090" cy="298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8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021"/>
            <a:ext cx="8229600" cy="1143000"/>
          </a:xfrm>
        </p:spPr>
        <p:txBody>
          <a:bodyPr/>
          <a:lstStyle/>
          <a:p>
            <a:r>
              <a:rPr lang="en-US" dirty="0" smtClean="0"/>
              <a:t>FINN Fire Emissions Preprocessor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5278" y="1038225"/>
            <a:ext cx="91440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000" dirty="0"/>
              <a:t>create WRF-</a:t>
            </a:r>
            <a:r>
              <a:rPr lang="en-US" sz="2000" dirty="0" err="1"/>
              <a:t>Chem</a:t>
            </a:r>
            <a:r>
              <a:rPr lang="en-US" sz="2000" dirty="0"/>
              <a:t> ready fire emissions from FINN inventory - </a:t>
            </a:r>
            <a:r>
              <a:rPr lang="en-US" sz="1800" i="1" dirty="0" err="1" smtClean="0"/>
              <a:t>wrffirechemi_d</a:t>
            </a:r>
            <a:r>
              <a:rPr lang="en-US" sz="1800" i="1" dirty="0" smtClean="0"/>
              <a:t>&lt;domain&gt;_&lt;date&gt;</a:t>
            </a:r>
            <a:r>
              <a:rPr lang="en-US" sz="2000" i="1" dirty="0" smtClean="0"/>
              <a:t> </a:t>
            </a:r>
            <a:r>
              <a:rPr lang="en-US" sz="2000" dirty="0" smtClean="0"/>
              <a:t>for use with online plume rise</a:t>
            </a:r>
            <a:br>
              <a:rPr lang="en-US" sz="2000" dirty="0" smtClean="0"/>
            </a:br>
            <a:r>
              <a:rPr lang="en-US" sz="2000" dirty="0" smtClean="0"/>
              <a:t>(can also be merged into </a:t>
            </a:r>
            <a:r>
              <a:rPr lang="en-US" sz="2000" dirty="0" err="1" smtClean="0"/>
              <a:t>wrfchemi</a:t>
            </a:r>
            <a:r>
              <a:rPr lang="en-US" sz="2000" dirty="0" smtClean="0"/>
              <a:t> files)</a:t>
            </a:r>
            <a:br>
              <a:rPr lang="en-US" sz="2000" dirty="0" smtClean="0"/>
            </a:br>
            <a:r>
              <a:rPr lang="en-US" sz="1600" dirty="0" smtClean="0"/>
              <a:t>note: </a:t>
            </a:r>
            <a:r>
              <a:rPr lang="en-US" sz="1600" dirty="0" err="1" smtClean="0"/>
              <a:t>fire_emis</a:t>
            </a:r>
            <a:r>
              <a:rPr lang="en-US" sz="1600" dirty="0" smtClean="0"/>
              <a:t> also works to create global emission files for MOZART-4/CAM-</a:t>
            </a:r>
            <a:r>
              <a:rPr lang="en-US" sz="1600" dirty="0" err="1" smtClean="0"/>
              <a:t>Chem</a:t>
            </a:r>
            <a:endParaRPr lang="en-US" sz="2000" dirty="0" smtClean="0"/>
          </a:p>
          <a:p>
            <a:pPr>
              <a:spcBef>
                <a:spcPts val="1200"/>
              </a:spcBef>
            </a:pPr>
            <a:r>
              <a:rPr lang="en-US" sz="2000" dirty="0" smtClean="0"/>
              <a:t>Works for different chemical schemes (</a:t>
            </a:r>
            <a:r>
              <a:rPr lang="en-US" sz="2000" dirty="0" err="1" smtClean="0"/>
              <a:t>namelist</a:t>
            </a:r>
            <a:r>
              <a:rPr lang="en-US" sz="2000" dirty="0" smtClean="0"/>
              <a:t> controlled)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WRAP diurnal emission profile applied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Processor and FINN inputs available on Web</a:t>
            </a:r>
          </a:p>
          <a:p>
            <a:pPr>
              <a:spcBef>
                <a:spcPts val="1200"/>
              </a:spcBef>
            </a:pPr>
            <a:r>
              <a:rPr lang="en-US" sz="2000" dirty="0" smtClean="0"/>
              <a:t>FINN inputs in MOZART-4, SAPRC99, and GEOS-</a:t>
            </a:r>
            <a:r>
              <a:rPr lang="en-US" sz="2000" dirty="0" err="1" smtClean="0"/>
              <a:t>Chem</a:t>
            </a:r>
            <a:r>
              <a:rPr lang="en-US" sz="2000" dirty="0" smtClean="0"/>
              <a:t> speciation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968" t="29211"/>
          <a:stretch/>
        </p:blipFill>
        <p:spPr>
          <a:xfrm>
            <a:off x="35278" y="4341893"/>
            <a:ext cx="6150322" cy="4674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56183"/>
            <a:ext cx="9144000" cy="212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0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021"/>
            <a:ext cx="8229600" cy="1143000"/>
          </a:xfrm>
        </p:spPr>
        <p:txBody>
          <a:bodyPr/>
          <a:lstStyle/>
          <a:p>
            <a:r>
              <a:rPr lang="en-US" dirty="0" smtClean="0"/>
              <a:t>FINN Fire Emissions Preprocessor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7640" y="980001"/>
            <a:ext cx="91440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To </a:t>
            </a:r>
            <a:r>
              <a:rPr lang="en-US" sz="2400" u="sng" dirty="0"/>
              <a:t>compile</a:t>
            </a:r>
            <a:r>
              <a:rPr lang="en-US" sz="2400" dirty="0" smtClean="0"/>
              <a:t>:   </a:t>
            </a:r>
            <a:r>
              <a:rPr lang="en-US" sz="2400" i="1" dirty="0" err="1" smtClean="0"/>
              <a:t>make_fire_emis</a:t>
            </a:r>
            <a:endParaRPr lang="en-US" sz="2400" i="1" dirty="0"/>
          </a:p>
          <a:p>
            <a:pPr>
              <a:lnSpc>
                <a:spcPct val="110000"/>
              </a:lnSpc>
            </a:pPr>
            <a:r>
              <a:rPr lang="en-US" sz="2400" dirty="0"/>
              <a:t>To </a:t>
            </a:r>
            <a:r>
              <a:rPr lang="en-US" sz="2400" u="sng" dirty="0" smtClean="0"/>
              <a:t>run</a:t>
            </a:r>
            <a:r>
              <a:rPr lang="en-US" sz="2400" dirty="0" smtClean="0"/>
              <a:t>: </a:t>
            </a:r>
            <a:r>
              <a:rPr lang="en-US" sz="2400" i="1" dirty="0" err="1" smtClean="0"/>
              <a:t>fire_emis</a:t>
            </a:r>
            <a:r>
              <a:rPr lang="en-US" sz="2400" i="1" dirty="0" smtClean="0"/>
              <a:t> </a:t>
            </a:r>
            <a:r>
              <a:rPr lang="en-US" sz="2400" i="1" dirty="0"/>
              <a:t>&lt; </a:t>
            </a:r>
            <a:r>
              <a:rPr lang="en-US" sz="2400" i="1" dirty="0" err="1"/>
              <a:t>fire_emis.inp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</a:t>
            </a:r>
            <a:r>
              <a:rPr lang="en-US" sz="2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fire_emis.out</a:t>
            </a:r>
            <a:endParaRPr lang="en-US" sz="2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400" dirty="0"/>
              <a:t>Example </a:t>
            </a:r>
            <a:r>
              <a:rPr lang="en-US" sz="2400" dirty="0" err="1" smtClean="0"/>
              <a:t>namelist</a:t>
            </a:r>
            <a:r>
              <a:rPr lang="en-US" sz="2400" dirty="0"/>
              <a:t> </a:t>
            </a:r>
            <a:r>
              <a:rPr lang="en-US" sz="2400" dirty="0" smtClean="0"/>
              <a:t>“</a:t>
            </a:r>
            <a:r>
              <a:rPr lang="en-US" sz="2400" dirty="0" err="1" smtClean="0"/>
              <a:t>fire_emis.inp</a:t>
            </a:r>
            <a:r>
              <a:rPr lang="en-US" sz="2400" dirty="0" smtClean="0"/>
              <a:t>” for MOZCART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sv-SE" sz="2000" dirty="0" smtClean="0"/>
              <a:t>	</a:t>
            </a:r>
            <a:endParaRPr lang="fr-FR" sz="2400" dirty="0"/>
          </a:p>
          <a:p>
            <a:pPr marL="0" indent="0">
              <a:lnSpc>
                <a:spcPct val="110000"/>
              </a:lnSpc>
              <a:buNone/>
            </a:pPr>
            <a:endParaRPr lang="sv-SE" sz="2400" dirty="0"/>
          </a:p>
          <a:p>
            <a:pPr marL="0" indent="0">
              <a:lnSpc>
                <a:spcPct val="110000"/>
              </a:lnSpc>
              <a:buNone/>
            </a:pPr>
            <a:endParaRPr lang="sv-SE" sz="2400" dirty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285519" y="2417231"/>
            <a:ext cx="8263444" cy="44012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344488" indent="-227013"/>
            <a:r>
              <a:rPr lang="en-US" sz="1400" dirty="0" smtClean="0"/>
              <a:t>&amp;</a:t>
            </a:r>
            <a:r>
              <a:rPr lang="en-US" sz="1400" dirty="0"/>
              <a:t>control</a:t>
            </a:r>
          </a:p>
          <a:p>
            <a:pPr marL="344488" indent="-227013"/>
            <a:r>
              <a:rPr lang="en-US" sz="1400" dirty="0"/>
              <a:t>domains        = 1,</a:t>
            </a:r>
          </a:p>
          <a:p>
            <a:pPr marL="344488" indent="-227013"/>
            <a:r>
              <a:rPr lang="en-US" sz="1400" dirty="0" err="1"/>
              <a:t>fire_directory</a:t>
            </a:r>
            <a:r>
              <a:rPr lang="en-US" sz="1400" dirty="0"/>
              <a:t> = '',</a:t>
            </a:r>
          </a:p>
          <a:p>
            <a:pPr marL="344488" indent="-227013"/>
            <a:r>
              <a:rPr lang="en-US" sz="1400" dirty="0" err="1"/>
              <a:t>fire_filename</a:t>
            </a:r>
            <a:r>
              <a:rPr lang="en-US" sz="1400" dirty="0"/>
              <a:t>  = 'GLOB2012a_MOZ4_07242012.txt',</a:t>
            </a:r>
          </a:p>
          <a:p>
            <a:pPr marL="344488" indent="-227013"/>
            <a:r>
              <a:rPr lang="en-US" sz="1400" dirty="0" err="1"/>
              <a:t>wrf_directory</a:t>
            </a:r>
            <a:r>
              <a:rPr lang="en-US" sz="1400" dirty="0"/>
              <a:t>  = '',</a:t>
            </a:r>
          </a:p>
          <a:p>
            <a:pPr marL="344488" indent="-227013"/>
            <a:r>
              <a:rPr lang="en-US" sz="1400" dirty="0" err="1"/>
              <a:t>start_date</a:t>
            </a:r>
            <a:r>
              <a:rPr lang="en-US" sz="1400" dirty="0"/>
              <a:t>     = '2012-06-01',</a:t>
            </a:r>
          </a:p>
          <a:p>
            <a:pPr marL="344488" indent="-227013"/>
            <a:r>
              <a:rPr lang="en-US" sz="1400" dirty="0" err="1"/>
              <a:t>end_date</a:t>
            </a:r>
            <a:r>
              <a:rPr lang="en-US" sz="1400" dirty="0"/>
              <a:t>       = '2012-06-10',</a:t>
            </a:r>
          </a:p>
          <a:p>
            <a:pPr marL="344488" indent="-227013"/>
            <a:r>
              <a:rPr lang="en-US" sz="1400" dirty="0" err="1"/>
              <a:t>diag_level</a:t>
            </a:r>
            <a:r>
              <a:rPr lang="en-US" sz="1400" dirty="0"/>
              <a:t>     = 1,</a:t>
            </a:r>
          </a:p>
          <a:p>
            <a:pPr marL="344488" indent="-227013"/>
            <a:endParaRPr lang="en-US" sz="1400" dirty="0"/>
          </a:p>
          <a:p>
            <a:pPr marL="344488" indent="-227013"/>
            <a:r>
              <a:rPr lang="en-US" sz="1400" dirty="0"/>
              <a:t>wrf2fire_map = </a:t>
            </a:r>
            <a:r>
              <a:rPr lang="en-US" sz="1400" dirty="0" smtClean="0"/>
              <a:t>	'</a:t>
            </a:r>
            <a:r>
              <a:rPr lang="en-US" sz="1400" dirty="0"/>
              <a:t>co -&gt; CO', 'no -&gt; NO', 'so2 -&gt; SO2', '</a:t>
            </a:r>
            <a:r>
              <a:rPr lang="en-US" sz="1400" dirty="0" err="1"/>
              <a:t>bigalk</a:t>
            </a:r>
            <a:r>
              <a:rPr lang="en-US" sz="1400" dirty="0"/>
              <a:t> -&gt; </a:t>
            </a:r>
            <a:r>
              <a:rPr lang="en-US" sz="1400" dirty="0" smtClean="0"/>
              <a:t>BIGALK’, </a:t>
            </a:r>
            <a:r>
              <a:rPr lang="en-US" sz="1400" dirty="0"/>
              <a:t>'</a:t>
            </a:r>
            <a:r>
              <a:rPr lang="en-US" sz="1400" dirty="0" err="1"/>
              <a:t>bigene</a:t>
            </a:r>
            <a:r>
              <a:rPr lang="en-US" sz="1400" dirty="0"/>
              <a:t> -&gt; BIGENE', 'c2h4 -&gt; C2H4', </a:t>
            </a:r>
            <a:endParaRPr lang="en-US" sz="1400" dirty="0" smtClean="0"/>
          </a:p>
          <a:p>
            <a:pPr marL="344488" indent="-227013"/>
            <a:r>
              <a:rPr lang="en-US" sz="1400" dirty="0"/>
              <a:t> </a:t>
            </a:r>
            <a:r>
              <a:rPr lang="en-US" sz="1400" dirty="0" smtClean="0"/>
              <a:t>                            	'</a:t>
            </a:r>
            <a:r>
              <a:rPr lang="en-US" sz="1400" dirty="0"/>
              <a:t>c2h5oh </a:t>
            </a:r>
            <a:r>
              <a:rPr lang="en-US" sz="1400" dirty="0" smtClean="0"/>
              <a:t>-</a:t>
            </a:r>
            <a:r>
              <a:rPr lang="en-US" sz="1400" dirty="0"/>
              <a:t> </a:t>
            </a:r>
            <a:r>
              <a:rPr lang="en-US" sz="1400" dirty="0" smtClean="0"/>
              <a:t>    C2H5OH’, '</a:t>
            </a:r>
            <a:r>
              <a:rPr lang="en-US" sz="1400" dirty="0"/>
              <a:t>c2h6 -&gt; C2H6', 'c3h8 -&gt; C3H8','c3h6 -&gt; C3H6','ch2o -&gt; CH2O', </a:t>
            </a:r>
            <a:endParaRPr lang="en-US" sz="1400" dirty="0" smtClean="0"/>
          </a:p>
          <a:p>
            <a:pPr marL="344488" indent="-227013"/>
            <a:r>
              <a:rPr lang="en-US" sz="1400" dirty="0"/>
              <a:t> </a:t>
            </a:r>
            <a:r>
              <a:rPr lang="en-US" sz="1400" dirty="0" smtClean="0"/>
              <a:t>                            	'</a:t>
            </a:r>
            <a:r>
              <a:rPr lang="en-US" sz="1400" dirty="0"/>
              <a:t>ch3cho -&gt; </a:t>
            </a:r>
            <a:r>
              <a:rPr lang="en-US" sz="1400" dirty="0" smtClean="0"/>
              <a:t>CH3CHO’, '</a:t>
            </a:r>
            <a:r>
              <a:rPr lang="en-US" sz="1400" dirty="0"/>
              <a:t>ch3coch3 -&gt; CH3COCH3','ch3oh -&gt; CH3OH','mek -&gt; MEK'</a:t>
            </a:r>
            <a:r>
              <a:rPr lang="en-US" sz="1400" dirty="0" smtClean="0"/>
              <a:t>,</a:t>
            </a:r>
          </a:p>
          <a:p>
            <a:pPr marL="344488" indent="-227013"/>
            <a:r>
              <a:rPr lang="en-US" sz="1400" dirty="0"/>
              <a:t> </a:t>
            </a:r>
            <a:r>
              <a:rPr lang="en-US" sz="1400" dirty="0" smtClean="0"/>
              <a:t>                            	'</a:t>
            </a:r>
            <a:r>
              <a:rPr lang="en-US" sz="1400" dirty="0"/>
              <a:t>toluene -&gt; </a:t>
            </a:r>
            <a:r>
              <a:rPr lang="en-US" sz="1400" dirty="0" smtClean="0"/>
              <a:t>TOLUENE’,’nh3 </a:t>
            </a:r>
            <a:r>
              <a:rPr lang="en-US" sz="1400" dirty="0"/>
              <a:t>-&gt; NH3','no2 -&gt; NO2','open -&gt; BIGALD','c10h16 -&gt; C10H16',</a:t>
            </a:r>
          </a:p>
          <a:p>
            <a:pPr marL="344488" indent="-227013"/>
            <a:r>
              <a:rPr lang="en-US" sz="1400" dirty="0"/>
              <a:t>	   </a:t>
            </a:r>
            <a:r>
              <a:rPr lang="en-US" sz="1400" dirty="0" smtClean="0"/>
              <a:t>           		'</a:t>
            </a:r>
            <a:r>
              <a:rPr lang="en-US" sz="1400" dirty="0"/>
              <a:t>ch3cooh -&gt; CH3COOH','cres -&gt; CRESOL','</a:t>
            </a:r>
            <a:r>
              <a:rPr lang="en-US" sz="1400" dirty="0" err="1"/>
              <a:t>glyald</a:t>
            </a:r>
            <a:r>
              <a:rPr lang="en-US" sz="1400" dirty="0"/>
              <a:t> -&gt; GLYALD','</a:t>
            </a:r>
            <a:r>
              <a:rPr lang="en-US" sz="1400" dirty="0" err="1"/>
              <a:t>mgly</a:t>
            </a:r>
            <a:r>
              <a:rPr lang="en-US" sz="1400" dirty="0"/>
              <a:t> -&gt; CH3COCHO',</a:t>
            </a:r>
          </a:p>
          <a:p>
            <a:pPr marL="344488" indent="-227013"/>
            <a:r>
              <a:rPr lang="en-US" sz="1400" dirty="0"/>
              <a:t>               </a:t>
            </a:r>
            <a:r>
              <a:rPr lang="en-US" sz="1400" dirty="0" smtClean="0"/>
              <a:t>              	'</a:t>
            </a:r>
            <a:r>
              <a:rPr lang="en-US" sz="1400" dirty="0" err="1"/>
              <a:t>gly</a:t>
            </a:r>
            <a:r>
              <a:rPr lang="en-US" sz="1400" dirty="0"/>
              <a:t> -&gt; CH3COCHO','acetol -&gt; HYAC','</a:t>
            </a:r>
            <a:r>
              <a:rPr lang="en-US" sz="1400" dirty="0" err="1"/>
              <a:t>isop</a:t>
            </a:r>
            <a:r>
              <a:rPr lang="en-US" sz="1400" dirty="0"/>
              <a:t> -&gt; ISOP','</a:t>
            </a:r>
            <a:r>
              <a:rPr lang="en-US" sz="1400" dirty="0" err="1"/>
              <a:t>macr</a:t>
            </a:r>
            <a:r>
              <a:rPr lang="en-US" sz="1400" dirty="0"/>
              <a:t> -&gt; </a:t>
            </a:r>
            <a:r>
              <a:rPr lang="en-US" sz="1400" dirty="0" smtClean="0"/>
              <a:t>MACR’,'</a:t>
            </a:r>
            <a:r>
              <a:rPr lang="en-US" sz="1400" dirty="0" err="1"/>
              <a:t>mvk</a:t>
            </a:r>
            <a:r>
              <a:rPr lang="en-US" sz="1400" dirty="0"/>
              <a:t> -&gt; MVK',</a:t>
            </a:r>
          </a:p>
          <a:p>
            <a:pPr marL="344488" indent="-227013"/>
            <a:r>
              <a:rPr lang="en-US" sz="1400" dirty="0"/>
              <a:t>	     </a:t>
            </a:r>
            <a:r>
              <a:rPr lang="en-US" sz="1400" dirty="0" smtClean="0"/>
              <a:t>         		'</a:t>
            </a:r>
            <a:r>
              <a:rPr lang="en-US" sz="1400" dirty="0" err="1"/>
              <a:t>oc</a:t>
            </a:r>
            <a:r>
              <a:rPr lang="en-US" sz="1400" dirty="0"/>
              <a:t> -&gt; 0.24*PM25 + 0.3*PM10;aerosol', '</a:t>
            </a:r>
            <a:r>
              <a:rPr lang="en-US" sz="1400" dirty="0" err="1"/>
              <a:t>bc</a:t>
            </a:r>
            <a:r>
              <a:rPr lang="en-US" sz="1400" dirty="0"/>
              <a:t> -&gt; 0.01*PM25 + 0.08*PM10;aerosol',</a:t>
            </a:r>
          </a:p>
          <a:p>
            <a:pPr marL="344488" indent="-227013"/>
            <a:r>
              <a:rPr lang="en-US" sz="1400" dirty="0"/>
              <a:t>		</a:t>
            </a:r>
            <a:r>
              <a:rPr lang="en-US" sz="1400" dirty="0" smtClean="0"/>
              <a:t>        		'</a:t>
            </a:r>
            <a:r>
              <a:rPr lang="en-US" sz="1400" dirty="0"/>
              <a:t>pm10_raw -&gt; PM10;aerosol','pm25_raw -&gt; PM25;aerosol', 	 </a:t>
            </a:r>
          </a:p>
          <a:p>
            <a:pPr marL="344488" indent="-227013"/>
            <a:r>
              <a:rPr lang="en-US" sz="1400" dirty="0"/>
              <a:t>		</a:t>
            </a:r>
            <a:r>
              <a:rPr lang="en-US" sz="1400" dirty="0" smtClean="0"/>
              <a:t>        		'</a:t>
            </a:r>
            <a:r>
              <a:rPr lang="en-US" sz="1400" dirty="0" err="1"/>
              <a:t>sulf</a:t>
            </a:r>
            <a:r>
              <a:rPr lang="en-US" sz="1400" dirty="0"/>
              <a:t> -&gt; -0.01*PM25 + 0.02*PM10;aerosol', </a:t>
            </a:r>
          </a:p>
          <a:p>
            <a:pPr marL="344488" indent="-227013"/>
            <a:r>
              <a:rPr lang="en-US" sz="1400" dirty="0"/>
              <a:t>		</a:t>
            </a:r>
            <a:r>
              <a:rPr lang="en-US" sz="1400" dirty="0" smtClean="0"/>
              <a:t>        		'</a:t>
            </a:r>
            <a:r>
              <a:rPr lang="en-US" sz="1400" dirty="0"/>
              <a:t>pm25 -&gt; 0.36*PM25;aerosol','pm10 -&gt; -0.61*PM25 + 0.61*PM10;</a:t>
            </a:r>
            <a:r>
              <a:rPr lang="en-US" sz="1400" dirty="0" smtClean="0"/>
              <a:t>aerosol’</a:t>
            </a:r>
          </a:p>
          <a:p>
            <a:pPr marL="344488" indent="-227013"/>
            <a:r>
              <a:rPr lang="en-US" sz="1400" dirty="0" smtClean="0"/>
              <a:t>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12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021"/>
            <a:ext cx="8229600" cy="1143000"/>
          </a:xfrm>
        </p:spPr>
        <p:txBody>
          <a:bodyPr/>
          <a:lstStyle/>
          <a:p>
            <a:r>
              <a:rPr lang="en-US" dirty="0" smtClean="0"/>
              <a:t>FINN Fire Emissions Preprocessor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7640" y="1164729"/>
            <a:ext cx="9144000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Running WRF-</a:t>
            </a:r>
            <a:r>
              <a:rPr lang="en-US" sz="2400" dirty="0" err="1" smtClean="0"/>
              <a:t>Chem</a:t>
            </a:r>
            <a:r>
              <a:rPr lang="en-US" sz="2400" dirty="0" smtClean="0"/>
              <a:t> with FINN emissions and </a:t>
            </a:r>
            <a:r>
              <a:rPr lang="en-US" sz="2400" dirty="0" err="1" smtClean="0"/>
              <a:t>plumerise</a:t>
            </a:r>
            <a:r>
              <a:rPr lang="en-US" sz="2400" dirty="0" smtClean="0"/>
              <a:t>: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sv-SE" sz="2000" dirty="0"/>
              <a:t> </a:t>
            </a:r>
            <a:r>
              <a:rPr lang="sv-SE" sz="2000" dirty="0" smtClean="0"/>
              <a:t>       </a:t>
            </a:r>
            <a:r>
              <a:rPr lang="sv-SE" sz="1400" dirty="0" smtClean="0">
                <a:latin typeface="Andale Mono"/>
                <a:cs typeface="Andale Mono"/>
              </a:rPr>
              <a:t>&amp;</a:t>
            </a:r>
            <a:r>
              <a:rPr lang="sv-SE" sz="1400" dirty="0" err="1" smtClean="0">
                <a:latin typeface="Andale Mono"/>
                <a:cs typeface="Andale Mono"/>
              </a:rPr>
              <a:t>time_control</a:t>
            </a:r>
            <a:endParaRPr lang="sv-SE" sz="1400" dirty="0" smtClean="0">
              <a:latin typeface="Andale Mono"/>
              <a:cs typeface="Andale Mon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sv-SE" sz="1400" dirty="0" smtClean="0">
                <a:latin typeface="Andale Mono"/>
                <a:cs typeface="Andale Mono"/>
              </a:rPr>
              <a:t> 		</a:t>
            </a:r>
            <a:r>
              <a:rPr lang="fr-FR" sz="1400" dirty="0" smtClean="0">
                <a:latin typeface="Andale Mono"/>
                <a:cs typeface="Andale Mono"/>
              </a:rPr>
              <a:t>auxinput7_inname             </a:t>
            </a:r>
            <a:r>
              <a:rPr lang="fr-FR" sz="1400" dirty="0">
                <a:latin typeface="Andale Mono"/>
                <a:cs typeface="Andale Mono"/>
              </a:rPr>
              <a:t>	</a:t>
            </a:r>
            <a:r>
              <a:rPr lang="fr-FR" sz="1400" dirty="0" smtClean="0">
                <a:latin typeface="Andale Mono"/>
                <a:cs typeface="Andale Mono"/>
              </a:rPr>
              <a:t>= </a:t>
            </a:r>
            <a:r>
              <a:rPr lang="fr-FR" sz="1400" dirty="0">
                <a:latin typeface="Andale Mono"/>
                <a:cs typeface="Andale Mono"/>
              </a:rPr>
              <a:t>'</a:t>
            </a:r>
            <a:r>
              <a:rPr lang="fr-FR" sz="1400" dirty="0" err="1">
                <a:latin typeface="Andale Mono"/>
                <a:cs typeface="Andale Mono"/>
              </a:rPr>
              <a:t>wrffirechemi_d</a:t>
            </a:r>
            <a:r>
              <a:rPr lang="fr-FR" sz="1400" dirty="0">
                <a:latin typeface="Andale Mono"/>
                <a:cs typeface="Andale Mono"/>
              </a:rPr>
              <a:t>&lt;</a:t>
            </a:r>
            <a:r>
              <a:rPr lang="fr-FR" sz="1400" dirty="0" err="1">
                <a:latin typeface="Andale Mono"/>
                <a:cs typeface="Andale Mono"/>
              </a:rPr>
              <a:t>domain</a:t>
            </a:r>
            <a:r>
              <a:rPr lang="fr-FR" sz="1400" dirty="0">
                <a:latin typeface="Andale Mono"/>
                <a:cs typeface="Andale Mono"/>
              </a:rPr>
              <a:t>&gt;_&lt;date&gt;',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400" dirty="0">
                <a:latin typeface="Andale Mono"/>
                <a:cs typeface="Andale Mono"/>
              </a:rPr>
              <a:t> </a:t>
            </a:r>
            <a:r>
              <a:rPr lang="fr-FR" sz="1400" dirty="0" smtClean="0">
                <a:latin typeface="Andale Mono"/>
                <a:cs typeface="Andale Mono"/>
              </a:rPr>
              <a:t>		auxinput7_interval_m          = </a:t>
            </a:r>
            <a:r>
              <a:rPr lang="fr-FR" sz="1400" dirty="0">
                <a:latin typeface="Andale Mono"/>
                <a:cs typeface="Andale Mono"/>
              </a:rPr>
              <a:t>60, 60, 60,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r-FR" sz="1400" dirty="0" smtClean="0">
                <a:latin typeface="Andale Mono"/>
                <a:cs typeface="Andale Mono"/>
              </a:rPr>
              <a:t>		io_form_auxinput7             = </a:t>
            </a:r>
            <a:r>
              <a:rPr lang="fr-FR" sz="1400" dirty="0">
                <a:latin typeface="Andale Mono"/>
                <a:cs typeface="Andale Mono"/>
              </a:rPr>
              <a:t>2,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sv-SE" sz="1400" dirty="0" smtClean="0">
                <a:latin typeface="Andale Mono"/>
                <a:cs typeface="Andale Mono"/>
              </a:rPr>
              <a:t>		frames_per_auxinput7          = </a:t>
            </a:r>
            <a:r>
              <a:rPr lang="sv-SE" sz="1400" dirty="0">
                <a:latin typeface="Andale Mono"/>
                <a:cs typeface="Andale Mono"/>
              </a:rPr>
              <a:t>1, 1, 1, </a:t>
            </a:r>
            <a:endParaRPr lang="sv-SE" sz="1400" dirty="0" smtClean="0">
              <a:latin typeface="Andale Mono"/>
              <a:cs typeface="Andale Mon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sv-SE" sz="1400" dirty="0" smtClean="0">
                <a:latin typeface="Andale Mono"/>
                <a:cs typeface="Andale Mono"/>
              </a:rPr>
              <a:t>	&amp;</a:t>
            </a:r>
            <a:r>
              <a:rPr lang="sv-SE" sz="1400" dirty="0" err="1" smtClean="0">
                <a:latin typeface="Andale Mono"/>
                <a:cs typeface="Andale Mono"/>
              </a:rPr>
              <a:t>chem</a:t>
            </a:r>
            <a:endParaRPr lang="sv-SE" sz="1400" dirty="0" smtClean="0">
              <a:latin typeface="Andale Mono"/>
              <a:cs typeface="Andale Mon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400" dirty="0" smtClean="0">
                <a:latin typeface="Andale Mono"/>
                <a:cs typeface="Andale Mono"/>
              </a:rPr>
              <a:t>		</a:t>
            </a:r>
            <a:r>
              <a:rPr lang="fr-FR" sz="1400" dirty="0" err="1" smtClean="0">
                <a:latin typeface="Andale Mono"/>
                <a:cs typeface="Andale Mono"/>
              </a:rPr>
              <a:t>biomass_burn_opt</a:t>
            </a:r>
            <a:r>
              <a:rPr lang="fr-FR" sz="1400" dirty="0" smtClean="0">
                <a:latin typeface="Andale Mono"/>
                <a:cs typeface="Andale Mono"/>
              </a:rPr>
              <a:t>              = </a:t>
            </a:r>
            <a:r>
              <a:rPr lang="fr-FR" sz="1400" dirty="0" err="1" smtClean="0">
                <a:latin typeface="Andale Mono"/>
                <a:cs typeface="Andale Mono"/>
              </a:rPr>
              <a:t>your</a:t>
            </a:r>
            <a:r>
              <a:rPr lang="fr-FR" sz="1400" dirty="0" smtClean="0">
                <a:latin typeface="Andale Mono"/>
                <a:cs typeface="Andale Mono"/>
              </a:rPr>
              <a:t> </a:t>
            </a:r>
            <a:r>
              <a:rPr lang="fr-FR" sz="1400" dirty="0" err="1" smtClean="0">
                <a:latin typeface="Andale Mono"/>
                <a:cs typeface="Andale Mono"/>
              </a:rPr>
              <a:t>choice</a:t>
            </a:r>
            <a:endParaRPr lang="fr-FR" sz="1400" dirty="0">
              <a:latin typeface="Andale Mono"/>
              <a:cs typeface="Andale Mon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400" dirty="0" smtClean="0">
                <a:latin typeface="Andale Mono"/>
                <a:cs typeface="Andale Mono"/>
              </a:rPr>
              <a:t>		</a:t>
            </a:r>
            <a:r>
              <a:rPr lang="fr-FR" sz="1400" dirty="0" err="1" smtClean="0">
                <a:latin typeface="Andale Mono"/>
                <a:cs typeface="Andale Mono"/>
              </a:rPr>
              <a:t>plumerisefire_frq</a:t>
            </a:r>
            <a:r>
              <a:rPr lang="fr-FR" sz="1400" dirty="0" smtClean="0">
                <a:latin typeface="Andale Mono"/>
                <a:cs typeface="Andale Mono"/>
              </a:rPr>
              <a:t>             = </a:t>
            </a:r>
            <a:r>
              <a:rPr lang="fr-FR" sz="1400" dirty="0" err="1" smtClean="0">
                <a:latin typeface="Andale Mono"/>
                <a:cs typeface="Andale Mono"/>
              </a:rPr>
              <a:t>your</a:t>
            </a:r>
            <a:r>
              <a:rPr lang="fr-FR" sz="1400" dirty="0" smtClean="0">
                <a:latin typeface="Andale Mono"/>
                <a:cs typeface="Andale Mono"/>
              </a:rPr>
              <a:t> </a:t>
            </a:r>
            <a:r>
              <a:rPr lang="fr-FR" sz="1400" dirty="0" err="1" smtClean="0">
                <a:latin typeface="Andale Mono"/>
                <a:cs typeface="Andale Mono"/>
              </a:rPr>
              <a:t>choice</a:t>
            </a:r>
            <a:endParaRPr lang="fr-FR" sz="1400" dirty="0" smtClean="0">
              <a:latin typeface="Andale Mono"/>
              <a:cs typeface="Andale Mono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fr-FR" sz="1400" dirty="0" smtClean="0">
                <a:latin typeface="Andale Mono"/>
                <a:cs typeface="Andale Mono"/>
              </a:rPr>
              <a:t> 		</a:t>
            </a:r>
            <a:r>
              <a:rPr lang="en-US" sz="1400" dirty="0" err="1" smtClean="0">
                <a:latin typeface="Andale Mono"/>
                <a:cs typeface="Andale Mono"/>
              </a:rPr>
              <a:t>scale_fire_emiss</a:t>
            </a:r>
            <a:r>
              <a:rPr lang="en-US" sz="1400" dirty="0" smtClean="0">
                <a:latin typeface="Andale Mono"/>
                <a:cs typeface="Andale Mono"/>
              </a:rPr>
              <a:t>              = </a:t>
            </a:r>
            <a:r>
              <a:rPr lang="en-US" sz="1400" dirty="0">
                <a:latin typeface="Andale Mono"/>
                <a:cs typeface="Andale Mono"/>
              </a:rPr>
              <a:t>.true</a:t>
            </a:r>
            <a:r>
              <a:rPr lang="en-US" sz="1400" dirty="0" smtClean="0">
                <a:latin typeface="Andale Mono"/>
                <a:cs typeface="Andale Mono"/>
              </a:rPr>
              <a:t>.</a:t>
            </a:r>
            <a:endParaRPr lang="en-US" sz="1400" dirty="0">
              <a:latin typeface="Andale Mono"/>
              <a:cs typeface="Andale Mono"/>
            </a:endParaRPr>
          </a:p>
          <a:p>
            <a:pPr marL="0" indent="0">
              <a:lnSpc>
                <a:spcPct val="110000"/>
              </a:lnSpc>
              <a:buNone/>
            </a:pPr>
            <a:endParaRPr lang="fr-FR" sz="2400" dirty="0"/>
          </a:p>
          <a:p>
            <a:pPr marL="0" indent="0">
              <a:lnSpc>
                <a:spcPct val="110000"/>
              </a:lnSpc>
              <a:buNone/>
            </a:pPr>
            <a:endParaRPr lang="sv-SE" sz="2400" dirty="0"/>
          </a:p>
          <a:p>
            <a:pPr marL="0" indent="0">
              <a:lnSpc>
                <a:spcPct val="110000"/>
              </a:lnSpc>
              <a:buNone/>
            </a:pPr>
            <a:endParaRPr lang="sv-SE" sz="2400" dirty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547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Global </a:t>
            </a:r>
            <a:r>
              <a:rPr lang="en-US" sz="4000" smtClean="0"/>
              <a:t>Anthropogenic Emissions</a:t>
            </a:r>
            <a:endParaRPr lang="en-US" sz="4000"/>
          </a:p>
        </p:txBody>
      </p:sp>
      <p:sp>
        <p:nvSpPr>
          <p:cNvPr id="5" name="TextBox 4"/>
          <p:cNvSpPr txBox="1"/>
          <p:nvPr/>
        </p:nvSpPr>
        <p:spPr>
          <a:xfrm>
            <a:off x="266700" y="1021080"/>
            <a:ext cx="701852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Create anthropogenic emissions files from global emission </a:t>
            </a:r>
            <a:r>
              <a:rPr lang="en-US" dirty="0" smtClean="0"/>
              <a:t>inventories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For CESM emissions and EDGAR-HTAP; </a:t>
            </a:r>
            <a:br>
              <a:rPr lang="en-US" dirty="0" smtClean="0"/>
            </a:br>
            <a:r>
              <a:rPr lang="en-US" dirty="0" smtClean="0"/>
              <a:t>other inventories are at the moment not supported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Examples for Mappings to MOZART chemical options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Controlled by </a:t>
            </a:r>
            <a:r>
              <a:rPr lang="en-US" dirty="0" err="1" smtClean="0"/>
              <a:t>namelist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66700" y="3155753"/>
            <a:ext cx="8435340" cy="345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5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021"/>
            <a:ext cx="8229600" cy="1143000"/>
          </a:xfrm>
        </p:spPr>
        <p:txBody>
          <a:bodyPr/>
          <a:lstStyle/>
          <a:p>
            <a:r>
              <a:rPr lang="en-US" dirty="0" smtClean="0"/>
              <a:t>Further Information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8" y="975360"/>
            <a:ext cx="7850884" cy="56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021"/>
            <a:ext cx="8229600" cy="1143000"/>
          </a:xfrm>
        </p:spPr>
        <p:txBody>
          <a:bodyPr/>
          <a:lstStyle/>
          <a:p>
            <a:r>
              <a:rPr lang="en-US" dirty="0" smtClean="0"/>
              <a:t>For Questions: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038720" y="268783"/>
            <a:ext cx="91440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32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800" dirty="0" smtClean="0"/>
              <a:t>ACOM WRF-</a:t>
            </a:r>
            <a:r>
              <a:rPr lang="en-US" sz="2800" dirty="0" err="1" smtClean="0"/>
              <a:t>Chem</a:t>
            </a:r>
            <a:r>
              <a:rPr lang="en-US" sz="2800" dirty="0" smtClean="0"/>
              <a:t> Discussion Forum: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fr-FR" sz="2800" i="1" dirty="0"/>
          </a:p>
          <a:p>
            <a:pPr marL="0" indent="0">
              <a:lnSpc>
                <a:spcPct val="110000"/>
              </a:lnSpc>
              <a:buNone/>
            </a:pPr>
            <a:endParaRPr lang="sv-SE" sz="3200" dirty="0"/>
          </a:p>
          <a:p>
            <a:pPr marL="0" indent="0">
              <a:lnSpc>
                <a:spcPct val="110000"/>
              </a:lnSpc>
              <a:buNone/>
            </a:pPr>
            <a:endParaRPr lang="sv-SE" sz="2400" dirty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30" y="1515110"/>
            <a:ext cx="8620620" cy="51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31972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New Features in the Coming Release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" y="680084"/>
            <a:ext cx="7734300" cy="38157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Integrated Reaction Rates (IRR)</a:t>
            </a:r>
          </a:p>
          <a:p>
            <a:r>
              <a:rPr lang="en-US" sz="2000" dirty="0" smtClean="0"/>
              <a:t>Similar to IRR in CMAQ</a:t>
            </a:r>
          </a:p>
          <a:p>
            <a:r>
              <a:rPr lang="en-US" sz="2000" dirty="0" smtClean="0"/>
              <a:t>Output controlled by </a:t>
            </a:r>
            <a:r>
              <a:rPr lang="en-US" sz="2000" dirty="0" err="1" smtClean="0"/>
              <a:t>namelist</a:t>
            </a:r>
            <a:endParaRPr lang="en-US" sz="2000" dirty="0" smtClean="0"/>
          </a:p>
          <a:p>
            <a:r>
              <a:rPr lang="en-US" sz="2000" dirty="0" smtClean="0"/>
              <a:t>Analysis with Process </a:t>
            </a:r>
            <a:r>
              <a:rPr lang="en-US" sz="2000" dirty="0"/>
              <a:t>Analysis </a:t>
            </a:r>
            <a:r>
              <a:rPr lang="en-US" sz="2000" dirty="0" smtClean="0"/>
              <a:t>tool </a:t>
            </a:r>
            <a:br>
              <a:rPr lang="en-US" sz="2000" dirty="0" smtClean="0"/>
            </a:br>
            <a:r>
              <a:rPr lang="en-US" sz="2000" dirty="0" smtClean="0"/>
              <a:t>PERMM (Will </a:t>
            </a:r>
            <a:r>
              <a:rPr lang="en-US" sz="2000" dirty="0" err="1" smtClean="0"/>
              <a:t>Vizuete</a:t>
            </a:r>
            <a:r>
              <a:rPr lang="en-US" sz="2000" dirty="0" smtClean="0"/>
              <a:t>, UNC)</a:t>
            </a:r>
            <a:br>
              <a:rPr lang="en-US" sz="2000" dirty="0" smtClean="0"/>
            </a:br>
            <a:r>
              <a:rPr lang="en-US" sz="2000" dirty="0" smtClean="0"/>
              <a:t>No scripts yet in place to share with community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869" y="474503"/>
            <a:ext cx="3658611" cy="2697162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0" y="3234370"/>
            <a:ext cx="7985760" cy="381571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MOZCART_T1  </a:t>
            </a:r>
            <a:r>
              <a:rPr lang="en-US" dirty="0" err="1" smtClean="0"/>
              <a:t>chem_opt</a:t>
            </a:r>
            <a:r>
              <a:rPr lang="en-US" dirty="0" smtClean="0"/>
              <a:t> = 114</a:t>
            </a:r>
          </a:p>
          <a:p>
            <a:r>
              <a:rPr lang="en-US" sz="1800" dirty="0"/>
              <a:t>U</a:t>
            </a:r>
            <a:r>
              <a:rPr lang="en-US" sz="1800" dirty="0" smtClean="0"/>
              <a:t>pdate </a:t>
            </a:r>
            <a:r>
              <a:rPr lang="en-US" sz="1800" dirty="0"/>
              <a:t>to </a:t>
            </a:r>
            <a:r>
              <a:rPr lang="en-US" sz="1800" dirty="0" smtClean="0"/>
              <a:t>MOZART-4 </a:t>
            </a:r>
            <a:r>
              <a:rPr lang="en-US" sz="1800" dirty="0"/>
              <a:t>chemical gas phase mechanism in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chem_opt</a:t>
            </a:r>
            <a:r>
              <a:rPr lang="en-US" sz="1800" dirty="0" smtClean="0"/>
              <a:t> 112 (MOZCART</a:t>
            </a:r>
            <a:r>
              <a:rPr lang="en-US" sz="1800" dirty="0"/>
              <a:t>)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800" dirty="0" smtClean="0"/>
              <a:t>142 </a:t>
            </a:r>
            <a:r>
              <a:rPr lang="en-US" sz="1800" dirty="0"/>
              <a:t>gas phase species compared to </a:t>
            </a:r>
            <a:r>
              <a:rPr lang="en-US" sz="1800" dirty="0" smtClean="0"/>
              <a:t>81</a:t>
            </a:r>
            <a:r>
              <a:rPr lang="en-US" sz="1800" dirty="0"/>
              <a:t> in MOZCART. </a:t>
            </a:r>
          </a:p>
          <a:p>
            <a:r>
              <a:rPr lang="en-US" sz="1800" dirty="0" smtClean="0"/>
              <a:t>Motivated </a:t>
            </a:r>
            <a:r>
              <a:rPr lang="en-US" sz="1800" dirty="0"/>
              <a:t>by improved understanding of VOC oxidation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&amp; </a:t>
            </a:r>
            <a:r>
              <a:rPr lang="en-US" sz="1800" dirty="0"/>
              <a:t>need to better represent precursors of </a:t>
            </a:r>
            <a:r>
              <a:rPr lang="en-US" sz="1800" dirty="0" smtClean="0"/>
              <a:t>SOA.</a:t>
            </a:r>
          </a:p>
          <a:p>
            <a:pPr lvl="0"/>
            <a:r>
              <a:rPr lang="en-US" sz="1800" dirty="0" smtClean="0"/>
              <a:t>More explicit monoterpenes, </a:t>
            </a:r>
            <a:br>
              <a:rPr lang="en-US" sz="1800" dirty="0" smtClean="0"/>
            </a:br>
            <a:r>
              <a:rPr lang="en-US" sz="1800" dirty="0" smtClean="0"/>
              <a:t>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</a:t>
            </a:r>
            <a:r>
              <a:rPr lang="en-US" sz="1800" dirty="0"/>
              <a:t>generation HYAC/ MGLY/ GLYOXAL/ GLYALD </a:t>
            </a:r>
            <a:r>
              <a:rPr lang="en-US" sz="1800" dirty="0" smtClean="0"/>
              <a:t>formation, </a:t>
            </a:r>
            <a:br>
              <a:rPr lang="en-US" sz="1800" dirty="0" smtClean="0"/>
            </a:br>
            <a:r>
              <a:rPr lang="en-US" sz="1800" dirty="0" smtClean="0"/>
              <a:t>Two </a:t>
            </a:r>
            <a:r>
              <a:rPr lang="en-US" sz="1800" dirty="0"/>
              <a:t>‘lumped’ </a:t>
            </a:r>
            <a:r>
              <a:rPr lang="en-US" sz="1800" dirty="0" err="1"/>
              <a:t>peroxy</a:t>
            </a:r>
            <a:r>
              <a:rPr lang="en-US" sz="1800" dirty="0"/>
              <a:t> </a:t>
            </a:r>
            <a:r>
              <a:rPr lang="en-US" sz="1800" dirty="0" smtClean="0"/>
              <a:t>radicals </a:t>
            </a:r>
            <a:r>
              <a:rPr lang="en-US" sz="1800" dirty="0"/>
              <a:t>from OH + </a:t>
            </a:r>
            <a:r>
              <a:rPr lang="en-US" sz="1800" dirty="0" smtClean="0"/>
              <a:t>isoprene, </a:t>
            </a:r>
            <a:br>
              <a:rPr lang="en-US" sz="1800" dirty="0" smtClean="0"/>
            </a:br>
            <a:r>
              <a:rPr lang="en-US" sz="1800" dirty="0" smtClean="0"/>
              <a:t>“</a:t>
            </a:r>
            <a:r>
              <a:rPr lang="en-US" sz="1800" dirty="0"/>
              <a:t>Lumped” isoprene nitrate formation and </a:t>
            </a:r>
            <a:r>
              <a:rPr lang="en-US" sz="1800" dirty="0" smtClean="0"/>
              <a:t>chemistry</a:t>
            </a:r>
            <a:br>
              <a:rPr lang="en-US" sz="1800" dirty="0" smtClean="0"/>
            </a:br>
            <a:r>
              <a:rPr lang="en-US" sz="1800" dirty="0" smtClean="0"/>
              <a:t>, </a:t>
            </a:r>
            <a:r>
              <a:rPr lang="mr-IN" sz="1800" dirty="0" smtClean="0"/>
              <a:t>………</a:t>
            </a:r>
            <a:r>
              <a:rPr lang="en-US" sz="1800" smtClean="0"/>
              <a:t>.</a:t>
            </a:r>
            <a:endParaRPr lang="en-US" sz="1800" dirty="0"/>
          </a:p>
          <a:p>
            <a:endParaRPr lang="en-US" sz="1800" dirty="0"/>
          </a:p>
          <a:p>
            <a:pPr lvl="0"/>
            <a:endParaRPr lang="en-US" sz="1800" dirty="0"/>
          </a:p>
          <a:p>
            <a:endParaRPr lang="en-US" sz="1800" dirty="0" smtClean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t="64398"/>
          <a:stretch/>
        </p:blipFill>
        <p:spPr>
          <a:xfrm>
            <a:off x="5628640" y="4368801"/>
            <a:ext cx="3442600" cy="2489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07665" y="4368801"/>
            <a:ext cx="3150585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sz="1200" smtClean="0"/>
              <a:t>MOZCART_T1-MOCART</a:t>
            </a:r>
            <a:endParaRPr lang="en-US" sz="1200"/>
          </a:p>
        </p:txBody>
      </p:sp>
      <p:sp>
        <p:nvSpPr>
          <p:cNvPr id="9" name="TextBox 8"/>
          <p:cNvSpPr txBox="1"/>
          <p:nvPr/>
        </p:nvSpPr>
        <p:spPr>
          <a:xfrm>
            <a:off x="7832090" y="6380480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/>
              <a:t>20140723 0 UTC</a:t>
            </a:r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102429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118" y="125954"/>
            <a:ext cx="9002882" cy="668603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Preprocessors available from: </a:t>
            </a:r>
            <a:r>
              <a:rPr lang="en-US" sz="3200" i="1" dirty="0"/>
              <a:t>https://www2.acom.ucar.edu/</a:t>
            </a:r>
            <a:r>
              <a:rPr lang="en-US" sz="3200" i="1" dirty="0" err="1"/>
              <a:t>wrf-chem</a:t>
            </a:r>
            <a:endParaRPr lang="en-US" sz="32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43047" y="5784383"/>
            <a:ext cx="8289449" cy="9705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600" dirty="0"/>
              <a:t>Preprocessors are in FORTRAN and come with a README detailing compilation and execution.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600" dirty="0"/>
              <a:t>Require </a:t>
            </a:r>
            <a:r>
              <a:rPr lang="en-US" sz="1600" dirty="0" err="1"/>
              <a:t>netcdf</a:t>
            </a:r>
            <a:r>
              <a:rPr lang="en-US" sz="1600" dirty="0"/>
              <a:t> libraries; work on Portland Group or  IBM </a:t>
            </a:r>
            <a:r>
              <a:rPr lang="en-US" sz="1600" dirty="0" err="1"/>
              <a:t>fortran</a:t>
            </a:r>
            <a:r>
              <a:rPr lang="en-US" sz="1600" dirty="0"/>
              <a:t> 90 compiler.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1600" dirty="0" smtClean="0"/>
              <a:t>Domain information derived </a:t>
            </a:r>
            <a:r>
              <a:rPr lang="en-US" sz="1600" dirty="0"/>
              <a:t>from </a:t>
            </a:r>
            <a:r>
              <a:rPr lang="en-US" sz="1600" dirty="0" err="1"/>
              <a:t>wrfinput_d</a:t>
            </a:r>
            <a:r>
              <a:rPr lang="en-US" sz="1600" dirty="0"/>
              <a:t>&lt;domain&gt;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920"/>
            <a:ext cx="9144000" cy="47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02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021"/>
            <a:ext cx="8229600" cy="1143000"/>
          </a:xfrm>
        </p:spPr>
        <p:txBody>
          <a:bodyPr/>
          <a:lstStyle/>
          <a:p>
            <a:r>
              <a:rPr lang="en-US" dirty="0" smtClean="0"/>
              <a:t>Chemical Boundary Conditions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29124" y="982765"/>
            <a:ext cx="8760874" cy="4009684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ozbc</a:t>
            </a:r>
            <a:r>
              <a:rPr lang="en-US" sz="2400" dirty="0" smtClean="0"/>
              <a:t> – set chemical initial and lateral boundary conditions</a:t>
            </a:r>
            <a:endParaRPr lang="en-US" sz="2400" dirty="0"/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chemical initial and boundary conditions are needed to account for initial concentrations and inflow</a:t>
            </a:r>
          </a:p>
          <a:p>
            <a:pPr lvl="1">
              <a:spcBef>
                <a:spcPts val="1200"/>
              </a:spcBef>
            </a:pPr>
            <a:r>
              <a:rPr lang="en-US" sz="2000" dirty="0">
                <a:cs typeface="Arial Narrow" charset="0"/>
              </a:rPr>
              <a:t>fills the chemical fields in </a:t>
            </a:r>
            <a:r>
              <a:rPr lang="en-US" sz="2000" i="1" dirty="0" err="1">
                <a:cs typeface="Arial Narrow" charset="0"/>
              </a:rPr>
              <a:t>wrfinput_d</a:t>
            </a:r>
            <a:r>
              <a:rPr lang="en-US" sz="2000" i="1" dirty="0">
                <a:cs typeface="Arial Narrow" charset="0"/>
              </a:rPr>
              <a:t>&lt;domain&gt;</a:t>
            </a:r>
            <a:r>
              <a:rPr lang="en-US" sz="2000" dirty="0">
                <a:cs typeface="Arial Narrow" charset="0"/>
              </a:rPr>
              <a:t> and </a:t>
            </a:r>
            <a:r>
              <a:rPr lang="en-US" sz="2000" i="1" dirty="0" err="1">
                <a:cs typeface="Arial Narrow" charset="0"/>
              </a:rPr>
              <a:t>wrfbdy_d</a:t>
            </a:r>
            <a:r>
              <a:rPr lang="en-US" sz="2000" i="1" dirty="0">
                <a:cs typeface="Arial Narrow" charset="0"/>
              </a:rPr>
              <a:t>&lt;domain&gt;</a:t>
            </a:r>
            <a:r>
              <a:rPr lang="en-US" sz="2000" dirty="0">
                <a:cs typeface="Arial Narrow" charset="0"/>
              </a:rPr>
              <a:t> with global model output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set-up for </a:t>
            </a:r>
            <a:r>
              <a:rPr lang="en-US" sz="2000" dirty="0"/>
              <a:t>MOZART-4 and CAM-</a:t>
            </a:r>
            <a:r>
              <a:rPr lang="en-US" sz="2000" dirty="0" err="1"/>
              <a:t>Chem</a:t>
            </a:r>
            <a:r>
              <a:rPr lang="en-US" sz="2000" dirty="0"/>
              <a:t> global model output</a:t>
            </a:r>
            <a:endParaRPr lang="en-US" sz="2000" dirty="0" smtClean="0"/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controlled by </a:t>
            </a:r>
            <a:r>
              <a:rPr lang="en-US" sz="2000" dirty="0" err="1" smtClean="0"/>
              <a:t>namelist</a:t>
            </a:r>
            <a:r>
              <a:rPr lang="en-US" sz="2000" dirty="0" smtClean="0"/>
              <a:t> file (e.g. define species mapping; mappings available for MOZART to </a:t>
            </a:r>
            <a:r>
              <a:rPr lang="en-US" sz="2000" dirty="0">
                <a:cs typeface="Arial Narrow" charset="0"/>
              </a:rPr>
              <a:t>RACM, RADM, CBMZ, MADE/</a:t>
            </a:r>
            <a:r>
              <a:rPr lang="en-US" sz="2000" dirty="0" err="1">
                <a:cs typeface="Arial Narrow" charset="0"/>
              </a:rPr>
              <a:t>Sorgam</a:t>
            </a:r>
            <a:r>
              <a:rPr lang="en-US" sz="2000" dirty="0" smtClean="0">
                <a:cs typeface="Arial Narrow" charset="0"/>
              </a:rPr>
              <a:t>, MOZAIC</a:t>
            </a:r>
            <a:r>
              <a:rPr lang="en-US" sz="2000" dirty="0">
                <a:cs typeface="Arial Narrow" charset="0"/>
              </a:rPr>
              <a:t>, </a:t>
            </a:r>
            <a:r>
              <a:rPr lang="en-US" sz="2000" dirty="0" smtClean="0">
                <a:cs typeface="Arial Narrow" charset="0"/>
              </a:rPr>
              <a:t>GOCART</a:t>
            </a:r>
            <a:r>
              <a:rPr lang="en-US" sz="2000" i="1" dirty="0">
                <a:cs typeface="Arial Narrow" charset="0"/>
              </a:rPr>
              <a:t>)</a:t>
            </a:r>
            <a:r>
              <a:rPr lang="en-US" sz="2000" dirty="0" smtClean="0"/>
              <a:t> </a:t>
            </a: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Interpolation in time and space</a:t>
            </a:r>
          </a:p>
          <a:p>
            <a:pPr lvl="1">
              <a:spcBef>
                <a:spcPts val="1200"/>
              </a:spcBef>
            </a:pPr>
            <a:r>
              <a:rPr lang="en-US" sz="2000" dirty="0" smtClean="0"/>
              <a:t>MOZART-4 output for past years and forecasts available on Web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349"/>
            <a:ext cx="9144000" cy="110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021"/>
            <a:ext cx="8229600" cy="1143000"/>
          </a:xfrm>
        </p:spPr>
        <p:txBody>
          <a:bodyPr/>
          <a:lstStyle/>
          <a:p>
            <a:r>
              <a:rPr lang="en-US" dirty="0" smtClean="0"/>
              <a:t>Chemical Boundary Conditions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29124" y="982765"/>
            <a:ext cx="8760874" cy="400968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400" dirty="0" err="1"/>
              <a:t>m</a:t>
            </a:r>
            <a:r>
              <a:rPr lang="en-US" sz="2400" dirty="0" err="1" smtClean="0"/>
              <a:t>ozbc</a:t>
            </a:r>
            <a:r>
              <a:rPr lang="en-US" sz="2400" dirty="0" smtClean="0"/>
              <a:t> – set chemical initial and lateral boundary conditions</a:t>
            </a:r>
            <a:endParaRPr lang="en-US" sz="2400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>
                <a:cs typeface="Arial Narrow" charset="0"/>
              </a:rPr>
              <a:t> </a:t>
            </a:r>
            <a:r>
              <a:rPr lang="en-US" sz="2000" i="1" dirty="0" err="1">
                <a:effectLst>
                  <a:outerShdw blurRad="38100" dist="38100" dir="2700000" algn="tl">
                    <a:srgbClr val="DDDDDD"/>
                  </a:outerShdw>
                </a:effectLst>
                <a:cs typeface="Arial Narrow" charset="0"/>
              </a:rPr>
              <a:t>mozbc</a:t>
            </a:r>
            <a:r>
              <a:rPr lang="en-US" sz="2000" dirty="0">
                <a:cs typeface="Arial Narrow" charset="0"/>
              </a:rPr>
              <a:t> operates on the most common map projections in WRF (Lambert, Mercator, Polar, </a:t>
            </a:r>
            <a:r>
              <a:rPr lang="en-US" sz="2000" dirty="0" err="1">
                <a:cs typeface="Arial Narrow" charset="0"/>
              </a:rPr>
              <a:t>Lat</a:t>
            </a:r>
            <a:r>
              <a:rPr lang="en-US" sz="2000" dirty="0">
                <a:cs typeface="Arial Narrow" charset="0"/>
              </a:rPr>
              <a:t>/Lon)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>
                <a:cs typeface="Arial Narrow" charset="0"/>
              </a:rPr>
              <a:t>To </a:t>
            </a:r>
            <a:r>
              <a:rPr lang="en-US" sz="2000" u="sng" dirty="0">
                <a:cs typeface="Arial Narrow" charset="0"/>
              </a:rPr>
              <a:t>compile</a:t>
            </a:r>
            <a:r>
              <a:rPr lang="en-US" sz="2000" dirty="0">
                <a:cs typeface="Arial Narrow" charset="0"/>
              </a:rPr>
              <a:t>: </a:t>
            </a:r>
            <a:r>
              <a:rPr lang="en-US" sz="2000" i="1" dirty="0" err="1">
                <a:cs typeface="Arial Narrow" charset="0"/>
              </a:rPr>
              <a:t>make_mozbc</a:t>
            </a:r>
            <a:r>
              <a:rPr lang="en-US" sz="2000" dirty="0">
                <a:cs typeface="Arial Narrow" charset="0"/>
              </a:rPr>
              <a:t> -&gt;  will create the executable </a:t>
            </a:r>
            <a:r>
              <a:rPr lang="en-US" sz="2000" i="1" dirty="0" err="1">
                <a:cs typeface="Arial Narrow" charset="0"/>
              </a:rPr>
              <a:t>mozbc</a:t>
            </a:r>
            <a:endParaRPr lang="en-US" sz="2000" dirty="0">
              <a:cs typeface="Arial Narrow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 smtClean="0"/>
              <a:t>Package includes example </a:t>
            </a:r>
            <a:r>
              <a:rPr lang="en-US" sz="2000" dirty="0" err="1"/>
              <a:t>namelist</a:t>
            </a:r>
            <a:r>
              <a:rPr lang="en-US" sz="2000" dirty="0"/>
              <a:t> files (“</a:t>
            </a:r>
            <a:r>
              <a:rPr lang="en-US" sz="2000" dirty="0" err="1"/>
              <a:t>mozbc.inp</a:t>
            </a:r>
            <a:r>
              <a:rPr lang="en-US" sz="2000" dirty="0"/>
              <a:t>”)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/>
              <a:t>To </a:t>
            </a:r>
            <a:r>
              <a:rPr lang="en-US" sz="2000" u="sng" dirty="0"/>
              <a:t>run</a:t>
            </a:r>
            <a:r>
              <a:rPr lang="en-US" sz="2000" dirty="0"/>
              <a:t>: </a:t>
            </a:r>
            <a:r>
              <a:rPr lang="en-US" sz="2000" i="1" dirty="0" err="1"/>
              <a:t>mozbc</a:t>
            </a:r>
            <a:r>
              <a:rPr lang="en-US" sz="2000" i="1" dirty="0"/>
              <a:t> &lt; </a:t>
            </a:r>
            <a:r>
              <a:rPr lang="en-US" sz="2000" i="1" dirty="0" err="1" smtClean="0"/>
              <a:t>mozbc.inp</a:t>
            </a:r>
            <a:r>
              <a:rPr lang="en-US" sz="2000" i="1" dirty="0" smtClean="0"/>
              <a:t> </a:t>
            </a:r>
            <a:r>
              <a:rPr lang="en-US" sz="2000" i="1" dirty="0" smtClean="0">
                <a:solidFill>
                  <a:schemeClr val="bg1">
                    <a:lumMod val="50000"/>
                  </a:schemeClr>
                </a:solidFill>
              </a:rPr>
              <a:t>&gt; </a:t>
            </a:r>
            <a:r>
              <a:rPr lang="en-US" sz="2000" i="1" dirty="0" err="1" smtClean="0">
                <a:solidFill>
                  <a:schemeClr val="bg1">
                    <a:lumMod val="50000"/>
                  </a:schemeClr>
                </a:solidFill>
              </a:rPr>
              <a:t>mozbc.out</a:t>
            </a:r>
            <a:endParaRPr lang="en-US" sz="2000" i="1" dirty="0">
              <a:solidFill>
                <a:schemeClr val="bg1">
                  <a:lumMod val="50000"/>
                </a:schemeClr>
              </a:solidFill>
              <a:cs typeface="Arial Narrow" charset="0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en-US" sz="2000" dirty="0">
                <a:cs typeface="Arial Narrow" charset="0"/>
              </a:rPr>
              <a:t>to enable chemical IC and BC when running WRF-</a:t>
            </a:r>
            <a:r>
              <a:rPr lang="en-US" sz="2000" dirty="0" err="1">
                <a:cs typeface="Arial Narrow" charset="0"/>
              </a:rPr>
              <a:t>Chem</a:t>
            </a:r>
            <a:r>
              <a:rPr lang="en-US" sz="2000" dirty="0">
                <a:cs typeface="Arial Narrow" charset="0"/>
              </a:rPr>
              <a:t> set in </a:t>
            </a:r>
            <a:r>
              <a:rPr lang="en-US" sz="2000" dirty="0" err="1">
                <a:cs typeface="Arial Narrow" charset="0"/>
              </a:rPr>
              <a:t>namelist.input</a:t>
            </a:r>
            <a:r>
              <a:rPr lang="en-US" sz="2000" dirty="0">
                <a:cs typeface="Arial Narrow" charset="0"/>
              </a:rPr>
              <a:t>:     </a:t>
            </a:r>
            <a:r>
              <a:rPr lang="en-US" sz="1400" dirty="0" err="1">
                <a:latin typeface="Andale Mono"/>
                <a:cs typeface="Andale Mono"/>
              </a:rPr>
              <a:t>have_bcs_chem</a:t>
            </a:r>
            <a:r>
              <a:rPr lang="en-US" sz="1400" dirty="0">
                <a:latin typeface="Andale Mono"/>
                <a:cs typeface="Andale Mono"/>
              </a:rPr>
              <a:t> = .true</a:t>
            </a:r>
            <a:endParaRPr lang="en-US" sz="1400" dirty="0" smtClean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29317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021"/>
            <a:ext cx="8229600" cy="1143000"/>
          </a:xfrm>
        </p:spPr>
        <p:txBody>
          <a:bodyPr/>
          <a:lstStyle/>
          <a:p>
            <a:r>
              <a:rPr lang="en-US" dirty="0" smtClean="0"/>
              <a:t>Chemical Boundary Conditions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3280" y="1415454"/>
            <a:ext cx="8750300" cy="50165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&amp;control</a:t>
            </a:r>
          </a:p>
          <a:p>
            <a:endParaRPr lang="en-US" sz="1600">
              <a:cs typeface="Arial Narrow" charset="0"/>
            </a:endParaRPr>
          </a:p>
          <a:p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do_bc   = .true.         </a:t>
            </a:r>
            <a:r>
              <a:rPr lang="en-US" sz="1600">
                <a:cs typeface="Arial Narrow" charset="0"/>
              </a:rPr>
              <a:t>				</a:t>
            </a:r>
            <a:r>
              <a:rPr lang="en-US" sz="1600" i="1">
                <a:cs typeface="Arial Narrow" charset="0"/>
              </a:rPr>
              <a:t>defines if BC are set  (default: .false.)</a:t>
            </a:r>
          </a:p>
          <a:p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do_ic     = .true.</a:t>
            </a:r>
            <a:r>
              <a:rPr lang="en-US" sz="1600">
                <a:cs typeface="Arial Narrow" charset="0"/>
              </a:rPr>
              <a:t>					</a:t>
            </a:r>
            <a:r>
              <a:rPr lang="en-US" sz="1600" i="1">
                <a:cs typeface="Arial Narrow" charset="0"/>
              </a:rPr>
              <a:t>defines if IC are set  (default: .false.)</a:t>
            </a:r>
          </a:p>
          <a:p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domain = 2     </a:t>
            </a:r>
            <a:r>
              <a:rPr lang="en-US" sz="1600" i="1">
                <a:cs typeface="Arial Narrow" charset="0"/>
              </a:rPr>
              <a:t>					number of domains to work on (default: 1); 	</a:t>
            </a:r>
          </a:p>
          <a:p>
            <a:r>
              <a:rPr lang="en-US" sz="1600" i="1">
                <a:cs typeface="Arial Narrow" charset="0"/>
              </a:rPr>
              <a:t>                          					e.g. d=2 sets BC for d01 and IC for d01 and d02</a:t>
            </a:r>
          </a:p>
          <a:p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dir_wrf   = '/ptmp/me/WRF_chem/</a:t>
            </a:r>
            <a:r>
              <a:rPr lang="ja-JP" alt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’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   </a:t>
            </a:r>
            <a:r>
              <a:rPr lang="en-US" sz="1600">
                <a:cs typeface="Arial Narrow" charset="0"/>
              </a:rPr>
              <a:t>	</a:t>
            </a:r>
            <a:r>
              <a:rPr lang="en-US" sz="1600" i="1">
                <a:cs typeface="Arial Narrow" charset="0"/>
              </a:rPr>
              <a:t>path to WRF-Chem files (met_em*, wrfinp*, wrfbdy*)</a:t>
            </a:r>
          </a:p>
          <a:p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dir_moz = '/ptmp/me/MOZBC/</a:t>
            </a:r>
            <a:r>
              <a:rPr lang="ja-JP" alt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’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      </a:t>
            </a:r>
            <a:r>
              <a:rPr lang="en-US" sz="1600">
                <a:cs typeface="Arial Narrow" charset="0"/>
              </a:rPr>
              <a:t>	</a:t>
            </a:r>
            <a:r>
              <a:rPr lang="en-US" sz="1600" i="1">
                <a:cs typeface="Arial Narrow" charset="0"/>
              </a:rPr>
              <a:t>path to MOZART/CAM-Chem input files</a:t>
            </a:r>
          </a:p>
          <a:p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fn_moz  = </a:t>
            </a:r>
            <a:r>
              <a:rPr lang="ja-JP" alt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’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h0040.nc</a:t>
            </a:r>
            <a:r>
              <a:rPr lang="ja-JP" alt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’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                      </a:t>
            </a:r>
            <a:r>
              <a:rPr lang="en-US" sz="1600" i="1">
                <a:cs typeface="Arial Narrow" charset="0"/>
              </a:rPr>
              <a:t>initial MOZART/CAM-Chem file; mozbc increments filenames, 							filenames must be of the form prefix&lt;nnn&gt;.nc</a:t>
            </a:r>
          </a:p>
          <a:p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moz_var_suffix  = </a:t>
            </a:r>
            <a:r>
              <a:rPr lang="ja-JP" alt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‘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_VMR_avrg</a:t>
            </a:r>
            <a:r>
              <a:rPr lang="ja-JP" alt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’</a:t>
            </a:r>
            <a:r>
              <a:rPr lang="en-US" sz="1600">
                <a:cs typeface="Arial Narrow" charset="0"/>
              </a:rPr>
              <a:t>	</a:t>
            </a:r>
            <a:r>
              <a:rPr lang="en-US" sz="1600" i="1">
                <a:cs typeface="Arial Narrow" charset="0"/>
              </a:rPr>
              <a:t>suffix string for MOZART/CAM-Chem variables (default: </a:t>
            </a:r>
            <a:r>
              <a:rPr lang="ja-JP" altLang="en-US" sz="1600" i="1">
                <a:cs typeface="Arial Narrow" charset="0"/>
              </a:rPr>
              <a:t>‘</a:t>
            </a:r>
            <a:r>
              <a:rPr lang="en-US" sz="1600" i="1">
                <a:cs typeface="Arial Narrow" charset="0"/>
              </a:rPr>
              <a:t>_VMR_inst</a:t>
            </a:r>
            <a:r>
              <a:rPr lang="ja-JP" altLang="en-US" sz="1600" i="1">
                <a:cs typeface="Arial Narrow" charset="0"/>
              </a:rPr>
              <a:t>’</a:t>
            </a:r>
            <a:r>
              <a:rPr lang="en-US" sz="1600" i="1">
                <a:cs typeface="Arial Narrow" charset="0"/>
              </a:rPr>
              <a:t>)</a:t>
            </a:r>
            <a:endParaRPr lang="en-US" sz="1600">
              <a:cs typeface="Arial Narrow" charset="0"/>
            </a:endParaRPr>
          </a:p>
          <a:p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met_file_prefix  =  'met_em</a:t>
            </a:r>
            <a:r>
              <a:rPr lang="ja-JP" alt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’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 </a:t>
            </a:r>
            <a:r>
              <a:rPr lang="en-US" sz="1600">
                <a:cs typeface="Arial Narrow" charset="0"/>
              </a:rPr>
              <a:t>	</a:t>
            </a:r>
            <a:r>
              <a:rPr lang="en-US" sz="1600" i="1">
                <a:cs typeface="Arial Narrow" charset="0"/>
              </a:rPr>
              <a:t>prefix string for the WRF meterological files (default: </a:t>
            </a:r>
            <a:r>
              <a:rPr lang="ja-JP" altLang="en-US" sz="1600" i="1">
                <a:cs typeface="Arial Narrow" charset="0"/>
              </a:rPr>
              <a:t>‘</a:t>
            </a:r>
            <a:r>
              <a:rPr lang="en-US" sz="1600" i="1">
                <a:cs typeface="Arial Narrow" charset="0"/>
              </a:rPr>
              <a:t>met_em</a:t>
            </a:r>
            <a:r>
              <a:rPr lang="ja-JP" altLang="en-US" sz="1600" i="1">
                <a:cs typeface="Arial Narrow" charset="0"/>
              </a:rPr>
              <a:t>’</a:t>
            </a:r>
            <a:r>
              <a:rPr lang="en-US" sz="1600" i="1">
                <a:cs typeface="Arial Narrow" charset="0"/>
              </a:rPr>
              <a:t>)</a:t>
            </a:r>
            <a:br>
              <a:rPr lang="en-US" sz="1600" i="1">
                <a:cs typeface="Arial Narrow" charset="0"/>
              </a:rPr>
            </a:br>
            <a:r>
              <a:rPr lang="en-US" sz="1600" i="1">
                <a:cs typeface="Arial Narrow" charset="0"/>
              </a:rPr>
              <a:t>						{standard WRF names: met_em.d&lt;nn&gt;.&lt;yyyy-mm-dd_hh:mm:ss&gt;.nc }</a:t>
            </a:r>
          </a:p>
          <a:p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met_file_suffix   = '.nc</a:t>
            </a:r>
            <a:r>
              <a:rPr lang="ja-JP" alt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’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             </a:t>
            </a:r>
            <a:r>
              <a:rPr lang="en-US" sz="1600">
                <a:cs typeface="Arial Narrow" charset="0"/>
              </a:rPr>
              <a:t>	</a:t>
            </a:r>
            <a:r>
              <a:rPr lang="en-US" sz="1600" i="1">
                <a:cs typeface="Arial Narrow" charset="0"/>
              </a:rPr>
              <a:t>suffix string for the WRF meterological files (default:</a:t>
            </a:r>
            <a:r>
              <a:rPr lang="ja-JP" altLang="en-US" sz="1600" i="1">
                <a:cs typeface="Arial Narrow" charset="0"/>
              </a:rPr>
              <a:t>’</a:t>
            </a:r>
            <a:r>
              <a:rPr lang="en-US" sz="1600" i="1">
                <a:cs typeface="Arial Narrow" charset="0"/>
              </a:rPr>
              <a:t>nc</a:t>
            </a:r>
            <a:r>
              <a:rPr lang="ja-JP" altLang="en-US" sz="1600" i="1">
                <a:cs typeface="Arial Narrow" charset="0"/>
              </a:rPr>
              <a:t>’</a:t>
            </a:r>
            <a:r>
              <a:rPr lang="en-US" sz="1600" i="1">
                <a:cs typeface="Arial Narrow" charset="0"/>
              </a:rPr>
              <a:t>)</a:t>
            </a:r>
          </a:p>
          <a:p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met_file_separator  = '.</a:t>
            </a:r>
            <a:r>
              <a:rPr lang="ja-JP" alt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’</a:t>
            </a:r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         </a:t>
            </a:r>
            <a:r>
              <a:rPr lang="en-US" sz="1600">
                <a:cs typeface="Arial Narrow" charset="0"/>
              </a:rPr>
              <a:t>	</a:t>
            </a:r>
            <a:r>
              <a:rPr lang="en-US" sz="1600" i="1">
                <a:cs typeface="Arial Narrow" charset="0"/>
              </a:rPr>
              <a:t>separator character for WRF meterological files (default: </a:t>
            </a:r>
            <a:r>
              <a:rPr lang="ja-JP" altLang="en-US" sz="1600" i="1">
                <a:cs typeface="Arial Narrow" charset="0"/>
              </a:rPr>
              <a:t>’</a:t>
            </a:r>
            <a:r>
              <a:rPr lang="en-US" sz="1600" i="1">
                <a:cs typeface="Arial Narrow" charset="0"/>
              </a:rPr>
              <a:t>.</a:t>
            </a:r>
            <a:r>
              <a:rPr lang="ja-JP" altLang="en-US" sz="1600" i="1">
                <a:cs typeface="Arial Narrow" charset="0"/>
              </a:rPr>
              <a:t>’</a:t>
            </a:r>
            <a:r>
              <a:rPr lang="en-US" sz="1600" i="1">
                <a:cs typeface="Arial Narrow" charset="0"/>
              </a:rPr>
              <a:t>)</a:t>
            </a:r>
          </a:p>
          <a:p>
            <a:endParaRPr lang="en-US" sz="1600">
              <a:cs typeface="Arial Narrow" charset="0"/>
            </a:endParaRPr>
          </a:p>
          <a:p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spc_map = 'o3 -&gt; O3', 'o -&gt; O', 'o1d_cb4 -&gt; O1D', 'n2o -&gt; N2O', 'no -&gt; NO',</a:t>
            </a:r>
          </a:p>
          <a:p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		 ...</a:t>
            </a:r>
          </a:p>
          <a:p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          	'DUST_4 -&gt; .2348*[DUST3]+.5869*[DUST4];1.e9', 'DUST_5 -&gt; .5869*[DUST4];1.e9'</a:t>
            </a:r>
          </a:p>
          <a:p>
            <a:r>
              <a:rPr lang="en-US" sz="1600">
                <a:effectLst>
                  <a:outerShdw blurRad="38100" dist="38100" dir="2700000" algn="tl">
                    <a:srgbClr val="FFFFFF"/>
                  </a:outerShdw>
                </a:effectLst>
                <a:cs typeface="Arial Narrow" charset="0"/>
              </a:rPr>
              <a:t>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968355"/>
            <a:ext cx="3235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 namelist file for mozbc: </a:t>
            </a:r>
          </a:p>
        </p:txBody>
      </p:sp>
    </p:spTree>
    <p:extLst>
      <p:ext uri="{BB962C8B-B14F-4D97-AF65-F5344CB8AC3E}">
        <p14:creationId xmlns:p14="http://schemas.microsoft.com/office/powerpoint/2010/main" val="365349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021"/>
            <a:ext cx="8229600" cy="1143000"/>
          </a:xfrm>
        </p:spPr>
        <p:txBody>
          <a:bodyPr/>
          <a:lstStyle/>
          <a:p>
            <a:r>
              <a:rPr lang="en-US" dirty="0" smtClean="0"/>
              <a:t>Chemical Boundary Conditions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8198" y="1050819"/>
            <a:ext cx="9055802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000" dirty="0" err="1" smtClean="0"/>
              <a:t>ubc</a:t>
            </a:r>
            <a:r>
              <a:rPr lang="en-US" sz="2000" dirty="0" smtClean="0"/>
              <a:t> - upper chemical boundary conditions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WRF-</a:t>
            </a:r>
            <a:r>
              <a:rPr lang="en-US" sz="1800" dirty="0" err="1" smtClean="0"/>
              <a:t>Chem</a:t>
            </a:r>
            <a:r>
              <a:rPr lang="en-US" sz="1800" dirty="0" smtClean="0"/>
              <a:t> does not have a stratosphere –possible issues when looking at UTLS or comparing to some satellite products (e.g. trop. O</a:t>
            </a:r>
            <a:r>
              <a:rPr lang="en-US" sz="1800" baseline="-25000" dirty="0" smtClean="0"/>
              <a:t>3</a:t>
            </a:r>
            <a:r>
              <a:rPr lang="en-US" sz="1800" dirty="0" smtClean="0"/>
              <a:t> retrievals)</a:t>
            </a:r>
          </a:p>
          <a:p>
            <a:pPr lvl="1">
              <a:spcBef>
                <a:spcPts val="1200"/>
              </a:spcBef>
            </a:pPr>
            <a:r>
              <a:rPr lang="en-US" sz="1800" i="1" dirty="0" smtClean="0"/>
              <a:t>o3,no,no2,hno3,ch4,co,n2o, n2o5 </a:t>
            </a:r>
            <a:r>
              <a:rPr lang="en-US" sz="1800" dirty="0" smtClean="0"/>
              <a:t>are set to climatology above certain pressure level and relaxed to </a:t>
            </a:r>
            <a:r>
              <a:rPr lang="en-US" sz="1800" dirty="0" err="1" smtClean="0"/>
              <a:t>tropopause</a:t>
            </a:r>
            <a:r>
              <a:rPr lang="en-US" sz="1800" dirty="0" smtClean="0"/>
              <a:t> level below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Same scheme as used in MOZART-4 and CAM-</a:t>
            </a:r>
            <a:r>
              <a:rPr lang="en-US" sz="1800" dirty="0" err="1" smtClean="0"/>
              <a:t>Chem</a:t>
            </a:r>
            <a:endParaRPr lang="en-US" sz="1800" dirty="0" smtClean="0"/>
          </a:p>
          <a:p>
            <a:pPr lvl="1">
              <a:spcBef>
                <a:spcPts val="1200"/>
              </a:spcBef>
            </a:pPr>
            <a:r>
              <a:rPr lang="en-US" sz="1800" dirty="0" err="1" smtClean="0"/>
              <a:t>Climatologies</a:t>
            </a:r>
            <a:r>
              <a:rPr lang="en-US" sz="1800" dirty="0" smtClean="0"/>
              <a:t> available for present and future times</a:t>
            </a:r>
          </a:p>
          <a:p>
            <a:pPr lvl="1">
              <a:spcBef>
                <a:spcPts val="1200"/>
              </a:spcBef>
            </a:pPr>
            <a:r>
              <a:rPr lang="en-US" sz="1800" dirty="0" smtClean="0"/>
              <a:t>download </a:t>
            </a:r>
            <a:r>
              <a:rPr lang="en-US" sz="1800" dirty="0" err="1" smtClean="0"/>
              <a:t>climatologies</a:t>
            </a:r>
            <a:r>
              <a:rPr lang="en-US" sz="1800" dirty="0" smtClean="0"/>
              <a:t> from Web</a:t>
            </a:r>
          </a:p>
          <a:p>
            <a:pPr lvl="1">
              <a:spcBef>
                <a:spcPts val="1200"/>
              </a:spcBef>
            </a:pPr>
            <a:r>
              <a:rPr lang="en-US" sz="1800" dirty="0" err="1" smtClean="0"/>
              <a:t>namelist.input</a:t>
            </a:r>
            <a:r>
              <a:rPr lang="en-US" sz="1800" dirty="0" smtClean="0"/>
              <a:t> (&amp;</a:t>
            </a:r>
            <a:r>
              <a:rPr lang="en-US" sz="1800" dirty="0" err="1" smtClean="0"/>
              <a:t>chem</a:t>
            </a:r>
            <a:r>
              <a:rPr lang="en-US" sz="1800" dirty="0" smtClean="0"/>
              <a:t>):</a:t>
            </a:r>
          </a:p>
          <a:p>
            <a:pPr marL="914400" lvl="2" indent="0">
              <a:spcBef>
                <a:spcPts val="300"/>
              </a:spcBef>
              <a:buNone/>
            </a:pPr>
            <a:r>
              <a:rPr lang="en-US" sz="1400" dirty="0" err="1" smtClean="0">
                <a:latin typeface="Andale Mono"/>
                <a:cs typeface="Andale Mono"/>
              </a:rPr>
              <a:t>have_bcs_upper</a:t>
            </a:r>
            <a:r>
              <a:rPr lang="en-US" sz="1400" dirty="0" smtClean="0">
                <a:latin typeface="Andale Mono"/>
                <a:cs typeface="Andale Mono"/>
              </a:rPr>
              <a:t>    = .true.</a:t>
            </a:r>
          </a:p>
          <a:p>
            <a:pPr marL="914400" lvl="2" indent="0">
              <a:spcBef>
                <a:spcPts val="300"/>
              </a:spcBef>
              <a:buNone/>
            </a:pPr>
            <a:r>
              <a:rPr lang="en-US" sz="1400" dirty="0" err="1" smtClean="0">
                <a:latin typeface="Andale Mono"/>
                <a:cs typeface="Andale Mono"/>
              </a:rPr>
              <a:t>fixed_upper_bc</a:t>
            </a:r>
            <a:r>
              <a:rPr lang="en-US" sz="1400" dirty="0" smtClean="0">
                <a:latin typeface="Andale Mono"/>
                <a:cs typeface="Andale Mono"/>
              </a:rPr>
              <a:t>    = 50.   </a:t>
            </a:r>
          </a:p>
          <a:p>
            <a:pPr marL="914400" lvl="2" indent="0">
              <a:spcBef>
                <a:spcPts val="300"/>
              </a:spcBef>
              <a:buNone/>
            </a:pPr>
            <a:r>
              <a:rPr lang="en-US" sz="1400" dirty="0" err="1" smtClean="0">
                <a:latin typeface="Andale Mono"/>
                <a:cs typeface="Andale Mono"/>
              </a:rPr>
              <a:t>fixed_ubc_inname</a:t>
            </a:r>
            <a:r>
              <a:rPr lang="en-US" sz="1400" dirty="0" smtClean="0">
                <a:latin typeface="Andale Mono"/>
                <a:cs typeface="Andale Mono"/>
              </a:rPr>
              <a:t>  </a:t>
            </a:r>
            <a:r>
              <a:rPr lang="en-US" sz="1400" dirty="0">
                <a:latin typeface="Andale Mono"/>
                <a:cs typeface="Andale Mono"/>
              </a:rPr>
              <a:t>= "ubvals_b40.20th.track1_1996-2005.</a:t>
            </a:r>
            <a:r>
              <a:rPr lang="en-US" sz="1400" dirty="0" smtClean="0">
                <a:latin typeface="Andale Mono"/>
                <a:cs typeface="Andale Mono"/>
              </a:rPr>
              <a:t>nc”</a:t>
            </a:r>
            <a:endParaRPr lang="en-US" sz="1400" dirty="0">
              <a:latin typeface="Andale Mono"/>
              <a:cs typeface="Andale Mono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4986"/>
            <a:ext cx="9144000" cy="72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4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021"/>
            <a:ext cx="8229600" cy="1143000"/>
          </a:xfrm>
        </p:spPr>
        <p:txBody>
          <a:bodyPr/>
          <a:lstStyle/>
          <a:p>
            <a:r>
              <a:rPr lang="en-US" smtClean="0"/>
              <a:t>MEGAN online biogenic emissions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39903" y="1023187"/>
            <a:ext cx="8927881" cy="3316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Model of Emissions of Gases and Aerosols from Nature</a:t>
            </a:r>
          </a:p>
          <a:p>
            <a:r>
              <a:rPr lang="en-US" sz="1800" dirty="0" smtClean="0"/>
              <a:t>Estimate emissions of VOCs, </a:t>
            </a:r>
            <a:r>
              <a:rPr lang="en-US" sz="1800" dirty="0" err="1" smtClean="0"/>
              <a:t>NOx</a:t>
            </a:r>
            <a:r>
              <a:rPr lang="en-US" sz="1800" dirty="0" smtClean="0"/>
              <a:t> and CO from vegetation</a:t>
            </a:r>
          </a:p>
          <a:p>
            <a:r>
              <a:rPr lang="en-US" sz="1800" dirty="0" smtClean="0"/>
              <a:t>Driving </a:t>
            </a:r>
            <a:r>
              <a:rPr lang="en-US" sz="1800" dirty="0"/>
              <a:t>variables include </a:t>
            </a:r>
            <a:r>
              <a:rPr lang="en-US" sz="1800" dirty="0" err="1"/>
              <a:t>landcover</a:t>
            </a:r>
            <a:r>
              <a:rPr lang="en-US" sz="1800" dirty="0"/>
              <a:t>, weather, and atmospheric chemical </a:t>
            </a:r>
            <a:r>
              <a:rPr lang="en-US" sz="1800" dirty="0" smtClean="0"/>
              <a:t>composition</a:t>
            </a:r>
          </a:p>
          <a:p>
            <a:r>
              <a:rPr lang="en-US" sz="1800" dirty="0"/>
              <a:t>Reference: </a:t>
            </a:r>
            <a:r>
              <a:rPr lang="en-US" sz="1800" i="1" dirty="0"/>
              <a:t>Guenther et al.</a:t>
            </a:r>
            <a:r>
              <a:rPr lang="en-US" sz="1800" dirty="0"/>
              <a:t>, GMD 2012 MEGAN v2.1</a:t>
            </a:r>
          </a:p>
          <a:p>
            <a:r>
              <a:rPr lang="en-US" sz="1800" dirty="0"/>
              <a:t>Note: as of current land cover used in MEGAN differs from </a:t>
            </a:r>
            <a:r>
              <a:rPr lang="en-US" sz="1800" dirty="0" smtClean="0"/>
              <a:t>that used </a:t>
            </a:r>
            <a:r>
              <a:rPr lang="en-US" sz="1800" dirty="0"/>
              <a:t>within WRF-</a:t>
            </a:r>
            <a:r>
              <a:rPr lang="en-US" sz="1800" dirty="0" err="1"/>
              <a:t>Chem</a:t>
            </a:r>
            <a:endParaRPr lang="en-US" sz="1800" dirty="0"/>
          </a:p>
          <a:p>
            <a:r>
              <a:rPr lang="en-US" sz="1800" dirty="0"/>
              <a:t>Planned: </a:t>
            </a:r>
          </a:p>
          <a:p>
            <a:pPr lvl="1"/>
            <a:r>
              <a:rPr lang="en-US" sz="1800" dirty="0"/>
              <a:t>Update to latest MEGAN (2.04 in WRF-</a:t>
            </a:r>
            <a:r>
              <a:rPr lang="en-US" sz="1800" dirty="0" err="1"/>
              <a:t>Chem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link to WRF-</a:t>
            </a:r>
            <a:r>
              <a:rPr lang="en-US" sz="1800" dirty="0" err="1"/>
              <a:t>Chem</a:t>
            </a:r>
            <a:r>
              <a:rPr lang="en-US" sz="1800" dirty="0"/>
              <a:t> land cover/CLM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87" y="3410951"/>
            <a:ext cx="4478875" cy="33591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2424" y="6550223"/>
            <a:ext cx="2133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from Guenther et al., 2012</a:t>
            </a:r>
          </a:p>
        </p:txBody>
      </p:sp>
    </p:spTree>
    <p:extLst>
      <p:ext uri="{BB962C8B-B14F-4D97-AF65-F5344CB8AC3E}">
        <p14:creationId xmlns:p14="http://schemas.microsoft.com/office/powerpoint/2010/main" val="4224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021"/>
            <a:ext cx="8229600" cy="1143000"/>
          </a:xfrm>
        </p:spPr>
        <p:txBody>
          <a:bodyPr/>
          <a:lstStyle/>
          <a:p>
            <a:r>
              <a:rPr lang="en-US" smtClean="0"/>
              <a:t>MEGAN preprocessor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46955" y="1070023"/>
            <a:ext cx="8696391" cy="4525963"/>
          </a:xfrm>
        </p:spPr>
        <p:txBody>
          <a:bodyPr>
            <a:noAutofit/>
          </a:bodyPr>
          <a:lstStyle/>
          <a:p>
            <a:pPr>
              <a:spcBef>
                <a:spcPts val="1600"/>
              </a:spcBef>
            </a:pPr>
            <a:r>
              <a:rPr lang="en-US" sz="2000" dirty="0" smtClean="0"/>
              <a:t>Static input fields needed to run with online MEGAN biogenic emissions</a:t>
            </a:r>
            <a:r>
              <a:rPr lang="en-US" sz="1800" dirty="0"/>
              <a:t>: </a:t>
            </a:r>
            <a:r>
              <a:rPr lang="en-US" sz="2000" i="1" dirty="0"/>
              <a:t>I</a:t>
            </a:r>
            <a:r>
              <a:rPr lang="en-US" sz="2000" i="1" dirty="0" smtClean="0"/>
              <a:t>soprene Emissions Factors, monthly LAI, Solar Radiation &amp; Temperature, </a:t>
            </a:r>
            <a:r>
              <a:rPr lang="en-US" sz="2000" i="1" dirty="0"/>
              <a:t>Fractional coverage of broadleaf and </a:t>
            </a:r>
            <a:r>
              <a:rPr lang="en-US" sz="2000" i="1" dirty="0" err="1"/>
              <a:t>needeleaf</a:t>
            </a:r>
            <a:r>
              <a:rPr lang="en-US" sz="2000" i="1" dirty="0"/>
              <a:t> trees, shrubs and herbaceous</a:t>
            </a:r>
            <a:endParaRPr lang="en-US" sz="2400" i="1" dirty="0" smtClean="0"/>
          </a:p>
          <a:p>
            <a:pPr>
              <a:spcBef>
                <a:spcPts val="1600"/>
              </a:spcBef>
            </a:pPr>
            <a:r>
              <a:rPr lang="en-US" sz="2000" dirty="0" smtClean="0"/>
              <a:t>Compatible with MOZART, CBMZ, RADM, RACM, SAPRC</a:t>
            </a:r>
            <a:r>
              <a:rPr lang="en-US" sz="2000" u="sng" dirty="0" smtClean="0"/>
              <a:t> </a:t>
            </a:r>
            <a:r>
              <a:rPr lang="en-US" sz="2000" i="1" u="sng" dirty="0" smtClean="0"/>
              <a:t/>
            </a:r>
            <a:br>
              <a:rPr lang="en-US" sz="2000" i="1" u="sng" dirty="0" smtClean="0"/>
            </a:br>
            <a:r>
              <a:rPr lang="en-US" sz="1800" dirty="0" smtClean="0"/>
              <a:t>(see module_data_mgn2mech.F for species mapping)</a:t>
            </a:r>
          </a:p>
          <a:p>
            <a:pPr>
              <a:spcBef>
                <a:spcPts val="1600"/>
              </a:spcBef>
            </a:pPr>
            <a:r>
              <a:rPr lang="en-US" sz="2000" dirty="0" smtClean="0"/>
              <a:t>Download source code (</a:t>
            </a:r>
            <a:r>
              <a:rPr lang="en-US" sz="1800" dirty="0" err="1"/>
              <a:t>megan_bio_emiss.tar</a:t>
            </a:r>
            <a:r>
              <a:rPr lang="en-US" sz="2000" dirty="0"/>
              <a:t>)</a:t>
            </a:r>
            <a:r>
              <a:rPr lang="en-US" sz="2000" dirty="0" smtClean="0"/>
              <a:t> </a:t>
            </a:r>
            <a:r>
              <a:rPr lang="en-US" sz="2000" u="sng" dirty="0" smtClean="0"/>
              <a:t>and</a:t>
            </a:r>
            <a:r>
              <a:rPr lang="en-US" sz="2000" dirty="0" smtClean="0"/>
              <a:t> global input data (</a:t>
            </a:r>
            <a:r>
              <a:rPr lang="en-US" sz="1800" dirty="0" err="1"/>
              <a:t>megan.data.tar.gz</a:t>
            </a:r>
            <a:r>
              <a:rPr lang="en-US" sz="2000" dirty="0"/>
              <a:t>)</a:t>
            </a:r>
          </a:p>
          <a:p>
            <a:pPr>
              <a:spcBef>
                <a:spcPts val="1600"/>
              </a:spcBef>
            </a:pPr>
            <a:r>
              <a:rPr lang="en-US" sz="2000" dirty="0" err="1"/>
              <a:t>megan_bio_emiss</a:t>
            </a:r>
            <a:r>
              <a:rPr lang="en-US" sz="2000" dirty="0"/>
              <a:t> is a single </a:t>
            </a:r>
            <a:r>
              <a:rPr lang="en-US" sz="2000" dirty="0" err="1"/>
              <a:t>cpu</a:t>
            </a:r>
            <a:r>
              <a:rPr lang="en-US" sz="2000" dirty="0"/>
              <a:t> code, which</a:t>
            </a:r>
          </a:p>
          <a:p>
            <a:pPr lvl="1">
              <a:spcBef>
                <a:spcPts val="0"/>
              </a:spcBef>
              <a:buFont typeface="Wingdings" charset="0"/>
              <a:buChar char="ü"/>
            </a:pPr>
            <a:r>
              <a:rPr lang="en-US" sz="2000" dirty="0"/>
              <a:t> </a:t>
            </a: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reads global MEGAN input data</a:t>
            </a:r>
            <a:endParaRPr lang="en-US" sz="2000" dirty="0"/>
          </a:p>
          <a:p>
            <a:pPr lvl="1">
              <a:spcBef>
                <a:spcPts val="0"/>
              </a:spcBef>
              <a:buFont typeface="Wingdings" charset="0"/>
              <a:buChar char="ü"/>
            </a:pPr>
            <a:r>
              <a:rPr lang="en-US" sz="2000" dirty="0"/>
              <a:t> maps them on the WRF-</a:t>
            </a:r>
            <a:r>
              <a:rPr lang="en-US" sz="2000" dirty="0" err="1"/>
              <a:t>Chem</a:t>
            </a:r>
            <a:r>
              <a:rPr lang="en-US" sz="2000" dirty="0"/>
              <a:t> domain </a:t>
            </a:r>
          </a:p>
          <a:p>
            <a:pPr lvl="1">
              <a:spcBef>
                <a:spcPts val="0"/>
              </a:spcBef>
              <a:buFont typeface="Wingdings" charset="0"/>
              <a:buChar char="ü"/>
            </a:pP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creates </a:t>
            </a:r>
            <a:r>
              <a:rPr lang="en-US" sz="2000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wrfbiochemi_d</a:t>
            </a:r>
            <a:r>
              <a:rPr lang="en-US" sz="2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&lt;domain&gt; file</a:t>
            </a:r>
            <a:endParaRPr lang="en-US" sz="2800" dirty="0"/>
          </a:p>
          <a:p>
            <a:pPr>
              <a:spcBef>
                <a:spcPts val="1200"/>
              </a:spcBef>
            </a:pPr>
            <a:endParaRPr lang="en-US" sz="2400" dirty="0"/>
          </a:p>
          <a:p>
            <a:pPr>
              <a:spcBef>
                <a:spcPts val="1200"/>
              </a:spcBef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6117345"/>
            <a:ext cx="9144000" cy="75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2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0021"/>
            <a:ext cx="8229600" cy="1143000"/>
          </a:xfrm>
        </p:spPr>
        <p:txBody>
          <a:bodyPr/>
          <a:lstStyle/>
          <a:p>
            <a:r>
              <a:rPr lang="en-US" smtClean="0"/>
              <a:t>MEGAN preprocessor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61859" y="1538159"/>
            <a:ext cx="8696391" cy="4525963"/>
          </a:xfrm>
        </p:spPr>
        <p:txBody>
          <a:bodyPr>
            <a:noAutofit/>
          </a:bodyPr>
          <a:lstStyle/>
          <a:p>
            <a:r>
              <a:rPr lang="en-US" sz="2000" dirty="0"/>
              <a:t>To </a:t>
            </a:r>
            <a:r>
              <a:rPr lang="en-US" sz="2000" u="sng" dirty="0"/>
              <a:t>compile</a:t>
            </a:r>
            <a:r>
              <a:rPr lang="en-US" sz="2000" dirty="0"/>
              <a:t>:   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	</a:t>
            </a:r>
            <a:r>
              <a:rPr lang="en-US" sz="2000" i="1" dirty="0" err="1" smtClean="0"/>
              <a:t>make_util</a:t>
            </a:r>
            <a:r>
              <a:rPr lang="en-US" sz="2000" i="1" dirty="0" smtClean="0"/>
              <a:t> </a:t>
            </a:r>
            <a:r>
              <a:rPr lang="en-US" sz="2000" i="1" dirty="0" err="1"/>
              <a:t>megan_bio_emis</a:t>
            </a:r>
            <a:r>
              <a:rPr lang="en-US" sz="2000" i="1" dirty="0"/>
              <a:t> </a:t>
            </a:r>
            <a:r>
              <a:rPr lang="en-US" sz="2000" dirty="0"/>
              <a:t>- </a:t>
            </a:r>
            <a:r>
              <a:rPr lang="en-US" sz="2000" dirty="0" smtClean="0"/>
              <a:t>creates </a:t>
            </a:r>
            <a:r>
              <a:rPr lang="en-US" sz="2000" dirty="0"/>
              <a:t>the executable </a:t>
            </a:r>
            <a:r>
              <a:rPr lang="en-US" sz="2000" i="1" dirty="0" err="1" smtClean="0"/>
              <a:t>megan_bio_emiss</a:t>
            </a:r>
            <a:endParaRPr lang="en-US" sz="2000" i="1" dirty="0" smtClean="0"/>
          </a:p>
          <a:p>
            <a:endParaRPr lang="en-US" sz="2000" i="1" dirty="0"/>
          </a:p>
          <a:p>
            <a:r>
              <a:rPr lang="en-US" sz="2000" dirty="0" err="1"/>
              <a:t>megan_bio_emiss</a:t>
            </a:r>
            <a:r>
              <a:rPr lang="en-US" sz="2000" dirty="0"/>
              <a:t> is controlled by a </a:t>
            </a:r>
            <a:r>
              <a:rPr lang="en-US" sz="2000" u="sng" dirty="0" err="1"/>
              <a:t>namelist</a:t>
            </a:r>
            <a:r>
              <a:rPr lang="en-US" sz="2000" dirty="0"/>
              <a:t> file (e.g. </a:t>
            </a:r>
            <a:r>
              <a:rPr lang="en-US" sz="2000" dirty="0" err="1"/>
              <a:t>megan_bio_emiss.inp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</a:t>
            </a:r>
            <a:r>
              <a:rPr lang="en-US" sz="2000" u="sng" dirty="0"/>
              <a:t>run</a:t>
            </a:r>
            <a:r>
              <a:rPr lang="en-US" sz="2000" b="1" dirty="0"/>
              <a:t> </a:t>
            </a:r>
            <a:r>
              <a:rPr lang="en-US" sz="2000" dirty="0"/>
              <a:t>: </a:t>
            </a:r>
            <a:r>
              <a:rPr lang="en-US" sz="2000" i="1" dirty="0" err="1"/>
              <a:t>megan_bio_emiss</a:t>
            </a:r>
            <a:r>
              <a:rPr lang="en-US" sz="2000" i="1" dirty="0"/>
              <a:t> &lt; </a:t>
            </a:r>
            <a:r>
              <a:rPr lang="en-US" sz="2000" i="1" dirty="0" err="1"/>
              <a:t>megan_bio_emiss.inp</a:t>
            </a:r>
            <a:r>
              <a:rPr lang="en-US" sz="2000" i="1" dirty="0"/>
              <a:t>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r>
              <a:rPr lang="en-US" sz="20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megan_bio_emiss.out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762706" y="3087640"/>
            <a:ext cx="7507288" cy="1814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1400" dirty="0"/>
              <a:t>&amp;control</a:t>
            </a:r>
          </a:p>
          <a:p>
            <a:endParaRPr lang="en-US" sz="1400" dirty="0"/>
          </a:p>
          <a:p>
            <a:r>
              <a:rPr lang="en-US" sz="1400" dirty="0"/>
              <a:t>domains = 3,					</a:t>
            </a:r>
            <a:r>
              <a:rPr lang="en-US" sz="1400" i="1" dirty="0"/>
              <a:t>creates </a:t>
            </a:r>
            <a:r>
              <a:rPr lang="en-US" sz="1400" i="1" dirty="0" err="1"/>
              <a:t>wrfbiochemi_dnn</a:t>
            </a:r>
            <a:r>
              <a:rPr lang="en-US" sz="1400" i="1" dirty="0"/>
              <a:t> for three domains  (default: 1)</a:t>
            </a:r>
            <a:endParaRPr lang="en-US" sz="1400" dirty="0"/>
          </a:p>
          <a:p>
            <a:r>
              <a:rPr lang="en-US" sz="1400" dirty="0" err="1"/>
              <a:t>start_lai_mnth</a:t>
            </a:r>
            <a:r>
              <a:rPr lang="en-US" sz="1400" dirty="0"/>
              <a:t> = 4,					</a:t>
            </a:r>
            <a:r>
              <a:rPr lang="en-US" sz="1400" i="1" dirty="0"/>
              <a:t>starting month for the monthly LAI (default: 1)</a:t>
            </a:r>
          </a:p>
          <a:p>
            <a:r>
              <a:rPr lang="en-US" sz="1400" dirty="0" err="1"/>
              <a:t>end_lai_mnth</a:t>
            </a:r>
            <a:r>
              <a:rPr lang="en-US" sz="1400" dirty="0"/>
              <a:t>   = 6,          				</a:t>
            </a:r>
            <a:r>
              <a:rPr lang="en-US" sz="1400" i="1" dirty="0"/>
              <a:t>ending month for the monthly LAI (default: 12)</a:t>
            </a:r>
          </a:p>
          <a:p>
            <a:r>
              <a:rPr lang="en-US" sz="1400" dirty="0" err="1"/>
              <a:t>wrf_dir</a:t>
            </a:r>
            <a:r>
              <a:rPr lang="en-US" sz="1400" dirty="0"/>
              <a:t>   = '/home/me/</a:t>
            </a:r>
            <a:r>
              <a:rPr lang="en-US" sz="1400" dirty="0" err="1"/>
              <a:t>megan</a:t>
            </a:r>
            <a:r>
              <a:rPr lang="en-US" sz="1400" dirty="0"/>
              <a:t>/</a:t>
            </a:r>
            <a:r>
              <a:rPr lang="en-US" sz="1400" dirty="0" err="1"/>
              <a:t>wrf_files</a:t>
            </a:r>
            <a:r>
              <a:rPr lang="en-US" sz="1400" dirty="0"/>
              <a:t>',      </a:t>
            </a:r>
            <a:r>
              <a:rPr lang="en-US" sz="1400" i="1" dirty="0"/>
              <a:t>path to </a:t>
            </a:r>
            <a:r>
              <a:rPr lang="en-US" sz="1400" i="1" dirty="0" err="1"/>
              <a:t>wrfinput_dnn</a:t>
            </a:r>
            <a:r>
              <a:rPr lang="en-US" sz="1400" i="1" dirty="0"/>
              <a:t> (default: current)</a:t>
            </a:r>
          </a:p>
          <a:p>
            <a:r>
              <a:rPr lang="en-US" sz="1400" dirty="0" err="1"/>
              <a:t>megan_dir</a:t>
            </a:r>
            <a:r>
              <a:rPr lang="en-US" sz="1400" dirty="0"/>
              <a:t> = '/home/me/</a:t>
            </a:r>
            <a:r>
              <a:rPr lang="en-US" sz="1400" dirty="0" err="1"/>
              <a:t>megan</a:t>
            </a:r>
            <a:r>
              <a:rPr lang="en-US" sz="1400" dirty="0"/>
              <a:t>/30sec</a:t>
            </a:r>
            <a:r>
              <a:rPr lang="ja-JP" altLang="en-US" sz="1400" dirty="0"/>
              <a:t>’</a:t>
            </a:r>
            <a:r>
              <a:rPr lang="en-US" sz="1400" dirty="0"/>
              <a:t>        </a:t>
            </a:r>
            <a:r>
              <a:rPr lang="en-US" sz="1400" i="1" dirty="0"/>
              <a:t>path to MEGAN input files (default: current)</a:t>
            </a:r>
            <a:endParaRPr lang="en-US" sz="1400" dirty="0"/>
          </a:p>
          <a:p>
            <a:r>
              <a:rPr lang="en-US" sz="1400" dirty="0"/>
              <a:t>/   </a:t>
            </a:r>
          </a:p>
        </p:txBody>
      </p:sp>
    </p:spTree>
    <p:extLst>
      <p:ext uri="{BB962C8B-B14F-4D97-AF65-F5344CB8AC3E}">
        <p14:creationId xmlns:p14="http://schemas.microsoft.com/office/powerpoint/2010/main" val="407767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711</Words>
  <Application>Microsoft Macintosh PowerPoint</Application>
  <PresentationFormat>On-screen Show (4:3)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Andale Mono</vt:lpstr>
      <vt:lpstr>Arial Narrow</vt:lpstr>
      <vt:lpstr>Calibri</vt:lpstr>
      <vt:lpstr>Mangal</vt:lpstr>
      <vt:lpstr>ＭＳ Ｐゴシック</vt:lpstr>
      <vt:lpstr>Wingdings</vt:lpstr>
      <vt:lpstr>Arial</vt:lpstr>
      <vt:lpstr>Office Theme</vt:lpstr>
      <vt:lpstr>PowerPoint Presentation</vt:lpstr>
      <vt:lpstr>Preprocessors available from: https://www2.acom.ucar.edu/wrf-chem</vt:lpstr>
      <vt:lpstr>Chemical Boundary Conditions</vt:lpstr>
      <vt:lpstr>Chemical Boundary Conditions</vt:lpstr>
      <vt:lpstr>Chemical Boundary Conditions</vt:lpstr>
      <vt:lpstr>Chemical Boundary Conditions</vt:lpstr>
      <vt:lpstr>MEGAN online biogenic emissions</vt:lpstr>
      <vt:lpstr>MEGAN preprocessor</vt:lpstr>
      <vt:lpstr>MEGAN preprocessor</vt:lpstr>
      <vt:lpstr>Running WRF-Chem with MEGAN</vt:lpstr>
      <vt:lpstr>FINN Fire Emissions</vt:lpstr>
      <vt:lpstr>FINN Fire Emissions Preprocessor</vt:lpstr>
      <vt:lpstr>FINN Fire Emissions Preprocessor</vt:lpstr>
      <vt:lpstr>FINN Fire Emissions Preprocessor</vt:lpstr>
      <vt:lpstr>Global Anthropogenic Emissions</vt:lpstr>
      <vt:lpstr>Further Information</vt:lpstr>
      <vt:lpstr>For Questions:</vt:lpstr>
      <vt:lpstr>New Features in the Coming Release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Pfister</dc:creator>
  <cp:lastModifiedBy>Gabriele Pfister</cp:lastModifiedBy>
  <cp:revision>97</cp:revision>
  <dcterms:created xsi:type="dcterms:W3CDTF">2012-09-24T21:04:02Z</dcterms:created>
  <dcterms:modified xsi:type="dcterms:W3CDTF">2018-01-29T18:35:41Z</dcterms:modified>
</cp:coreProperties>
</file>