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87" name="Shape 87"/>
          <p:cNvSpPr/>
          <p:nvPr>
            <p:ph type="pic" sz="quarter" idx="13"/>
          </p:nvPr>
        </p:nvSpPr>
        <p:spPr>
          <a:xfrm>
            <a:off x="7124700" y="1968500"/>
            <a:ext cx="4216400" cy="5626100"/>
          </a:xfrm>
          <a:prstGeom prst="rect">
            <a:avLst/>
          </a:prstGeom>
        </p:spPr>
        <p:txBody>
          <a:bodyPr lIns="91439" tIns="45719" rIns="91439" bIns="45719" anchor="t"/>
          <a:lstStyle/>
          <a:p>
            <a:pPr/>
          </a:p>
        </p:txBody>
      </p:sp>
      <p:sp>
        <p:nvSpPr>
          <p:cNvPr id="88" name="Shape 88"/>
          <p:cNvSpPr/>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89" name="Shape 89"/>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Reflection">
    <p:spTree>
      <p:nvGrpSpPr>
        <p:cNvPr id="1" name=""/>
        <p:cNvGrpSpPr/>
        <p:nvPr/>
      </p:nvGrpSpPr>
      <p:grpSpPr>
        <a:xfrm>
          <a:off x="0" y="0"/>
          <a:ext cx="0" cy="0"/>
          <a:chOff x="0" y="0"/>
          <a:chExt cx="0" cy="0"/>
        </a:xfrm>
      </p:grpSpPr>
      <p:sp>
        <p:nvSpPr>
          <p:cNvPr id="97" name="Shape 97"/>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Shape 98"/>
          <p:cNvSpPr/>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99" name="Shape 99"/>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07" name="Shape 107"/>
          <p:cNvSpPr/>
          <p:nvPr>
            <p:ph type="pic" sz="quarter" idx="13"/>
          </p:nvPr>
        </p:nvSpPr>
        <p:spPr>
          <a:xfrm>
            <a:off x="7175500" y="2882900"/>
            <a:ext cx="4102100" cy="5473700"/>
          </a:xfrm>
          <a:prstGeom prst="rect">
            <a:avLst/>
          </a:prstGeom>
        </p:spPr>
        <p:txBody>
          <a:bodyPr lIns="91439" tIns="45719" rIns="91439" bIns="45719" anchor="t"/>
          <a:lstStyle/>
          <a:p>
            <a:pPr/>
          </a:p>
        </p:txBody>
      </p:sp>
      <p:sp>
        <p:nvSpPr>
          <p:cNvPr id="108" name="Shape 108"/>
          <p:cNvSpPr/>
          <p:nvPr>
            <p:ph type="title"/>
          </p:nvPr>
        </p:nvSpPr>
        <p:spPr>
          <a:prstGeom prst="rect">
            <a:avLst/>
          </a:prstGeom>
        </p:spPr>
        <p:txBody>
          <a:bodyPr/>
          <a:lstStyle/>
          <a:p>
            <a:pPr/>
            <a:r>
              <a:t>Title Text</a:t>
            </a:r>
          </a:p>
        </p:txBody>
      </p:sp>
      <p:sp>
        <p:nvSpPr>
          <p:cNvPr id="109" name="Shape 109"/>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Title Text</a:t>
            </a:r>
          </a:p>
        </p:txBody>
      </p:sp>
      <p:sp>
        <p:nvSpPr>
          <p:cNvPr id="118" name="Shape 118"/>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Title Text</a:t>
            </a:r>
          </a:p>
        </p:txBody>
      </p:sp>
      <p:sp>
        <p:nvSpPr>
          <p:cNvPr id="127" name="Shape 127"/>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2 Column">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a:r>
              <a:t>Title Text</a:t>
            </a:r>
          </a:p>
        </p:txBody>
      </p:sp>
      <p:sp>
        <p:nvSpPr>
          <p:cNvPr id="30" name="Shape 30"/>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38" name="Shape 3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6" name="Shape 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a:r>
              <a:t>Title Text</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61" name="Shape 61"/>
          <p:cNvSpPr/>
          <p:nvPr>
            <p:ph type="title"/>
          </p:nvPr>
        </p:nvSpPr>
        <p:spPr>
          <a:xfrm>
            <a:off x="1270000" y="2971800"/>
            <a:ext cx="10464800" cy="3810000"/>
          </a:xfrm>
          <a:prstGeom prst="rect">
            <a:avLst/>
          </a:prstGeom>
        </p:spPr>
        <p:txBody>
          <a:bodyPr/>
          <a:lstStyle/>
          <a:p>
            <a:pPr/>
            <a:r>
              <a:t>Title Text</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69" name="Shape 69"/>
          <p:cNvSpPr/>
          <p:nvPr>
            <p:ph type="pic" sz="half" idx="13"/>
          </p:nvPr>
        </p:nvSpPr>
        <p:spPr>
          <a:xfrm>
            <a:off x="2438400" y="1638300"/>
            <a:ext cx="8128000" cy="4559300"/>
          </a:xfrm>
          <a:prstGeom prst="rect">
            <a:avLst/>
          </a:prstGeom>
        </p:spPr>
        <p:txBody>
          <a:bodyPr lIns="91439" tIns="45719" rIns="91439" bIns="45719" anchor="t"/>
          <a:lstStyle/>
          <a:p>
            <a:pPr/>
          </a:p>
        </p:txBody>
      </p:sp>
      <p:sp>
        <p:nvSpPr>
          <p:cNvPr id="70" name="Shape 70"/>
          <p:cNvSpPr/>
          <p:nvPr>
            <p:ph type="title"/>
          </p:nvPr>
        </p:nvSpPr>
        <p:spPr>
          <a:xfrm>
            <a:off x="1270000" y="7366000"/>
            <a:ext cx="10464800" cy="1701800"/>
          </a:xfrm>
          <a:prstGeom prst="rect">
            <a:avLst/>
          </a:prstGeom>
        </p:spPr>
        <p:txBody>
          <a:bodyPr/>
          <a:lstStyle/>
          <a:p>
            <a:pPr/>
            <a:r>
              <a:t>Title Text</a:t>
            </a:r>
          </a:p>
        </p:txBody>
      </p:sp>
      <p:sp>
        <p:nvSpPr>
          <p:cNvPr id="71" name="Shape 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78" name="Shape 78"/>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Shape 79"/>
          <p:cNvSpPr/>
          <p:nvPr>
            <p:ph type="title"/>
          </p:nvPr>
        </p:nvSpPr>
        <p:spPr>
          <a:xfrm>
            <a:off x="1270000" y="7366000"/>
            <a:ext cx="10464800" cy="1701800"/>
          </a:xfrm>
          <a:prstGeom prst="rect">
            <a:avLst/>
          </a:prstGeom>
        </p:spPr>
        <p:txBody>
          <a:bodyPr/>
          <a:lstStyle/>
          <a:p>
            <a:pPr/>
            <a:r>
              <a:t>Title Text</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Shape 3"/>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hape 4"/>
          <p:cNvSpPr/>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5pPr>
      <a:lvl6pPr marL="264541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6pPr>
      <a:lvl7pPr marL="268097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7pPr>
      <a:lvl8pPr marL="271653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8pPr>
      <a:lvl9pPr marL="275209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 Id="rId3" Type="http://schemas.openxmlformats.org/officeDocument/2006/relationships/hyperlink" Target="mailto:mscott@ucar.edu"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eg"/><Relationship Id="rId7" Type="http://schemas.openxmlformats.org/officeDocument/2006/relationships/hyperlink" Target="mailto:tomczyk@ucar.edu?subject="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7.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8.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9.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adsabs.harvard.edu/abs/2008SoPh..247..411T"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hyperlink" Target="http://adsabs.harvard.edu//abs/2007ApJ...662..677J" TargetMode="External"/><Relationship Id="rId6" Type="http://schemas.openxmlformats.org/officeDocument/2006/relationships/hyperlink" Target="http://adsabs.harvard.edu/abs/1972SoPh...23..103H"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2.tif"/><Relationship Id="rId6" Type="http://schemas.openxmlformats.org/officeDocument/2006/relationships/image" Target="../media/image3.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2.tif"/><Relationship Id="rId6" Type="http://schemas.openxmlformats.org/officeDocument/2006/relationships/image" Target="../media/image4.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2.tif"/><Relationship Id="rId6" Type="http://schemas.openxmlformats.org/officeDocument/2006/relationships/image" Target="../media/image5.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2.tif"/><Relationship Id="rId6"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droppedImage.tiff"/>
          <p:cNvPicPr>
            <a:picLocks noChangeAspect="1"/>
          </p:cNvPicPr>
          <p:nvPr>
            <p:ph type="pic" idx="13"/>
          </p:nvPr>
        </p:nvPicPr>
        <p:blipFill>
          <a:blip r:embed="rId2">
            <a:extLst/>
          </a:blip>
          <a:srcRect l="0" t="0" r="0" b="0"/>
          <a:stretch>
            <a:fillRect/>
          </a:stretch>
        </p:blipFill>
        <p:spPr>
          <a:xfrm>
            <a:off x="1945979" y="270675"/>
            <a:ext cx="9049916" cy="6064376"/>
          </a:xfrm>
          <a:prstGeom prst="rect">
            <a:avLst/>
          </a:prstGeom>
        </p:spPr>
      </p:pic>
      <p:sp>
        <p:nvSpPr>
          <p:cNvPr id="138" name="Shape 138"/>
          <p:cNvSpPr/>
          <p:nvPr>
            <p:ph type="title"/>
          </p:nvPr>
        </p:nvSpPr>
        <p:spPr>
          <a:xfrm>
            <a:off x="711200" y="6235700"/>
            <a:ext cx="11569700" cy="1701800"/>
          </a:xfrm>
          <a:prstGeom prst="rect">
            <a:avLst/>
          </a:prstGeom>
        </p:spPr>
        <p:txBody>
          <a:bodyPr/>
          <a:lstStyle>
            <a:lvl1pPr>
              <a:defRPr>
                <a:solidFill>
                  <a:srgbClr val="0433FF"/>
                </a:solidFill>
                <a:latin typeface="Helvetica"/>
                <a:ea typeface="Helvetica"/>
                <a:cs typeface="Helvetica"/>
                <a:sym typeface="Helvetica"/>
              </a:defRPr>
            </a:lvl1pPr>
          </a:lstStyle>
          <a:p>
            <a:pPr/>
            <a:r>
              <a:t>CoMP L2 Data Guide</a:t>
            </a:r>
          </a:p>
        </p:txBody>
      </p:sp>
      <p:sp>
        <p:nvSpPr>
          <p:cNvPr id="139" name="Shape 139"/>
          <p:cNvSpPr/>
          <p:nvPr/>
        </p:nvSpPr>
        <p:spPr>
          <a:xfrm>
            <a:off x="558800" y="7816850"/>
            <a:ext cx="5816600" cy="143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900">
                <a:latin typeface="Helvetica"/>
                <a:ea typeface="Helvetica"/>
                <a:cs typeface="Helvetica"/>
                <a:sym typeface="Helvetica"/>
              </a:defRPr>
            </a:pPr>
            <a:r>
              <a:t>Scott McIntosh (</a:t>
            </a:r>
            <a:r>
              <a:rPr u="sng">
                <a:hlinkClick r:id="rId3" invalidUrl="" action="" tgtFrame="" tooltip="" history="1" highlightClick="0" endSnd="0"/>
              </a:rPr>
              <a:t>mscott@ucar.edu</a:t>
            </a:r>
            <a:r>
              <a:t>) </a:t>
            </a:r>
          </a:p>
          <a:p>
            <a:pPr>
              <a:defRPr sz="2900">
                <a:latin typeface="Helvetica"/>
                <a:ea typeface="Helvetica"/>
                <a:cs typeface="Helvetica"/>
                <a:sym typeface="Helvetica"/>
              </a:defRPr>
            </a:pPr>
            <a:r>
              <a:t>Christian Bethge</a:t>
            </a:r>
          </a:p>
          <a:p>
            <a:pPr>
              <a:defRPr sz="2900">
                <a:latin typeface="Helvetica"/>
                <a:ea typeface="Helvetica"/>
                <a:cs typeface="Helvetica"/>
                <a:sym typeface="Helvetica"/>
              </a:defRPr>
            </a:pPr>
            <a:r>
              <a:t>Hui Tian</a:t>
            </a:r>
          </a:p>
        </p:txBody>
      </p:sp>
      <p:grpSp>
        <p:nvGrpSpPr>
          <p:cNvPr id="146" name="Group 146"/>
          <p:cNvGrpSpPr/>
          <p:nvPr/>
        </p:nvGrpSpPr>
        <p:grpSpPr>
          <a:xfrm>
            <a:off x="-3960" y="215900"/>
            <a:ext cx="12958439" cy="9461501"/>
            <a:chOff x="0" y="6286500"/>
            <a:chExt cx="12958438" cy="9461500"/>
          </a:xfrm>
        </p:grpSpPr>
        <p:grpSp>
          <p:nvGrpSpPr>
            <p:cNvPr id="144" name="Group 144"/>
            <p:cNvGrpSpPr/>
            <p:nvPr/>
          </p:nvGrpSpPr>
          <p:grpSpPr>
            <a:xfrm>
              <a:off x="-1" y="14770100"/>
              <a:ext cx="12958440" cy="977901"/>
              <a:chOff x="0" y="0"/>
              <a:chExt cx="12958438" cy="977900"/>
            </a:xfrm>
          </p:grpSpPr>
          <p:pic>
            <p:nvPicPr>
              <p:cNvPr id="140" name="NSF-NCAR-logo-for-light-bg.png"/>
              <p:cNvPicPr>
                <a:picLocks noChangeAspect="1"/>
              </p:cNvPicPr>
              <p:nvPr/>
            </p:nvPicPr>
            <p:blipFill>
              <a:blip r:embed="rId4">
                <a:extLst/>
              </a:blip>
              <a:stretch>
                <a:fillRect/>
              </a:stretch>
            </p:blipFill>
            <p:spPr>
              <a:xfrm>
                <a:off x="0" y="0"/>
                <a:ext cx="2910420" cy="977901"/>
              </a:xfrm>
              <a:prstGeom prst="rect">
                <a:avLst/>
              </a:prstGeom>
              <a:ln w="12700" cap="flat">
                <a:noFill/>
                <a:miter lim="400000"/>
              </a:ln>
              <a:effectLst/>
            </p:spPr>
          </p:pic>
          <p:grpSp>
            <p:nvGrpSpPr>
              <p:cNvPr id="143" name="Group 143"/>
              <p:cNvGrpSpPr/>
              <p:nvPr/>
            </p:nvGrpSpPr>
            <p:grpSpPr>
              <a:xfrm>
                <a:off x="9663430" y="34925"/>
                <a:ext cx="3295009" cy="908052"/>
                <a:chOff x="0" y="0"/>
                <a:chExt cx="3295007" cy="908051"/>
              </a:xfrm>
            </p:grpSpPr>
            <p:pic>
              <p:nvPicPr>
                <p:cNvPr id="141" name="csac_logo.png"/>
                <p:cNvPicPr>
                  <a:picLocks noChangeAspect="1"/>
                </p:cNvPicPr>
                <p:nvPr/>
              </p:nvPicPr>
              <p:blipFill>
                <a:blip r:embed="rId5">
                  <a:extLst/>
                </a:blip>
                <a:stretch>
                  <a:fillRect/>
                </a:stretch>
              </p:blipFill>
              <p:spPr>
                <a:xfrm>
                  <a:off x="1920876" y="0"/>
                  <a:ext cx="1374132" cy="908052"/>
                </a:xfrm>
                <a:prstGeom prst="rect">
                  <a:avLst/>
                </a:prstGeom>
                <a:ln w="12700" cap="flat">
                  <a:noFill/>
                  <a:miter lim="400000"/>
                </a:ln>
                <a:effectLst/>
              </p:spPr>
            </p:pic>
            <p:pic>
              <p:nvPicPr>
                <p:cNvPr id="142" name="HAOLogo2011.jpg"/>
                <p:cNvPicPr>
                  <a:picLocks noChangeAspect="1"/>
                </p:cNvPicPr>
                <p:nvPr/>
              </p:nvPicPr>
              <p:blipFill>
                <a:blip r:embed="rId6">
                  <a:extLst/>
                </a:blip>
                <a:stretch>
                  <a:fillRect/>
                </a:stretch>
              </p:blipFill>
              <p:spPr>
                <a:xfrm>
                  <a:off x="0" y="34925"/>
                  <a:ext cx="1906907" cy="838201"/>
                </a:xfrm>
                <a:prstGeom prst="rect">
                  <a:avLst/>
                </a:prstGeom>
                <a:ln w="12700" cap="flat">
                  <a:noFill/>
                  <a:miter lim="400000"/>
                </a:ln>
                <a:effectLst/>
              </p:spPr>
            </p:pic>
          </p:grpSp>
        </p:grpSp>
        <p:sp>
          <p:nvSpPr>
            <p:cNvPr id="145" name="Shape 145"/>
            <p:cNvSpPr/>
            <p:nvPr/>
          </p:nvSpPr>
          <p:spPr>
            <a:xfrm>
              <a:off x="194459" y="6286500"/>
              <a:ext cx="1257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grpSp>
      <p:sp>
        <p:nvSpPr>
          <p:cNvPr id="147" name="Shape 147"/>
          <p:cNvSpPr/>
          <p:nvPr/>
        </p:nvSpPr>
        <p:spPr>
          <a:xfrm>
            <a:off x="7050397" y="9417050"/>
            <a:ext cx="2730501"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solidFill>
                  <a:srgbClr val="FF2600"/>
                </a:solidFill>
                <a:latin typeface="Helvetica"/>
                <a:ea typeface="Helvetica"/>
                <a:cs typeface="Helvetica"/>
                <a:sym typeface="Helvetica"/>
              </a:defRPr>
            </a:lvl1pPr>
          </a:lstStyle>
          <a:p>
            <a:pPr/>
            <a:r>
              <a:t>Last Update: 5/16/2012</a:t>
            </a:r>
          </a:p>
        </p:txBody>
      </p:sp>
      <p:sp>
        <p:nvSpPr>
          <p:cNvPr id="148" name="Shape 148"/>
          <p:cNvSpPr/>
          <p:nvPr/>
        </p:nvSpPr>
        <p:spPr>
          <a:xfrm>
            <a:off x="6311900" y="7816850"/>
            <a:ext cx="636270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900">
                <a:latin typeface="Helvetica"/>
                <a:ea typeface="Helvetica"/>
                <a:cs typeface="Helvetica"/>
                <a:sym typeface="Helvetica"/>
              </a:defRPr>
            </a:pPr>
            <a:r>
              <a:t>Steve Tomczyk (</a:t>
            </a:r>
            <a:r>
              <a:rPr u="sng">
                <a:hlinkClick r:id="rId7" invalidUrl="" action="" tgtFrame="" tooltip="" history="1" highlightClick="0" endSnd="0"/>
              </a:rPr>
              <a:t>tomczyk@ucar.edu</a:t>
            </a:r>
            <a:r>
              <a:t>) </a:t>
            </a:r>
          </a:p>
          <a:p>
            <a:pPr>
              <a:defRPr sz="2900">
                <a:latin typeface="Helvetica"/>
                <a:ea typeface="Helvetica"/>
                <a:cs typeface="Helvetica"/>
                <a:sym typeface="Helvetica"/>
              </a:defRPr>
            </a:pPr>
            <a:r>
              <a:t>Leonard Sitongia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70" name="Group 370"/>
          <p:cNvGrpSpPr/>
          <p:nvPr/>
        </p:nvGrpSpPr>
        <p:grpSpPr>
          <a:xfrm>
            <a:off x="-3960" y="8699500"/>
            <a:ext cx="12958439" cy="977901"/>
            <a:chOff x="0" y="0"/>
            <a:chExt cx="12958438" cy="977900"/>
          </a:xfrm>
        </p:grpSpPr>
        <p:pic>
          <p:nvPicPr>
            <p:cNvPr id="366"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69" name="Group 369"/>
            <p:cNvGrpSpPr/>
            <p:nvPr/>
          </p:nvGrpSpPr>
          <p:grpSpPr>
            <a:xfrm>
              <a:off x="9663430" y="34925"/>
              <a:ext cx="3295009" cy="908052"/>
              <a:chOff x="0" y="0"/>
              <a:chExt cx="3295007" cy="908051"/>
            </a:xfrm>
          </p:grpSpPr>
          <p:pic>
            <p:nvPicPr>
              <p:cNvPr id="367"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68"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79" name="Group 379"/>
          <p:cNvGrpSpPr/>
          <p:nvPr/>
        </p:nvGrpSpPr>
        <p:grpSpPr>
          <a:xfrm>
            <a:off x="-3960" y="19049"/>
            <a:ext cx="13305753" cy="9658352"/>
            <a:chOff x="0" y="4819649"/>
            <a:chExt cx="13305752" cy="9658351"/>
          </a:xfrm>
        </p:grpSpPr>
        <p:grpSp>
          <p:nvGrpSpPr>
            <p:cNvPr id="375" name="Group 375"/>
            <p:cNvGrpSpPr/>
            <p:nvPr/>
          </p:nvGrpSpPr>
          <p:grpSpPr>
            <a:xfrm>
              <a:off x="-1" y="13500100"/>
              <a:ext cx="12958440" cy="977901"/>
              <a:chOff x="0" y="0"/>
              <a:chExt cx="12958438" cy="977900"/>
            </a:xfrm>
          </p:grpSpPr>
          <p:pic>
            <p:nvPicPr>
              <p:cNvPr id="371"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74" name="Group 374"/>
              <p:cNvGrpSpPr/>
              <p:nvPr/>
            </p:nvGrpSpPr>
            <p:grpSpPr>
              <a:xfrm>
                <a:off x="9663430" y="34925"/>
                <a:ext cx="3295009" cy="908052"/>
                <a:chOff x="0" y="0"/>
                <a:chExt cx="3295007" cy="908051"/>
              </a:xfrm>
            </p:grpSpPr>
            <p:pic>
              <p:nvPicPr>
                <p:cNvPr id="372"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73"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78" name="Group 378"/>
            <p:cNvGrpSpPr/>
            <p:nvPr/>
          </p:nvGrpSpPr>
          <p:grpSpPr>
            <a:xfrm>
              <a:off x="194459" y="4819649"/>
              <a:ext cx="13111294" cy="406401"/>
              <a:chOff x="0" y="4819649"/>
              <a:chExt cx="13111292" cy="406400"/>
            </a:xfrm>
          </p:grpSpPr>
          <p:sp>
            <p:nvSpPr>
              <p:cNvPr id="376" name="Shape 376"/>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377" name="Shape 377"/>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380" name="Shape 380"/>
          <p:cNvSpPr/>
          <p:nvPr/>
        </p:nvSpPr>
        <p:spPr>
          <a:xfrm>
            <a:off x="2921000" y="247650"/>
            <a:ext cx="71501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“Polarization” Extension Three: Integrated Stokes Q</a:t>
            </a:r>
          </a:p>
        </p:txBody>
      </p:sp>
      <p:pic>
        <p:nvPicPr>
          <p:cNvPr id="381" name="droppedImage.tiff"/>
          <p:cNvPicPr>
            <a:picLocks noChangeAspect="1"/>
          </p:cNvPicPr>
          <p:nvPr/>
        </p:nvPicPr>
        <p:blipFill>
          <a:blip r:embed="rId5">
            <a:extLst/>
          </a:blip>
          <a:stretch>
            <a:fillRect/>
          </a:stretch>
        </p:blipFill>
        <p:spPr>
          <a:xfrm>
            <a:off x="2565400" y="774700"/>
            <a:ext cx="7874000" cy="7874000"/>
          </a:xfrm>
          <a:prstGeom prst="rect">
            <a:avLst/>
          </a:prstGeom>
          <a:ln w="12700">
            <a:miter lim="400000"/>
          </a:ln>
        </p:spPr>
      </p:pic>
      <p:sp>
        <p:nvSpPr>
          <p:cNvPr id="382" name="Shape 382"/>
          <p:cNvSpPr/>
          <p:nvPr/>
        </p:nvSpPr>
        <p:spPr>
          <a:xfrm rot="20446489">
            <a:off x="5417306" y="1112566"/>
            <a:ext cx="389151" cy="1111860"/>
          </a:xfrm>
          <a:prstGeom prst="rect">
            <a:avLst/>
          </a:prstGeom>
          <a:solidFill>
            <a:srgbClr val="000000"/>
          </a:solidFill>
          <a:ln w="25400">
            <a:solidFill>
              <a:srgbClr val="000000"/>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88" name="Group 388"/>
          <p:cNvGrpSpPr/>
          <p:nvPr/>
        </p:nvGrpSpPr>
        <p:grpSpPr>
          <a:xfrm>
            <a:off x="-3960" y="8699500"/>
            <a:ext cx="12958439" cy="977901"/>
            <a:chOff x="0" y="0"/>
            <a:chExt cx="12958438" cy="977900"/>
          </a:xfrm>
        </p:grpSpPr>
        <p:pic>
          <p:nvPicPr>
            <p:cNvPr id="384"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87" name="Group 387"/>
            <p:cNvGrpSpPr/>
            <p:nvPr/>
          </p:nvGrpSpPr>
          <p:grpSpPr>
            <a:xfrm>
              <a:off x="9663430" y="34925"/>
              <a:ext cx="3295009" cy="908052"/>
              <a:chOff x="0" y="0"/>
              <a:chExt cx="3295007" cy="908051"/>
            </a:xfrm>
          </p:grpSpPr>
          <p:pic>
            <p:nvPicPr>
              <p:cNvPr id="385"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86"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97" name="Group 397"/>
          <p:cNvGrpSpPr/>
          <p:nvPr/>
        </p:nvGrpSpPr>
        <p:grpSpPr>
          <a:xfrm>
            <a:off x="-3960" y="19049"/>
            <a:ext cx="13305753" cy="9658352"/>
            <a:chOff x="0" y="4819649"/>
            <a:chExt cx="13305752" cy="9658351"/>
          </a:xfrm>
        </p:grpSpPr>
        <p:grpSp>
          <p:nvGrpSpPr>
            <p:cNvPr id="393" name="Group 393"/>
            <p:cNvGrpSpPr/>
            <p:nvPr/>
          </p:nvGrpSpPr>
          <p:grpSpPr>
            <a:xfrm>
              <a:off x="-1" y="13500100"/>
              <a:ext cx="12958440" cy="977901"/>
              <a:chOff x="0" y="0"/>
              <a:chExt cx="12958438" cy="977900"/>
            </a:xfrm>
          </p:grpSpPr>
          <p:pic>
            <p:nvPicPr>
              <p:cNvPr id="389"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92" name="Group 392"/>
              <p:cNvGrpSpPr/>
              <p:nvPr/>
            </p:nvGrpSpPr>
            <p:grpSpPr>
              <a:xfrm>
                <a:off x="9663430" y="34925"/>
                <a:ext cx="3295009" cy="908052"/>
                <a:chOff x="0" y="0"/>
                <a:chExt cx="3295007" cy="908051"/>
              </a:xfrm>
            </p:grpSpPr>
            <p:pic>
              <p:nvPicPr>
                <p:cNvPr id="390"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91"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96" name="Group 396"/>
            <p:cNvGrpSpPr/>
            <p:nvPr/>
          </p:nvGrpSpPr>
          <p:grpSpPr>
            <a:xfrm>
              <a:off x="194459" y="4819649"/>
              <a:ext cx="13111294" cy="406401"/>
              <a:chOff x="0" y="4819649"/>
              <a:chExt cx="13111292" cy="406400"/>
            </a:xfrm>
          </p:grpSpPr>
          <p:sp>
            <p:nvSpPr>
              <p:cNvPr id="394" name="Shape 394"/>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395" name="Shape 395"/>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398" name="Shape 398"/>
          <p:cNvSpPr/>
          <p:nvPr/>
        </p:nvSpPr>
        <p:spPr>
          <a:xfrm>
            <a:off x="2921000" y="247650"/>
            <a:ext cx="71501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“Polarization” Extension Four: Integrated Stokes U</a:t>
            </a:r>
          </a:p>
        </p:txBody>
      </p:sp>
      <p:grpSp>
        <p:nvGrpSpPr>
          <p:cNvPr id="401" name="Group 401"/>
          <p:cNvGrpSpPr/>
          <p:nvPr/>
        </p:nvGrpSpPr>
        <p:grpSpPr>
          <a:xfrm>
            <a:off x="2565400" y="774700"/>
            <a:ext cx="7874000" cy="7874000"/>
            <a:chOff x="0" y="0"/>
            <a:chExt cx="7874000" cy="7874000"/>
          </a:xfrm>
        </p:grpSpPr>
        <p:pic>
          <p:nvPicPr>
            <p:cNvPr id="399" name="droppedImage.tiff"/>
            <p:cNvPicPr>
              <a:picLocks noChangeAspect="1"/>
            </p:cNvPicPr>
            <p:nvPr/>
          </p:nvPicPr>
          <p:blipFill>
            <a:blip r:embed="rId5">
              <a:extLst/>
            </a:blip>
            <a:stretch>
              <a:fillRect/>
            </a:stretch>
          </p:blipFill>
          <p:spPr>
            <a:xfrm>
              <a:off x="0" y="0"/>
              <a:ext cx="7874000" cy="7874000"/>
            </a:xfrm>
            <a:prstGeom prst="rect">
              <a:avLst/>
            </a:prstGeom>
            <a:ln w="12700" cap="flat">
              <a:noFill/>
              <a:miter lim="400000"/>
            </a:ln>
            <a:effectLst/>
          </p:spPr>
        </p:pic>
        <p:sp>
          <p:nvSpPr>
            <p:cNvPr id="400" name="Shape 400"/>
            <p:cNvSpPr/>
            <p:nvPr/>
          </p:nvSpPr>
          <p:spPr>
            <a:xfrm rot="20446489">
              <a:off x="2699506" y="337866"/>
              <a:ext cx="389151" cy="1111860"/>
            </a:xfrm>
            <a:prstGeom prst="rect">
              <a:avLst/>
            </a:prstGeom>
            <a:solidFill>
              <a:srgbClr val="000000"/>
            </a:solid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07" name="Group 407"/>
          <p:cNvGrpSpPr/>
          <p:nvPr/>
        </p:nvGrpSpPr>
        <p:grpSpPr>
          <a:xfrm>
            <a:off x="-3960" y="8699500"/>
            <a:ext cx="12958439" cy="977901"/>
            <a:chOff x="0" y="0"/>
            <a:chExt cx="12958438" cy="977900"/>
          </a:xfrm>
        </p:grpSpPr>
        <p:pic>
          <p:nvPicPr>
            <p:cNvPr id="403"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06" name="Group 406"/>
            <p:cNvGrpSpPr/>
            <p:nvPr/>
          </p:nvGrpSpPr>
          <p:grpSpPr>
            <a:xfrm>
              <a:off x="9663430" y="34925"/>
              <a:ext cx="3295009" cy="908052"/>
              <a:chOff x="0" y="0"/>
              <a:chExt cx="3295007" cy="908051"/>
            </a:xfrm>
          </p:grpSpPr>
          <p:pic>
            <p:nvPicPr>
              <p:cNvPr id="404"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05"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16" name="Group 416"/>
          <p:cNvGrpSpPr/>
          <p:nvPr/>
        </p:nvGrpSpPr>
        <p:grpSpPr>
          <a:xfrm>
            <a:off x="-3960" y="19049"/>
            <a:ext cx="13305753" cy="9658352"/>
            <a:chOff x="0" y="4819649"/>
            <a:chExt cx="13305752" cy="9658351"/>
          </a:xfrm>
        </p:grpSpPr>
        <p:grpSp>
          <p:nvGrpSpPr>
            <p:cNvPr id="412" name="Group 412"/>
            <p:cNvGrpSpPr/>
            <p:nvPr/>
          </p:nvGrpSpPr>
          <p:grpSpPr>
            <a:xfrm>
              <a:off x="-1" y="13500100"/>
              <a:ext cx="12958440" cy="977901"/>
              <a:chOff x="0" y="0"/>
              <a:chExt cx="12958438" cy="977900"/>
            </a:xfrm>
          </p:grpSpPr>
          <p:pic>
            <p:nvPicPr>
              <p:cNvPr id="408"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11" name="Group 411"/>
              <p:cNvGrpSpPr/>
              <p:nvPr/>
            </p:nvGrpSpPr>
            <p:grpSpPr>
              <a:xfrm>
                <a:off x="9663430" y="34925"/>
                <a:ext cx="3295009" cy="908052"/>
                <a:chOff x="0" y="0"/>
                <a:chExt cx="3295007" cy="908051"/>
              </a:xfrm>
            </p:grpSpPr>
            <p:pic>
              <p:nvPicPr>
                <p:cNvPr id="409"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10"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15" name="Group 415"/>
            <p:cNvGrpSpPr/>
            <p:nvPr/>
          </p:nvGrpSpPr>
          <p:grpSpPr>
            <a:xfrm>
              <a:off x="194459" y="4819649"/>
              <a:ext cx="13111294" cy="406401"/>
              <a:chOff x="0" y="4819649"/>
              <a:chExt cx="13111292" cy="406400"/>
            </a:xfrm>
          </p:grpSpPr>
          <p:sp>
            <p:nvSpPr>
              <p:cNvPr id="413" name="Shape 413"/>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414" name="Shape 414"/>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417" name="Shape 417"/>
          <p:cNvSpPr/>
          <p:nvPr/>
        </p:nvSpPr>
        <p:spPr>
          <a:xfrm>
            <a:off x="2616200" y="247650"/>
            <a:ext cx="77216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“Polarization” Extension Five: Total Linear Polarization</a:t>
            </a:r>
          </a:p>
        </p:txBody>
      </p:sp>
      <p:grpSp>
        <p:nvGrpSpPr>
          <p:cNvPr id="420" name="Group 420"/>
          <p:cNvGrpSpPr/>
          <p:nvPr/>
        </p:nvGrpSpPr>
        <p:grpSpPr>
          <a:xfrm>
            <a:off x="2565400" y="774700"/>
            <a:ext cx="7874000" cy="7874000"/>
            <a:chOff x="0" y="0"/>
            <a:chExt cx="7874000" cy="7874000"/>
          </a:xfrm>
        </p:grpSpPr>
        <p:pic>
          <p:nvPicPr>
            <p:cNvPr id="418" name="droppedImage.tiff"/>
            <p:cNvPicPr>
              <a:picLocks noChangeAspect="1"/>
            </p:cNvPicPr>
            <p:nvPr/>
          </p:nvPicPr>
          <p:blipFill>
            <a:blip r:embed="rId5">
              <a:extLst/>
            </a:blip>
            <a:stretch>
              <a:fillRect/>
            </a:stretch>
          </p:blipFill>
          <p:spPr>
            <a:xfrm>
              <a:off x="0" y="0"/>
              <a:ext cx="7874000" cy="7874000"/>
            </a:xfrm>
            <a:prstGeom prst="rect">
              <a:avLst/>
            </a:prstGeom>
            <a:ln w="12700" cap="flat">
              <a:noFill/>
              <a:miter lim="400000"/>
            </a:ln>
            <a:effectLst/>
          </p:spPr>
        </p:pic>
        <p:sp>
          <p:nvSpPr>
            <p:cNvPr id="419" name="Shape 419"/>
            <p:cNvSpPr/>
            <p:nvPr/>
          </p:nvSpPr>
          <p:spPr>
            <a:xfrm rot="20446489">
              <a:off x="2699506" y="337866"/>
              <a:ext cx="389151" cy="1111860"/>
            </a:xfrm>
            <a:prstGeom prst="rect">
              <a:avLst/>
            </a:prstGeom>
            <a:solidFill>
              <a:srgbClr val="000000"/>
            </a:solid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6" name="Group 426"/>
          <p:cNvGrpSpPr/>
          <p:nvPr/>
        </p:nvGrpSpPr>
        <p:grpSpPr>
          <a:xfrm>
            <a:off x="-3960" y="8699500"/>
            <a:ext cx="12958439" cy="977901"/>
            <a:chOff x="0" y="0"/>
            <a:chExt cx="12958438" cy="977900"/>
          </a:xfrm>
        </p:grpSpPr>
        <p:pic>
          <p:nvPicPr>
            <p:cNvPr id="422"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25" name="Group 425"/>
            <p:cNvGrpSpPr/>
            <p:nvPr/>
          </p:nvGrpSpPr>
          <p:grpSpPr>
            <a:xfrm>
              <a:off x="9663430" y="34925"/>
              <a:ext cx="3295009" cy="908052"/>
              <a:chOff x="0" y="0"/>
              <a:chExt cx="3295007" cy="908051"/>
            </a:xfrm>
          </p:grpSpPr>
          <p:pic>
            <p:nvPicPr>
              <p:cNvPr id="423"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24"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35" name="Group 435"/>
          <p:cNvGrpSpPr/>
          <p:nvPr/>
        </p:nvGrpSpPr>
        <p:grpSpPr>
          <a:xfrm>
            <a:off x="-3960" y="19049"/>
            <a:ext cx="13305753" cy="9658352"/>
            <a:chOff x="0" y="4819649"/>
            <a:chExt cx="13305752" cy="9658351"/>
          </a:xfrm>
        </p:grpSpPr>
        <p:grpSp>
          <p:nvGrpSpPr>
            <p:cNvPr id="431" name="Group 431"/>
            <p:cNvGrpSpPr/>
            <p:nvPr/>
          </p:nvGrpSpPr>
          <p:grpSpPr>
            <a:xfrm>
              <a:off x="-1" y="13500100"/>
              <a:ext cx="12958440" cy="977901"/>
              <a:chOff x="0" y="0"/>
              <a:chExt cx="12958438" cy="977900"/>
            </a:xfrm>
          </p:grpSpPr>
          <p:pic>
            <p:nvPicPr>
              <p:cNvPr id="427"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30" name="Group 430"/>
              <p:cNvGrpSpPr/>
              <p:nvPr/>
            </p:nvGrpSpPr>
            <p:grpSpPr>
              <a:xfrm>
                <a:off x="9663430" y="34925"/>
                <a:ext cx="3295009" cy="908052"/>
                <a:chOff x="0" y="0"/>
                <a:chExt cx="3295007" cy="908051"/>
              </a:xfrm>
            </p:grpSpPr>
            <p:pic>
              <p:nvPicPr>
                <p:cNvPr id="428"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29"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34" name="Group 434"/>
            <p:cNvGrpSpPr/>
            <p:nvPr/>
          </p:nvGrpSpPr>
          <p:grpSpPr>
            <a:xfrm>
              <a:off x="194459" y="4819649"/>
              <a:ext cx="13111294" cy="406401"/>
              <a:chOff x="0" y="4819649"/>
              <a:chExt cx="13111292" cy="406400"/>
            </a:xfrm>
          </p:grpSpPr>
          <p:sp>
            <p:nvSpPr>
              <p:cNvPr id="432" name="Shape 432"/>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433" name="Shape 433"/>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436" name="Shape 436"/>
          <p:cNvSpPr/>
          <p:nvPr/>
        </p:nvSpPr>
        <p:spPr>
          <a:xfrm>
            <a:off x="2641600" y="247650"/>
            <a:ext cx="77216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Derived Field Azimuth</a:t>
            </a:r>
          </a:p>
        </p:txBody>
      </p:sp>
      <p:grpSp>
        <p:nvGrpSpPr>
          <p:cNvPr id="440" name="Group 440"/>
          <p:cNvGrpSpPr/>
          <p:nvPr/>
        </p:nvGrpSpPr>
        <p:grpSpPr>
          <a:xfrm>
            <a:off x="2565400" y="774700"/>
            <a:ext cx="7874000" cy="7874000"/>
            <a:chOff x="0" y="0"/>
            <a:chExt cx="7874000" cy="7874000"/>
          </a:xfrm>
        </p:grpSpPr>
        <p:pic>
          <p:nvPicPr>
            <p:cNvPr id="437" name="20120411.comp.1074.daily_azimuth.3.png"/>
            <p:cNvPicPr>
              <a:picLocks noChangeAspect="1"/>
            </p:cNvPicPr>
            <p:nvPr/>
          </p:nvPicPr>
          <p:blipFill>
            <a:blip r:embed="rId5">
              <a:extLst/>
            </a:blip>
            <a:stretch>
              <a:fillRect/>
            </a:stretch>
          </p:blipFill>
          <p:spPr>
            <a:xfrm>
              <a:off x="0" y="0"/>
              <a:ext cx="7874000" cy="7874000"/>
            </a:xfrm>
            <a:prstGeom prst="rect">
              <a:avLst/>
            </a:prstGeom>
            <a:ln w="12700" cap="flat">
              <a:noFill/>
              <a:miter lim="400000"/>
            </a:ln>
            <a:effectLst/>
          </p:spPr>
        </p:pic>
        <p:sp>
          <p:nvSpPr>
            <p:cNvPr id="438" name="Shape 438"/>
            <p:cNvSpPr/>
            <p:nvPr/>
          </p:nvSpPr>
          <p:spPr>
            <a:xfrm rot="20446489">
              <a:off x="2699506" y="337866"/>
              <a:ext cx="389151" cy="1111860"/>
            </a:xfrm>
            <a:prstGeom prst="rect">
              <a:avLst/>
            </a:prstGeom>
            <a:solidFill>
              <a:srgbClr val="000000"/>
            </a:solid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439" name="Shape 439"/>
            <p:cNvSpPr/>
            <p:nvPr/>
          </p:nvSpPr>
          <p:spPr>
            <a:xfrm>
              <a:off x="1976369" y="2743200"/>
              <a:ext cx="392126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a:solidFill>
                    <a:srgbClr val="FF2600"/>
                  </a:solidFill>
                  <a:latin typeface="Helvetica"/>
                  <a:ea typeface="Helvetica"/>
                  <a:cs typeface="Helvetica"/>
                  <a:sym typeface="Helvetica"/>
                </a:defRPr>
              </a:pPr>
              <a:r>
                <a:t>Field Azimuth (=1/2 tan</a:t>
              </a:r>
              <a:r>
                <a:rPr baseline="31999"/>
                <a:t>-1</a:t>
              </a:r>
              <a:r>
                <a:t>(U/Q))</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grpSp>
        <p:nvGrpSpPr>
          <p:cNvPr id="446" name="Group 446"/>
          <p:cNvGrpSpPr/>
          <p:nvPr/>
        </p:nvGrpSpPr>
        <p:grpSpPr>
          <a:xfrm>
            <a:off x="-3960" y="8699500"/>
            <a:ext cx="12958439" cy="977901"/>
            <a:chOff x="0" y="0"/>
            <a:chExt cx="12958438" cy="977900"/>
          </a:xfrm>
        </p:grpSpPr>
        <p:pic>
          <p:nvPicPr>
            <p:cNvPr id="442"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45" name="Group 445"/>
            <p:cNvGrpSpPr/>
            <p:nvPr/>
          </p:nvGrpSpPr>
          <p:grpSpPr>
            <a:xfrm>
              <a:off x="9663430" y="34925"/>
              <a:ext cx="3295009" cy="908052"/>
              <a:chOff x="0" y="0"/>
              <a:chExt cx="3295007" cy="908051"/>
            </a:xfrm>
          </p:grpSpPr>
          <p:pic>
            <p:nvPicPr>
              <p:cNvPr id="443"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44"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55" name="Group 455"/>
          <p:cNvGrpSpPr/>
          <p:nvPr/>
        </p:nvGrpSpPr>
        <p:grpSpPr>
          <a:xfrm>
            <a:off x="-3960" y="19049"/>
            <a:ext cx="13305753" cy="9658352"/>
            <a:chOff x="0" y="4819649"/>
            <a:chExt cx="13305752" cy="9658351"/>
          </a:xfrm>
        </p:grpSpPr>
        <p:grpSp>
          <p:nvGrpSpPr>
            <p:cNvPr id="451" name="Group 451"/>
            <p:cNvGrpSpPr/>
            <p:nvPr/>
          </p:nvGrpSpPr>
          <p:grpSpPr>
            <a:xfrm>
              <a:off x="-1" y="13500100"/>
              <a:ext cx="12958440" cy="977901"/>
              <a:chOff x="0" y="0"/>
              <a:chExt cx="12958438" cy="977900"/>
            </a:xfrm>
          </p:grpSpPr>
          <p:pic>
            <p:nvPicPr>
              <p:cNvPr id="447"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450" name="Group 450"/>
              <p:cNvGrpSpPr/>
              <p:nvPr/>
            </p:nvGrpSpPr>
            <p:grpSpPr>
              <a:xfrm>
                <a:off x="9663430" y="34925"/>
                <a:ext cx="3295009" cy="908052"/>
                <a:chOff x="0" y="0"/>
                <a:chExt cx="3295007" cy="908051"/>
              </a:xfrm>
            </p:grpSpPr>
            <p:pic>
              <p:nvPicPr>
                <p:cNvPr id="448"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449"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454" name="Group 454"/>
            <p:cNvGrpSpPr/>
            <p:nvPr/>
          </p:nvGrpSpPr>
          <p:grpSpPr>
            <a:xfrm>
              <a:off x="194459" y="4819649"/>
              <a:ext cx="13111294" cy="406401"/>
              <a:chOff x="0" y="4819649"/>
              <a:chExt cx="13111292" cy="406400"/>
            </a:xfrm>
          </p:grpSpPr>
          <p:sp>
            <p:nvSpPr>
              <p:cNvPr id="452" name="Shape 452"/>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453" name="Shape 453"/>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4" name="Group 154"/>
          <p:cNvGrpSpPr/>
          <p:nvPr/>
        </p:nvGrpSpPr>
        <p:grpSpPr>
          <a:xfrm>
            <a:off x="-3960" y="8699500"/>
            <a:ext cx="12958439" cy="977901"/>
            <a:chOff x="0" y="0"/>
            <a:chExt cx="12958438" cy="977900"/>
          </a:xfrm>
        </p:grpSpPr>
        <p:pic>
          <p:nvPicPr>
            <p:cNvPr id="150"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153" name="Group 153"/>
            <p:cNvGrpSpPr/>
            <p:nvPr/>
          </p:nvGrpSpPr>
          <p:grpSpPr>
            <a:xfrm>
              <a:off x="9663430" y="34925"/>
              <a:ext cx="3295009" cy="908052"/>
              <a:chOff x="0" y="0"/>
              <a:chExt cx="3295007" cy="908051"/>
            </a:xfrm>
          </p:grpSpPr>
          <p:pic>
            <p:nvPicPr>
              <p:cNvPr id="151"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152"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163" name="Group 163"/>
          <p:cNvGrpSpPr/>
          <p:nvPr/>
        </p:nvGrpSpPr>
        <p:grpSpPr>
          <a:xfrm>
            <a:off x="-3960" y="19049"/>
            <a:ext cx="13305753" cy="9658352"/>
            <a:chOff x="0" y="4819649"/>
            <a:chExt cx="13305752" cy="9658351"/>
          </a:xfrm>
        </p:grpSpPr>
        <p:grpSp>
          <p:nvGrpSpPr>
            <p:cNvPr id="159" name="Group 159"/>
            <p:cNvGrpSpPr/>
            <p:nvPr/>
          </p:nvGrpSpPr>
          <p:grpSpPr>
            <a:xfrm>
              <a:off x="-1" y="13500100"/>
              <a:ext cx="12958440" cy="977901"/>
              <a:chOff x="0" y="0"/>
              <a:chExt cx="12958438" cy="977900"/>
            </a:xfrm>
          </p:grpSpPr>
          <p:pic>
            <p:nvPicPr>
              <p:cNvPr id="155"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158" name="Group 158"/>
              <p:cNvGrpSpPr/>
              <p:nvPr/>
            </p:nvGrpSpPr>
            <p:grpSpPr>
              <a:xfrm>
                <a:off x="9663430" y="34925"/>
                <a:ext cx="3295009" cy="908052"/>
                <a:chOff x="0" y="0"/>
                <a:chExt cx="3295007" cy="908051"/>
              </a:xfrm>
            </p:grpSpPr>
            <p:pic>
              <p:nvPicPr>
                <p:cNvPr id="156"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157"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162" name="Group 162"/>
            <p:cNvGrpSpPr/>
            <p:nvPr/>
          </p:nvGrpSpPr>
          <p:grpSpPr>
            <a:xfrm>
              <a:off x="194459" y="4819649"/>
              <a:ext cx="13111294" cy="406401"/>
              <a:chOff x="0" y="4819649"/>
              <a:chExt cx="13111292" cy="406400"/>
            </a:xfrm>
          </p:grpSpPr>
          <p:sp>
            <p:nvSpPr>
              <p:cNvPr id="160" name="Shape 160"/>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61" name="Shape 161"/>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164" name="Shape 164"/>
          <p:cNvSpPr/>
          <p:nvPr/>
        </p:nvSpPr>
        <p:spPr>
          <a:xfrm>
            <a:off x="4269292" y="184150"/>
            <a:ext cx="441541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solidFill>
                  <a:srgbClr val="0433FF"/>
                </a:solidFill>
                <a:effectLst>
                  <a:outerShdw sx="100000" sy="100000" kx="0" ky="0" algn="b" rotWithShape="0" blurRad="127000" dist="76200" dir="2700000">
                    <a:srgbClr val="000000">
                      <a:alpha val="75000"/>
                    </a:srgbClr>
                  </a:outerShdw>
                </a:effectLst>
                <a:latin typeface="Helvetica"/>
                <a:ea typeface="Helvetica"/>
                <a:cs typeface="Helvetica"/>
                <a:sym typeface="Helvetica"/>
              </a:defRPr>
            </a:lvl1pPr>
          </a:lstStyle>
          <a:p>
            <a:pPr/>
            <a:r>
              <a:t>CoMP Instrument</a:t>
            </a:r>
          </a:p>
        </p:txBody>
      </p:sp>
      <p:grpSp>
        <p:nvGrpSpPr>
          <p:cNvPr id="182" name="Group 182"/>
          <p:cNvGrpSpPr/>
          <p:nvPr/>
        </p:nvGrpSpPr>
        <p:grpSpPr>
          <a:xfrm>
            <a:off x="325437" y="1138237"/>
            <a:ext cx="6269901" cy="4116388"/>
            <a:chOff x="0" y="0"/>
            <a:chExt cx="6269900" cy="4116387"/>
          </a:xfrm>
        </p:grpSpPr>
        <p:pic>
          <p:nvPicPr>
            <p:cNvPr id="165" name="One-Shot_SHINE.png"/>
            <p:cNvPicPr>
              <a:picLocks noChangeAspect="0"/>
            </p:cNvPicPr>
            <p:nvPr/>
          </p:nvPicPr>
          <p:blipFill>
            <a:blip r:embed="rId5">
              <a:extLst/>
            </a:blip>
            <a:stretch>
              <a:fillRect/>
            </a:stretch>
          </p:blipFill>
          <p:spPr>
            <a:xfrm>
              <a:off x="0" y="0"/>
              <a:ext cx="6197012" cy="4116388"/>
            </a:xfrm>
            <a:prstGeom prst="rect">
              <a:avLst/>
            </a:prstGeom>
            <a:ln w="12700" cap="flat">
              <a:noFill/>
              <a:miter lim="400000"/>
            </a:ln>
            <a:effectLst/>
          </p:spPr>
        </p:pic>
        <p:sp>
          <p:nvSpPr>
            <p:cNvPr id="166" name="Shape 166"/>
            <p:cNvSpPr/>
            <p:nvPr/>
          </p:nvSpPr>
          <p:spPr>
            <a:xfrm>
              <a:off x="1986615" y="285688"/>
              <a:ext cx="910764"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Light Trap</a:t>
              </a:r>
            </a:p>
          </p:txBody>
        </p:sp>
        <p:sp>
          <p:nvSpPr>
            <p:cNvPr id="167" name="Shape 167"/>
            <p:cNvSpPr/>
            <p:nvPr/>
          </p:nvSpPr>
          <p:spPr>
            <a:xfrm>
              <a:off x="3030980" y="813113"/>
              <a:ext cx="1394506"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Collimating Lens</a:t>
              </a:r>
            </a:p>
          </p:txBody>
        </p:sp>
        <p:sp>
          <p:nvSpPr>
            <p:cNvPr id="168" name="Shape 168"/>
            <p:cNvSpPr/>
            <p:nvPr/>
          </p:nvSpPr>
          <p:spPr>
            <a:xfrm>
              <a:off x="3625381" y="1076825"/>
              <a:ext cx="1341548"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Pre-Filter Wheel</a:t>
              </a:r>
            </a:p>
          </p:txBody>
        </p:sp>
        <p:sp>
          <p:nvSpPr>
            <p:cNvPr id="169" name="Shape 169"/>
            <p:cNvSpPr/>
            <p:nvPr/>
          </p:nvSpPr>
          <p:spPr>
            <a:xfrm>
              <a:off x="4283688" y="1313068"/>
              <a:ext cx="1418988"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Filter/Polarimeter</a:t>
              </a:r>
            </a:p>
          </p:txBody>
        </p:sp>
        <p:sp>
          <p:nvSpPr>
            <p:cNvPr id="170" name="Shape 170"/>
            <p:cNvSpPr/>
            <p:nvPr/>
          </p:nvSpPr>
          <p:spPr>
            <a:xfrm>
              <a:off x="5496247" y="2038277"/>
              <a:ext cx="766997"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Detector</a:t>
              </a:r>
            </a:p>
          </p:txBody>
        </p:sp>
        <p:sp>
          <p:nvSpPr>
            <p:cNvPr id="171" name="Shape 171"/>
            <p:cNvSpPr/>
            <p:nvPr/>
          </p:nvSpPr>
          <p:spPr>
            <a:xfrm flipH="1">
              <a:off x="2109620" y="527425"/>
              <a:ext cx="329630" cy="791138"/>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2" name="Shape 172"/>
            <p:cNvSpPr/>
            <p:nvPr/>
          </p:nvSpPr>
          <p:spPr>
            <a:xfrm>
              <a:off x="2436348" y="549400"/>
              <a:ext cx="1236413"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Occulting Disk</a:t>
              </a:r>
            </a:p>
          </p:txBody>
        </p:sp>
        <p:sp>
          <p:nvSpPr>
            <p:cNvPr id="173" name="Shape 173"/>
            <p:cNvSpPr/>
            <p:nvPr/>
          </p:nvSpPr>
          <p:spPr>
            <a:xfrm flipH="1">
              <a:off x="2109622" y="791137"/>
              <a:ext cx="857034" cy="929862"/>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4" name="Shape 174"/>
            <p:cNvSpPr/>
            <p:nvPr/>
          </p:nvSpPr>
          <p:spPr>
            <a:xfrm flipH="1">
              <a:off x="2966654" y="1054849"/>
              <a:ext cx="659258" cy="1094683"/>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5" name="Shape 175"/>
            <p:cNvSpPr/>
            <p:nvPr/>
          </p:nvSpPr>
          <p:spPr>
            <a:xfrm flipH="1">
              <a:off x="3823688" y="1318562"/>
              <a:ext cx="395555" cy="725211"/>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6" name="Shape 176"/>
            <p:cNvSpPr/>
            <p:nvPr/>
          </p:nvSpPr>
          <p:spPr>
            <a:xfrm flipH="1">
              <a:off x="3889613" y="1582275"/>
              <a:ext cx="922960" cy="922994"/>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7" name="Shape 177"/>
            <p:cNvSpPr/>
            <p:nvPr/>
          </p:nvSpPr>
          <p:spPr>
            <a:xfrm flipH="1">
              <a:off x="4944424" y="2307484"/>
              <a:ext cx="663377" cy="593355"/>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78" name="Shape 178"/>
            <p:cNvSpPr/>
            <p:nvPr/>
          </p:nvSpPr>
          <p:spPr>
            <a:xfrm>
              <a:off x="4875656" y="1538323"/>
              <a:ext cx="1394245"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Re-Imaging Lens</a:t>
              </a:r>
            </a:p>
          </p:txBody>
        </p:sp>
        <p:sp>
          <p:nvSpPr>
            <p:cNvPr id="179" name="Shape 179"/>
            <p:cNvSpPr/>
            <p:nvPr/>
          </p:nvSpPr>
          <p:spPr>
            <a:xfrm flipH="1">
              <a:off x="4417019" y="1845987"/>
              <a:ext cx="988886" cy="857066"/>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80" name="Shape 180"/>
            <p:cNvSpPr/>
            <p:nvPr/>
          </p:nvSpPr>
          <p:spPr>
            <a:xfrm>
              <a:off x="1188036" y="21976"/>
              <a:ext cx="2080528" cy="29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marL="40639" marR="40639" algn="l" defTabSz="914400">
                <a:buClr>
                  <a:srgbClr val="000000"/>
                </a:buClr>
                <a:buFont typeface="Times New Roman"/>
                <a:defRPr sz="1400">
                  <a:uFill>
                    <a:solidFill>
                      <a:srgbClr val="000000"/>
                    </a:solidFill>
                  </a:uFill>
                  <a:latin typeface="Times New Roman"/>
                  <a:ea typeface="Times New Roman"/>
                  <a:cs typeface="Times New Roman"/>
                  <a:sym typeface="Times New Roman"/>
                </a:defRPr>
              </a:lvl1pPr>
            </a:lstStyle>
            <a:p>
              <a:pPr/>
              <a:r>
                <a:t>Calibration Polarizer Stage</a:t>
              </a:r>
            </a:p>
          </p:txBody>
        </p:sp>
        <p:sp>
          <p:nvSpPr>
            <p:cNvPr id="181" name="Shape 181"/>
            <p:cNvSpPr/>
            <p:nvPr/>
          </p:nvSpPr>
          <p:spPr>
            <a:xfrm flipH="1">
              <a:off x="1516291" y="263712"/>
              <a:ext cx="395554" cy="1186707"/>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grpSp>
      <p:sp>
        <p:nvSpPr>
          <p:cNvPr id="183" name="Shape 183"/>
          <p:cNvSpPr/>
          <p:nvPr/>
        </p:nvSpPr>
        <p:spPr>
          <a:xfrm>
            <a:off x="1363662" y="5437187"/>
            <a:ext cx="3581401" cy="342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8771" marR="30420" algn="l"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CoMP Pre-filter Set:</a:t>
            </a:r>
          </a:p>
          <a:p>
            <a:pPr marL="28771" marR="30420"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FeXIII 1074.7nm</a:t>
            </a:r>
          </a:p>
          <a:p>
            <a:pPr marL="28771" marR="30420"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Fe XIII 1079.8 nm</a:t>
            </a:r>
          </a:p>
          <a:p>
            <a:pPr marL="28771" marR="30420"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HeI 1083.0 nm</a:t>
            </a:r>
          </a:p>
          <a:p>
            <a:pPr marL="28771" marR="30420" defTabSz="642937">
              <a:spcBef>
                <a:spcPts val="900"/>
              </a:spcBef>
              <a:buClr>
                <a:srgbClr val="434ED6"/>
              </a:buClr>
              <a:buFont typeface="Arial"/>
              <a:defRPr sz="2029">
                <a:solidFill>
                  <a:srgbClr val="434ED6"/>
                </a:solidFill>
                <a:uFill>
                  <a:solidFill>
                    <a:srgbClr val="434ED6"/>
                  </a:solidFill>
                </a:uFill>
                <a:latin typeface="Helvetica"/>
                <a:ea typeface="Helvetica"/>
                <a:cs typeface="Helvetica"/>
                <a:sym typeface="Helvetica"/>
              </a:defRPr>
            </a:pPr>
            <a:r>
              <a:t>Measures Stokes I, Q, U, V</a:t>
            </a:r>
          </a:p>
          <a:p>
            <a:pPr marL="28771" marR="30420"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0.14 nm bandpass</a:t>
            </a:r>
          </a:p>
          <a:p>
            <a:pPr marL="28771" marR="30420" defTabSz="642937">
              <a:spcBef>
                <a:spcPts val="900"/>
              </a:spcBef>
              <a:buClr>
                <a:srgbClr val="434ED6"/>
              </a:buClr>
              <a:buFont typeface="Arial"/>
              <a:defRPr sz="2400">
                <a:uFill>
                  <a:solidFill>
                    <a:srgbClr val="000000"/>
                  </a:solidFill>
                </a:uFill>
                <a:latin typeface="Helvetica"/>
                <a:ea typeface="Helvetica"/>
                <a:cs typeface="Helvetica"/>
                <a:sym typeface="Helvetica"/>
              </a:defRPr>
            </a:pPr>
            <a:r>
              <a:rPr sz="2000">
                <a:solidFill>
                  <a:srgbClr val="434ED6"/>
                </a:solidFill>
                <a:uFill>
                  <a:solidFill>
                    <a:srgbClr val="434ED6"/>
                  </a:solidFill>
                </a:uFill>
              </a:rPr>
              <a:t>2.8 </a:t>
            </a:r>
            <a:r>
              <a:rPr i="1" sz="2000">
                <a:solidFill>
                  <a:srgbClr val="434ED6"/>
                </a:solidFill>
                <a:uFill>
                  <a:solidFill>
                    <a:srgbClr val="434ED6"/>
                  </a:solidFill>
                </a:uFill>
              </a:rPr>
              <a:t>R</a:t>
            </a:r>
            <a:r>
              <a:rPr baseline="-25000" sz="2000">
                <a:solidFill>
                  <a:srgbClr val="434ED6"/>
                </a:solidFill>
                <a:uFill>
                  <a:solidFill>
                    <a:srgbClr val="434ED6"/>
                  </a:solidFill>
                </a:uFill>
              </a:rPr>
              <a:t>sun</a:t>
            </a:r>
            <a:r>
              <a:rPr sz="2000">
                <a:solidFill>
                  <a:srgbClr val="434ED6"/>
                </a:solidFill>
                <a:uFill>
                  <a:solidFill>
                    <a:srgbClr val="434ED6"/>
                  </a:solidFill>
                </a:uFill>
              </a:rPr>
              <a:t> Full Field-of-View</a:t>
            </a:r>
            <a:endParaRPr sz="2000">
              <a:solidFill>
                <a:srgbClr val="434ED6"/>
              </a:solidFill>
              <a:uFill>
                <a:solidFill>
                  <a:srgbClr val="434ED6"/>
                </a:solidFill>
              </a:uFill>
            </a:endParaRPr>
          </a:p>
          <a:p>
            <a:pPr marL="28771" marR="30420"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pPr>
            <a:r>
              <a:t>4.5 arcsec/pixel</a:t>
            </a:r>
          </a:p>
        </p:txBody>
      </p:sp>
      <p:sp>
        <p:nvSpPr>
          <p:cNvPr id="184" name="Shape 184"/>
          <p:cNvSpPr/>
          <p:nvPr/>
        </p:nvSpPr>
        <p:spPr>
          <a:xfrm>
            <a:off x="6627812" y="5956300"/>
            <a:ext cx="6261101"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8771" marR="30420" algn="l" defTabSz="642937">
              <a:lnSpc>
                <a:spcPct val="150000"/>
              </a:lnSpc>
              <a:buClr>
                <a:srgbClr val="000000"/>
              </a:buClr>
              <a:buFont typeface="Arial"/>
              <a:defRPr sz="2400">
                <a:uFill>
                  <a:solidFill>
                    <a:srgbClr val="000000"/>
                  </a:solidFill>
                </a:uFill>
                <a:latin typeface="Helvetica"/>
                <a:ea typeface="Helvetica"/>
                <a:cs typeface="Helvetica"/>
                <a:sym typeface="Helvetica"/>
              </a:defRPr>
            </a:pPr>
            <a:r>
              <a:rPr sz="2000"/>
              <a:t>Linear Polarization </a:t>
            </a:r>
            <a:r>
              <a:rPr sz="1800"/>
              <a:t>→ </a:t>
            </a:r>
            <a:r>
              <a:rPr sz="2000"/>
              <a:t>POS Magnetic Field Direction</a:t>
            </a:r>
            <a:endParaRPr sz="2000"/>
          </a:p>
          <a:p>
            <a:pPr marL="28771" marR="30420" algn="l" defTabSz="642937">
              <a:lnSpc>
                <a:spcPct val="150000"/>
              </a:lnSpc>
              <a:buClr>
                <a:srgbClr val="000000"/>
              </a:buClr>
              <a:buFont typeface="Arial"/>
              <a:defRPr sz="2400">
                <a:uFill>
                  <a:solidFill>
                    <a:srgbClr val="000000"/>
                  </a:solidFill>
                </a:uFill>
                <a:latin typeface="Helvetica"/>
                <a:ea typeface="Helvetica"/>
                <a:cs typeface="Helvetica"/>
                <a:sym typeface="Helvetica"/>
              </a:defRPr>
            </a:pPr>
            <a:r>
              <a:rPr sz="2000"/>
              <a:t>Circular Polarization → LOS Magnetic Field Strength</a:t>
            </a:r>
            <a:endParaRPr sz="2000"/>
          </a:p>
          <a:p>
            <a:pPr marL="28771" marR="30420" algn="l" defTabSz="642937">
              <a:lnSpc>
                <a:spcPct val="150000"/>
              </a:lnSpc>
              <a:buClr>
                <a:srgbClr val="000000"/>
              </a:buClr>
              <a:buFont typeface="Arial"/>
              <a:defRPr sz="2400">
                <a:uFill>
                  <a:solidFill>
                    <a:srgbClr val="000000"/>
                  </a:solidFill>
                </a:uFill>
                <a:latin typeface="Helvetica"/>
                <a:ea typeface="Helvetica"/>
                <a:cs typeface="Helvetica"/>
                <a:sym typeface="Helvetica"/>
              </a:defRPr>
            </a:pPr>
            <a:r>
              <a:rPr sz="2000"/>
              <a:t>Doppler Shift </a:t>
            </a:r>
            <a:r>
              <a:rPr sz="1800"/>
              <a:t>→ </a:t>
            </a:r>
            <a:r>
              <a:rPr sz="2000"/>
              <a:t>Velocity</a:t>
            </a:r>
          </a:p>
        </p:txBody>
      </p:sp>
      <p:grpSp>
        <p:nvGrpSpPr>
          <p:cNvPr id="187" name="Group 187"/>
          <p:cNvGrpSpPr/>
          <p:nvPr/>
        </p:nvGrpSpPr>
        <p:grpSpPr>
          <a:xfrm>
            <a:off x="7569200" y="1422400"/>
            <a:ext cx="4394200" cy="3098800"/>
            <a:chOff x="0" y="0"/>
            <a:chExt cx="4394200" cy="3098800"/>
          </a:xfrm>
        </p:grpSpPr>
        <p:sp>
          <p:nvSpPr>
            <p:cNvPr id="185" name="Shape 185"/>
            <p:cNvSpPr/>
            <p:nvPr/>
          </p:nvSpPr>
          <p:spPr>
            <a:xfrm>
              <a:off x="0" y="0"/>
              <a:ext cx="4394200" cy="3098800"/>
            </a:xfrm>
            <a:prstGeom prst="roundRect">
              <a:avLst>
                <a:gd name="adj" fmla="val 6148"/>
              </a:avLst>
            </a:prstGeom>
            <a:solidFill>
              <a:srgbClr val="797979"/>
            </a:solid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pic>
          <p:nvPicPr>
            <p:cNvPr id="186" name="trans.pdf"/>
            <p:cNvPicPr>
              <a:picLocks noChangeAspect="0"/>
            </p:cNvPicPr>
            <p:nvPr/>
          </p:nvPicPr>
          <p:blipFill>
            <a:blip r:embed="rId6">
              <a:extLst/>
            </a:blip>
            <a:stretch>
              <a:fillRect/>
            </a:stretch>
          </p:blipFill>
          <p:spPr>
            <a:xfrm>
              <a:off x="61912" y="201612"/>
              <a:ext cx="4191001" cy="2811464"/>
            </a:xfrm>
            <a:prstGeom prst="rect">
              <a:avLst/>
            </a:prstGeom>
            <a:ln w="12700" cap="flat">
              <a:noFill/>
              <a:miter lim="400000"/>
            </a:ln>
            <a:effectLst/>
          </p:spPr>
        </p:pic>
      </p:grpSp>
      <p:sp>
        <p:nvSpPr>
          <p:cNvPr id="188" name="Shape 188"/>
          <p:cNvSpPr/>
          <p:nvPr/>
        </p:nvSpPr>
        <p:spPr>
          <a:xfrm>
            <a:off x="7086600" y="4686300"/>
            <a:ext cx="53594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8771" marR="30420" algn="just" defTabSz="642937">
              <a:spcBef>
                <a:spcPts val="900"/>
              </a:spcBef>
              <a:buClr>
                <a:srgbClr val="434ED6"/>
              </a:buClr>
              <a:buFont typeface="Arial"/>
              <a:defRPr sz="2000">
                <a:solidFill>
                  <a:srgbClr val="434ED6"/>
                </a:solidFill>
                <a:uFill>
                  <a:solidFill>
                    <a:srgbClr val="434ED6"/>
                  </a:solidFill>
                </a:uFill>
                <a:latin typeface="Helvetica"/>
                <a:ea typeface="Helvetica"/>
                <a:cs typeface="Helvetica"/>
                <a:sym typeface="Helvetica"/>
              </a:defRPr>
            </a:lvl1pPr>
          </a:lstStyle>
          <a:p>
            <a:pPr/>
            <a:r>
              <a:t>CoMP Using three Lyot filter settings to measure Stokes I of the Fe XIII 1074.7nm line</a:t>
            </a:r>
          </a:p>
        </p:txBody>
      </p:sp>
      <p:sp>
        <p:nvSpPr>
          <p:cNvPr id="189" name="Shape 189"/>
          <p:cNvSpPr/>
          <p:nvPr/>
        </p:nvSpPr>
        <p:spPr>
          <a:xfrm>
            <a:off x="6616966" y="8013700"/>
            <a:ext cx="6292417"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u="sng">
                <a:latin typeface="Helvetica"/>
                <a:ea typeface="Helvetica"/>
                <a:cs typeface="Helvetica"/>
                <a:sym typeface="Helvetica"/>
                <a:hlinkClick r:id="rId7" invalidUrl="" action="" tgtFrame="" tooltip="" history="1" highlightClick="0" endSnd="0"/>
              </a:defRPr>
            </a:lvl1pPr>
          </a:lstStyle>
          <a:p>
            <a:pPr>
              <a:defRPr u="none"/>
            </a:pPr>
            <a:r>
              <a:rPr u="sng">
                <a:hlinkClick r:id="rId7" invalidUrl="" action="" tgtFrame="" tooltip="" history="1" highlightClick="0" endSnd="0"/>
              </a:rPr>
              <a:t>http://adsabs.harvard.edu/abs/2008SoPh..247..411T</a:t>
            </a:r>
          </a:p>
        </p:txBody>
      </p:sp>
      <p:sp>
        <p:nvSpPr>
          <p:cNvPr id="190" name="Shape 190"/>
          <p:cNvSpPr/>
          <p:nvPr/>
        </p:nvSpPr>
        <p:spPr>
          <a:xfrm>
            <a:off x="5397500" y="7543800"/>
            <a:ext cx="6929263"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8771" marR="30420" algn="l" defTabSz="642937">
              <a:lnSpc>
                <a:spcPct val="150000"/>
              </a:lnSpc>
              <a:buClr>
                <a:srgbClr val="000000"/>
              </a:buClr>
              <a:buFont typeface="Arial"/>
              <a:defRPr sz="2000">
                <a:uFill>
                  <a:solidFill>
                    <a:srgbClr val="000000"/>
                  </a:solidFill>
                </a:uFill>
                <a:latin typeface="Helvetica"/>
                <a:ea typeface="Helvetica"/>
                <a:cs typeface="Helvetica"/>
                <a:sym typeface="Helvetica"/>
              </a:defRPr>
            </a:lvl1pPr>
          </a:lstStyle>
          <a:p>
            <a:pPr>
              <a:defRPr sz="2400"/>
            </a:pPr>
            <a:r>
              <a:rPr sz="2000"/>
              <a:t>For more information about CoMP see the instrument paper: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6" name="Group 196"/>
          <p:cNvGrpSpPr/>
          <p:nvPr/>
        </p:nvGrpSpPr>
        <p:grpSpPr>
          <a:xfrm>
            <a:off x="-3960" y="8699500"/>
            <a:ext cx="12958439" cy="977901"/>
            <a:chOff x="0" y="0"/>
            <a:chExt cx="12958438" cy="977900"/>
          </a:xfrm>
        </p:grpSpPr>
        <p:pic>
          <p:nvPicPr>
            <p:cNvPr id="192"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195" name="Group 195"/>
            <p:cNvGrpSpPr/>
            <p:nvPr/>
          </p:nvGrpSpPr>
          <p:grpSpPr>
            <a:xfrm>
              <a:off x="9663430" y="34925"/>
              <a:ext cx="3295009" cy="908052"/>
              <a:chOff x="0" y="0"/>
              <a:chExt cx="3295007" cy="908051"/>
            </a:xfrm>
          </p:grpSpPr>
          <p:pic>
            <p:nvPicPr>
              <p:cNvPr id="193"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194"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05" name="Group 205"/>
          <p:cNvGrpSpPr/>
          <p:nvPr/>
        </p:nvGrpSpPr>
        <p:grpSpPr>
          <a:xfrm>
            <a:off x="-3960" y="19049"/>
            <a:ext cx="13305753" cy="9658352"/>
            <a:chOff x="0" y="4819649"/>
            <a:chExt cx="13305752" cy="9658351"/>
          </a:xfrm>
        </p:grpSpPr>
        <p:grpSp>
          <p:nvGrpSpPr>
            <p:cNvPr id="201" name="Group 201"/>
            <p:cNvGrpSpPr/>
            <p:nvPr/>
          </p:nvGrpSpPr>
          <p:grpSpPr>
            <a:xfrm>
              <a:off x="-1" y="13500100"/>
              <a:ext cx="12958440" cy="977901"/>
              <a:chOff x="0" y="0"/>
              <a:chExt cx="12958438" cy="977900"/>
            </a:xfrm>
          </p:grpSpPr>
          <p:pic>
            <p:nvPicPr>
              <p:cNvPr id="197"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00" name="Group 200"/>
              <p:cNvGrpSpPr/>
              <p:nvPr/>
            </p:nvGrpSpPr>
            <p:grpSpPr>
              <a:xfrm>
                <a:off x="9663430" y="34925"/>
                <a:ext cx="3295009" cy="908052"/>
                <a:chOff x="0" y="0"/>
                <a:chExt cx="3295007" cy="908051"/>
              </a:xfrm>
            </p:grpSpPr>
            <p:pic>
              <p:nvPicPr>
                <p:cNvPr id="198"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199"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04" name="Group 204"/>
            <p:cNvGrpSpPr/>
            <p:nvPr/>
          </p:nvGrpSpPr>
          <p:grpSpPr>
            <a:xfrm>
              <a:off x="194459" y="4819649"/>
              <a:ext cx="13111294" cy="406401"/>
              <a:chOff x="0" y="4819649"/>
              <a:chExt cx="13111292" cy="406400"/>
            </a:xfrm>
          </p:grpSpPr>
          <p:sp>
            <p:nvSpPr>
              <p:cNvPr id="202" name="Shape 202"/>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03" name="Shape 203"/>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206" name="Shape 206"/>
          <p:cNvSpPr/>
          <p:nvPr/>
        </p:nvSpPr>
        <p:spPr>
          <a:xfrm>
            <a:off x="190500" y="247650"/>
            <a:ext cx="64389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Level 2 CoMP FITS files come in two flavors:</a:t>
            </a:r>
          </a:p>
        </p:txBody>
      </p:sp>
      <p:sp>
        <p:nvSpPr>
          <p:cNvPr id="207" name="Shape 207"/>
          <p:cNvSpPr/>
          <p:nvPr/>
        </p:nvSpPr>
        <p:spPr>
          <a:xfrm>
            <a:off x="2934710" y="850900"/>
            <a:ext cx="7084580" cy="2768600"/>
          </a:xfrm>
          <a:prstGeom prst="rect">
            <a:avLst/>
          </a:prstGeom>
          <a:ln w="12700">
            <a:solidFill>
              <a:srgbClr val="0433FF"/>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solidFill>
                  <a:srgbClr val="0433FF"/>
                </a:solidFill>
                <a:latin typeface="Helvetica"/>
                <a:ea typeface="Helvetica"/>
                <a:cs typeface="Helvetica"/>
                <a:sym typeface="Helvetica"/>
              </a:defRPr>
            </a:pPr>
            <a:r>
              <a:t>The “Dynamics” Dataset</a:t>
            </a:r>
          </a:p>
          <a:p>
            <a:pPr>
              <a:defRPr sz="2200">
                <a:solidFill>
                  <a:srgbClr val="0433FF"/>
                </a:solidFill>
                <a:latin typeface="Helvetica"/>
                <a:ea typeface="Helvetica"/>
                <a:cs typeface="Helvetica"/>
                <a:sym typeface="Helvetica"/>
              </a:defRPr>
            </a:pPr>
            <a:r>
              <a:t>[One FITS file per observation]</a:t>
            </a:r>
          </a:p>
          <a:p>
            <a:pPr>
              <a:defRPr sz="2200">
                <a:solidFill>
                  <a:srgbClr val="0433FF"/>
                </a:solidFill>
                <a:latin typeface="Helvetica"/>
                <a:ea typeface="Helvetica"/>
                <a:cs typeface="Helvetica"/>
                <a:sym typeface="Helvetica"/>
              </a:defRPr>
            </a:pPr>
            <a:r>
              <a:t>[Each of the below is a binary extension in the FITS file]</a:t>
            </a:r>
          </a:p>
          <a:p>
            <a:pPr>
              <a:defRPr sz="2200">
                <a:solidFill>
                  <a:srgbClr val="0433FF"/>
                </a:solidFill>
                <a:latin typeface="Helvetica"/>
                <a:ea typeface="Helvetica"/>
                <a:cs typeface="Helvetica"/>
                <a:sym typeface="Helvetica"/>
              </a:defRPr>
            </a:pPr>
          </a:p>
          <a:p>
            <a:pPr>
              <a:defRPr sz="2200">
                <a:solidFill>
                  <a:srgbClr val="0433FF"/>
                </a:solidFill>
                <a:latin typeface="Helvetica"/>
                <a:ea typeface="Helvetica"/>
                <a:cs typeface="Helvetica"/>
                <a:sym typeface="Helvetica"/>
              </a:defRPr>
            </a:pPr>
            <a:r>
              <a:t>1. Line Peak Intensity</a:t>
            </a:r>
          </a:p>
          <a:p>
            <a:pPr>
              <a:defRPr sz="2200">
                <a:solidFill>
                  <a:srgbClr val="0433FF"/>
                </a:solidFill>
                <a:latin typeface="Helvetica"/>
                <a:ea typeface="Helvetica"/>
                <a:cs typeface="Helvetica"/>
                <a:sym typeface="Helvetica"/>
              </a:defRPr>
            </a:pPr>
            <a:r>
              <a:t>2. Edge Enhanced Line Peak Intensity </a:t>
            </a:r>
          </a:p>
          <a:p>
            <a:pPr>
              <a:defRPr sz="2200">
                <a:solidFill>
                  <a:srgbClr val="0433FF"/>
                </a:solidFill>
                <a:latin typeface="Helvetica"/>
                <a:ea typeface="Helvetica"/>
                <a:cs typeface="Helvetica"/>
                <a:sym typeface="Helvetica"/>
              </a:defRPr>
            </a:pPr>
            <a:r>
              <a:t>3. Doppler Velocity</a:t>
            </a:r>
          </a:p>
          <a:p>
            <a:pPr>
              <a:defRPr sz="2200">
                <a:solidFill>
                  <a:srgbClr val="0433FF"/>
                </a:solidFill>
                <a:latin typeface="Helvetica"/>
                <a:ea typeface="Helvetica"/>
                <a:cs typeface="Helvetica"/>
                <a:sym typeface="Helvetica"/>
              </a:defRPr>
            </a:pPr>
            <a:r>
              <a:t>4. Line Width</a:t>
            </a:r>
          </a:p>
        </p:txBody>
      </p:sp>
      <p:sp>
        <p:nvSpPr>
          <p:cNvPr id="208" name="Shape 208"/>
          <p:cNvSpPr/>
          <p:nvPr/>
        </p:nvSpPr>
        <p:spPr>
          <a:xfrm>
            <a:off x="2923058" y="3765550"/>
            <a:ext cx="7115821" cy="3098800"/>
          </a:xfrm>
          <a:prstGeom prst="rect">
            <a:avLst/>
          </a:prstGeom>
          <a:ln w="12700">
            <a:solidFill>
              <a:srgbClr val="0433FF"/>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solidFill>
                  <a:srgbClr val="0433FF"/>
                </a:solidFill>
                <a:latin typeface="Helvetica"/>
                <a:ea typeface="Helvetica"/>
                <a:cs typeface="Helvetica"/>
                <a:sym typeface="Helvetica"/>
              </a:defRPr>
            </a:pPr>
            <a:r>
              <a:t>The “Polarization” Dataset</a:t>
            </a:r>
          </a:p>
          <a:p>
            <a:pPr>
              <a:defRPr sz="2200">
                <a:solidFill>
                  <a:srgbClr val="0433FF"/>
                </a:solidFill>
                <a:latin typeface="Helvetica"/>
                <a:ea typeface="Helvetica"/>
                <a:cs typeface="Helvetica"/>
                <a:sym typeface="Helvetica"/>
              </a:defRPr>
            </a:pPr>
            <a:r>
              <a:t>[One FITS file per observation]</a:t>
            </a:r>
          </a:p>
          <a:p>
            <a:pPr>
              <a:defRPr sz="2200">
                <a:solidFill>
                  <a:srgbClr val="0433FF"/>
                </a:solidFill>
                <a:latin typeface="Helvetica"/>
                <a:ea typeface="Helvetica"/>
                <a:cs typeface="Helvetica"/>
                <a:sym typeface="Helvetica"/>
              </a:defRPr>
            </a:pPr>
            <a:r>
              <a:t>[Each of the above is a binary extension in the FITS file]</a:t>
            </a:r>
          </a:p>
          <a:p>
            <a:pPr>
              <a:defRPr sz="2200">
                <a:solidFill>
                  <a:srgbClr val="0433FF"/>
                </a:solidFill>
                <a:latin typeface="Helvetica"/>
                <a:ea typeface="Helvetica"/>
                <a:cs typeface="Helvetica"/>
                <a:sym typeface="Helvetica"/>
              </a:defRPr>
            </a:pPr>
          </a:p>
          <a:p>
            <a:pPr>
              <a:defRPr sz="2200">
                <a:solidFill>
                  <a:srgbClr val="0433FF"/>
                </a:solidFill>
                <a:latin typeface="Helvetica"/>
                <a:ea typeface="Helvetica"/>
                <a:cs typeface="Helvetica"/>
                <a:sym typeface="Helvetica"/>
              </a:defRPr>
            </a:pPr>
            <a:r>
              <a:t>1. Line Peak Intensity</a:t>
            </a:r>
          </a:p>
          <a:p>
            <a:pPr>
              <a:defRPr sz="2200">
                <a:solidFill>
                  <a:srgbClr val="0433FF"/>
                </a:solidFill>
                <a:latin typeface="Helvetica"/>
                <a:ea typeface="Helvetica"/>
                <a:cs typeface="Helvetica"/>
                <a:sym typeface="Helvetica"/>
              </a:defRPr>
            </a:pPr>
            <a:r>
              <a:t>2. Edge Enhanced Line Peak Intensity </a:t>
            </a:r>
          </a:p>
          <a:p>
            <a:pPr>
              <a:defRPr sz="2200">
                <a:solidFill>
                  <a:srgbClr val="0433FF"/>
                </a:solidFill>
                <a:latin typeface="Helvetica"/>
                <a:ea typeface="Helvetica"/>
                <a:cs typeface="Helvetica"/>
                <a:sym typeface="Helvetica"/>
              </a:defRPr>
            </a:pPr>
            <a:r>
              <a:t>3. Integrated Stokes Q</a:t>
            </a:r>
          </a:p>
          <a:p>
            <a:pPr>
              <a:defRPr sz="2200">
                <a:solidFill>
                  <a:srgbClr val="0433FF"/>
                </a:solidFill>
                <a:latin typeface="Helvetica"/>
                <a:ea typeface="Helvetica"/>
                <a:cs typeface="Helvetica"/>
                <a:sym typeface="Helvetica"/>
              </a:defRPr>
            </a:pPr>
            <a:r>
              <a:t>4. Integrated Stokes U</a:t>
            </a:r>
          </a:p>
          <a:p>
            <a:pPr>
              <a:defRPr sz="2200">
                <a:solidFill>
                  <a:srgbClr val="0433FF"/>
                </a:solidFill>
                <a:latin typeface="Helvetica"/>
                <a:ea typeface="Helvetica"/>
                <a:cs typeface="Helvetica"/>
                <a:sym typeface="Helvetica"/>
              </a:defRPr>
            </a:pPr>
            <a:r>
              <a:t>5 Total Linear Polarization L</a:t>
            </a:r>
            <a:r>
              <a:rPr baseline="-5999"/>
              <a:t>TOT</a:t>
            </a:r>
            <a:r>
              <a:t> (= √(Q</a:t>
            </a:r>
            <a:r>
              <a:rPr baseline="31999"/>
              <a:t>2</a:t>
            </a:r>
            <a:r>
              <a:t>+U</a:t>
            </a:r>
            <a:r>
              <a:rPr baseline="31999"/>
              <a:t>2</a:t>
            </a:r>
            <a:r>
              <a:t>) )</a:t>
            </a:r>
          </a:p>
        </p:txBody>
      </p:sp>
      <p:sp>
        <p:nvSpPr>
          <p:cNvPr id="209" name="Shape 209"/>
          <p:cNvSpPr/>
          <p:nvPr/>
        </p:nvSpPr>
        <p:spPr>
          <a:xfrm>
            <a:off x="0" y="7397750"/>
            <a:ext cx="62230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solidFill>
                  <a:srgbClr val="0433FF"/>
                </a:solidFill>
                <a:latin typeface="Helvetica"/>
                <a:ea typeface="Helvetica"/>
                <a:cs typeface="Helvetica"/>
                <a:sym typeface="Helvetica"/>
              </a:defRPr>
            </a:lvl1pPr>
          </a:lstStyle>
          <a:p>
            <a:pPr/>
            <a:r>
              <a:t>This file contains information on those measurements and the steps taken to produce the FITS files.</a:t>
            </a:r>
          </a:p>
        </p:txBody>
      </p:sp>
      <p:sp>
        <p:nvSpPr>
          <p:cNvPr id="210" name="Shape 210"/>
          <p:cNvSpPr/>
          <p:nvPr/>
        </p:nvSpPr>
        <p:spPr>
          <a:xfrm>
            <a:off x="6870700" y="7404100"/>
            <a:ext cx="62230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000">
                <a:solidFill>
                  <a:srgbClr val="0433FF"/>
                </a:solidFill>
                <a:latin typeface="Helvetica"/>
                <a:ea typeface="Helvetica"/>
                <a:cs typeface="Helvetica"/>
                <a:sym typeface="Helvetica"/>
              </a:defRPr>
            </a:lvl1pPr>
          </a:lstStyle>
          <a:p>
            <a:pPr/>
            <a:r>
              <a:t>CoMP FITS files should be readable by all standard FITS reading software.</a:t>
            </a:r>
          </a:p>
        </p:txBody>
      </p:sp>
      <p:sp>
        <p:nvSpPr>
          <p:cNvPr id="211" name="Shape 211"/>
          <p:cNvSpPr/>
          <p:nvPr/>
        </p:nvSpPr>
        <p:spPr>
          <a:xfrm>
            <a:off x="2061046" y="8178800"/>
            <a:ext cx="883190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0433FF"/>
                </a:solidFill>
                <a:latin typeface="Helvetica"/>
                <a:ea typeface="Helvetica"/>
                <a:cs typeface="Helvetica"/>
                <a:sym typeface="Helvetica"/>
              </a:defRPr>
            </a:lvl1pPr>
          </a:lstStyle>
          <a:p>
            <a:pPr/>
            <a:r>
              <a:t>FITS Name Format:  YYYYMMDD.HHMMSS.comp.wavelength.flavor.N.fts</a:t>
            </a:r>
          </a:p>
        </p:txBody>
      </p:sp>
      <p:sp>
        <p:nvSpPr>
          <p:cNvPr id="212" name="Shape 212"/>
          <p:cNvSpPr/>
          <p:nvPr/>
        </p:nvSpPr>
        <p:spPr>
          <a:xfrm>
            <a:off x="4816152" y="8509000"/>
            <a:ext cx="3093096"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a:r>
              <a:t>N is the # of filter positions</a:t>
            </a:r>
          </a:p>
        </p:txBody>
      </p:sp>
      <p:sp>
        <p:nvSpPr>
          <p:cNvPr id="213" name="Shape 213"/>
          <p:cNvSpPr/>
          <p:nvPr/>
        </p:nvSpPr>
        <p:spPr>
          <a:xfrm>
            <a:off x="951837" y="6959600"/>
            <a:ext cx="11050328"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FF2600"/>
                </a:solidFill>
                <a:latin typeface="Helvetica"/>
                <a:ea typeface="Helvetica"/>
                <a:cs typeface="Helvetica"/>
                <a:sym typeface="Helvetica"/>
              </a:defRPr>
            </a:pPr>
            <a:r>
              <a:t>Note that the Field Azimuth (=1/2 tan</a:t>
            </a:r>
            <a:r>
              <a:rPr baseline="31999"/>
              <a:t>-1</a:t>
            </a:r>
            <a:r>
              <a:t>(U/Q)) is not provided but can be easily computed.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9" name="Group 219"/>
          <p:cNvGrpSpPr/>
          <p:nvPr/>
        </p:nvGrpSpPr>
        <p:grpSpPr>
          <a:xfrm>
            <a:off x="-3960" y="8699500"/>
            <a:ext cx="12958439" cy="977901"/>
            <a:chOff x="0" y="0"/>
            <a:chExt cx="12958438" cy="977900"/>
          </a:xfrm>
        </p:grpSpPr>
        <p:pic>
          <p:nvPicPr>
            <p:cNvPr id="215"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18" name="Group 218"/>
            <p:cNvGrpSpPr/>
            <p:nvPr/>
          </p:nvGrpSpPr>
          <p:grpSpPr>
            <a:xfrm>
              <a:off x="9663430" y="34925"/>
              <a:ext cx="3295009" cy="908052"/>
              <a:chOff x="0" y="0"/>
              <a:chExt cx="3295007" cy="908051"/>
            </a:xfrm>
          </p:grpSpPr>
          <p:pic>
            <p:nvPicPr>
              <p:cNvPr id="216"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17"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28" name="Group 228"/>
          <p:cNvGrpSpPr/>
          <p:nvPr/>
        </p:nvGrpSpPr>
        <p:grpSpPr>
          <a:xfrm>
            <a:off x="-3960" y="19049"/>
            <a:ext cx="13305753" cy="9658352"/>
            <a:chOff x="0" y="4819649"/>
            <a:chExt cx="13305752" cy="9658351"/>
          </a:xfrm>
        </p:grpSpPr>
        <p:grpSp>
          <p:nvGrpSpPr>
            <p:cNvPr id="224" name="Group 224"/>
            <p:cNvGrpSpPr/>
            <p:nvPr/>
          </p:nvGrpSpPr>
          <p:grpSpPr>
            <a:xfrm>
              <a:off x="-1" y="13500100"/>
              <a:ext cx="12958440" cy="977901"/>
              <a:chOff x="0" y="0"/>
              <a:chExt cx="12958438" cy="977900"/>
            </a:xfrm>
          </p:grpSpPr>
          <p:pic>
            <p:nvPicPr>
              <p:cNvPr id="220"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23" name="Group 223"/>
              <p:cNvGrpSpPr/>
              <p:nvPr/>
            </p:nvGrpSpPr>
            <p:grpSpPr>
              <a:xfrm>
                <a:off x="9663430" y="34925"/>
                <a:ext cx="3295009" cy="908052"/>
                <a:chOff x="0" y="0"/>
                <a:chExt cx="3295007" cy="908051"/>
              </a:xfrm>
            </p:grpSpPr>
            <p:pic>
              <p:nvPicPr>
                <p:cNvPr id="221"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22"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27" name="Group 227"/>
            <p:cNvGrpSpPr/>
            <p:nvPr/>
          </p:nvGrpSpPr>
          <p:grpSpPr>
            <a:xfrm>
              <a:off x="194459" y="4819649"/>
              <a:ext cx="13111294" cy="406401"/>
              <a:chOff x="0" y="4819649"/>
              <a:chExt cx="13111292" cy="406400"/>
            </a:xfrm>
          </p:grpSpPr>
          <p:sp>
            <p:nvSpPr>
              <p:cNvPr id="225" name="Shape 225"/>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26" name="Shape 226"/>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229" name="Shape 229"/>
          <p:cNvSpPr/>
          <p:nvPr/>
        </p:nvSpPr>
        <p:spPr>
          <a:xfrm>
            <a:off x="3652787" y="361950"/>
            <a:ext cx="5699226"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0433FF"/>
                </a:solidFill>
                <a:latin typeface="Helvetica"/>
                <a:ea typeface="Helvetica"/>
                <a:cs typeface="Helvetica"/>
                <a:sym typeface="Helvetica"/>
              </a:defRPr>
            </a:pPr>
            <a:r>
              <a:t>Current CoMP L2 Data </a:t>
            </a:r>
            <a:r>
              <a:rPr b="1"/>
              <a:t>Caveats &amp; Notes</a:t>
            </a:r>
          </a:p>
        </p:txBody>
      </p:sp>
      <p:sp>
        <p:nvSpPr>
          <p:cNvPr id="230" name="Shape 230"/>
          <p:cNvSpPr/>
          <p:nvPr/>
        </p:nvSpPr>
        <p:spPr>
          <a:xfrm>
            <a:off x="2412038" y="825500"/>
            <a:ext cx="8485524" cy="431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2600"/>
                </a:solidFill>
                <a:latin typeface="Helvetica"/>
                <a:ea typeface="Helvetica"/>
                <a:cs typeface="Helvetica"/>
                <a:sym typeface="Helvetica"/>
              </a:defRPr>
            </a:lvl1pPr>
          </a:lstStyle>
          <a:p>
            <a:pPr/>
            <a:r>
              <a:t>This is an evolving list and will be edited as factors change/develop.</a:t>
            </a:r>
          </a:p>
        </p:txBody>
      </p:sp>
      <p:sp>
        <p:nvSpPr>
          <p:cNvPr id="231" name="Shape 231"/>
          <p:cNvSpPr/>
          <p:nvPr/>
        </p:nvSpPr>
        <p:spPr>
          <a:xfrm>
            <a:off x="320312" y="1498600"/>
            <a:ext cx="12369801" cy="695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At present (5/16/12) CoMP is only taking measurements in the Fe XIII 1074nm line. As our experience with the CoMP setup improves we will expand to Fe XIII 1079nm and He I 1083nm observations.</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Users are pointed to </a:t>
            </a:r>
            <a:r>
              <a:rPr u="sng">
                <a:hlinkClick r:id="rId5" invalidUrl="" action="" tgtFrame="" tooltip="" history="1" highlightClick="0" endSnd="0"/>
              </a:rPr>
              <a:t>http://adsabs.harvard.edu//abs/2007ApJ...662..677J</a:t>
            </a:r>
            <a:r>
              <a:t> for a complete discussion of the issues relating to CoMP-like measurements of coronal polarization (and </a:t>
            </a:r>
            <a:r>
              <a:rPr u="sng">
                <a:hlinkClick r:id="rId6" invalidUrl="" action="" tgtFrame="" tooltip="" history="1" highlightClick="0" endSnd="0"/>
              </a:rPr>
              <a:t>http://adsabs.harvard.edu/abs/1972SoPh...23..103H</a:t>
            </a:r>
            <a:r>
              <a:t>)</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In addition to movies and daily average sample images the daily CoMP data web page provides two means for the user to access CoMP data:</a:t>
            </a:r>
          </a:p>
          <a:p>
            <a:pPr lvl="1" marL="457200" marR="544228" indent="0" algn="just" defTabSz="457200">
              <a:spcBef>
                <a:spcPts val="900"/>
              </a:spcBef>
              <a:buSzPct val="100000"/>
              <a:buAutoNum type="arabicPeriod" startAt="1"/>
              <a:defRPr sz="1500">
                <a:solidFill>
                  <a:srgbClr val="0433FF"/>
                </a:solidFill>
                <a:latin typeface="Helvetica"/>
                <a:ea typeface="Helvetica"/>
                <a:cs typeface="Helvetica"/>
                <a:sym typeface="Helvetica"/>
              </a:defRPr>
            </a:pPr>
            <a:r>
              <a:t> Two gzipped tar archives containing collected FITS files for the observations taken that day in the “dynamics” and “polarization” data sets. These FITS files should be readable by standard FITS software.</a:t>
            </a:r>
          </a:p>
          <a:p>
            <a:pPr lvl="1" marL="457200" marR="544228" indent="0" algn="just" defTabSz="457200">
              <a:spcBef>
                <a:spcPts val="900"/>
              </a:spcBef>
              <a:buSzPct val="100000"/>
              <a:buAutoNum type="arabicPeriod" startAt="1"/>
              <a:defRPr sz="1500">
                <a:solidFill>
                  <a:srgbClr val="0433FF"/>
                </a:solidFill>
                <a:latin typeface="Helvetica"/>
                <a:ea typeface="Helvetica"/>
                <a:cs typeface="Helvetica"/>
                <a:sym typeface="Helvetica"/>
              </a:defRPr>
            </a:pPr>
            <a:r>
              <a:t> An ASCII file listing so that users can use “wget” or “sock_copy” command line functions.</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Three and Five filter position CoMP data are available. The complete file listing for the day is available on the web interface. At present (5/16/12) the five position data is treated like three position data (the five position measurements  have systematically higher line width values because of longer exposure times). In the daily file listing these measurements are easily identified in the file naming structure (see previous slide). </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The enhanced intensity images use unsharp masking to bring out the coronal structures. We will release the IDL code that enhances our peak line intensity images</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Values lower than 2 millionths of the sky brightness (intensity) are </a:t>
            </a:r>
            <a:r>
              <a:rPr b="1"/>
              <a:t>not</a:t>
            </a:r>
            <a:r>
              <a:t> fitted (and are omitted from the files). Users are reminded to be careful with the determined velocities where the intensities weak (&lt;5 millionths)</a:t>
            </a:r>
          </a:p>
          <a:p>
            <a:pPr algn="just" defTabSz="457200">
              <a:spcBef>
                <a:spcPts val="900"/>
              </a:spcBef>
              <a:buSzPct val="75000"/>
              <a:buFont typeface="Zapf Dingbats"/>
              <a:buChar char="★"/>
              <a:defRPr sz="1900">
                <a:solidFill>
                  <a:srgbClr val="0433FF"/>
                </a:solidFill>
                <a:latin typeface="Helvetica"/>
                <a:ea typeface="Helvetica"/>
                <a:cs typeface="Helvetica"/>
                <a:sym typeface="Helvetica"/>
              </a:defRPr>
            </a:pPr>
            <a:r>
              <a:t>Field azimuth calculations are subject to the 90˚ “Van Vleck Ambiguity” which is an effect resulting from atomic polarization in certain circumstances. We are exploring means of “resolving” this ambiguity (see the linked articles above for more information).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7" name="Group 237"/>
          <p:cNvGrpSpPr/>
          <p:nvPr/>
        </p:nvGrpSpPr>
        <p:grpSpPr>
          <a:xfrm>
            <a:off x="-3960" y="8699500"/>
            <a:ext cx="12958439" cy="977901"/>
            <a:chOff x="0" y="0"/>
            <a:chExt cx="12958438" cy="977900"/>
          </a:xfrm>
        </p:grpSpPr>
        <p:pic>
          <p:nvPicPr>
            <p:cNvPr id="233"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36" name="Group 236"/>
            <p:cNvGrpSpPr/>
            <p:nvPr/>
          </p:nvGrpSpPr>
          <p:grpSpPr>
            <a:xfrm>
              <a:off x="9663430" y="34925"/>
              <a:ext cx="3295009" cy="908052"/>
              <a:chOff x="0" y="0"/>
              <a:chExt cx="3295007" cy="908051"/>
            </a:xfrm>
          </p:grpSpPr>
          <p:pic>
            <p:nvPicPr>
              <p:cNvPr id="234"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35"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46" name="Group 246"/>
          <p:cNvGrpSpPr/>
          <p:nvPr/>
        </p:nvGrpSpPr>
        <p:grpSpPr>
          <a:xfrm>
            <a:off x="-3960" y="19049"/>
            <a:ext cx="13305753" cy="9658352"/>
            <a:chOff x="0" y="4819649"/>
            <a:chExt cx="13305752" cy="9658351"/>
          </a:xfrm>
        </p:grpSpPr>
        <p:grpSp>
          <p:nvGrpSpPr>
            <p:cNvPr id="242" name="Group 242"/>
            <p:cNvGrpSpPr/>
            <p:nvPr/>
          </p:nvGrpSpPr>
          <p:grpSpPr>
            <a:xfrm>
              <a:off x="-1" y="13500100"/>
              <a:ext cx="12958440" cy="977901"/>
              <a:chOff x="0" y="0"/>
              <a:chExt cx="12958438" cy="977900"/>
            </a:xfrm>
          </p:grpSpPr>
          <p:pic>
            <p:nvPicPr>
              <p:cNvPr id="238"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41" name="Group 241"/>
              <p:cNvGrpSpPr/>
              <p:nvPr/>
            </p:nvGrpSpPr>
            <p:grpSpPr>
              <a:xfrm>
                <a:off x="9663430" y="34925"/>
                <a:ext cx="3295009" cy="908052"/>
                <a:chOff x="0" y="0"/>
                <a:chExt cx="3295007" cy="908051"/>
              </a:xfrm>
            </p:grpSpPr>
            <p:pic>
              <p:nvPicPr>
                <p:cNvPr id="239"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40"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45" name="Group 245"/>
            <p:cNvGrpSpPr/>
            <p:nvPr/>
          </p:nvGrpSpPr>
          <p:grpSpPr>
            <a:xfrm>
              <a:off x="194459" y="4819649"/>
              <a:ext cx="13111294" cy="406401"/>
              <a:chOff x="0" y="4819649"/>
              <a:chExt cx="13111292" cy="406400"/>
            </a:xfrm>
          </p:grpSpPr>
          <p:sp>
            <p:nvSpPr>
              <p:cNvPr id="243" name="Shape 243"/>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44" name="Shape 244"/>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247" name="Shape 247"/>
          <p:cNvSpPr/>
          <p:nvPr/>
        </p:nvSpPr>
        <p:spPr>
          <a:xfrm>
            <a:off x="3505200" y="247650"/>
            <a:ext cx="59817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“Dynamics” Extension One: Peak Intensity</a:t>
            </a:r>
          </a:p>
        </p:txBody>
      </p:sp>
      <p:grpSp>
        <p:nvGrpSpPr>
          <p:cNvPr id="250" name="Group 250"/>
          <p:cNvGrpSpPr/>
          <p:nvPr/>
        </p:nvGrpSpPr>
        <p:grpSpPr>
          <a:xfrm>
            <a:off x="775777" y="2000182"/>
            <a:ext cx="3198246" cy="3137036"/>
            <a:chOff x="0" y="0"/>
            <a:chExt cx="3198245" cy="3137035"/>
          </a:xfrm>
        </p:grpSpPr>
        <p:pic>
          <p:nvPicPr>
            <p:cNvPr id="248" name="Gaussian.tiff"/>
            <p:cNvPicPr>
              <a:picLocks noChangeAspect="1"/>
            </p:cNvPicPr>
            <p:nvPr/>
          </p:nvPicPr>
          <p:blipFill>
            <a:blip r:embed="rId5">
              <a:extLst/>
            </a:blip>
            <a:stretch>
              <a:fillRect/>
            </a:stretch>
          </p:blipFill>
          <p:spPr>
            <a:xfrm>
              <a:off x="0" y="0"/>
              <a:ext cx="3198246" cy="3137036"/>
            </a:xfrm>
            <a:prstGeom prst="rect">
              <a:avLst/>
            </a:prstGeom>
            <a:ln w="12700" cap="flat">
              <a:noFill/>
              <a:miter lim="400000"/>
            </a:ln>
            <a:effectLst/>
          </p:spPr>
        </p:pic>
        <p:sp>
          <p:nvSpPr>
            <p:cNvPr id="249" name="Shape 249"/>
            <p:cNvSpPr/>
            <p:nvPr/>
          </p:nvSpPr>
          <p:spPr>
            <a:xfrm flipH="1">
              <a:off x="1599122" y="1022417"/>
              <a:ext cx="1" cy="1663701"/>
            </a:xfrm>
            <a:prstGeom prst="line">
              <a:avLst/>
            </a:prstGeom>
            <a:noFill/>
            <a:ln w="25400" cap="flat">
              <a:solidFill>
                <a:srgbClr val="FFFFFF"/>
              </a:solidFill>
              <a:prstDash val="solid"/>
              <a:miter lim="400000"/>
              <a:headEnd type="stealth" w="med" len="med"/>
              <a:tailEnd type="triangle" w="med" len="sm"/>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grpSp>
      <p:sp>
        <p:nvSpPr>
          <p:cNvPr id="251" name="Shape 251"/>
          <p:cNvSpPr/>
          <p:nvPr/>
        </p:nvSpPr>
        <p:spPr>
          <a:xfrm>
            <a:off x="64622" y="5619749"/>
            <a:ext cx="47371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433FF"/>
                </a:solidFill>
                <a:latin typeface="Helvetica"/>
                <a:ea typeface="Helvetica"/>
                <a:cs typeface="Helvetica"/>
                <a:sym typeface="Helvetica"/>
              </a:defRPr>
            </a:lvl1pPr>
          </a:lstStyle>
          <a:p>
            <a:pPr/>
            <a:r>
              <a:t>Line Intensity</a:t>
            </a:r>
          </a:p>
        </p:txBody>
      </p:sp>
      <p:sp>
        <p:nvSpPr>
          <p:cNvPr id="252" name="Shape 252"/>
          <p:cNvSpPr/>
          <p:nvPr/>
        </p:nvSpPr>
        <p:spPr>
          <a:xfrm>
            <a:off x="536109" y="6654800"/>
            <a:ext cx="3797301"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F9300"/>
                </a:solidFill>
                <a:latin typeface="Helvetica"/>
                <a:ea typeface="Helvetica"/>
                <a:cs typeface="Helvetica"/>
                <a:sym typeface="Helvetica"/>
              </a:defRPr>
            </a:lvl1pPr>
          </a:lstStyle>
          <a:p>
            <a:pPr/>
            <a:r>
              <a:t>A measure of the amount of visible plasma along the line of sight</a:t>
            </a:r>
          </a:p>
        </p:txBody>
      </p:sp>
      <p:pic>
        <p:nvPicPr>
          <p:cNvPr id="253" name="droppedImage.tiff"/>
          <p:cNvPicPr>
            <a:picLocks noChangeAspect="1"/>
          </p:cNvPicPr>
          <p:nvPr/>
        </p:nvPicPr>
        <p:blipFill>
          <a:blip r:embed="rId6">
            <a:extLst/>
          </a:blip>
          <a:stretch>
            <a:fillRect/>
          </a:stretch>
        </p:blipFill>
        <p:spPr>
          <a:xfrm>
            <a:off x="4648200" y="774700"/>
            <a:ext cx="7874000" cy="7874000"/>
          </a:xfrm>
          <a:prstGeom prst="rect">
            <a:avLst/>
          </a:prstGeom>
          <a:ln w="12700">
            <a:miter lim="400000"/>
          </a:ln>
        </p:spPr>
      </p:pic>
      <p:sp>
        <p:nvSpPr>
          <p:cNvPr id="254" name="Shape 254"/>
          <p:cNvSpPr/>
          <p:nvPr/>
        </p:nvSpPr>
        <p:spPr>
          <a:xfrm rot="20446489">
            <a:off x="7330175" y="1006170"/>
            <a:ext cx="389151" cy="1111860"/>
          </a:xfrm>
          <a:prstGeom prst="rect">
            <a:avLst/>
          </a:prstGeom>
          <a:solidFill>
            <a:srgbClr val="000000"/>
          </a:solidFill>
          <a:ln w="25400">
            <a:solidFill>
              <a:srgbClr val="000000"/>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0" name="Group 260"/>
          <p:cNvGrpSpPr/>
          <p:nvPr/>
        </p:nvGrpSpPr>
        <p:grpSpPr>
          <a:xfrm>
            <a:off x="-3960" y="8699500"/>
            <a:ext cx="12958439" cy="977901"/>
            <a:chOff x="0" y="0"/>
            <a:chExt cx="12958438" cy="977900"/>
          </a:xfrm>
        </p:grpSpPr>
        <p:pic>
          <p:nvPicPr>
            <p:cNvPr id="256"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59" name="Group 259"/>
            <p:cNvGrpSpPr/>
            <p:nvPr/>
          </p:nvGrpSpPr>
          <p:grpSpPr>
            <a:xfrm>
              <a:off x="9663430" y="34925"/>
              <a:ext cx="3295009" cy="908052"/>
              <a:chOff x="0" y="0"/>
              <a:chExt cx="3295007" cy="908051"/>
            </a:xfrm>
          </p:grpSpPr>
          <p:pic>
            <p:nvPicPr>
              <p:cNvPr id="257"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58"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69" name="Group 269"/>
          <p:cNvGrpSpPr/>
          <p:nvPr/>
        </p:nvGrpSpPr>
        <p:grpSpPr>
          <a:xfrm>
            <a:off x="-3960" y="19049"/>
            <a:ext cx="13305753" cy="9658352"/>
            <a:chOff x="0" y="4819649"/>
            <a:chExt cx="13305752" cy="9658351"/>
          </a:xfrm>
        </p:grpSpPr>
        <p:grpSp>
          <p:nvGrpSpPr>
            <p:cNvPr id="265" name="Group 265"/>
            <p:cNvGrpSpPr/>
            <p:nvPr/>
          </p:nvGrpSpPr>
          <p:grpSpPr>
            <a:xfrm>
              <a:off x="-1" y="13500100"/>
              <a:ext cx="12958440" cy="977901"/>
              <a:chOff x="0" y="0"/>
              <a:chExt cx="12958438" cy="977900"/>
            </a:xfrm>
          </p:grpSpPr>
          <p:pic>
            <p:nvPicPr>
              <p:cNvPr id="261"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64" name="Group 264"/>
              <p:cNvGrpSpPr/>
              <p:nvPr/>
            </p:nvGrpSpPr>
            <p:grpSpPr>
              <a:xfrm>
                <a:off x="9663430" y="34925"/>
                <a:ext cx="3295009" cy="908052"/>
                <a:chOff x="0" y="0"/>
                <a:chExt cx="3295007" cy="908051"/>
              </a:xfrm>
            </p:grpSpPr>
            <p:pic>
              <p:nvPicPr>
                <p:cNvPr id="262"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63"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68" name="Group 268"/>
            <p:cNvGrpSpPr/>
            <p:nvPr/>
          </p:nvGrpSpPr>
          <p:grpSpPr>
            <a:xfrm>
              <a:off x="194459" y="4819649"/>
              <a:ext cx="13111294" cy="406401"/>
              <a:chOff x="0" y="4819649"/>
              <a:chExt cx="13111292" cy="406400"/>
            </a:xfrm>
          </p:grpSpPr>
          <p:sp>
            <p:nvSpPr>
              <p:cNvPr id="266" name="Shape 266"/>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67" name="Shape 267"/>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270" name="Shape 270"/>
          <p:cNvSpPr/>
          <p:nvPr/>
        </p:nvSpPr>
        <p:spPr>
          <a:xfrm>
            <a:off x="2628900" y="234950"/>
            <a:ext cx="76835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“Dynamics” Extension Two: (Enhanced) Peak Intensity</a:t>
            </a:r>
          </a:p>
        </p:txBody>
      </p:sp>
      <p:grpSp>
        <p:nvGrpSpPr>
          <p:cNvPr id="273" name="Group 273"/>
          <p:cNvGrpSpPr/>
          <p:nvPr/>
        </p:nvGrpSpPr>
        <p:grpSpPr>
          <a:xfrm>
            <a:off x="775777" y="2000182"/>
            <a:ext cx="3198246" cy="3137036"/>
            <a:chOff x="0" y="0"/>
            <a:chExt cx="3198245" cy="3137035"/>
          </a:xfrm>
        </p:grpSpPr>
        <p:pic>
          <p:nvPicPr>
            <p:cNvPr id="271" name="Gaussian.tiff"/>
            <p:cNvPicPr>
              <a:picLocks noChangeAspect="1"/>
            </p:cNvPicPr>
            <p:nvPr/>
          </p:nvPicPr>
          <p:blipFill>
            <a:blip r:embed="rId5">
              <a:extLst/>
            </a:blip>
            <a:stretch>
              <a:fillRect/>
            </a:stretch>
          </p:blipFill>
          <p:spPr>
            <a:xfrm>
              <a:off x="0" y="0"/>
              <a:ext cx="3198246" cy="3137036"/>
            </a:xfrm>
            <a:prstGeom prst="rect">
              <a:avLst/>
            </a:prstGeom>
            <a:ln w="12700" cap="flat">
              <a:noFill/>
              <a:miter lim="400000"/>
            </a:ln>
            <a:effectLst/>
          </p:spPr>
        </p:pic>
        <p:sp>
          <p:nvSpPr>
            <p:cNvPr id="272" name="Shape 272"/>
            <p:cNvSpPr/>
            <p:nvPr/>
          </p:nvSpPr>
          <p:spPr>
            <a:xfrm flipH="1">
              <a:off x="1599122" y="1022417"/>
              <a:ext cx="1" cy="1663701"/>
            </a:xfrm>
            <a:prstGeom prst="line">
              <a:avLst/>
            </a:prstGeom>
            <a:noFill/>
            <a:ln w="25400" cap="flat">
              <a:solidFill>
                <a:srgbClr val="FFFFFF"/>
              </a:solidFill>
              <a:prstDash val="solid"/>
              <a:miter lim="400000"/>
              <a:headEnd type="stealth" w="med" len="med"/>
              <a:tailEnd type="triangle" w="med" len="sm"/>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grpSp>
      <p:sp>
        <p:nvSpPr>
          <p:cNvPr id="274" name="Shape 274"/>
          <p:cNvSpPr/>
          <p:nvPr/>
        </p:nvSpPr>
        <p:spPr>
          <a:xfrm>
            <a:off x="64622" y="5187949"/>
            <a:ext cx="47371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433FF"/>
                </a:solidFill>
                <a:latin typeface="Helvetica"/>
                <a:ea typeface="Helvetica"/>
                <a:cs typeface="Helvetica"/>
                <a:sym typeface="Helvetica"/>
              </a:defRPr>
            </a:lvl1pPr>
          </a:lstStyle>
          <a:p>
            <a:pPr/>
            <a:r>
              <a:t>Line Intensity</a:t>
            </a:r>
          </a:p>
        </p:txBody>
      </p:sp>
      <p:sp>
        <p:nvSpPr>
          <p:cNvPr id="275" name="Shape 275"/>
          <p:cNvSpPr/>
          <p:nvPr/>
        </p:nvSpPr>
        <p:spPr>
          <a:xfrm>
            <a:off x="536109" y="5880100"/>
            <a:ext cx="3797301"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F9300"/>
                </a:solidFill>
                <a:latin typeface="Helvetica"/>
                <a:ea typeface="Helvetica"/>
                <a:cs typeface="Helvetica"/>
                <a:sym typeface="Helvetica"/>
              </a:defRPr>
            </a:lvl1pPr>
          </a:lstStyle>
          <a:p>
            <a:pPr/>
            <a:r>
              <a:t>A measure of the amount of visible plasma along the line of sight</a:t>
            </a:r>
          </a:p>
        </p:txBody>
      </p:sp>
      <p:pic>
        <p:nvPicPr>
          <p:cNvPr id="276" name="droppedImage.tiff"/>
          <p:cNvPicPr>
            <a:picLocks noChangeAspect="1"/>
          </p:cNvPicPr>
          <p:nvPr/>
        </p:nvPicPr>
        <p:blipFill>
          <a:blip r:embed="rId6">
            <a:extLst/>
          </a:blip>
          <a:stretch>
            <a:fillRect/>
          </a:stretch>
        </p:blipFill>
        <p:spPr>
          <a:xfrm>
            <a:off x="4648200" y="762000"/>
            <a:ext cx="7874000" cy="7874000"/>
          </a:xfrm>
          <a:prstGeom prst="rect">
            <a:avLst/>
          </a:prstGeom>
          <a:ln w="12700">
            <a:miter lim="400000"/>
          </a:ln>
        </p:spPr>
      </p:pic>
      <p:sp>
        <p:nvSpPr>
          <p:cNvPr id="277" name="Shape 277"/>
          <p:cNvSpPr/>
          <p:nvPr/>
        </p:nvSpPr>
        <p:spPr>
          <a:xfrm>
            <a:off x="533400" y="7213600"/>
            <a:ext cx="37973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solidFill>
                  <a:srgbClr val="0433FF"/>
                </a:solidFill>
                <a:latin typeface="Helvetica"/>
                <a:ea typeface="Helvetica"/>
                <a:cs typeface="Helvetica"/>
                <a:sym typeface="Helvetica"/>
              </a:defRPr>
            </a:lvl1pPr>
          </a:lstStyle>
          <a:p>
            <a:pPr/>
            <a:r>
              <a:t>A “radial intensity filter” developed by Blake Forland is used to enhance the coronal structure observed by CoMP.</a:t>
            </a:r>
          </a:p>
        </p:txBody>
      </p:sp>
      <p:sp>
        <p:nvSpPr>
          <p:cNvPr id="278" name="Shape 278"/>
          <p:cNvSpPr/>
          <p:nvPr/>
        </p:nvSpPr>
        <p:spPr>
          <a:xfrm rot="20446489">
            <a:off x="7330175" y="1006170"/>
            <a:ext cx="389151" cy="1111860"/>
          </a:xfrm>
          <a:prstGeom prst="rect">
            <a:avLst/>
          </a:prstGeom>
          <a:solidFill>
            <a:srgbClr val="000000"/>
          </a:solidFill>
          <a:ln w="25400">
            <a:solidFill>
              <a:srgbClr val="000000"/>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4" name="Group 284"/>
          <p:cNvGrpSpPr/>
          <p:nvPr/>
        </p:nvGrpSpPr>
        <p:grpSpPr>
          <a:xfrm>
            <a:off x="-3960" y="8699500"/>
            <a:ext cx="12958439" cy="977901"/>
            <a:chOff x="0" y="0"/>
            <a:chExt cx="12958438" cy="977900"/>
          </a:xfrm>
        </p:grpSpPr>
        <p:pic>
          <p:nvPicPr>
            <p:cNvPr id="280"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83" name="Group 283"/>
            <p:cNvGrpSpPr/>
            <p:nvPr/>
          </p:nvGrpSpPr>
          <p:grpSpPr>
            <a:xfrm>
              <a:off x="9663430" y="34925"/>
              <a:ext cx="3295009" cy="908052"/>
              <a:chOff x="0" y="0"/>
              <a:chExt cx="3295007" cy="908051"/>
            </a:xfrm>
          </p:grpSpPr>
          <p:pic>
            <p:nvPicPr>
              <p:cNvPr id="281"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82"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93" name="Group 293"/>
          <p:cNvGrpSpPr/>
          <p:nvPr/>
        </p:nvGrpSpPr>
        <p:grpSpPr>
          <a:xfrm>
            <a:off x="-3960" y="19049"/>
            <a:ext cx="13305753" cy="9658352"/>
            <a:chOff x="0" y="4819649"/>
            <a:chExt cx="13305752" cy="9658351"/>
          </a:xfrm>
        </p:grpSpPr>
        <p:grpSp>
          <p:nvGrpSpPr>
            <p:cNvPr id="289" name="Group 289"/>
            <p:cNvGrpSpPr/>
            <p:nvPr/>
          </p:nvGrpSpPr>
          <p:grpSpPr>
            <a:xfrm>
              <a:off x="-1" y="13500100"/>
              <a:ext cx="12958440" cy="977901"/>
              <a:chOff x="0" y="0"/>
              <a:chExt cx="12958438" cy="977900"/>
            </a:xfrm>
          </p:grpSpPr>
          <p:pic>
            <p:nvPicPr>
              <p:cNvPr id="285"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288" name="Group 288"/>
              <p:cNvGrpSpPr/>
              <p:nvPr/>
            </p:nvGrpSpPr>
            <p:grpSpPr>
              <a:xfrm>
                <a:off x="9663430" y="34925"/>
                <a:ext cx="3295009" cy="908052"/>
                <a:chOff x="0" y="0"/>
                <a:chExt cx="3295007" cy="908051"/>
              </a:xfrm>
            </p:grpSpPr>
            <p:pic>
              <p:nvPicPr>
                <p:cNvPr id="286"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287"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292" name="Group 292"/>
            <p:cNvGrpSpPr/>
            <p:nvPr/>
          </p:nvGrpSpPr>
          <p:grpSpPr>
            <a:xfrm>
              <a:off x="194459" y="4819649"/>
              <a:ext cx="13111294" cy="406401"/>
              <a:chOff x="0" y="4819649"/>
              <a:chExt cx="13111292" cy="406400"/>
            </a:xfrm>
          </p:grpSpPr>
          <p:sp>
            <p:nvSpPr>
              <p:cNvPr id="290" name="Shape 290"/>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91" name="Shape 291"/>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grpSp>
        <p:nvGrpSpPr>
          <p:cNvPr id="300" name="Group 300"/>
          <p:cNvGrpSpPr/>
          <p:nvPr/>
        </p:nvGrpSpPr>
        <p:grpSpPr>
          <a:xfrm>
            <a:off x="775777" y="2000182"/>
            <a:ext cx="3198246" cy="3137036"/>
            <a:chOff x="0" y="0"/>
            <a:chExt cx="3198245" cy="3137035"/>
          </a:xfrm>
        </p:grpSpPr>
        <p:pic>
          <p:nvPicPr>
            <p:cNvPr id="294" name="Gaussian.tiff"/>
            <p:cNvPicPr>
              <a:picLocks noChangeAspect="1"/>
            </p:cNvPicPr>
            <p:nvPr/>
          </p:nvPicPr>
          <p:blipFill>
            <a:blip r:embed="rId5">
              <a:extLst/>
            </a:blip>
            <a:stretch>
              <a:fillRect/>
            </a:stretch>
          </p:blipFill>
          <p:spPr>
            <a:xfrm>
              <a:off x="0" y="0"/>
              <a:ext cx="3198246" cy="3137036"/>
            </a:xfrm>
            <a:prstGeom prst="rect">
              <a:avLst/>
            </a:prstGeom>
            <a:ln w="12700" cap="flat">
              <a:noFill/>
              <a:miter lim="400000"/>
            </a:ln>
            <a:effectLst/>
          </p:spPr>
        </p:pic>
        <p:sp>
          <p:nvSpPr>
            <p:cNvPr id="295" name="Shape 295"/>
            <p:cNvSpPr/>
            <p:nvPr/>
          </p:nvSpPr>
          <p:spPr>
            <a:xfrm flipV="1">
              <a:off x="358162" y="2197167"/>
              <a:ext cx="1164796" cy="1"/>
            </a:xfrm>
            <a:prstGeom prst="line">
              <a:avLst/>
            </a:prstGeom>
            <a:noFill/>
            <a:ln w="50800" cap="flat">
              <a:solidFill>
                <a:srgbClr val="0433FF"/>
              </a:solidFill>
              <a:prstDash val="solid"/>
              <a:miter lim="400000"/>
              <a:headEnd type="stealth" w="med" len="med"/>
              <a:tailEnd type="triangle" w="med" len="sm"/>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96" name="Shape 296"/>
            <p:cNvSpPr/>
            <p:nvPr/>
          </p:nvSpPr>
          <p:spPr>
            <a:xfrm flipH="1">
              <a:off x="1675288" y="2201680"/>
              <a:ext cx="1164796" cy="1"/>
            </a:xfrm>
            <a:prstGeom prst="line">
              <a:avLst/>
            </a:prstGeom>
            <a:noFill/>
            <a:ln w="50800" cap="flat">
              <a:solidFill>
                <a:srgbClr val="FF2600"/>
              </a:solidFill>
              <a:prstDash val="solid"/>
              <a:miter lim="400000"/>
              <a:headEnd type="stealth" w="med" len="med"/>
              <a:tailEnd type="triangle" w="med" len="sm"/>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97" name="Shape 297"/>
            <p:cNvSpPr/>
            <p:nvPr/>
          </p:nvSpPr>
          <p:spPr>
            <a:xfrm flipH="1">
              <a:off x="1599122" y="1022417"/>
              <a:ext cx="1" cy="1663701"/>
            </a:xfrm>
            <a:prstGeom prst="line">
              <a:avLst/>
            </a:prstGeom>
            <a:noFill/>
            <a:ln w="25400" cap="flat">
              <a:solidFill>
                <a:srgbClr val="FFFFFF"/>
              </a:solidFill>
              <a:custDash>
                <a:ds d="200000" sp="200000"/>
              </a:custDash>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298" name="Shape 298"/>
            <p:cNvSpPr/>
            <p:nvPr/>
          </p:nvSpPr>
          <p:spPr>
            <a:xfrm>
              <a:off x="385063" y="2635317"/>
              <a:ext cx="109686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0433FF"/>
                  </a:solidFill>
                  <a:latin typeface="Helvetica"/>
                  <a:ea typeface="Helvetica"/>
                  <a:cs typeface="Helvetica"/>
                  <a:sym typeface="Helvetica"/>
                </a:defRPr>
              </a:lvl1pPr>
            </a:lstStyle>
            <a:p>
              <a:pPr/>
              <a:r>
                <a:t>Toward</a:t>
              </a:r>
            </a:p>
          </p:txBody>
        </p:sp>
        <p:sp>
          <p:nvSpPr>
            <p:cNvPr id="299" name="Shape 299"/>
            <p:cNvSpPr/>
            <p:nvPr/>
          </p:nvSpPr>
          <p:spPr>
            <a:xfrm>
              <a:off x="1827722" y="2635317"/>
              <a:ext cx="854275"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FF2600"/>
                  </a:solidFill>
                  <a:latin typeface="Helvetica"/>
                  <a:ea typeface="Helvetica"/>
                  <a:cs typeface="Helvetica"/>
                  <a:sym typeface="Helvetica"/>
                </a:defRPr>
              </a:lvl1pPr>
            </a:lstStyle>
            <a:p>
              <a:pPr/>
              <a:r>
                <a:t>Away</a:t>
              </a:r>
            </a:p>
          </p:txBody>
        </p:sp>
      </p:grpSp>
      <p:sp>
        <p:nvSpPr>
          <p:cNvPr id="301" name="Shape 301"/>
          <p:cNvSpPr/>
          <p:nvPr/>
        </p:nvSpPr>
        <p:spPr>
          <a:xfrm>
            <a:off x="1122" y="5543549"/>
            <a:ext cx="47371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433FF"/>
                </a:solidFill>
                <a:latin typeface="Helvetica"/>
                <a:ea typeface="Helvetica"/>
                <a:cs typeface="Helvetica"/>
                <a:sym typeface="Helvetica"/>
              </a:defRPr>
            </a:lvl1pPr>
          </a:lstStyle>
          <a:p>
            <a:pPr/>
            <a:r>
              <a:t>Doppler Shift</a:t>
            </a:r>
          </a:p>
        </p:txBody>
      </p:sp>
      <p:sp>
        <p:nvSpPr>
          <p:cNvPr id="302" name="Shape 302"/>
          <p:cNvSpPr/>
          <p:nvPr/>
        </p:nvSpPr>
        <p:spPr>
          <a:xfrm>
            <a:off x="447209" y="6686550"/>
            <a:ext cx="379730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F9300"/>
                </a:solidFill>
                <a:latin typeface="Helvetica"/>
                <a:ea typeface="Helvetica"/>
                <a:cs typeface="Helvetica"/>
                <a:sym typeface="Helvetica"/>
              </a:defRPr>
            </a:lvl1pPr>
          </a:lstStyle>
          <a:p>
            <a:pPr/>
            <a:r>
              <a:t>A measure of the flow velocity of visible plasma</a:t>
            </a:r>
          </a:p>
        </p:txBody>
      </p:sp>
      <p:sp>
        <p:nvSpPr>
          <p:cNvPr id="303" name="Shape 303"/>
          <p:cNvSpPr/>
          <p:nvPr/>
        </p:nvSpPr>
        <p:spPr>
          <a:xfrm>
            <a:off x="2413000" y="234950"/>
            <a:ext cx="81153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“Dynamics” Extension Three: (Corrected) Doppler Velocity</a:t>
            </a:r>
          </a:p>
        </p:txBody>
      </p:sp>
      <p:pic>
        <p:nvPicPr>
          <p:cNvPr id="304" name="droppedImage.tiff"/>
          <p:cNvPicPr>
            <a:picLocks noChangeAspect="1"/>
          </p:cNvPicPr>
          <p:nvPr/>
        </p:nvPicPr>
        <p:blipFill>
          <a:blip r:embed="rId6">
            <a:extLst/>
          </a:blip>
          <a:stretch>
            <a:fillRect/>
          </a:stretch>
        </p:blipFill>
        <p:spPr>
          <a:xfrm>
            <a:off x="4648200" y="762000"/>
            <a:ext cx="7874000" cy="7874000"/>
          </a:xfrm>
          <a:prstGeom prst="rect">
            <a:avLst/>
          </a:prstGeom>
          <a:ln w="12700">
            <a:miter lim="400000"/>
          </a:ln>
        </p:spPr>
      </p:pic>
      <p:sp>
        <p:nvSpPr>
          <p:cNvPr id="305" name="Shape 305"/>
          <p:cNvSpPr/>
          <p:nvPr/>
        </p:nvSpPr>
        <p:spPr>
          <a:xfrm rot="20446489">
            <a:off x="7330175" y="1006170"/>
            <a:ext cx="389151" cy="1111860"/>
          </a:xfrm>
          <a:prstGeom prst="rect">
            <a:avLst/>
          </a:prstGeom>
          <a:solidFill>
            <a:srgbClr val="000000"/>
          </a:solidFill>
          <a:ln w="25400">
            <a:solidFill>
              <a:srgbClr val="000000"/>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09" name="Group 309"/>
          <p:cNvGrpSpPr/>
          <p:nvPr/>
        </p:nvGrpSpPr>
        <p:grpSpPr>
          <a:xfrm>
            <a:off x="1258121" y="3743363"/>
            <a:ext cx="2640699" cy="2626184"/>
            <a:chOff x="115121" y="122634"/>
            <a:chExt cx="2640697" cy="2626183"/>
          </a:xfrm>
        </p:grpSpPr>
        <p:pic>
          <p:nvPicPr>
            <p:cNvPr id="307" name="image4.png"/>
            <p:cNvPicPr>
              <a:picLocks noChangeAspect="1"/>
            </p:cNvPicPr>
            <p:nvPr/>
          </p:nvPicPr>
          <p:blipFill>
            <a:blip r:embed="rId2">
              <a:extLst/>
            </a:blip>
            <a:srcRect l="34639" t="15861" r="35412" b="5671"/>
            <a:stretch>
              <a:fillRect/>
            </a:stretch>
          </p:blipFill>
          <p:spPr>
            <a:xfrm>
              <a:off x="115121" y="122634"/>
              <a:ext cx="2640699" cy="2626184"/>
            </a:xfrm>
            <a:custGeom>
              <a:avLst/>
              <a:gdLst/>
              <a:ahLst/>
              <a:cxnLst>
                <a:cxn ang="0">
                  <a:pos x="wd2" y="hd2"/>
                </a:cxn>
                <a:cxn ang="5400000">
                  <a:pos x="wd2" y="hd2"/>
                </a:cxn>
                <a:cxn ang="10800000">
                  <a:pos x="wd2" y="hd2"/>
                </a:cxn>
                <a:cxn ang="16200000">
                  <a:pos x="wd2" y="hd2"/>
                </a:cxn>
              </a:cxnLst>
              <a:rect l="0" t="0" r="r" b="b"/>
              <a:pathLst>
                <a:path w="21523" h="21576" fill="norm" stroke="1" extrusionOk="0">
                  <a:moveTo>
                    <a:pt x="11120" y="0"/>
                  </a:moveTo>
                  <a:cubicBezTo>
                    <a:pt x="11075" y="0"/>
                    <a:pt x="11039" y="35"/>
                    <a:pt x="11039" y="78"/>
                  </a:cubicBezTo>
                  <a:cubicBezTo>
                    <a:pt x="11039" y="121"/>
                    <a:pt x="11053" y="157"/>
                    <a:pt x="11072" y="157"/>
                  </a:cubicBezTo>
                  <a:cubicBezTo>
                    <a:pt x="11090" y="157"/>
                    <a:pt x="11129" y="121"/>
                    <a:pt x="11156" y="78"/>
                  </a:cubicBezTo>
                  <a:cubicBezTo>
                    <a:pt x="11182" y="35"/>
                    <a:pt x="11165" y="0"/>
                    <a:pt x="11120" y="0"/>
                  </a:cubicBezTo>
                  <a:close/>
                  <a:moveTo>
                    <a:pt x="11149" y="450"/>
                  </a:moveTo>
                  <a:cubicBezTo>
                    <a:pt x="11137" y="446"/>
                    <a:pt x="11122" y="458"/>
                    <a:pt x="11101" y="486"/>
                  </a:cubicBezTo>
                  <a:cubicBezTo>
                    <a:pt x="11015" y="603"/>
                    <a:pt x="10653" y="703"/>
                    <a:pt x="10266" y="717"/>
                  </a:cubicBezTo>
                  <a:cubicBezTo>
                    <a:pt x="10202" y="720"/>
                    <a:pt x="10092" y="775"/>
                    <a:pt x="10020" y="838"/>
                  </a:cubicBezTo>
                  <a:cubicBezTo>
                    <a:pt x="9949" y="901"/>
                    <a:pt x="9855" y="929"/>
                    <a:pt x="9813" y="903"/>
                  </a:cubicBezTo>
                  <a:cubicBezTo>
                    <a:pt x="9772" y="877"/>
                    <a:pt x="9724" y="900"/>
                    <a:pt x="9707" y="952"/>
                  </a:cubicBezTo>
                  <a:cubicBezTo>
                    <a:pt x="9689" y="1005"/>
                    <a:pt x="9520" y="1055"/>
                    <a:pt x="9331" y="1063"/>
                  </a:cubicBezTo>
                  <a:cubicBezTo>
                    <a:pt x="9143" y="1071"/>
                    <a:pt x="8869" y="1098"/>
                    <a:pt x="8720" y="1125"/>
                  </a:cubicBezTo>
                  <a:cubicBezTo>
                    <a:pt x="8571" y="1152"/>
                    <a:pt x="8361" y="1186"/>
                    <a:pt x="8251" y="1197"/>
                  </a:cubicBezTo>
                  <a:cubicBezTo>
                    <a:pt x="8141" y="1208"/>
                    <a:pt x="7932" y="1336"/>
                    <a:pt x="7788" y="1484"/>
                  </a:cubicBezTo>
                  <a:cubicBezTo>
                    <a:pt x="7645" y="1632"/>
                    <a:pt x="7489" y="1743"/>
                    <a:pt x="7439" y="1731"/>
                  </a:cubicBezTo>
                  <a:cubicBezTo>
                    <a:pt x="7389" y="1720"/>
                    <a:pt x="7327" y="1769"/>
                    <a:pt x="7300" y="1839"/>
                  </a:cubicBezTo>
                  <a:cubicBezTo>
                    <a:pt x="7264" y="1934"/>
                    <a:pt x="7223" y="1944"/>
                    <a:pt x="7148" y="1881"/>
                  </a:cubicBezTo>
                  <a:cubicBezTo>
                    <a:pt x="7092" y="1835"/>
                    <a:pt x="6946" y="1797"/>
                    <a:pt x="6821" y="1797"/>
                  </a:cubicBezTo>
                  <a:cubicBezTo>
                    <a:pt x="6339" y="1795"/>
                    <a:pt x="5738" y="1842"/>
                    <a:pt x="5628" y="1891"/>
                  </a:cubicBezTo>
                  <a:cubicBezTo>
                    <a:pt x="5564" y="1920"/>
                    <a:pt x="5374" y="1958"/>
                    <a:pt x="5204" y="1976"/>
                  </a:cubicBezTo>
                  <a:cubicBezTo>
                    <a:pt x="4795" y="2019"/>
                    <a:pt x="4409" y="2191"/>
                    <a:pt x="4114" y="2465"/>
                  </a:cubicBezTo>
                  <a:cubicBezTo>
                    <a:pt x="3982" y="2587"/>
                    <a:pt x="3625" y="2882"/>
                    <a:pt x="3318" y="3117"/>
                  </a:cubicBezTo>
                  <a:cubicBezTo>
                    <a:pt x="1974" y="4151"/>
                    <a:pt x="722" y="6399"/>
                    <a:pt x="219" y="8690"/>
                  </a:cubicBezTo>
                  <a:cubicBezTo>
                    <a:pt x="51" y="9458"/>
                    <a:pt x="-70" y="11604"/>
                    <a:pt x="45" y="11790"/>
                  </a:cubicBezTo>
                  <a:cubicBezTo>
                    <a:pt x="72" y="11835"/>
                    <a:pt x="84" y="12032"/>
                    <a:pt x="74" y="12227"/>
                  </a:cubicBezTo>
                  <a:cubicBezTo>
                    <a:pt x="58" y="12520"/>
                    <a:pt x="99" y="12643"/>
                    <a:pt x="297" y="12919"/>
                  </a:cubicBezTo>
                  <a:cubicBezTo>
                    <a:pt x="455" y="13139"/>
                    <a:pt x="514" y="13286"/>
                    <a:pt x="468" y="13346"/>
                  </a:cubicBezTo>
                  <a:cubicBezTo>
                    <a:pt x="102" y="13825"/>
                    <a:pt x="1307" y="16608"/>
                    <a:pt x="2451" y="17924"/>
                  </a:cubicBezTo>
                  <a:cubicBezTo>
                    <a:pt x="2520" y="18003"/>
                    <a:pt x="2715" y="18239"/>
                    <a:pt x="2885" y="18445"/>
                  </a:cubicBezTo>
                  <a:cubicBezTo>
                    <a:pt x="3219" y="18852"/>
                    <a:pt x="4193" y="19696"/>
                    <a:pt x="4825" y="20128"/>
                  </a:cubicBezTo>
                  <a:cubicBezTo>
                    <a:pt x="5042" y="20276"/>
                    <a:pt x="5546" y="20562"/>
                    <a:pt x="5945" y="20764"/>
                  </a:cubicBezTo>
                  <a:lnTo>
                    <a:pt x="6669" y="21129"/>
                  </a:lnTo>
                  <a:lnTo>
                    <a:pt x="6980" y="20966"/>
                  </a:lnTo>
                  <a:cubicBezTo>
                    <a:pt x="7218" y="20841"/>
                    <a:pt x="7381" y="20811"/>
                    <a:pt x="7678" y="20842"/>
                  </a:cubicBezTo>
                  <a:cubicBezTo>
                    <a:pt x="8049" y="20880"/>
                    <a:pt x="8078" y="20869"/>
                    <a:pt x="8461" y="20529"/>
                  </a:cubicBezTo>
                  <a:cubicBezTo>
                    <a:pt x="8681" y="20334"/>
                    <a:pt x="8933" y="20177"/>
                    <a:pt x="9021" y="20177"/>
                  </a:cubicBezTo>
                  <a:cubicBezTo>
                    <a:pt x="9266" y="20177"/>
                    <a:pt x="9430" y="20485"/>
                    <a:pt x="9487" y="21047"/>
                  </a:cubicBezTo>
                  <a:cubicBezTo>
                    <a:pt x="9490" y="21077"/>
                    <a:pt x="9600" y="21069"/>
                    <a:pt x="9732" y="21031"/>
                  </a:cubicBezTo>
                  <a:cubicBezTo>
                    <a:pt x="9933" y="20973"/>
                    <a:pt x="10015" y="20994"/>
                    <a:pt x="10221" y="21152"/>
                  </a:cubicBezTo>
                  <a:cubicBezTo>
                    <a:pt x="10411" y="21298"/>
                    <a:pt x="10531" y="21331"/>
                    <a:pt x="10735" y="21299"/>
                  </a:cubicBezTo>
                  <a:cubicBezTo>
                    <a:pt x="11045" y="21249"/>
                    <a:pt x="11078" y="21246"/>
                    <a:pt x="11385" y="21259"/>
                  </a:cubicBezTo>
                  <a:cubicBezTo>
                    <a:pt x="11760" y="21275"/>
                    <a:pt x="12018" y="21228"/>
                    <a:pt x="12149" y="21119"/>
                  </a:cubicBezTo>
                  <a:cubicBezTo>
                    <a:pt x="12252" y="21033"/>
                    <a:pt x="12297" y="21048"/>
                    <a:pt x="12453" y="21217"/>
                  </a:cubicBezTo>
                  <a:cubicBezTo>
                    <a:pt x="12566" y="21340"/>
                    <a:pt x="12749" y="21433"/>
                    <a:pt x="12928" y="21455"/>
                  </a:cubicBezTo>
                  <a:cubicBezTo>
                    <a:pt x="13088" y="21475"/>
                    <a:pt x="13238" y="21509"/>
                    <a:pt x="13262" y="21533"/>
                  </a:cubicBezTo>
                  <a:cubicBezTo>
                    <a:pt x="13328" y="21600"/>
                    <a:pt x="13433" y="21586"/>
                    <a:pt x="13433" y="21510"/>
                  </a:cubicBezTo>
                  <a:cubicBezTo>
                    <a:pt x="13433" y="21388"/>
                    <a:pt x="14025" y="21026"/>
                    <a:pt x="14148" y="21074"/>
                  </a:cubicBezTo>
                  <a:cubicBezTo>
                    <a:pt x="14214" y="21099"/>
                    <a:pt x="14291" y="21084"/>
                    <a:pt x="14319" y="21038"/>
                  </a:cubicBezTo>
                  <a:cubicBezTo>
                    <a:pt x="14348" y="20991"/>
                    <a:pt x="14400" y="20968"/>
                    <a:pt x="14432" y="20989"/>
                  </a:cubicBezTo>
                  <a:cubicBezTo>
                    <a:pt x="14465" y="21009"/>
                    <a:pt x="14617" y="20992"/>
                    <a:pt x="14769" y="20950"/>
                  </a:cubicBezTo>
                  <a:cubicBezTo>
                    <a:pt x="15043" y="20873"/>
                    <a:pt x="15519" y="20449"/>
                    <a:pt x="15930" y="19913"/>
                  </a:cubicBezTo>
                  <a:cubicBezTo>
                    <a:pt x="16082" y="19714"/>
                    <a:pt x="16206" y="19631"/>
                    <a:pt x="16354" y="19629"/>
                  </a:cubicBezTo>
                  <a:cubicBezTo>
                    <a:pt x="16469" y="19628"/>
                    <a:pt x="16701" y="19522"/>
                    <a:pt x="16868" y="19394"/>
                  </a:cubicBezTo>
                  <a:cubicBezTo>
                    <a:pt x="17035" y="19267"/>
                    <a:pt x="17201" y="19163"/>
                    <a:pt x="17237" y="19163"/>
                  </a:cubicBezTo>
                  <a:cubicBezTo>
                    <a:pt x="17360" y="19163"/>
                    <a:pt x="18188" y="18729"/>
                    <a:pt x="18495" y="18504"/>
                  </a:cubicBezTo>
                  <a:cubicBezTo>
                    <a:pt x="18816" y="18269"/>
                    <a:pt x="19462" y="17517"/>
                    <a:pt x="19462" y="17379"/>
                  </a:cubicBezTo>
                  <a:cubicBezTo>
                    <a:pt x="19462" y="17336"/>
                    <a:pt x="19506" y="17273"/>
                    <a:pt x="19559" y="17239"/>
                  </a:cubicBezTo>
                  <a:cubicBezTo>
                    <a:pt x="19753" y="17115"/>
                    <a:pt x="20699" y="15423"/>
                    <a:pt x="20575" y="15423"/>
                  </a:cubicBezTo>
                  <a:cubicBezTo>
                    <a:pt x="20550" y="15423"/>
                    <a:pt x="20601" y="15311"/>
                    <a:pt x="20685" y="15172"/>
                  </a:cubicBezTo>
                  <a:cubicBezTo>
                    <a:pt x="20988" y="14672"/>
                    <a:pt x="21511" y="12646"/>
                    <a:pt x="21461" y="12169"/>
                  </a:cubicBezTo>
                  <a:cubicBezTo>
                    <a:pt x="21449" y="12052"/>
                    <a:pt x="21462" y="11919"/>
                    <a:pt x="21491" y="11872"/>
                  </a:cubicBezTo>
                  <a:cubicBezTo>
                    <a:pt x="21519" y="11825"/>
                    <a:pt x="21530" y="11283"/>
                    <a:pt x="21516" y="10666"/>
                  </a:cubicBezTo>
                  <a:cubicBezTo>
                    <a:pt x="21492" y="9556"/>
                    <a:pt x="21305" y="8339"/>
                    <a:pt x="21051" y="7649"/>
                  </a:cubicBezTo>
                  <a:cubicBezTo>
                    <a:pt x="20927" y="7315"/>
                    <a:pt x="20879" y="7158"/>
                    <a:pt x="20860" y="7050"/>
                  </a:cubicBezTo>
                  <a:cubicBezTo>
                    <a:pt x="20852" y="7007"/>
                    <a:pt x="20793" y="6895"/>
                    <a:pt x="20730" y="6798"/>
                  </a:cubicBezTo>
                  <a:cubicBezTo>
                    <a:pt x="20668" y="6702"/>
                    <a:pt x="20636" y="6622"/>
                    <a:pt x="20659" y="6622"/>
                  </a:cubicBezTo>
                  <a:cubicBezTo>
                    <a:pt x="20722" y="6622"/>
                    <a:pt x="20328" y="5862"/>
                    <a:pt x="20236" y="5804"/>
                  </a:cubicBezTo>
                  <a:cubicBezTo>
                    <a:pt x="20192" y="5777"/>
                    <a:pt x="20172" y="5724"/>
                    <a:pt x="20193" y="5690"/>
                  </a:cubicBezTo>
                  <a:cubicBezTo>
                    <a:pt x="20215" y="5655"/>
                    <a:pt x="20148" y="5512"/>
                    <a:pt x="20045" y="5367"/>
                  </a:cubicBezTo>
                  <a:cubicBezTo>
                    <a:pt x="19942" y="5223"/>
                    <a:pt x="19804" y="4997"/>
                    <a:pt x="19737" y="4868"/>
                  </a:cubicBezTo>
                  <a:cubicBezTo>
                    <a:pt x="19553" y="4511"/>
                    <a:pt x="19093" y="4284"/>
                    <a:pt x="18557" y="4284"/>
                  </a:cubicBezTo>
                  <a:cubicBezTo>
                    <a:pt x="18286" y="4284"/>
                    <a:pt x="18039" y="4239"/>
                    <a:pt x="17942" y="4170"/>
                  </a:cubicBezTo>
                  <a:cubicBezTo>
                    <a:pt x="17762" y="4043"/>
                    <a:pt x="17529" y="3597"/>
                    <a:pt x="17480" y="3283"/>
                  </a:cubicBezTo>
                  <a:cubicBezTo>
                    <a:pt x="17401" y="2785"/>
                    <a:pt x="17239" y="2456"/>
                    <a:pt x="17056" y="2432"/>
                  </a:cubicBezTo>
                  <a:cubicBezTo>
                    <a:pt x="16956" y="2420"/>
                    <a:pt x="16822" y="2386"/>
                    <a:pt x="16758" y="2361"/>
                  </a:cubicBezTo>
                  <a:cubicBezTo>
                    <a:pt x="16694" y="2335"/>
                    <a:pt x="16571" y="2302"/>
                    <a:pt x="16487" y="2286"/>
                  </a:cubicBezTo>
                  <a:cubicBezTo>
                    <a:pt x="16402" y="2269"/>
                    <a:pt x="16220" y="2139"/>
                    <a:pt x="16082" y="1996"/>
                  </a:cubicBezTo>
                  <a:cubicBezTo>
                    <a:pt x="15862" y="1767"/>
                    <a:pt x="15404" y="1593"/>
                    <a:pt x="15196" y="1660"/>
                  </a:cubicBezTo>
                  <a:cubicBezTo>
                    <a:pt x="15166" y="1669"/>
                    <a:pt x="15008" y="1547"/>
                    <a:pt x="14847" y="1389"/>
                  </a:cubicBezTo>
                  <a:cubicBezTo>
                    <a:pt x="14571" y="1119"/>
                    <a:pt x="13747" y="623"/>
                    <a:pt x="13572" y="623"/>
                  </a:cubicBezTo>
                  <a:cubicBezTo>
                    <a:pt x="13528" y="623"/>
                    <a:pt x="13358" y="743"/>
                    <a:pt x="13197" y="890"/>
                  </a:cubicBezTo>
                  <a:cubicBezTo>
                    <a:pt x="13000" y="1070"/>
                    <a:pt x="12857" y="1146"/>
                    <a:pt x="12754" y="1118"/>
                  </a:cubicBezTo>
                  <a:cubicBezTo>
                    <a:pt x="12584" y="1074"/>
                    <a:pt x="12544" y="1150"/>
                    <a:pt x="12466" y="1715"/>
                  </a:cubicBezTo>
                  <a:lnTo>
                    <a:pt x="12417" y="2064"/>
                  </a:lnTo>
                  <a:lnTo>
                    <a:pt x="13087" y="2240"/>
                  </a:lnTo>
                  <a:cubicBezTo>
                    <a:pt x="14784" y="2680"/>
                    <a:pt x="16604" y="3921"/>
                    <a:pt x="17745" y="5416"/>
                  </a:cubicBezTo>
                  <a:cubicBezTo>
                    <a:pt x="17941" y="5673"/>
                    <a:pt x="18137" y="5907"/>
                    <a:pt x="18181" y="5938"/>
                  </a:cubicBezTo>
                  <a:cubicBezTo>
                    <a:pt x="18226" y="5968"/>
                    <a:pt x="18264" y="6021"/>
                    <a:pt x="18266" y="6055"/>
                  </a:cubicBezTo>
                  <a:cubicBezTo>
                    <a:pt x="18267" y="6089"/>
                    <a:pt x="18356" y="6255"/>
                    <a:pt x="18463" y="6427"/>
                  </a:cubicBezTo>
                  <a:cubicBezTo>
                    <a:pt x="18833" y="7020"/>
                    <a:pt x="19246" y="8167"/>
                    <a:pt x="19430" y="9110"/>
                  </a:cubicBezTo>
                  <a:cubicBezTo>
                    <a:pt x="19703" y="10506"/>
                    <a:pt x="19648" y="12037"/>
                    <a:pt x="19275" y="13437"/>
                  </a:cubicBezTo>
                  <a:cubicBezTo>
                    <a:pt x="18498" y="16349"/>
                    <a:pt x="15960" y="18880"/>
                    <a:pt x="13009" y="19684"/>
                  </a:cubicBezTo>
                  <a:cubicBezTo>
                    <a:pt x="12297" y="19879"/>
                    <a:pt x="12121" y="19896"/>
                    <a:pt x="10768" y="19896"/>
                  </a:cubicBezTo>
                  <a:cubicBezTo>
                    <a:pt x="9421" y="19896"/>
                    <a:pt x="9238" y="19877"/>
                    <a:pt x="8545" y="19688"/>
                  </a:cubicBezTo>
                  <a:cubicBezTo>
                    <a:pt x="5878" y="18959"/>
                    <a:pt x="3530" y="16854"/>
                    <a:pt x="2577" y="14334"/>
                  </a:cubicBezTo>
                  <a:cubicBezTo>
                    <a:pt x="1699" y="12009"/>
                    <a:pt x="1699" y="9858"/>
                    <a:pt x="2581" y="7558"/>
                  </a:cubicBezTo>
                  <a:cubicBezTo>
                    <a:pt x="2907" y="6707"/>
                    <a:pt x="3157" y="6252"/>
                    <a:pt x="3703" y="5530"/>
                  </a:cubicBezTo>
                  <a:cubicBezTo>
                    <a:pt x="4531" y="4435"/>
                    <a:pt x="5692" y="3442"/>
                    <a:pt x="6818" y="2863"/>
                  </a:cubicBezTo>
                  <a:cubicBezTo>
                    <a:pt x="7163" y="2685"/>
                    <a:pt x="7463" y="2535"/>
                    <a:pt x="7484" y="2530"/>
                  </a:cubicBezTo>
                  <a:cubicBezTo>
                    <a:pt x="7506" y="2525"/>
                    <a:pt x="7767" y="2443"/>
                    <a:pt x="8063" y="2348"/>
                  </a:cubicBezTo>
                  <a:cubicBezTo>
                    <a:pt x="8922" y="2072"/>
                    <a:pt x="9711" y="1932"/>
                    <a:pt x="10460" y="1921"/>
                  </a:cubicBezTo>
                  <a:lnTo>
                    <a:pt x="11156" y="1911"/>
                  </a:lnTo>
                  <a:lnTo>
                    <a:pt x="11178" y="1131"/>
                  </a:lnTo>
                  <a:cubicBezTo>
                    <a:pt x="11192" y="644"/>
                    <a:pt x="11187" y="463"/>
                    <a:pt x="11149" y="450"/>
                  </a:cubicBezTo>
                  <a:close/>
                </a:path>
              </a:pathLst>
            </a:custGeom>
            <a:ln w="12700" cap="flat">
              <a:noFill/>
              <a:round/>
            </a:ln>
            <a:effectLst/>
          </p:spPr>
        </p:pic>
        <p:sp>
          <p:nvSpPr>
            <p:cNvPr id="308" name="Shape 308"/>
            <p:cNvSpPr/>
            <p:nvPr/>
          </p:nvSpPr>
          <p:spPr>
            <a:xfrm>
              <a:off x="466724" y="1123949"/>
              <a:ext cx="1914526"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900">
                  <a:latin typeface="Helvetica"/>
                  <a:ea typeface="Helvetica"/>
                  <a:cs typeface="Helvetica"/>
                  <a:sym typeface="Helvetica"/>
                </a:defRPr>
              </a:pPr>
              <a:r>
                <a:t>East-West</a:t>
              </a:r>
            </a:p>
            <a:p>
              <a:pPr>
                <a:defRPr sz="1900">
                  <a:latin typeface="Helvetica"/>
                  <a:ea typeface="Helvetica"/>
                  <a:cs typeface="Helvetica"/>
                  <a:sym typeface="Helvetica"/>
                </a:defRPr>
              </a:pPr>
              <a:r>
                <a:t>Trend Removed</a:t>
              </a:r>
            </a:p>
          </p:txBody>
        </p:sp>
      </p:grpSp>
      <p:grpSp>
        <p:nvGrpSpPr>
          <p:cNvPr id="314" name="Group 314"/>
          <p:cNvGrpSpPr/>
          <p:nvPr/>
        </p:nvGrpSpPr>
        <p:grpSpPr>
          <a:xfrm>
            <a:off x="-3960" y="8699500"/>
            <a:ext cx="12958439" cy="977901"/>
            <a:chOff x="0" y="0"/>
            <a:chExt cx="12958438" cy="977900"/>
          </a:xfrm>
        </p:grpSpPr>
        <p:pic>
          <p:nvPicPr>
            <p:cNvPr id="310" name="NSF-NCAR-logo-for-light-bg.png"/>
            <p:cNvPicPr>
              <a:picLocks noChangeAspect="1"/>
            </p:cNvPicPr>
            <p:nvPr/>
          </p:nvPicPr>
          <p:blipFill>
            <a:blip r:embed="rId3">
              <a:extLst/>
            </a:blip>
            <a:stretch>
              <a:fillRect/>
            </a:stretch>
          </p:blipFill>
          <p:spPr>
            <a:xfrm>
              <a:off x="0" y="0"/>
              <a:ext cx="2910420" cy="977901"/>
            </a:xfrm>
            <a:prstGeom prst="rect">
              <a:avLst/>
            </a:prstGeom>
            <a:ln w="12700" cap="flat">
              <a:noFill/>
              <a:miter lim="400000"/>
            </a:ln>
            <a:effectLst/>
          </p:spPr>
        </p:pic>
        <p:grpSp>
          <p:nvGrpSpPr>
            <p:cNvPr id="313" name="Group 313"/>
            <p:cNvGrpSpPr/>
            <p:nvPr/>
          </p:nvGrpSpPr>
          <p:grpSpPr>
            <a:xfrm>
              <a:off x="9663430" y="34925"/>
              <a:ext cx="3295009" cy="908052"/>
              <a:chOff x="0" y="0"/>
              <a:chExt cx="3295007" cy="908051"/>
            </a:xfrm>
          </p:grpSpPr>
          <p:pic>
            <p:nvPicPr>
              <p:cNvPr id="311" name="csac_logo.png"/>
              <p:cNvPicPr>
                <a:picLocks noChangeAspect="1"/>
              </p:cNvPicPr>
              <p:nvPr/>
            </p:nvPicPr>
            <p:blipFill>
              <a:blip r:embed="rId4">
                <a:extLst/>
              </a:blip>
              <a:stretch>
                <a:fillRect/>
              </a:stretch>
            </p:blipFill>
            <p:spPr>
              <a:xfrm>
                <a:off x="1920876" y="0"/>
                <a:ext cx="1374132" cy="908052"/>
              </a:xfrm>
              <a:prstGeom prst="rect">
                <a:avLst/>
              </a:prstGeom>
              <a:ln w="12700" cap="flat">
                <a:noFill/>
                <a:miter lim="400000"/>
              </a:ln>
              <a:effectLst/>
            </p:spPr>
          </p:pic>
          <p:pic>
            <p:nvPicPr>
              <p:cNvPr id="312" name="HAOLogo2011.jpg"/>
              <p:cNvPicPr>
                <a:picLocks noChangeAspect="1"/>
              </p:cNvPicPr>
              <p:nvPr/>
            </p:nvPicPr>
            <p:blipFill>
              <a:blip r:embed="rId5">
                <a:extLst/>
              </a:blip>
              <a:stretch>
                <a:fillRect/>
              </a:stretch>
            </p:blipFill>
            <p:spPr>
              <a:xfrm>
                <a:off x="0" y="34925"/>
                <a:ext cx="1906907" cy="838201"/>
              </a:xfrm>
              <a:prstGeom prst="rect">
                <a:avLst/>
              </a:prstGeom>
              <a:ln w="12700" cap="flat">
                <a:noFill/>
                <a:miter lim="400000"/>
              </a:ln>
              <a:effectLst/>
            </p:spPr>
          </p:pic>
        </p:grpSp>
      </p:grpSp>
      <p:grpSp>
        <p:nvGrpSpPr>
          <p:cNvPr id="323" name="Group 323"/>
          <p:cNvGrpSpPr/>
          <p:nvPr/>
        </p:nvGrpSpPr>
        <p:grpSpPr>
          <a:xfrm>
            <a:off x="-3960" y="19049"/>
            <a:ext cx="13305753" cy="9658352"/>
            <a:chOff x="0" y="4819649"/>
            <a:chExt cx="13305752" cy="9658351"/>
          </a:xfrm>
        </p:grpSpPr>
        <p:grpSp>
          <p:nvGrpSpPr>
            <p:cNvPr id="319" name="Group 319"/>
            <p:cNvGrpSpPr/>
            <p:nvPr/>
          </p:nvGrpSpPr>
          <p:grpSpPr>
            <a:xfrm>
              <a:off x="-1" y="13500100"/>
              <a:ext cx="12958440" cy="977901"/>
              <a:chOff x="0" y="0"/>
              <a:chExt cx="12958438" cy="977900"/>
            </a:xfrm>
          </p:grpSpPr>
          <p:pic>
            <p:nvPicPr>
              <p:cNvPr id="315" name="NSF-NCAR-logo-for-light-bg.png"/>
              <p:cNvPicPr>
                <a:picLocks noChangeAspect="1"/>
              </p:cNvPicPr>
              <p:nvPr/>
            </p:nvPicPr>
            <p:blipFill>
              <a:blip r:embed="rId3">
                <a:extLst/>
              </a:blip>
              <a:stretch>
                <a:fillRect/>
              </a:stretch>
            </p:blipFill>
            <p:spPr>
              <a:xfrm>
                <a:off x="0" y="0"/>
                <a:ext cx="2910420" cy="977901"/>
              </a:xfrm>
              <a:prstGeom prst="rect">
                <a:avLst/>
              </a:prstGeom>
              <a:ln w="12700" cap="flat">
                <a:noFill/>
                <a:miter lim="400000"/>
              </a:ln>
              <a:effectLst/>
            </p:spPr>
          </p:pic>
          <p:grpSp>
            <p:nvGrpSpPr>
              <p:cNvPr id="318" name="Group 318"/>
              <p:cNvGrpSpPr/>
              <p:nvPr/>
            </p:nvGrpSpPr>
            <p:grpSpPr>
              <a:xfrm>
                <a:off x="9663430" y="34925"/>
                <a:ext cx="3295009" cy="908052"/>
                <a:chOff x="0" y="0"/>
                <a:chExt cx="3295007" cy="908051"/>
              </a:xfrm>
            </p:grpSpPr>
            <p:pic>
              <p:nvPicPr>
                <p:cNvPr id="316" name="csac_logo.png"/>
                <p:cNvPicPr>
                  <a:picLocks noChangeAspect="1"/>
                </p:cNvPicPr>
                <p:nvPr/>
              </p:nvPicPr>
              <p:blipFill>
                <a:blip r:embed="rId4">
                  <a:extLst/>
                </a:blip>
                <a:stretch>
                  <a:fillRect/>
                </a:stretch>
              </p:blipFill>
              <p:spPr>
                <a:xfrm>
                  <a:off x="1920876" y="0"/>
                  <a:ext cx="1374132" cy="908052"/>
                </a:xfrm>
                <a:prstGeom prst="rect">
                  <a:avLst/>
                </a:prstGeom>
                <a:ln w="12700" cap="flat">
                  <a:noFill/>
                  <a:miter lim="400000"/>
                </a:ln>
                <a:effectLst/>
              </p:spPr>
            </p:pic>
            <p:pic>
              <p:nvPicPr>
                <p:cNvPr id="317" name="HAOLogo2011.jpg"/>
                <p:cNvPicPr>
                  <a:picLocks noChangeAspect="1"/>
                </p:cNvPicPr>
                <p:nvPr/>
              </p:nvPicPr>
              <p:blipFill>
                <a:blip r:embed="rId5">
                  <a:extLst/>
                </a:blip>
                <a:stretch>
                  <a:fillRect/>
                </a:stretch>
              </p:blipFill>
              <p:spPr>
                <a:xfrm>
                  <a:off x="0" y="34925"/>
                  <a:ext cx="1906907" cy="838201"/>
                </a:xfrm>
                <a:prstGeom prst="rect">
                  <a:avLst/>
                </a:prstGeom>
                <a:ln w="12700" cap="flat">
                  <a:noFill/>
                  <a:miter lim="400000"/>
                </a:ln>
                <a:effectLst/>
              </p:spPr>
            </p:pic>
          </p:grpSp>
        </p:grpSp>
        <p:grpSp>
          <p:nvGrpSpPr>
            <p:cNvPr id="322" name="Group 322"/>
            <p:cNvGrpSpPr/>
            <p:nvPr/>
          </p:nvGrpSpPr>
          <p:grpSpPr>
            <a:xfrm>
              <a:off x="194459" y="4819649"/>
              <a:ext cx="13111294" cy="406401"/>
              <a:chOff x="0" y="4819649"/>
              <a:chExt cx="13111292" cy="406400"/>
            </a:xfrm>
          </p:grpSpPr>
          <p:sp>
            <p:nvSpPr>
              <p:cNvPr id="320" name="Shape 320"/>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321" name="Shape 321"/>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sp>
        <p:nvSpPr>
          <p:cNvPr id="324" name="Shape 324"/>
          <p:cNvSpPr/>
          <p:nvPr/>
        </p:nvSpPr>
        <p:spPr>
          <a:xfrm>
            <a:off x="2425700" y="247650"/>
            <a:ext cx="80899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“Dynamics” Extension Three: (Corrected) Doppler Velocity</a:t>
            </a:r>
          </a:p>
        </p:txBody>
      </p:sp>
      <p:pic>
        <p:nvPicPr>
          <p:cNvPr id="325" name="image3.png"/>
          <p:cNvPicPr>
            <a:picLocks noChangeAspect="1"/>
          </p:cNvPicPr>
          <p:nvPr/>
        </p:nvPicPr>
        <p:blipFill>
          <a:blip r:embed="rId6">
            <a:extLst/>
          </a:blip>
          <a:stretch>
            <a:fillRect/>
          </a:stretch>
        </p:blipFill>
        <p:spPr>
          <a:xfrm>
            <a:off x="5257797" y="3949700"/>
            <a:ext cx="6022606" cy="2286000"/>
          </a:xfrm>
          <a:prstGeom prst="rect">
            <a:avLst/>
          </a:prstGeom>
          <a:ln w="12700"/>
        </p:spPr>
      </p:pic>
      <p:pic>
        <p:nvPicPr>
          <p:cNvPr id="326" name="image2.png"/>
          <p:cNvPicPr>
            <a:picLocks noChangeAspect="1"/>
          </p:cNvPicPr>
          <p:nvPr/>
        </p:nvPicPr>
        <p:blipFill>
          <a:blip r:embed="rId7">
            <a:extLst/>
          </a:blip>
          <a:stretch>
            <a:fillRect/>
          </a:stretch>
        </p:blipFill>
        <p:spPr>
          <a:xfrm>
            <a:off x="5257798" y="1231900"/>
            <a:ext cx="6022606" cy="2286000"/>
          </a:xfrm>
          <a:prstGeom prst="rect">
            <a:avLst/>
          </a:prstGeom>
          <a:ln w="12700"/>
        </p:spPr>
      </p:pic>
      <p:sp>
        <p:nvSpPr>
          <p:cNvPr id="327" name="Shape 327"/>
          <p:cNvSpPr/>
          <p:nvPr/>
        </p:nvSpPr>
        <p:spPr>
          <a:xfrm>
            <a:off x="7023100" y="2578100"/>
            <a:ext cx="4051300" cy="5080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457200">
              <a:buClr>
                <a:srgbClr val="000000"/>
              </a:buClr>
              <a:defRPr sz="1400">
                <a:solidFill>
                  <a:srgbClr val="FFFFFF"/>
                </a:solidFill>
                <a:uFill>
                  <a:solidFill>
                    <a:srgbClr val="FFFFFF"/>
                  </a:solidFill>
                </a:uFill>
                <a:latin typeface="Helvetica"/>
                <a:ea typeface="Helvetica"/>
                <a:cs typeface="Helvetica"/>
                <a:sym typeface="Helvetica"/>
              </a:defRPr>
            </a:lvl1pPr>
          </a:lstStyle>
          <a:p>
            <a:pPr/>
            <a:r>
              <a:t>1. Median filter of the East-West trend: eliminate possible abnormal values</a:t>
            </a:r>
          </a:p>
        </p:txBody>
      </p:sp>
      <p:grpSp>
        <p:nvGrpSpPr>
          <p:cNvPr id="330" name="Group 330"/>
          <p:cNvGrpSpPr/>
          <p:nvPr/>
        </p:nvGrpSpPr>
        <p:grpSpPr>
          <a:xfrm>
            <a:off x="1261665" y="1041003"/>
            <a:ext cx="2634076" cy="2621090"/>
            <a:chOff x="118665" y="139303"/>
            <a:chExt cx="2634074" cy="2621089"/>
          </a:xfrm>
        </p:grpSpPr>
        <p:pic>
          <p:nvPicPr>
            <p:cNvPr id="328" name="image1.png"/>
            <p:cNvPicPr>
              <a:picLocks noChangeAspect="1"/>
            </p:cNvPicPr>
            <p:nvPr/>
          </p:nvPicPr>
          <p:blipFill>
            <a:blip r:embed="rId8">
              <a:extLst/>
            </a:blip>
            <a:srcRect l="34678" t="15869" r="35447" b="5815"/>
            <a:stretch>
              <a:fillRect/>
            </a:stretch>
          </p:blipFill>
          <p:spPr>
            <a:xfrm>
              <a:off x="118665" y="139303"/>
              <a:ext cx="2634076" cy="2621090"/>
            </a:xfrm>
            <a:custGeom>
              <a:avLst/>
              <a:gdLst/>
              <a:ahLst/>
              <a:cxnLst>
                <a:cxn ang="0">
                  <a:pos x="wd2" y="hd2"/>
                </a:cxn>
                <a:cxn ang="5400000">
                  <a:pos x="wd2" y="hd2"/>
                </a:cxn>
                <a:cxn ang="10800000">
                  <a:pos x="wd2" y="hd2"/>
                </a:cxn>
                <a:cxn ang="16200000">
                  <a:pos x="wd2" y="hd2"/>
                </a:cxn>
              </a:cxnLst>
              <a:rect l="0" t="0" r="r" b="b"/>
              <a:pathLst>
                <a:path w="21598" h="21552" fill="norm" stroke="1" extrusionOk="0">
                  <a:moveTo>
                    <a:pt x="11159" y="0"/>
                  </a:moveTo>
                  <a:cubicBezTo>
                    <a:pt x="11113" y="0"/>
                    <a:pt x="11077" y="32"/>
                    <a:pt x="11077" y="75"/>
                  </a:cubicBezTo>
                  <a:cubicBezTo>
                    <a:pt x="11077" y="118"/>
                    <a:pt x="11091" y="153"/>
                    <a:pt x="11110" y="153"/>
                  </a:cubicBezTo>
                  <a:cubicBezTo>
                    <a:pt x="11129" y="153"/>
                    <a:pt x="11168" y="118"/>
                    <a:pt x="11194" y="75"/>
                  </a:cubicBezTo>
                  <a:cubicBezTo>
                    <a:pt x="11221" y="32"/>
                    <a:pt x="11204" y="0"/>
                    <a:pt x="11159" y="0"/>
                  </a:cubicBezTo>
                  <a:close/>
                  <a:moveTo>
                    <a:pt x="11162" y="493"/>
                  </a:moveTo>
                  <a:cubicBezTo>
                    <a:pt x="11151" y="481"/>
                    <a:pt x="11138" y="488"/>
                    <a:pt x="11123" y="509"/>
                  </a:cubicBezTo>
                  <a:cubicBezTo>
                    <a:pt x="11077" y="571"/>
                    <a:pt x="10914" y="635"/>
                    <a:pt x="10765" y="656"/>
                  </a:cubicBezTo>
                  <a:cubicBezTo>
                    <a:pt x="10309" y="719"/>
                    <a:pt x="10133" y="770"/>
                    <a:pt x="10023" y="862"/>
                  </a:cubicBezTo>
                  <a:cubicBezTo>
                    <a:pt x="9965" y="910"/>
                    <a:pt x="9885" y="926"/>
                    <a:pt x="9844" y="901"/>
                  </a:cubicBezTo>
                  <a:cubicBezTo>
                    <a:pt x="9803" y="875"/>
                    <a:pt x="9754" y="897"/>
                    <a:pt x="9736" y="950"/>
                  </a:cubicBezTo>
                  <a:cubicBezTo>
                    <a:pt x="9718" y="1005"/>
                    <a:pt x="9540" y="1051"/>
                    <a:pt x="9310" y="1061"/>
                  </a:cubicBezTo>
                  <a:cubicBezTo>
                    <a:pt x="9093" y="1069"/>
                    <a:pt x="8839" y="1116"/>
                    <a:pt x="8747" y="1165"/>
                  </a:cubicBezTo>
                  <a:cubicBezTo>
                    <a:pt x="8655" y="1214"/>
                    <a:pt x="8482" y="1234"/>
                    <a:pt x="8360" y="1207"/>
                  </a:cubicBezTo>
                  <a:cubicBezTo>
                    <a:pt x="8172" y="1166"/>
                    <a:pt x="8093" y="1204"/>
                    <a:pt x="7849" y="1468"/>
                  </a:cubicBezTo>
                  <a:cubicBezTo>
                    <a:pt x="7691" y="1640"/>
                    <a:pt x="7520" y="1764"/>
                    <a:pt x="7465" y="1743"/>
                  </a:cubicBezTo>
                  <a:cubicBezTo>
                    <a:pt x="7411" y="1722"/>
                    <a:pt x="7343" y="1762"/>
                    <a:pt x="7315" y="1834"/>
                  </a:cubicBezTo>
                  <a:cubicBezTo>
                    <a:pt x="7275" y="1940"/>
                    <a:pt x="7243" y="1948"/>
                    <a:pt x="7149" y="1870"/>
                  </a:cubicBezTo>
                  <a:cubicBezTo>
                    <a:pt x="7058" y="1793"/>
                    <a:pt x="7011" y="1793"/>
                    <a:pt x="6918" y="1870"/>
                  </a:cubicBezTo>
                  <a:cubicBezTo>
                    <a:pt x="6829" y="1944"/>
                    <a:pt x="6775" y="1946"/>
                    <a:pt x="6691" y="1876"/>
                  </a:cubicBezTo>
                  <a:cubicBezTo>
                    <a:pt x="6615" y="1814"/>
                    <a:pt x="6566" y="1810"/>
                    <a:pt x="6531" y="1867"/>
                  </a:cubicBezTo>
                  <a:cubicBezTo>
                    <a:pt x="6500" y="1918"/>
                    <a:pt x="6431" y="1923"/>
                    <a:pt x="6349" y="1880"/>
                  </a:cubicBezTo>
                  <a:cubicBezTo>
                    <a:pt x="6185" y="1793"/>
                    <a:pt x="5779" y="1787"/>
                    <a:pt x="5675" y="1870"/>
                  </a:cubicBezTo>
                  <a:cubicBezTo>
                    <a:pt x="5633" y="1904"/>
                    <a:pt x="5438" y="1950"/>
                    <a:pt x="5246" y="1971"/>
                  </a:cubicBezTo>
                  <a:cubicBezTo>
                    <a:pt x="4731" y="2027"/>
                    <a:pt x="4511" y="2138"/>
                    <a:pt x="3967" y="2601"/>
                  </a:cubicBezTo>
                  <a:cubicBezTo>
                    <a:pt x="3697" y="2830"/>
                    <a:pt x="3310" y="3138"/>
                    <a:pt x="3108" y="3283"/>
                  </a:cubicBezTo>
                  <a:cubicBezTo>
                    <a:pt x="2325" y="3846"/>
                    <a:pt x="1127" y="5740"/>
                    <a:pt x="596" y="7258"/>
                  </a:cubicBezTo>
                  <a:cubicBezTo>
                    <a:pt x="126" y="8599"/>
                    <a:pt x="1" y="9390"/>
                    <a:pt x="0" y="11043"/>
                  </a:cubicBezTo>
                  <a:lnTo>
                    <a:pt x="0" y="12538"/>
                  </a:lnTo>
                  <a:lnTo>
                    <a:pt x="254" y="12903"/>
                  </a:lnTo>
                  <a:cubicBezTo>
                    <a:pt x="419" y="13138"/>
                    <a:pt x="487" y="13299"/>
                    <a:pt x="443" y="13357"/>
                  </a:cubicBezTo>
                  <a:cubicBezTo>
                    <a:pt x="116" y="13782"/>
                    <a:pt x="1060" y="16123"/>
                    <a:pt x="2135" y="17550"/>
                  </a:cubicBezTo>
                  <a:cubicBezTo>
                    <a:pt x="2700" y="18301"/>
                    <a:pt x="3272" y="18944"/>
                    <a:pt x="3375" y="18944"/>
                  </a:cubicBezTo>
                  <a:cubicBezTo>
                    <a:pt x="3412" y="18944"/>
                    <a:pt x="3496" y="19032"/>
                    <a:pt x="3567" y="19139"/>
                  </a:cubicBezTo>
                  <a:cubicBezTo>
                    <a:pt x="3637" y="19247"/>
                    <a:pt x="3827" y="19423"/>
                    <a:pt x="3986" y="19531"/>
                  </a:cubicBezTo>
                  <a:cubicBezTo>
                    <a:pt x="4146" y="19639"/>
                    <a:pt x="4467" y="19869"/>
                    <a:pt x="4702" y="20043"/>
                  </a:cubicBezTo>
                  <a:cubicBezTo>
                    <a:pt x="4937" y="20217"/>
                    <a:pt x="5480" y="20536"/>
                    <a:pt x="5906" y="20751"/>
                  </a:cubicBezTo>
                  <a:lnTo>
                    <a:pt x="6681" y="21146"/>
                  </a:lnTo>
                  <a:lnTo>
                    <a:pt x="6993" y="20980"/>
                  </a:lnTo>
                  <a:cubicBezTo>
                    <a:pt x="7234" y="20852"/>
                    <a:pt x="7395" y="20823"/>
                    <a:pt x="7696" y="20853"/>
                  </a:cubicBezTo>
                  <a:cubicBezTo>
                    <a:pt x="8069" y="20890"/>
                    <a:pt x="8104" y="20879"/>
                    <a:pt x="8487" y="20543"/>
                  </a:cubicBezTo>
                  <a:cubicBezTo>
                    <a:pt x="8707" y="20349"/>
                    <a:pt x="8958" y="20190"/>
                    <a:pt x="9047" y="20190"/>
                  </a:cubicBezTo>
                  <a:cubicBezTo>
                    <a:pt x="9237" y="20190"/>
                    <a:pt x="9444" y="20478"/>
                    <a:pt x="9476" y="20787"/>
                  </a:cubicBezTo>
                  <a:cubicBezTo>
                    <a:pt x="9493" y="20948"/>
                    <a:pt x="9547" y="21016"/>
                    <a:pt x="9675" y="21035"/>
                  </a:cubicBezTo>
                  <a:cubicBezTo>
                    <a:pt x="9771" y="21050"/>
                    <a:pt x="9888" y="21024"/>
                    <a:pt x="9932" y="20980"/>
                  </a:cubicBezTo>
                  <a:cubicBezTo>
                    <a:pt x="9986" y="20926"/>
                    <a:pt x="10081" y="20973"/>
                    <a:pt x="10231" y="21123"/>
                  </a:cubicBezTo>
                  <a:cubicBezTo>
                    <a:pt x="10414" y="21307"/>
                    <a:pt x="10503" y="21340"/>
                    <a:pt x="10745" y="21313"/>
                  </a:cubicBezTo>
                  <a:cubicBezTo>
                    <a:pt x="10906" y="21295"/>
                    <a:pt x="11274" y="21265"/>
                    <a:pt x="11562" y="21251"/>
                  </a:cubicBezTo>
                  <a:cubicBezTo>
                    <a:pt x="11850" y="21236"/>
                    <a:pt x="12135" y="21182"/>
                    <a:pt x="12197" y="21130"/>
                  </a:cubicBezTo>
                  <a:cubicBezTo>
                    <a:pt x="12287" y="21055"/>
                    <a:pt x="12346" y="21071"/>
                    <a:pt x="12490" y="21215"/>
                  </a:cubicBezTo>
                  <a:cubicBezTo>
                    <a:pt x="12665" y="21391"/>
                    <a:pt x="12725" y="21420"/>
                    <a:pt x="13085" y="21476"/>
                  </a:cubicBezTo>
                  <a:cubicBezTo>
                    <a:pt x="13185" y="21492"/>
                    <a:pt x="13287" y="21522"/>
                    <a:pt x="13310" y="21544"/>
                  </a:cubicBezTo>
                  <a:cubicBezTo>
                    <a:pt x="13365" y="21600"/>
                    <a:pt x="13711" y="21334"/>
                    <a:pt x="13671" y="21267"/>
                  </a:cubicBezTo>
                  <a:cubicBezTo>
                    <a:pt x="13653" y="21238"/>
                    <a:pt x="13744" y="21165"/>
                    <a:pt x="13873" y="21101"/>
                  </a:cubicBezTo>
                  <a:cubicBezTo>
                    <a:pt x="14014" y="21030"/>
                    <a:pt x="14124" y="21012"/>
                    <a:pt x="14152" y="21058"/>
                  </a:cubicBezTo>
                  <a:cubicBezTo>
                    <a:pt x="14179" y="21102"/>
                    <a:pt x="14314" y="21066"/>
                    <a:pt x="14471" y="20973"/>
                  </a:cubicBezTo>
                  <a:cubicBezTo>
                    <a:pt x="14675" y="20853"/>
                    <a:pt x="14777" y="20832"/>
                    <a:pt x="14888" y="20892"/>
                  </a:cubicBezTo>
                  <a:cubicBezTo>
                    <a:pt x="14998" y="20951"/>
                    <a:pt x="15059" y="20942"/>
                    <a:pt x="15135" y="20849"/>
                  </a:cubicBezTo>
                  <a:cubicBezTo>
                    <a:pt x="15191" y="20782"/>
                    <a:pt x="15299" y="20667"/>
                    <a:pt x="15376" y="20595"/>
                  </a:cubicBezTo>
                  <a:cubicBezTo>
                    <a:pt x="15550" y="20431"/>
                    <a:pt x="15800" y="20164"/>
                    <a:pt x="16053" y="19874"/>
                  </a:cubicBezTo>
                  <a:cubicBezTo>
                    <a:pt x="16160" y="19751"/>
                    <a:pt x="16340" y="19636"/>
                    <a:pt x="16456" y="19622"/>
                  </a:cubicBezTo>
                  <a:cubicBezTo>
                    <a:pt x="16573" y="19608"/>
                    <a:pt x="16749" y="19527"/>
                    <a:pt x="16847" y="19440"/>
                  </a:cubicBezTo>
                  <a:cubicBezTo>
                    <a:pt x="16944" y="19352"/>
                    <a:pt x="17183" y="19221"/>
                    <a:pt x="17377" y="19149"/>
                  </a:cubicBezTo>
                  <a:cubicBezTo>
                    <a:pt x="18284" y="18815"/>
                    <a:pt x="18772" y="18450"/>
                    <a:pt x="19418" y="17622"/>
                  </a:cubicBezTo>
                  <a:cubicBezTo>
                    <a:pt x="20382" y="16386"/>
                    <a:pt x="21342" y="14172"/>
                    <a:pt x="21377" y="13109"/>
                  </a:cubicBezTo>
                  <a:cubicBezTo>
                    <a:pt x="21387" y="12796"/>
                    <a:pt x="21432" y="12588"/>
                    <a:pt x="21497" y="12547"/>
                  </a:cubicBezTo>
                  <a:cubicBezTo>
                    <a:pt x="21577" y="12498"/>
                    <a:pt x="21600" y="12155"/>
                    <a:pt x="21598" y="11017"/>
                  </a:cubicBezTo>
                  <a:cubicBezTo>
                    <a:pt x="21596" y="9816"/>
                    <a:pt x="21564" y="9403"/>
                    <a:pt x="21425" y="8749"/>
                  </a:cubicBezTo>
                  <a:cubicBezTo>
                    <a:pt x="21159" y="7485"/>
                    <a:pt x="20581" y="6033"/>
                    <a:pt x="19919" y="4964"/>
                  </a:cubicBezTo>
                  <a:cubicBezTo>
                    <a:pt x="19647" y="4525"/>
                    <a:pt x="19218" y="4291"/>
                    <a:pt x="18682" y="4288"/>
                  </a:cubicBezTo>
                  <a:cubicBezTo>
                    <a:pt x="18440" y="4287"/>
                    <a:pt x="18188" y="4264"/>
                    <a:pt x="18122" y="4239"/>
                  </a:cubicBezTo>
                  <a:cubicBezTo>
                    <a:pt x="17943" y="4170"/>
                    <a:pt x="17599" y="3687"/>
                    <a:pt x="17560" y="3446"/>
                  </a:cubicBezTo>
                  <a:cubicBezTo>
                    <a:pt x="17471" y="2908"/>
                    <a:pt x="17331" y="2473"/>
                    <a:pt x="17231" y="2434"/>
                  </a:cubicBezTo>
                  <a:cubicBezTo>
                    <a:pt x="17170" y="2411"/>
                    <a:pt x="17055" y="2433"/>
                    <a:pt x="16974" y="2483"/>
                  </a:cubicBezTo>
                  <a:cubicBezTo>
                    <a:pt x="16856" y="2557"/>
                    <a:pt x="16817" y="2552"/>
                    <a:pt x="16782" y="2461"/>
                  </a:cubicBezTo>
                  <a:cubicBezTo>
                    <a:pt x="16758" y="2398"/>
                    <a:pt x="16693" y="2365"/>
                    <a:pt x="16639" y="2385"/>
                  </a:cubicBezTo>
                  <a:cubicBezTo>
                    <a:pt x="16584" y="2406"/>
                    <a:pt x="16432" y="2301"/>
                    <a:pt x="16300" y="2151"/>
                  </a:cubicBezTo>
                  <a:cubicBezTo>
                    <a:pt x="16069" y="1886"/>
                    <a:pt x="15747" y="1734"/>
                    <a:pt x="15513" y="1782"/>
                  </a:cubicBezTo>
                  <a:cubicBezTo>
                    <a:pt x="15451" y="1794"/>
                    <a:pt x="15356" y="1748"/>
                    <a:pt x="15304" y="1677"/>
                  </a:cubicBezTo>
                  <a:cubicBezTo>
                    <a:pt x="15253" y="1606"/>
                    <a:pt x="15199" y="1551"/>
                    <a:pt x="15184" y="1557"/>
                  </a:cubicBezTo>
                  <a:cubicBezTo>
                    <a:pt x="15106" y="1588"/>
                    <a:pt x="14732" y="1394"/>
                    <a:pt x="14732" y="1322"/>
                  </a:cubicBezTo>
                  <a:cubicBezTo>
                    <a:pt x="14732" y="1275"/>
                    <a:pt x="14698" y="1256"/>
                    <a:pt x="14660" y="1279"/>
                  </a:cubicBezTo>
                  <a:cubicBezTo>
                    <a:pt x="14622" y="1303"/>
                    <a:pt x="14534" y="1233"/>
                    <a:pt x="14462" y="1123"/>
                  </a:cubicBezTo>
                  <a:cubicBezTo>
                    <a:pt x="14389" y="1012"/>
                    <a:pt x="14308" y="940"/>
                    <a:pt x="14283" y="966"/>
                  </a:cubicBezTo>
                  <a:cubicBezTo>
                    <a:pt x="14257" y="991"/>
                    <a:pt x="14157" y="938"/>
                    <a:pt x="14058" y="845"/>
                  </a:cubicBezTo>
                  <a:cubicBezTo>
                    <a:pt x="13792" y="595"/>
                    <a:pt x="13567" y="609"/>
                    <a:pt x="13241" y="901"/>
                  </a:cubicBezTo>
                  <a:cubicBezTo>
                    <a:pt x="13051" y="1071"/>
                    <a:pt x="12904" y="1143"/>
                    <a:pt x="12802" y="1116"/>
                  </a:cubicBezTo>
                  <a:cubicBezTo>
                    <a:pt x="12630" y="1071"/>
                    <a:pt x="12592" y="1146"/>
                    <a:pt x="12509" y="1733"/>
                  </a:cubicBezTo>
                  <a:cubicBezTo>
                    <a:pt x="12459" y="2085"/>
                    <a:pt x="12468" y="2104"/>
                    <a:pt x="12642" y="2105"/>
                  </a:cubicBezTo>
                  <a:cubicBezTo>
                    <a:pt x="12910" y="2106"/>
                    <a:pt x="14121" y="2536"/>
                    <a:pt x="14754" y="2855"/>
                  </a:cubicBezTo>
                  <a:cubicBezTo>
                    <a:pt x="15933" y="3451"/>
                    <a:pt x="17315" y="4657"/>
                    <a:pt x="18087" y="5766"/>
                  </a:cubicBezTo>
                  <a:cubicBezTo>
                    <a:pt x="18635" y="6555"/>
                    <a:pt x="18890" y="7064"/>
                    <a:pt x="19183" y="7949"/>
                  </a:cubicBezTo>
                  <a:cubicBezTo>
                    <a:pt x="19574" y="9130"/>
                    <a:pt x="19668" y="9717"/>
                    <a:pt x="19668" y="10952"/>
                  </a:cubicBezTo>
                  <a:cubicBezTo>
                    <a:pt x="19668" y="12188"/>
                    <a:pt x="19571" y="12776"/>
                    <a:pt x="19180" y="13954"/>
                  </a:cubicBezTo>
                  <a:cubicBezTo>
                    <a:pt x="18865" y="14904"/>
                    <a:pt x="18536" y="15528"/>
                    <a:pt x="17914" y="16359"/>
                  </a:cubicBezTo>
                  <a:cubicBezTo>
                    <a:pt x="16708" y="17971"/>
                    <a:pt x="14936" y="19190"/>
                    <a:pt x="13043" y="19704"/>
                  </a:cubicBezTo>
                  <a:cubicBezTo>
                    <a:pt x="12346" y="19893"/>
                    <a:pt x="12158" y="19910"/>
                    <a:pt x="10804" y="19910"/>
                  </a:cubicBezTo>
                  <a:cubicBezTo>
                    <a:pt x="9447" y="19910"/>
                    <a:pt x="9264" y="19891"/>
                    <a:pt x="8562" y="19701"/>
                  </a:cubicBezTo>
                  <a:cubicBezTo>
                    <a:pt x="7574" y="19433"/>
                    <a:pt x="6382" y="18852"/>
                    <a:pt x="5597" y="18258"/>
                  </a:cubicBezTo>
                  <a:cubicBezTo>
                    <a:pt x="4967" y="17782"/>
                    <a:pt x="3925" y="16832"/>
                    <a:pt x="3925" y="16734"/>
                  </a:cubicBezTo>
                  <a:cubicBezTo>
                    <a:pt x="3925" y="16705"/>
                    <a:pt x="3771" y="16472"/>
                    <a:pt x="3583" y="16215"/>
                  </a:cubicBezTo>
                  <a:cubicBezTo>
                    <a:pt x="3058" y="15500"/>
                    <a:pt x="2725" y="14850"/>
                    <a:pt x="2428" y="13954"/>
                  </a:cubicBezTo>
                  <a:cubicBezTo>
                    <a:pt x="2037" y="12776"/>
                    <a:pt x="1943" y="12188"/>
                    <a:pt x="1943" y="10952"/>
                  </a:cubicBezTo>
                  <a:cubicBezTo>
                    <a:pt x="1943" y="9716"/>
                    <a:pt x="2037" y="9128"/>
                    <a:pt x="2428" y="7949"/>
                  </a:cubicBezTo>
                  <a:cubicBezTo>
                    <a:pt x="2741" y="7006"/>
                    <a:pt x="3069" y="6383"/>
                    <a:pt x="3690" y="5544"/>
                  </a:cubicBezTo>
                  <a:cubicBezTo>
                    <a:pt x="4114" y="4972"/>
                    <a:pt x="5341" y="3740"/>
                    <a:pt x="5487" y="3740"/>
                  </a:cubicBezTo>
                  <a:cubicBezTo>
                    <a:pt x="5525" y="3740"/>
                    <a:pt x="5546" y="3663"/>
                    <a:pt x="5535" y="3567"/>
                  </a:cubicBezTo>
                  <a:cubicBezTo>
                    <a:pt x="5521" y="3433"/>
                    <a:pt x="5557" y="3393"/>
                    <a:pt x="5675" y="3404"/>
                  </a:cubicBezTo>
                  <a:cubicBezTo>
                    <a:pt x="5829" y="3418"/>
                    <a:pt x="6557" y="3046"/>
                    <a:pt x="6821" y="2820"/>
                  </a:cubicBezTo>
                  <a:cubicBezTo>
                    <a:pt x="6896" y="2755"/>
                    <a:pt x="6957" y="2729"/>
                    <a:pt x="6957" y="2761"/>
                  </a:cubicBezTo>
                  <a:cubicBezTo>
                    <a:pt x="6957" y="2792"/>
                    <a:pt x="7078" y="2743"/>
                    <a:pt x="7228" y="2650"/>
                  </a:cubicBezTo>
                  <a:cubicBezTo>
                    <a:pt x="7377" y="2557"/>
                    <a:pt x="7501" y="2505"/>
                    <a:pt x="7501" y="2536"/>
                  </a:cubicBezTo>
                  <a:cubicBezTo>
                    <a:pt x="7501" y="2566"/>
                    <a:pt x="7557" y="2543"/>
                    <a:pt x="7625" y="2487"/>
                  </a:cubicBezTo>
                  <a:cubicBezTo>
                    <a:pt x="7692" y="2430"/>
                    <a:pt x="7804" y="2377"/>
                    <a:pt x="7875" y="2366"/>
                  </a:cubicBezTo>
                  <a:cubicBezTo>
                    <a:pt x="7946" y="2355"/>
                    <a:pt x="8200" y="2291"/>
                    <a:pt x="8435" y="2222"/>
                  </a:cubicBezTo>
                  <a:cubicBezTo>
                    <a:pt x="9088" y="2031"/>
                    <a:pt x="9665" y="1931"/>
                    <a:pt x="10221" y="1919"/>
                  </a:cubicBezTo>
                  <a:cubicBezTo>
                    <a:pt x="10499" y="1913"/>
                    <a:pt x="10770" y="1883"/>
                    <a:pt x="10820" y="1850"/>
                  </a:cubicBezTo>
                  <a:cubicBezTo>
                    <a:pt x="10871" y="1817"/>
                    <a:pt x="10931" y="1822"/>
                    <a:pt x="10957" y="1863"/>
                  </a:cubicBezTo>
                  <a:cubicBezTo>
                    <a:pt x="10982" y="1905"/>
                    <a:pt x="11056" y="1921"/>
                    <a:pt x="11120" y="1896"/>
                  </a:cubicBezTo>
                  <a:cubicBezTo>
                    <a:pt x="11213" y="1860"/>
                    <a:pt x="11233" y="1707"/>
                    <a:pt x="11220" y="1123"/>
                  </a:cubicBezTo>
                  <a:cubicBezTo>
                    <a:pt x="11212" y="719"/>
                    <a:pt x="11196" y="528"/>
                    <a:pt x="11162" y="493"/>
                  </a:cubicBezTo>
                  <a:close/>
                </a:path>
              </a:pathLst>
            </a:custGeom>
            <a:ln w="12700" cap="flat">
              <a:noFill/>
              <a:round/>
            </a:ln>
            <a:effectLst/>
          </p:spPr>
        </p:pic>
        <p:sp>
          <p:nvSpPr>
            <p:cNvPr id="329" name="Shape 329"/>
            <p:cNvSpPr/>
            <p:nvPr/>
          </p:nvSpPr>
          <p:spPr>
            <a:xfrm>
              <a:off x="467566" y="976312"/>
              <a:ext cx="1914526"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000">
                  <a:latin typeface="Helvetica"/>
                  <a:ea typeface="Helvetica"/>
                  <a:cs typeface="Helvetica"/>
                  <a:sym typeface="Helvetica"/>
                </a:defRPr>
              </a:pPr>
              <a:r>
                <a:t>Uncorrected</a:t>
              </a:r>
            </a:p>
            <a:p>
              <a:pPr>
                <a:defRPr sz="2000">
                  <a:latin typeface="Helvetica"/>
                  <a:ea typeface="Helvetica"/>
                  <a:cs typeface="Helvetica"/>
                  <a:sym typeface="Helvetica"/>
                </a:defRPr>
              </a:pPr>
              <a:r>
                <a:t>CoMP 1074nm Doppler Image</a:t>
              </a:r>
            </a:p>
          </p:txBody>
        </p:sp>
      </p:grpSp>
      <p:pic>
        <p:nvPicPr>
          <p:cNvPr id="331" name="image6.png"/>
          <p:cNvPicPr>
            <a:picLocks noChangeAspect="1"/>
          </p:cNvPicPr>
          <p:nvPr/>
        </p:nvPicPr>
        <p:blipFill>
          <a:blip r:embed="rId9">
            <a:extLst/>
          </a:blip>
          <a:stretch>
            <a:fillRect/>
          </a:stretch>
        </p:blipFill>
        <p:spPr>
          <a:xfrm>
            <a:off x="1143000" y="6434235"/>
            <a:ext cx="6022607" cy="2286001"/>
          </a:xfrm>
          <a:prstGeom prst="rect">
            <a:avLst/>
          </a:prstGeom>
          <a:ln w="12700"/>
        </p:spPr>
      </p:pic>
      <p:sp>
        <p:nvSpPr>
          <p:cNvPr id="332" name="Shape 332"/>
          <p:cNvSpPr/>
          <p:nvPr/>
        </p:nvSpPr>
        <p:spPr>
          <a:xfrm>
            <a:off x="1841500" y="6623050"/>
            <a:ext cx="5490406"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buClr>
                <a:srgbClr val="000000"/>
              </a:buClr>
              <a:defRPr sz="1400">
                <a:solidFill>
                  <a:srgbClr val="FFFFFF"/>
                </a:solidFill>
                <a:uFill>
                  <a:solidFill>
                    <a:srgbClr val="FFFFFF"/>
                  </a:solidFill>
                </a:uFill>
                <a:latin typeface="Calibri"/>
                <a:ea typeface="Calibri"/>
                <a:cs typeface="Calibri"/>
                <a:sym typeface="Calibri"/>
              </a:defRPr>
            </a:pPr>
            <a:r>
              <a:t>Assume the median value of the Doppler shift is zero for </a:t>
            </a:r>
            <a:r>
              <a:rPr b="1">
                <a:latin typeface="Helvetica"/>
                <a:ea typeface="Helvetica"/>
                <a:cs typeface="Helvetica"/>
                <a:sym typeface="Helvetica"/>
              </a:rPr>
              <a:t>each</a:t>
            </a:r>
            <a:r>
              <a:t> frame</a:t>
            </a:r>
          </a:p>
        </p:txBody>
      </p:sp>
      <p:sp>
        <p:nvSpPr>
          <p:cNvPr id="333" name="Shape 333"/>
          <p:cNvSpPr/>
          <p:nvPr/>
        </p:nvSpPr>
        <p:spPr>
          <a:xfrm>
            <a:off x="5930900" y="4038600"/>
            <a:ext cx="105634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a:t>
            </a:r>
          </a:p>
        </p:txBody>
      </p:sp>
      <p:sp>
        <p:nvSpPr>
          <p:cNvPr id="334" name="Shape 334"/>
          <p:cNvSpPr/>
          <p:nvPr/>
        </p:nvSpPr>
        <p:spPr>
          <a:xfrm rot="16200000">
            <a:off x="-2495550" y="4246295"/>
            <a:ext cx="6286500"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buClr>
                <a:srgbClr val="000000"/>
              </a:buClr>
              <a:defRPr sz="2460">
                <a:uFill>
                  <a:solidFill>
                    <a:srgbClr val="000000"/>
                  </a:solidFill>
                </a:uFill>
                <a:latin typeface="Helvetica"/>
                <a:ea typeface="Helvetica"/>
                <a:cs typeface="Helvetica"/>
                <a:sym typeface="Helvetica"/>
              </a:defRPr>
            </a:lvl1pPr>
          </a:lstStyle>
          <a:p>
            <a:pPr/>
            <a:r>
              <a:t>Subtract the East-West and Time-varying Doppler Velocity Trends</a:t>
            </a:r>
          </a:p>
        </p:txBody>
      </p:sp>
      <p:sp>
        <p:nvSpPr>
          <p:cNvPr id="335" name="Shape 335"/>
          <p:cNvSpPr/>
          <p:nvPr/>
        </p:nvSpPr>
        <p:spPr>
          <a:xfrm>
            <a:off x="7258511" y="5454650"/>
            <a:ext cx="3593179"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buClr>
                <a:srgbClr val="000000"/>
              </a:buClr>
              <a:defRPr sz="1400">
                <a:solidFill>
                  <a:srgbClr val="FFFFFF"/>
                </a:solidFill>
                <a:uFill>
                  <a:solidFill>
                    <a:srgbClr val="FFFFFF"/>
                  </a:solidFill>
                </a:uFill>
                <a:latin typeface="Helvetica"/>
                <a:ea typeface="Helvetica"/>
                <a:cs typeface="Helvetica"/>
                <a:sym typeface="Helvetica"/>
              </a:defRPr>
            </a:pPr>
            <a:r>
              <a:t>2. 5</a:t>
            </a:r>
            <a:r>
              <a:rPr baseline="29428"/>
              <a:t>th</a:t>
            </a:r>
            <a:r>
              <a:t> order polynomial fit to the filtered trend</a:t>
            </a:r>
          </a:p>
        </p:txBody>
      </p:sp>
      <p:pic>
        <p:nvPicPr>
          <p:cNvPr id="336" name="image5.png"/>
          <p:cNvPicPr>
            <a:picLocks noChangeAspect="0"/>
          </p:cNvPicPr>
          <p:nvPr/>
        </p:nvPicPr>
        <p:blipFill>
          <a:blip r:embed="rId10">
            <a:extLst/>
          </a:blip>
          <a:srcRect l="34673" t="15867" r="35395" b="5830"/>
          <a:stretch>
            <a:fillRect/>
          </a:stretch>
        </p:blipFill>
        <p:spPr>
          <a:xfrm>
            <a:off x="9871427" y="6335707"/>
            <a:ext cx="2631670" cy="2436386"/>
          </a:xfrm>
          <a:custGeom>
            <a:avLst/>
            <a:gdLst/>
            <a:ahLst/>
            <a:cxnLst>
              <a:cxn ang="0">
                <a:pos x="wd2" y="hd2"/>
              </a:cxn>
              <a:cxn ang="5400000">
                <a:pos x="wd2" y="hd2"/>
              </a:cxn>
              <a:cxn ang="10800000">
                <a:pos x="wd2" y="hd2"/>
              </a:cxn>
              <a:cxn ang="16200000">
                <a:pos x="wd2" y="hd2"/>
              </a:cxn>
            </a:cxnLst>
            <a:rect l="0" t="0" r="r" b="b"/>
            <a:pathLst>
              <a:path w="21519" h="21560" fill="norm" stroke="1" extrusionOk="0">
                <a:moveTo>
                  <a:pt x="11103" y="0"/>
                </a:moveTo>
                <a:cubicBezTo>
                  <a:pt x="11058" y="0"/>
                  <a:pt x="11018" y="34"/>
                  <a:pt x="11018" y="77"/>
                </a:cubicBezTo>
                <a:cubicBezTo>
                  <a:pt x="11018" y="120"/>
                  <a:pt x="11035" y="155"/>
                  <a:pt x="11054" y="155"/>
                </a:cubicBezTo>
                <a:cubicBezTo>
                  <a:pt x="11073" y="155"/>
                  <a:pt x="11109" y="120"/>
                  <a:pt x="11135" y="77"/>
                </a:cubicBezTo>
                <a:cubicBezTo>
                  <a:pt x="11161" y="34"/>
                  <a:pt x="11148" y="0"/>
                  <a:pt x="11103" y="0"/>
                </a:cubicBezTo>
                <a:close/>
                <a:moveTo>
                  <a:pt x="11103" y="495"/>
                </a:moveTo>
                <a:cubicBezTo>
                  <a:pt x="11091" y="483"/>
                  <a:pt x="11079" y="489"/>
                  <a:pt x="11064" y="509"/>
                </a:cubicBezTo>
                <a:cubicBezTo>
                  <a:pt x="11018" y="571"/>
                  <a:pt x="10859" y="639"/>
                  <a:pt x="10710" y="660"/>
                </a:cubicBezTo>
                <a:cubicBezTo>
                  <a:pt x="10295" y="720"/>
                  <a:pt x="10221" y="741"/>
                  <a:pt x="10032" y="846"/>
                </a:cubicBezTo>
                <a:cubicBezTo>
                  <a:pt x="9935" y="900"/>
                  <a:pt x="9825" y="922"/>
                  <a:pt x="9788" y="899"/>
                </a:cubicBezTo>
                <a:cubicBezTo>
                  <a:pt x="9751" y="876"/>
                  <a:pt x="9702" y="933"/>
                  <a:pt x="9678" y="1025"/>
                </a:cubicBezTo>
                <a:cubicBezTo>
                  <a:pt x="9645" y="1152"/>
                  <a:pt x="9611" y="1173"/>
                  <a:pt x="9535" y="1110"/>
                </a:cubicBezTo>
                <a:cubicBezTo>
                  <a:pt x="9422" y="1016"/>
                  <a:pt x="8995" y="1049"/>
                  <a:pt x="8695" y="1173"/>
                </a:cubicBezTo>
                <a:cubicBezTo>
                  <a:pt x="8585" y="1218"/>
                  <a:pt x="8406" y="1238"/>
                  <a:pt x="8299" y="1219"/>
                </a:cubicBezTo>
                <a:cubicBezTo>
                  <a:pt x="8144" y="1190"/>
                  <a:pt x="8011" y="1273"/>
                  <a:pt x="7653" y="1612"/>
                </a:cubicBezTo>
                <a:cubicBezTo>
                  <a:pt x="7242" y="2001"/>
                  <a:pt x="7190" y="2026"/>
                  <a:pt x="7101" y="1903"/>
                </a:cubicBezTo>
                <a:cubicBezTo>
                  <a:pt x="7022" y="1794"/>
                  <a:pt x="6983" y="1787"/>
                  <a:pt x="6890" y="1865"/>
                </a:cubicBezTo>
                <a:cubicBezTo>
                  <a:pt x="6757" y="1977"/>
                  <a:pt x="6585" y="1902"/>
                  <a:pt x="6663" y="1767"/>
                </a:cubicBezTo>
                <a:cubicBezTo>
                  <a:pt x="6692" y="1716"/>
                  <a:pt x="6651" y="1737"/>
                  <a:pt x="6569" y="1809"/>
                </a:cubicBezTo>
                <a:cubicBezTo>
                  <a:pt x="6470" y="1896"/>
                  <a:pt x="6379" y="1917"/>
                  <a:pt x="6300" y="1872"/>
                </a:cubicBezTo>
                <a:cubicBezTo>
                  <a:pt x="6146" y="1785"/>
                  <a:pt x="5771" y="1815"/>
                  <a:pt x="5560" y="1932"/>
                </a:cubicBezTo>
                <a:cubicBezTo>
                  <a:pt x="5470" y="1981"/>
                  <a:pt x="5375" y="2000"/>
                  <a:pt x="5349" y="1974"/>
                </a:cubicBezTo>
                <a:cubicBezTo>
                  <a:pt x="5323" y="1948"/>
                  <a:pt x="5254" y="1968"/>
                  <a:pt x="5193" y="2019"/>
                </a:cubicBezTo>
                <a:cubicBezTo>
                  <a:pt x="5122" y="2079"/>
                  <a:pt x="5064" y="2083"/>
                  <a:pt x="5034" y="2033"/>
                </a:cubicBezTo>
                <a:cubicBezTo>
                  <a:pt x="4968" y="1925"/>
                  <a:pt x="4455" y="2164"/>
                  <a:pt x="4090" y="2472"/>
                </a:cubicBezTo>
                <a:cubicBezTo>
                  <a:pt x="3926" y="2610"/>
                  <a:pt x="3533" y="2936"/>
                  <a:pt x="3217" y="3199"/>
                </a:cubicBezTo>
                <a:cubicBezTo>
                  <a:pt x="2584" y="3725"/>
                  <a:pt x="2086" y="4314"/>
                  <a:pt x="2165" y="4443"/>
                </a:cubicBezTo>
                <a:cubicBezTo>
                  <a:pt x="2193" y="4488"/>
                  <a:pt x="2124" y="4558"/>
                  <a:pt x="2013" y="4601"/>
                </a:cubicBezTo>
                <a:cubicBezTo>
                  <a:pt x="1901" y="4643"/>
                  <a:pt x="1831" y="4711"/>
                  <a:pt x="1854" y="4748"/>
                </a:cubicBezTo>
                <a:cubicBezTo>
                  <a:pt x="1876" y="4785"/>
                  <a:pt x="1824" y="4879"/>
                  <a:pt x="1740" y="4955"/>
                </a:cubicBezTo>
                <a:cubicBezTo>
                  <a:pt x="1656" y="5032"/>
                  <a:pt x="1587" y="5125"/>
                  <a:pt x="1587" y="5163"/>
                </a:cubicBezTo>
                <a:cubicBezTo>
                  <a:pt x="1587" y="5201"/>
                  <a:pt x="1519" y="5327"/>
                  <a:pt x="1435" y="5444"/>
                </a:cubicBezTo>
                <a:cubicBezTo>
                  <a:pt x="1351" y="5560"/>
                  <a:pt x="1271" y="5737"/>
                  <a:pt x="1256" y="5837"/>
                </a:cubicBezTo>
                <a:cubicBezTo>
                  <a:pt x="1242" y="5937"/>
                  <a:pt x="1183" y="6047"/>
                  <a:pt x="1127" y="6083"/>
                </a:cubicBezTo>
                <a:cubicBezTo>
                  <a:pt x="1070" y="6118"/>
                  <a:pt x="1016" y="6216"/>
                  <a:pt x="1010" y="6300"/>
                </a:cubicBezTo>
                <a:cubicBezTo>
                  <a:pt x="1004" y="6385"/>
                  <a:pt x="940" y="6547"/>
                  <a:pt x="867" y="6659"/>
                </a:cubicBezTo>
                <a:cubicBezTo>
                  <a:pt x="711" y="6898"/>
                  <a:pt x="295" y="8118"/>
                  <a:pt x="237" y="8506"/>
                </a:cubicBezTo>
                <a:cubicBezTo>
                  <a:pt x="215" y="8654"/>
                  <a:pt x="162" y="8948"/>
                  <a:pt x="117" y="9163"/>
                </a:cubicBezTo>
                <a:cubicBezTo>
                  <a:pt x="6" y="9698"/>
                  <a:pt x="-42" y="11450"/>
                  <a:pt x="52" y="11509"/>
                </a:cubicBezTo>
                <a:cubicBezTo>
                  <a:pt x="100" y="11538"/>
                  <a:pt x="96" y="11595"/>
                  <a:pt x="43" y="11660"/>
                </a:cubicBezTo>
                <a:cubicBezTo>
                  <a:pt x="-7" y="11719"/>
                  <a:pt x="-15" y="11782"/>
                  <a:pt x="26" y="11807"/>
                </a:cubicBezTo>
                <a:cubicBezTo>
                  <a:pt x="65" y="11831"/>
                  <a:pt x="89" y="12004"/>
                  <a:pt x="75" y="12190"/>
                </a:cubicBezTo>
                <a:cubicBezTo>
                  <a:pt x="49" y="12542"/>
                  <a:pt x="284" y="13076"/>
                  <a:pt x="426" y="12987"/>
                </a:cubicBezTo>
                <a:cubicBezTo>
                  <a:pt x="554" y="12907"/>
                  <a:pt x="600" y="13107"/>
                  <a:pt x="494" y="13282"/>
                </a:cubicBezTo>
                <a:cubicBezTo>
                  <a:pt x="352" y="13517"/>
                  <a:pt x="397" y="14254"/>
                  <a:pt x="572" y="14546"/>
                </a:cubicBezTo>
                <a:cubicBezTo>
                  <a:pt x="597" y="14589"/>
                  <a:pt x="627" y="14692"/>
                  <a:pt x="640" y="14778"/>
                </a:cubicBezTo>
                <a:cubicBezTo>
                  <a:pt x="690" y="15103"/>
                  <a:pt x="1493" y="16662"/>
                  <a:pt x="1724" y="16882"/>
                </a:cubicBezTo>
                <a:cubicBezTo>
                  <a:pt x="1856" y="17008"/>
                  <a:pt x="1946" y="17139"/>
                  <a:pt x="1925" y="17173"/>
                </a:cubicBezTo>
                <a:cubicBezTo>
                  <a:pt x="1862" y="17276"/>
                  <a:pt x="2311" y="17856"/>
                  <a:pt x="2438" y="17837"/>
                </a:cubicBezTo>
                <a:cubicBezTo>
                  <a:pt x="2513" y="17826"/>
                  <a:pt x="2564" y="17900"/>
                  <a:pt x="2580" y="18041"/>
                </a:cubicBezTo>
                <a:cubicBezTo>
                  <a:pt x="2597" y="18185"/>
                  <a:pt x="2666" y="18283"/>
                  <a:pt x="2785" y="18329"/>
                </a:cubicBezTo>
                <a:cubicBezTo>
                  <a:pt x="2885" y="18367"/>
                  <a:pt x="2986" y="18465"/>
                  <a:pt x="3012" y="18547"/>
                </a:cubicBezTo>
                <a:cubicBezTo>
                  <a:pt x="3038" y="18628"/>
                  <a:pt x="3319" y="18918"/>
                  <a:pt x="3635" y="19193"/>
                </a:cubicBezTo>
                <a:cubicBezTo>
                  <a:pt x="4674" y="20095"/>
                  <a:pt x="4958" y="20294"/>
                  <a:pt x="5878" y="20763"/>
                </a:cubicBezTo>
                <a:lnTo>
                  <a:pt x="6650" y="21156"/>
                </a:lnTo>
                <a:lnTo>
                  <a:pt x="6962" y="20987"/>
                </a:lnTo>
                <a:cubicBezTo>
                  <a:pt x="7206" y="20857"/>
                  <a:pt x="7362" y="20830"/>
                  <a:pt x="7663" y="20861"/>
                </a:cubicBezTo>
                <a:cubicBezTo>
                  <a:pt x="8033" y="20899"/>
                  <a:pt x="8065" y="20887"/>
                  <a:pt x="8445" y="20552"/>
                </a:cubicBezTo>
                <a:cubicBezTo>
                  <a:pt x="8663" y="20360"/>
                  <a:pt x="8912" y="20201"/>
                  <a:pt x="9000" y="20201"/>
                </a:cubicBezTo>
                <a:cubicBezTo>
                  <a:pt x="9189" y="20201"/>
                  <a:pt x="9396" y="20488"/>
                  <a:pt x="9428" y="20798"/>
                </a:cubicBezTo>
                <a:cubicBezTo>
                  <a:pt x="9445" y="20959"/>
                  <a:pt x="9499" y="21028"/>
                  <a:pt x="9626" y="21047"/>
                </a:cubicBezTo>
                <a:cubicBezTo>
                  <a:pt x="9722" y="21061"/>
                  <a:pt x="9836" y="21035"/>
                  <a:pt x="9879" y="20991"/>
                </a:cubicBezTo>
                <a:cubicBezTo>
                  <a:pt x="9933" y="20936"/>
                  <a:pt x="10028" y="20984"/>
                  <a:pt x="10178" y="21135"/>
                </a:cubicBezTo>
                <a:cubicBezTo>
                  <a:pt x="10360" y="21318"/>
                  <a:pt x="10449" y="21348"/>
                  <a:pt x="10690" y="21321"/>
                </a:cubicBezTo>
                <a:cubicBezTo>
                  <a:pt x="10851" y="21303"/>
                  <a:pt x="11215" y="21276"/>
                  <a:pt x="11502" y="21261"/>
                </a:cubicBezTo>
                <a:cubicBezTo>
                  <a:pt x="11788" y="21247"/>
                  <a:pt x="12073" y="21193"/>
                  <a:pt x="12135" y="21142"/>
                </a:cubicBezTo>
                <a:cubicBezTo>
                  <a:pt x="12225" y="21067"/>
                  <a:pt x="12281" y="21083"/>
                  <a:pt x="12423" y="21226"/>
                </a:cubicBezTo>
                <a:cubicBezTo>
                  <a:pt x="12598" y="21402"/>
                  <a:pt x="12659" y="21430"/>
                  <a:pt x="13017" y="21486"/>
                </a:cubicBezTo>
                <a:cubicBezTo>
                  <a:pt x="13117" y="21502"/>
                  <a:pt x="13218" y="21533"/>
                  <a:pt x="13241" y="21556"/>
                </a:cubicBezTo>
                <a:cubicBezTo>
                  <a:pt x="13285" y="21600"/>
                  <a:pt x="13837" y="21190"/>
                  <a:pt x="13923" y="21051"/>
                </a:cubicBezTo>
                <a:cubicBezTo>
                  <a:pt x="13952" y="21003"/>
                  <a:pt x="14010" y="21007"/>
                  <a:pt x="14079" y="21065"/>
                </a:cubicBezTo>
                <a:cubicBezTo>
                  <a:pt x="14162" y="21135"/>
                  <a:pt x="14218" y="21134"/>
                  <a:pt x="14309" y="21058"/>
                </a:cubicBezTo>
                <a:cubicBezTo>
                  <a:pt x="14374" y="21003"/>
                  <a:pt x="14565" y="20941"/>
                  <a:pt x="14734" y="20924"/>
                </a:cubicBezTo>
                <a:cubicBezTo>
                  <a:pt x="15043" y="20893"/>
                  <a:pt x="15271" y="20701"/>
                  <a:pt x="15925" y="19909"/>
                </a:cubicBezTo>
                <a:cubicBezTo>
                  <a:pt x="16061" y="19744"/>
                  <a:pt x="16205" y="19656"/>
                  <a:pt x="16334" y="19656"/>
                </a:cubicBezTo>
                <a:cubicBezTo>
                  <a:pt x="16445" y="19656"/>
                  <a:pt x="16673" y="19538"/>
                  <a:pt x="16857" y="19386"/>
                </a:cubicBezTo>
                <a:cubicBezTo>
                  <a:pt x="17036" y="19237"/>
                  <a:pt x="17203" y="19133"/>
                  <a:pt x="17223" y="19154"/>
                </a:cubicBezTo>
                <a:cubicBezTo>
                  <a:pt x="17278" y="19210"/>
                  <a:pt x="18120" y="18788"/>
                  <a:pt x="18479" y="18525"/>
                </a:cubicBezTo>
                <a:cubicBezTo>
                  <a:pt x="18789" y="18299"/>
                  <a:pt x="19446" y="17541"/>
                  <a:pt x="19446" y="17409"/>
                </a:cubicBezTo>
                <a:cubicBezTo>
                  <a:pt x="19446" y="17370"/>
                  <a:pt x="19517" y="17276"/>
                  <a:pt x="19602" y="17198"/>
                </a:cubicBezTo>
                <a:cubicBezTo>
                  <a:pt x="19687" y="17120"/>
                  <a:pt x="19738" y="17037"/>
                  <a:pt x="19716" y="17015"/>
                </a:cubicBezTo>
                <a:cubicBezTo>
                  <a:pt x="19694" y="16993"/>
                  <a:pt x="19741" y="16904"/>
                  <a:pt x="19819" y="16815"/>
                </a:cubicBezTo>
                <a:cubicBezTo>
                  <a:pt x="20109" y="16488"/>
                  <a:pt x="20307" y="16083"/>
                  <a:pt x="20209" y="16021"/>
                </a:cubicBezTo>
                <a:cubicBezTo>
                  <a:pt x="20145" y="15982"/>
                  <a:pt x="20184" y="15908"/>
                  <a:pt x="20335" y="15786"/>
                </a:cubicBezTo>
                <a:cubicBezTo>
                  <a:pt x="20525" y="15634"/>
                  <a:pt x="20542" y="15593"/>
                  <a:pt x="20452" y="15484"/>
                </a:cubicBezTo>
                <a:cubicBezTo>
                  <a:pt x="20363" y="15376"/>
                  <a:pt x="20381" y="15329"/>
                  <a:pt x="20589" y="15147"/>
                </a:cubicBezTo>
                <a:cubicBezTo>
                  <a:pt x="20773" y="14985"/>
                  <a:pt x="20874" y="14781"/>
                  <a:pt x="21020" y="14273"/>
                </a:cubicBezTo>
                <a:cubicBezTo>
                  <a:pt x="21292" y="13325"/>
                  <a:pt x="21456" y="12477"/>
                  <a:pt x="21419" y="12208"/>
                </a:cubicBezTo>
                <a:cubicBezTo>
                  <a:pt x="21402" y="12080"/>
                  <a:pt x="21421" y="11937"/>
                  <a:pt x="21462" y="11888"/>
                </a:cubicBezTo>
                <a:cubicBezTo>
                  <a:pt x="21510" y="11829"/>
                  <a:pt x="21494" y="11764"/>
                  <a:pt x="21416" y="11698"/>
                </a:cubicBezTo>
                <a:cubicBezTo>
                  <a:pt x="21316" y="11614"/>
                  <a:pt x="21315" y="11579"/>
                  <a:pt x="21403" y="11474"/>
                </a:cubicBezTo>
                <a:cubicBezTo>
                  <a:pt x="21536" y="11314"/>
                  <a:pt x="21558" y="10570"/>
                  <a:pt x="21455" y="9865"/>
                </a:cubicBezTo>
                <a:cubicBezTo>
                  <a:pt x="21411" y="9565"/>
                  <a:pt x="21364" y="9199"/>
                  <a:pt x="21348" y="9054"/>
                </a:cubicBezTo>
                <a:cubicBezTo>
                  <a:pt x="21332" y="8908"/>
                  <a:pt x="21260" y="8757"/>
                  <a:pt x="21189" y="8717"/>
                </a:cubicBezTo>
                <a:cubicBezTo>
                  <a:pt x="21093" y="8662"/>
                  <a:pt x="21081" y="8617"/>
                  <a:pt x="21144" y="8541"/>
                </a:cubicBezTo>
                <a:cubicBezTo>
                  <a:pt x="21237" y="8428"/>
                  <a:pt x="21134" y="7832"/>
                  <a:pt x="20972" y="7537"/>
                </a:cubicBezTo>
                <a:cubicBezTo>
                  <a:pt x="20921" y="7446"/>
                  <a:pt x="20890" y="7342"/>
                  <a:pt x="20900" y="7305"/>
                </a:cubicBezTo>
                <a:cubicBezTo>
                  <a:pt x="20911" y="7268"/>
                  <a:pt x="20885" y="7193"/>
                  <a:pt x="20842" y="7140"/>
                </a:cubicBezTo>
                <a:cubicBezTo>
                  <a:pt x="20798" y="7087"/>
                  <a:pt x="20782" y="7024"/>
                  <a:pt x="20806" y="6999"/>
                </a:cubicBezTo>
                <a:cubicBezTo>
                  <a:pt x="20831" y="6975"/>
                  <a:pt x="20781" y="6915"/>
                  <a:pt x="20696" y="6869"/>
                </a:cubicBezTo>
                <a:cubicBezTo>
                  <a:pt x="20598" y="6817"/>
                  <a:pt x="20555" y="6735"/>
                  <a:pt x="20579" y="6645"/>
                </a:cubicBezTo>
                <a:cubicBezTo>
                  <a:pt x="20599" y="6565"/>
                  <a:pt x="20512" y="6317"/>
                  <a:pt x="20381" y="6093"/>
                </a:cubicBezTo>
                <a:cubicBezTo>
                  <a:pt x="20250" y="5870"/>
                  <a:pt x="20141" y="5646"/>
                  <a:pt x="20141" y="5598"/>
                </a:cubicBezTo>
                <a:cubicBezTo>
                  <a:pt x="20141" y="5420"/>
                  <a:pt x="19380" y="4523"/>
                  <a:pt x="19229" y="4523"/>
                </a:cubicBezTo>
                <a:cubicBezTo>
                  <a:pt x="19188" y="4523"/>
                  <a:pt x="19109" y="4468"/>
                  <a:pt x="19054" y="4400"/>
                </a:cubicBezTo>
                <a:cubicBezTo>
                  <a:pt x="18976" y="4306"/>
                  <a:pt x="18850" y="4283"/>
                  <a:pt x="18508" y="4309"/>
                </a:cubicBezTo>
                <a:cubicBezTo>
                  <a:pt x="18091" y="4341"/>
                  <a:pt x="18049" y="4329"/>
                  <a:pt x="17837" y="4102"/>
                </a:cubicBezTo>
                <a:cubicBezTo>
                  <a:pt x="17632" y="3883"/>
                  <a:pt x="17543" y="3680"/>
                  <a:pt x="17460" y="3242"/>
                </a:cubicBezTo>
                <a:cubicBezTo>
                  <a:pt x="17368" y="2753"/>
                  <a:pt x="17213" y="2456"/>
                  <a:pt x="17038" y="2434"/>
                </a:cubicBezTo>
                <a:cubicBezTo>
                  <a:pt x="16938" y="2421"/>
                  <a:pt x="16803" y="2389"/>
                  <a:pt x="16740" y="2364"/>
                </a:cubicBezTo>
                <a:cubicBezTo>
                  <a:pt x="16676" y="2338"/>
                  <a:pt x="16555" y="2303"/>
                  <a:pt x="16470" y="2286"/>
                </a:cubicBezTo>
                <a:cubicBezTo>
                  <a:pt x="16386" y="2270"/>
                  <a:pt x="16203" y="2138"/>
                  <a:pt x="16065" y="1995"/>
                </a:cubicBezTo>
                <a:cubicBezTo>
                  <a:pt x="15849" y="1771"/>
                  <a:pt x="15364" y="1582"/>
                  <a:pt x="15195" y="1658"/>
                </a:cubicBezTo>
                <a:cubicBezTo>
                  <a:pt x="15174" y="1667"/>
                  <a:pt x="14938" y="1506"/>
                  <a:pt x="14672" y="1299"/>
                </a:cubicBezTo>
                <a:cubicBezTo>
                  <a:pt x="14407" y="1093"/>
                  <a:pt x="14189" y="949"/>
                  <a:pt x="14189" y="976"/>
                </a:cubicBezTo>
                <a:cubicBezTo>
                  <a:pt x="14189" y="1004"/>
                  <a:pt x="14083" y="936"/>
                  <a:pt x="13952" y="825"/>
                </a:cubicBezTo>
                <a:cubicBezTo>
                  <a:pt x="13641" y="561"/>
                  <a:pt x="13531" y="572"/>
                  <a:pt x="13180" y="892"/>
                </a:cubicBezTo>
                <a:cubicBezTo>
                  <a:pt x="12982" y="1072"/>
                  <a:pt x="12838" y="1144"/>
                  <a:pt x="12735" y="1117"/>
                </a:cubicBezTo>
                <a:cubicBezTo>
                  <a:pt x="12564" y="1072"/>
                  <a:pt x="12527" y="1147"/>
                  <a:pt x="12446" y="1724"/>
                </a:cubicBezTo>
                <a:cubicBezTo>
                  <a:pt x="12398" y="2068"/>
                  <a:pt x="12406" y="2086"/>
                  <a:pt x="12586" y="2086"/>
                </a:cubicBezTo>
                <a:cubicBezTo>
                  <a:pt x="12824" y="2086"/>
                  <a:pt x="13990" y="2512"/>
                  <a:pt x="14676" y="2852"/>
                </a:cubicBezTo>
                <a:cubicBezTo>
                  <a:pt x="15431" y="3225"/>
                  <a:pt x="16255" y="3827"/>
                  <a:pt x="16876" y="4450"/>
                </a:cubicBezTo>
                <a:cubicBezTo>
                  <a:pt x="17411" y="4986"/>
                  <a:pt x="17530" y="5073"/>
                  <a:pt x="17493" y="4903"/>
                </a:cubicBezTo>
                <a:cubicBezTo>
                  <a:pt x="17457" y="4740"/>
                  <a:pt x="17678" y="4737"/>
                  <a:pt x="17720" y="4899"/>
                </a:cubicBezTo>
                <a:cubicBezTo>
                  <a:pt x="17744" y="4994"/>
                  <a:pt x="17838" y="5071"/>
                  <a:pt x="17950" y="5085"/>
                </a:cubicBezTo>
                <a:cubicBezTo>
                  <a:pt x="18192" y="5116"/>
                  <a:pt x="18222" y="5256"/>
                  <a:pt x="17996" y="5289"/>
                </a:cubicBezTo>
                <a:cubicBezTo>
                  <a:pt x="17900" y="5303"/>
                  <a:pt x="17824" y="5332"/>
                  <a:pt x="17824" y="5352"/>
                </a:cubicBezTo>
                <a:cubicBezTo>
                  <a:pt x="17824" y="5437"/>
                  <a:pt x="18082" y="5893"/>
                  <a:pt x="18158" y="5942"/>
                </a:cubicBezTo>
                <a:cubicBezTo>
                  <a:pt x="18278" y="6020"/>
                  <a:pt x="18391" y="5924"/>
                  <a:pt x="18294" y="5826"/>
                </a:cubicBezTo>
                <a:cubicBezTo>
                  <a:pt x="18236" y="5768"/>
                  <a:pt x="18237" y="5713"/>
                  <a:pt x="18297" y="5640"/>
                </a:cubicBezTo>
                <a:cubicBezTo>
                  <a:pt x="18422" y="5489"/>
                  <a:pt x="18655" y="5514"/>
                  <a:pt x="18749" y="5689"/>
                </a:cubicBezTo>
                <a:cubicBezTo>
                  <a:pt x="18797" y="5780"/>
                  <a:pt x="18878" y="5825"/>
                  <a:pt x="18947" y="5798"/>
                </a:cubicBezTo>
                <a:cubicBezTo>
                  <a:pt x="19162" y="5715"/>
                  <a:pt x="19290" y="5908"/>
                  <a:pt x="19203" y="6185"/>
                </a:cubicBezTo>
                <a:cubicBezTo>
                  <a:pt x="19160" y="6321"/>
                  <a:pt x="19110" y="6479"/>
                  <a:pt x="19093" y="6536"/>
                </a:cubicBezTo>
                <a:cubicBezTo>
                  <a:pt x="19074" y="6595"/>
                  <a:pt x="19021" y="6612"/>
                  <a:pt x="18966" y="6578"/>
                </a:cubicBezTo>
                <a:cubicBezTo>
                  <a:pt x="18913" y="6545"/>
                  <a:pt x="18807" y="6513"/>
                  <a:pt x="18732" y="6508"/>
                </a:cubicBezTo>
                <a:cubicBezTo>
                  <a:pt x="18624" y="6500"/>
                  <a:pt x="18618" y="6522"/>
                  <a:pt x="18690" y="6609"/>
                </a:cubicBezTo>
                <a:cubicBezTo>
                  <a:pt x="18740" y="6670"/>
                  <a:pt x="18785" y="6820"/>
                  <a:pt x="18791" y="6943"/>
                </a:cubicBezTo>
                <a:cubicBezTo>
                  <a:pt x="18806" y="7279"/>
                  <a:pt x="19062" y="7800"/>
                  <a:pt x="19213" y="7800"/>
                </a:cubicBezTo>
                <a:cubicBezTo>
                  <a:pt x="19413" y="7800"/>
                  <a:pt x="19449" y="7879"/>
                  <a:pt x="19329" y="8063"/>
                </a:cubicBezTo>
                <a:cubicBezTo>
                  <a:pt x="19192" y="8276"/>
                  <a:pt x="19262" y="8580"/>
                  <a:pt x="19450" y="8580"/>
                </a:cubicBezTo>
                <a:cubicBezTo>
                  <a:pt x="19639" y="8580"/>
                  <a:pt x="19714" y="8717"/>
                  <a:pt x="19599" y="8857"/>
                </a:cubicBezTo>
                <a:cubicBezTo>
                  <a:pt x="19547" y="8920"/>
                  <a:pt x="19531" y="8970"/>
                  <a:pt x="19563" y="8970"/>
                </a:cubicBezTo>
                <a:cubicBezTo>
                  <a:pt x="19595" y="8970"/>
                  <a:pt x="19581" y="9017"/>
                  <a:pt x="19534" y="9075"/>
                </a:cubicBezTo>
                <a:cubicBezTo>
                  <a:pt x="19471" y="9151"/>
                  <a:pt x="19471" y="9356"/>
                  <a:pt x="19531" y="9833"/>
                </a:cubicBezTo>
                <a:cubicBezTo>
                  <a:pt x="19576" y="10194"/>
                  <a:pt x="19600" y="10882"/>
                  <a:pt x="19586" y="11361"/>
                </a:cubicBezTo>
                <a:cubicBezTo>
                  <a:pt x="19572" y="11840"/>
                  <a:pt x="19588" y="12257"/>
                  <a:pt x="19618" y="12288"/>
                </a:cubicBezTo>
                <a:cubicBezTo>
                  <a:pt x="19649" y="12319"/>
                  <a:pt x="19651" y="12385"/>
                  <a:pt x="19622" y="12432"/>
                </a:cubicBezTo>
                <a:cubicBezTo>
                  <a:pt x="19567" y="12520"/>
                  <a:pt x="19558" y="12546"/>
                  <a:pt x="19508" y="12829"/>
                </a:cubicBezTo>
                <a:cubicBezTo>
                  <a:pt x="19493" y="12915"/>
                  <a:pt x="19458" y="13022"/>
                  <a:pt x="19433" y="13064"/>
                </a:cubicBezTo>
                <a:cubicBezTo>
                  <a:pt x="19408" y="13107"/>
                  <a:pt x="19296" y="13424"/>
                  <a:pt x="19183" y="13770"/>
                </a:cubicBezTo>
                <a:cubicBezTo>
                  <a:pt x="18257" y="16609"/>
                  <a:pt x="15832" y="18932"/>
                  <a:pt x="12975" y="19713"/>
                </a:cubicBezTo>
                <a:cubicBezTo>
                  <a:pt x="12282" y="19902"/>
                  <a:pt x="12096" y="19920"/>
                  <a:pt x="10749" y="19920"/>
                </a:cubicBezTo>
                <a:cubicBezTo>
                  <a:pt x="9400" y="19920"/>
                  <a:pt x="9218" y="19903"/>
                  <a:pt x="8519" y="19713"/>
                </a:cubicBezTo>
                <a:cubicBezTo>
                  <a:pt x="7521" y="19440"/>
                  <a:pt x="6341" y="18862"/>
                  <a:pt x="5550" y="18259"/>
                </a:cubicBezTo>
                <a:cubicBezTo>
                  <a:pt x="4727" y="17631"/>
                  <a:pt x="3518" y="16319"/>
                  <a:pt x="3207" y="15716"/>
                </a:cubicBezTo>
                <a:cubicBezTo>
                  <a:pt x="3074" y="15459"/>
                  <a:pt x="2907" y="15202"/>
                  <a:pt x="2837" y="15147"/>
                </a:cubicBezTo>
                <a:cubicBezTo>
                  <a:pt x="2766" y="15092"/>
                  <a:pt x="2702" y="14985"/>
                  <a:pt x="2694" y="14912"/>
                </a:cubicBezTo>
                <a:cubicBezTo>
                  <a:pt x="2677" y="14746"/>
                  <a:pt x="2342" y="13806"/>
                  <a:pt x="2243" y="13647"/>
                </a:cubicBezTo>
                <a:cubicBezTo>
                  <a:pt x="2203" y="13583"/>
                  <a:pt x="2180" y="13475"/>
                  <a:pt x="2191" y="13405"/>
                </a:cubicBezTo>
                <a:cubicBezTo>
                  <a:pt x="2203" y="13330"/>
                  <a:pt x="2145" y="13259"/>
                  <a:pt x="2045" y="13233"/>
                </a:cubicBezTo>
                <a:cubicBezTo>
                  <a:pt x="1888" y="13192"/>
                  <a:pt x="1881" y="13175"/>
                  <a:pt x="1987" y="13008"/>
                </a:cubicBezTo>
                <a:cubicBezTo>
                  <a:pt x="2072" y="12874"/>
                  <a:pt x="2085" y="12750"/>
                  <a:pt x="2035" y="12517"/>
                </a:cubicBezTo>
                <a:cubicBezTo>
                  <a:pt x="1934" y="12042"/>
                  <a:pt x="1841" y="10437"/>
                  <a:pt x="1902" y="10216"/>
                </a:cubicBezTo>
                <a:cubicBezTo>
                  <a:pt x="1932" y="10109"/>
                  <a:pt x="2000" y="9741"/>
                  <a:pt x="2051" y="9398"/>
                </a:cubicBezTo>
                <a:cubicBezTo>
                  <a:pt x="2170" y="8614"/>
                  <a:pt x="2608" y="7287"/>
                  <a:pt x="2957" y="6652"/>
                </a:cubicBezTo>
                <a:cubicBezTo>
                  <a:pt x="3104" y="6384"/>
                  <a:pt x="3200" y="6126"/>
                  <a:pt x="3171" y="6079"/>
                </a:cubicBezTo>
                <a:cubicBezTo>
                  <a:pt x="3142" y="6032"/>
                  <a:pt x="3183" y="5975"/>
                  <a:pt x="3262" y="5953"/>
                </a:cubicBezTo>
                <a:cubicBezTo>
                  <a:pt x="3485" y="5890"/>
                  <a:pt x="3777" y="5390"/>
                  <a:pt x="3668" y="5257"/>
                </a:cubicBezTo>
                <a:cubicBezTo>
                  <a:pt x="3600" y="5175"/>
                  <a:pt x="3607" y="5140"/>
                  <a:pt x="3694" y="5106"/>
                </a:cubicBezTo>
                <a:cubicBezTo>
                  <a:pt x="3756" y="5082"/>
                  <a:pt x="3839" y="5072"/>
                  <a:pt x="3879" y="5085"/>
                </a:cubicBezTo>
                <a:cubicBezTo>
                  <a:pt x="4006" y="5127"/>
                  <a:pt x="4671" y="4413"/>
                  <a:pt x="4709" y="4193"/>
                </a:cubicBezTo>
                <a:cubicBezTo>
                  <a:pt x="4766" y="3870"/>
                  <a:pt x="4822" y="3811"/>
                  <a:pt x="4982" y="3912"/>
                </a:cubicBezTo>
                <a:cubicBezTo>
                  <a:pt x="5097" y="3985"/>
                  <a:pt x="5174" y="3963"/>
                  <a:pt x="5404" y="3786"/>
                </a:cubicBezTo>
                <a:cubicBezTo>
                  <a:pt x="5559" y="3667"/>
                  <a:pt x="5686" y="3542"/>
                  <a:pt x="5686" y="3508"/>
                </a:cubicBezTo>
                <a:cubicBezTo>
                  <a:pt x="5686" y="3474"/>
                  <a:pt x="5840" y="3370"/>
                  <a:pt x="6030" y="3277"/>
                </a:cubicBezTo>
                <a:cubicBezTo>
                  <a:pt x="6220" y="3184"/>
                  <a:pt x="6500" y="3025"/>
                  <a:pt x="6650" y="2922"/>
                </a:cubicBezTo>
                <a:cubicBezTo>
                  <a:pt x="6800" y="2819"/>
                  <a:pt x="6923" y="2750"/>
                  <a:pt x="6923" y="2771"/>
                </a:cubicBezTo>
                <a:cubicBezTo>
                  <a:pt x="6923" y="2792"/>
                  <a:pt x="7034" y="2750"/>
                  <a:pt x="7173" y="2676"/>
                </a:cubicBezTo>
                <a:cubicBezTo>
                  <a:pt x="7311" y="2602"/>
                  <a:pt x="7443" y="2538"/>
                  <a:pt x="7465" y="2532"/>
                </a:cubicBezTo>
                <a:cubicBezTo>
                  <a:pt x="7520" y="2518"/>
                  <a:pt x="7777" y="2417"/>
                  <a:pt x="8003" y="2325"/>
                </a:cubicBezTo>
                <a:cubicBezTo>
                  <a:pt x="8110" y="2282"/>
                  <a:pt x="8198" y="2249"/>
                  <a:pt x="8198" y="2251"/>
                </a:cubicBezTo>
                <a:cubicBezTo>
                  <a:pt x="8198" y="2253"/>
                  <a:pt x="8336" y="2219"/>
                  <a:pt x="8506" y="2177"/>
                </a:cubicBezTo>
                <a:cubicBezTo>
                  <a:pt x="8787" y="2109"/>
                  <a:pt x="9274" y="2013"/>
                  <a:pt x="9899" y="1900"/>
                </a:cubicBezTo>
                <a:cubicBezTo>
                  <a:pt x="10026" y="1877"/>
                  <a:pt x="10141" y="1844"/>
                  <a:pt x="10155" y="1830"/>
                </a:cubicBezTo>
                <a:cubicBezTo>
                  <a:pt x="10169" y="1816"/>
                  <a:pt x="10283" y="1842"/>
                  <a:pt x="10408" y="1886"/>
                </a:cubicBezTo>
                <a:cubicBezTo>
                  <a:pt x="10571" y="1943"/>
                  <a:pt x="10665" y="1940"/>
                  <a:pt x="10742" y="1875"/>
                </a:cubicBezTo>
                <a:cubicBezTo>
                  <a:pt x="10812" y="1817"/>
                  <a:pt x="10867" y="1814"/>
                  <a:pt x="10898" y="1865"/>
                </a:cubicBezTo>
                <a:cubicBezTo>
                  <a:pt x="10925" y="1908"/>
                  <a:pt x="11000" y="1921"/>
                  <a:pt x="11064" y="1896"/>
                </a:cubicBezTo>
                <a:cubicBezTo>
                  <a:pt x="11156" y="1861"/>
                  <a:pt x="11174" y="1708"/>
                  <a:pt x="11161" y="1124"/>
                </a:cubicBezTo>
                <a:cubicBezTo>
                  <a:pt x="11152" y="720"/>
                  <a:pt x="11136" y="531"/>
                  <a:pt x="11103" y="495"/>
                </a:cubicBezTo>
                <a:close/>
              </a:path>
            </a:pathLst>
          </a:custGeom>
          <a:ln w="12700"/>
        </p:spPr>
      </p:pic>
      <p:sp>
        <p:nvSpPr>
          <p:cNvPr id="337" name="Shape 337"/>
          <p:cNvSpPr/>
          <p:nvPr/>
        </p:nvSpPr>
        <p:spPr>
          <a:xfrm>
            <a:off x="4110880" y="660400"/>
            <a:ext cx="8313648" cy="48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buClr>
                <a:srgbClr val="000000"/>
              </a:buClr>
              <a:defRPr sz="2460">
                <a:uFill>
                  <a:solidFill>
                    <a:srgbClr val="000000"/>
                  </a:solidFill>
                </a:uFill>
                <a:latin typeface="Helvetica"/>
                <a:ea typeface="Helvetica"/>
                <a:cs typeface="Helvetica"/>
                <a:sym typeface="Helvetica"/>
              </a:defRPr>
            </a:lvl1pPr>
          </a:lstStyle>
          <a:p>
            <a:pPr/>
            <a:r>
              <a:t>(East-West = the intensity-weighted coronal rotation profile)</a:t>
            </a:r>
          </a:p>
        </p:txBody>
      </p:sp>
      <p:sp>
        <p:nvSpPr>
          <p:cNvPr id="338" name="Shape 338"/>
          <p:cNvSpPr/>
          <p:nvPr/>
        </p:nvSpPr>
        <p:spPr>
          <a:xfrm>
            <a:off x="10199575" y="7150100"/>
            <a:ext cx="1978250"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900">
                <a:latin typeface="Helvetica"/>
                <a:ea typeface="Helvetica"/>
                <a:cs typeface="Helvetica"/>
                <a:sym typeface="Helvetica"/>
              </a:defRPr>
            </a:pPr>
            <a:r>
              <a:t>Corrected CoMP</a:t>
            </a:r>
          </a:p>
          <a:p>
            <a:pPr>
              <a:defRPr sz="1900">
                <a:latin typeface="Helvetica"/>
                <a:ea typeface="Helvetica"/>
                <a:cs typeface="Helvetica"/>
                <a:sym typeface="Helvetica"/>
              </a:defRPr>
            </a:pPr>
            <a:r>
              <a:t>Doppler Image</a:t>
            </a:r>
          </a:p>
        </p:txBody>
      </p:sp>
      <p:sp>
        <p:nvSpPr>
          <p:cNvPr id="339" name="Shape 339"/>
          <p:cNvSpPr/>
          <p:nvPr/>
        </p:nvSpPr>
        <p:spPr>
          <a:xfrm flipH="1">
            <a:off x="3962399" y="2336800"/>
            <a:ext cx="1270001" cy="2"/>
          </a:xfrm>
          <a:prstGeom prst="line">
            <a:avLst/>
          </a:prstGeom>
          <a:ln w="63500">
            <a:solidFill>
              <a:srgbClr val="0433FF"/>
            </a:solidFill>
            <a:miter lim="400000"/>
            <a:headEnd type="stealth"/>
          </a:ln>
        </p:spPr>
        <p:txBody>
          <a:bodyPr lIns="50800" tIns="50800" rIns="50800" bIns="50800" anchor="ctr"/>
          <a:lstStyle/>
          <a:p>
            <a:pPr algn="l" defTabSz="457200">
              <a:defRPr sz="1200">
                <a:latin typeface="Helvetica"/>
                <a:ea typeface="Helvetica"/>
                <a:cs typeface="Helvetica"/>
                <a:sym typeface="Helvetica"/>
              </a:defRPr>
            </a:pPr>
          </a:p>
        </p:txBody>
      </p:sp>
      <p:sp>
        <p:nvSpPr>
          <p:cNvPr id="340" name="Shape 340"/>
          <p:cNvSpPr/>
          <p:nvPr/>
        </p:nvSpPr>
        <p:spPr>
          <a:xfrm>
            <a:off x="3962400" y="5092269"/>
            <a:ext cx="1270000" cy="2"/>
          </a:xfrm>
          <a:prstGeom prst="line">
            <a:avLst/>
          </a:prstGeom>
          <a:ln w="63500">
            <a:solidFill>
              <a:srgbClr val="0433FF"/>
            </a:solidFill>
            <a:miter lim="400000"/>
            <a:headEnd type="stealth"/>
          </a:ln>
        </p:spPr>
        <p:txBody>
          <a:bodyPr lIns="50800" tIns="50800" rIns="50800" bIns="50800" anchor="ctr"/>
          <a:lstStyle/>
          <a:p>
            <a:pPr algn="l" defTabSz="457200">
              <a:defRPr sz="1200">
                <a:latin typeface="Helvetica"/>
                <a:ea typeface="Helvetica"/>
                <a:cs typeface="Helvetica"/>
                <a:sym typeface="Helvetica"/>
              </a:defRPr>
            </a:pPr>
          </a:p>
        </p:txBody>
      </p:sp>
      <p:sp>
        <p:nvSpPr>
          <p:cNvPr id="341" name="Shape 341"/>
          <p:cNvSpPr/>
          <p:nvPr/>
        </p:nvSpPr>
        <p:spPr>
          <a:xfrm flipH="1" flipV="1">
            <a:off x="7823199" y="7708469"/>
            <a:ext cx="1270001" cy="1"/>
          </a:xfrm>
          <a:prstGeom prst="line">
            <a:avLst/>
          </a:prstGeom>
          <a:ln w="63500">
            <a:solidFill>
              <a:srgbClr val="0433FF"/>
            </a:solidFill>
            <a:miter lim="400000"/>
            <a:headEnd type="stealth"/>
          </a:ln>
        </p:spPr>
        <p:txBody>
          <a:bodyPr lIns="50800" tIns="50800" rIns="50800" bIns="50800" anchor="ctr"/>
          <a:lstStyle/>
          <a:p>
            <a:pPr algn="l" defTabSz="457200">
              <a:defRPr sz="1200">
                <a:latin typeface="Helvetica"/>
                <a:ea typeface="Helvetica"/>
                <a:cs typeface="Helvetica"/>
                <a:sym typeface="Helvetica"/>
              </a:defRPr>
            </a:pPr>
          </a:p>
        </p:txBody>
      </p:sp>
      <p:sp>
        <p:nvSpPr>
          <p:cNvPr id="342" name="Shape 342"/>
          <p:cNvSpPr/>
          <p:nvPr/>
        </p:nvSpPr>
        <p:spPr>
          <a:xfrm flipV="1">
            <a:off x="9055100" y="3111070"/>
            <a:ext cx="1" cy="1270001"/>
          </a:xfrm>
          <a:prstGeom prst="line">
            <a:avLst/>
          </a:prstGeom>
          <a:ln w="63500">
            <a:solidFill>
              <a:srgbClr val="0433FF"/>
            </a:solidFill>
            <a:miter lim="400000"/>
            <a:headEnd type="stealth"/>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8" name="Group 348"/>
          <p:cNvGrpSpPr/>
          <p:nvPr/>
        </p:nvGrpSpPr>
        <p:grpSpPr>
          <a:xfrm>
            <a:off x="-3960" y="8699500"/>
            <a:ext cx="12958439" cy="977901"/>
            <a:chOff x="0" y="0"/>
            <a:chExt cx="12958438" cy="977900"/>
          </a:xfrm>
        </p:grpSpPr>
        <p:pic>
          <p:nvPicPr>
            <p:cNvPr id="344"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47" name="Group 347"/>
            <p:cNvGrpSpPr/>
            <p:nvPr/>
          </p:nvGrpSpPr>
          <p:grpSpPr>
            <a:xfrm>
              <a:off x="9663430" y="34925"/>
              <a:ext cx="3295009" cy="908052"/>
              <a:chOff x="0" y="0"/>
              <a:chExt cx="3295007" cy="908051"/>
            </a:xfrm>
          </p:grpSpPr>
          <p:pic>
            <p:nvPicPr>
              <p:cNvPr id="345"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46"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57" name="Group 357"/>
          <p:cNvGrpSpPr/>
          <p:nvPr/>
        </p:nvGrpSpPr>
        <p:grpSpPr>
          <a:xfrm>
            <a:off x="-3960" y="19049"/>
            <a:ext cx="13305753" cy="9658352"/>
            <a:chOff x="0" y="4819649"/>
            <a:chExt cx="13305752" cy="9658351"/>
          </a:xfrm>
        </p:grpSpPr>
        <p:grpSp>
          <p:nvGrpSpPr>
            <p:cNvPr id="353" name="Group 353"/>
            <p:cNvGrpSpPr/>
            <p:nvPr/>
          </p:nvGrpSpPr>
          <p:grpSpPr>
            <a:xfrm>
              <a:off x="-1" y="13500100"/>
              <a:ext cx="12958440" cy="977901"/>
              <a:chOff x="0" y="0"/>
              <a:chExt cx="12958438" cy="977900"/>
            </a:xfrm>
          </p:grpSpPr>
          <p:pic>
            <p:nvPicPr>
              <p:cNvPr id="349" name="NSF-NCAR-logo-for-light-bg.png"/>
              <p:cNvPicPr>
                <a:picLocks noChangeAspect="1"/>
              </p:cNvPicPr>
              <p:nvPr/>
            </p:nvPicPr>
            <p:blipFill>
              <a:blip r:embed="rId2">
                <a:extLst/>
              </a:blip>
              <a:stretch>
                <a:fillRect/>
              </a:stretch>
            </p:blipFill>
            <p:spPr>
              <a:xfrm>
                <a:off x="0" y="0"/>
                <a:ext cx="2910420" cy="977901"/>
              </a:xfrm>
              <a:prstGeom prst="rect">
                <a:avLst/>
              </a:prstGeom>
              <a:ln w="12700" cap="flat">
                <a:noFill/>
                <a:miter lim="400000"/>
              </a:ln>
              <a:effectLst/>
            </p:spPr>
          </p:pic>
          <p:grpSp>
            <p:nvGrpSpPr>
              <p:cNvPr id="352" name="Group 352"/>
              <p:cNvGrpSpPr/>
              <p:nvPr/>
            </p:nvGrpSpPr>
            <p:grpSpPr>
              <a:xfrm>
                <a:off x="9663430" y="34925"/>
                <a:ext cx="3295009" cy="908052"/>
                <a:chOff x="0" y="0"/>
                <a:chExt cx="3295007" cy="908051"/>
              </a:xfrm>
            </p:grpSpPr>
            <p:pic>
              <p:nvPicPr>
                <p:cNvPr id="350" name="csac_logo.png"/>
                <p:cNvPicPr>
                  <a:picLocks noChangeAspect="1"/>
                </p:cNvPicPr>
                <p:nvPr/>
              </p:nvPicPr>
              <p:blipFill>
                <a:blip r:embed="rId3">
                  <a:extLst/>
                </a:blip>
                <a:stretch>
                  <a:fillRect/>
                </a:stretch>
              </p:blipFill>
              <p:spPr>
                <a:xfrm>
                  <a:off x="1920876" y="0"/>
                  <a:ext cx="1374132" cy="908052"/>
                </a:xfrm>
                <a:prstGeom prst="rect">
                  <a:avLst/>
                </a:prstGeom>
                <a:ln w="12700" cap="flat">
                  <a:noFill/>
                  <a:miter lim="400000"/>
                </a:ln>
                <a:effectLst/>
              </p:spPr>
            </p:pic>
            <p:pic>
              <p:nvPicPr>
                <p:cNvPr id="351" name="HAOLogo2011.jpg"/>
                <p:cNvPicPr>
                  <a:picLocks noChangeAspect="1"/>
                </p:cNvPicPr>
                <p:nvPr/>
              </p:nvPicPr>
              <p:blipFill>
                <a:blip r:embed="rId4">
                  <a:extLst/>
                </a:blip>
                <a:stretch>
                  <a:fillRect/>
                </a:stretch>
              </p:blipFill>
              <p:spPr>
                <a:xfrm>
                  <a:off x="0" y="34925"/>
                  <a:ext cx="1906907" cy="838201"/>
                </a:xfrm>
                <a:prstGeom prst="rect">
                  <a:avLst/>
                </a:prstGeom>
                <a:ln w="12700" cap="flat">
                  <a:noFill/>
                  <a:miter lim="400000"/>
                </a:ln>
                <a:effectLst/>
              </p:spPr>
            </p:pic>
          </p:grpSp>
        </p:grpSp>
        <p:grpSp>
          <p:nvGrpSpPr>
            <p:cNvPr id="356" name="Group 356"/>
            <p:cNvGrpSpPr/>
            <p:nvPr/>
          </p:nvGrpSpPr>
          <p:grpSpPr>
            <a:xfrm>
              <a:off x="194459" y="4819649"/>
              <a:ext cx="13111294" cy="406401"/>
              <a:chOff x="0" y="4819649"/>
              <a:chExt cx="13111292" cy="406400"/>
            </a:xfrm>
          </p:grpSpPr>
          <p:sp>
            <p:nvSpPr>
              <p:cNvPr id="354" name="Shape 354"/>
              <p:cNvSpPr/>
              <p:nvPr/>
            </p:nvSpPr>
            <p:spPr>
              <a:xfrm>
                <a:off x="0" y="5016500"/>
                <a:ext cx="10033001" cy="1"/>
              </a:xfrm>
              <a:prstGeom prst="line">
                <a:avLst/>
              </a:prstGeom>
              <a:noFill/>
              <a:ln w="38100" cap="flat">
                <a:solidFill>
                  <a:srgbClr val="0433FF"/>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355" name="Shape 355"/>
              <p:cNvSpPr/>
              <p:nvPr/>
            </p:nvSpPr>
            <p:spPr>
              <a:xfrm>
                <a:off x="9796592" y="4819649"/>
                <a:ext cx="331470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0433FF"/>
                    </a:solidFill>
                    <a:latin typeface="Helvetica"/>
                    <a:ea typeface="Helvetica"/>
                    <a:cs typeface="Helvetica"/>
                    <a:sym typeface="Helvetica"/>
                  </a:defRPr>
                </a:lvl1pPr>
              </a:lstStyle>
              <a:p>
                <a:pPr/>
                <a:r>
                  <a:t>CoMP L2 Data Guide</a:t>
                </a:r>
              </a:p>
            </p:txBody>
          </p:sp>
        </p:grpSp>
      </p:grpSp>
      <p:pic>
        <p:nvPicPr>
          <p:cNvPr id="358" name="Gaussian.tiff"/>
          <p:cNvPicPr>
            <a:picLocks noChangeAspect="1"/>
          </p:cNvPicPr>
          <p:nvPr/>
        </p:nvPicPr>
        <p:blipFill>
          <a:blip r:embed="rId5">
            <a:extLst/>
          </a:blip>
          <a:stretch>
            <a:fillRect/>
          </a:stretch>
        </p:blipFill>
        <p:spPr>
          <a:xfrm>
            <a:off x="775777" y="2000182"/>
            <a:ext cx="3198246" cy="3137036"/>
          </a:xfrm>
          <a:prstGeom prst="rect">
            <a:avLst/>
          </a:prstGeom>
          <a:ln w="12700">
            <a:miter lim="400000"/>
          </a:ln>
        </p:spPr>
      </p:pic>
      <p:sp>
        <p:nvSpPr>
          <p:cNvPr id="359" name="Shape 359"/>
          <p:cNvSpPr/>
          <p:nvPr/>
        </p:nvSpPr>
        <p:spPr>
          <a:xfrm>
            <a:off x="1476874" y="4203699"/>
            <a:ext cx="1796052" cy="1"/>
          </a:xfrm>
          <a:prstGeom prst="line">
            <a:avLst/>
          </a:prstGeom>
          <a:ln w="50800">
            <a:solidFill>
              <a:srgbClr val="FF9300"/>
            </a:solidFill>
            <a:miter lim="400000"/>
            <a:headEnd type="stealth"/>
            <a:tailEnd type="stealth"/>
          </a:ln>
        </p:spPr>
        <p:txBody>
          <a:bodyPr lIns="50800" tIns="50800" rIns="50800" bIns="50800" anchor="ctr"/>
          <a:lstStyle/>
          <a:p>
            <a:pPr algn="l" defTabSz="457200">
              <a:defRPr sz="1200">
                <a:latin typeface="Helvetica"/>
                <a:ea typeface="Helvetica"/>
                <a:cs typeface="Helvetica"/>
                <a:sym typeface="Helvetica"/>
              </a:defRPr>
            </a:pPr>
          </a:p>
        </p:txBody>
      </p:sp>
      <p:sp>
        <p:nvSpPr>
          <p:cNvPr id="360" name="Shape 360"/>
          <p:cNvSpPr/>
          <p:nvPr/>
        </p:nvSpPr>
        <p:spPr>
          <a:xfrm>
            <a:off x="1122" y="5581649"/>
            <a:ext cx="47371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433FF"/>
                </a:solidFill>
                <a:latin typeface="Helvetica"/>
                <a:ea typeface="Helvetica"/>
                <a:cs typeface="Helvetica"/>
                <a:sym typeface="Helvetica"/>
              </a:defRPr>
            </a:lvl1pPr>
          </a:lstStyle>
          <a:p>
            <a:pPr/>
            <a:r>
              <a:t>Doppler Width</a:t>
            </a:r>
          </a:p>
        </p:txBody>
      </p:sp>
      <p:sp>
        <p:nvSpPr>
          <p:cNvPr id="361" name="Shape 361"/>
          <p:cNvSpPr/>
          <p:nvPr/>
        </p:nvSpPr>
        <p:spPr>
          <a:xfrm>
            <a:off x="282109" y="6540500"/>
            <a:ext cx="4178301"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F9300"/>
                </a:solidFill>
                <a:latin typeface="Helvetica"/>
                <a:ea typeface="Helvetica"/>
                <a:cs typeface="Helvetica"/>
                <a:sym typeface="Helvetica"/>
              </a:defRPr>
            </a:lvl1pPr>
          </a:lstStyle>
          <a:p>
            <a:pPr/>
            <a:r>
              <a:t>A measure of the plasma velocities too close together to be detected individually.</a:t>
            </a:r>
          </a:p>
        </p:txBody>
      </p:sp>
      <p:sp>
        <p:nvSpPr>
          <p:cNvPr id="362" name="Shape 362"/>
          <p:cNvSpPr/>
          <p:nvPr/>
        </p:nvSpPr>
        <p:spPr>
          <a:xfrm>
            <a:off x="3721100" y="234950"/>
            <a:ext cx="5562600"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0433FF"/>
                </a:solidFill>
                <a:latin typeface="Helvetica"/>
                <a:ea typeface="Helvetica"/>
                <a:cs typeface="Helvetica"/>
                <a:sym typeface="Helvetica"/>
              </a:defRPr>
            </a:lvl1pPr>
          </a:lstStyle>
          <a:p>
            <a:pPr/>
            <a:r>
              <a:t>“Dynamics” Extension Four: Line Width</a:t>
            </a:r>
          </a:p>
        </p:txBody>
      </p:sp>
      <p:pic>
        <p:nvPicPr>
          <p:cNvPr id="363" name="droppedImage.tiff"/>
          <p:cNvPicPr>
            <a:picLocks noChangeAspect="1"/>
          </p:cNvPicPr>
          <p:nvPr/>
        </p:nvPicPr>
        <p:blipFill>
          <a:blip r:embed="rId6">
            <a:extLst/>
          </a:blip>
          <a:stretch>
            <a:fillRect/>
          </a:stretch>
        </p:blipFill>
        <p:spPr>
          <a:xfrm>
            <a:off x="4648200" y="774700"/>
            <a:ext cx="7874000" cy="7874000"/>
          </a:xfrm>
          <a:prstGeom prst="rect">
            <a:avLst/>
          </a:prstGeom>
          <a:ln w="12700">
            <a:miter lim="400000"/>
          </a:ln>
        </p:spPr>
      </p:pic>
      <p:sp>
        <p:nvSpPr>
          <p:cNvPr id="364" name="Shape 364"/>
          <p:cNvSpPr/>
          <p:nvPr/>
        </p:nvSpPr>
        <p:spPr>
          <a:xfrm rot="20446489">
            <a:off x="7330175" y="1006170"/>
            <a:ext cx="389151" cy="1111860"/>
          </a:xfrm>
          <a:prstGeom prst="rect">
            <a:avLst/>
          </a:prstGeom>
          <a:solidFill>
            <a:srgbClr val="000000"/>
          </a:solidFill>
          <a:ln w="25400">
            <a:solidFill>
              <a:srgbClr val="000000"/>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