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8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0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2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4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6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8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D9D3-D352-4109-A9A7-E0C6159C96E1}" type="datetimeFigureOut">
              <a:rPr lang="en-US" smtClean="0"/>
              <a:t>12/14/2015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4E87A-CD20-4C42-80F9-F8F7F035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1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5656" y="1981200"/>
            <a:ext cx="43715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 smtClean="0"/>
              <a:t>MTPBin</a:t>
            </a:r>
            <a:r>
              <a:rPr lang="en-US" sz="2800" dirty="0" smtClean="0"/>
              <a:t> </a:t>
            </a:r>
          </a:p>
          <a:p>
            <a:pPr algn="ctr"/>
            <a:r>
              <a:rPr lang="en-US" sz="2800" dirty="0" smtClean="0"/>
              <a:t>(and to some degree </a:t>
            </a:r>
            <a:r>
              <a:rPr lang="en-US" sz="2800" dirty="0" err="1" smtClean="0"/>
              <a:t>RCCalc</a:t>
            </a:r>
            <a:r>
              <a:rPr lang="en-US" sz="2800" dirty="0" smtClean="0"/>
              <a:t>)</a:t>
            </a:r>
          </a:p>
          <a:p>
            <a:pPr algn="ctr"/>
            <a:r>
              <a:rPr lang="en-US" sz="2800" dirty="0" smtClean="0"/>
              <a:t> Nomenclature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90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609600" y="4876800"/>
            <a:ext cx="7930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the project in question, a set of 15(is it always 15?) expected </a:t>
            </a:r>
            <a:r>
              <a:rPr lang="en-US" b="1" i="1" dirty="0" smtClean="0"/>
              <a:t>flight levels </a:t>
            </a:r>
            <a:r>
              <a:rPr lang="en-US" dirty="0" smtClean="0"/>
              <a:t>is devised.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33 </a:t>
            </a:r>
            <a:r>
              <a:rPr lang="en-US" b="1" i="1" dirty="0" smtClean="0"/>
              <a:t>retrieval levels</a:t>
            </a:r>
            <a:r>
              <a:rPr lang="en-US" dirty="0" smtClean="0"/>
              <a:t> (16 above and  16 below the plane and 1 at flight level) .  The MTP cannot resolve temperatures outside of the range represented.  When points for the MTP Temperature Profile are determined, they are placed on </a:t>
            </a:r>
            <a:r>
              <a:rPr lang="en-US" b="1" i="1" dirty="0" smtClean="0"/>
              <a:t>retrieval levels.  </a:t>
            </a:r>
            <a:r>
              <a:rPr lang="en-US" dirty="0" smtClean="0"/>
              <a:t>The retrieval levels map directly onto the number of </a:t>
            </a:r>
            <a:r>
              <a:rPr lang="en-US" dirty="0"/>
              <a:t> </a:t>
            </a:r>
            <a:r>
              <a:rPr lang="en-US" b="1" i="1" dirty="0" err="1" smtClean="0"/>
              <a:t>retrievables</a:t>
            </a:r>
            <a:r>
              <a:rPr lang="en-US" b="1" i="1" smtClean="0"/>
              <a:t> (33)</a:t>
            </a:r>
            <a:r>
              <a:rPr lang="en-US" b="1" smtClean="0"/>
              <a:t>.  </a:t>
            </a:r>
            <a:endParaRPr lang="en-US" dirty="0" smtClean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381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7834" y="9906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52947" y="23565"/>
            <a:ext cx="4717005" cy="4495800"/>
            <a:chOff x="2476934" y="454774"/>
            <a:chExt cx="4717005" cy="44958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934" y="454774"/>
              <a:ext cx="4685866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50539" y="454774"/>
              <a:ext cx="4343400" cy="4422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86339" y="3162877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6339" y="3823585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6339" y="404382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6339" y="338311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6339" y="3603349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6339" y="294264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86339" y="520045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86339" y="1621225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6339" y="118075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86339" y="184146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6339" y="1400989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6339" y="2061697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6339" y="228193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86339" y="2502169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86339" y="2722405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86339" y="74028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86339" y="960517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86339" y="4264058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633477" y="96712"/>
            <a:ext cx="4717005" cy="4495800"/>
            <a:chOff x="5943600" y="81351"/>
            <a:chExt cx="4717005" cy="4495800"/>
          </a:xfrm>
        </p:grpSpPr>
        <p:grpSp>
          <p:nvGrpSpPr>
            <p:cNvPr id="44" name="Group 43"/>
            <p:cNvGrpSpPr/>
            <p:nvPr/>
          </p:nvGrpSpPr>
          <p:grpSpPr>
            <a:xfrm>
              <a:off x="5943600" y="81351"/>
              <a:ext cx="4717005" cy="4495800"/>
              <a:chOff x="2476934" y="454774"/>
              <a:chExt cx="4717005" cy="4495800"/>
            </a:xfrm>
          </p:grpSpPr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6934" y="454774"/>
                <a:ext cx="4685866" cy="449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Rectangle 45"/>
              <p:cNvSpPr/>
              <p:nvPr/>
            </p:nvSpPr>
            <p:spPr>
              <a:xfrm>
                <a:off x="2850539" y="454774"/>
                <a:ext cx="4343400" cy="44220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 descr="C:\Program Files (x86)\Microsoft Office\MEDIA\CAGCAT10\j023307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8346" y="2123170"/>
              <a:ext cx="611150" cy="30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7" name="Straight Connector 46"/>
            <p:cNvCxnSpPr/>
            <p:nvPr/>
          </p:nvCxnSpPr>
          <p:spPr>
            <a:xfrm>
              <a:off x="6198346" y="226815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198346" y="2426833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198346" y="257295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198346" y="272535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198346" y="299208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198346" y="322068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6198346" y="3511021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198346" y="383028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98346" y="428748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198346" y="882395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198346" y="1239482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6198346" y="447399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198346" y="1527061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98346" y="1772964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198346" y="1951890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98346" y="2104290"/>
              <a:ext cx="8382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ight Brace 5"/>
          <p:cNvSpPr/>
          <p:nvPr/>
        </p:nvSpPr>
        <p:spPr>
          <a:xfrm>
            <a:off x="1371600" y="152400"/>
            <a:ext cx="381000" cy="42931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59017" y="2159946"/>
            <a:ext cx="132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Levels</a:t>
            </a:r>
            <a:endParaRPr lang="en-US" dirty="0"/>
          </a:p>
        </p:txBody>
      </p:sp>
      <p:sp>
        <p:nvSpPr>
          <p:cNvPr id="25" name="Left Brace 24"/>
          <p:cNvSpPr/>
          <p:nvPr/>
        </p:nvSpPr>
        <p:spPr>
          <a:xfrm>
            <a:off x="5867400" y="152400"/>
            <a:ext cx="457200" cy="4150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885451" y="1941982"/>
            <a:ext cx="1008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Retrieval</a:t>
            </a:r>
          </a:p>
          <a:p>
            <a:r>
              <a:rPr lang="en-US" dirty="0" smtClean="0"/>
              <a:t>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16655"/>
            <a:ext cx="5943600" cy="44576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88649" y="4870515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MTP </a:t>
            </a:r>
            <a:r>
              <a:rPr lang="en-US" b="1" i="1" dirty="0" smtClean="0"/>
              <a:t>scan </a:t>
            </a:r>
            <a:r>
              <a:rPr lang="en-US" dirty="0" smtClean="0"/>
              <a:t>consists of 3 observation channels at 10 angles.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results in 30 </a:t>
            </a:r>
            <a:r>
              <a:rPr lang="en-US" b="1" i="1" dirty="0" smtClean="0"/>
              <a:t>observables.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/>
              <a:t>Observables</a:t>
            </a:r>
            <a:r>
              <a:rPr lang="en-US" dirty="0" smtClean="0"/>
              <a:t> are also called </a:t>
            </a:r>
            <a:r>
              <a:rPr lang="en-US" b="1" i="1" dirty="0" smtClean="0"/>
              <a:t>brightness temperatures </a:t>
            </a:r>
            <a:r>
              <a:rPr lang="en-US" dirty="0" smtClean="0"/>
              <a:t>and are </a:t>
            </a:r>
            <a:endParaRPr lang="en-US" b="1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0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458449" y="685800"/>
            <a:ext cx="8610599" cy="3690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642515" y="1252422"/>
            <a:ext cx="5371699" cy="304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484" y="1678797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5131" y="1831196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84" y="1983596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584" y="2135996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231" y="2288397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1" y="4953000"/>
            <a:ext cx="556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group of similar RAOB soundings are pulled together and an average is taken along with some error statistics (RMS).  The Average is called the </a:t>
            </a:r>
            <a:r>
              <a:rPr lang="en-US" b="1" i="1" dirty="0" smtClean="0"/>
              <a:t>representative</a:t>
            </a:r>
            <a:r>
              <a:rPr lang="en-US" dirty="0" smtClean="0"/>
              <a:t> and the collection and its </a:t>
            </a:r>
            <a:r>
              <a:rPr lang="en-US" b="1" i="1" dirty="0" smtClean="0"/>
              <a:t>representative </a:t>
            </a:r>
            <a:r>
              <a:rPr lang="en-US" dirty="0" smtClean="0"/>
              <a:t>is called a </a:t>
            </a:r>
            <a:r>
              <a:rPr lang="en-US" b="1" i="1" dirty="0" smtClean="0"/>
              <a:t>template</a:t>
            </a:r>
            <a:r>
              <a:rPr lang="en-US" dirty="0" smtClean="0"/>
              <a:t>.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369" y="2001616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8" idx="1"/>
            <a:endCxn id="46" idx="1"/>
          </p:cNvCxnSpPr>
          <p:nvPr/>
        </p:nvCxnSpPr>
        <p:spPr>
          <a:xfrm>
            <a:off x="6598027" y="2769263"/>
            <a:ext cx="7523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/>
          <p:cNvSpPr/>
          <p:nvPr/>
        </p:nvSpPr>
        <p:spPr>
          <a:xfrm>
            <a:off x="6383174" y="1696816"/>
            <a:ext cx="214853" cy="21448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90601" y="2851945"/>
            <a:ext cx="939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78" y="1849921"/>
            <a:ext cx="1600200" cy="1535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6194" y="3366489"/>
            <a:ext cx="1198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RAOB near</a:t>
            </a:r>
          </a:p>
          <a:p>
            <a:r>
              <a:rPr lang="en-US" dirty="0" smtClean="0"/>
              <a:t>Flight path</a:t>
            </a:r>
          </a:p>
        </p:txBody>
      </p:sp>
      <p:sp>
        <p:nvSpPr>
          <p:cNvPr id="23" name="Right Brace 22"/>
          <p:cNvSpPr/>
          <p:nvPr/>
        </p:nvSpPr>
        <p:spPr>
          <a:xfrm>
            <a:off x="2042315" y="1764358"/>
            <a:ext cx="295578" cy="1687693"/>
          </a:xfrm>
          <a:prstGeom prst="rightBrace">
            <a:avLst>
              <a:gd name="adj1" fmla="val 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424035" y="3619592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Representative</a:t>
            </a:r>
          </a:p>
        </p:txBody>
      </p:sp>
      <p:cxnSp>
        <p:nvCxnSpPr>
          <p:cNvPr id="27" name="Straight Arrow Connector 26"/>
          <p:cNvCxnSpPr>
            <a:stCxn id="23" idx="1"/>
          </p:cNvCxnSpPr>
          <p:nvPr/>
        </p:nvCxnSpPr>
        <p:spPr>
          <a:xfrm>
            <a:off x="2337893" y="2608205"/>
            <a:ext cx="1304622" cy="18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94098" y="2626931"/>
            <a:ext cx="148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Search RAOBs</a:t>
            </a:r>
          </a:p>
        </p:txBody>
      </p:sp>
      <p:cxnSp>
        <p:nvCxnSpPr>
          <p:cNvPr id="20" name="Straight Arrow Connector 19"/>
          <p:cNvCxnSpPr>
            <a:stCxn id="21" idx="0"/>
          </p:cNvCxnSpPr>
          <p:nvPr/>
        </p:nvCxnSpPr>
        <p:spPr>
          <a:xfrm flipV="1">
            <a:off x="1335378" y="1750490"/>
            <a:ext cx="2705100" cy="9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060993" y="3804258"/>
            <a:ext cx="209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Similar RAOBs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550592" y="1252422"/>
            <a:ext cx="1227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Pre-Project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92361" y="685800"/>
            <a:ext cx="131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Post-Project</a:t>
            </a:r>
          </a:p>
        </p:txBody>
      </p:sp>
    </p:spTree>
    <p:extLst>
      <p:ext uri="{BB962C8B-B14F-4D97-AF65-F5344CB8AC3E}">
        <p14:creationId xmlns:p14="http://schemas.microsoft.com/office/powerpoint/2010/main" val="35037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06481"/>
            <a:ext cx="987251" cy="740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7" y="3149369"/>
            <a:ext cx="987251" cy="7404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62" y="888651"/>
            <a:ext cx="987251" cy="7404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3" y="692114"/>
            <a:ext cx="987251" cy="7404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8" y="213632"/>
            <a:ext cx="987251" cy="740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27" y="34031"/>
            <a:ext cx="987251" cy="7404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000033" y="3048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57333" y="389502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7100" y="4114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9133" y="3352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3700" y="3657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2819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533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" y="144058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838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" y="1676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" y="1143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881" y="1905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133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2362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0640" y="2590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876800"/>
            <a:ext cx="793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RCCalc</a:t>
            </a:r>
            <a:r>
              <a:rPr lang="en-US" dirty="0" smtClean="0"/>
              <a:t> creates a “map” from Temperature Profile space to Brightness Temperature space (using multivariate regression) at a set of pre-defined flight levels and generates coefficients to map 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one RCF (Retrieval Coefficient File)  for each “template”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381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81886" y="533400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7834" y="9906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94874" y="1176789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62400" y="40386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5928338" y="2118360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676433" y="3648075"/>
            <a:ext cx="2890403" cy="2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54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06481"/>
            <a:ext cx="987251" cy="740438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7" y="3149369"/>
            <a:ext cx="987251" cy="74043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762" y="888651"/>
            <a:ext cx="987251" cy="74043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933" y="692114"/>
            <a:ext cx="987251" cy="74043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88" y="213632"/>
            <a:ext cx="987251" cy="74043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827" y="34031"/>
            <a:ext cx="987251" cy="74043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4685866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2000033" y="3048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57333" y="3895023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67100" y="4114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19133" y="3352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933700" y="3657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76400" y="2819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09600" y="533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7700" y="1440581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09600" y="838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47700" y="16764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47700" y="1143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92881" y="19050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38200" y="21336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990600" y="23622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10640" y="2590800"/>
            <a:ext cx="838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9600" y="4876800"/>
            <a:ext cx="79307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RCCalc</a:t>
            </a:r>
            <a:r>
              <a:rPr lang="en-US" dirty="0" smtClean="0"/>
              <a:t> creates a “map” from Temperature Profile space to Brightness Temperature space (using multivariate regression) at a set of pre-defined flight levels and generates coefficients to map 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one RCF (Retrieval Coefficient File)  for each “template”</a:t>
            </a:r>
          </a:p>
          <a:p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066800" y="3810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181886" y="533400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007834" y="990600"/>
            <a:ext cx="426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094874" y="1176789"/>
            <a:ext cx="5371314" cy="27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962400" y="4038600"/>
            <a:ext cx="3352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TextBox 2048"/>
          <p:cNvSpPr txBox="1"/>
          <p:nvPr/>
        </p:nvSpPr>
        <p:spPr>
          <a:xfrm>
            <a:off x="5928338" y="2118360"/>
            <a:ext cx="58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3676433" y="3648075"/>
            <a:ext cx="2890403" cy="246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5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270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21</cp:revision>
  <dcterms:created xsi:type="dcterms:W3CDTF">2015-10-17T20:54:00Z</dcterms:created>
  <dcterms:modified xsi:type="dcterms:W3CDTF">2015-12-14T23:32:31Z</dcterms:modified>
</cp:coreProperties>
</file>