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7" r:id="rId2"/>
    <p:sldId id="286" r:id="rId3"/>
    <p:sldId id="288" r:id="rId4"/>
    <p:sldId id="256" r:id="rId5"/>
    <p:sldId id="257" r:id="rId6"/>
    <p:sldId id="274" r:id="rId7"/>
    <p:sldId id="284" r:id="rId8"/>
    <p:sldId id="283" r:id="rId9"/>
    <p:sldId id="275" r:id="rId10"/>
    <p:sldId id="265" r:id="rId11"/>
    <p:sldId id="285" r:id="rId12"/>
    <p:sldId id="269" r:id="rId13"/>
    <p:sldId id="272" r:id="rId14"/>
    <p:sldId id="289" r:id="rId15"/>
    <p:sldId id="290" r:id="rId16"/>
    <p:sldId id="291" r:id="rId17"/>
    <p:sldId id="266" r:id="rId18"/>
    <p:sldId id="273" r:id="rId19"/>
    <p:sldId id="270" r:id="rId20"/>
    <p:sldId id="271" r:id="rId21"/>
    <p:sldId id="268" r:id="rId22"/>
    <p:sldId id="267" r:id="rId23"/>
    <p:sldId id="276" r:id="rId24"/>
    <p:sldId id="280" r:id="rId25"/>
    <p:sldId id="281" r:id="rId26"/>
    <p:sldId id="264" r:id="rId27"/>
    <p:sldId id="282" r:id="rId28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619" autoAdjust="0"/>
    <p:restoredTop sz="94660"/>
  </p:normalViewPr>
  <p:slideViewPr>
    <p:cSldViewPr>
      <p:cViewPr varScale="1">
        <p:scale>
          <a:sx n="82" d="100"/>
          <a:sy n="82" d="100"/>
        </p:scale>
        <p:origin x="-1032" y="-8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369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099235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10825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63736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74105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1622302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69435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86848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8622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440202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809011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6CA703-A109-4933-88E3-8D2081F29780}" type="datetimeFigureOut">
              <a:rPr lang="en-US" smtClean="0"/>
              <a:t>5/19/2016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224AA-0D0B-481F-BE90-960D7190D18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1559962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Reverse Engineering 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The following pages are diagrams and code resulting from an effort to reverse engineer the Visual Basic 6 code that implements MTP processing.</a:t>
            </a:r>
          </a:p>
        </p:txBody>
      </p:sp>
    </p:spTree>
    <p:extLst>
      <p:ext uri="{BB962C8B-B14F-4D97-AF65-F5344CB8AC3E}">
        <p14:creationId xmlns:p14="http://schemas.microsoft.com/office/powerpoint/2010/main" val="405253896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76201" y="0"/>
            <a:ext cx="66472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RC Configuration</a:t>
            </a:r>
            <a:r>
              <a:rPr lang="en-US" dirty="0" smtClean="0"/>
              <a:t>: E.g. "c</a:t>
            </a:r>
            <a:r>
              <a:rPr lang="en-US" dirty="0"/>
              <a:t>:\MTP\Data\NGV\MPEX\RC\NRCXA156.RCF"</a:t>
            </a:r>
            <a:endParaRPr lang="en-US" dirty="0" smtClean="0"/>
          </a:p>
        </p:txBody>
      </p:sp>
      <p:sp>
        <p:nvSpPr>
          <p:cNvPr id="4" name="Rectangle 3"/>
          <p:cNvSpPr/>
          <p:nvPr/>
        </p:nvSpPr>
        <p:spPr>
          <a:xfrm>
            <a:off x="-18422" y="317516"/>
            <a:ext cx="4724400" cy="6370975"/>
          </a:xfrm>
          <a:prstGeom prst="rect">
            <a:avLst/>
          </a:prstGeom>
          <a:ln w="3175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200" dirty="0"/>
              <a:t>' RC Configuration </a:t>
            </a:r>
            <a:r>
              <a:rPr lang="en-US" sz="1200" dirty="0" smtClean="0"/>
              <a:t>Information (First record)</a:t>
            </a:r>
            <a:endParaRPr lang="en-US" sz="1200" dirty="0"/>
          </a:p>
          <a:p>
            <a:r>
              <a:rPr lang="en-US" sz="1200" dirty="0"/>
              <a:t>  Type </a:t>
            </a:r>
            <a:r>
              <a:rPr lang="en-US" sz="1200" dirty="0" err="1"/>
              <a:t>RCconfiguration</a:t>
            </a:r>
            <a:endParaRPr lang="en-US" sz="1200" dirty="0"/>
          </a:p>
          <a:p>
            <a:r>
              <a:rPr lang="en-US" sz="1200" dirty="0"/>
              <a:t>    </a:t>
            </a:r>
            <a:r>
              <a:rPr lang="en-US" sz="1200" dirty="0" err="1"/>
              <a:t>RCformat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CreationDateTime</a:t>
            </a:r>
            <a:r>
              <a:rPr lang="en-US" sz="1200" dirty="0"/>
              <a:t> As Date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RCfilename</a:t>
            </a:r>
            <a:r>
              <a:rPr lang="en-US" sz="1200" dirty="0"/>
              <a:t> As String * 80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RAOBcount</a:t>
            </a:r>
            <a:r>
              <a:rPr lang="en-US" sz="1200" dirty="0"/>
              <a:t> As Integer</a:t>
            </a:r>
          </a:p>
          <a:p>
            <a:r>
              <a:rPr lang="en-US" sz="1200" dirty="0"/>
              <a:t>    LR1 As Single              'LR above top of RAOB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zLRb</a:t>
            </a:r>
            <a:r>
              <a:rPr lang="en-US" sz="1200" dirty="0"/>
              <a:t> As Single             'LR break altitude</a:t>
            </a:r>
          </a:p>
          <a:p>
            <a:r>
              <a:rPr lang="en-US" sz="1200" dirty="0"/>
              <a:t>    LR2 As Single              'LR above break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RecordStep</a:t>
            </a:r>
            <a:r>
              <a:rPr lang="en-US" sz="1200" dirty="0"/>
              <a:t> As Single       'Record Step through available RAOBs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RAOBmin</a:t>
            </a:r>
            <a:r>
              <a:rPr lang="en-US" sz="1200" dirty="0"/>
              <a:t> As Single          'Minimum acceptable RAOB altitude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ExcessTamplitude</a:t>
            </a:r>
            <a:r>
              <a:rPr lang="en-US" sz="1200" dirty="0"/>
              <a:t> As Single 'Random Excess Noise Level on Ground</a:t>
            </a:r>
          </a:p>
          <a:p>
            <a:r>
              <a:rPr lang="en-US" sz="1200" dirty="0"/>
              <a:t>    Nobs As Integer            'Number of observables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Nret</a:t>
            </a:r>
            <a:r>
              <a:rPr lang="en-US" sz="1200" dirty="0"/>
              <a:t> As Integer            'Number of retrieval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dZ</a:t>
            </a:r>
            <a:r>
              <a:rPr lang="en-US" sz="1200" dirty="0"/>
              <a:t>!(1 To 33)               'Retrieval offset levels </a:t>
            </a:r>
            <a:r>
              <a:rPr lang="en-US" sz="1200" dirty="0" err="1"/>
              <a:t>wrt</a:t>
            </a:r>
            <a:r>
              <a:rPr lang="en-US" sz="1200" dirty="0"/>
              <a:t> flight level</a:t>
            </a:r>
          </a:p>
          <a:p>
            <a:r>
              <a:rPr lang="en-US" sz="1200" dirty="0"/>
              <a:t>    NFL As Integer             'Number of flight levels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Zr</a:t>
            </a:r>
            <a:r>
              <a:rPr lang="en-US" sz="1200" dirty="0"/>
              <a:t>!(1 To 20)               'Flight levels (km)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Nlo</a:t>
            </a:r>
            <a:r>
              <a:rPr lang="en-US" sz="1200" dirty="0"/>
              <a:t> As Integer             'Number of LO channels</a:t>
            </a:r>
          </a:p>
          <a:p>
            <a:r>
              <a:rPr lang="en-US" sz="1200" dirty="0"/>
              <a:t>    LO!(1 To 3)                'LO frequencies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Nel</a:t>
            </a:r>
            <a:r>
              <a:rPr lang="en-US" sz="1200" dirty="0"/>
              <a:t> As Integer             'Number of elevation angles</a:t>
            </a:r>
          </a:p>
          <a:p>
            <a:r>
              <a:rPr lang="en-US" sz="1200" dirty="0"/>
              <a:t>    El!(1 To 10)               'Scan mirror elevation angles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Nif</a:t>
            </a:r>
            <a:r>
              <a:rPr lang="en-US" sz="1200" dirty="0"/>
              <a:t> As Integer             'Number of IF frequencies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IFoff</a:t>
            </a:r>
            <a:r>
              <a:rPr lang="en-US" sz="1200" dirty="0"/>
              <a:t>!(1 To 3, 1 To 16)    'IF frequency offsets (GHz)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IFwt</a:t>
            </a:r>
            <a:r>
              <a:rPr lang="en-US" sz="1200" dirty="0"/>
              <a:t>!(1 To 3, 1 To 16)     'Weights assigned to each IF frequency</a:t>
            </a:r>
          </a:p>
          <a:p>
            <a:r>
              <a:rPr lang="en-US" sz="1200" dirty="0"/>
              <a:t>    Spare!(1 To 130</a:t>
            </a:r>
            <a:r>
              <a:rPr lang="en-US" sz="1200" dirty="0" smtClean="0"/>
              <a:t>)</a:t>
            </a:r>
          </a:p>
          <a:p>
            <a:r>
              <a:rPr lang="en-US" sz="1200" dirty="0"/>
              <a:t> </a:t>
            </a:r>
            <a:r>
              <a:rPr lang="en-US" sz="1200" dirty="0" smtClean="0"/>
              <a:t>   SURC </a:t>
            </a:r>
            <a:r>
              <a:rPr lang="en-US" sz="1200" dirty="0"/>
              <a:t>As String * 4         'SU IFB used to calculate RCs (added 20050128)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CHnLSBloss</a:t>
            </a:r>
            <a:r>
              <a:rPr lang="en-US" sz="1200" dirty="0"/>
              <a:t>!(1 To 3)        '</a:t>
            </a:r>
            <a:r>
              <a:rPr lang="en-US" sz="1200" dirty="0" err="1"/>
              <a:t>CHn</a:t>
            </a:r>
            <a:r>
              <a:rPr lang="en-US" sz="1200" dirty="0"/>
              <a:t> LSB RF loss</a:t>
            </a:r>
          </a:p>
          <a:p>
            <a:r>
              <a:rPr lang="en-US" sz="1200" dirty="0"/>
              <a:t>    </a:t>
            </a:r>
            <a:r>
              <a:rPr lang="en-US" sz="1200" dirty="0" err="1"/>
              <a:t>RAOBbias</a:t>
            </a:r>
            <a:r>
              <a:rPr lang="en-US" sz="1200" dirty="0"/>
              <a:t> As Single         'Bias added to RAOB before calculating RCs</a:t>
            </a:r>
          </a:p>
          <a:p>
            <a:r>
              <a:rPr lang="en-US" sz="1200" dirty="0"/>
              <a:t>    CH1LSBloss As Single       'CH1 LSB linear RF loss gradient</a:t>
            </a:r>
          </a:p>
          <a:p>
            <a:r>
              <a:rPr lang="en-US" sz="1200" dirty="0"/>
              <a:t>'   Sensitivity matrix: </a:t>
            </a:r>
            <a:r>
              <a:rPr lang="en-US" sz="1200" dirty="0" err="1"/>
              <a:t>iRC</a:t>
            </a:r>
            <a:r>
              <a:rPr lang="en-US" sz="1200" dirty="0"/>
              <a:t>, NFL, </a:t>
            </a:r>
            <a:r>
              <a:rPr lang="en-US" sz="1200" dirty="0" err="1"/>
              <a:t>Nlo</a:t>
            </a:r>
            <a:r>
              <a:rPr lang="en-US" sz="1200" dirty="0"/>
              <a:t>, </a:t>
            </a:r>
            <a:r>
              <a:rPr lang="en-US" sz="1200" dirty="0" err="1"/>
              <a:t>Nel</a:t>
            </a:r>
            <a:endParaRPr lang="en-US" sz="1200" dirty="0"/>
          </a:p>
          <a:p>
            <a:r>
              <a:rPr lang="en-US" sz="1200" dirty="0"/>
              <a:t>    SmatrixN1!(1 To 15, 1 To 3, 1 To 10)  'Linear term</a:t>
            </a:r>
          </a:p>
          <a:p>
            <a:r>
              <a:rPr lang="en-US" sz="1200" dirty="0"/>
              <a:t>    SmatrixN2!(1 To 15, 1 To 3, 1 To 10)  'Quadratic term</a:t>
            </a:r>
          </a:p>
          <a:p>
            <a:r>
              <a:rPr lang="en-US" sz="1200" dirty="0"/>
              <a:t>  End Type</a:t>
            </a:r>
          </a:p>
        </p:txBody>
      </p:sp>
      <p:sp>
        <p:nvSpPr>
          <p:cNvPr id="5" name="Rectangle 4"/>
          <p:cNvSpPr/>
          <p:nvPr/>
        </p:nvSpPr>
        <p:spPr>
          <a:xfrm>
            <a:off x="3203788" y="811711"/>
            <a:ext cx="55626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"C:\MTP\Data\NGV\MPEX\RAOB\Templates\ABQ___2013051812.RAOB2                      "</a:t>
            </a:r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V="1">
            <a:off x="2057400" y="950211"/>
            <a:ext cx="1146388" cy="22325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3203788" y="1214915"/>
            <a:ext cx="5029200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200" dirty="0"/>
              <a:t>"C:\MTP\Data\NGV\MPEX\RAOB\RC\NRCXA156.0000                                      "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>
            <a:off x="1905000" y="1353414"/>
            <a:ext cx="1298788" cy="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4727004" y="1986052"/>
            <a:ext cx="4564781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821159" y="1637532"/>
            <a:ext cx="30204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</a:t>
            </a:r>
          </a:p>
        </p:txBody>
      </p:sp>
    </p:spTree>
    <p:extLst>
      <p:ext uri="{BB962C8B-B14F-4D97-AF65-F5344CB8AC3E}">
        <p14:creationId xmlns:p14="http://schemas.microsoft.com/office/powerpoint/2010/main" val="29260129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32823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sp>
        <p:nvSpPr>
          <p:cNvPr id="5" name="Rectangle 4"/>
          <p:cNvSpPr/>
          <p:nvPr/>
        </p:nvSpPr>
        <p:spPr>
          <a:xfrm>
            <a:off x="304800" y="533400"/>
            <a:ext cx="4572000" cy="20313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!)</a:t>
            </a:r>
          </a:p>
          <a:p>
            <a:r>
              <a:rPr lang="en-US" dirty="0"/>
              <a:t>Dim </a:t>
            </a:r>
            <a:r>
              <a:rPr lang="en-US" dirty="0" err="1"/>
              <a:t>ib</a:t>
            </a:r>
            <a:r>
              <a:rPr lang="en-US" dirty="0" smtClean="0"/>
              <a:t>%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ib</a:t>
            </a:r>
            <a:r>
              <a:rPr lang="en-US" dirty="0"/>
              <a:t> = 0</a:t>
            </a:r>
          </a:p>
          <a:p>
            <a:r>
              <a:rPr lang="en-US" dirty="0"/>
              <a:t>  Do</a:t>
            </a:r>
          </a:p>
          <a:p>
            <a:r>
              <a:rPr lang="en-US" dirty="0"/>
              <a:t>    </a:t>
            </a:r>
            <a:r>
              <a:rPr lang="en-US" dirty="0" err="1"/>
              <a:t>ib</a:t>
            </a:r>
            <a:r>
              <a:rPr lang="en-US" dirty="0"/>
              <a:t> = </a:t>
            </a:r>
            <a:r>
              <a:rPr lang="en-US" dirty="0" err="1"/>
              <a:t>ib</a:t>
            </a:r>
            <a:r>
              <a:rPr lang="en-US" dirty="0"/>
              <a:t> + 1</a:t>
            </a:r>
          </a:p>
          <a:p>
            <a:r>
              <a:rPr lang="en-US" dirty="0"/>
              <a:t>  Loop Until </a:t>
            </a:r>
            <a:r>
              <a:rPr lang="en-US" dirty="0" err="1"/>
              <a:t>pALT</a:t>
            </a:r>
            <a:r>
              <a:rPr lang="en-US" dirty="0"/>
              <a:t> &gt; FLA(</a:t>
            </a:r>
            <a:r>
              <a:rPr lang="en-US" dirty="0" err="1"/>
              <a:t>ib</a:t>
            </a:r>
            <a:r>
              <a:rPr lang="en-US" dirty="0"/>
              <a:t>) / 100# Or </a:t>
            </a:r>
            <a:r>
              <a:rPr lang="en-US" dirty="0" err="1"/>
              <a:t>ib</a:t>
            </a:r>
            <a:r>
              <a:rPr lang="en-US" dirty="0"/>
              <a:t> &gt;= NFL</a:t>
            </a:r>
          </a:p>
          <a:p>
            <a:r>
              <a:rPr lang="en-US" dirty="0"/>
              <a:t>  </a:t>
            </a:r>
            <a:r>
              <a:rPr lang="en-US" dirty="0" err="1"/>
              <a:t>fLevelBelowFL</a:t>
            </a:r>
            <a:r>
              <a:rPr lang="en-US" dirty="0"/>
              <a:t> = </a:t>
            </a:r>
            <a:r>
              <a:rPr lang="en-US" dirty="0" err="1"/>
              <a:t>ib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1981200" y="3707725"/>
            <a:ext cx="6848339" cy="2308324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!, </a:t>
            </a:r>
            <a:r>
              <a:rPr lang="en-US" dirty="0" err="1"/>
              <a:t>ib</a:t>
            </a:r>
            <a:r>
              <a:rPr lang="en-US" dirty="0"/>
              <a:t>%)</a:t>
            </a:r>
          </a:p>
          <a:p>
            <a:r>
              <a:rPr lang="en-US" dirty="0"/>
              <a:t>' Calculate weights for above and below flight levels</a:t>
            </a:r>
          </a:p>
          <a:p>
            <a:r>
              <a:rPr lang="en-US" dirty="0"/>
              <a:t>  If FLA(</a:t>
            </a:r>
            <a:r>
              <a:rPr lang="en-US" dirty="0" err="1"/>
              <a:t>ib</a:t>
            </a:r>
            <a:r>
              <a:rPr lang="en-US" dirty="0"/>
              <a:t> - 1) &lt;&gt; FLA(</a:t>
            </a:r>
            <a:r>
              <a:rPr lang="en-US" dirty="0" err="1"/>
              <a:t>ib</a:t>
            </a:r>
            <a:r>
              <a:rPr lang="en-US" dirty="0"/>
              <a:t>) Then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1 - (</a:t>
            </a:r>
            <a:r>
              <a:rPr lang="en-US" dirty="0" err="1"/>
              <a:t>pALT</a:t>
            </a:r>
            <a:r>
              <a:rPr lang="en-US" dirty="0"/>
              <a:t> * 100# - FLA(</a:t>
            </a:r>
            <a:r>
              <a:rPr lang="en-US" dirty="0" err="1"/>
              <a:t>ib</a:t>
            </a:r>
            <a:r>
              <a:rPr lang="en-US" dirty="0"/>
              <a:t>)) / (FLA(</a:t>
            </a:r>
            <a:r>
              <a:rPr lang="en-US" dirty="0" err="1"/>
              <a:t>ib</a:t>
            </a:r>
            <a:r>
              <a:rPr lang="en-US" dirty="0"/>
              <a:t> - 1) - FLA(</a:t>
            </a:r>
            <a:r>
              <a:rPr lang="en-US" dirty="0" err="1"/>
              <a:t>ib</a:t>
            </a:r>
            <a:r>
              <a:rPr lang="en-US" dirty="0"/>
              <a:t>))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fLevelBelowFLwt</a:t>
            </a:r>
            <a:r>
              <a:rPr lang="en-US" dirty="0"/>
              <a:t> = 1</a:t>
            </a:r>
          </a:p>
          <a:p>
            <a:r>
              <a:rPr lang="en-US" dirty="0"/>
              <a:t>  End If</a:t>
            </a:r>
          </a:p>
          <a:p>
            <a:r>
              <a:rPr lang="en-US" dirty="0"/>
              <a:t>End </a:t>
            </a:r>
            <a:r>
              <a:rPr lang="en-US" dirty="0" smtClean="0"/>
              <a:t>Function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791733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433923" y="363330"/>
            <a:ext cx="782316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template </a:t>
            </a:r>
            <a:r>
              <a:rPr lang="en-US" dirty="0"/>
              <a:t>brightness temperatures (and </a:t>
            </a:r>
            <a:r>
              <a:rPr lang="en-US" dirty="0" err="1" smtClean="0"/>
              <a:t>rms</a:t>
            </a:r>
            <a:r>
              <a:rPr lang="en-US" dirty="0" smtClean="0"/>
              <a:t> &amp; </a:t>
            </a:r>
            <a:r>
              <a:rPr lang="en-US" dirty="0" err="1" smtClean="0"/>
              <a:t>coefs</a:t>
            </a:r>
            <a:r>
              <a:rPr lang="en-US" dirty="0" smtClean="0"/>
              <a:t> ) </a:t>
            </a:r>
            <a:r>
              <a:rPr lang="en-US" dirty="0"/>
              <a:t>are put into a new matrix </a:t>
            </a:r>
          </a:p>
          <a:p>
            <a:r>
              <a:rPr lang="en-US" dirty="0"/>
              <a:t>      - weighted by nearness of aircraft to </a:t>
            </a:r>
            <a:r>
              <a:rPr lang="en-US" dirty="0" smtClean="0"/>
              <a:t>the two surrounding template flight levels</a:t>
            </a:r>
            <a:endParaRPr lang="en-US" dirty="0"/>
          </a:p>
        </p:txBody>
      </p:sp>
      <p:sp>
        <p:nvSpPr>
          <p:cNvPr id="3" name="Rectangle 2"/>
          <p:cNvSpPr/>
          <p:nvPr/>
        </p:nvSpPr>
        <p:spPr>
          <a:xfrm>
            <a:off x="847594" y="1028711"/>
            <a:ext cx="6585777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iBot</a:t>
            </a:r>
            <a:r>
              <a:rPr lang="en-US" dirty="0"/>
              <a:t> = </a:t>
            </a:r>
            <a:r>
              <a:rPr lang="en-US" dirty="0" err="1"/>
              <a:t>fLevelBelowFL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)         'Index of level below FL</a:t>
            </a:r>
          </a:p>
          <a:p>
            <a:r>
              <a:rPr lang="en-US" dirty="0"/>
              <a:t>  </a:t>
            </a:r>
            <a:r>
              <a:rPr lang="en-US" dirty="0" err="1"/>
              <a:t>iTop</a:t>
            </a:r>
            <a:r>
              <a:rPr lang="en-US" dirty="0"/>
              <a:t> = </a:t>
            </a:r>
            <a:r>
              <a:rPr lang="en-US" dirty="0" err="1"/>
              <a:t>iBot</a:t>
            </a:r>
            <a:r>
              <a:rPr lang="en-US" dirty="0"/>
              <a:t> - 1                    </a:t>
            </a:r>
            <a:r>
              <a:rPr lang="en-US" dirty="0" smtClean="0"/>
              <a:t>           'Index </a:t>
            </a:r>
            <a:r>
              <a:rPr lang="en-US" dirty="0"/>
              <a:t>of level above FL</a:t>
            </a:r>
          </a:p>
          <a:p>
            <a:r>
              <a:rPr lang="en-US" dirty="0"/>
              <a:t>  </a:t>
            </a:r>
            <a:r>
              <a:rPr lang="en-US" dirty="0" err="1"/>
              <a:t>WtB</a:t>
            </a:r>
            <a:r>
              <a:rPr lang="en-US" dirty="0"/>
              <a:t> = </a:t>
            </a:r>
            <a:r>
              <a:rPr lang="en-US" dirty="0" err="1"/>
              <a:t>fLevelBelowFLwt</a:t>
            </a:r>
            <a:r>
              <a:rPr lang="en-US" dirty="0"/>
              <a:t>(</a:t>
            </a:r>
            <a:r>
              <a:rPr lang="en-US" dirty="0" err="1"/>
              <a:t>pALT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)  '</a:t>
            </a:r>
            <a:r>
              <a:rPr lang="en-US" dirty="0" err="1"/>
              <a:t>Wt</a:t>
            </a:r>
            <a:r>
              <a:rPr lang="en-US" dirty="0"/>
              <a:t> of level below FL</a:t>
            </a:r>
          </a:p>
          <a:p>
            <a:r>
              <a:rPr lang="en-US" dirty="0"/>
              <a:t>  </a:t>
            </a:r>
            <a:r>
              <a:rPr lang="en-US" dirty="0" err="1"/>
              <a:t>WtT</a:t>
            </a:r>
            <a:r>
              <a:rPr lang="en-US" dirty="0"/>
              <a:t> = 1 - </a:t>
            </a:r>
            <a:r>
              <a:rPr lang="en-US" dirty="0" err="1"/>
              <a:t>WtB</a:t>
            </a:r>
            <a:r>
              <a:rPr lang="en-US" dirty="0"/>
              <a:t>                    </a:t>
            </a:r>
            <a:r>
              <a:rPr lang="en-US" dirty="0" smtClean="0"/>
              <a:t>                   </a:t>
            </a:r>
            <a:r>
              <a:rPr lang="en-US" dirty="0"/>
              <a:t>'</a:t>
            </a:r>
            <a:r>
              <a:rPr lang="en-US" dirty="0" err="1"/>
              <a:t>Wt</a:t>
            </a:r>
            <a:r>
              <a:rPr lang="en-US" dirty="0"/>
              <a:t> of level above FL</a:t>
            </a:r>
          </a:p>
        </p:txBody>
      </p:sp>
      <p:sp>
        <p:nvSpPr>
          <p:cNvPr id="5" name="Rectangle 4"/>
          <p:cNvSpPr/>
          <p:nvPr/>
        </p:nvSpPr>
        <p:spPr>
          <a:xfrm>
            <a:off x="228600" y="2326630"/>
            <a:ext cx="8839200" cy="452431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Calculate weighted average values of archive average observables</a:t>
            </a:r>
          </a:p>
          <a:p>
            <a:r>
              <a:rPr lang="en-US" dirty="0"/>
              <a:t>' NRC is number of RC sets</a:t>
            </a:r>
          </a:p>
          <a:p>
            <a:r>
              <a:rPr lang="en-US" dirty="0"/>
              <a:t>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</a:t>
            </a:r>
            <a:r>
              <a:rPr lang="en-US" dirty="0" err="1"/>
              <a:t>aRC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Call </a:t>
            </a:r>
            <a:r>
              <a:rPr lang="en-US" dirty="0" err="1"/>
              <a:t>Get_iBot_iTop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ob</a:t>
            </a:r>
            <a:r>
              <a:rPr lang="en-US" dirty="0"/>
              <a:t>(0), </a:t>
            </a:r>
            <a:r>
              <a:rPr lang="en-US" dirty="0" err="1"/>
              <a:t>iBot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</a:t>
            </a:r>
            <a:r>
              <a:rPr lang="en-US" dirty="0" err="1"/>
              <a:t>WtB</a:t>
            </a:r>
            <a:r>
              <a:rPr lang="en-US" dirty="0"/>
              <a:t>, </a:t>
            </a:r>
            <a:r>
              <a:rPr lang="en-US" dirty="0" err="1"/>
              <a:t>WtT</a:t>
            </a:r>
            <a:r>
              <a:rPr lang="en-US" dirty="0"/>
              <a:t>)</a:t>
            </a:r>
          </a:p>
          <a:p>
            <a:r>
              <a:rPr lang="en-US" dirty="0"/>
              <a:t>    If </a:t>
            </a:r>
            <a:r>
              <a:rPr lang="en-US" dirty="0" err="1"/>
              <a:t>iBot</a:t>
            </a:r>
            <a:r>
              <a:rPr lang="en-US" dirty="0"/>
              <a:t> = 1 Then</a:t>
            </a:r>
          </a:p>
          <a:p>
            <a:r>
              <a:rPr lang="en-US" dirty="0"/>
              <a:t>      </a:t>
            </a:r>
            <a:r>
              <a:rPr lang="en-US" dirty="0" err="1"/>
              <a:t>iBot</a:t>
            </a:r>
            <a:r>
              <a:rPr lang="en-US" dirty="0"/>
              <a:t> = 2: </a:t>
            </a:r>
            <a:r>
              <a:rPr lang="en-US" dirty="0" err="1"/>
              <a:t>iTop</a:t>
            </a:r>
            <a:r>
              <a:rPr lang="en-US" dirty="0"/>
              <a:t> = 1</a:t>
            </a:r>
          </a:p>
          <a:p>
            <a:r>
              <a:rPr lang="en-US" dirty="0"/>
              <a:t>    End If</a:t>
            </a:r>
          </a:p>
          <a:p>
            <a:r>
              <a:rPr lang="en-US" dirty="0"/>
              <a:t>    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</a:t>
            </a:r>
            <a:r>
              <a:rPr lang="en-US" dirty="0" err="1"/>
              <a:t>OBavgWt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OBav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</a:t>
            </a:r>
            <a:r>
              <a:rPr lang="en-US" dirty="0" err="1"/>
              <a:t>OBrmsWt</a:t>
            </a:r>
            <a:r>
              <a:rPr lang="en-US" dirty="0"/>
              <a:t>(j) =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iBot</a:t>
            </a:r>
            <a:r>
              <a:rPr lang="en-US" dirty="0"/>
              <a:t>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OBrms</a:t>
            </a:r>
            <a:r>
              <a:rPr lang="en-US" dirty="0"/>
              <a:t>(</a:t>
            </a:r>
            <a:r>
              <a:rPr lang="en-US" dirty="0" err="1"/>
              <a:t>iTop</a:t>
            </a:r>
            <a:r>
              <a:rPr lang="en-US" dirty="0"/>
              <a:t>, j)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Coeff1(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1)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1)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  Coeff2(</a:t>
            </a:r>
            <a:r>
              <a:rPr lang="en-US" dirty="0" err="1"/>
              <a:t>iRC</a:t>
            </a:r>
            <a:r>
              <a:rPr lang="en-US" dirty="0"/>
              <a:t>, j) =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iBot</a:t>
            </a:r>
            <a:r>
              <a:rPr lang="en-US" dirty="0"/>
              <a:t>, j, 2)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SmatrixOB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, </a:t>
            </a:r>
            <a:r>
              <a:rPr lang="en-US" dirty="0" err="1"/>
              <a:t>iTop</a:t>
            </a:r>
            <a:r>
              <a:rPr lang="en-US" dirty="0"/>
              <a:t>, j, 2) * </a:t>
            </a:r>
            <a:r>
              <a:rPr lang="en-US" dirty="0" err="1"/>
              <a:t>WtT</a:t>
            </a:r>
            <a:endParaRPr lang="en-US" dirty="0"/>
          </a:p>
          <a:p>
            <a:r>
              <a:rPr lang="en-US" dirty="0"/>
              <a:t>    Next j</a:t>
            </a:r>
          </a:p>
          <a:p>
            <a:r>
              <a:rPr lang="en-US" dirty="0"/>
              <a:t>  Next </a:t>
            </a:r>
            <a:r>
              <a:rPr lang="en-US" dirty="0" err="1"/>
              <a:t>iNRC</a:t>
            </a:r>
            <a:endParaRPr lang="en-US" dirty="0"/>
          </a:p>
        </p:txBody>
      </p:sp>
      <p:cxnSp>
        <p:nvCxnSpPr>
          <p:cNvPr id="7" name="Straight Arrow Connector 6"/>
          <p:cNvCxnSpPr>
            <a:endCxn id="3" idx="1"/>
          </p:cNvCxnSpPr>
          <p:nvPr/>
        </p:nvCxnSpPr>
        <p:spPr>
          <a:xfrm flipH="1" flipV="1">
            <a:off x="847594" y="1628876"/>
            <a:ext cx="228601" cy="197158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Arrow Connector 7"/>
          <p:cNvCxnSpPr/>
          <p:nvPr/>
        </p:nvCxnSpPr>
        <p:spPr>
          <a:xfrm flipV="1">
            <a:off x="2971802" y="3124200"/>
            <a:ext cx="3352798" cy="5334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6357937" y="2939534"/>
            <a:ext cx="158075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PALT of aircraft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  <p:cxnSp>
        <p:nvCxnSpPr>
          <p:cNvPr id="9" name="Straight Arrow Connector 8"/>
          <p:cNvCxnSpPr>
            <a:endCxn id="12" idx="2"/>
          </p:cNvCxnSpPr>
          <p:nvPr/>
        </p:nvCxnSpPr>
        <p:spPr>
          <a:xfrm flipV="1">
            <a:off x="2219195" y="356806"/>
            <a:ext cx="752607" cy="7290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TextBox 11"/>
          <p:cNvSpPr txBox="1"/>
          <p:nvPr/>
        </p:nvSpPr>
        <p:spPr>
          <a:xfrm>
            <a:off x="2675086" y="-1252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17.5</a:t>
            </a:r>
          </a:p>
        </p:txBody>
      </p:sp>
      <p:cxnSp>
        <p:nvCxnSpPr>
          <p:cNvPr id="13" name="Straight Arrow Connector 12"/>
          <p:cNvCxnSpPr>
            <a:endCxn id="12" idx="2"/>
          </p:cNvCxnSpPr>
          <p:nvPr/>
        </p:nvCxnSpPr>
        <p:spPr>
          <a:xfrm flipV="1">
            <a:off x="2600196" y="356806"/>
            <a:ext cx="371606" cy="127207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8669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171526" y="20855"/>
            <a:ext cx="8610600" cy="674030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 Sum1 = 0</a:t>
            </a:r>
            <a:r>
              <a:rPr lang="en-US" dirty="0"/>
              <a:t>#  </a:t>
            </a:r>
            <a:r>
              <a:rPr lang="en-US" dirty="0" smtClean="0"/>
              <a:t>‘(</a:t>
            </a:r>
            <a:r>
              <a:rPr lang="en-US" dirty="0"/>
              <a:t>From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CalcBiasRmsWrtAA</a:t>
            </a:r>
            <a:r>
              <a:rPr lang="en-US" dirty="0" smtClean="0"/>
              <a:t>)</a:t>
            </a:r>
          </a:p>
          <a:p>
            <a:r>
              <a:rPr lang="en-US" dirty="0" smtClean="0"/>
              <a:t>  Sum2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SWi</a:t>
            </a:r>
            <a:r>
              <a:rPr lang="en-US" dirty="0" smtClean="0"/>
              <a:t> = 0#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NobsP</a:t>
            </a:r>
            <a:r>
              <a:rPr lang="en-US" dirty="0" smtClean="0"/>
              <a:t> = 0</a:t>
            </a:r>
          </a:p>
          <a:p>
            <a:r>
              <a:rPr lang="en-US" dirty="0" smtClean="0"/>
              <a:t>  For j = 1 To Nobs</a:t>
            </a:r>
          </a:p>
          <a:p>
            <a:r>
              <a:rPr lang="en-US" dirty="0" smtClean="0"/>
              <a:t>    Wi = 1 / </a:t>
            </a:r>
            <a:r>
              <a:rPr lang="en-US" dirty="0" err="1" smtClean="0"/>
              <a:t>OBrmsWt</a:t>
            </a:r>
            <a:r>
              <a:rPr lang="en-US" dirty="0" smtClean="0"/>
              <a:t>(j) ^ 2                    'Weight Wi</a:t>
            </a:r>
          </a:p>
          <a:p>
            <a:r>
              <a:rPr lang="en-US" dirty="0" smtClean="0"/>
              <a:t>    </a:t>
            </a:r>
            <a:r>
              <a:rPr lang="en-US" dirty="0" err="1" smtClean="0"/>
              <a:t>SWi</a:t>
            </a:r>
            <a:r>
              <a:rPr lang="en-US" dirty="0" smtClean="0"/>
              <a:t> = </a:t>
            </a:r>
            <a:r>
              <a:rPr lang="en-US" dirty="0" err="1" smtClean="0"/>
              <a:t>SWi</a:t>
            </a:r>
            <a:r>
              <a:rPr lang="en-US" dirty="0" smtClean="0"/>
              <a:t> + Wi                             'Sum of Weights</a:t>
            </a:r>
          </a:p>
          <a:p>
            <a:r>
              <a:rPr lang="en-US" dirty="0" smtClean="0"/>
              <a:t>    x = (</a:t>
            </a:r>
            <a:r>
              <a:rPr lang="en-US" dirty="0" err="1" smtClean="0"/>
              <a:t>ob</a:t>
            </a:r>
            <a:r>
              <a:rPr lang="en-US" dirty="0" smtClean="0"/>
              <a:t>(j) - </a:t>
            </a:r>
            <a:r>
              <a:rPr lang="en-US" dirty="0" err="1" smtClean="0"/>
              <a:t>OBavgWt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, j) - </a:t>
            </a:r>
            <a:r>
              <a:rPr lang="en-US" dirty="0" err="1" smtClean="0"/>
              <a:t>OBbias</a:t>
            </a:r>
            <a:r>
              <a:rPr lang="en-US" dirty="0" smtClean="0"/>
              <a:t>)     'Compare measured TBs to </a:t>
            </a:r>
            <a:r>
              <a:rPr lang="en-US" dirty="0" err="1" smtClean="0"/>
              <a:t>OBavgWt</a:t>
            </a:r>
            <a:endParaRPr lang="en-US" dirty="0" smtClean="0"/>
          </a:p>
          <a:p>
            <a:r>
              <a:rPr lang="en-US" dirty="0" smtClean="0"/>
              <a:t>    If Wi &gt; 0# Then</a:t>
            </a:r>
          </a:p>
          <a:p>
            <a:r>
              <a:rPr lang="en-US" dirty="0" smtClean="0"/>
              <a:t>      </a:t>
            </a:r>
            <a:r>
              <a:rPr lang="en-US" dirty="0" err="1" smtClean="0"/>
              <a:t>NobsP</a:t>
            </a:r>
            <a:r>
              <a:rPr lang="en-US" dirty="0" smtClean="0"/>
              <a:t> = </a:t>
            </a:r>
            <a:r>
              <a:rPr lang="en-US" dirty="0" err="1" smtClean="0"/>
              <a:t>NobsP</a:t>
            </a:r>
            <a:r>
              <a:rPr lang="en-US" dirty="0" smtClean="0"/>
              <a:t> + 1</a:t>
            </a:r>
          </a:p>
          <a:p>
            <a:r>
              <a:rPr lang="en-US" dirty="0" smtClean="0"/>
              <a:t>      Sum1 = Sum1 + Wi * x                     'Weighted average</a:t>
            </a:r>
          </a:p>
          <a:p>
            <a:r>
              <a:rPr lang="en-US" dirty="0" smtClean="0"/>
              <a:t>      Sum2 = Sum2 + Wi * x ^ 2                 'Sum of squares</a:t>
            </a:r>
          </a:p>
          <a:p>
            <a:r>
              <a:rPr lang="en-US" dirty="0" smtClean="0"/>
              <a:t>    End If</a:t>
            </a:r>
          </a:p>
          <a:p>
            <a:r>
              <a:rPr lang="en-US" dirty="0" smtClean="0"/>
              <a:t>  Next j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Xw</a:t>
            </a:r>
            <a:r>
              <a:rPr lang="en-US" dirty="0" smtClean="0"/>
              <a:t> = Sum1 / </a:t>
            </a:r>
            <a:r>
              <a:rPr lang="en-US" dirty="0" err="1" smtClean="0"/>
              <a:t>SWi</a:t>
            </a:r>
            <a:r>
              <a:rPr lang="en-US" dirty="0" smtClean="0"/>
              <a:t>                         'Calculate Weighted Mean</a:t>
            </a:r>
          </a:p>
          <a:p>
            <a:r>
              <a:rPr lang="en-US" dirty="0" smtClean="0"/>
              <a:t>  </a:t>
            </a:r>
            <a:r>
              <a:rPr lang="en-US" dirty="0" err="1" smtClean="0"/>
              <a:t>TBavg</a:t>
            </a:r>
            <a:r>
              <a:rPr lang="en-US" dirty="0" smtClean="0"/>
              <a:t>(</a:t>
            </a:r>
            <a:r>
              <a:rPr lang="en-US" dirty="0" err="1" smtClean="0"/>
              <a:t>iRC</a:t>
            </a:r>
            <a:r>
              <a:rPr lang="en-US" dirty="0" smtClean="0"/>
              <a:t>) = </a:t>
            </a:r>
            <a:r>
              <a:rPr lang="en-US" dirty="0" err="1" smtClean="0"/>
              <a:t>Xw</a:t>
            </a:r>
            <a:endParaRPr lang="en-US" dirty="0" smtClean="0"/>
          </a:p>
          <a:p>
            <a:endParaRPr lang="en-US" dirty="0" smtClean="0"/>
          </a:p>
          <a:p>
            <a:r>
              <a:rPr lang="en-US" dirty="0" smtClean="0"/>
              <a:t>' </a:t>
            </a:r>
            <a:r>
              <a:rPr lang="en-US" dirty="0"/>
              <a:t>Correct expression for weighted mean</a:t>
            </a:r>
          </a:p>
          <a:p>
            <a:r>
              <a:rPr lang="en-US" dirty="0" smtClean="0"/>
              <a:t>  x </a:t>
            </a:r>
            <a:r>
              <a:rPr lang="en-US" dirty="0"/>
              <a:t>= (Sum2 - </a:t>
            </a:r>
            <a:r>
              <a:rPr lang="en-US" dirty="0" err="1"/>
              <a:t>SWi</a:t>
            </a:r>
            <a:r>
              <a:rPr lang="en-US" dirty="0"/>
              <a:t> * </a:t>
            </a:r>
            <a:r>
              <a:rPr lang="en-US" dirty="0" err="1"/>
              <a:t>Xw</a:t>
            </a:r>
            <a:r>
              <a:rPr lang="en-US" dirty="0"/>
              <a:t> ^ 2) / ((</a:t>
            </a:r>
            <a:r>
              <a:rPr lang="en-US" dirty="0" err="1"/>
              <a:t>NobsP</a:t>
            </a:r>
            <a:r>
              <a:rPr lang="en-US" dirty="0"/>
              <a:t> - 1) * </a:t>
            </a:r>
            <a:r>
              <a:rPr lang="en-US" dirty="0" err="1"/>
              <a:t>SWi</a:t>
            </a:r>
            <a:r>
              <a:rPr lang="en-US" dirty="0"/>
              <a:t> / </a:t>
            </a:r>
            <a:r>
              <a:rPr lang="en-US" dirty="0" err="1"/>
              <a:t>NobsP</a:t>
            </a:r>
            <a:r>
              <a:rPr lang="en-US" dirty="0"/>
              <a:t>)</a:t>
            </a:r>
          </a:p>
          <a:p>
            <a:r>
              <a:rPr lang="en-US" dirty="0"/>
              <a:t>  If x &gt;= 0 Then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Sqr</a:t>
            </a:r>
            <a:r>
              <a:rPr lang="en-US" dirty="0"/>
              <a:t>(x)     'Calculate </a:t>
            </a:r>
            <a:r>
              <a:rPr lang="en-US" dirty="0" err="1"/>
              <a:t>Std</a:t>
            </a:r>
            <a:r>
              <a:rPr lang="en-US" dirty="0"/>
              <a:t> Dev about the mean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=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'</a:t>
            </a:r>
            <a:r>
              <a:rPr lang="en-US" dirty="0" err="1"/>
              <a:t>xxxmjm</a:t>
            </a:r>
            <a:r>
              <a:rPr lang="en-US" dirty="0"/>
              <a:t> 2009/02/03</a:t>
            </a:r>
          </a:p>
          <a:p>
            <a:r>
              <a:rPr lang="en-US" dirty="0"/>
              <a:t>  End If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5" name="Straight Arrow Connector 4"/>
          <p:cNvCxnSpPr>
            <a:endCxn id="6" idx="1"/>
          </p:cNvCxnSpPr>
          <p:nvPr/>
        </p:nvCxnSpPr>
        <p:spPr>
          <a:xfrm flipV="1">
            <a:off x="2286000" y="811947"/>
            <a:ext cx="3882171" cy="63585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6168171" y="350282"/>
            <a:ext cx="2990562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Rms</a:t>
            </a:r>
            <a:r>
              <a:rPr lang="en-US" dirty="0" smtClean="0"/>
              <a:t> values are the same</a:t>
            </a:r>
          </a:p>
          <a:p>
            <a:r>
              <a:rPr lang="en-US" dirty="0" smtClean="0"/>
              <a:t>From template to template?? </a:t>
            </a:r>
            <a:br>
              <a:rPr lang="en-US" dirty="0" smtClean="0"/>
            </a:br>
            <a:r>
              <a:rPr lang="en-US" dirty="0" smtClean="0"/>
              <a:t>(thus not indexed by </a:t>
            </a:r>
            <a:r>
              <a:rPr lang="en-US" dirty="0" err="1" smtClean="0"/>
              <a:t>iRC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V="1">
            <a:off x="1623279" y="369332"/>
            <a:ext cx="3786921" cy="107962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V="1">
            <a:off x="2057400" y="369332"/>
            <a:ext cx="3352800" cy="171432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539591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319601078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8527870" y="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19.2</a:t>
            </a:r>
          </a:p>
        </p:txBody>
      </p:sp>
      <p:sp>
        <p:nvSpPr>
          <p:cNvPr id="5" name="Rectangle 4"/>
          <p:cNvSpPr/>
          <p:nvPr/>
        </p:nvSpPr>
        <p:spPr>
          <a:xfrm>
            <a:off x="348552" y="762000"/>
            <a:ext cx="8458200" cy="507831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  Order three lowest values of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lnPmin1 = 9999#: lnPmin2 = 9999#: lnPmin3 = 9999#</a:t>
            </a:r>
          </a:p>
          <a:p>
            <a:r>
              <a:rPr lang="en-US" dirty="0"/>
              <a:t>    IlnPmin1 = 99: IlnPmin2 = 99: IlnPmin3 = 99</a:t>
            </a:r>
          </a:p>
          <a:p>
            <a:r>
              <a:rPr lang="en-US" dirty="0"/>
              <a:t>    For </a:t>
            </a:r>
            <a:r>
              <a:rPr lang="en-US" dirty="0" err="1"/>
              <a:t>iNRC</a:t>
            </a:r>
            <a:r>
              <a:rPr lang="en-US" dirty="0"/>
              <a:t> = 0 To NRC - 1</a:t>
            </a:r>
          </a:p>
          <a:p>
            <a:r>
              <a:rPr lang="en-US" dirty="0"/>
              <a:t>      If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&lt; lnPmin1 Then</a:t>
            </a:r>
          </a:p>
          <a:p>
            <a:r>
              <a:rPr lang="en-US" dirty="0"/>
              <a:t>        IlnPmin3 = IlnPmin2: lnPmin3 = lnPmin2</a:t>
            </a:r>
          </a:p>
          <a:p>
            <a:r>
              <a:rPr lang="en-US" dirty="0"/>
              <a:t>        IlnPmin2 = IlnPmin1: lnPmin2 = lnPmin1</a:t>
            </a:r>
          </a:p>
          <a:p>
            <a:r>
              <a:rPr lang="en-US" dirty="0"/>
              <a:t>        IlnPmin1 = </a:t>
            </a:r>
            <a:r>
              <a:rPr lang="en-US" dirty="0" err="1"/>
              <a:t>iNRC</a:t>
            </a:r>
            <a:r>
              <a:rPr lang="en-US" dirty="0"/>
              <a:t>: lnPmin1 =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  Else</a:t>
            </a:r>
          </a:p>
          <a:p>
            <a:r>
              <a:rPr lang="en-US" dirty="0"/>
              <a:t>        If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&lt; lnPmin2 Then</a:t>
            </a:r>
          </a:p>
          <a:p>
            <a:r>
              <a:rPr lang="en-US" dirty="0"/>
              <a:t>          IlnPmin3 = IlnPmin2: lnPmin3 = lnPmin2</a:t>
            </a:r>
          </a:p>
          <a:p>
            <a:r>
              <a:rPr lang="en-US" dirty="0"/>
              <a:t>          IlnPmin2 = </a:t>
            </a:r>
            <a:r>
              <a:rPr lang="en-US" dirty="0" err="1"/>
              <a:t>iNRC</a:t>
            </a:r>
            <a:r>
              <a:rPr lang="en-US" dirty="0"/>
              <a:t>: lnPmin2 =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If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&lt; lnPmin3 Then IlnPmin3 = </a:t>
            </a:r>
            <a:r>
              <a:rPr lang="en-US" dirty="0" err="1"/>
              <a:t>iNRC</a:t>
            </a:r>
            <a:r>
              <a:rPr lang="en-US" dirty="0"/>
              <a:t>: lnPmin3 = </a:t>
            </a:r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End If</a:t>
            </a:r>
          </a:p>
          <a:p>
            <a:r>
              <a:rPr lang="en-US" dirty="0"/>
              <a:t>    Next </a:t>
            </a:r>
            <a:r>
              <a:rPr lang="en-US" dirty="0" err="1"/>
              <a:t>iNRC</a:t>
            </a:r>
            <a:endParaRPr lang="en-US" dirty="0"/>
          </a:p>
          <a:p>
            <a:r>
              <a:rPr lang="en-US" dirty="0"/>
              <a:t>    </a:t>
            </a:r>
            <a:r>
              <a:rPr lang="en-US" dirty="0" err="1"/>
              <a:t>iRC</a:t>
            </a:r>
            <a:r>
              <a:rPr lang="en-US" dirty="0"/>
              <a:t> = IlnPmin1</a:t>
            </a:r>
          </a:p>
        </p:txBody>
      </p:sp>
    </p:spTree>
    <p:extLst>
      <p:ext uri="{BB962C8B-B14F-4D97-AF65-F5344CB8AC3E}">
        <p14:creationId xmlns:p14="http://schemas.microsoft.com/office/powerpoint/2010/main" val="48826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7870" y="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19.4</a:t>
            </a:r>
          </a:p>
        </p:txBody>
      </p:sp>
      <p:sp>
        <p:nvSpPr>
          <p:cNvPr id="8" name="Rectangle 7"/>
          <p:cNvSpPr/>
          <p:nvPr/>
        </p:nvSpPr>
        <p:spPr>
          <a:xfrm>
            <a:off x="304800" y="4293951"/>
            <a:ext cx="8708834" cy="2585323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</a:t>
            </a:r>
            <a:r>
              <a:rPr lang="en-US" dirty="0" err="1"/>
              <a:t>fGCD</a:t>
            </a:r>
            <a:r>
              <a:rPr lang="en-US" dirty="0"/>
              <a:t>(LAT1!, LON1!, LAT2!, LON2!) As Single</a:t>
            </a:r>
          </a:p>
          <a:p>
            <a:r>
              <a:rPr lang="en-US" dirty="0"/>
              <a:t>' Calculate Great Circle Distance between two points in km</a:t>
            </a:r>
          </a:p>
          <a:p>
            <a:r>
              <a:rPr lang="en-US" dirty="0"/>
              <a:t>Dim D!</a:t>
            </a:r>
          </a:p>
          <a:p>
            <a:endParaRPr lang="en-US" dirty="0"/>
          </a:p>
          <a:p>
            <a:r>
              <a:rPr lang="en-US" dirty="0"/>
              <a:t>D = ACN(Sin(LAT1 * </a:t>
            </a:r>
            <a:r>
              <a:rPr lang="en-US" dirty="0" err="1"/>
              <a:t>rpd</a:t>
            </a:r>
            <a:r>
              <a:rPr lang="en-US" dirty="0"/>
              <a:t>) * Sin(LAT2 * </a:t>
            </a:r>
            <a:r>
              <a:rPr lang="en-US" dirty="0" err="1"/>
              <a:t>rpd</a:t>
            </a:r>
            <a:r>
              <a:rPr lang="en-US" dirty="0"/>
              <a:t>) + Cos(LAT1 * </a:t>
            </a:r>
            <a:r>
              <a:rPr lang="en-US" dirty="0" err="1"/>
              <a:t>rpd</a:t>
            </a:r>
            <a:r>
              <a:rPr lang="en-US" dirty="0"/>
              <a:t>) * Cos(LAT2 * </a:t>
            </a:r>
            <a:r>
              <a:rPr lang="en-US" dirty="0" err="1"/>
              <a:t>rpd</a:t>
            </a:r>
            <a:r>
              <a:rPr lang="en-US" dirty="0"/>
              <a:t>) * Cos((LON1 - LON2) * </a:t>
            </a:r>
            <a:r>
              <a:rPr lang="en-US" dirty="0" err="1"/>
              <a:t>rpd</a:t>
            </a:r>
            <a:r>
              <a:rPr lang="en-US" dirty="0"/>
              <a:t>))</a:t>
            </a:r>
          </a:p>
          <a:p>
            <a:r>
              <a:rPr lang="en-US" dirty="0" err="1"/>
              <a:t>fGCD</a:t>
            </a:r>
            <a:r>
              <a:rPr lang="en-US" dirty="0"/>
              <a:t> = 1.852 * 60 * D / </a:t>
            </a:r>
            <a:r>
              <a:rPr lang="en-US" dirty="0" err="1"/>
              <a:t>rpd</a:t>
            </a:r>
            <a:r>
              <a:rPr lang="en-US" dirty="0"/>
              <a:t> 'km (1.852 km / nm, and 1 minute = 1 nm)</a:t>
            </a:r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sp>
        <p:nvSpPr>
          <p:cNvPr id="9" name="Rectangle 8"/>
          <p:cNvSpPr/>
          <p:nvPr/>
        </p:nvSpPr>
        <p:spPr>
          <a:xfrm>
            <a:off x="132329" y="21721"/>
            <a:ext cx="3677671" cy="4247317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Function ACN(</a:t>
            </a:r>
            <a:r>
              <a:rPr lang="en-US" dirty="0" err="1"/>
              <a:t>ByVal</a:t>
            </a:r>
            <a:r>
              <a:rPr lang="en-US" dirty="0"/>
              <a:t> x!) As Single</a:t>
            </a:r>
          </a:p>
          <a:p>
            <a:r>
              <a:rPr lang="en-US" dirty="0"/>
              <a:t>' Take arccosine of a number (x!)</a:t>
            </a:r>
          </a:p>
          <a:p>
            <a:r>
              <a:rPr lang="en-US" dirty="0"/>
              <a:t>' Valid only for +- 90 degrees</a:t>
            </a:r>
          </a:p>
          <a:p>
            <a:r>
              <a:rPr lang="en-US" dirty="0"/>
              <a:t>Dim y!</a:t>
            </a:r>
          </a:p>
          <a:p>
            <a:endParaRPr lang="en-US" dirty="0"/>
          </a:p>
          <a:p>
            <a:r>
              <a:rPr lang="en-US" dirty="0"/>
              <a:t>  If Abs(x) &lt; 0.00001 Then</a:t>
            </a:r>
          </a:p>
          <a:p>
            <a:r>
              <a:rPr lang="en-US" dirty="0"/>
              <a:t>    Select Case </a:t>
            </a:r>
            <a:r>
              <a:rPr lang="en-US" dirty="0" err="1"/>
              <a:t>Sgn</a:t>
            </a:r>
            <a:r>
              <a:rPr lang="en-US" dirty="0"/>
              <a:t>(x)</a:t>
            </a:r>
          </a:p>
          <a:p>
            <a:r>
              <a:rPr lang="en-US" dirty="0"/>
              <a:t>    Case Is &lt; 0: ACN = -Pi / 2</a:t>
            </a:r>
          </a:p>
          <a:p>
            <a:r>
              <a:rPr lang="en-US" dirty="0"/>
              <a:t>    Case Else: ACN = Pi / 2</a:t>
            </a:r>
          </a:p>
          <a:p>
            <a:r>
              <a:rPr lang="en-US" dirty="0"/>
              <a:t>    End Select</a:t>
            </a:r>
          </a:p>
          <a:p>
            <a:r>
              <a:rPr lang="en-US" dirty="0"/>
              <a:t>  Else</a:t>
            </a:r>
          </a:p>
          <a:p>
            <a:r>
              <a:rPr lang="en-US" dirty="0"/>
              <a:t>    ACN = </a:t>
            </a:r>
            <a:r>
              <a:rPr lang="en-US" dirty="0" err="1"/>
              <a:t>Atn</a:t>
            </a:r>
            <a:r>
              <a:rPr lang="en-US" dirty="0"/>
              <a:t>(</a:t>
            </a:r>
            <a:r>
              <a:rPr lang="en-US" dirty="0" err="1"/>
              <a:t>Sqr</a:t>
            </a:r>
            <a:r>
              <a:rPr lang="en-US" dirty="0"/>
              <a:t>(1 - x ^ 2) / x)</a:t>
            </a:r>
          </a:p>
          <a:p>
            <a:r>
              <a:rPr lang="en-US" dirty="0"/>
              <a:t>  End If</a:t>
            </a:r>
          </a:p>
          <a:p>
            <a:endParaRPr lang="en-US" dirty="0"/>
          </a:p>
          <a:p>
            <a:r>
              <a:rPr lang="en-US" dirty="0"/>
              <a:t>End Function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132329" y="184666"/>
            <a:ext cx="858271" cy="540194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/>
          <p:cNvSpPr/>
          <p:nvPr/>
        </p:nvSpPr>
        <p:spPr>
          <a:xfrm>
            <a:off x="4876800" y="1676400"/>
            <a:ext cx="320040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Private </a:t>
            </a:r>
            <a:r>
              <a:rPr lang="en-US" dirty="0" err="1"/>
              <a:t>Const</a:t>
            </a:r>
            <a:r>
              <a:rPr lang="en-US" dirty="0"/>
              <a:t> </a:t>
            </a:r>
            <a:r>
              <a:rPr lang="en-US" dirty="0" err="1"/>
              <a:t>rpd</a:t>
            </a:r>
            <a:r>
              <a:rPr lang="en-US" dirty="0"/>
              <a:t> As Single = 1.74532925199433E-02</a:t>
            </a:r>
          </a:p>
        </p:txBody>
      </p:sp>
      <p:cxnSp>
        <p:nvCxnSpPr>
          <p:cNvPr id="15" name="Straight Arrow Connector 14"/>
          <p:cNvCxnSpPr/>
          <p:nvPr/>
        </p:nvCxnSpPr>
        <p:spPr>
          <a:xfrm flipV="1">
            <a:off x="2400300" y="1828800"/>
            <a:ext cx="2476500" cy="36251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TextBox 2"/>
          <p:cNvSpPr txBox="1"/>
          <p:nvPr/>
        </p:nvSpPr>
        <p:spPr>
          <a:xfrm>
            <a:off x="5638800" y="685800"/>
            <a:ext cx="25327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Spherical Law of Cosines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085232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527870" y="0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19.6</a:t>
            </a:r>
          </a:p>
        </p:txBody>
      </p:sp>
      <p:sp>
        <p:nvSpPr>
          <p:cNvPr id="3" name="Rectangle 2"/>
          <p:cNvSpPr/>
          <p:nvPr/>
        </p:nvSpPr>
        <p:spPr>
          <a:xfrm>
            <a:off x="228600" y="0"/>
            <a:ext cx="8892702" cy="69865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400" dirty="0"/>
              <a:t>'   Check to see if close to RAOB site used to calculate RCs</a:t>
            </a:r>
          </a:p>
          <a:p>
            <a:r>
              <a:rPr lang="en-US" sz="1400" dirty="0"/>
              <a:t>    If </a:t>
            </a:r>
            <a:r>
              <a:rPr lang="en-US" sz="1400" dirty="0" err="1"/>
              <a:t>nRAOBtemplates</a:t>
            </a:r>
            <a:r>
              <a:rPr lang="en-US" sz="1400" dirty="0"/>
              <a:t> &gt; 0 Then</a:t>
            </a:r>
          </a:p>
          <a:p>
            <a:r>
              <a:rPr lang="en-US" sz="1400" dirty="0"/>
              <a:t>    ' Get closest RAOB site</a:t>
            </a:r>
          </a:p>
          <a:p>
            <a:r>
              <a:rPr lang="en-US" sz="1400" dirty="0"/>
              <a:t>      </a:t>
            </a:r>
            <a:r>
              <a:rPr lang="en-US" sz="1400" dirty="0" err="1"/>
              <a:t>RangeMin</a:t>
            </a:r>
            <a:r>
              <a:rPr lang="en-US" sz="1400" dirty="0"/>
              <a:t> = 99999#</a:t>
            </a:r>
          </a:p>
          <a:p>
            <a:r>
              <a:rPr lang="en-US" sz="1400" dirty="0"/>
              <a:t>      For </a:t>
            </a:r>
            <a:r>
              <a:rPr lang="en-US" sz="1400" dirty="0" err="1"/>
              <a:t>i</a:t>
            </a:r>
            <a:r>
              <a:rPr lang="en-US" sz="1400" dirty="0"/>
              <a:t> = 1 To </a:t>
            </a:r>
            <a:r>
              <a:rPr lang="en-US" sz="1400" dirty="0" err="1"/>
              <a:t>nRAOBtemplates</a:t>
            </a:r>
            <a:endParaRPr lang="en-US" sz="1400" dirty="0"/>
          </a:p>
          <a:p>
            <a:r>
              <a:rPr lang="en-US" sz="1400" dirty="0"/>
              <a:t>        Range(</a:t>
            </a:r>
            <a:r>
              <a:rPr lang="en-US" sz="1400" dirty="0" err="1"/>
              <a:t>i</a:t>
            </a:r>
            <a:r>
              <a:rPr lang="en-US" sz="1400" dirty="0"/>
              <a:t>) = </a:t>
            </a:r>
            <a:r>
              <a:rPr lang="en-US" sz="1400" dirty="0" err="1"/>
              <a:t>fGCD</a:t>
            </a:r>
            <a:r>
              <a:rPr lang="en-US" sz="1400" dirty="0"/>
              <a:t>(Latitude, Longitude, </a:t>
            </a:r>
            <a:r>
              <a:rPr lang="en-US" sz="1400" dirty="0" err="1"/>
              <a:t>rLatitude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), </a:t>
            </a:r>
            <a:r>
              <a:rPr lang="en-US" sz="1400" dirty="0" err="1"/>
              <a:t>rLongitude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))</a:t>
            </a:r>
          </a:p>
          <a:p>
            <a:r>
              <a:rPr lang="en-US" sz="1400" dirty="0"/>
              <a:t>        If Range(</a:t>
            </a:r>
            <a:r>
              <a:rPr lang="en-US" sz="1400" dirty="0" err="1"/>
              <a:t>i</a:t>
            </a:r>
            <a:r>
              <a:rPr lang="en-US" sz="1400" dirty="0"/>
              <a:t>) &lt; </a:t>
            </a:r>
            <a:r>
              <a:rPr lang="en-US" sz="1400" dirty="0" err="1"/>
              <a:t>RangeMin</a:t>
            </a:r>
            <a:r>
              <a:rPr lang="en-US" sz="1400" dirty="0"/>
              <a:t> Then </a:t>
            </a:r>
            <a:r>
              <a:rPr lang="en-US" sz="1400" dirty="0" err="1"/>
              <a:t>RangeMin</a:t>
            </a:r>
            <a:r>
              <a:rPr lang="en-US" sz="1400" dirty="0"/>
              <a:t> = Range(</a:t>
            </a:r>
            <a:r>
              <a:rPr lang="en-US" sz="1400" dirty="0" err="1"/>
              <a:t>i</a:t>
            </a:r>
            <a:r>
              <a:rPr lang="en-US" sz="1400" dirty="0"/>
              <a:t>): </a:t>
            </a:r>
            <a:r>
              <a:rPr lang="en-US" sz="1400" dirty="0" err="1"/>
              <a:t>iRangeMin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     Next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   </a:t>
            </a:r>
          </a:p>
          <a:p>
            <a:r>
              <a:rPr lang="en-US" sz="1400" dirty="0"/>
              <a:t>      For </a:t>
            </a:r>
            <a:r>
              <a:rPr lang="en-US" sz="1400" dirty="0" err="1"/>
              <a:t>i</a:t>
            </a:r>
            <a:r>
              <a:rPr lang="en-US" sz="1400" dirty="0"/>
              <a:t> = 1 To </a:t>
            </a:r>
            <a:r>
              <a:rPr lang="en-US" sz="1400" dirty="0" err="1"/>
              <a:t>nRAOBtemplates</a:t>
            </a:r>
            <a:endParaRPr lang="en-US" sz="1400" dirty="0"/>
          </a:p>
          <a:p>
            <a:r>
              <a:rPr lang="en-US" sz="1400" dirty="0"/>
              <a:t>        Select Case Range(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Case Is &lt;= 222   'Use if it's one of the three best</a:t>
            </a:r>
          </a:p>
          <a:p>
            <a:r>
              <a:rPr lang="en-US" sz="1400" dirty="0"/>
              <a:t>          If (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IlnPmin1 Or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IlnPmin2 Or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IlnPmin3) Then</a:t>
            </a:r>
          </a:p>
          <a:p>
            <a:r>
              <a:rPr lang="en-US" sz="1400" dirty="0"/>
              <a:t>            Select Case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</a:t>
            </a:r>
          </a:p>
          <a:p>
            <a:r>
              <a:rPr lang="en-US" sz="1400" dirty="0"/>
              <a:t>            Case IlnPmin1: IlnPmin2 = IlnPmin1</a:t>
            </a:r>
          </a:p>
          <a:p>
            <a:r>
              <a:rPr lang="en-US" sz="1400" dirty="0"/>
              <a:t>            Case IlnPmin2: IlnPmin1 = IlnPmin2: IlnPmin2 = IlnPmin1</a:t>
            </a:r>
          </a:p>
          <a:p>
            <a:r>
              <a:rPr lang="en-US" sz="1400" dirty="0"/>
              <a:t>            Case IlnPmin3: IlnPmin1 = IlnPmin3: IlnPmin2 = IlnPmin1</a:t>
            </a:r>
          </a:p>
          <a:p>
            <a:r>
              <a:rPr lang="en-US" sz="1400" dirty="0"/>
              <a:t>            End Select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RCsiteUsed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  End If</a:t>
            </a:r>
          </a:p>
          <a:p>
            <a:r>
              <a:rPr lang="en-US" sz="1400" dirty="0"/>
              <a:t>        Case Is &lt;= 444   'Use if one of the best 2 and closest RAOB site</a:t>
            </a:r>
          </a:p>
          <a:p>
            <a:r>
              <a:rPr lang="en-US" sz="1400" dirty="0"/>
              <a:t>          If </a:t>
            </a:r>
            <a:r>
              <a:rPr lang="en-US" sz="1400" dirty="0" err="1"/>
              <a:t>iRangeMin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And (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IlnPmin1 Or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IlnPmin2) Then</a:t>
            </a:r>
          </a:p>
          <a:p>
            <a:r>
              <a:rPr lang="en-US" sz="1400" dirty="0"/>
              <a:t>            If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IlnPmin2 Then IlnPmin1 = IlnPmin2</a:t>
            </a:r>
          </a:p>
          <a:p>
            <a:r>
              <a:rPr lang="en-US" sz="1400" dirty="0"/>
              <a:t>            IlnPmin2 = IlnPmin1</a:t>
            </a:r>
          </a:p>
          <a:p>
            <a:r>
              <a:rPr lang="en-US" sz="1400" dirty="0"/>
              <a:t>            </a:t>
            </a:r>
            <a:r>
              <a:rPr lang="en-US" sz="1400" dirty="0" err="1"/>
              <a:t>RCsiteUsed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  End If</a:t>
            </a:r>
          </a:p>
          <a:p>
            <a:r>
              <a:rPr lang="en-US" sz="1400" dirty="0"/>
              <a:t>        Case Else        'Use if best one and closest RAOB site</a:t>
            </a:r>
          </a:p>
          <a:p>
            <a:r>
              <a:rPr lang="en-US" sz="1400" dirty="0"/>
              <a:t>          If </a:t>
            </a:r>
            <a:r>
              <a:rPr lang="en-US" sz="1400" dirty="0" err="1"/>
              <a:t>iRangeMin</a:t>
            </a:r>
            <a:r>
              <a:rPr lang="en-US" sz="1400" dirty="0"/>
              <a:t> = </a:t>
            </a:r>
            <a:r>
              <a:rPr lang="en-US" sz="1400" dirty="0" err="1"/>
              <a:t>i</a:t>
            </a:r>
            <a:r>
              <a:rPr lang="en-US" sz="1400" dirty="0"/>
              <a:t> And </a:t>
            </a:r>
            <a:r>
              <a:rPr lang="en-US" sz="1400" dirty="0" err="1"/>
              <a:t>RCset</a:t>
            </a:r>
            <a:r>
              <a:rPr lang="en-US" sz="1400" dirty="0"/>
              <a:t>(</a:t>
            </a:r>
            <a:r>
              <a:rPr lang="en-US" sz="1400" dirty="0" err="1"/>
              <a:t>i</a:t>
            </a:r>
            <a:r>
              <a:rPr lang="en-US" sz="1400" dirty="0"/>
              <a:t>) = IlnPmin1 Then IlnPmin2 = IlnPmin1: </a:t>
            </a:r>
            <a:r>
              <a:rPr lang="en-US" sz="1400" dirty="0" err="1"/>
              <a:t>RCsiteUsed</a:t>
            </a:r>
            <a:r>
              <a:rPr lang="en-US" sz="1400" dirty="0"/>
              <a:t> = True</a:t>
            </a:r>
          </a:p>
          <a:p>
            <a:r>
              <a:rPr lang="en-US" sz="1400" dirty="0"/>
              <a:t>        End Select</a:t>
            </a:r>
          </a:p>
          <a:p>
            <a:r>
              <a:rPr lang="en-US" sz="1400" dirty="0"/>
              <a:t>    '   </a:t>
            </a:r>
            <a:r>
              <a:rPr lang="en-US" sz="1400" dirty="0" err="1"/>
              <a:t>Debug.Print</a:t>
            </a:r>
            <a:r>
              <a:rPr lang="en-US" sz="1400" dirty="0"/>
              <a:t> </a:t>
            </a:r>
            <a:r>
              <a:rPr lang="en-US" sz="1400" dirty="0" err="1"/>
              <a:t>i</a:t>
            </a:r>
            <a:r>
              <a:rPr lang="en-US" sz="1400" dirty="0"/>
              <a:t>; IlnPmin1; IlnPmin2; IlnPmin3; </a:t>
            </a:r>
            <a:r>
              <a:rPr lang="en-US" sz="1400" dirty="0" err="1"/>
              <a:t>UTsec</a:t>
            </a:r>
            <a:r>
              <a:rPr lang="en-US" sz="1400" dirty="0"/>
              <a:t>; Range(</a:t>
            </a:r>
            <a:r>
              <a:rPr lang="en-US" sz="1400" dirty="0" err="1"/>
              <a:t>i</a:t>
            </a:r>
            <a:r>
              <a:rPr lang="en-US" sz="1400" dirty="0"/>
              <a:t>); </a:t>
            </a:r>
            <a:r>
              <a:rPr lang="en-US" sz="1400" dirty="0" err="1"/>
              <a:t>RangeMin</a:t>
            </a:r>
            <a:endParaRPr lang="en-US" sz="1400" dirty="0"/>
          </a:p>
          <a:p>
            <a:r>
              <a:rPr lang="en-US" sz="1400" dirty="0"/>
              <a:t>      Next </a:t>
            </a:r>
            <a:r>
              <a:rPr lang="en-US" sz="1400" dirty="0" err="1"/>
              <a:t>i</a:t>
            </a:r>
            <a:endParaRPr lang="en-US" sz="1400" dirty="0"/>
          </a:p>
          <a:p>
            <a:r>
              <a:rPr lang="en-US" sz="1400" dirty="0"/>
              <a:t>    End </a:t>
            </a:r>
            <a:r>
              <a:rPr lang="en-US" sz="1400" dirty="0" smtClean="0"/>
              <a:t>If</a:t>
            </a:r>
            <a:endParaRPr lang="en-US" sz="1400" dirty="0"/>
          </a:p>
        </p:txBody>
      </p:sp>
      <p:sp>
        <p:nvSpPr>
          <p:cNvPr id="4" name="TextBox 3"/>
          <p:cNvSpPr txBox="1"/>
          <p:nvPr/>
        </p:nvSpPr>
        <p:spPr>
          <a:xfrm>
            <a:off x="5105400" y="369332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19.4</a:t>
            </a:r>
          </a:p>
        </p:txBody>
      </p:sp>
      <p:cxnSp>
        <p:nvCxnSpPr>
          <p:cNvPr id="5" name="Straight Arrow Connector 4"/>
          <p:cNvCxnSpPr>
            <a:endCxn id="4" idx="2"/>
          </p:cNvCxnSpPr>
          <p:nvPr/>
        </p:nvCxnSpPr>
        <p:spPr>
          <a:xfrm flipV="1">
            <a:off x="1676400" y="738664"/>
            <a:ext cx="3725716" cy="480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31214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804512" y="6400800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sp>
        <p:nvSpPr>
          <p:cNvPr id="16" name="TextBox 15"/>
          <p:cNvSpPr txBox="1"/>
          <p:nvPr/>
        </p:nvSpPr>
        <p:spPr>
          <a:xfrm>
            <a:off x="609600" y="5105400"/>
            <a:ext cx="7686913" cy="369332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Index = “matched” Template Index  - </a:t>
            </a:r>
            <a:r>
              <a:rPr lang="en-US" dirty="0"/>
              <a:t>Determined in </a:t>
            </a:r>
            <a:r>
              <a:rPr lang="en-US" dirty="0" err="1" smtClean="0"/>
              <a:t>MTPBin:DetermineRCregion</a:t>
            </a:r>
            <a:endParaRPr lang="en-US" dirty="0" smtClean="0"/>
          </a:p>
        </p:txBody>
      </p:sp>
      <p:cxnSp>
        <p:nvCxnSpPr>
          <p:cNvPr id="37" name="Straight Arrow Connector 36"/>
          <p:cNvCxnSpPr/>
          <p:nvPr/>
        </p:nvCxnSpPr>
        <p:spPr>
          <a:xfrm flipH="1" flipV="1">
            <a:off x="685800" y="5334000"/>
            <a:ext cx="1871314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609600" y="5334000"/>
            <a:ext cx="4572002" cy="11348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/>
          <p:cNvSpPr txBox="1"/>
          <p:nvPr/>
        </p:nvSpPr>
        <p:spPr>
          <a:xfrm>
            <a:off x="412444" y="4451321"/>
            <a:ext cx="812876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lnP</a:t>
            </a:r>
            <a:r>
              <a:rPr lang="en-US" dirty="0"/>
              <a:t>(</a:t>
            </a:r>
            <a:r>
              <a:rPr lang="en-US" dirty="0" err="1"/>
              <a:t>iNRC</a:t>
            </a:r>
            <a:r>
              <a:rPr lang="en-US" dirty="0"/>
              <a:t>) = 8 * </a:t>
            </a:r>
            <a:r>
              <a:rPr lang="en-US" dirty="0" err="1"/>
              <a:t>Sqr</a:t>
            </a:r>
            <a:r>
              <a:rPr lang="en-US" dirty="0"/>
              <a:t>(</a:t>
            </a:r>
            <a:r>
              <a:rPr lang="en-US" dirty="0" err="1"/>
              <a:t>TBrms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 + </a:t>
            </a:r>
            <a:r>
              <a:rPr lang="en-US" dirty="0" err="1"/>
              <a:t>TBavg</a:t>
            </a:r>
            <a:r>
              <a:rPr lang="en-US" dirty="0"/>
              <a:t>(</a:t>
            </a:r>
            <a:r>
              <a:rPr lang="en-US" dirty="0" err="1"/>
              <a:t>iRC</a:t>
            </a:r>
            <a:r>
              <a:rPr lang="en-US" dirty="0"/>
              <a:t>) ^ 2) / Nobs 'Sum of ln of Probabilities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541853" y="3584279"/>
            <a:ext cx="8359468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Which is the index of the template whose </a:t>
            </a:r>
            <a:r>
              <a:rPr lang="en-US" dirty="0" err="1" smtClean="0"/>
              <a:t>lnP</a:t>
            </a:r>
            <a:r>
              <a:rPr lang="en-US" dirty="0" smtClean="0"/>
              <a:t> value is the smallest – where </a:t>
            </a:r>
            <a:r>
              <a:rPr lang="en-US" dirty="0" err="1" smtClean="0"/>
              <a:t>lnP</a:t>
            </a:r>
            <a:endParaRPr lang="en-US" dirty="0" smtClean="0"/>
          </a:p>
          <a:p>
            <a:r>
              <a:rPr lang="en-US" dirty="0" smtClean="0"/>
              <a:t>NOT QUITE!  There is some distance between the scan and the location of the template</a:t>
            </a:r>
          </a:p>
          <a:p>
            <a:r>
              <a:rPr lang="en-US" dirty="0" smtClean="0"/>
              <a:t>RAOB site for the lowest 3 </a:t>
            </a:r>
            <a:r>
              <a:rPr lang="en-US" dirty="0" err="1" smtClean="0"/>
              <a:t>lnP</a:t>
            </a:r>
            <a:r>
              <a:rPr lang="en-US" dirty="0" smtClean="0"/>
              <a:t> values:  Winner is IlnP1 </a:t>
            </a:r>
            <a:endParaRPr lang="en-US" dirty="0"/>
          </a:p>
        </p:txBody>
      </p:sp>
      <p:cxnSp>
        <p:nvCxnSpPr>
          <p:cNvPr id="9" name="Straight Arrow Connector 8"/>
          <p:cNvCxnSpPr/>
          <p:nvPr/>
        </p:nvCxnSpPr>
        <p:spPr>
          <a:xfrm flipH="1" flipV="1">
            <a:off x="3733800" y="2590800"/>
            <a:ext cx="552051" cy="19631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20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V="1">
            <a:off x="2685652" y="2590800"/>
            <a:ext cx="819548" cy="198695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3434158" y="222146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069408" y="2406135"/>
            <a:ext cx="4340792" cy="186106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/>
          <p:cNvSpPr txBox="1"/>
          <p:nvPr/>
        </p:nvSpPr>
        <p:spPr>
          <a:xfrm>
            <a:off x="860054" y="2004536"/>
            <a:ext cx="59343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19.6</a:t>
            </a:r>
          </a:p>
        </p:txBody>
      </p:sp>
    </p:spTree>
    <p:extLst>
      <p:ext uri="{BB962C8B-B14F-4D97-AF65-F5344CB8AC3E}">
        <p14:creationId xmlns:p14="http://schemas.microsoft.com/office/powerpoint/2010/main" val="353464130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3" name="Rectangle 2"/>
          <p:cNvSpPr/>
          <p:nvPr/>
        </p:nvSpPr>
        <p:spPr>
          <a:xfrm>
            <a:off x="1676400" y="5097257"/>
            <a:ext cx="6096000" cy="1754326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smtClean="0"/>
              <a:t>from: </a:t>
            </a:r>
            <a:r>
              <a:rPr lang="en-US" dirty="0" err="1" smtClean="0"/>
              <a:t>MTPbin:fGetNavT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 n </a:t>
            </a:r>
            <a:r>
              <a:rPr lang="en-US" dirty="0"/>
              <a:t>= </a:t>
            </a:r>
            <a:r>
              <a:rPr lang="en-US" dirty="0" err="1"/>
              <a:t>Int</a:t>
            </a:r>
            <a:r>
              <a:rPr lang="en-US" dirty="0"/>
              <a:t>(</a:t>
            </a:r>
            <a:r>
              <a:rPr lang="en-US" dirty="0" err="1"/>
              <a:t>aNAVoffset</a:t>
            </a:r>
            <a:r>
              <a:rPr lang="en-US" dirty="0"/>
              <a:t>(C))</a:t>
            </a:r>
          </a:p>
          <a:p>
            <a:r>
              <a:rPr lang="en-US" dirty="0"/>
              <a:t>  If </a:t>
            </a:r>
            <a:r>
              <a:rPr lang="en-US" dirty="0" err="1"/>
              <a:t>aNAVoffset</a:t>
            </a:r>
            <a:r>
              <a:rPr lang="en-US" dirty="0"/>
              <a:t>(C) - n &lt;&gt; 0 Then  'Interpolate</a:t>
            </a:r>
          </a:p>
          <a:p>
            <a:r>
              <a:rPr lang="en-US" dirty="0"/>
              <a:t>    OAT1 = OATV(1, </a:t>
            </a:r>
            <a:r>
              <a:rPr lang="en-US" dirty="0" err="1"/>
              <a:t>fRecordCheck</a:t>
            </a:r>
            <a:r>
              <a:rPr lang="en-US" dirty="0"/>
              <a:t>(Record, n))</a:t>
            </a:r>
          </a:p>
          <a:p>
            <a:r>
              <a:rPr lang="en-US" dirty="0"/>
              <a:t>    OAT2 = OATV(1, </a:t>
            </a:r>
            <a:r>
              <a:rPr lang="en-US" dirty="0" err="1"/>
              <a:t>fRecordCheck</a:t>
            </a:r>
            <a:r>
              <a:rPr lang="en-US" dirty="0"/>
              <a:t>(Record, n + 1))</a:t>
            </a:r>
          </a:p>
          <a:p>
            <a:r>
              <a:rPr lang="en-US" dirty="0"/>
              <a:t>    OAT = OAT1 + (OAT2 - OAT1) * (</a:t>
            </a:r>
            <a:r>
              <a:rPr lang="en-US" dirty="0" err="1"/>
              <a:t>aNAVoffset</a:t>
            </a:r>
            <a:r>
              <a:rPr lang="en-US" dirty="0"/>
              <a:t>(C) - n)</a:t>
            </a:r>
          </a:p>
        </p:txBody>
      </p:sp>
      <p:cxnSp>
        <p:nvCxnSpPr>
          <p:cNvPr id="4" name="Straight Arrow Connector 3"/>
          <p:cNvCxnSpPr/>
          <p:nvPr/>
        </p:nvCxnSpPr>
        <p:spPr>
          <a:xfrm flipH="1" flipV="1">
            <a:off x="378315" y="4724400"/>
            <a:ext cx="2593487" cy="125002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/>
          <p:cNvSpPr/>
          <p:nvPr/>
        </p:nvSpPr>
        <p:spPr>
          <a:xfrm>
            <a:off x="149713" y="4160980"/>
            <a:ext cx="2533514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MTPbin:WriteArray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/>
              <a:t>OATV(1, r) = </a:t>
            </a:r>
            <a:r>
              <a:rPr lang="en-US" dirty="0" err="1"/>
              <a:t>OATnav</a:t>
            </a:r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73513" y="3082164"/>
            <a:ext cx="2961965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MTPbin:MapGVtoOther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</a:t>
            </a:r>
            <a:r>
              <a:rPr lang="en-US" dirty="0"/>
              <a:t> = </a:t>
            </a:r>
            <a:r>
              <a:rPr lang="en-US" dirty="0" err="1"/>
              <a:t>OATnavI</a:t>
            </a:r>
            <a:endParaRPr lang="en-US" dirty="0"/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378315" y="37284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Rectangle 9"/>
          <p:cNvSpPr/>
          <p:nvPr/>
        </p:nvSpPr>
        <p:spPr>
          <a:xfrm>
            <a:off x="80732" y="2015364"/>
            <a:ext cx="3636060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 </a:t>
            </a:r>
            <a:r>
              <a:rPr lang="en-US" dirty="0" err="1"/>
              <a:t>OATnavI</a:t>
            </a:r>
            <a:r>
              <a:rPr lang="en-US" dirty="0"/>
              <a:t> = </a:t>
            </a:r>
            <a:r>
              <a:rPr lang="en-US" dirty="0" err="1"/>
              <a:t>OATnI</a:t>
            </a:r>
            <a:r>
              <a:rPr lang="en-US" dirty="0"/>
              <a:t> + 273.15                'K</a:t>
            </a:r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371896" y="2661695"/>
            <a:ext cx="1295400" cy="83228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80732" y="1088494"/>
            <a:ext cx="3287951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From </a:t>
            </a:r>
            <a:r>
              <a:rPr lang="en-US" dirty="0" err="1" smtClean="0"/>
              <a:t>MTPbin:mapDatV</a:t>
            </a:r>
            <a:endParaRPr lang="en-US" dirty="0" smtClean="0"/>
          </a:p>
          <a:p>
            <a:r>
              <a:rPr lang="en-US" dirty="0" smtClean="0"/>
              <a:t>Case </a:t>
            </a:r>
            <a:r>
              <a:rPr lang="en-US" dirty="0"/>
              <a:t>(20): </a:t>
            </a:r>
            <a:r>
              <a:rPr lang="en-US" dirty="0" err="1"/>
              <a:t>OATnI</a:t>
            </a:r>
            <a:r>
              <a:rPr lang="en-US" dirty="0"/>
              <a:t> = </a:t>
            </a:r>
            <a:r>
              <a:rPr lang="en-US" dirty="0" err="1"/>
              <a:t>DatV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         'C</a:t>
            </a:r>
          </a:p>
        </p:txBody>
      </p:sp>
      <p:cxnSp>
        <p:nvCxnSpPr>
          <p:cNvPr id="13" name="Straight Arrow Connector 12"/>
          <p:cNvCxnSpPr/>
          <p:nvPr/>
        </p:nvCxnSpPr>
        <p:spPr>
          <a:xfrm flipH="1" flipV="1">
            <a:off x="1416470" y="1734825"/>
            <a:ext cx="28643" cy="69668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371896" y="398320"/>
            <a:ext cx="1692274" cy="110631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/>
          <p:cNvSpPr txBox="1"/>
          <p:nvPr/>
        </p:nvSpPr>
        <p:spPr>
          <a:xfrm>
            <a:off x="216245" y="197223"/>
            <a:ext cx="3566233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Ambient Temperature from IWG1 at</a:t>
            </a:r>
          </a:p>
          <a:p>
            <a:r>
              <a:rPr lang="en-US" dirty="0"/>
              <a:t> </a:t>
            </a:r>
            <a:r>
              <a:rPr lang="en-US" dirty="0" smtClean="0"/>
              <a:t> time of scan</a:t>
            </a:r>
            <a:endParaRPr lang="en-US" dirty="0"/>
          </a:p>
        </p:txBody>
      </p:sp>
      <p:cxnSp>
        <p:nvCxnSpPr>
          <p:cNvPr id="18" name="Straight Arrow Connector 17"/>
          <p:cNvCxnSpPr/>
          <p:nvPr/>
        </p:nvCxnSpPr>
        <p:spPr>
          <a:xfrm flipH="1" flipV="1">
            <a:off x="4114800" y="951479"/>
            <a:ext cx="1385428" cy="555634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/>
          <p:cNvSpPr/>
          <p:nvPr/>
        </p:nvSpPr>
        <p:spPr>
          <a:xfrm>
            <a:off x="3891746" y="590466"/>
            <a:ext cx="5110163" cy="3970318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 file: MTP\Data\{</a:t>
            </a:r>
            <a:r>
              <a:rPr lang="en-US" dirty="0" err="1" smtClean="0"/>
              <a:t>proj</a:t>
            </a:r>
            <a:r>
              <a:rPr lang="en-US" dirty="0" smtClean="0"/>
              <a:t>}\{</a:t>
            </a:r>
            <a:r>
              <a:rPr lang="en-US" dirty="0" err="1" smtClean="0"/>
              <a:t>fltdate</a:t>
            </a:r>
            <a:r>
              <a:rPr lang="en-US" dirty="0" smtClean="0"/>
              <a:t>}\NG{</a:t>
            </a:r>
            <a:r>
              <a:rPr lang="en-US" dirty="0" err="1" smtClean="0"/>
              <a:t>fltdate</a:t>
            </a:r>
            <a:r>
              <a:rPr lang="en-US" dirty="0" smtClean="0"/>
              <a:t>}.REF</a:t>
            </a:r>
          </a:p>
          <a:p>
            <a:r>
              <a:rPr lang="en-US" dirty="0" err="1" smtClean="0"/>
              <a:t>aNAVoffset</a:t>
            </a:r>
            <a:r>
              <a:rPr lang="en-US" dirty="0" smtClean="0"/>
              <a:t>(0 </a:t>
            </a:r>
            <a:r>
              <a:rPr lang="en-US" dirty="0"/>
              <a:t>To 3) As Single       'OAT cycle </a:t>
            </a:r>
            <a:r>
              <a:rPr lang="en-US" dirty="0" smtClean="0"/>
              <a:t>shift</a:t>
            </a:r>
          </a:p>
          <a:p>
            <a:endParaRPr lang="en-US" dirty="0"/>
          </a:p>
          <a:p>
            <a:r>
              <a:rPr lang="en-US" dirty="0" smtClean="0"/>
              <a:t>Always uses the average ~ (-0.14 to -0.18)</a:t>
            </a:r>
          </a:p>
          <a:p>
            <a:r>
              <a:rPr lang="en-US" dirty="0"/>
              <a:t> </a:t>
            </a:r>
            <a:r>
              <a:rPr lang="en-US" dirty="0" smtClean="0"/>
              <a:t>- gives Temp 13-15 seconds “ahead” of plane</a:t>
            </a:r>
          </a:p>
          <a:p>
            <a:r>
              <a:rPr lang="en-US" dirty="0"/>
              <a:t> </a:t>
            </a:r>
            <a:r>
              <a:rPr lang="en-US" dirty="0" smtClean="0"/>
              <a:t>  * at 295 m/s = ~4km</a:t>
            </a:r>
          </a:p>
          <a:p>
            <a:endParaRPr lang="en-US" dirty="0"/>
          </a:p>
          <a:p>
            <a:r>
              <a:rPr lang="en-US" dirty="0" smtClean="0"/>
              <a:t>Odd that the individual channels seem to range </a:t>
            </a:r>
          </a:p>
          <a:p>
            <a:r>
              <a:rPr lang="en-US" dirty="0" smtClean="0"/>
              <a:t>From -0.1 to -0.2 meaning that they range in </a:t>
            </a:r>
          </a:p>
          <a:p>
            <a:r>
              <a:rPr lang="en-US" dirty="0" smtClean="0"/>
              <a:t>Distance 4.5km to  4.0km  thought that they were </a:t>
            </a:r>
          </a:p>
          <a:p>
            <a:r>
              <a:rPr lang="en-US" dirty="0" smtClean="0"/>
              <a:t>Larger range than that…</a:t>
            </a:r>
          </a:p>
          <a:p>
            <a:endParaRPr lang="en-US" dirty="0"/>
          </a:p>
          <a:p>
            <a:r>
              <a:rPr lang="en-US" dirty="0" smtClean="0"/>
              <a:t>Seems like we want to pick a second.  And have OAT </a:t>
            </a:r>
          </a:p>
          <a:p>
            <a:r>
              <a:rPr lang="en-US" dirty="0" smtClean="0"/>
              <a:t>On a per channel basis!</a:t>
            </a:r>
            <a:endParaRPr lang="en-US" dirty="0"/>
          </a:p>
        </p:txBody>
      </p:sp>
      <p:cxnSp>
        <p:nvCxnSpPr>
          <p:cNvPr id="22" name="Straight Connector 21"/>
          <p:cNvCxnSpPr/>
          <p:nvPr/>
        </p:nvCxnSpPr>
        <p:spPr>
          <a:xfrm>
            <a:off x="3841970" y="105188"/>
            <a:ext cx="0" cy="4953000"/>
          </a:xfrm>
          <a:prstGeom prst="line">
            <a:avLst/>
          </a:prstGeom>
          <a:ln w="254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5167458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26675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/>
          <p:nvPr/>
        </p:nvCxnSpPr>
        <p:spPr>
          <a:xfrm flipH="1" flipV="1">
            <a:off x="990600" y="4325999"/>
            <a:ext cx="2133600" cy="1676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990600" y="4141333"/>
            <a:ext cx="6767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31 element array : </a:t>
            </a:r>
            <a:r>
              <a:rPr lang="en-US" dirty="0" err="1" smtClean="0"/>
              <a:t>ob</a:t>
            </a:r>
            <a:r>
              <a:rPr lang="en-US" dirty="0" smtClean="0"/>
              <a:t>(0) = PALT, </a:t>
            </a:r>
            <a:r>
              <a:rPr lang="en-US" dirty="0" err="1" smtClean="0"/>
              <a:t>ob</a:t>
            </a:r>
            <a:r>
              <a:rPr lang="en-US" dirty="0" smtClean="0"/>
              <a:t>(1-10 Ch1, 11-20 Ch2, 21-30 Ch3)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V="1">
            <a:off x="990600" y="3733800"/>
            <a:ext cx="0" cy="5334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914400" y="2533471"/>
            <a:ext cx="4572000" cy="1200329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>
            <a:spAutoFit/>
          </a:bodyPr>
          <a:lstStyle/>
          <a:p>
            <a:r>
              <a:rPr lang="en-US" dirty="0"/>
              <a:t> </a:t>
            </a:r>
            <a:r>
              <a:rPr lang="en-US" dirty="0" err="1" smtClean="0"/>
              <a:t>MTPbin:MapTAtoOB</a:t>
            </a:r>
            <a:endParaRPr lang="en-US" dirty="0" smtClean="0"/>
          </a:p>
          <a:p>
            <a:r>
              <a:rPr lang="en-US" dirty="0" smtClean="0"/>
              <a:t> 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(j) = TA(1,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(10 + j) = TA(2, j): Next j</a:t>
            </a:r>
          </a:p>
          <a:p>
            <a:r>
              <a:rPr lang="en-US" dirty="0"/>
              <a:t> </a:t>
            </a:r>
            <a:r>
              <a:rPr lang="en-US" dirty="0" smtClean="0"/>
              <a:t>For </a:t>
            </a:r>
            <a:r>
              <a:rPr lang="en-US" dirty="0"/>
              <a:t>j = 1 To 10: </a:t>
            </a:r>
            <a:r>
              <a:rPr lang="en-US" dirty="0" err="1"/>
              <a:t>ob</a:t>
            </a:r>
            <a:r>
              <a:rPr lang="en-US" dirty="0"/>
              <a:t>(20 + j) = TA(3, j): Next j</a:t>
            </a:r>
          </a:p>
        </p:txBody>
      </p:sp>
      <p:sp>
        <p:nvSpPr>
          <p:cNvPr id="8" name="Rectangle 7"/>
          <p:cNvSpPr/>
          <p:nvPr/>
        </p:nvSpPr>
        <p:spPr>
          <a:xfrm>
            <a:off x="932880" y="1295400"/>
            <a:ext cx="5839932" cy="923330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TBcalculation</a:t>
            </a:r>
            <a:endParaRPr lang="en-US" dirty="0" smtClean="0"/>
          </a:p>
          <a:p>
            <a:r>
              <a:rPr lang="en-US" dirty="0" smtClean="0"/>
              <a:t>TA(</a:t>
            </a:r>
            <a:r>
              <a:rPr lang="en-US" dirty="0" err="1" smtClean="0"/>
              <a:t>i</a:t>
            </a:r>
            <a:r>
              <a:rPr lang="en-US" dirty="0"/>
              <a:t>, j) = OAT + (C(</a:t>
            </a:r>
            <a:r>
              <a:rPr lang="en-US" dirty="0" err="1"/>
              <a:t>i</a:t>
            </a:r>
            <a:r>
              <a:rPr lang="en-US" dirty="0"/>
              <a:t>, j) - C(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LocHor</a:t>
            </a:r>
            <a:r>
              <a:rPr lang="en-US" dirty="0"/>
              <a:t>)) / g(</a:t>
            </a:r>
            <a:r>
              <a:rPr lang="en-US" dirty="0" err="1"/>
              <a:t>i</a:t>
            </a:r>
            <a:r>
              <a:rPr lang="en-US" dirty="0" smtClean="0"/>
              <a:t>)</a:t>
            </a:r>
          </a:p>
          <a:p>
            <a:r>
              <a:rPr lang="en-US" dirty="0"/>
              <a:t>TA(</a:t>
            </a:r>
            <a:r>
              <a:rPr lang="en-US" dirty="0" err="1"/>
              <a:t>i</a:t>
            </a:r>
            <a:r>
              <a:rPr lang="en-US" dirty="0"/>
              <a:t>, j) = TA(</a:t>
            </a:r>
            <a:r>
              <a:rPr lang="en-US" dirty="0" err="1"/>
              <a:t>i</a:t>
            </a:r>
            <a:r>
              <a:rPr lang="en-US" dirty="0"/>
              <a:t>, j) + </a:t>
            </a:r>
            <a:r>
              <a:rPr lang="en-US" dirty="0" err="1"/>
              <a:t>WINcor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 'ADD window correction table</a:t>
            </a:r>
          </a:p>
        </p:txBody>
      </p:sp>
      <p:cxnSp>
        <p:nvCxnSpPr>
          <p:cNvPr id="10" name="Straight Arrow Connector 9"/>
          <p:cNvCxnSpPr/>
          <p:nvPr/>
        </p:nvCxnSpPr>
        <p:spPr>
          <a:xfrm flipH="1" flipV="1">
            <a:off x="2012914" y="533400"/>
            <a:ext cx="1" cy="1143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Arrow Connector 12"/>
          <p:cNvCxnSpPr/>
          <p:nvPr/>
        </p:nvCxnSpPr>
        <p:spPr>
          <a:xfrm flipH="1" flipV="1">
            <a:off x="1219200" y="2286000"/>
            <a:ext cx="2160069" cy="762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>
            <a:endCxn id="12" idx="1"/>
          </p:cNvCxnSpPr>
          <p:nvPr/>
        </p:nvCxnSpPr>
        <p:spPr>
          <a:xfrm flipH="1" flipV="1">
            <a:off x="2484189" y="184666"/>
            <a:ext cx="259013" cy="14829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>
            <a:endCxn id="2" idx="1"/>
          </p:cNvCxnSpPr>
          <p:nvPr/>
        </p:nvCxnSpPr>
        <p:spPr>
          <a:xfrm flipH="1" flipV="1">
            <a:off x="2923566" y="603473"/>
            <a:ext cx="66886" cy="126926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V="1">
            <a:off x="4601300" y="1104900"/>
            <a:ext cx="0" cy="71329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1803562" y="184666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21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2484189" y="0"/>
            <a:ext cx="2925994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Counts in channel (</a:t>
            </a:r>
            <a:r>
              <a:rPr lang="en-US" dirty="0" err="1" smtClean="0"/>
              <a:t>i</a:t>
            </a:r>
            <a:r>
              <a:rPr lang="en-US" dirty="0" smtClean="0"/>
              <a:t>) angle (j)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923566" y="418807"/>
            <a:ext cx="5781583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REF: Determined using spreadsheets late in processing</a:t>
            </a:r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4391948" y="80164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</p:spTree>
    <p:extLst>
      <p:ext uri="{BB962C8B-B14F-4D97-AF65-F5344CB8AC3E}">
        <p14:creationId xmlns:p14="http://schemas.microsoft.com/office/powerpoint/2010/main" val="20350293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an 3"/>
          <p:cNvSpPr/>
          <p:nvPr/>
        </p:nvSpPr>
        <p:spPr>
          <a:xfrm>
            <a:off x="4898571" y="2996337"/>
            <a:ext cx="1326889" cy="1079116"/>
          </a:xfrm>
          <a:prstGeom prst="can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Retrieval</a:t>
            </a:r>
          </a:p>
          <a:p>
            <a:pPr algn="ctr"/>
            <a:r>
              <a:rPr lang="en-US" dirty="0" err="1" smtClean="0"/>
              <a:t>Coeff</a:t>
            </a:r>
            <a:endParaRPr lang="en-US" dirty="0" smtClean="0"/>
          </a:p>
          <a:p>
            <a:pPr algn="ctr"/>
            <a:r>
              <a:rPr lang="en-US" dirty="0" smtClean="0"/>
              <a:t>File</a:t>
            </a:r>
          </a:p>
        </p:txBody>
      </p:sp>
      <p:grpSp>
        <p:nvGrpSpPr>
          <p:cNvPr id="38" name="Group 37"/>
          <p:cNvGrpSpPr/>
          <p:nvPr/>
        </p:nvGrpSpPr>
        <p:grpSpPr>
          <a:xfrm>
            <a:off x="616858" y="347977"/>
            <a:ext cx="1244467" cy="3023918"/>
            <a:chOff x="616858" y="640940"/>
            <a:chExt cx="1244467" cy="3023918"/>
          </a:xfrm>
        </p:grpSpPr>
        <p:sp>
          <p:nvSpPr>
            <p:cNvPr id="7" name="TextBox 6"/>
            <p:cNvSpPr txBox="1"/>
            <p:nvPr/>
          </p:nvSpPr>
          <p:spPr>
            <a:xfrm>
              <a:off x="616858" y="640940"/>
              <a:ext cx="954145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(counts)</a:t>
              </a:r>
              <a:endParaRPr lang="en-US" dirty="0"/>
            </a:p>
          </p:txBody>
        </p:sp>
        <p:grpSp>
          <p:nvGrpSpPr>
            <p:cNvPr id="37" name="Group 36"/>
            <p:cNvGrpSpPr/>
            <p:nvPr/>
          </p:nvGrpSpPr>
          <p:grpSpPr>
            <a:xfrm>
              <a:off x="876904" y="1290394"/>
              <a:ext cx="984421" cy="2374464"/>
              <a:chOff x="876904" y="1290394"/>
              <a:chExt cx="984421" cy="2374464"/>
            </a:xfrm>
          </p:grpSpPr>
          <p:sp>
            <p:nvSpPr>
              <p:cNvPr id="6" name="Rectangle 5"/>
              <p:cNvSpPr/>
              <p:nvPr/>
            </p:nvSpPr>
            <p:spPr>
              <a:xfrm>
                <a:off x="876904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" name="TextBox 7"/>
              <p:cNvSpPr txBox="1"/>
              <p:nvPr/>
            </p:nvSpPr>
            <p:spPr>
              <a:xfrm>
                <a:off x="1280680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grpSp>
        <p:nvGrpSpPr>
          <p:cNvPr id="40" name="Group 39"/>
          <p:cNvGrpSpPr/>
          <p:nvPr/>
        </p:nvGrpSpPr>
        <p:grpSpPr>
          <a:xfrm>
            <a:off x="7154557" y="398402"/>
            <a:ext cx="1439817" cy="3275873"/>
            <a:chOff x="7154557" y="691365"/>
            <a:chExt cx="1439817" cy="3275873"/>
          </a:xfrm>
        </p:grpSpPr>
        <p:sp>
          <p:nvSpPr>
            <p:cNvPr id="11" name="TextBox 10"/>
            <p:cNvSpPr txBox="1"/>
            <p:nvPr/>
          </p:nvSpPr>
          <p:spPr>
            <a:xfrm>
              <a:off x="7154557" y="691365"/>
              <a:ext cx="1439817" cy="705209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Profile</a:t>
              </a:r>
            </a:p>
            <a:p>
              <a:r>
                <a:rPr lang="en-US" dirty="0" smtClean="0"/>
                <a:t>(</a:t>
              </a:r>
              <a:r>
                <a:rPr lang="en-US" dirty="0" err="1" smtClean="0"/>
                <a:t>retrievables</a:t>
              </a:r>
              <a:r>
                <a:rPr lang="en-US" dirty="0" smtClean="0"/>
                <a:t>)</a:t>
              </a:r>
              <a:endParaRPr lang="en-US" dirty="0"/>
            </a:p>
          </p:txBody>
        </p:sp>
        <p:grpSp>
          <p:nvGrpSpPr>
            <p:cNvPr id="35" name="Group 34"/>
            <p:cNvGrpSpPr/>
            <p:nvPr/>
          </p:nvGrpSpPr>
          <p:grpSpPr>
            <a:xfrm>
              <a:off x="7499846" y="1347694"/>
              <a:ext cx="979788" cy="2619544"/>
              <a:chOff x="7499846" y="1347694"/>
              <a:chExt cx="979788" cy="2619544"/>
            </a:xfrm>
          </p:grpSpPr>
          <p:sp>
            <p:nvSpPr>
              <p:cNvPr id="10" name="Rectangle 9"/>
              <p:cNvSpPr/>
              <p:nvPr/>
            </p:nvSpPr>
            <p:spPr>
              <a:xfrm>
                <a:off x="7499846" y="1396574"/>
                <a:ext cx="399143" cy="2570664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2" name="TextBox 11"/>
              <p:cNvSpPr txBox="1"/>
              <p:nvPr/>
            </p:nvSpPr>
            <p:spPr>
              <a:xfrm>
                <a:off x="7898989" y="1347694"/>
                <a:ext cx="580645" cy="33581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A[33]</a:t>
                </a:r>
                <a:endParaRPr lang="en-US" sz="1400" dirty="0"/>
              </a:p>
            </p:txBody>
          </p:sp>
        </p:grpSp>
      </p:grpSp>
      <p:grpSp>
        <p:nvGrpSpPr>
          <p:cNvPr id="39" name="Group 38"/>
          <p:cNvGrpSpPr/>
          <p:nvPr/>
        </p:nvGrpSpPr>
        <p:grpSpPr>
          <a:xfrm>
            <a:off x="2899233" y="70978"/>
            <a:ext cx="1584536" cy="3300917"/>
            <a:chOff x="2899233" y="363941"/>
            <a:chExt cx="1584536" cy="3300917"/>
          </a:xfrm>
        </p:grpSpPr>
        <p:sp>
          <p:nvSpPr>
            <p:cNvPr id="14" name="TextBox 13"/>
            <p:cNvSpPr txBox="1"/>
            <p:nvPr/>
          </p:nvSpPr>
          <p:spPr>
            <a:xfrm>
              <a:off x="2899233" y="363941"/>
              <a:ext cx="1584536" cy="92333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smtClean="0"/>
                <a:t>Scan</a:t>
              </a:r>
            </a:p>
            <a:p>
              <a:r>
                <a:rPr lang="en-US" dirty="0" smtClean="0"/>
                <a:t>(brightness</a:t>
              </a:r>
            </a:p>
            <a:p>
              <a:r>
                <a:rPr lang="en-US" dirty="0" smtClean="0"/>
                <a:t> temperatures)</a:t>
              </a:r>
              <a:endParaRPr lang="en-US" dirty="0"/>
            </a:p>
          </p:txBody>
        </p:sp>
        <p:grpSp>
          <p:nvGrpSpPr>
            <p:cNvPr id="36" name="Group 35"/>
            <p:cNvGrpSpPr/>
            <p:nvPr/>
          </p:nvGrpSpPr>
          <p:grpSpPr>
            <a:xfrm>
              <a:off x="3128968" y="1290394"/>
              <a:ext cx="979788" cy="2374464"/>
              <a:chOff x="3128968" y="1290394"/>
              <a:chExt cx="979788" cy="2374464"/>
            </a:xfrm>
          </p:grpSpPr>
          <p:sp>
            <p:nvSpPr>
              <p:cNvPr id="16" name="Rectangle 15"/>
              <p:cNvSpPr/>
              <p:nvPr/>
            </p:nvSpPr>
            <p:spPr>
              <a:xfrm>
                <a:off x="3128968" y="1308818"/>
                <a:ext cx="399143" cy="2356040"/>
              </a:xfrm>
              <a:prstGeom prst="rect">
                <a:avLst/>
              </a:prstGeom>
            </p:spPr>
            <p:style>
              <a:lnRef idx="1">
                <a:schemeClr val="accent1"/>
              </a:lnRef>
              <a:fillRef idx="3">
                <a:schemeClr val="accent1"/>
              </a:fillRef>
              <a:effectRef idx="2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17" name="TextBox 16"/>
              <p:cNvSpPr txBox="1"/>
              <p:nvPr/>
            </p:nvSpPr>
            <p:spPr>
              <a:xfrm>
                <a:off x="3528111" y="1290394"/>
                <a:ext cx="58064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dirty="0" smtClean="0"/>
                  <a:t>A[30]</a:t>
                </a:r>
                <a:endParaRPr lang="en-US" sz="1400" dirty="0"/>
              </a:p>
            </p:txBody>
          </p:sp>
        </p:grpSp>
      </p:grpSp>
      <p:sp>
        <p:nvSpPr>
          <p:cNvPr id="18" name="Snip Diagonal Corner Rectangle 17"/>
          <p:cNvSpPr/>
          <p:nvPr/>
        </p:nvSpPr>
        <p:spPr>
          <a:xfrm>
            <a:off x="1571003" y="1634875"/>
            <a:ext cx="1224833" cy="4649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Gain (1:1)</a:t>
            </a:r>
            <a:endParaRPr lang="en-US" dirty="0"/>
          </a:p>
        </p:txBody>
      </p:sp>
      <p:sp>
        <p:nvSpPr>
          <p:cNvPr id="19" name="Snip Diagonal Corner Rectangle 18"/>
          <p:cNvSpPr/>
          <p:nvPr/>
        </p:nvSpPr>
        <p:spPr>
          <a:xfrm>
            <a:off x="4580991" y="15104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MTPbin</a:t>
            </a:r>
            <a:endParaRPr lang="en-US" dirty="0"/>
          </a:p>
        </p:txBody>
      </p:sp>
      <p:cxnSp>
        <p:nvCxnSpPr>
          <p:cNvPr id="20" name="Straight Arrow Connector 19"/>
          <p:cNvCxnSpPr>
            <a:endCxn id="19" idx="1"/>
          </p:cNvCxnSpPr>
          <p:nvPr/>
        </p:nvCxnSpPr>
        <p:spPr>
          <a:xfrm flipH="1" flipV="1">
            <a:off x="5544972" y="2201886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>
            <a:off x="1280680" y="1816319"/>
            <a:ext cx="290323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/>
          <p:cNvCxnSpPr/>
          <p:nvPr/>
        </p:nvCxnSpPr>
        <p:spPr>
          <a:xfrm>
            <a:off x="2795836" y="1832637"/>
            <a:ext cx="333132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28111" y="18163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/>
          <p:cNvCxnSpPr/>
          <p:nvPr/>
        </p:nvCxnSpPr>
        <p:spPr>
          <a:xfrm>
            <a:off x="6508952" y="1808319"/>
            <a:ext cx="990894" cy="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5" name="TextBox 24"/>
          <p:cNvSpPr txBox="1"/>
          <p:nvPr/>
        </p:nvSpPr>
        <p:spPr>
          <a:xfrm>
            <a:off x="6225460" y="3121848"/>
            <a:ext cx="1035861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smtClean="0"/>
              <a:t>A[15,30,33]</a:t>
            </a:r>
            <a:endParaRPr lang="en-US" sz="1400" dirty="0"/>
          </a:p>
        </p:txBody>
      </p:sp>
      <p:sp>
        <p:nvSpPr>
          <p:cNvPr id="26" name="Snip Diagonal Corner Rectangle 25"/>
          <p:cNvSpPr/>
          <p:nvPr/>
        </p:nvSpPr>
        <p:spPr>
          <a:xfrm>
            <a:off x="4580991" y="4875937"/>
            <a:ext cx="1927961" cy="691449"/>
          </a:xfrm>
          <a:prstGeom prst="snip2Diag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RCCalc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5536450" y="4075453"/>
            <a:ext cx="17044" cy="794451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grpSp>
        <p:nvGrpSpPr>
          <p:cNvPr id="28" name="Group 27"/>
          <p:cNvGrpSpPr/>
          <p:nvPr/>
        </p:nvGrpSpPr>
        <p:grpSpPr>
          <a:xfrm>
            <a:off x="2841026" y="4332416"/>
            <a:ext cx="1377300" cy="3319379"/>
            <a:chOff x="616858" y="345479"/>
            <a:chExt cx="1377300" cy="3319379"/>
          </a:xfrm>
        </p:grpSpPr>
        <p:sp>
          <p:nvSpPr>
            <p:cNvPr id="29" name="Rectangle 28"/>
            <p:cNvSpPr/>
            <p:nvPr/>
          </p:nvSpPr>
          <p:spPr>
            <a:xfrm>
              <a:off x="876904" y="991810"/>
              <a:ext cx="399143" cy="2673048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616858" y="345479"/>
              <a:ext cx="1377300" cy="64633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dirty="0" err="1" smtClean="0"/>
                <a:t>Radiosondes</a:t>
              </a:r>
              <a:endParaRPr lang="en-US" dirty="0" smtClean="0"/>
            </a:p>
            <a:p>
              <a:r>
                <a:rPr lang="en-US" dirty="0" smtClean="0"/>
                <a:t>(template)</a:t>
              </a:r>
              <a:endParaRPr lang="en-US" dirty="0"/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1280680" y="1003460"/>
              <a:ext cx="671641" cy="307777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dirty="0" smtClean="0"/>
                <a:t>A[150]</a:t>
              </a:r>
              <a:endParaRPr lang="en-US" sz="1400" dirty="0"/>
            </a:p>
          </p:txBody>
        </p:sp>
      </p:grpSp>
      <p:cxnSp>
        <p:nvCxnSpPr>
          <p:cNvPr id="32" name="Straight Arrow Connector 31"/>
          <p:cNvCxnSpPr/>
          <p:nvPr/>
        </p:nvCxnSpPr>
        <p:spPr>
          <a:xfrm flipV="1">
            <a:off x="3500215" y="5410419"/>
            <a:ext cx="1052880" cy="16318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253472" y="51311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" name="Rectangle 33"/>
          <p:cNvSpPr/>
          <p:nvPr/>
        </p:nvSpPr>
        <p:spPr>
          <a:xfrm>
            <a:off x="3405872" y="5283547"/>
            <a:ext cx="399143" cy="2673048"/>
          </a:xfrm>
          <a:prstGeom prst="rect">
            <a:avLst/>
          </a:prstGeom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8245980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724400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sp>
        <p:nvSpPr>
          <p:cNvPr id="2" name="Rectangle 1"/>
          <p:cNvSpPr/>
          <p:nvPr/>
        </p:nvSpPr>
        <p:spPr>
          <a:xfrm>
            <a:off x="838200" y="3481667"/>
            <a:ext cx="7010400" cy="369332"/>
          </a:xfrm>
          <a:prstGeom prst="rect">
            <a:avLst/>
          </a:prstGeom>
          <a:ln w="6350">
            <a:solidFill>
              <a:srgbClr val="0070C0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TAAi</a:t>
            </a:r>
            <a:r>
              <a:rPr lang="en-US" dirty="0"/>
              <a:t>(L) =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RTav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L) * </a:t>
            </a:r>
            <a:r>
              <a:rPr lang="en-US" dirty="0" err="1"/>
              <a:t>WtT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1219200" y="3850999"/>
            <a:ext cx="152400" cy="148300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>
            <a:endCxn id="16" idx="2"/>
          </p:cNvCxnSpPr>
          <p:nvPr/>
        </p:nvCxnSpPr>
        <p:spPr>
          <a:xfrm flipV="1">
            <a:off x="1981200" y="1629728"/>
            <a:ext cx="579527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6" idx="2"/>
          </p:cNvCxnSpPr>
          <p:nvPr/>
        </p:nvCxnSpPr>
        <p:spPr>
          <a:xfrm flipH="1" flipV="1">
            <a:off x="2560727" y="1629728"/>
            <a:ext cx="2105056" cy="203660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76200" y="152400"/>
            <a:ext cx="4969053" cy="1477328"/>
          </a:xfrm>
          <a:prstGeom prst="rect">
            <a:avLst/>
          </a:prstGeom>
          <a:noFill/>
          <a:ln w="2540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RCF file (</a:t>
            </a:r>
            <a:r>
              <a:rPr lang="en-US" dirty="0" err="1" smtClean="0"/>
              <a:t>MTPio:Rcread</a:t>
            </a:r>
            <a:r>
              <a:rPr lang="en-US" dirty="0" smtClean="0"/>
              <a:t>)  $PROJ\RC\*.RCF</a:t>
            </a:r>
          </a:p>
          <a:p>
            <a:r>
              <a:rPr lang="en-US" dirty="0" smtClean="0"/>
              <a:t>– averaged Temp at retrieval level (</a:t>
            </a:r>
            <a:r>
              <a:rPr lang="en-US" dirty="0" err="1" smtClean="0"/>
              <a:t>sRT</a:t>
            </a:r>
            <a:r>
              <a:rPr lang="en-US" dirty="0" err="1"/>
              <a:t>a</a:t>
            </a:r>
            <a:r>
              <a:rPr lang="en-US" dirty="0" err="1" smtClean="0"/>
              <a:t>v</a:t>
            </a:r>
            <a:r>
              <a:rPr lang="en-US" dirty="0" smtClean="0"/>
              <a:t> see </a:t>
            </a:r>
            <a:r>
              <a:rPr lang="en-US" dirty="0" err="1" smtClean="0"/>
              <a:t>pg</a:t>
            </a:r>
            <a:r>
              <a:rPr lang="en-US" dirty="0" smtClean="0"/>
              <a:t> 24)</a:t>
            </a:r>
          </a:p>
          <a:p>
            <a:r>
              <a:rPr lang="en-US" dirty="0" smtClean="0"/>
              <a:t>Index = “matched” Template Index</a:t>
            </a:r>
          </a:p>
          <a:p>
            <a:r>
              <a:rPr lang="en-US" dirty="0" err="1" smtClean="0"/>
              <a:t>iBot</a:t>
            </a:r>
            <a:r>
              <a:rPr lang="en-US" dirty="0" smtClean="0"/>
              <a:t>/</a:t>
            </a:r>
            <a:r>
              <a:rPr lang="en-US" dirty="0" err="1" smtClean="0"/>
              <a:t>iTop</a:t>
            </a:r>
            <a:r>
              <a:rPr lang="en-US" dirty="0" smtClean="0"/>
              <a:t> = Flight level above/below aircraft (13)</a:t>
            </a:r>
          </a:p>
          <a:p>
            <a:r>
              <a:rPr lang="en-US" dirty="0" smtClean="0"/>
              <a:t>L = Retrieval Level (33)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728312" y="5486400"/>
            <a:ext cx="643288" cy="49240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 flipV="1">
            <a:off x="3124200" y="1295400"/>
            <a:ext cx="2819400" cy="23709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>
            <a:off x="5638800" y="301592"/>
            <a:ext cx="3545522" cy="1754326"/>
          </a:xfrm>
          <a:prstGeom prst="rect">
            <a:avLst/>
          </a:prstGeom>
          <a:noFill/>
          <a:ln w="6350"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MTPbin:Get_iBot_iTop</a:t>
            </a:r>
            <a:r>
              <a:rPr lang="en-US" dirty="0" smtClean="0"/>
              <a:t>(</a:t>
            </a:r>
            <a:r>
              <a:rPr lang="en-US" dirty="0" err="1" smtClean="0"/>
              <a:t>pALT</a:t>
            </a:r>
            <a:r>
              <a:rPr lang="en-US" dirty="0" smtClean="0"/>
              <a:t>)</a:t>
            </a:r>
          </a:p>
          <a:p>
            <a:r>
              <a:rPr lang="en-US" dirty="0"/>
              <a:t>Based on Pressure </a:t>
            </a:r>
            <a:r>
              <a:rPr lang="en-US" dirty="0" smtClean="0"/>
              <a:t>Alt of Aircraft</a:t>
            </a:r>
          </a:p>
          <a:p>
            <a:r>
              <a:rPr lang="en-US" dirty="0" smtClean="0"/>
              <a:t>And </a:t>
            </a:r>
            <a:r>
              <a:rPr lang="en-US" dirty="0" err="1" smtClean="0"/>
              <a:t>PressureAlt</a:t>
            </a:r>
            <a:r>
              <a:rPr lang="en-US" dirty="0" smtClean="0"/>
              <a:t> of flight levels </a:t>
            </a:r>
          </a:p>
          <a:p>
            <a:r>
              <a:rPr lang="en-US" dirty="0"/>
              <a:t> </a:t>
            </a:r>
            <a:r>
              <a:rPr lang="en-US" dirty="0" smtClean="0"/>
              <a:t> - get indices of levels around plane</a:t>
            </a:r>
          </a:p>
          <a:p>
            <a:r>
              <a:rPr lang="en-US" dirty="0"/>
              <a:t>  </a:t>
            </a:r>
            <a:r>
              <a:rPr lang="en-US" dirty="0" smtClean="0"/>
              <a:t>- calculate weights based on</a:t>
            </a:r>
          </a:p>
          <a:p>
            <a:r>
              <a:rPr lang="en-US" dirty="0"/>
              <a:t> </a:t>
            </a:r>
            <a:r>
              <a:rPr lang="en-US" dirty="0" smtClean="0"/>
              <a:t>    closeness of plane to flight level</a:t>
            </a:r>
            <a:endParaRPr lang="en-US" dirty="0"/>
          </a:p>
        </p:txBody>
      </p:sp>
      <p:cxnSp>
        <p:nvCxnSpPr>
          <p:cNvPr id="27" name="Straight Arrow Connector 26"/>
          <p:cNvCxnSpPr/>
          <p:nvPr/>
        </p:nvCxnSpPr>
        <p:spPr>
          <a:xfrm flipV="1">
            <a:off x="5715000" y="1295400"/>
            <a:ext cx="228600" cy="2294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31"/>
          <p:cNvCxnSpPr/>
          <p:nvPr/>
        </p:nvCxnSpPr>
        <p:spPr>
          <a:xfrm flipV="1">
            <a:off x="4038600" y="1629728"/>
            <a:ext cx="19050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5943600" y="1629728"/>
            <a:ext cx="609600" cy="191996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Straight Arrow Connector 36"/>
          <p:cNvCxnSpPr/>
          <p:nvPr/>
        </p:nvCxnSpPr>
        <p:spPr>
          <a:xfrm flipH="1" flipV="1">
            <a:off x="228599" y="891064"/>
            <a:ext cx="2362201" cy="265862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/>
          <p:cNvCxnSpPr/>
          <p:nvPr/>
        </p:nvCxnSpPr>
        <p:spPr>
          <a:xfrm flipH="1" flipV="1">
            <a:off x="228599" y="891064"/>
            <a:ext cx="4876801" cy="269907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</p:spTree>
    <p:extLst>
      <p:ext uri="{BB962C8B-B14F-4D97-AF65-F5344CB8AC3E}">
        <p14:creationId xmlns:p14="http://schemas.microsoft.com/office/powerpoint/2010/main" val="35450614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28599" y="4859399"/>
            <a:ext cx="8874352" cy="2031325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</a:t>
            </a:r>
            <a:r>
              <a:rPr lang="en-US" dirty="0" smtClean="0"/>
              <a:t>Nobs     ‘(30)</a:t>
            </a:r>
            <a:endParaRPr lang="en-US" dirty="0"/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6" name="Straight Arrow Connector 5"/>
          <p:cNvCxnSpPr>
            <a:endCxn id="7" idx="1"/>
          </p:cNvCxnSpPr>
          <p:nvPr/>
        </p:nvCxnSpPr>
        <p:spPr>
          <a:xfrm flipH="1" flipV="1">
            <a:off x="422053" y="4205865"/>
            <a:ext cx="1863949" cy="179653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/>
          <p:cNvSpPr/>
          <p:nvPr/>
        </p:nvSpPr>
        <p:spPr>
          <a:xfrm>
            <a:off x="422053" y="4021199"/>
            <a:ext cx="872194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RCi</a:t>
            </a:r>
            <a:r>
              <a:rPr lang="en-US" dirty="0"/>
              <a:t>(L, j) =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iBot</a:t>
            </a:r>
            <a:r>
              <a:rPr lang="en-US" dirty="0"/>
              <a:t>, L, j) * </a:t>
            </a:r>
            <a:r>
              <a:rPr lang="en-US" dirty="0" err="1"/>
              <a:t>WtB</a:t>
            </a:r>
            <a:r>
              <a:rPr lang="en-US" dirty="0"/>
              <a:t> + </a:t>
            </a:r>
            <a:r>
              <a:rPr lang="en-US" dirty="0" err="1"/>
              <a:t>rc</a:t>
            </a:r>
            <a:r>
              <a:rPr lang="en-US" dirty="0"/>
              <a:t>(Index, </a:t>
            </a:r>
            <a:r>
              <a:rPr lang="en-US" dirty="0" err="1"/>
              <a:t>iTop</a:t>
            </a:r>
            <a:r>
              <a:rPr lang="en-US" dirty="0"/>
              <a:t>, L, j) * </a:t>
            </a:r>
            <a:r>
              <a:rPr lang="en-US" dirty="0" err="1" smtClean="0"/>
              <a:t>WtT</a:t>
            </a:r>
            <a:r>
              <a:rPr lang="en-US" dirty="0" smtClean="0"/>
              <a:t> ‘in </a:t>
            </a:r>
            <a:r>
              <a:rPr lang="en-US" dirty="0" err="1" smtClean="0"/>
              <a:t>RetrievalSubs:RetrieveATP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990600" y="3487799"/>
            <a:ext cx="457200" cy="61354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Rectangle 3"/>
          <p:cNvSpPr/>
          <p:nvPr/>
        </p:nvSpPr>
        <p:spPr>
          <a:xfrm>
            <a:off x="685800" y="3189219"/>
            <a:ext cx="8458200" cy="369332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rc</a:t>
            </a:r>
            <a:r>
              <a:rPr lang="en-US" dirty="0"/>
              <a:t>!(</a:t>
            </a:r>
            <a:r>
              <a:rPr lang="en-US" dirty="0" err="1"/>
              <a:t>iRC</a:t>
            </a:r>
            <a:r>
              <a:rPr lang="en-US" dirty="0"/>
              <a:t>, n - 1, </a:t>
            </a:r>
            <a:r>
              <a:rPr lang="en-US" dirty="0" err="1"/>
              <a:t>i</a:t>
            </a:r>
            <a:r>
              <a:rPr lang="en-US" dirty="0"/>
              <a:t>, j) = </a:t>
            </a:r>
            <a:r>
              <a:rPr lang="en-US" dirty="0" err="1"/>
              <a:t>b.Src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, j)  '33 retrieval </a:t>
            </a:r>
            <a:r>
              <a:rPr lang="en-US" dirty="0" smtClean="0"/>
              <a:t>levels (</a:t>
            </a:r>
            <a:r>
              <a:rPr lang="en-US" dirty="0" err="1" smtClean="0"/>
              <a:t>i</a:t>
            </a:r>
            <a:r>
              <a:rPr lang="en-US" dirty="0" smtClean="0"/>
              <a:t>), </a:t>
            </a:r>
            <a:r>
              <a:rPr lang="en-US" dirty="0"/>
              <a:t>30 </a:t>
            </a:r>
            <a:r>
              <a:rPr lang="en-US" dirty="0" smtClean="0"/>
              <a:t>observables (j) : in </a:t>
            </a:r>
            <a:r>
              <a:rPr lang="en-US" dirty="0" err="1" smtClean="0"/>
              <a:t>MTPIO:RCread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4594959" y="298704"/>
            <a:ext cx="4495800" cy="2677656"/>
          </a:xfrm>
          <a:prstGeom prst="rect">
            <a:avLst/>
          </a:prstGeom>
          <a:ln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sz="1400" dirty="0"/>
              <a:t>' RC set for one flight level</a:t>
            </a:r>
          </a:p>
          <a:p>
            <a:r>
              <a:rPr lang="en-US" sz="1400" dirty="0" smtClean="0"/>
              <a:t>Type </a:t>
            </a:r>
            <a:r>
              <a:rPr lang="en-US" sz="1400" dirty="0"/>
              <a:t>RC_Set_1FL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sBP</a:t>
            </a:r>
            <a:r>
              <a:rPr lang="en-US" sz="1400" dirty="0"/>
              <a:t> As Single              'Flight level pressure altitude (</a:t>
            </a:r>
            <a:r>
              <a:rPr lang="en-US" sz="1400" dirty="0" err="1"/>
              <a:t>hPa</a:t>
            </a:r>
            <a:r>
              <a:rPr lang="en-US" sz="1400" dirty="0"/>
              <a:t>)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sOBrms</a:t>
            </a:r>
            <a:r>
              <a:rPr lang="en-US" sz="1400" dirty="0"/>
              <a:t>!(1 To 30)           '1-sigma </a:t>
            </a:r>
            <a:r>
              <a:rPr lang="en-US" sz="1400" dirty="0" err="1"/>
              <a:t>apriori</a:t>
            </a:r>
            <a:r>
              <a:rPr lang="en-US" sz="1400" dirty="0"/>
              <a:t> observable errors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sOBav</a:t>
            </a:r>
            <a:r>
              <a:rPr lang="en-US" sz="1400" dirty="0"/>
              <a:t>!(1 To 30)            'Archive Average observables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sBPrl</a:t>
            </a:r>
            <a:r>
              <a:rPr lang="en-US" sz="1400" dirty="0"/>
              <a:t>!(1 To 33)            'Pressure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sRTav</a:t>
            </a:r>
            <a:r>
              <a:rPr lang="en-US" sz="1400" dirty="0"/>
              <a:t>!(1 To 33)            'Average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sRMSa</a:t>
            </a:r>
            <a:r>
              <a:rPr lang="en-US" sz="1400" dirty="0"/>
              <a:t>!(1 To 33)            'Variance in T at retrieval levels</a:t>
            </a:r>
          </a:p>
          <a:p>
            <a:r>
              <a:rPr lang="en-US" sz="1400" dirty="0"/>
              <a:t> </a:t>
            </a:r>
            <a:r>
              <a:rPr lang="en-US" sz="1400" dirty="0" smtClean="0"/>
              <a:t> </a:t>
            </a:r>
            <a:r>
              <a:rPr lang="en-US" sz="1400" dirty="0" err="1"/>
              <a:t>sRMSe</a:t>
            </a:r>
            <a:r>
              <a:rPr lang="en-US" sz="1400" dirty="0"/>
              <a:t>!(1 To 33)            'Formal error in T at retrieval </a:t>
            </a:r>
            <a:r>
              <a:rPr lang="en-US" sz="1400" dirty="0" smtClean="0"/>
              <a:t>levels</a:t>
            </a:r>
          </a:p>
          <a:p>
            <a:r>
              <a:rPr lang="en-US" sz="1400" dirty="0" smtClean="0"/>
              <a:t>  </a:t>
            </a:r>
            <a:r>
              <a:rPr lang="en-US" sz="1400" dirty="0" err="1"/>
              <a:t>Src</a:t>
            </a:r>
            <a:r>
              <a:rPr lang="en-US" sz="1400" dirty="0"/>
              <a:t>!(1 To 33, 1 To 30)     '33 retrieval levels, 30 observables</a:t>
            </a:r>
          </a:p>
          <a:p>
            <a:r>
              <a:rPr lang="en-US" sz="1400" dirty="0" smtClean="0"/>
              <a:t>  </a:t>
            </a:r>
            <a:r>
              <a:rPr lang="en-US" sz="1400" dirty="0"/>
              <a:t>Spare!(1 To 67)</a:t>
            </a:r>
          </a:p>
          <a:p>
            <a:r>
              <a:rPr lang="en-US" sz="1400" dirty="0" smtClean="0"/>
              <a:t>End </a:t>
            </a:r>
            <a:r>
              <a:rPr lang="en-US" sz="1400" dirty="0"/>
              <a:t>Type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4665775" y="-49816"/>
            <a:ext cx="29747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Records in RCF File</a:t>
            </a:r>
            <a:r>
              <a:rPr lang="en-US" smtClean="0"/>
              <a:t>: after first </a:t>
            </a:r>
            <a:endParaRPr lang="en-US" dirty="0"/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2895600" y="2362201"/>
            <a:ext cx="1828800" cy="943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24</a:t>
            </a:r>
            <a:endParaRPr lang="en-US" dirty="0"/>
          </a:p>
        </p:txBody>
      </p:sp>
      <p:cxnSp>
        <p:nvCxnSpPr>
          <p:cNvPr id="11" name="Straight Arrow Connector 10"/>
          <p:cNvCxnSpPr/>
          <p:nvPr/>
        </p:nvCxnSpPr>
        <p:spPr>
          <a:xfrm flipH="1" flipV="1">
            <a:off x="228599" y="2976360"/>
            <a:ext cx="1189122" cy="258624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H="1" flipV="1">
            <a:off x="381000" y="3733800"/>
            <a:ext cx="2789322" cy="230881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Arrow Connector 17"/>
          <p:cNvCxnSpPr/>
          <p:nvPr/>
        </p:nvCxnSpPr>
        <p:spPr>
          <a:xfrm flipH="1" flipV="1">
            <a:off x="381000" y="2133600"/>
            <a:ext cx="3810000" cy="393548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-837" y="265615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0" y="35491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22</a:t>
            </a:r>
          </a:p>
        </p:txBody>
      </p:sp>
      <p:sp>
        <p:nvSpPr>
          <p:cNvPr id="21" name="TextBox 20"/>
          <p:cNvSpPr txBox="1"/>
          <p:nvPr/>
        </p:nvSpPr>
        <p:spPr>
          <a:xfrm>
            <a:off x="19247" y="1948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18</a:t>
            </a:r>
          </a:p>
        </p:txBody>
      </p:sp>
    </p:spTree>
    <p:extLst>
      <p:ext uri="{BB962C8B-B14F-4D97-AF65-F5344CB8AC3E}">
        <p14:creationId xmlns:p14="http://schemas.microsoft.com/office/powerpoint/2010/main" val="843823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6387" y="4529048"/>
            <a:ext cx="2709863" cy="20859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cxnSp>
        <p:nvCxnSpPr>
          <p:cNvPr id="3" name="Straight Arrow Connector 2"/>
          <p:cNvCxnSpPr/>
          <p:nvPr/>
        </p:nvCxnSpPr>
        <p:spPr>
          <a:xfrm flipH="1">
            <a:off x="1998987" y="5243423"/>
            <a:ext cx="2743200" cy="762000"/>
          </a:xfrm>
          <a:prstGeom prst="straightConnector1">
            <a:avLst/>
          </a:prstGeom>
          <a:ln>
            <a:solidFill>
              <a:srgbClr val="FF0000"/>
            </a:solidFill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/>
          <p:cNvSpPr txBox="1"/>
          <p:nvPr/>
        </p:nvSpPr>
        <p:spPr>
          <a:xfrm>
            <a:off x="4737107" y="5048478"/>
            <a:ext cx="3640035" cy="175432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Points in temperature profile are </a:t>
            </a:r>
          </a:p>
          <a:p>
            <a:r>
              <a:rPr lang="en-US" dirty="0" smtClean="0"/>
              <a:t>Defined by arrays: (</a:t>
            </a:r>
            <a:r>
              <a:rPr lang="en-US" dirty="0" err="1" smtClean="0"/>
              <a:t>frmATP</a:t>
            </a:r>
            <a:r>
              <a:rPr lang="en-US" dirty="0" smtClean="0"/>
              <a:t> </a:t>
            </a:r>
            <a:r>
              <a:rPr lang="en-US" dirty="0" err="1" smtClean="0"/>
              <a:t>ATP_Plot</a:t>
            </a:r>
            <a:r>
              <a:rPr lang="en-US" dirty="0" smtClean="0"/>
              <a:t>)</a:t>
            </a:r>
          </a:p>
          <a:p>
            <a:r>
              <a:rPr lang="es-ES" dirty="0"/>
              <a:t>x = </a:t>
            </a:r>
            <a:r>
              <a:rPr lang="es-ES" dirty="0" err="1"/>
              <a:t>RTp</a:t>
            </a:r>
            <a:r>
              <a:rPr lang="es-ES" dirty="0"/>
              <a:t>!(j%): </a:t>
            </a:r>
            <a:endParaRPr lang="es-ES" dirty="0" smtClean="0"/>
          </a:p>
          <a:p>
            <a:r>
              <a:rPr lang="es-ES" dirty="0" smtClean="0"/>
              <a:t>y </a:t>
            </a:r>
            <a:r>
              <a:rPr lang="es-ES" dirty="0"/>
              <a:t>= </a:t>
            </a:r>
            <a:r>
              <a:rPr lang="es-ES" dirty="0" err="1"/>
              <a:t>RAp</a:t>
            </a:r>
            <a:r>
              <a:rPr lang="es-ES" dirty="0"/>
              <a:t>!(j</a:t>
            </a:r>
            <a:r>
              <a:rPr lang="es-ES" dirty="0" smtClean="0"/>
              <a:t>%)</a:t>
            </a:r>
          </a:p>
          <a:p>
            <a:endParaRPr lang="es-ES" dirty="0"/>
          </a:p>
          <a:p>
            <a:r>
              <a:rPr lang="es-ES" dirty="0" err="1" smtClean="0"/>
              <a:t>Where</a:t>
            </a:r>
            <a:r>
              <a:rPr lang="es-ES" dirty="0" smtClean="0"/>
              <a:t> j% </a:t>
            </a:r>
            <a:r>
              <a:rPr lang="es-ES" dirty="0" err="1" smtClean="0"/>
              <a:t>is</a:t>
            </a:r>
            <a:r>
              <a:rPr lang="es-ES" dirty="0" smtClean="0"/>
              <a:t> 1 to </a:t>
            </a:r>
            <a:r>
              <a:rPr lang="es-ES" dirty="0" err="1" smtClean="0"/>
              <a:t>Nlev</a:t>
            </a:r>
            <a:r>
              <a:rPr lang="es-ES" dirty="0" smtClean="0"/>
              <a:t> (31 </a:t>
            </a:r>
            <a:r>
              <a:rPr lang="es-ES" dirty="0" err="1" smtClean="0"/>
              <a:t>or</a:t>
            </a:r>
            <a:r>
              <a:rPr lang="es-ES" dirty="0" smtClean="0"/>
              <a:t> </a:t>
            </a:r>
            <a:r>
              <a:rPr lang="es-ES" dirty="0" err="1" smtClean="0"/>
              <a:t>less</a:t>
            </a:r>
            <a:r>
              <a:rPr lang="es-ES" dirty="0" smtClean="0"/>
              <a:t>)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2728317" y="3800686"/>
            <a:ext cx="408586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Main() </a:t>
            </a:r>
            <a:r>
              <a:rPr lang="en-US" dirty="0" err="1" smtClean="0"/>
              <a:t>RTp</a:t>
            </a:r>
            <a:r>
              <a:rPr lang="en-US" dirty="0" smtClean="0"/>
              <a:t>(</a:t>
            </a:r>
            <a:r>
              <a:rPr lang="en-US" dirty="0" err="1" smtClean="0"/>
              <a:t>Nlev</a:t>
            </a:r>
            <a:r>
              <a:rPr lang="en-US" dirty="0" smtClean="0"/>
              <a:t>) = </a:t>
            </a:r>
            <a:r>
              <a:rPr lang="en-US" dirty="0" err="1" smtClean="0"/>
              <a:t>RTavg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</a:t>
            </a:r>
          </a:p>
          <a:p>
            <a:r>
              <a:rPr lang="en-US" dirty="0"/>
              <a:t> </a:t>
            </a:r>
            <a:r>
              <a:rPr lang="en-US" dirty="0" smtClean="0"/>
              <a:t> * starts where </a:t>
            </a:r>
            <a:r>
              <a:rPr lang="en-US" dirty="0" err="1" smtClean="0"/>
              <a:t>RAavg</a:t>
            </a:r>
            <a:r>
              <a:rPr lang="en-US" dirty="0" smtClean="0"/>
              <a:t>(</a:t>
            </a:r>
            <a:r>
              <a:rPr lang="en-US" dirty="0" err="1" smtClean="0"/>
              <a:t>i</a:t>
            </a:r>
            <a:r>
              <a:rPr lang="en-US" dirty="0" smtClean="0"/>
              <a:t>) &gt; 0 (i.e. </a:t>
            </a:r>
            <a:r>
              <a:rPr lang="en-US" dirty="0" err="1" smtClean="0"/>
              <a:t>Nlev</a:t>
            </a:r>
            <a:r>
              <a:rPr lang="en-US" dirty="0" smtClean="0"/>
              <a:t> != </a:t>
            </a:r>
            <a:r>
              <a:rPr lang="en-US" dirty="0" err="1" smtClean="0"/>
              <a:t>i</a:t>
            </a:r>
            <a:r>
              <a:rPr lang="en-US" dirty="0" smtClean="0"/>
              <a:t>)</a:t>
            </a:r>
            <a:endParaRPr lang="en-US" dirty="0"/>
          </a:p>
        </p:txBody>
      </p:sp>
      <p:sp>
        <p:nvSpPr>
          <p:cNvPr id="5" name="TextBox 4"/>
          <p:cNvSpPr txBox="1"/>
          <p:nvPr/>
        </p:nvSpPr>
        <p:spPr>
          <a:xfrm>
            <a:off x="2653423" y="2514600"/>
            <a:ext cx="4051622" cy="120032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CalculateAverageProfile</a:t>
            </a:r>
            <a:r>
              <a:rPr lang="en-US" dirty="0" smtClean="0"/>
              <a:t>():</a:t>
            </a:r>
          </a:p>
          <a:p>
            <a:r>
              <a:rPr lang="en-US" dirty="0"/>
              <a:t>  </a:t>
            </a:r>
            <a:r>
              <a:rPr lang="en-US" dirty="0" err="1"/>
              <a:t>RTavg</a:t>
            </a:r>
            <a:r>
              <a:rPr lang="en-US" dirty="0"/>
              <a:t>(j) = RT(j) + </a:t>
            </a:r>
            <a:r>
              <a:rPr lang="en-US" dirty="0" err="1" smtClean="0"/>
              <a:t>Tcorr</a:t>
            </a:r>
            <a:endParaRPr lang="en-US" dirty="0" smtClean="0"/>
          </a:p>
          <a:p>
            <a:r>
              <a:rPr lang="en-US" dirty="0" smtClean="0"/>
              <a:t>    *</a:t>
            </a:r>
            <a:r>
              <a:rPr lang="en-US" dirty="0" err="1" smtClean="0"/>
              <a:t>Tcorr</a:t>
            </a:r>
            <a:r>
              <a:rPr lang="en-US" dirty="0" smtClean="0"/>
              <a:t> seems to be zero a lot</a:t>
            </a:r>
          </a:p>
          <a:p>
            <a:r>
              <a:rPr lang="en-US" dirty="0"/>
              <a:t> </a:t>
            </a:r>
            <a:r>
              <a:rPr lang="en-US" dirty="0" smtClean="0"/>
              <a:t>      - only affected by checkbox on TB tab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46387" y="364123"/>
            <a:ext cx="8874352" cy="20313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In </a:t>
            </a:r>
            <a:r>
              <a:rPr lang="en-US" dirty="0" err="1" smtClean="0"/>
              <a:t>RetrieveATP</a:t>
            </a:r>
            <a:r>
              <a:rPr lang="en-US" dirty="0"/>
              <a:t>:  </a:t>
            </a:r>
            <a:r>
              <a:rPr lang="en-US" dirty="0" smtClean="0"/>
              <a:t>' </a:t>
            </a:r>
            <a:r>
              <a:rPr lang="en-US" dirty="0"/>
              <a:t>Do Retrieval using interpolated RCs</a:t>
            </a:r>
            <a:endParaRPr lang="en-US" dirty="0" smtClean="0"/>
          </a:p>
          <a:p>
            <a:r>
              <a:rPr lang="en-US" dirty="0"/>
              <a:t> For L = 1 To 33</a:t>
            </a:r>
          </a:p>
          <a:p>
            <a:r>
              <a:rPr lang="en-US" dirty="0"/>
              <a:t>    RT(L) = </a:t>
            </a:r>
            <a:r>
              <a:rPr lang="en-US" dirty="0" err="1"/>
              <a:t>TAAi</a:t>
            </a:r>
            <a:r>
              <a:rPr lang="en-US" dirty="0"/>
              <a:t>(L)</a:t>
            </a:r>
          </a:p>
          <a:p>
            <a:r>
              <a:rPr lang="en-US" dirty="0"/>
              <a:t>    For j = 1 To Nobs</a:t>
            </a:r>
          </a:p>
          <a:p>
            <a:r>
              <a:rPr lang="en-US" dirty="0"/>
              <a:t>      RT(L) = RT(L) + </a:t>
            </a:r>
            <a:r>
              <a:rPr lang="en-US" dirty="0" err="1"/>
              <a:t>RCi</a:t>
            </a:r>
            <a:r>
              <a:rPr lang="en-US" dirty="0"/>
              <a:t>(L, j) * (</a:t>
            </a:r>
            <a:r>
              <a:rPr lang="en-US" dirty="0" err="1"/>
              <a:t>ob</a:t>
            </a:r>
            <a:r>
              <a:rPr lang="en-US" dirty="0"/>
              <a:t>(j) - </a:t>
            </a:r>
            <a:r>
              <a:rPr lang="en-US" dirty="0" err="1"/>
              <a:t>OBavgWt</a:t>
            </a:r>
            <a:r>
              <a:rPr lang="en-US" dirty="0"/>
              <a:t>(Index, j))     '</a:t>
            </a:r>
            <a:r>
              <a:rPr lang="en-US" dirty="0" err="1"/>
              <a:t>OBavgWt</a:t>
            </a:r>
            <a:r>
              <a:rPr lang="en-US" dirty="0"/>
              <a:t> from </a:t>
            </a:r>
            <a:r>
              <a:rPr lang="en-US" dirty="0" err="1"/>
              <a:t>DetermineRCregion</a:t>
            </a:r>
            <a:endParaRPr lang="en-US" dirty="0"/>
          </a:p>
          <a:p>
            <a:r>
              <a:rPr lang="en-US" dirty="0" smtClean="0"/>
              <a:t>    Next </a:t>
            </a:r>
            <a:r>
              <a:rPr lang="en-US" dirty="0"/>
              <a:t>j</a:t>
            </a:r>
          </a:p>
          <a:p>
            <a:r>
              <a:rPr lang="en-US" dirty="0"/>
              <a:t>  Next L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>
            <a:off x="855988" y="1633448"/>
            <a:ext cx="2971800" cy="1219200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>
            <a:off x="2956250" y="2995612"/>
            <a:ext cx="1900237" cy="923836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>
            <a:off x="3906368" y="4123851"/>
            <a:ext cx="1291297" cy="1633833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Arrow Connector 8"/>
          <p:cNvCxnSpPr/>
          <p:nvPr/>
        </p:nvCxnSpPr>
        <p:spPr>
          <a:xfrm flipV="1">
            <a:off x="3733800" y="131239"/>
            <a:ext cx="0" cy="2178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TextBox 9"/>
          <p:cNvSpPr txBox="1"/>
          <p:nvPr/>
        </p:nvSpPr>
        <p:spPr>
          <a:xfrm>
            <a:off x="3827788" y="-27314"/>
            <a:ext cx="15331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Whole box: 24</a:t>
            </a:r>
            <a:endParaRPr lang="en-US" dirty="0"/>
          </a:p>
        </p:txBody>
      </p:sp>
      <p:sp>
        <p:nvSpPr>
          <p:cNvPr id="11" name="TextBox 10"/>
          <p:cNvSpPr txBox="1"/>
          <p:nvPr/>
        </p:nvSpPr>
        <p:spPr>
          <a:xfrm>
            <a:off x="8811927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25</a:t>
            </a:r>
            <a:endParaRPr lang="en-US" dirty="0"/>
          </a:p>
        </p:txBody>
      </p:sp>
      <p:cxnSp>
        <p:nvCxnSpPr>
          <p:cNvPr id="15" name="Straight Arrow Connector 14"/>
          <p:cNvCxnSpPr/>
          <p:nvPr/>
        </p:nvCxnSpPr>
        <p:spPr>
          <a:xfrm flipH="1">
            <a:off x="5324882" y="3457530"/>
            <a:ext cx="2676118" cy="2602809"/>
          </a:xfrm>
          <a:prstGeom prst="straightConnector1">
            <a:avLst/>
          </a:prstGeom>
          <a:ln>
            <a:headEnd type="triangle"/>
            <a:tailEnd type="non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8465191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228600" y="546295"/>
            <a:ext cx="879348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Type CFrecord2</a:t>
            </a:r>
          </a:p>
          <a:p>
            <a:r>
              <a:rPr lang="en-US" dirty="0"/>
              <a:t>' "GENERAL"</a:t>
            </a:r>
          </a:p>
          <a:p>
            <a:r>
              <a:rPr lang="en-US" dirty="0"/>
              <a:t>  </a:t>
            </a:r>
            <a:r>
              <a:rPr lang="en-US" dirty="0" err="1"/>
              <a:t>Gendate</a:t>
            </a:r>
            <a:r>
              <a:rPr lang="en-US" dirty="0"/>
              <a:t> As String * 8           'Analysis Date</a:t>
            </a:r>
          </a:p>
          <a:p>
            <a:r>
              <a:rPr lang="en-US" dirty="0"/>
              <a:t>  </a:t>
            </a:r>
            <a:r>
              <a:rPr lang="en-US" dirty="0" err="1"/>
              <a:t>WCTdates</a:t>
            </a:r>
            <a:r>
              <a:rPr lang="en-US" dirty="0"/>
              <a:t>(1 To 10) As String * 8  'Flight used to generate CAL file</a:t>
            </a:r>
          </a:p>
          <a:p>
            <a:r>
              <a:rPr lang="en-US" dirty="0"/>
              <a:t>  </a:t>
            </a:r>
            <a:r>
              <a:rPr lang="en-US" dirty="0" err="1"/>
              <a:t>UTstart</a:t>
            </a:r>
            <a:r>
              <a:rPr lang="en-US" dirty="0"/>
              <a:t> As Long</a:t>
            </a:r>
          </a:p>
          <a:p>
            <a:r>
              <a:rPr lang="en-US" dirty="0"/>
              <a:t>  </a:t>
            </a:r>
            <a:r>
              <a:rPr lang="en-US" dirty="0" err="1"/>
              <a:t>UTend</a:t>
            </a:r>
            <a:r>
              <a:rPr lang="en-US" dirty="0"/>
              <a:t> As Long</a:t>
            </a:r>
          </a:p>
          <a:p>
            <a:r>
              <a:rPr lang="en-US" dirty="0"/>
              <a:t>  Channels As Integer           'Number of frequency channels</a:t>
            </a:r>
          </a:p>
          <a:p>
            <a:r>
              <a:rPr lang="en-US" dirty="0"/>
              <a:t>  </a:t>
            </a:r>
            <a:r>
              <a:rPr lang="en-US" dirty="0" err="1"/>
              <a:t>Nel</a:t>
            </a:r>
            <a:r>
              <a:rPr lang="en-US" dirty="0"/>
              <a:t> As Integer                'Number of elevation angles</a:t>
            </a:r>
          </a:p>
          <a:p>
            <a:r>
              <a:rPr lang="en-US" dirty="0"/>
              <a:t>  Emissivity As Single          'Emissivity of window</a:t>
            </a:r>
          </a:p>
          <a:p>
            <a:r>
              <a:rPr lang="en-US" dirty="0"/>
              <a:t>  Reflectivity As Single        'Reflectivity of window</a:t>
            </a:r>
          </a:p>
          <a:p>
            <a:r>
              <a:rPr lang="en-US" dirty="0"/>
              <a:t>  </a:t>
            </a:r>
            <a:r>
              <a:rPr lang="en-US" dirty="0" err="1"/>
              <a:t>DeltaTmin</a:t>
            </a:r>
            <a:r>
              <a:rPr lang="en-US" dirty="0"/>
              <a:t> As Single           'Minimum temperature difference between target and sky</a:t>
            </a:r>
          </a:p>
          <a:p>
            <a:endParaRPr lang="en-US" dirty="0"/>
          </a:p>
          <a:p>
            <a:r>
              <a:rPr lang="en-US" dirty="0"/>
              <a:t>' "FIT_INFO"</a:t>
            </a:r>
          </a:p>
          <a:p>
            <a:r>
              <a:rPr lang="en-US" dirty="0"/>
              <a:t>  </a:t>
            </a:r>
            <a:r>
              <a:rPr lang="en-US" dirty="0" err="1"/>
              <a:t>Nfit</a:t>
            </a:r>
            <a:r>
              <a:rPr lang="en-US" dirty="0"/>
              <a:t> As Integer               'Number of fit parameters (including offset)</a:t>
            </a:r>
          </a:p>
          <a:p>
            <a:r>
              <a:rPr lang="en-US" dirty="0"/>
              <a:t>  NP(1 To 5) As String * 6      'Alphanumeric fit parameter (</a:t>
            </a:r>
            <a:r>
              <a:rPr lang="en-US" dirty="0" err="1"/>
              <a:t>eg</a:t>
            </a:r>
            <a:r>
              <a:rPr lang="en-US" dirty="0"/>
              <a:t> </a:t>
            </a:r>
            <a:r>
              <a:rPr lang="en-US" dirty="0" err="1"/>
              <a:t>Tifa</a:t>
            </a:r>
            <a:r>
              <a:rPr lang="en-US" dirty="0"/>
              <a:t>, </a:t>
            </a:r>
            <a:r>
              <a:rPr lang="en-US" dirty="0" err="1"/>
              <a:t>Ttgt</a:t>
            </a:r>
            <a:r>
              <a:rPr lang="en-US" dirty="0"/>
              <a:t>)</a:t>
            </a:r>
          </a:p>
          <a:p>
            <a:r>
              <a:rPr lang="en-US" b="1" dirty="0"/>
              <a:t>  GEC(1 To 5, 1 To 5) As Single 'Gain Equation Coefficients (channel, parameter)</a:t>
            </a:r>
          </a:p>
          <a:p>
            <a:r>
              <a:rPr lang="en-US" b="1" dirty="0"/>
              <a:t>  GOF(1 To 5) As Single         'Gain Equation Offsets (Channel)</a:t>
            </a:r>
          </a:p>
          <a:p>
            <a:endParaRPr lang="en-US" dirty="0"/>
          </a:p>
          <a:p>
            <a:r>
              <a:rPr lang="en-US" dirty="0"/>
              <a:t>' "WINDOW_CORRECTIONS"</a:t>
            </a:r>
          </a:p>
          <a:p>
            <a:r>
              <a:rPr lang="en-US" dirty="0"/>
              <a:t>  </a:t>
            </a:r>
            <a:r>
              <a:rPr lang="en-US" b="1" dirty="0" err="1"/>
              <a:t>WINcor</a:t>
            </a:r>
            <a:r>
              <a:rPr lang="en-US" b="1" dirty="0"/>
              <a:t>(1 To 3, 1 To 10) As Single  'Window corrections (Channel, El Angle)</a:t>
            </a:r>
          </a:p>
          <a:p>
            <a:r>
              <a:rPr lang="en-US" dirty="0"/>
              <a:t>  </a:t>
            </a:r>
            <a:r>
              <a:rPr lang="en-US" dirty="0" err="1"/>
              <a:t>EnableWCT</a:t>
            </a:r>
            <a:r>
              <a:rPr lang="en-US" dirty="0"/>
              <a:t> As Boolean</a:t>
            </a:r>
          </a:p>
          <a:p>
            <a:r>
              <a:rPr lang="en-US" dirty="0"/>
              <a:t> 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609600" y="58994"/>
            <a:ext cx="720504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C:\MTP\Data\NGV\{proj}\{fltdate}\NG{fltdate}.BIN file contents (</a:t>
            </a:r>
            <a:r>
              <a:rPr lang="en-US" dirty="0" err="1" smtClean="0"/>
              <a:t>pg</a:t>
            </a:r>
            <a:r>
              <a:rPr lang="en-US" dirty="0" smtClean="0"/>
              <a:t> 1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19740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373626"/>
            <a:ext cx="9144000" cy="646330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RAW counts </a:t>
            </a:r>
            <a:r>
              <a:rPr lang="en-US" dirty="0" err="1"/>
              <a:t>editting</a:t>
            </a:r>
            <a:r>
              <a:rPr lang="en-US" dirty="0"/>
              <a:t> criteria</a:t>
            </a:r>
          </a:p>
          <a:p>
            <a:r>
              <a:rPr lang="en-US" dirty="0"/>
              <a:t>  </a:t>
            </a:r>
            <a:r>
              <a:rPr lang="en-US" dirty="0" err="1"/>
              <a:t>CMAcycles</a:t>
            </a:r>
            <a:r>
              <a:rPr lang="en-US" dirty="0"/>
              <a:t> As Integer               'Counts smoothing cycles (slow)</a:t>
            </a:r>
          </a:p>
          <a:p>
            <a:r>
              <a:rPr lang="en-US" dirty="0"/>
              <a:t>  CMAcycles2 As Integer              'For Sky Counts only (fast), &lt;= </a:t>
            </a:r>
            <a:r>
              <a:rPr lang="en-US" dirty="0" err="1"/>
              <a:t>CMAcycles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RFIiterations</a:t>
            </a:r>
            <a:r>
              <a:rPr lang="en-US" dirty="0"/>
              <a:t> As Integer           'No of iterations needed to converge (slow)</a:t>
            </a:r>
          </a:p>
          <a:p>
            <a:r>
              <a:rPr lang="en-US" dirty="0"/>
              <a:t>  RFIiterations2 As Integer          'No of iterations needed to converge (fast)</a:t>
            </a:r>
          </a:p>
          <a:p>
            <a:r>
              <a:rPr lang="en-US" dirty="0"/>
              <a:t>  </a:t>
            </a:r>
            <a:r>
              <a:rPr lang="en-US" dirty="0" err="1"/>
              <a:t>BadCycles</a:t>
            </a:r>
            <a:r>
              <a:rPr lang="en-US" dirty="0"/>
              <a:t> As Integer               'No of cycles not satisfying RFI threshold (slow)</a:t>
            </a:r>
          </a:p>
          <a:p>
            <a:r>
              <a:rPr lang="en-US" dirty="0"/>
              <a:t>  Badcycles2 As Integer              'No of cycles not satisfying RFI threshold (fast)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</a:t>
            </a:r>
            <a:r>
              <a:rPr lang="en-US" dirty="0" err="1"/>
              <a:t>RFIthreshold</a:t>
            </a:r>
            <a:r>
              <a:rPr lang="en-US" dirty="0"/>
              <a:t> As Integer            'Maximum counts offset from moving average</a:t>
            </a:r>
          </a:p>
          <a:p>
            <a:r>
              <a:rPr lang="en-US" dirty="0"/>
              <a:t>  </a:t>
            </a:r>
            <a:r>
              <a:rPr lang="en-US" dirty="0" err="1"/>
              <a:t>MUXthreshold</a:t>
            </a:r>
            <a:r>
              <a:rPr lang="en-US" dirty="0"/>
              <a:t> As Single             'Maximum </a:t>
            </a:r>
            <a:r>
              <a:rPr lang="en-US" dirty="0" err="1"/>
              <a:t>dT</a:t>
            </a:r>
            <a:r>
              <a:rPr lang="en-US" dirty="0"/>
              <a:t> in mux temperatures</a:t>
            </a:r>
          </a:p>
          <a:p>
            <a:r>
              <a:rPr lang="en-US" dirty="0"/>
              <a:t>  </a:t>
            </a:r>
            <a:r>
              <a:rPr lang="en-US" dirty="0" err="1"/>
              <a:t>UseMAforCB</a:t>
            </a:r>
            <a:r>
              <a:rPr lang="en-US" dirty="0"/>
              <a:t> As Boolean              'Use Moving Average for Base Counts</a:t>
            </a:r>
          </a:p>
          <a:p>
            <a:r>
              <a:rPr lang="en-US" dirty="0"/>
              <a:t>  </a:t>
            </a:r>
            <a:r>
              <a:rPr lang="en-US" dirty="0" err="1"/>
              <a:t>UseMAforCS</a:t>
            </a:r>
            <a:r>
              <a:rPr lang="en-US" dirty="0"/>
              <a:t> As Boolean              'Use Moving Average for Sky Counts</a:t>
            </a:r>
          </a:p>
          <a:p>
            <a:r>
              <a:rPr lang="en-US" dirty="0"/>
              <a:t>  </a:t>
            </a:r>
            <a:r>
              <a:rPr lang="en-US" dirty="0" err="1"/>
              <a:t>UseMAforCN</a:t>
            </a:r>
            <a:r>
              <a:rPr lang="en-US" dirty="0"/>
              <a:t> As Boolean              'Use Moving Average for Noise Diode Deflection Counts</a:t>
            </a:r>
          </a:p>
          <a:p>
            <a:r>
              <a:rPr lang="en-US" dirty="0"/>
              <a:t>  </a:t>
            </a:r>
            <a:r>
              <a:rPr lang="en-US" dirty="0" err="1"/>
              <a:t>UseMAforTtgt</a:t>
            </a:r>
            <a:r>
              <a:rPr lang="en-US" dirty="0"/>
              <a:t> As Boolean            'Use Moving Average for Target Temperature</a:t>
            </a:r>
          </a:p>
          <a:p>
            <a:r>
              <a:rPr lang="en-US" dirty="0"/>
              <a:t>  </a:t>
            </a:r>
            <a:r>
              <a:rPr lang="en-US" dirty="0" err="1"/>
              <a:t>UseMAforTifa</a:t>
            </a:r>
            <a:r>
              <a:rPr lang="en-US" dirty="0"/>
              <a:t> As Boolean            'Use Moving Average for IF Amp Temperature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' Cycle offsets</a:t>
            </a:r>
          </a:p>
          <a:p>
            <a:r>
              <a:rPr lang="en-US" dirty="0"/>
              <a:t>  </a:t>
            </a:r>
            <a:r>
              <a:rPr lang="en-US" dirty="0" err="1"/>
              <a:t>aTGToffset</a:t>
            </a:r>
            <a:r>
              <a:rPr lang="en-US" dirty="0"/>
              <a:t>(0 To 3) As Integer      'Target Temperature Lead/Lag (+ is lead)</a:t>
            </a:r>
          </a:p>
          <a:p>
            <a:r>
              <a:rPr lang="en-US" dirty="0"/>
              <a:t>  </a:t>
            </a:r>
            <a:r>
              <a:rPr lang="en-US" dirty="0" err="1"/>
              <a:t>aMXRoffset</a:t>
            </a:r>
            <a:r>
              <a:rPr lang="en-US" dirty="0"/>
              <a:t>(0 To 3) As Integer      'Mixer Temperature Lead/Lag</a:t>
            </a:r>
          </a:p>
          <a:p>
            <a:r>
              <a:rPr lang="en-US" dirty="0"/>
              <a:t>  </a:t>
            </a:r>
            <a:r>
              <a:rPr lang="en-US" dirty="0" err="1"/>
              <a:t>aNDoffset</a:t>
            </a:r>
            <a:r>
              <a:rPr lang="en-US" dirty="0"/>
              <a:t>(0 To 3) As Integer       'Noise Diode cycle shift</a:t>
            </a:r>
          </a:p>
          <a:p>
            <a:r>
              <a:rPr lang="en-US" dirty="0"/>
              <a:t>  </a:t>
            </a:r>
            <a:r>
              <a:rPr lang="en-US" dirty="0" err="1"/>
              <a:t>aNAVoffset</a:t>
            </a:r>
            <a:r>
              <a:rPr lang="en-US" dirty="0"/>
              <a:t>(0 To 3) As Single       'OAT cycle shift</a:t>
            </a:r>
          </a:p>
          <a:p>
            <a:r>
              <a:rPr lang="en-US" dirty="0"/>
              <a:t>  aSpare1(0 To 3) As Single</a:t>
            </a:r>
          </a:p>
          <a:p>
            <a:r>
              <a:rPr lang="en-US" dirty="0"/>
              <a:t>  aSpare2(0 To 3) As </a:t>
            </a:r>
            <a:r>
              <a:rPr lang="en-US" dirty="0" smtClean="0"/>
              <a:t>Single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998329" y="0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2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74007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0" y="533400"/>
            <a:ext cx="9144000" cy="618630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Gain Thresholds</a:t>
            </a:r>
          </a:p>
          <a:p>
            <a:r>
              <a:rPr lang="en-US" dirty="0"/>
              <a:t>  </a:t>
            </a:r>
            <a:r>
              <a:rPr lang="en-US" dirty="0" err="1"/>
              <a:t>GeqnMin</a:t>
            </a:r>
            <a:r>
              <a:rPr lang="en-US" dirty="0"/>
              <a:t>(1 To 3) As Single           'Gain Equation Min</a:t>
            </a:r>
          </a:p>
          <a:p>
            <a:r>
              <a:rPr lang="en-US" dirty="0"/>
              <a:t>  </a:t>
            </a:r>
            <a:r>
              <a:rPr lang="en-US" dirty="0" err="1"/>
              <a:t>GeqnMax</a:t>
            </a:r>
            <a:r>
              <a:rPr lang="en-US" dirty="0"/>
              <a:t>(1 To 3) As Single           'Gain Equation Max</a:t>
            </a:r>
          </a:p>
          <a:p>
            <a:r>
              <a:rPr lang="en-US" dirty="0"/>
              <a:t>  </a:t>
            </a:r>
            <a:r>
              <a:rPr lang="en-US" dirty="0" err="1"/>
              <a:t>GnavMin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GnavMax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GndMin</a:t>
            </a:r>
            <a:r>
              <a:rPr lang="en-US" dirty="0"/>
              <a:t>(1 To 3) As Single</a:t>
            </a:r>
          </a:p>
          <a:p>
            <a:r>
              <a:rPr lang="en-US" dirty="0"/>
              <a:t>  </a:t>
            </a:r>
            <a:r>
              <a:rPr lang="en-US" dirty="0" err="1"/>
              <a:t>GndMax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Channel Weights</a:t>
            </a:r>
          </a:p>
          <a:p>
            <a:r>
              <a:rPr lang="en-US" dirty="0"/>
              <a:t>  </a:t>
            </a:r>
            <a:r>
              <a:rPr lang="en-US" dirty="0" err="1"/>
              <a:t>ChInfo</a:t>
            </a:r>
            <a:r>
              <a:rPr lang="en-US" dirty="0"/>
              <a:t>(1 To 3) As Single</a:t>
            </a:r>
          </a:p>
          <a:p>
            <a:endParaRPr lang="en-US" dirty="0"/>
          </a:p>
          <a:p>
            <a:r>
              <a:rPr lang="en-US" dirty="0"/>
              <a:t>' Fit Region</a:t>
            </a:r>
          </a:p>
          <a:p>
            <a:r>
              <a:rPr lang="en-US" dirty="0"/>
              <a:t>  TBfitX1 As Integer</a:t>
            </a:r>
          </a:p>
          <a:p>
            <a:r>
              <a:rPr lang="en-US" dirty="0"/>
              <a:t>  TBfitX2 As Integer</a:t>
            </a:r>
          </a:p>
          <a:p>
            <a:r>
              <a:rPr lang="en-US" dirty="0"/>
              <a:t>  TBfitY1 As Integer</a:t>
            </a:r>
          </a:p>
          <a:p>
            <a:r>
              <a:rPr lang="en-US" dirty="0"/>
              <a:t>  TBfitY2 As Integer</a:t>
            </a:r>
          </a:p>
          <a:p>
            <a:r>
              <a:rPr lang="en-US" dirty="0"/>
              <a:t>  </a:t>
            </a:r>
          </a:p>
          <a:p>
            <a:r>
              <a:rPr lang="en-US" dirty="0"/>
              <a:t>  RHS As Boolean                       'TRUE if MTP is on Right Hand Side of a/c</a:t>
            </a:r>
          </a:p>
          <a:p>
            <a:r>
              <a:rPr lang="en-US" dirty="0"/>
              <a:t>  </a:t>
            </a:r>
            <a:r>
              <a:rPr lang="en-US" dirty="0" err="1"/>
              <a:t>LocHor</a:t>
            </a:r>
            <a:r>
              <a:rPr lang="en-US" dirty="0"/>
              <a:t> As Integer                    'Scan step of horizon (either 5 or 6)</a:t>
            </a:r>
          </a:p>
          <a:p>
            <a:r>
              <a:rPr lang="en-US" dirty="0"/>
              <a:t>  </a:t>
            </a:r>
            <a:r>
              <a:rPr lang="en-US" dirty="0" err="1"/>
              <a:t>RAWextension</a:t>
            </a:r>
            <a:r>
              <a:rPr lang="en-US" dirty="0"/>
              <a:t> As String * 3           'Extension of file with substituted P/T</a:t>
            </a:r>
          </a:p>
          <a:p>
            <a:r>
              <a:rPr lang="en-US" dirty="0"/>
              <a:t>  Targets As Integer                   'Number of reference targets</a:t>
            </a:r>
          </a:p>
          <a:p>
            <a:r>
              <a:rPr lang="en-US" dirty="0"/>
              <a:t> 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98329" y="29497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file contents (</a:t>
            </a:r>
            <a:r>
              <a:rPr lang="en-US" dirty="0" err="1" smtClean="0"/>
              <a:t>pg</a:t>
            </a:r>
            <a:r>
              <a:rPr lang="en-US" dirty="0" smtClean="0"/>
              <a:t> 3 </a:t>
            </a:r>
            <a:r>
              <a:rPr lang="en-US" dirty="0"/>
              <a:t>of 5</a:t>
            </a:r>
            <a:r>
              <a:rPr lang="en-US" dirty="0" smtClean="0"/>
              <a:t>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75980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152400" y="1752600"/>
            <a:ext cx="8991600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Noise Diode Temperature Fit</a:t>
            </a:r>
          </a:p>
          <a:p>
            <a:r>
              <a:rPr lang="en-US" dirty="0"/>
              <a:t>  </a:t>
            </a:r>
            <a:r>
              <a:rPr lang="en-US" b="1" dirty="0"/>
              <a:t>Cnd0(1 To 3</a:t>
            </a:r>
            <a:r>
              <a:rPr lang="en-US" dirty="0"/>
              <a:t>) As Single               'Offset</a:t>
            </a:r>
          </a:p>
          <a:p>
            <a:r>
              <a:rPr lang="en-US" dirty="0"/>
              <a:t>  </a:t>
            </a:r>
            <a:r>
              <a:rPr lang="en-US" b="1" dirty="0"/>
              <a:t>Cnd1(1 To 3)</a:t>
            </a:r>
            <a:r>
              <a:rPr lang="en-US" dirty="0"/>
              <a:t> As Single               'First order coefficient</a:t>
            </a:r>
          </a:p>
          <a:p>
            <a:r>
              <a:rPr lang="en-US" dirty="0"/>
              <a:t>  </a:t>
            </a:r>
            <a:r>
              <a:rPr lang="en-US" b="1" dirty="0"/>
              <a:t>Cnd2(1 To 3)</a:t>
            </a:r>
            <a:r>
              <a:rPr lang="en-US" dirty="0"/>
              <a:t> As Single               'Second order coefficient</a:t>
            </a:r>
          </a:p>
          <a:p>
            <a:r>
              <a:rPr lang="en-US" dirty="0"/>
              <a:t>  </a:t>
            </a:r>
            <a:r>
              <a:rPr lang="en-US" b="1" dirty="0" err="1"/>
              <a:t>TrefND</a:t>
            </a:r>
            <a:r>
              <a:rPr lang="en-US" dirty="0"/>
              <a:t> As Single                     'Reference temperature (</a:t>
            </a:r>
            <a:r>
              <a:rPr lang="en-US" dirty="0" err="1"/>
              <a:t>Celcius</a:t>
            </a:r>
            <a:r>
              <a:rPr lang="en-US" dirty="0"/>
              <a:t>)</a:t>
            </a:r>
          </a:p>
          <a:p>
            <a:r>
              <a:rPr lang="en-US" dirty="0"/>
              <a:t>' Instrument Attitude</a:t>
            </a:r>
          </a:p>
          <a:p>
            <a:r>
              <a:rPr lang="en-US" dirty="0"/>
              <a:t>  </a:t>
            </a:r>
            <a:r>
              <a:rPr lang="en-US" dirty="0" err="1"/>
              <a:t>MTPyaw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MTPpitch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MTProll</a:t>
            </a:r>
            <a:r>
              <a:rPr lang="en-US" dirty="0"/>
              <a:t> As Single</a:t>
            </a:r>
          </a:p>
          <a:p>
            <a:r>
              <a:rPr lang="en-US" dirty="0"/>
              <a:t>  </a:t>
            </a:r>
            <a:r>
              <a:rPr lang="en-US" dirty="0" err="1"/>
              <a:t>MTPfiduciary</a:t>
            </a:r>
            <a:r>
              <a:rPr lang="en-US" dirty="0"/>
              <a:t> As Single               'Scan Mirror Fiduciary Angle</a:t>
            </a:r>
          </a:p>
          <a:p>
            <a:r>
              <a:rPr lang="en-US" dirty="0"/>
              <a:t>  </a:t>
            </a:r>
            <a:r>
              <a:rPr lang="en-US" dirty="0" err="1"/>
              <a:t>ElSUI</a:t>
            </a:r>
            <a:r>
              <a:rPr lang="en-US" dirty="0"/>
              <a:t>(1 To 10) As Single             'Elevation Angles from SUI file</a:t>
            </a:r>
          </a:p>
          <a:p>
            <a:r>
              <a:rPr lang="en-US" dirty="0"/>
              <a:t>  </a:t>
            </a:r>
            <a:r>
              <a:rPr lang="en-US" dirty="0" err="1"/>
              <a:t>fEcCount</a:t>
            </a:r>
            <a:r>
              <a:rPr lang="en-US" dirty="0"/>
              <a:t> As Integer                  'Number of scans with Elevation &gt; </a:t>
            </a:r>
            <a:r>
              <a:rPr lang="en-US" dirty="0" err="1"/>
              <a:t>fEmax</a:t>
            </a:r>
            <a:endParaRPr lang="en-US" dirty="0"/>
          </a:p>
          <a:p>
            <a:r>
              <a:rPr lang="en-US" dirty="0"/>
              <a:t>  </a:t>
            </a:r>
            <a:r>
              <a:rPr lang="en-US" dirty="0" err="1"/>
              <a:t>UseMAforCSgain</a:t>
            </a:r>
            <a:r>
              <a:rPr lang="en-US" dirty="0"/>
              <a:t> As Boolean            'Use Moving Average for Sky Counts Based gain</a:t>
            </a:r>
          </a:p>
          <a:p>
            <a:r>
              <a:rPr lang="en-US" dirty="0"/>
              <a:t>  </a:t>
            </a:r>
            <a:r>
              <a:rPr lang="en-US" dirty="0" err="1"/>
              <a:t>ScanTime</a:t>
            </a:r>
            <a:r>
              <a:rPr lang="en-US" dirty="0"/>
              <a:t> As Single                   'Average length of a scan from </a:t>
            </a:r>
            <a:r>
              <a:rPr lang="en-US" dirty="0" err="1"/>
              <a:t>fScanLength</a:t>
            </a:r>
            <a:r>
              <a:rPr lang="en-US" dirty="0"/>
              <a:t>(m1, m2)</a:t>
            </a:r>
          </a:p>
          <a:p>
            <a:r>
              <a:rPr lang="en-US" dirty="0"/>
              <a:t> </a:t>
            </a:r>
          </a:p>
          <a:p>
            <a:r>
              <a:rPr lang="en-US" dirty="0"/>
              <a:t>  Expand(1 To 84) As Single            'Room for expansion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074529" y="184666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4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10429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-12896" y="1628507"/>
            <a:ext cx="9461695" cy="45243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' FI expansion begins here</a:t>
            </a:r>
          </a:p>
          <a:p>
            <a:r>
              <a:rPr lang="en-US" dirty="0"/>
              <a:t>  NRC As Integer                      'Number of RC sets</a:t>
            </a:r>
          </a:p>
          <a:p>
            <a:r>
              <a:rPr lang="en-US" dirty="0"/>
              <a:t>  </a:t>
            </a:r>
            <a:r>
              <a:rPr lang="en-US" dirty="0" err="1"/>
              <a:t>RCformat</a:t>
            </a:r>
            <a:r>
              <a:rPr lang="en-US" dirty="0"/>
              <a:t>(0 To 64) As Integer        'Number indicating RC format (normally = 2 for all sets)</a:t>
            </a:r>
          </a:p>
          <a:p>
            <a:r>
              <a:rPr lang="en-US" dirty="0"/>
              <a:t>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</a:t>
            </a:r>
            <a:r>
              <a:rPr lang="en-US" dirty="0" err="1"/>
              <a:t>Reg</a:t>
            </a:r>
            <a:r>
              <a:rPr lang="en-US" dirty="0"/>
              <a:t>(0 To 64)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RCuse</a:t>
            </a:r>
            <a:r>
              <a:rPr lang="en-US" dirty="0"/>
              <a:t>(0 To 64) As Single            'Number of times a give RC has been used in retrieval for a flight</a:t>
            </a:r>
          </a:p>
          <a:p>
            <a:r>
              <a:rPr lang="en-US" dirty="0"/>
              <a:t>' Len(CFR2)=1744</a:t>
            </a:r>
          </a:p>
          <a:p>
            <a:r>
              <a:rPr lang="en-US" dirty="0"/>
              <a:t>' Len(REF2)=2000</a:t>
            </a:r>
          </a:p>
          <a:p>
            <a:r>
              <a:rPr lang="en-US" dirty="0"/>
              <a:t>' Could add 256/11 or 23 more sets of RCs</a:t>
            </a:r>
          </a:p>
          <a:p>
            <a:r>
              <a:rPr lang="en-US" dirty="0"/>
              <a:t>'  Placeholder(0 To 63) As Single      'This makes </a:t>
            </a:r>
            <a:r>
              <a:rPr lang="en-US" dirty="0" err="1"/>
              <a:t>len</a:t>
            </a:r>
            <a:r>
              <a:rPr lang="en-US" dirty="0"/>
              <a:t>(CFR2)=2000</a:t>
            </a:r>
          </a:p>
          <a:p>
            <a:r>
              <a:rPr lang="en-US" dirty="0"/>
              <a:t>  </a:t>
            </a:r>
            <a:r>
              <a:rPr lang="en-US" dirty="0" err="1"/>
              <a:t>RCformax</a:t>
            </a:r>
            <a:r>
              <a:rPr lang="en-US" dirty="0"/>
              <a:t>(65 To 87) As Integer        'Number indicating RC format (normally = 2 for all sets)</a:t>
            </a:r>
          </a:p>
          <a:p>
            <a:r>
              <a:rPr lang="en-US" dirty="0"/>
              <a:t>                                       '</a:t>
            </a:r>
            <a:r>
              <a:rPr lang="en-US" dirty="0" err="1"/>
              <a:t>RCformat</a:t>
            </a:r>
            <a:r>
              <a:rPr lang="en-US" dirty="0"/>
              <a:t> = 3, for 10*</a:t>
            </a:r>
            <a:r>
              <a:rPr lang="en-US" dirty="0" err="1"/>
              <a:t>Nlo</a:t>
            </a:r>
            <a:r>
              <a:rPr lang="en-US" dirty="0"/>
              <a:t> observables (</a:t>
            </a:r>
            <a:r>
              <a:rPr lang="en-US" dirty="0" err="1"/>
              <a:t>ie</a:t>
            </a:r>
            <a:r>
              <a:rPr lang="en-US" dirty="0"/>
              <a:t> separate horizon T for each </a:t>
            </a:r>
            <a:r>
              <a:rPr lang="en-US" dirty="0" err="1"/>
              <a:t>freq</a:t>
            </a:r>
            <a:r>
              <a:rPr lang="en-US" dirty="0"/>
              <a:t>)</a:t>
            </a:r>
          </a:p>
          <a:p>
            <a:r>
              <a:rPr lang="en-US" dirty="0"/>
              <a:t>  Rex(65 To 87) As String * 5          '5 character string for each RC set used</a:t>
            </a:r>
          </a:p>
          <a:p>
            <a:r>
              <a:rPr lang="en-US" dirty="0"/>
              <a:t>  </a:t>
            </a:r>
            <a:r>
              <a:rPr lang="en-US" dirty="0" err="1"/>
              <a:t>RCusx</a:t>
            </a:r>
            <a:r>
              <a:rPr lang="en-US" dirty="0"/>
              <a:t>(65 To 87) As Single            'Number of times a give RC has been used in retrieval for a flight</a:t>
            </a:r>
          </a:p>
          <a:p>
            <a:r>
              <a:rPr lang="en-US" dirty="0"/>
              <a:t>  Filler As String * 3</a:t>
            </a:r>
          </a:p>
          <a:p>
            <a:r>
              <a:rPr lang="en-US" dirty="0"/>
              <a:t>End Type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990600" y="169918"/>
            <a:ext cx="714734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C:\MTP\Data\NGV\{proj}\{fltdate}\NG{fltdate}.BIN </a:t>
            </a:r>
            <a:r>
              <a:rPr lang="en-US" dirty="0" smtClean="0"/>
              <a:t> file contents (</a:t>
            </a:r>
            <a:r>
              <a:rPr lang="en-US" dirty="0" err="1" smtClean="0"/>
              <a:t>pg</a:t>
            </a:r>
            <a:r>
              <a:rPr lang="en-US" dirty="0" smtClean="0"/>
              <a:t> 5 of 5)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009521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 smtClean="0"/>
              <a:t>MTPBin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smtClean="0"/>
              <a:t>The following pages are from reverse engineering </a:t>
            </a:r>
            <a:r>
              <a:rPr lang="en-US" dirty="0" err="1" smtClean="0"/>
              <a:t>MTPBin</a:t>
            </a:r>
            <a:r>
              <a:rPr lang="en-US" dirty="0" smtClean="0"/>
              <a:t> Visual Basic Code</a:t>
            </a:r>
          </a:p>
          <a:p>
            <a:endParaRPr lang="en-US" dirty="0"/>
          </a:p>
          <a:p>
            <a:r>
              <a:rPr lang="en-US" dirty="0" smtClean="0"/>
              <a:t>The first two pages are from looking at code and not actually running it – I have doubt about their relevance</a:t>
            </a:r>
          </a:p>
          <a:p>
            <a:endParaRPr lang="en-US" dirty="0"/>
          </a:p>
          <a:p>
            <a:r>
              <a:rPr lang="en-US" dirty="0" smtClean="0"/>
              <a:t>The best way to look at the pages that follow is to start on the page labelled 25 (the final product) and work backwards from there.  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139553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533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Rawfile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2819400" y="45720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Calfile</a:t>
            </a:r>
            <a:endParaRPr lang="en-US" dirty="0" smtClean="0"/>
          </a:p>
          <a:p>
            <a:pPr algn="ctr"/>
            <a:r>
              <a:rPr lang="en-US" dirty="0" smtClean="0"/>
              <a:t>(.CAL)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56134" y="5410200"/>
            <a:ext cx="84573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err="1" smtClean="0"/>
              <a:t>Rawfile</a:t>
            </a:r>
            <a:r>
              <a:rPr lang="en-US" dirty="0" smtClean="0"/>
              <a:t> = raw counts file  (C:\MTP\Data\NGV\DEEPWAVE\20140705\NG20140705.RAW)</a:t>
            </a:r>
          </a:p>
          <a:p>
            <a:r>
              <a:rPr lang="en-US" dirty="0" err="1" smtClean="0"/>
              <a:t>Calfile</a:t>
            </a:r>
            <a:r>
              <a:rPr lang="en-US" dirty="0" smtClean="0"/>
              <a:t> = calibrations file (C:\MTP\Data\NGV\DEEPWAVE\20140705\NG20140705.CAL)</a:t>
            </a:r>
          </a:p>
          <a:p>
            <a:r>
              <a:rPr lang="en-US" dirty="0"/>
              <a:t>	</a:t>
            </a:r>
            <a:r>
              <a:rPr lang="en-US" dirty="0" smtClean="0"/>
              <a:t>- flight differences: Noise Diode info</a:t>
            </a:r>
          </a:p>
          <a:p>
            <a:r>
              <a:rPr lang="en-US" dirty="0"/>
              <a:t>	</a:t>
            </a:r>
            <a:r>
              <a:rPr lang="en-US" dirty="0" smtClean="0"/>
              <a:t>- </a:t>
            </a:r>
            <a:r>
              <a:rPr lang="en-US" dirty="0" err="1" smtClean="0"/>
              <a:t>proj</a:t>
            </a:r>
            <a:r>
              <a:rPr lang="en-US" dirty="0" smtClean="0"/>
              <a:t> differences: + </a:t>
            </a:r>
            <a:r>
              <a:rPr lang="en-US" dirty="0" err="1" smtClean="0"/>
              <a:t>RollLimit</a:t>
            </a:r>
            <a:r>
              <a:rPr lang="en-US" dirty="0" smtClean="0"/>
              <a:t>, GEC </a:t>
            </a:r>
            <a:r>
              <a:rPr lang="en-US" dirty="0" err="1" smtClean="0"/>
              <a:t>coefs</a:t>
            </a:r>
            <a:r>
              <a:rPr lang="en-US" dirty="0" smtClean="0"/>
              <a:t>, </a:t>
            </a:r>
            <a:r>
              <a:rPr lang="en-US" dirty="0" err="1" smtClean="0"/>
              <a:t>Nav</a:t>
            </a:r>
            <a:r>
              <a:rPr lang="en-US" dirty="0" smtClean="0"/>
              <a:t> temp offset, </a:t>
            </a:r>
            <a:endParaRPr lang="en-US" dirty="0"/>
          </a:p>
        </p:txBody>
      </p:sp>
      <p:sp>
        <p:nvSpPr>
          <p:cNvPr id="8" name="Oval 7"/>
          <p:cNvSpPr/>
          <p:nvPr/>
        </p:nvSpPr>
        <p:spPr>
          <a:xfrm>
            <a:off x="35560" y="2490430"/>
            <a:ext cx="308864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frmMTPbin:General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029200" y="426720"/>
            <a:ext cx="1066800" cy="6858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MTPHfile</a:t>
            </a:r>
            <a:endParaRPr lang="en-US" dirty="0" smtClean="0"/>
          </a:p>
          <a:p>
            <a:pPr algn="ctr"/>
            <a:r>
              <a:rPr lang="en-US" dirty="0" smtClean="0"/>
              <a:t>(.MTPH)</a:t>
            </a:r>
            <a:endParaRPr lang="en-US" dirty="0"/>
          </a:p>
        </p:txBody>
      </p:sp>
      <p:cxnSp>
        <p:nvCxnSpPr>
          <p:cNvPr id="3" name="Straight Arrow Connector 2"/>
          <p:cNvCxnSpPr>
            <a:stCxn id="4" idx="2"/>
            <a:endCxn id="8" idx="0"/>
          </p:cNvCxnSpPr>
          <p:nvPr/>
        </p:nvCxnSpPr>
        <p:spPr>
          <a:xfrm>
            <a:off x="1066800" y="1143000"/>
            <a:ext cx="513080" cy="134743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10200" y="1355050"/>
            <a:ext cx="3599575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-</a:t>
            </a:r>
            <a:r>
              <a:rPr lang="en-US" dirty="0" err="1" smtClean="0"/>
              <a:t>MTPYaw,MTPpitch,MTProll</a:t>
            </a:r>
            <a:r>
              <a:rPr lang="en-US" dirty="0" smtClean="0"/>
              <a:t> (offsets)</a:t>
            </a:r>
          </a:p>
          <a:p>
            <a:r>
              <a:rPr lang="en-US" dirty="0" smtClean="0"/>
              <a:t>-LOSUI array (Sampling Frequencies)</a:t>
            </a:r>
          </a:p>
          <a:p>
            <a:r>
              <a:rPr lang="en-US" dirty="0" smtClean="0"/>
              <a:t>-</a:t>
            </a:r>
            <a:r>
              <a:rPr lang="en-US" dirty="0" err="1" smtClean="0"/>
              <a:t>ElSUI</a:t>
            </a:r>
            <a:r>
              <a:rPr lang="en-US" dirty="0" smtClean="0"/>
              <a:t> array (Elevation angles)</a:t>
            </a:r>
            <a:endParaRPr lang="en-US" dirty="0"/>
          </a:p>
        </p:txBody>
      </p:sp>
      <p:sp>
        <p:nvSpPr>
          <p:cNvPr id="14" name="Oval 13"/>
          <p:cNvSpPr/>
          <p:nvPr/>
        </p:nvSpPr>
        <p:spPr>
          <a:xfrm>
            <a:off x="3357880" y="2519600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ReadRAWFile</a:t>
            </a:r>
            <a:endParaRPr lang="en-US" dirty="0"/>
          </a:p>
        </p:txBody>
      </p:sp>
      <p:cxnSp>
        <p:nvCxnSpPr>
          <p:cNvPr id="16" name="Straight Arrow Connector 15"/>
          <p:cNvCxnSpPr>
            <a:stCxn id="5" idx="2"/>
            <a:endCxn id="14" idx="0"/>
          </p:cNvCxnSpPr>
          <p:nvPr/>
        </p:nvCxnSpPr>
        <p:spPr>
          <a:xfrm>
            <a:off x="3352800" y="1143000"/>
            <a:ext cx="1602740" cy="13766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/>
          <p:cNvCxnSpPr>
            <a:stCxn id="6" idx="2"/>
            <a:endCxn id="14" idx="0"/>
          </p:cNvCxnSpPr>
          <p:nvPr/>
        </p:nvCxnSpPr>
        <p:spPr>
          <a:xfrm flipH="1">
            <a:off x="4955540" y="1112520"/>
            <a:ext cx="607060" cy="140708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>
            <a:stCxn id="14" idx="5"/>
          </p:cNvCxnSpPr>
          <p:nvPr/>
        </p:nvCxnSpPr>
        <p:spPr>
          <a:xfrm>
            <a:off x="6085256" y="3104967"/>
            <a:ext cx="467944" cy="55263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ounded Rectangle 24"/>
          <p:cNvSpPr/>
          <p:nvPr/>
        </p:nvSpPr>
        <p:spPr>
          <a:xfrm>
            <a:off x="6553200" y="3505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MAM</a:t>
            </a:r>
          </a:p>
          <a:p>
            <a:pPr algn="ctr"/>
            <a:r>
              <a:rPr lang="en-US" dirty="0" smtClean="0"/>
              <a:t>(</a:t>
            </a:r>
            <a:r>
              <a:rPr lang="en-US" dirty="0" err="1" smtClean="0"/>
              <a:t>Get_MTP_Attitude_Matrix</a:t>
            </a:r>
            <a:r>
              <a:rPr lang="en-US" dirty="0" smtClean="0"/>
              <a:t>)</a:t>
            </a:r>
          </a:p>
        </p:txBody>
      </p:sp>
      <p:cxnSp>
        <p:nvCxnSpPr>
          <p:cNvPr id="27" name="Straight Arrow Connector 26"/>
          <p:cNvCxnSpPr>
            <a:stCxn id="14" idx="4"/>
            <a:endCxn id="28" idx="0"/>
          </p:cNvCxnSpPr>
          <p:nvPr/>
        </p:nvCxnSpPr>
        <p:spPr>
          <a:xfrm>
            <a:off x="4955540" y="3205400"/>
            <a:ext cx="189230" cy="6808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ounded Rectangle 27"/>
          <p:cNvSpPr/>
          <p:nvPr/>
        </p:nvSpPr>
        <p:spPr>
          <a:xfrm>
            <a:off x="4306570" y="38862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</p:spTree>
    <p:extLst>
      <p:ext uri="{BB962C8B-B14F-4D97-AF65-F5344CB8AC3E}">
        <p14:creationId xmlns:p14="http://schemas.microsoft.com/office/powerpoint/2010/main" val="21473882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576320" y="533400"/>
            <a:ext cx="1676400" cy="1143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smtClean="0"/>
              <a:t>CV(1-3,1-14,1-Nscan)</a:t>
            </a:r>
          </a:p>
          <a:p>
            <a:pPr algn="ctr"/>
            <a:r>
              <a:rPr lang="en-US" dirty="0" smtClean="0"/>
              <a:t>Matrix of raw counts</a:t>
            </a:r>
          </a:p>
        </p:txBody>
      </p:sp>
      <p:sp>
        <p:nvSpPr>
          <p:cNvPr id="5" name="Oval 4"/>
          <p:cNvSpPr/>
          <p:nvPr/>
        </p:nvSpPr>
        <p:spPr>
          <a:xfrm>
            <a:off x="381000" y="2833255"/>
            <a:ext cx="3195320" cy="685800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 err="1" smtClean="0"/>
              <a:t>frmMTPbin</a:t>
            </a:r>
            <a:r>
              <a:rPr lang="en-US" dirty="0" err="1"/>
              <a:t>:</a:t>
            </a:r>
            <a:r>
              <a:rPr lang="en-US" dirty="0" err="1" smtClean="0"/>
              <a:t>General</a:t>
            </a:r>
            <a:r>
              <a:rPr lang="en-US" dirty="0" smtClean="0"/>
              <a:t> /</a:t>
            </a:r>
          </a:p>
          <a:p>
            <a:pPr algn="ctr"/>
            <a:r>
              <a:rPr lang="en-US" dirty="0" err="1" smtClean="0"/>
              <a:t>CalculateArrayMAFast</a:t>
            </a:r>
            <a:endParaRPr lang="en-US" dirty="0"/>
          </a:p>
        </p:txBody>
      </p:sp>
      <p:sp>
        <p:nvSpPr>
          <p:cNvPr id="6" name="TextBox 5"/>
          <p:cNvSpPr txBox="1"/>
          <p:nvPr/>
        </p:nvSpPr>
        <p:spPr>
          <a:xfrm>
            <a:off x="287620" y="3530999"/>
            <a:ext cx="338208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Moving </a:t>
            </a:r>
            <a:r>
              <a:rPr lang="en-US" dirty="0" err="1" smtClean="0"/>
              <a:t>Averager</a:t>
            </a:r>
            <a:r>
              <a:rPr lang="en-US" dirty="0" smtClean="0"/>
              <a:t> (3 elements)</a:t>
            </a:r>
          </a:p>
          <a:p>
            <a:r>
              <a:rPr lang="en-US" dirty="0" smtClean="0"/>
              <a:t>Replaces value with prior value if </a:t>
            </a:r>
          </a:p>
          <a:p>
            <a:r>
              <a:rPr lang="en-US" dirty="0" smtClean="0"/>
              <a:t>    diff between average and raw is</a:t>
            </a:r>
          </a:p>
          <a:p>
            <a:r>
              <a:rPr lang="en-US" dirty="0"/>
              <a:t> </a:t>
            </a:r>
            <a:r>
              <a:rPr lang="en-US" dirty="0" smtClean="0"/>
              <a:t>    &gt; 500 counts</a:t>
            </a:r>
          </a:p>
        </p:txBody>
      </p:sp>
      <p:cxnSp>
        <p:nvCxnSpPr>
          <p:cNvPr id="8" name="Straight Arrow Connector 7"/>
          <p:cNvCxnSpPr>
            <a:stCxn id="4" idx="2"/>
            <a:endCxn id="5" idx="0"/>
          </p:cNvCxnSpPr>
          <p:nvPr/>
        </p:nvCxnSpPr>
        <p:spPr>
          <a:xfrm flipH="1">
            <a:off x="1978660" y="1676400"/>
            <a:ext cx="2435860" cy="115685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ounded Rectangle 10"/>
          <p:cNvSpPr/>
          <p:nvPr/>
        </p:nvSpPr>
        <p:spPr>
          <a:xfrm>
            <a:off x="2358390" y="5181600"/>
            <a:ext cx="16764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</a:t>
            </a:r>
            <a:r>
              <a:rPr lang="en-US" dirty="0" smtClean="0"/>
              <a:t>V(1-3,1-14,1-Nscan)</a:t>
            </a:r>
          </a:p>
          <a:p>
            <a:pPr algn="ctr"/>
            <a:r>
              <a:rPr lang="en-US" dirty="0" smtClean="0"/>
              <a:t>Matrix of averaged counts</a:t>
            </a:r>
          </a:p>
        </p:txBody>
      </p:sp>
      <p:cxnSp>
        <p:nvCxnSpPr>
          <p:cNvPr id="12" name="Straight Arrow Connector 11"/>
          <p:cNvCxnSpPr>
            <a:stCxn id="5" idx="4"/>
            <a:endCxn id="11" idx="0"/>
          </p:cNvCxnSpPr>
          <p:nvPr/>
        </p:nvCxnSpPr>
        <p:spPr>
          <a:xfrm>
            <a:off x="1978660" y="3519055"/>
            <a:ext cx="1217930" cy="166254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867363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478982" y="4820812"/>
            <a:ext cx="8410730" cy="2031325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dT</a:t>
            </a:r>
            <a:r>
              <a:rPr lang="en-US" dirty="0"/>
              <a:t> = </a:t>
            </a:r>
            <a:r>
              <a:rPr lang="en-US" dirty="0" err="1"/>
              <a:t>Tnd</a:t>
            </a:r>
            <a:r>
              <a:rPr lang="en-US" dirty="0"/>
              <a:t> - </a:t>
            </a:r>
            <a:r>
              <a:rPr lang="en-US" dirty="0" err="1"/>
              <a:t>TrefND</a:t>
            </a:r>
            <a:endParaRPr lang="en-US" dirty="0"/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' Note that the ND deflection (</a:t>
            </a:r>
            <a:r>
              <a:rPr lang="en-US" dirty="0" err="1"/>
              <a:t>dND</a:t>
            </a:r>
            <a:r>
              <a:rPr lang="en-US" dirty="0"/>
              <a:t>) is moving average if </a:t>
            </a:r>
            <a:r>
              <a:rPr lang="en-US" dirty="0" err="1"/>
              <a:t>UseMAforCN</a:t>
            </a:r>
            <a:r>
              <a:rPr lang="en-US" dirty="0"/>
              <a:t> is TRUE</a:t>
            </a:r>
          </a:p>
          <a:p>
            <a:r>
              <a:rPr lang="en-US" dirty="0"/>
              <a:t>    ' This is determined in </a:t>
            </a:r>
            <a:r>
              <a:rPr lang="en-US" dirty="0" err="1"/>
              <a:t>ReadArrayLeadLag</a:t>
            </a:r>
            <a:endParaRPr lang="en-US" dirty="0"/>
          </a:p>
          <a:p>
            <a:r>
              <a:rPr lang="en-US" dirty="0"/>
              <a:t>    ' Cnd0(</a:t>
            </a:r>
            <a:r>
              <a:rPr lang="en-US" dirty="0" err="1"/>
              <a:t>i</a:t>
            </a:r>
            <a:r>
              <a:rPr lang="en-US" dirty="0"/>
              <a:t>) are zero the first time this routine is read</a:t>
            </a:r>
          </a:p>
          <a:p>
            <a:r>
              <a:rPr lang="en-US" dirty="0"/>
              <a:t>    If Cnd0(</a:t>
            </a:r>
            <a:r>
              <a:rPr lang="en-US" dirty="0" err="1"/>
              <a:t>i</a:t>
            </a:r>
            <a:r>
              <a:rPr lang="en-US" dirty="0"/>
              <a:t>) &gt; 0 Then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/ (Cnd0(</a:t>
            </a:r>
            <a:r>
              <a:rPr lang="en-US" dirty="0" err="1"/>
              <a:t>i</a:t>
            </a:r>
            <a:r>
              <a:rPr lang="en-US" dirty="0"/>
              <a:t>) * (1# + Cnd1(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+ Cnd2(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dT</a:t>
            </a:r>
            <a:r>
              <a:rPr lang="en-US" dirty="0"/>
              <a:t> ^ 2))</a:t>
            </a:r>
          </a:p>
          <a:p>
            <a:r>
              <a:rPr lang="en-US" dirty="0"/>
              <a:t>  Next </a:t>
            </a:r>
            <a:r>
              <a:rPr lang="en-US" dirty="0" err="1"/>
              <a:t>i</a:t>
            </a:r>
            <a:endParaRPr lang="en-US" dirty="0"/>
          </a:p>
        </p:txBody>
      </p:sp>
      <p:cxnSp>
        <p:nvCxnSpPr>
          <p:cNvPr id="5" name="Straight Arrow Connector 4"/>
          <p:cNvCxnSpPr/>
          <p:nvPr/>
        </p:nvCxnSpPr>
        <p:spPr>
          <a:xfrm flipH="1" flipV="1">
            <a:off x="478982" y="4630312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/>
          <p:cNvSpPr txBox="1"/>
          <p:nvPr/>
        </p:nvSpPr>
        <p:spPr>
          <a:xfrm>
            <a:off x="171837" y="43873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8" name="Straight Arrow Connector 7"/>
          <p:cNvCxnSpPr/>
          <p:nvPr/>
        </p:nvCxnSpPr>
        <p:spPr>
          <a:xfrm flipH="1" flipV="1">
            <a:off x="1066800" y="4495220"/>
            <a:ext cx="740218" cy="3810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730080" y="4125888"/>
            <a:ext cx="1402435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4547380" y="3613666"/>
            <a:ext cx="4303807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dND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CV(</a:t>
            </a:r>
            <a:r>
              <a:rPr lang="en-US" dirty="0" err="1"/>
              <a:t>i</a:t>
            </a:r>
            <a:r>
              <a:rPr lang="en-US" dirty="0"/>
              <a:t>, 11, Record) - CV(</a:t>
            </a:r>
            <a:r>
              <a:rPr lang="en-US" dirty="0" err="1"/>
              <a:t>i</a:t>
            </a:r>
            <a:r>
              <a:rPr lang="en-US" dirty="0"/>
              <a:t>, 12, Record)</a:t>
            </a:r>
          </a:p>
        </p:txBody>
      </p:sp>
      <p:cxnSp>
        <p:nvCxnSpPr>
          <p:cNvPr id="10" name="Straight Arrow Connector 9"/>
          <p:cNvCxnSpPr>
            <a:endCxn id="4" idx="1"/>
          </p:cNvCxnSpPr>
          <p:nvPr/>
        </p:nvCxnSpPr>
        <p:spPr>
          <a:xfrm flipV="1">
            <a:off x="3542033" y="3798332"/>
            <a:ext cx="1005347" cy="252626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1431297" y="1910862"/>
            <a:ext cx="3116083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In REF2readCALFILE: (.REF file)</a:t>
            </a:r>
          </a:p>
          <a:p>
            <a:r>
              <a:rPr lang="en-US" dirty="0" smtClean="0"/>
              <a:t>    Cnd0(</a:t>
            </a:r>
            <a:r>
              <a:rPr lang="en-US" dirty="0" err="1" smtClean="0"/>
              <a:t>i</a:t>
            </a:r>
            <a:r>
              <a:rPr lang="en-US" dirty="0"/>
              <a:t>) = CFR2.Cnd0(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Cnd1(</a:t>
            </a:r>
            <a:r>
              <a:rPr lang="en-US" dirty="0" err="1"/>
              <a:t>i</a:t>
            </a:r>
            <a:r>
              <a:rPr lang="en-US" dirty="0"/>
              <a:t>) = CFR2.Cnd1(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  <a:p>
            <a:r>
              <a:rPr lang="en-US" dirty="0"/>
              <a:t>    Cnd2(</a:t>
            </a:r>
            <a:r>
              <a:rPr lang="en-US" dirty="0" err="1"/>
              <a:t>i</a:t>
            </a:r>
            <a:r>
              <a:rPr lang="en-US" dirty="0"/>
              <a:t>) = CFR2.Cnd2(</a:t>
            </a:r>
            <a:r>
              <a:rPr lang="en-US" dirty="0" err="1"/>
              <a:t>i</a:t>
            </a:r>
            <a:r>
              <a:rPr lang="en-US" dirty="0"/>
              <a:t>)</a:t>
            </a:r>
          </a:p>
        </p:txBody>
      </p:sp>
      <p:cxnSp>
        <p:nvCxnSpPr>
          <p:cNvPr id="12" name="Straight Arrow Connector 11"/>
          <p:cNvCxnSpPr/>
          <p:nvPr/>
        </p:nvCxnSpPr>
        <p:spPr>
          <a:xfrm flipH="1" flipV="1">
            <a:off x="1807018" y="2362200"/>
            <a:ext cx="2715744" cy="397002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/>
          <p:cNvCxnSpPr/>
          <p:nvPr/>
        </p:nvCxnSpPr>
        <p:spPr>
          <a:xfrm flipH="1" flipV="1">
            <a:off x="1807018" y="2671465"/>
            <a:ext cx="4065410" cy="370088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/>
          <p:cNvCxnSpPr/>
          <p:nvPr/>
        </p:nvCxnSpPr>
        <p:spPr>
          <a:xfrm flipH="1" flipV="1">
            <a:off x="1807018" y="2971800"/>
            <a:ext cx="5415076" cy="332376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1436909" y="685800"/>
            <a:ext cx="4805739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Here begins how the Gain is calculated: </a:t>
            </a:r>
          </a:p>
          <a:p>
            <a:r>
              <a:rPr lang="en-US" dirty="0"/>
              <a:t>	</a:t>
            </a:r>
            <a:r>
              <a:rPr lang="en-US" dirty="0" smtClean="0"/>
              <a:t>Best to start on 16 and work backwards</a:t>
            </a:r>
            <a:endParaRPr lang="en-US" dirty="0"/>
          </a:p>
        </p:txBody>
      </p:sp>
      <p:sp>
        <p:nvSpPr>
          <p:cNvPr id="13" name="Right Brace 12"/>
          <p:cNvSpPr/>
          <p:nvPr/>
        </p:nvSpPr>
        <p:spPr>
          <a:xfrm>
            <a:off x="4200216" y="2511026"/>
            <a:ext cx="374894" cy="536974"/>
          </a:xfrm>
          <a:prstGeom prst="rightBrac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4575110" y="2594847"/>
            <a:ext cx="443897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Cnd1 and Cnd2 are consistently all zero value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559003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sp>
        <p:nvSpPr>
          <p:cNvPr id="4" name="Rectangle 3"/>
          <p:cNvSpPr/>
          <p:nvPr/>
        </p:nvSpPr>
        <p:spPr>
          <a:xfrm>
            <a:off x="815524" y="6433066"/>
            <a:ext cx="220983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/>
              <a:t>Tmix</a:t>
            </a:r>
            <a:r>
              <a:rPr lang="en-US" dirty="0"/>
              <a:t> = </a:t>
            </a:r>
            <a:r>
              <a:rPr lang="en-US" dirty="0" smtClean="0"/>
              <a:t>T </a:t>
            </a:r>
            <a:r>
              <a:rPr lang="pt-BR" dirty="0"/>
              <a:t>`Where i = </a:t>
            </a:r>
            <a:r>
              <a:rPr lang="pt-BR" dirty="0" smtClean="0"/>
              <a:t>4</a:t>
            </a:r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914400" y="5638800"/>
            <a:ext cx="43636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T = AA + Bb * r(i) + cC * r(i) ^ 2 + DD * r(i) ^ </a:t>
            </a:r>
            <a:r>
              <a:rPr lang="pt-BR" dirty="0" smtClean="0"/>
              <a:t>3</a:t>
            </a:r>
            <a:endParaRPr lang="en-US" dirty="0"/>
          </a:p>
        </p:txBody>
      </p:sp>
      <p:cxnSp>
        <p:nvCxnSpPr>
          <p:cNvPr id="7" name="Straight Arrow Connector 6"/>
          <p:cNvCxnSpPr>
            <a:endCxn id="5" idx="1"/>
          </p:cNvCxnSpPr>
          <p:nvPr/>
        </p:nvCxnSpPr>
        <p:spPr>
          <a:xfrm flipH="1" flipV="1">
            <a:off x="914400" y="5823466"/>
            <a:ext cx="710461" cy="79426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6200929" y="4192135"/>
            <a:ext cx="2514600" cy="1200329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AA = -244.3364635: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Bb </a:t>
            </a:r>
            <a:r>
              <a:rPr lang="en-US" dirty="0"/>
              <a:t>= 0.462418: 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err="1" smtClean="0"/>
              <a:t>cC</a:t>
            </a:r>
            <a:r>
              <a:rPr lang="en-US" dirty="0" smtClean="0"/>
              <a:t> </a:t>
            </a:r>
            <a:r>
              <a:rPr lang="en-US" dirty="0"/>
              <a:t>= 0.0000588: </a:t>
            </a:r>
            <a:endParaRPr lang="en-US" dirty="0" smtClean="0"/>
          </a:p>
          <a:p>
            <a:r>
              <a:rPr lang="en-US" dirty="0" smtClean="0"/>
              <a:t>DD </a:t>
            </a:r>
            <a:r>
              <a:rPr lang="en-US" dirty="0"/>
              <a:t>= -0.000000013</a:t>
            </a:r>
          </a:p>
        </p:txBody>
      </p:sp>
      <p:cxnSp>
        <p:nvCxnSpPr>
          <p:cNvPr id="9" name="Straight Arrow Connector 8"/>
          <p:cNvCxnSpPr>
            <a:stCxn id="5" idx="0"/>
            <a:endCxn id="8" idx="1"/>
          </p:cNvCxnSpPr>
          <p:nvPr/>
        </p:nvCxnSpPr>
        <p:spPr>
          <a:xfrm flipV="1">
            <a:off x="3096248" y="4792300"/>
            <a:ext cx="3104681" cy="84650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>
            <a:endCxn id="19" idx="1"/>
          </p:cNvCxnSpPr>
          <p:nvPr/>
        </p:nvCxnSpPr>
        <p:spPr>
          <a:xfrm flipH="1" flipV="1">
            <a:off x="818357" y="5098631"/>
            <a:ext cx="1613009" cy="72483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/>
          <p:cNvSpPr/>
          <p:nvPr/>
        </p:nvSpPr>
        <p:spPr>
          <a:xfrm>
            <a:off x="818357" y="4913965"/>
            <a:ext cx="413004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pt-BR" dirty="0"/>
              <a:t>r(i) = 350# + R7M0 * (Ct(i) - Ct(0)) / DeltaC</a:t>
            </a:r>
            <a:endParaRPr lang="en-US" dirty="0"/>
          </a:p>
        </p:txBody>
      </p:sp>
      <p:cxnSp>
        <p:nvCxnSpPr>
          <p:cNvPr id="22" name="Straight Arrow Connector 21"/>
          <p:cNvCxnSpPr/>
          <p:nvPr/>
        </p:nvCxnSpPr>
        <p:spPr>
          <a:xfrm flipV="1">
            <a:off x="4545666" y="3886200"/>
            <a:ext cx="483534" cy="11448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/>
          <p:cNvSpPr/>
          <p:nvPr/>
        </p:nvSpPr>
        <p:spPr>
          <a:xfrm>
            <a:off x="5029200" y="3239869"/>
            <a:ext cx="3495719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DeltaC</a:t>
            </a:r>
            <a:r>
              <a:rPr lang="en-US" dirty="0"/>
              <a:t> = Ct(7) - Ct(0)</a:t>
            </a:r>
          </a:p>
          <a:p>
            <a:r>
              <a:rPr lang="en-US" dirty="0"/>
              <a:t> </a:t>
            </a:r>
            <a:r>
              <a:rPr lang="en-US" dirty="0" smtClean="0"/>
              <a:t> If </a:t>
            </a:r>
            <a:r>
              <a:rPr lang="en-US" dirty="0" err="1"/>
              <a:t>DeltaC</a:t>
            </a:r>
            <a:r>
              <a:rPr lang="en-US" dirty="0"/>
              <a:t> = 0 Then </a:t>
            </a:r>
            <a:r>
              <a:rPr lang="en-US" dirty="0" err="1"/>
              <a:t>DeltaC</a:t>
            </a:r>
            <a:r>
              <a:rPr lang="en-US" dirty="0"/>
              <a:t> = 12275</a:t>
            </a:r>
          </a:p>
        </p:txBody>
      </p:sp>
      <p:sp>
        <p:nvSpPr>
          <p:cNvPr id="26" name="Rectangle 25"/>
          <p:cNvSpPr/>
          <p:nvPr/>
        </p:nvSpPr>
        <p:spPr>
          <a:xfrm>
            <a:off x="157222" y="4007469"/>
            <a:ext cx="2581156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R7M0 = 250#     'R(7)-R(0)</a:t>
            </a:r>
          </a:p>
        </p:txBody>
      </p:sp>
      <p:cxnSp>
        <p:nvCxnSpPr>
          <p:cNvPr id="27" name="Straight Arrow Connector 26"/>
          <p:cNvCxnSpPr/>
          <p:nvPr/>
        </p:nvCxnSpPr>
        <p:spPr>
          <a:xfrm flipH="1" flipV="1">
            <a:off x="457200" y="4376801"/>
            <a:ext cx="1911078" cy="57243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/>
          <p:cNvSpPr/>
          <p:nvPr/>
        </p:nvSpPr>
        <p:spPr>
          <a:xfrm>
            <a:off x="1066800" y="761999"/>
            <a:ext cx="60201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Platinum Wire line (raw data):</a:t>
            </a:r>
          </a:p>
          <a:p>
            <a:r>
              <a:rPr lang="en-US" dirty="0" smtClean="0"/>
              <a:t>Pt</a:t>
            </a:r>
            <a:r>
              <a:rPr lang="en-US" dirty="0"/>
              <a:t>: 2436 14145 14143 16383 14187 14163 14028 14768</a:t>
            </a:r>
          </a:p>
        </p:txBody>
      </p:sp>
      <p:cxnSp>
        <p:nvCxnSpPr>
          <p:cNvPr id="30" name="Straight Arrow Connector 29"/>
          <p:cNvCxnSpPr/>
          <p:nvPr/>
        </p:nvCxnSpPr>
        <p:spPr>
          <a:xfrm flipH="1" flipV="1">
            <a:off x="6019800" y="1295400"/>
            <a:ext cx="181130" cy="205927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/>
          <p:nvPr/>
        </p:nvCxnSpPr>
        <p:spPr>
          <a:xfrm flipH="1" flipV="1">
            <a:off x="1624861" y="1295400"/>
            <a:ext cx="5136312" cy="214641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/>
          <p:cNvCxnSpPr/>
          <p:nvPr/>
        </p:nvCxnSpPr>
        <p:spPr>
          <a:xfrm flipH="1" flipV="1">
            <a:off x="1269630" y="1408330"/>
            <a:ext cx="1755726" cy="3569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Rectangle 17"/>
          <p:cNvSpPr/>
          <p:nvPr/>
        </p:nvSpPr>
        <p:spPr>
          <a:xfrm>
            <a:off x="3333358" y="6407276"/>
            <a:ext cx="2229242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err="1" smtClean="0"/>
              <a:t>Tnd</a:t>
            </a:r>
            <a:r>
              <a:rPr lang="en-US" dirty="0" smtClean="0"/>
              <a:t> </a:t>
            </a:r>
            <a:r>
              <a:rPr lang="en-US" dirty="0"/>
              <a:t>= </a:t>
            </a:r>
            <a:r>
              <a:rPr lang="en-US" dirty="0" smtClean="0"/>
              <a:t>T ‘Where </a:t>
            </a:r>
            <a:r>
              <a:rPr lang="en-US" dirty="0" err="1" smtClean="0"/>
              <a:t>i</a:t>
            </a:r>
            <a:r>
              <a:rPr lang="en-US" dirty="0" smtClean="0"/>
              <a:t>= 6</a:t>
            </a:r>
            <a:endParaRPr lang="en-US" dirty="0"/>
          </a:p>
        </p:txBody>
      </p:sp>
      <p:cxnSp>
        <p:nvCxnSpPr>
          <p:cNvPr id="20" name="Straight Arrow Connector 19"/>
          <p:cNvCxnSpPr/>
          <p:nvPr/>
        </p:nvCxnSpPr>
        <p:spPr>
          <a:xfrm flipH="1" flipV="1">
            <a:off x="1066800" y="5823466"/>
            <a:ext cx="2897618" cy="700818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3789276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TextBox 1027"/>
          <p:cNvSpPr txBox="1"/>
          <p:nvPr/>
        </p:nvSpPr>
        <p:spPr>
          <a:xfrm>
            <a:off x="838200" y="1926605"/>
            <a:ext cx="1993238" cy="369332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 smtClean="0"/>
              <a:t>Muxs</a:t>
            </a:r>
            <a:r>
              <a:rPr lang="en-US" dirty="0" smtClean="0"/>
              <a:t>(21) AKA </a:t>
            </a:r>
            <a:r>
              <a:rPr lang="en-US" dirty="0" err="1" smtClean="0"/>
              <a:t>Tmix</a:t>
            </a:r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8715529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283" y="4743157"/>
            <a:ext cx="2733675" cy="19335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Box 3"/>
          <p:cNvSpPr txBox="1"/>
          <p:nvPr/>
        </p:nvSpPr>
        <p:spPr>
          <a:xfrm>
            <a:off x="4419600" y="5684959"/>
            <a:ext cx="3771738" cy="923330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Because of the Offset &amp; </a:t>
            </a:r>
            <a:r>
              <a:rPr lang="en-US" dirty="0" err="1" smtClean="0"/>
              <a:t>Tifa</a:t>
            </a:r>
            <a:r>
              <a:rPr lang="en-US" dirty="0" smtClean="0"/>
              <a:t> settings </a:t>
            </a:r>
          </a:p>
          <a:p>
            <a:r>
              <a:rPr lang="en-US" dirty="0" smtClean="0"/>
              <a:t>On the Gain tab, the </a:t>
            </a:r>
            <a:r>
              <a:rPr lang="en-US" dirty="0" err="1" smtClean="0"/>
              <a:t>Geqn</a:t>
            </a:r>
            <a:r>
              <a:rPr lang="en-US" dirty="0" smtClean="0"/>
              <a:t> calculation </a:t>
            </a:r>
          </a:p>
          <a:p>
            <a:r>
              <a:rPr lang="en-US" dirty="0" smtClean="0"/>
              <a:t>Winds up being a simple Y=</a:t>
            </a:r>
            <a:r>
              <a:rPr lang="en-US" dirty="0" err="1" smtClean="0"/>
              <a:t>Mx+B</a:t>
            </a:r>
            <a:endParaRPr lang="en-US" dirty="0"/>
          </a:p>
        </p:txBody>
      </p:sp>
      <p:cxnSp>
        <p:nvCxnSpPr>
          <p:cNvPr id="6" name="Straight Arrow Connector 5"/>
          <p:cNvCxnSpPr>
            <a:stCxn id="4" idx="1"/>
            <a:endCxn id="8" idx="1"/>
          </p:cNvCxnSpPr>
          <p:nvPr/>
        </p:nvCxnSpPr>
        <p:spPr>
          <a:xfrm flipH="1" flipV="1">
            <a:off x="593870" y="4387947"/>
            <a:ext cx="3825730" cy="175867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593870" y="4203281"/>
            <a:ext cx="477509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 smtClean="0"/>
              <a:t>Geqn</a:t>
            </a:r>
            <a:r>
              <a:rPr lang="en-US" dirty="0" smtClean="0"/>
              <a:t>(</a:t>
            </a:r>
            <a:r>
              <a:rPr lang="en-US" dirty="0" err="1" smtClean="0"/>
              <a:t>chan</a:t>
            </a:r>
            <a:r>
              <a:rPr lang="en-US" dirty="0" smtClean="0"/>
              <a:t>) </a:t>
            </a:r>
            <a:r>
              <a:rPr lang="en-US" dirty="0"/>
              <a:t>= </a:t>
            </a:r>
            <a:r>
              <a:rPr lang="en-US" dirty="0" smtClean="0"/>
              <a:t>FP(2) </a:t>
            </a:r>
            <a:r>
              <a:rPr lang="en-US" dirty="0"/>
              <a:t>* </a:t>
            </a:r>
            <a:r>
              <a:rPr lang="en-US" dirty="0" smtClean="0"/>
              <a:t>GEC(</a:t>
            </a:r>
            <a:r>
              <a:rPr lang="en-US" dirty="0" err="1" smtClean="0"/>
              <a:t>chan</a:t>
            </a:r>
            <a:r>
              <a:rPr lang="en-US" dirty="0" smtClean="0"/>
              <a:t>, 2) + GEC(chan,1)</a:t>
            </a:r>
            <a:endParaRPr lang="en-US" dirty="0"/>
          </a:p>
        </p:txBody>
      </p:sp>
      <p:cxnSp>
        <p:nvCxnSpPr>
          <p:cNvPr id="10" name="Straight Arrow Connector 9"/>
          <p:cNvCxnSpPr>
            <a:endCxn id="11" idx="1"/>
          </p:cNvCxnSpPr>
          <p:nvPr/>
        </p:nvCxnSpPr>
        <p:spPr>
          <a:xfrm flipH="1" flipV="1">
            <a:off x="593870" y="3874420"/>
            <a:ext cx="1539730" cy="5135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/>
          <p:cNvSpPr/>
          <p:nvPr/>
        </p:nvSpPr>
        <p:spPr>
          <a:xfrm>
            <a:off x="593870" y="3689754"/>
            <a:ext cx="206851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smtClean="0"/>
              <a:t>FP(2) </a:t>
            </a:r>
            <a:r>
              <a:rPr lang="en-US" dirty="0"/>
              <a:t>= </a:t>
            </a:r>
            <a:r>
              <a:rPr lang="en-US" dirty="0" err="1"/>
              <a:t>Tifa</a:t>
            </a:r>
            <a:r>
              <a:rPr lang="en-US" dirty="0"/>
              <a:t> - </a:t>
            </a:r>
            <a:r>
              <a:rPr lang="en-US" dirty="0" smtClean="0"/>
              <a:t>GOF(2)</a:t>
            </a:r>
            <a:endParaRPr lang="en-US" dirty="0"/>
          </a:p>
        </p:txBody>
      </p:sp>
      <p:cxnSp>
        <p:nvCxnSpPr>
          <p:cNvPr id="13" name="Straight Arrow Connector 12"/>
          <p:cNvCxnSpPr>
            <a:stCxn id="11" idx="0"/>
            <a:endCxn id="12" idx="1"/>
          </p:cNvCxnSpPr>
          <p:nvPr/>
        </p:nvCxnSpPr>
        <p:spPr>
          <a:xfrm flipH="1" flipV="1">
            <a:off x="617531" y="3382791"/>
            <a:ext cx="1010597" cy="30696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/>
          <p:cNvSpPr/>
          <p:nvPr/>
        </p:nvSpPr>
        <p:spPr>
          <a:xfrm>
            <a:off x="617531" y="3198125"/>
            <a:ext cx="2286460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 err="1"/>
              <a:t>Tifa</a:t>
            </a:r>
            <a:r>
              <a:rPr lang="en-US" dirty="0"/>
              <a:t> = MV(21</a:t>
            </a:r>
            <a:r>
              <a:rPr lang="en-US" dirty="0" smtClean="0"/>
              <a:t>, record#)</a:t>
            </a:r>
            <a:endParaRPr lang="en-US" dirty="0"/>
          </a:p>
        </p:txBody>
      </p:sp>
      <p:sp>
        <p:nvSpPr>
          <p:cNvPr id="19" name="Rectangle 18"/>
          <p:cNvSpPr/>
          <p:nvPr/>
        </p:nvSpPr>
        <p:spPr>
          <a:xfrm>
            <a:off x="617531" y="2708282"/>
            <a:ext cx="1985095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none">
            <a:spAutoFit/>
          </a:bodyPr>
          <a:lstStyle/>
          <a:p>
            <a:r>
              <a:rPr lang="en-US" dirty="0"/>
              <a:t>MV(</a:t>
            </a:r>
            <a:r>
              <a:rPr lang="en-US" dirty="0" err="1"/>
              <a:t>i</a:t>
            </a:r>
            <a:r>
              <a:rPr lang="en-US" dirty="0"/>
              <a:t>, r) = </a:t>
            </a:r>
            <a:r>
              <a:rPr lang="en-US" dirty="0" err="1"/>
              <a:t>Muxs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%)</a:t>
            </a:r>
          </a:p>
        </p:txBody>
      </p:sp>
      <p:cxnSp>
        <p:nvCxnSpPr>
          <p:cNvPr id="24" name="Straight Arrow Connector 23"/>
          <p:cNvCxnSpPr>
            <a:endCxn id="19" idx="1"/>
          </p:cNvCxnSpPr>
          <p:nvPr/>
        </p:nvCxnSpPr>
        <p:spPr>
          <a:xfrm flipH="1" flipV="1">
            <a:off x="617531" y="2892948"/>
            <a:ext cx="858374" cy="489843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33"/>
          <p:cNvCxnSpPr>
            <a:endCxn id="1028" idx="1"/>
          </p:cNvCxnSpPr>
          <p:nvPr/>
        </p:nvCxnSpPr>
        <p:spPr>
          <a:xfrm flipH="1" flipV="1">
            <a:off x="838200" y="2111271"/>
            <a:ext cx="1066892" cy="77236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Straight Arrow Connector 38"/>
          <p:cNvCxnSpPr/>
          <p:nvPr/>
        </p:nvCxnSpPr>
        <p:spPr>
          <a:xfrm flipV="1">
            <a:off x="1363735" y="1189845"/>
            <a:ext cx="7911" cy="772370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/>
          <p:cNvSpPr txBox="1"/>
          <p:nvPr/>
        </p:nvSpPr>
        <p:spPr>
          <a:xfrm>
            <a:off x="1191374" y="82510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14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V="1">
            <a:off x="4330404" y="3382791"/>
            <a:ext cx="1155996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/>
          <p:cNvCxnSpPr/>
          <p:nvPr/>
        </p:nvCxnSpPr>
        <p:spPr>
          <a:xfrm flipV="1">
            <a:off x="2981415" y="3382791"/>
            <a:ext cx="2504985" cy="87781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/>
          <p:cNvCxnSpPr/>
          <p:nvPr/>
        </p:nvCxnSpPr>
        <p:spPr>
          <a:xfrm flipV="1">
            <a:off x="2403417" y="3382791"/>
            <a:ext cx="3082983" cy="455231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5420707" y="3138643"/>
            <a:ext cx="2315634" cy="646331"/>
          </a:xfrm>
          <a:prstGeom prst="rect">
            <a:avLst/>
          </a:prstGeom>
          <a:noFill/>
          <a:ln w="6350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smtClean="0"/>
              <a:t>From the </a:t>
            </a:r>
            <a:r>
              <a:rPr lang="en-US" dirty="0" smtClean="0"/>
              <a:t>flight REF file</a:t>
            </a:r>
            <a:endParaRPr lang="en-US" dirty="0" smtClean="0"/>
          </a:p>
          <a:p>
            <a:r>
              <a:rPr lang="en-US" dirty="0"/>
              <a:t> </a:t>
            </a:r>
            <a:r>
              <a:rPr lang="en-US" dirty="0" smtClean="0"/>
              <a:t>- recalculated/flight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679289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800496" y="5442178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13</a:t>
            </a:r>
          </a:p>
        </p:txBody>
      </p:sp>
      <p:sp>
        <p:nvSpPr>
          <p:cNvPr id="3" name="Rectangle 2"/>
          <p:cNvSpPr/>
          <p:nvPr/>
        </p:nvSpPr>
        <p:spPr>
          <a:xfrm>
            <a:off x="609599" y="6236732"/>
            <a:ext cx="83152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Channels: g(</a:t>
            </a:r>
            <a:r>
              <a:rPr lang="en-US" dirty="0" err="1"/>
              <a:t>i</a:t>
            </a:r>
            <a:r>
              <a:rPr lang="en-US" dirty="0"/>
              <a:t>) = (g(</a:t>
            </a:r>
            <a:r>
              <a:rPr lang="en-US" dirty="0" err="1"/>
              <a:t>i</a:t>
            </a:r>
            <a:r>
              <a:rPr lang="en-US" dirty="0"/>
              <a:t>) + </a:t>
            </a:r>
            <a:r>
              <a:rPr lang="en-US" dirty="0" err="1"/>
              <a:t>Gnd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* </a:t>
            </a:r>
            <a:r>
              <a:rPr lang="en-US" dirty="0" err="1"/>
              <a:t>Wtg</a:t>
            </a:r>
            <a:r>
              <a:rPr lang="en-US" dirty="0"/>
              <a:t>) / (1 + </a:t>
            </a:r>
            <a:r>
              <a:rPr lang="en-US" dirty="0" err="1"/>
              <a:t>Wtg</a:t>
            </a:r>
            <a:r>
              <a:rPr lang="en-US" dirty="0"/>
              <a:t>): </a:t>
            </a:r>
            <a:r>
              <a:rPr lang="en-US" dirty="0" err="1"/>
              <a:t>dG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g(</a:t>
            </a:r>
            <a:r>
              <a:rPr lang="en-US" dirty="0" err="1"/>
              <a:t>i</a:t>
            </a:r>
            <a:r>
              <a:rPr lang="en-US" dirty="0"/>
              <a:t>) -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): Next </a:t>
            </a:r>
            <a:r>
              <a:rPr lang="en-US" dirty="0" err="1"/>
              <a:t>i</a:t>
            </a:r>
            <a:endParaRPr lang="en-US" dirty="0"/>
          </a:p>
        </p:txBody>
      </p:sp>
      <p:sp>
        <p:nvSpPr>
          <p:cNvPr id="4" name="Rectangle 3"/>
          <p:cNvSpPr/>
          <p:nvPr/>
        </p:nvSpPr>
        <p:spPr>
          <a:xfrm>
            <a:off x="2248485" y="5339917"/>
            <a:ext cx="6638881" cy="369332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 </a:t>
            </a:r>
            <a:r>
              <a:rPr lang="en-US" dirty="0" err="1"/>
              <a:t>Wtg</a:t>
            </a:r>
            <a:r>
              <a:rPr lang="en-US" dirty="0"/>
              <a:t> = 0.1 'Problem with </a:t>
            </a:r>
            <a:r>
              <a:rPr lang="en-US" dirty="0" err="1"/>
              <a:t>AltKmTrend</a:t>
            </a:r>
            <a:r>
              <a:rPr lang="en-US" dirty="0"/>
              <a:t> if not starting from ground</a:t>
            </a:r>
          </a:p>
        </p:txBody>
      </p:sp>
      <p:cxnSp>
        <p:nvCxnSpPr>
          <p:cNvPr id="6" name="Straight Arrow Connector 5"/>
          <p:cNvCxnSpPr>
            <a:stCxn id="3" idx="0"/>
            <a:endCxn id="4" idx="1"/>
          </p:cNvCxnSpPr>
          <p:nvPr/>
        </p:nvCxnSpPr>
        <p:spPr>
          <a:xfrm flipH="1" flipV="1">
            <a:off x="2248485" y="5524583"/>
            <a:ext cx="2518755" cy="712149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/>
          <p:cNvCxnSpPr/>
          <p:nvPr/>
        </p:nvCxnSpPr>
        <p:spPr>
          <a:xfrm flipH="1" flipV="1">
            <a:off x="3200400" y="4895165"/>
            <a:ext cx="213998" cy="1467827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Arrow Connector 11"/>
          <p:cNvCxnSpPr/>
          <p:nvPr/>
        </p:nvCxnSpPr>
        <p:spPr>
          <a:xfrm flipV="1">
            <a:off x="6404956" y="6096000"/>
            <a:ext cx="148244" cy="206856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6557889" y="5880657"/>
            <a:ext cx="90281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Unused</a:t>
            </a:r>
            <a:endParaRPr lang="en-US" dirty="0"/>
          </a:p>
        </p:txBody>
      </p:sp>
      <p:sp>
        <p:nvSpPr>
          <p:cNvPr id="15" name="Rectangle 14"/>
          <p:cNvSpPr/>
          <p:nvPr/>
        </p:nvSpPr>
        <p:spPr>
          <a:xfrm>
            <a:off x="1340439" y="4248834"/>
            <a:ext cx="7610233" cy="64633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/>
              <a:t>'   First time thru; give running </a:t>
            </a:r>
            <a:r>
              <a:rPr lang="en-US" dirty="0" err="1"/>
              <a:t>avg</a:t>
            </a:r>
            <a:r>
              <a:rPr lang="en-US" dirty="0"/>
              <a:t> gains: g(1), g(2), g(3) gain equation value</a:t>
            </a:r>
          </a:p>
          <a:p>
            <a:r>
              <a:rPr lang="en-US" dirty="0"/>
              <a:t>    If g(1) = 0 Then g(1) = </a:t>
            </a:r>
            <a:r>
              <a:rPr lang="en-US" dirty="0" err="1"/>
              <a:t>Geqn</a:t>
            </a:r>
            <a:r>
              <a:rPr lang="en-US" dirty="0"/>
              <a:t>(1): g(2) = </a:t>
            </a:r>
            <a:r>
              <a:rPr lang="en-US" dirty="0" err="1"/>
              <a:t>Geqn</a:t>
            </a:r>
            <a:r>
              <a:rPr lang="en-US" dirty="0"/>
              <a:t>(2): g(3) = </a:t>
            </a:r>
            <a:r>
              <a:rPr lang="en-US" dirty="0" err="1"/>
              <a:t>Geqn</a:t>
            </a:r>
            <a:r>
              <a:rPr lang="en-US" dirty="0"/>
              <a:t>(3)</a:t>
            </a:r>
          </a:p>
        </p:txBody>
      </p:sp>
      <p:cxnSp>
        <p:nvCxnSpPr>
          <p:cNvPr id="17" name="Straight Arrow Connector 16"/>
          <p:cNvCxnSpPr/>
          <p:nvPr/>
        </p:nvCxnSpPr>
        <p:spPr>
          <a:xfrm flipH="1" flipV="1">
            <a:off x="1219200" y="5626844"/>
            <a:ext cx="2804798" cy="733915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8725296" y="0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16</a:t>
            </a:r>
          </a:p>
        </p:txBody>
      </p:sp>
      <p:sp>
        <p:nvSpPr>
          <p:cNvPr id="20" name="Rectangle 19"/>
          <p:cNvSpPr/>
          <p:nvPr/>
        </p:nvSpPr>
        <p:spPr>
          <a:xfrm>
            <a:off x="1009848" y="838200"/>
            <a:ext cx="7460700" cy="3139321"/>
          </a:xfrm>
          <a:prstGeom prst="rect">
            <a:avLst/>
          </a:prstGeom>
          <a:ln w="6350">
            <a:solidFill>
              <a:schemeClr val="tx1"/>
            </a:solidFill>
          </a:ln>
        </p:spPr>
        <p:txBody>
          <a:bodyPr wrap="square">
            <a:spAutoFit/>
          </a:bodyPr>
          <a:lstStyle/>
          <a:p>
            <a:r>
              <a:rPr lang="en-US" dirty="0" smtClean="0"/>
              <a:t>From: </a:t>
            </a:r>
            <a:r>
              <a:rPr lang="en-US" dirty="0" err="1" smtClean="0"/>
              <a:t>MTPbin</a:t>
            </a:r>
            <a:r>
              <a:rPr lang="en-US" dirty="0" smtClean="0"/>
              <a:t>::</a:t>
            </a:r>
            <a:r>
              <a:rPr lang="en-US" dirty="0" err="1" smtClean="0"/>
              <a:t>GainGE</a:t>
            </a:r>
            <a:r>
              <a:rPr lang="en-US" dirty="0" smtClean="0"/>
              <a:t>:</a:t>
            </a:r>
          </a:p>
          <a:p>
            <a:r>
              <a:rPr lang="en-US" dirty="0" smtClean="0"/>
              <a:t> </a:t>
            </a:r>
            <a:r>
              <a:rPr lang="en-US" dirty="0"/>
              <a:t>For </a:t>
            </a:r>
            <a:r>
              <a:rPr lang="en-US" dirty="0" err="1"/>
              <a:t>i</a:t>
            </a:r>
            <a:r>
              <a:rPr lang="en-US" dirty="0"/>
              <a:t> = 1 To Channels</a:t>
            </a:r>
          </a:p>
          <a:p>
            <a:r>
              <a:rPr lang="en-US" dirty="0"/>
              <a:t>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GEC(</a:t>
            </a:r>
            <a:r>
              <a:rPr lang="en-US" dirty="0" err="1"/>
              <a:t>i</a:t>
            </a:r>
            <a:r>
              <a:rPr lang="en-US" dirty="0"/>
              <a:t>, 1)</a:t>
            </a:r>
          </a:p>
          <a:p>
            <a:r>
              <a:rPr lang="en-US" dirty="0"/>
              <a:t>      For j = 2 To </a:t>
            </a:r>
            <a:r>
              <a:rPr lang="en-US" dirty="0" err="1"/>
              <a:t>Nfit</a:t>
            </a:r>
            <a:endParaRPr lang="en-US" dirty="0"/>
          </a:p>
          <a:p>
            <a:r>
              <a:rPr lang="en-US" dirty="0"/>
              <a:t>        If NP$(j) = "Time" </a:t>
            </a:r>
            <a:r>
              <a:rPr lang="en-US" dirty="0" smtClean="0"/>
              <a:t>Then  ‘ </a:t>
            </a:r>
            <a:r>
              <a:rPr lang="en-US" b="1" dirty="0" smtClean="0"/>
              <a:t>Never Happens</a:t>
            </a:r>
            <a:endParaRPr lang="en-US" b="1" dirty="0"/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</a:t>
            </a:r>
            <a:r>
              <a:rPr lang="en-US" dirty="0" err="1"/>
              <a:t>Exp</a:t>
            </a:r>
            <a:r>
              <a:rPr lang="en-US" dirty="0"/>
              <a:t>(-(UV(1, r) - UV(1, 1)) / 1000# / GEC(</a:t>
            </a:r>
            <a:r>
              <a:rPr lang="en-US" dirty="0" err="1"/>
              <a:t>i</a:t>
            </a:r>
            <a:r>
              <a:rPr lang="en-US" dirty="0"/>
              <a:t>, j))</a:t>
            </a:r>
          </a:p>
          <a:p>
            <a:r>
              <a:rPr lang="en-US" dirty="0"/>
              <a:t>        Else</a:t>
            </a:r>
          </a:p>
          <a:p>
            <a:r>
              <a:rPr lang="en-US" dirty="0"/>
              <a:t>         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= </a:t>
            </a:r>
            <a:r>
              <a:rPr lang="en-US" dirty="0" err="1"/>
              <a:t>Geqn</a:t>
            </a:r>
            <a:r>
              <a:rPr lang="en-US" dirty="0"/>
              <a:t>(</a:t>
            </a:r>
            <a:r>
              <a:rPr lang="en-US" dirty="0" err="1"/>
              <a:t>i</a:t>
            </a:r>
            <a:r>
              <a:rPr lang="en-US" dirty="0"/>
              <a:t>) + FP(j) * GEC(</a:t>
            </a:r>
            <a:r>
              <a:rPr lang="en-US" dirty="0" err="1"/>
              <a:t>i</a:t>
            </a:r>
            <a:r>
              <a:rPr lang="en-US" dirty="0"/>
              <a:t>, j)</a:t>
            </a:r>
          </a:p>
          <a:p>
            <a:r>
              <a:rPr lang="en-US" dirty="0"/>
              <a:t>        End If</a:t>
            </a:r>
          </a:p>
          <a:p>
            <a:r>
              <a:rPr lang="en-US" dirty="0"/>
              <a:t>      Next j</a:t>
            </a:r>
          </a:p>
          <a:p>
            <a:r>
              <a:rPr lang="en-US" dirty="0"/>
              <a:t>    Next</a:t>
            </a:r>
          </a:p>
        </p:txBody>
      </p:sp>
      <p:cxnSp>
        <p:nvCxnSpPr>
          <p:cNvPr id="21" name="Straight Arrow Connector 20"/>
          <p:cNvCxnSpPr/>
          <p:nvPr/>
        </p:nvCxnSpPr>
        <p:spPr>
          <a:xfrm flipH="1" flipV="1">
            <a:off x="2133600" y="3048000"/>
            <a:ext cx="1647196" cy="1551792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/>
          <p:cNvCxnSpPr/>
          <p:nvPr/>
        </p:nvCxnSpPr>
        <p:spPr>
          <a:xfrm flipV="1">
            <a:off x="3560007" y="413266"/>
            <a:ext cx="0" cy="24061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TextBox 26"/>
          <p:cNvSpPr txBox="1"/>
          <p:nvPr/>
        </p:nvSpPr>
        <p:spPr>
          <a:xfrm>
            <a:off x="3318053" y="43934"/>
            <a:ext cx="4187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15</a:t>
            </a:r>
          </a:p>
        </p:txBody>
      </p:sp>
      <p:cxnSp>
        <p:nvCxnSpPr>
          <p:cNvPr id="29" name="Straight Arrow Connector 28"/>
          <p:cNvCxnSpPr/>
          <p:nvPr/>
        </p:nvCxnSpPr>
        <p:spPr>
          <a:xfrm flipV="1">
            <a:off x="2621599" y="413266"/>
            <a:ext cx="2523956" cy="1110734"/>
          </a:xfrm>
          <a:prstGeom prst="straightConnector1">
            <a:avLst/>
          </a:prstGeom>
          <a:ln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/>
          <p:cNvSpPr txBox="1"/>
          <p:nvPr/>
        </p:nvSpPr>
        <p:spPr>
          <a:xfrm>
            <a:off x="5145555" y="228600"/>
            <a:ext cx="30366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 smtClean="0"/>
              <a:t>From BIN file 0 changes/flight!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01885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159194</TotalTime>
  <Words>4326</Words>
  <Application>Microsoft Office PowerPoint</Application>
  <PresentationFormat>On-screen Show (4:3)</PresentationFormat>
  <Paragraphs>552</Paragraphs>
  <Slides>27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28" baseType="lpstr">
      <vt:lpstr>Office Theme</vt:lpstr>
      <vt:lpstr>Reverse Engineering </vt:lpstr>
      <vt:lpstr>PowerPoint Presentation</vt:lpstr>
      <vt:lpstr>MTPBin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>Microsoft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Tom Baltzer</dc:creator>
  <cp:lastModifiedBy>Tom Baltzer</cp:lastModifiedBy>
  <cp:revision>183</cp:revision>
  <dcterms:created xsi:type="dcterms:W3CDTF">2014-10-15T17:50:07Z</dcterms:created>
  <dcterms:modified xsi:type="dcterms:W3CDTF">2016-05-19T20:34:23Z</dcterms:modified>
</cp:coreProperties>
</file>