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75" r:id="rId4"/>
    <p:sldId id="276" r:id="rId5"/>
    <p:sldId id="271" r:id="rId6"/>
    <p:sldId id="277" r:id="rId7"/>
    <p:sldId id="257" r:id="rId8"/>
    <p:sldId id="258" r:id="rId9"/>
    <p:sldId id="280" r:id="rId10"/>
    <p:sldId id="269" r:id="rId11"/>
    <p:sldId id="265" r:id="rId12"/>
    <p:sldId id="259" r:id="rId13"/>
    <p:sldId id="278" r:id="rId14"/>
    <p:sldId id="279" r:id="rId15"/>
    <p:sldId id="264" r:id="rId16"/>
    <p:sldId id="267" r:id="rId17"/>
    <p:sldId id="268" r:id="rId18"/>
    <p:sldId id="274" r:id="rId19"/>
    <p:sldId id="272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CBDC-2F89-4EA6-9267-21B7CC91C062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F18-1EB8-4D42-B5B8-8509443DF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CBDC-2F89-4EA6-9267-21B7CC91C062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F18-1EB8-4D42-B5B8-8509443DF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CBDC-2F89-4EA6-9267-21B7CC91C062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F18-1EB8-4D42-B5B8-8509443DF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CBDC-2F89-4EA6-9267-21B7CC91C062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F18-1EB8-4D42-B5B8-8509443DF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CBDC-2F89-4EA6-9267-21B7CC91C062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F18-1EB8-4D42-B5B8-8509443DF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CBDC-2F89-4EA6-9267-21B7CC91C062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F18-1EB8-4D42-B5B8-8509443DF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CBDC-2F89-4EA6-9267-21B7CC91C062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F18-1EB8-4D42-B5B8-8509443DF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CBDC-2F89-4EA6-9267-21B7CC91C062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F18-1EB8-4D42-B5B8-8509443DF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CBDC-2F89-4EA6-9267-21B7CC91C062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F18-1EB8-4D42-B5B8-8509443DF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CBDC-2F89-4EA6-9267-21B7CC91C062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F18-1EB8-4D42-B5B8-8509443DF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CBDC-2F89-4EA6-9267-21B7CC91C062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63F18-1EB8-4D42-B5B8-8509443DF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CBDC-2F89-4EA6-9267-21B7CC91C062}" type="datetimeFigureOut">
              <a:rPr lang="en-US" smtClean="0"/>
              <a:pPr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63F18-1EB8-4D42-B5B8-8509443DF8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Microwave Temperature Profiler (MTP)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High Level Software design and Plan for integrating into ADS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Retrieval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9812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Temperature  Profile (current)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5638800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Brightness Temperature Measurement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524000" y="2667000"/>
            <a:ext cx="0" cy="2971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6801" y="3124200"/>
            <a:ext cx="461665" cy="182678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dirty="0" smtClean="0"/>
              <a:t>Emitted Radiation</a:t>
            </a:r>
            <a:endParaRPr lang="en-US" dirty="0"/>
          </a:p>
        </p:txBody>
      </p:sp>
      <p:grpSp>
        <p:nvGrpSpPr>
          <p:cNvPr id="3" name="Group 17"/>
          <p:cNvGrpSpPr/>
          <p:nvPr/>
        </p:nvGrpSpPr>
        <p:grpSpPr>
          <a:xfrm>
            <a:off x="3581400" y="1905000"/>
            <a:ext cx="5410200" cy="4913531"/>
            <a:chOff x="2819400" y="1905000"/>
            <a:chExt cx="5410200" cy="4913531"/>
          </a:xfrm>
        </p:grpSpPr>
        <p:sp>
          <p:nvSpPr>
            <p:cNvPr id="5" name="Rectangle 4"/>
            <p:cNvSpPr/>
            <p:nvPr/>
          </p:nvSpPr>
          <p:spPr>
            <a:xfrm>
              <a:off x="6400800" y="5638800"/>
              <a:ext cx="1828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Brightness Temperature Measurement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5638800"/>
              <a:ext cx="1828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Brightness Temperature Estimate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19400" y="1905000"/>
              <a:ext cx="1828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Temperature Profile (archived)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24600" y="1905000"/>
              <a:ext cx="1828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Temperature Profile Retrieval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733800" y="2667000"/>
              <a:ext cx="0" cy="2971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0"/>
            </p:cNvCxnSpPr>
            <p:nvPr/>
          </p:nvCxnSpPr>
          <p:spPr>
            <a:xfrm flipV="1">
              <a:off x="7315200" y="2590800"/>
              <a:ext cx="0" cy="3048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971800" y="3429000"/>
              <a:ext cx="738664" cy="1831592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Forward </a:t>
              </a:r>
              <a:r>
                <a:rPr lang="en-US" dirty="0" err="1" smtClean="0"/>
                <a:t>Radiative</a:t>
              </a:r>
              <a:endParaRPr lang="en-US" dirty="0" smtClean="0"/>
            </a:p>
            <a:p>
              <a:r>
                <a:rPr lang="en-US" dirty="0" smtClean="0"/>
                <a:t> Transfer Model</a:t>
              </a:r>
              <a:endParaRPr lang="en-US" dirty="0"/>
            </a:p>
          </p:txBody>
        </p:sp>
        <p:cxnSp>
          <p:nvCxnSpPr>
            <p:cNvPr id="20" name="Straight Arrow Connector 19"/>
            <p:cNvCxnSpPr>
              <a:stCxn id="6" idx="3"/>
              <a:endCxn id="5" idx="1"/>
            </p:cNvCxnSpPr>
            <p:nvPr/>
          </p:nvCxnSpPr>
          <p:spPr>
            <a:xfrm>
              <a:off x="4724400" y="6057900"/>
              <a:ext cx="1676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876800" y="6172200"/>
              <a:ext cx="22073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Solve for </a:t>
              </a:r>
            </a:p>
            <a:p>
              <a:r>
                <a:rPr lang="en-US" dirty="0" smtClean="0"/>
                <a:t>Retrieval Coefficients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858000" y="2971801"/>
              <a:ext cx="461665" cy="211506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dirty="0" smtClean="0"/>
                <a:t>Retrieval Coefficients</a:t>
              </a:r>
              <a:endParaRPr lang="en-US" dirty="0"/>
            </a:p>
          </p:txBody>
        </p:sp>
      </p:grpSp>
      <p:cxnSp>
        <p:nvCxnSpPr>
          <p:cNvPr id="23" name="Straight Connector 22"/>
          <p:cNvCxnSpPr/>
          <p:nvPr/>
        </p:nvCxnSpPr>
        <p:spPr>
          <a:xfrm>
            <a:off x="3048000" y="2209800"/>
            <a:ext cx="0" cy="3886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0" y="1524000"/>
            <a:ext cx="151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24200" y="1524000"/>
            <a:ext cx="103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Retrieval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62600" y="4800600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Approximate RT equation in polynomial form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 Coefficients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Generated twice during projects</a:t>
            </a:r>
          </a:p>
          <a:p>
            <a:pPr lvl="1"/>
            <a:r>
              <a:rPr lang="en-US" dirty="0" smtClean="0"/>
              <a:t>Prior to project </a:t>
            </a:r>
          </a:p>
          <a:p>
            <a:pPr lvl="2"/>
            <a:r>
              <a:rPr lang="en-US" dirty="0" smtClean="0"/>
              <a:t>For real time operations</a:t>
            </a:r>
          </a:p>
          <a:p>
            <a:pPr lvl="2"/>
            <a:r>
              <a:rPr lang="en-US" dirty="0" smtClean="0"/>
              <a:t>Use RAOBs that represent expected conditions</a:t>
            </a:r>
            <a:endParaRPr lang="en-US" dirty="0"/>
          </a:p>
          <a:p>
            <a:pPr lvl="1"/>
            <a:r>
              <a:rPr lang="en-US" dirty="0" smtClean="0"/>
              <a:t>After project </a:t>
            </a:r>
          </a:p>
          <a:p>
            <a:pPr lvl="2"/>
            <a:r>
              <a:rPr lang="en-US" dirty="0" smtClean="0"/>
              <a:t>For final data processing</a:t>
            </a:r>
          </a:p>
          <a:p>
            <a:pPr lvl="2"/>
            <a:r>
              <a:rPr lang="en-US" dirty="0" smtClean="0"/>
              <a:t>Use RAOBs that represent actual atmosphere flown through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800" y="2895600"/>
            <a:ext cx="18288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RAOBGet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696" y="228599"/>
            <a:ext cx="7364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Pre-Flight Retrieval </a:t>
            </a:r>
            <a:r>
              <a:rPr lang="en-US" sz="3200" dirty="0" smtClean="0"/>
              <a:t>Coefficients </a:t>
            </a:r>
            <a:r>
              <a:rPr lang="en-US" sz="3200" dirty="0" smtClean="0"/>
              <a:t>Generation</a:t>
            </a:r>
            <a:endParaRPr lang="en-US" sz="3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838200" y="44196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ASCII RAOB Files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0"/>
            <a:endCxn id="3075" idx="3"/>
          </p:cNvCxnSpPr>
          <p:nvPr/>
        </p:nvCxnSpPr>
        <p:spPr>
          <a:xfrm flipH="1" flipV="1">
            <a:off x="1524000" y="1452664"/>
            <a:ext cx="76200" cy="1442936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4" idx="4"/>
          </p:cNvCxnSpPr>
          <p:nvPr/>
        </p:nvCxnSpPr>
        <p:spPr>
          <a:xfrm flipV="1">
            <a:off x="1562100" y="3352800"/>
            <a:ext cx="38100" cy="10668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200400" y="4495800"/>
            <a:ext cx="1905000" cy="838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RAOBMan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7" idx="2"/>
            <a:endCxn id="11" idx="3"/>
          </p:cNvCxnSpPr>
          <p:nvPr/>
        </p:nvCxnSpPr>
        <p:spPr>
          <a:xfrm flipH="1" flipV="1">
            <a:off x="2286000" y="4876800"/>
            <a:ext cx="914400" cy="381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29000" y="26670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Raob</a:t>
            </a:r>
            <a:r>
              <a:rPr lang="en-US" dirty="0" smtClean="0"/>
              <a:t> Templates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5" idx="2"/>
            <a:endCxn id="17" idx="0"/>
          </p:cNvCxnSpPr>
          <p:nvPr/>
        </p:nvCxnSpPr>
        <p:spPr>
          <a:xfrm>
            <a:off x="4152900" y="3581400"/>
            <a:ext cx="0" cy="9144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4" idx="2"/>
            <a:endCxn id="25" idx="3"/>
          </p:cNvCxnSpPr>
          <p:nvPr/>
        </p:nvCxnSpPr>
        <p:spPr>
          <a:xfrm flipH="1" flipV="1">
            <a:off x="4876800" y="3124200"/>
            <a:ext cx="1441683" cy="381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Users\tbaltzer.CIT\AppData\Local\Microsoft\Windows\Temporary Internet Files\Content.IE5\CM1NXK3V\MM900236386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62000" cy="924128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52400" y="1676400"/>
            <a:ext cx="118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RAOB Resources</a:t>
            </a:r>
            <a:endParaRPr 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4114800" y="3810000"/>
            <a:ext cx="107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r>
              <a:rPr lang="en-US" dirty="0"/>
              <a:t> </a:t>
            </a:r>
            <a:r>
              <a:rPr lang="en-US" dirty="0" smtClean="0"/>
              <a:t>&amp; </a:t>
            </a:r>
          </a:p>
          <a:p>
            <a:r>
              <a:rPr lang="en-US" dirty="0" smtClean="0"/>
              <a:t>Statistics</a:t>
            </a:r>
          </a:p>
        </p:txBody>
      </p:sp>
      <p:sp>
        <p:nvSpPr>
          <p:cNvPr id="264" name="Oval 263"/>
          <p:cNvSpPr/>
          <p:nvPr/>
        </p:nvSpPr>
        <p:spPr>
          <a:xfrm>
            <a:off x="6318483" y="2743200"/>
            <a:ext cx="1905000" cy="838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RCCalc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err="1" smtClean="0">
                <a:solidFill>
                  <a:srgbClr val="FF0000"/>
                </a:solidFill>
              </a:rPr>
              <a:t>Radiative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Xfer</a:t>
            </a:r>
            <a:r>
              <a:rPr lang="en-US" sz="1600" dirty="0" smtClean="0">
                <a:solidFill>
                  <a:srgbClr val="FF0000"/>
                </a:solidFill>
              </a:rPr>
              <a:t> Modeling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69" name="Straight Arrow Connector 268"/>
          <p:cNvCxnSpPr>
            <a:stCxn id="268" idx="0"/>
            <a:endCxn id="264" idx="4"/>
          </p:cNvCxnSpPr>
          <p:nvPr/>
        </p:nvCxnSpPr>
        <p:spPr>
          <a:xfrm flipV="1">
            <a:off x="7042383" y="3581400"/>
            <a:ext cx="228600" cy="923599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543800" y="4826267"/>
            <a:ext cx="1447800" cy="11862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 Average Brightness Temps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6318483" y="4504999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Preliminary Retrieval </a:t>
            </a:r>
            <a:r>
              <a:rPr lang="en-US" dirty="0" smtClean="0"/>
              <a:t>Coefficients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4800" y="2893996"/>
            <a:ext cx="18288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RAOBGet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26194"/>
            <a:ext cx="7492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Post-Flight Retrieval </a:t>
            </a:r>
            <a:r>
              <a:rPr lang="en-US" sz="3200" dirty="0" smtClean="0"/>
              <a:t>Coefficients Generation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5300" y="4370671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ASCII RAOB Files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0"/>
            <a:endCxn id="3075" idx="3"/>
          </p:cNvCxnSpPr>
          <p:nvPr/>
        </p:nvCxnSpPr>
        <p:spPr>
          <a:xfrm flipV="1">
            <a:off x="1219200" y="1452664"/>
            <a:ext cx="304800" cy="14413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4" idx="4"/>
          </p:cNvCxnSpPr>
          <p:nvPr/>
        </p:nvCxnSpPr>
        <p:spPr>
          <a:xfrm flipV="1">
            <a:off x="1219200" y="3351196"/>
            <a:ext cx="0" cy="1019475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880360" y="5410200"/>
            <a:ext cx="1905000" cy="838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RAOBMan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7" idx="2"/>
            <a:endCxn id="11" idx="3"/>
          </p:cNvCxnSpPr>
          <p:nvPr/>
        </p:nvCxnSpPr>
        <p:spPr>
          <a:xfrm flipH="1" flipV="1">
            <a:off x="1943100" y="4827871"/>
            <a:ext cx="937260" cy="1001429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544125" y="2322731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Raob</a:t>
            </a:r>
            <a:r>
              <a:rPr lang="en-US" dirty="0" smtClean="0"/>
              <a:t> </a:t>
            </a:r>
            <a:endParaRPr lang="en-US" dirty="0" smtClean="0"/>
          </a:p>
          <a:p>
            <a:pPr algn="ctr"/>
            <a:r>
              <a:rPr lang="en-US" dirty="0" smtClean="0"/>
              <a:t>Templates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6" idx="2"/>
            <a:endCxn id="17" idx="0"/>
          </p:cNvCxnSpPr>
          <p:nvPr/>
        </p:nvCxnSpPr>
        <p:spPr>
          <a:xfrm flipH="1">
            <a:off x="3832860" y="4762098"/>
            <a:ext cx="84708" cy="64810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4" idx="0"/>
            <a:endCxn id="25" idx="2"/>
          </p:cNvCxnSpPr>
          <p:nvPr/>
        </p:nvCxnSpPr>
        <p:spPr>
          <a:xfrm flipH="1" flipV="1">
            <a:off x="7268025" y="3237131"/>
            <a:ext cx="2958" cy="438568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Users\tbaltzer.CIT\AppData\Local\Microsoft\Windows\Temporary Internet Files\Content.IE5\CM1NXK3V\MM900236386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62000" cy="924128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52400" y="1676400"/>
            <a:ext cx="118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RAOB Resources</a:t>
            </a:r>
            <a:endParaRPr 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2430207" y="3000397"/>
            <a:ext cx="107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r>
              <a:rPr lang="en-US" dirty="0"/>
              <a:t> </a:t>
            </a:r>
            <a:r>
              <a:rPr lang="en-US" dirty="0" smtClean="0"/>
              <a:t>&amp; </a:t>
            </a:r>
          </a:p>
          <a:p>
            <a:r>
              <a:rPr lang="en-US" dirty="0" smtClean="0"/>
              <a:t>Statistics</a:t>
            </a:r>
          </a:p>
        </p:txBody>
      </p:sp>
      <p:sp>
        <p:nvSpPr>
          <p:cNvPr id="264" name="Oval 263"/>
          <p:cNvSpPr/>
          <p:nvPr/>
        </p:nvSpPr>
        <p:spPr>
          <a:xfrm>
            <a:off x="6318483" y="3675699"/>
            <a:ext cx="1905000" cy="838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RCCalc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err="1" smtClean="0">
                <a:solidFill>
                  <a:srgbClr val="FF0000"/>
                </a:solidFill>
              </a:rPr>
              <a:t>Radiative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Xfer</a:t>
            </a:r>
            <a:r>
              <a:rPr lang="en-US" sz="1600" dirty="0" smtClean="0">
                <a:solidFill>
                  <a:srgbClr val="FF0000"/>
                </a:solidFill>
              </a:rPr>
              <a:t> Modeling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69" name="Straight Arrow Connector 268"/>
          <p:cNvCxnSpPr>
            <a:stCxn id="268" idx="0"/>
            <a:endCxn id="264" idx="4"/>
          </p:cNvCxnSpPr>
          <p:nvPr/>
        </p:nvCxnSpPr>
        <p:spPr>
          <a:xfrm flipV="1">
            <a:off x="6986510" y="4513899"/>
            <a:ext cx="284473" cy="51154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133600" y="1885028"/>
            <a:ext cx="19050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Excel Spreadsheet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93668" y="3847698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Single Binary RAOB File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3" idx="4"/>
            <a:endCxn id="26" idx="0"/>
          </p:cNvCxnSpPr>
          <p:nvPr/>
        </p:nvCxnSpPr>
        <p:spPr>
          <a:xfrm>
            <a:off x="3086100" y="2799428"/>
            <a:ext cx="831468" cy="104827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318483" y="882478"/>
            <a:ext cx="1905000" cy="838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RAOBMan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14800" y="973796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Excel File</a:t>
            </a:r>
            <a:endParaRPr lang="en-US" dirty="0"/>
          </a:p>
        </p:txBody>
      </p:sp>
      <p:cxnSp>
        <p:nvCxnSpPr>
          <p:cNvPr id="53" name="Straight Arrow Connector 52"/>
          <p:cNvCxnSpPr>
            <a:stCxn id="52" idx="1"/>
            <a:endCxn id="23" idx="0"/>
          </p:cNvCxnSpPr>
          <p:nvPr/>
        </p:nvCxnSpPr>
        <p:spPr>
          <a:xfrm flipH="1">
            <a:off x="3086100" y="1430996"/>
            <a:ext cx="1028700" cy="45403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7" idx="2"/>
            <a:endCxn id="52" idx="3"/>
          </p:cNvCxnSpPr>
          <p:nvPr/>
        </p:nvCxnSpPr>
        <p:spPr>
          <a:xfrm flipH="1">
            <a:off x="5562600" y="1301578"/>
            <a:ext cx="755883" cy="129418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5" idx="0"/>
            <a:endCxn id="37" idx="4"/>
          </p:cNvCxnSpPr>
          <p:nvPr/>
        </p:nvCxnSpPr>
        <p:spPr>
          <a:xfrm flipV="1">
            <a:off x="7268025" y="1720678"/>
            <a:ext cx="2958" cy="602053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499583" y="5519336"/>
            <a:ext cx="1447800" cy="11862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 Average Brightness Temps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6262610" y="5025441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Retrieval Coefficients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3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4605" y="228598"/>
            <a:ext cx="7209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MTP </a:t>
            </a:r>
            <a:r>
              <a:rPr lang="en-US" sz="3200" dirty="0" smtClean="0"/>
              <a:t>Calibration and Retrieval (Post Flight)</a:t>
            </a:r>
            <a:endParaRPr lang="en-US" sz="3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301592" y="3620301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Recorded RAW </a:t>
            </a:r>
            <a:r>
              <a:rPr lang="en-US" dirty="0" smtClean="0"/>
              <a:t>MTP Data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963036" y="3276599"/>
            <a:ext cx="1676400" cy="1066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MTPbin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Processing 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7" idx="2"/>
            <a:endCxn id="11" idx="3"/>
          </p:cNvCxnSpPr>
          <p:nvPr/>
        </p:nvCxnSpPr>
        <p:spPr>
          <a:xfrm flipH="1">
            <a:off x="1749392" y="3809999"/>
            <a:ext cx="1213644" cy="26750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23" y="1077729"/>
            <a:ext cx="250061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336179"/>
            <a:ext cx="375300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Straight Arrow Connector 34"/>
          <p:cNvCxnSpPr>
            <a:stCxn id="2050" idx="1"/>
            <a:endCxn id="17" idx="7"/>
          </p:cNvCxnSpPr>
          <p:nvPr/>
        </p:nvCxnSpPr>
        <p:spPr>
          <a:xfrm flipH="1">
            <a:off x="4393933" y="2258829"/>
            <a:ext cx="1035290" cy="1173999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51" idx="0"/>
            <a:endCxn id="17" idx="6"/>
          </p:cNvCxnSpPr>
          <p:nvPr/>
        </p:nvCxnSpPr>
        <p:spPr>
          <a:xfrm flipH="1" flipV="1">
            <a:off x="4639436" y="3809999"/>
            <a:ext cx="2571065" cy="52618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5492" y="2590799"/>
            <a:ext cx="12954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</a:t>
            </a:r>
          </a:p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7" idx="1"/>
            <a:endCxn id="18" idx="3"/>
          </p:cNvCxnSpPr>
          <p:nvPr/>
        </p:nvCxnSpPr>
        <p:spPr>
          <a:xfrm flipH="1" flipV="1">
            <a:off x="2320892" y="2933699"/>
            <a:ext cx="887647" cy="499129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0"/>
            <a:endCxn id="39" idx="2"/>
          </p:cNvCxnSpPr>
          <p:nvPr/>
        </p:nvCxnSpPr>
        <p:spPr>
          <a:xfrm flipH="1" flipV="1">
            <a:off x="3230606" y="2733023"/>
            <a:ext cx="570630" cy="543576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506706" y="1546759"/>
            <a:ext cx="1447800" cy="11862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 Average Brightness Temps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269733" y="1052864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Retrieval Coefficients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670033" y="5257800"/>
            <a:ext cx="1447800" cy="10411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Brightness Temperature Comparisons</a:t>
            </a:r>
          </a:p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1554206" y="5841732"/>
            <a:ext cx="19050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Excel Spreadsheet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917540" y="4581223"/>
            <a:ext cx="1266261" cy="84541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 Corrections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2" idx="0"/>
            <a:endCxn id="17" idx="4"/>
          </p:cNvCxnSpPr>
          <p:nvPr/>
        </p:nvCxnSpPr>
        <p:spPr>
          <a:xfrm flipH="1" flipV="1">
            <a:off x="3801236" y="4343399"/>
            <a:ext cx="592697" cy="914401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6"/>
            <a:endCxn id="52" idx="1"/>
          </p:cNvCxnSpPr>
          <p:nvPr/>
        </p:nvCxnSpPr>
        <p:spPr>
          <a:xfrm flipV="1">
            <a:off x="3459206" y="5778366"/>
            <a:ext cx="210827" cy="520566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2"/>
            <a:endCxn id="53" idx="0"/>
          </p:cNvCxnSpPr>
          <p:nvPr/>
        </p:nvCxnSpPr>
        <p:spPr>
          <a:xfrm flipH="1">
            <a:off x="2506706" y="5426642"/>
            <a:ext cx="43965" cy="41509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7" idx="3"/>
            <a:endCxn id="54" idx="0"/>
          </p:cNvCxnSpPr>
          <p:nvPr/>
        </p:nvCxnSpPr>
        <p:spPr>
          <a:xfrm flipH="1">
            <a:off x="2550671" y="4187170"/>
            <a:ext cx="657868" cy="394053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" y="2057400"/>
            <a:ext cx="18288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RAOBGet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228600"/>
            <a:ext cx="6708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Some integration to ADS has happened</a:t>
            </a:r>
          </a:p>
        </p:txBody>
      </p:sp>
      <p:cxnSp>
        <p:nvCxnSpPr>
          <p:cNvPr id="12" name="Straight Arrow Connector 11"/>
          <p:cNvCxnSpPr>
            <a:stCxn id="4" idx="0"/>
            <a:endCxn id="3075" idx="3"/>
          </p:cNvCxnSpPr>
          <p:nvPr/>
        </p:nvCxnSpPr>
        <p:spPr>
          <a:xfrm flipH="1" flipV="1">
            <a:off x="914400" y="1390245"/>
            <a:ext cx="228600" cy="667155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57200" y="2438400"/>
            <a:ext cx="1905000" cy="838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RAOBMan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3075" name="Picture 3" descr="C:\Users\tbaltzer.CIT\AppData\Local\Microsoft\Windows\Temporary Internet Files\Content.IE5\CM1NXK3V\MM900236386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533400" cy="646890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0" y="1524000"/>
            <a:ext cx="1188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RAOB Resources</a:t>
            </a:r>
            <a:endParaRPr lang="en-US" sz="1400" dirty="0"/>
          </a:p>
        </p:txBody>
      </p:sp>
      <p:sp>
        <p:nvSpPr>
          <p:cNvPr id="264" name="Oval 263"/>
          <p:cNvSpPr/>
          <p:nvPr/>
        </p:nvSpPr>
        <p:spPr>
          <a:xfrm>
            <a:off x="762000" y="3124200"/>
            <a:ext cx="1905000" cy="838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RCCalc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Radio </a:t>
            </a:r>
            <a:r>
              <a:rPr lang="en-US" sz="1600" dirty="0" err="1" smtClean="0">
                <a:solidFill>
                  <a:srgbClr val="FF0000"/>
                </a:solidFill>
              </a:rPr>
              <a:t>Xfer</a:t>
            </a:r>
            <a:r>
              <a:rPr lang="en-US" sz="1600" dirty="0" smtClean="0">
                <a:solidFill>
                  <a:srgbClr val="FF0000"/>
                </a:solidFill>
              </a:rPr>
              <a:t> Modeling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1524000" y="44196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Retrieval Coefficients</a:t>
            </a:r>
            <a:endParaRPr lang="en-US" dirty="0"/>
          </a:p>
        </p:txBody>
      </p:sp>
      <p:cxnSp>
        <p:nvCxnSpPr>
          <p:cNvPr id="269" name="Straight Arrow Connector 268"/>
          <p:cNvCxnSpPr>
            <a:stCxn id="268" idx="0"/>
            <a:endCxn id="264" idx="4"/>
          </p:cNvCxnSpPr>
          <p:nvPr/>
        </p:nvCxnSpPr>
        <p:spPr>
          <a:xfrm flipH="1" flipV="1">
            <a:off x="1714500" y="3962400"/>
            <a:ext cx="533400" cy="4572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733800" y="2895600"/>
            <a:ext cx="1219200" cy="53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“DAQ”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352800" y="1447800"/>
            <a:ext cx="1752600" cy="838200"/>
            <a:chOff x="914400" y="1188720"/>
            <a:chExt cx="2288043" cy="1173480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14400" y="1600200"/>
              <a:ext cx="2288043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1212839" y="1188720"/>
              <a:ext cx="1791219" cy="430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MTP Instrument</a:t>
              </a:r>
              <a:endParaRPr lang="en-US" sz="1400" dirty="0"/>
            </a:p>
          </p:txBody>
        </p:sp>
      </p:grpSp>
      <p:cxnSp>
        <p:nvCxnSpPr>
          <p:cNvPr id="33" name="Straight Arrow Connector 32"/>
          <p:cNvCxnSpPr>
            <a:stCxn id="28" idx="0"/>
            <a:endCxn id="30" idx="2"/>
          </p:cNvCxnSpPr>
          <p:nvPr/>
        </p:nvCxnSpPr>
        <p:spPr>
          <a:xfrm flipH="1" flipV="1">
            <a:off x="4229100" y="2286000"/>
            <a:ext cx="114300" cy="60960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733800" y="3352800"/>
            <a:ext cx="16764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MTPbin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6" idx="2"/>
            <a:endCxn id="268" idx="3"/>
          </p:cNvCxnSpPr>
          <p:nvPr/>
        </p:nvCxnSpPr>
        <p:spPr>
          <a:xfrm flipH="1">
            <a:off x="2971800" y="3657600"/>
            <a:ext cx="762000" cy="12192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810000" y="5791200"/>
            <a:ext cx="1905000" cy="6858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Mission Coordinator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4114800" y="4495800"/>
            <a:ext cx="12192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5" idx="0"/>
            <a:endCxn id="36" idx="4"/>
          </p:cNvCxnSpPr>
          <p:nvPr/>
        </p:nvCxnSpPr>
        <p:spPr>
          <a:xfrm flipH="1" flipV="1">
            <a:off x="4572000" y="3962400"/>
            <a:ext cx="152400" cy="5334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0"/>
            <a:endCxn id="85" idx="2"/>
          </p:cNvCxnSpPr>
          <p:nvPr/>
        </p:nvCxnSpPr>
        <p:spPr>
          <a:xfrm flipH="1" flipV="1">
            <a:off x="4724400" y="5257800"/>
            <a:ext cx="38100" cy="5334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6629400" y="1447800"/>
            <a:ext cx="15240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nidas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>
            <a:stCxn id="101" idx="2"/>
            <a:endCxn id="36" idx="6"/>
          </p:cNvCxnSpPr>
          <p:nvPr/>
        </p:nvCxnSpPr>
        <p:spPr>
          <a:xfrm flipH="1">
            <a:off x="5410200" y="1752600"/>
            <a:ext cx="1219200" cy="19050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 rot="18035971">
            <a:off x="5413660" y="2622470"/>
            <a:ext cx="903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UDP:Raw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Counts</a:t>
            </a:r>
          </a:p>
        </p:txBody>
      </p:sp>
      <p:sp>
        <p:nvSpPr>
          <p:cNvPr id="108" name="Oval 107"/>
          <p:cNvSpPr/>
          <p:nvPr/>
        </p:nvSpPr>
        <p:spPr>
          <a:xfrm>
            <a:off x="7010400" y="2057400"/>
            <a:ext cx="15240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nimbus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77200" y="5562600"/>
            <a:ext cx="601613" cy="614172"/>
          </a:xfrm>
          <a:prstGeom prst="rect">
            <a:avLst/>
          </a:prstGeom>
          <a:noFill/>
        </p:spPr>
      </p:pic>
      <p:sp>
        <p:nvSpPr>
          <p:cNvPr id="110" name="Rectangle 109"/>
          <p:cNvSpPr/>
          <p:nvPr/>
        </p:nvSpPr>
        <p:spPr>
          <a:xfrm>
            <a:off x="7239000" y="3429000"/>
            <a:ext cx="12192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Database</a:t>
            </a: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7467600" y="5257800"/>
            <a:ext cx="1066800" cy="381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aeros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/>
          <p:cNvCxnSpPr>
            <a:stCxn id="111" idx="0"/>
            <a:endCxn id="110" idx="2"/>
          </p:cNvCxnSpPr>
          <p:nvPr/>
        </p:nvCxnSpPr>
        <p:spPr>
          <a:xfrm flipH="1" flipV="1">
            <a:off x="7848600" y="4191000"/>
            <a:ext cx="152400" cy="106680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10" idx="0"/>
            <a:endCxn id="108" idx="4"/>
          </p:cNvCxnSpPr>
          <p:nvPr/>
        </p:nvCxnSpPr>
        <p:spPr>
          <a:xfrm flipH="1" flipV="1">
            <a:off x="7772400" y="2667000"/>
            <a:ext cx="76200" cy="7620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929063" y="5198068"/>
            <a:ext cx="1447800" cy="11862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 Average Brightness Temps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228600"/>
            <a:ext cx="6581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Proposed Next Step: Replicate </a:t>
            </a:r>
            <a:r>
              <a:rPr lang="en-US" sz="3200" dirty="0" err="1" smtClean="0"/>
              <a:t>MTPbin</a:t>
            </a:r>
            <a:endParaRPr lang="en-US" sz="3200" dirty="0" smtClean="0"/>
          </a:p>
        </p:txBody>
      </p:sp>
      <p:sp>
        <p:nvSpPr>
          <p:cNvPr id="268" name="Rectangle 267"/>
          <p:cNvSpPr/>
          <p:nvPr/>
        </p:nvSpPr>
        <p:spPr>
          <a:xfrm>
            <a:off x="4038599" y="4495801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Retrieval Coefficients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676399" y="2895601"/>
            <a:ext cx="1219200" cy="53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“DAQ”</a:t>
            </a:r>
          </a:p>
        </p:txBody>
      </p:sp>
      <p:grpSp>
        <p:nvGrpSpPr>
          <p:cNvPr id="2" name="Group 28"/>
          <p:cNvGrpSpPr/>
          <p:nvPr/>
        </p:nvGrpSpPr>
        <p:grpSpPr>
          <a:xfrm>
            <a:off x="1295399" y="1447801"/>
            <a:ext cx="1752600" cy="838200"/>
            <a:chOff x="914400" y="1188720"/>
            <a:chExt cx="2288043" cy="1173480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600200"/>
              <a:ext cx="2288043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1212839" y="1188720"/>
              <a:ext cx="1791219" cy="430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MTP Instrument</a:t>
              </a:r>
              <a:endParaRPr lang="en-US" sz="1400" dirty="0"/>
            </a:p>
          </p:txBody>
        </p:sp>
      </p:grpSp>
      <p:cxnSp>
        <p:nvCxnSpPr>
          <p:cNvPr id="33" name="Straight Arrow Connector 32"/>
          <p:cNvCxnSpPr>
            <a:stCxn id="28" idx="0"/>
            <a:endCxn id="30" idx="2"/>
          </p:cNvCxnSpPr>
          <p:nvPr/>
        </p:nvCxnSpPr>
        <p:spPr>
          <a:xfrm flipH="1" flipV="1">
            <a:off x="2171699" y="2286001"/>
            <a:ext cx="114300" cy="60960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676399" y="3352801"/>
            <a:ext cx="16764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MTPbin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/>
          <p:cNvCxnSpPr>
            <a:stCxn id="36" idx="5"/>
            <a:endCxn id="268" idx="1"/>
          </p:cNvCxnSpPr>
          <p:nvPr/>
        </p:nvCxnSpPr>
        <p:spPr>
          <a:xfrm>
            <a:off x="3107296" y="3873127"/>
            <a:ext cx="931303" cy="107987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2057399" y="4495801"/>
            <a:ext cx="12192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cxnSp>
        <p:nvCxnSpPr>
          <p:cNvPr id="86" name="Straight Arrow Connector 85"/>
          <p:cNvCxnSpPr>
            <a:stCxn id="85" idx="0"/>
            <a:endCxn id="36" idx="4"/>
          </p:cNvCxnSpPr>
          <p:nvPr/>
        </p:nvCxnSpPr>
        <p:spPr>
          <a:xfrm flipH="1" flipV="1">
            <a:off x="2514599" y="3962401"/>
            <a:ext cx="152400" cy="5334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6095999" y="1981201"/>
            <a:ext cx="15240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nidas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>
            <a:stCxn id="101" idx="2"/>
            <a:endCxn id="36" idx="6"/>
          </p:cNvCxnSpPr>
          <p:nvPr/>
        </p:nvCxnSpPr>
        <p:spPr>
          <a:xfrm flipH="1">
            <a:off x="3352799" y="2286001"/>
            <a:ext cx="2743200" cy="13716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 rot="19946148">
            <a:off x="3633470" y="2846279"/>
            <a:ext cx="1700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UDP:Raw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Counts (calibration?)</a:t>
            </a:r>
          </a:p>
        </p:txBody>
      </p:sp>
      <p:sp>
        <p:nvSpPr>
          <p:cNvPr id="108" name="Oval 107"/>
          <p:cNvSpPr/>
          <p:nvPr/>
        </p:nvSpPr>
        <p:spPr>
          <a:xfrm>
            <a:off x="6476999" y="2590801"/>
            <a:ext cx="15240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nimbus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/>
          <p:cNvCxnSpPr>
            <a:stCxn id="46" idx="0"/>
            <a:endCxn id="108" idx="4"/>
          </p:cNvCxnSpPr>
          <p:nvPr/>
        </p:nvCxnSpPr>
        <p:spPr>
          <a:xfrm flipH="1" flipV="1">
            <a:off x="7238999" y="3200401"/>
            <a:ext cx="152400" cy="8382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8" idx="3"/>
            <a:endCxn id="268" idx="3"/>
          </p:cNvCxnSpPr>
          <p:nvPr/>
        </p:nvCxnSpPr>
        <p:spPr>
          <a:xfrm flipH="1">
            <a:off x="5486399" y="3111127"/>
            <a:ext cx="1213785" cy="184187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781799" y="4038601"/>
            <a:ext cx="12192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43956" y="5257801"/>
            <a:ext cx="1447800" cy="11862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 Average Brightness Temps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nimbus acting as </a:t>
            </a:r>
            <a:r>
              <a:rPr lang="en-US" dirty="0" err="1" smtClean="0"/>
              <a:t>MTPBin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Reverse Engineer algorithm from </a:t>
            </a:r>
            <a:r>
              <a:rPr lang="en-US" dirty="0" err="1" smtClean="0"/>
              <a:t>MTPBin</a:t>
            </a:r>
            <a:endParaRPr lang="en-US" dirty="0" smtClean="0"/>
          </a:p>
          <a:p>
            <a:r>
              <a:rPr lang="en-US" dirty="0" smtClean="0"/>
              <a:t>Implement Algorithm in Nimbus</a:t>
            </a:r>
          </a:p>
          <a:p>
            <a:r>
              <a:rPr lang="en-US" dirty="0" smtClean="0"/>
              <a:t>Modify </a:t>
            </a:r>
            <a:r>
              <a:rPr lang="en-US" dirty="0" err="1" smtClean="0"/>
              <a:t>Aeros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display profiles</a:t>
            </a:r>
          </a:p>
          <a:p>
            <a:pPr lvl="1">
              <a:buFontTx/>
              <a:buChar char="-"/>
            </a:pPr>
            <a:r>
              <a:rPr lang="en-US" dirty="0" smtClean="0"/>
              <a:t>Curtain Plots (or another program)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Goal: generate same set of profiles given same set of Retrieval Coefficients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nimbus acting as </a:t>
            </a:r>
            <a:r>
              <a:rPr lang="en-US" dirty="0" err="1" smtClean="0"/>
              <a:t>MTPBin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then run both the JPL and the RAF versions of “</a:t>
            </a:r>
            <a:r>
              <a:rPr lang="en-US" dirty="0" err="1" smtClean="0"/>
              <a:t>MTPBin</a:t>
            </a:r>
            <a:r>
              <a:rPr lang="en-US" dirty="0" smtClean="0"/>
              <a:t>” for projects </a:t>
            </a:r>
          </a:p>
          <a:p>
            <a:pPr lvl="1"/>
            <a:r>
              <a:rPr lang="en-US" dirty="0" smtClean="0"/>
              <a:t>Allow refinement of RAF version </a:t>
            </a:r>
          </a:p>
          <a:p>
            <a:pPr lvl="1"/>
            <a:r>
              <a:rPr lang="en-US" dirty="0" smtClean="0"/>
              <a:t>Create additional tools as needed (next slide)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nimbus acting as </a:t>
            </a:r>
            <a:r>
              <a:rPr lang="en-US" dirty="0" err="1" smtClean="0"/>
              <a:t>MTPBin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processing analysis tools</a:t>
            </a:r>
          </a:p>
          <a:p>
            <a:pPr lvl="1"/>
            <a:r>
              <a:rPr lang="en-US" dirty="0" smtClean="0"/>
              <a:t>Quality Assessment</a:t>
            </a:r>
          </a:p>
          <a:p>
            <a:pPr lvl="1"/>
            <a:r>
              <a:rPr lang="en-US" dirty="0" smtClean="0"/>
              <a:t>Interactive (is it enough like using </a:t>
            </a:r>
            <a:r>
              <a:rPr lang="en-US" dirty="0" err="1" smtClean="0"/>
              <a:t>ncplot</a:t>
            </a:r>
            <a:r>
              <a:rPr lang="en-US" dirty="0" smtClean="0"/>
              <a:t> or </a:t>
            </a:r>
            <a:r>
              <a:rPr lang="en-US" dirty="0" err="1" smtClean="0"/>
              <a:t>aeros</a:t>
            </a:r>
            <a:r>
              <a:rPr lang="en-US" dirty="0" smtClean="0"/>
              <a:t>?)</a:t>
            </a:r>
          </a:p>
          <a:p>
            <a:pPr lvl="2"/>
            <a:r>
              <a:rPr lang="en-US" dirty="0" smtClean="0"/>
              <a:t>Generate statistics that can be displayed after a processing run</a:t>
            </a:r>
          </a:p>
          <a:p>
            <a:pPr lvl="1"/>
            <a:r>
              <a:rPr lang="en-US" dirty="0" smtClean="0"/>
              <a:t>Try to approach this from a need basis rather than replicating everything</a:t>
            </a:r>
          </a:p>
          <a:p>
            <a:endParaRPr lang="en-US" dirty="0" smtClean="0"/>
          </a:p>
          <a:p>
            <a:r>
              <a:rPr lang="en-US" dirty="0" smtClean="0"/>
              <a:t>Goal: Determine what subset of these we need to be satisfied with the profiles we’re creating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&gt; 1 million lines of VB6 code</a:t>
            </a:r>
          </a:p>
          <a:p>
            <a:pPr lvl="1"/>
            <a:r>
              <a:rPr lang="en-US" dirty="0" smtClean="0"/>
              <a:t>VB6 is no longer supported by Microsoft</a:t>
            </a:r>
          </a:p>
          <a:p>
            <a:pPr lvl="1"/>
            <a:r>
              <a:rPr lang="en-US" dirty="0" smtClean="0"/>
              <a:t>Code written by scientist, not SE</a:t>
            </a:r>
          </a:p>
          <a:p>
            <a:r>
              <a:rPr lang="en-US" dirty="0" smtClean="0"/>
              <a:t>Designed to support multiple MTP instruments and platforms</a:t>
            </a:r>
          </a:p>
          <a:p>
            <a:r>
              <a:rPr lang="en-US" dirty="0" smtClean="0"/>
              <a:t>Complex algorithms that we’d like to understand better</a:t>
            </a:r>
          </a:p>
          <a:p>
            <a:r>
              <a:rPr lang="en-US" dirty="0" smtClean="0"/>
              <a:t>Costly to subcontract to JPL for projects using MTP</a:t>
            </a:r>
          </a:p>
          <a:p>
            <a:pPr lvl="1"/>
            <a:r>
              <a:rPr lang="en-US" dirty="0" smtClean="0"/>
              <a:t>Hope to reduce support over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device driver/sensor class for MTP “DAQ”</a:t>
            </a:r>
          </a:p>
          <a:p>
            <a:endParaRPr lang="en-US" dirty="0" smtClean="0"/>
          </a:p>
          <a:p>
            <a:r>
              <a:rPr lang="en-US" dirty="0" smtClean="0"/>
              <a:t>Converting other programs</a:t>
            </a:r>
          </a:p>
          <a:p>
            <a:pPr lvl="1"/>
            <a:r>
              <a:rPr lang="en-US" dirty="0" smtClean="0"/>
              <a:t>Perhaps a SUPER intern could work on </a:t>
            </a:r>
            <a:r>
              <a:rPr lang="en-US" dirty="0" err="1" smtClean="0"/>
              <a:t>RaobGet</a:t>
            </a:r>
            <a:r>
              <a:rPr lang="en-US" dirty="0" smtClean="0"/>
              <a:t> and </a:t>
            </a:r>
            <a:r>
              <a:rPr lang="en-US" dirty="0" err="1" smtClean="0"/>
              <a:t>RAOBMan</a:t>
            </a:r>
            <a:endParaRPr lang="en-US" dirty="0" smtClean="0"/>
          </a:p>
          <a:p>
            <a:pPr lvl="1"/>
            <a:r>
              <a:rPr lang="en-US" dirty="0" err="1" smtClean="0"/>
              <a:t>RCCalc</a:t>
            </a:r>
            <a:r>
              <a:rPr lang="en-US" dirty="0" smtClean="0"/>
              <a:t> will be nontrivial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Sadly, MJ passed away leaving Boon Lim as JPL’s MTP expert</a:t>
            </a:r>
          </a:p>
          <a:p>
            <a:r>
              <a:rPr lang="en-US" dirty="0" smtClean="0"/>
              <a:t>Boon finds MTP software as fragile as do we</a:t>
            </a:r>
          </a:p>
          <a:p>
            <a:r>
              <a:rPr lang="en-US" dirty="0" smtClean="0"/>
              <a:t>Often times he “massages” data to allow MTP software to work with it rather than dive into the MTP source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3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JPL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Boon’s small part-time team is pursuing the following:</a:t>
            </a:r>
          </a:p>
          <a:p>
            <a:pPr lvl="1"/>
            <a:r>
              <a:rPr lang="en-US" dirty="0" smtClean="0"/>
              <a:t>Updates to MTP hardware and </a:t>
            </a:r>
            <a:r>
              <a:rPr lang="en-US" dirty="0" err="1" smtClean="0"/>
              <a:t>daq</a:t>
            </a:r>
            <a:r>
              <a:rPr lang="en-US" dirty="0" smtClean="0"/>
              <a:t> system</a:t>
            </a:r>
          </a:p>
          <a:p>
            <a:pPr lvl="1"/>
            <a:r>
              <a:rPr lang="en-US" dirty="0" smtClean="0"/>
              <a:t>An algorithm based on physical rather than statistical retrieval methods</a:t>
            </a:r>
          </a:p>
          <a:p>
            <a:pPr lvl="2"/>
            <a:r>
              <a:rPr lang="en-US" dirty="0" smtClean="0"/>
              <a:t>Invert </a:t>
            </a:r>
            <a:r>
              <a:rPr lang="en-US" dirty="0" err="1" smtClean="0"/>
              <a:t>radiative</a:t>
            </a:r>
            <a:r>
              <a:rPr lang="en-US" dirty="0" smtClean="0"/>
              <a:t> transfer equation; no need for a priori information (i.e., </a:t>
            </a:r>
            <a:r>
              <a:rPr lang="en-US" dirty="0" err="1" smtClean="0"/>
              <a:t>radiosondes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But, without a priori information, finding the </a:t>
            </a:r>
            <a:r>
              <a:rPr lang="en-US" dirty="0" err="1" smtClean="0"/>
              <a:t>Tropopause</a:t>
            </a:r>
            <a:r>
              <a:rPr lang="en-US" dirty="0" smtClean="0"/>
              <a:t> is more error prone</a:t>
            </a:r>
          </a:p>
          <a:p>
            <a:pPr lvl="1"/>
            <a:r>
              <a:rPr lang="en-US" dirty="0" smtClean="0"/>
              <a:t>A new version of the software to acquire </a:t>
            </a:r>
            <a:r>
              <a:rPr lang="en-US" dirty="0" err="1" smtClean="0"/>
              <a:t>rawinsondes</a:t>
            </a:r>
            <a:r>
              <a:rPr lang="en-US" dirty="0" smtClean="0"/>
              <a:t> (</a:t>
            </a:r>
            <a:r>
              <a:rPr lang="en-US" dirty="0" err="1" smtClean="0"/>
              <a:t>raobget</a:t>
            </a:r>
            <a:r>
              <a:rPr lang="en-US" dirty="0" smtClean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“Road Map”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Plan was to work more collaboratively with Boon </a:t>
            </a:r>
            <a:endParaRPr lang="en-US" dirty="0"/>
          </a:p>
          <a:p>
            <a:r>
              <a:rPr lang="en-US" dirty="0" smtClean="0"/>
              <a:t>Progress has been slow and challenged</a:t>
            </a:r>
          </a:p>
          <a:p>
            <a:pPr lvl="1"/>
            <a:r>
              <a:rPr lang="en-US" dirty="0" smtClean="0"/>
              <a:t>Contracts negotiations</a:t>
            </a:r>
          </a:p>
          <a:p>
            <a:pPr lvl="1"/>
            <a:r>
              <a:rPr lang="en-US" dirty="0" smtClean="0"/>
              <a:t>Boon’s “publish before share” indication (retrieval method only)</a:t>
            </a:r>
          </a:p>
          <a:p>
            <a:r>
              <a:rPr lang="en-US" dirty="0" smtClean="0"/>
              <a:t>Meanwhile use of VB6 software increasingly challenged (Windows 7 updates breaking it)</a:t>
            </a:r>
          </a:p>
          <a:p>
            <a:r>
              <a:rPr lang="en-US" dirty="0" smtClean="0"/>
              <a:t>We feel we should return to previous Road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“</a:t>
            </a:r>
            <a:r>
              <a:rPr lang="en-US" dirty="0" err="1" smtClean="0"/>
              <a:t>RoadMap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steps to bring MTP “into the fold” </a:t>
            </a:r>
          </a:p>
          <a:p>
            <a:r>
              <a:rPr lang="en-US" dirty="0" smtClean="0"/>
              <a:t>Challenging owing to complexity</a:t>
            </a:r>
          </a:p>
          <a:p>
            <a:pPr lvl="1"/>
            <a:r>
              <a:rPr lang="en-US" dirty="0" smtClean="0"/>
              <a:t>Break a large problem into smaller pieces</a:t>
            </a:r>
          </a:p>
          <a:p>
            <a:r>
              <a:rPr lang="en-US" dirty="0" smtClean="0"/>
              <a:t>Identify top level JPL programs</a:t>
            </a:r>
          </a:p>
          <a:p>
            <a:pPr lvl="1"/>
            <a:r>
              <a:rPr lang="en-US" dirty="0" smtClean="0"/>
              <a:t>Suggest approaches to addressing them</a:t>
            </a:r>
          </a:p>
          <a:p>
            <a:r>
              <a:rPr lang="en-US" dirty="0" smtClean="0"/>
              <a:t>Describe what has been done so far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219200" y="1981200"/>
            <a:ext cx="1905000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JPL Software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Component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3200" y="228600"/>
            <a:ext cx="2880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Diagram Legend</a:t>
            </a:r>
          </a:p>
        </p:txBody>
      </p:sp>
      <p:sp>
        <p:nvSpPr>
          <p:cNvPr id="7" name="Oval 6"/>
          <p:cNvSpPr/>
          <p:nvPr/>
        </p:nvSpPr>
        <p:spPr>
          <a:xfrm>
            <a:off x="1219200" y="4114800"/>
            <a:ext cx="19050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RAF Software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562600" y="1905000"/>
            <a:ext cx="2288043" cy="1131332"/>
            <a:chOff x="5410200" y="1524000"/>
            <a:chExt cx="2288043" cy="11313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10200" y="1524000"/>
              <a:ext cx="2288043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791200" y="2286000"/>
              <a:ext cx="1707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MTP Instrument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91200" y="41148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File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352800" y="3036332"/>
            <a:ext cx="19050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en-US" baseline="30000" dirty="0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 Party </a:t>
            </a:r>
            <a:r>
              <a:rPr lang="en-US" dirty="0" smtClean="0">
                <a:solidFill>
                  <a:schemeClr val="tx1"/>
                </a:solidFill>
              </a:rPr>
              <a:t>Software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Component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0" y="3886200"/>
            <a:ext cx="1981200" cy="1295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“DAQ”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Command/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Control/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Acquisition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228600"/>
            <a:ext cx="5165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MTP Operations in Flight (JPL)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52400" y="1828800"/>
            <a:ext cx="2288043" cy="1066800"/>
            <a:chOff x="914400" y="1295400"/>
            <a:chExt cx="2288043" cy="1066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600200"/>
              <a:ext cx="2288043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1219200" y="1295400"/>
              <a:ext cx="1707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MTP Instrument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352800" y="50292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MTP Data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0"/>
            <a:endCxn id="1026" idx="2"/>
          </p:cNvCxnSpPr>
          <p:nvPr/>
        </p:nvCxnSpPr>
        <p:spPr>
          <a:xfrm flipH="1" flipV="1">
            <a:off x="1296422" y="2895600"/>
            <a:ext cx="456178" cy="99060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  <a:endCxn id="4" idx="5"/>
          </p:cNvCxnSpPr>
          <p:nvPr/>
        </p:nvCxnSpPr>
        <p:spPr>
          <a:xfrm flipH="1" flipV="1">
            <a:off x="2453060" y="4991893"/>
            <a:ext cx="899740" cy="494507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064668" y="3124200"/>
            <a:ext cx="1676400" cy="1066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MTPbin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Processing 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7" idx="3"/>
            <a:endCxn id="11" idx="0"/>
          </p:cNvCxnSpPr>
          <p:nvPr/>
        </p:nvCxnSpPr>
        <p:spPr>
          <a:xfrm flipH="1">
            <a:off x="4076700" y="4034771"/>
            <a:ext cx="233471" cy="994429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1"/>
            <a:endCxn id="23" idx="1"/>
          </p:cNvCxnSpPr>
          <p:nvPr/>
        </p:nvCxnSpPr>
        <p:spPr>
          <a:xfrm flipH="1" flipV="1">
            <a:off x="4120415" y="2198132"/>
            <a:ext cx="189756" cy="1082297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0"/>
            <a:endCxn id="17" idx="6"/>
          </p:cNvCxnSpPr>
          <p:nvPr/>
        </p:nvCxnSpPr>
        <p:spPr>
          <a:xfrm flipH="1" flipV="1">
            <a:off x="5741068" y="3657600"/>
            <a:ext cx="1725747" cy="493385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38400" y="3124200"/>
            <a:ext cx="12954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</a:t>
            </a:r>
          </a:p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H="1" flipV="1">
            <a:off x="3733800" y="3467100"/>
            <a:ext cx="381000" cy="1143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77091" y="947336"/>
            <a:ext cx="1447800" cy="11862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 Average Brightness Temps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20415" y="1740932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Preliminary Retrieval </a:t>
            </a:r>
            <a:r>
              <a:rPr lang="en-US" dirty="0" smtClean="0"/>
              <a:t>Coefficients</a:t>
            </a:r>
            <a:endParaRPr lang="en-US" dirty="0"/>
          </a:p>
        </p:txBody>
      </p:sp>
      <p:pic>
        <p:nvPicPr>
          <p:cNvPr id="27" name="Picture 2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0832" y="4150985"/>
            <a:ext cx="3111965" cy="267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Oval 31"/>
          <p:cNvSpPr/>
          <p:nvPr/>
        </p:nvSpPr>
        <p:spPr>
          <a:xfrm>
            <a:off x="6781800" y="1283732"/>
            <a:ext cx="190500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nimbus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17" idx="7"/>
            <a:endCxn id="32" idx="3"/>
          </p:cNvCxnSpPr>
          <p:nvPr/>
        </p:nvCxnSpPr>
        <p:spPr>
          <a:xfrm flipV="1">
            <a:off x="5495565" y="2064221"/>
            <a:ext cx="1565216" cy="1216208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/>
          <p:cNvSpPr txBox="1"/>
          <p:nvPr/>
        </p:nvSpPr>
        <p:spPr>
          <a:xfrm>
            <a:off x="6265139" y="2477869"/>
            <a:ext cx="1201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dirty="0" err="1" smtClean="0"/>
              <a:t>IWGadts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62000" y="3886200"/>
            <a:ext cx="1981200" cy="1295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“DAQ”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Command/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Control/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Acquisition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228600"/>
            <a:ext cx="5165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MTP Operations in Flight (JPL)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52400" y="1828800"/>
            <a:ext cx="2288043" cy="1066800"/>
            <a:chOff x="914400" y="1295400"/>
            <a:chExt cx="2288043" cy="1066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1600200"/>
              <a:ext cx="2288043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1219200" y="1295400"/>
              <a:ext cx="1707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MTP Instrument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352800" y="50292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MTP Data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0"/>
            <a:endCxn id="1026" idx="2"/>
          </p:cNvCxnSpPr>
          <p:nvPr/>
        </p:nvCxnSpPr>
        <p:spPr>
          <a:xfrm flipH="1" flipV="1">
            <a:off x="1296422" y="2895600"/>
            <a:ext cx="456178" cy="99060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  <a:endCxn id="4" idx="5"/>
          </p:cNvCxnSpPr>
          <p:nvPr/>
        </p:nvCxnSpPr>
        <p:spPr>
          <a:xfrm flipH="1" flipV="1">
            <a:off x="2453060" y="4991893"/>
            <a:ext cx="899740" cy="494507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038600" y="3276600"/>
            <a:ext cx="1676400" cy="1066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MTPbin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Processing 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7" idx="3"/>
            <a:endCxn id="11" idx="0"/>
          </p:cNvCxnSpPr>
          <p:nvPr/>
        </p:nvCxnSpPr>
        <p:spPr>
          <a:xfrm flipH="1">
            <a:off x="4076700" y="4187171"/>
            <a:ext cx="207403" cy="842029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1"/>
            <a:endCxn id="23" idx="1"/>
          </p:cNvCxnSpPr>
          <p:nvPr/>
        </p:nvCxnSpPr>
        <p:spPr>
          <a:xfrm flipH="1" flipV="1">
            <a:off x="4120415" y="2198132"/>
            <a:ext cx="163688" cy="1234697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1143000"/>
            <a:ext cx="250061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69497" y="4477352"/>
            <a:ext cx="375300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5" name="Straight Arrow Connector 34"/>
          <p:cNvCxnSpPr>
            <a:stCxn id="2050" idx="1"/>
            <a:endCxn id="17" idx="7"/>
          </p:cNvCxnSpPr>
          <p:nvPr/>
        </p:nvCxnSpPr>
        <p:spPr>
          <a:xfrm flipH="1">
            <a:off x="5469497" y="2324100"/>
            <a:ext cx="1007503" cy="1108729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410201" y="4232929"/>
            <a:ext cx="1066799" cy="262871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38400" y="3124200"/>
            <a:ext cx="12954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</a:t>
            </a:r>
          </a:p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H="1" flipV="1">
            <a:off x="3733800" y="3467100"/>
            <a:ext cx="381000" cy="1143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77091" y="947336"/>
            <a:ext cx="1447800" cy="11862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 Average Brightness Temps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20415" y="1740932"/>
            <a:ext cx="1447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Preliminary Retrieval </a:t>
            </a:r>
            <a:r>
              <a:rPr lang="en-US" dirty="0" smtClean="0"/>
              <a:t>Coefficients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7762</TotalTime>
  <Words>802</Words>
  <Application>Microsoft Office PowerPoint</Application>
  <PresentationFormat>On-screen Show (4:3)</PresentationFormat>
  <Paragraphs>200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Microwave Temperature Profiler (MTP)</vt:lpstr>
      <vt:lpstr>JPL Software</vt:lpstr>
      <vt:lpstr>JPL Software</vt:lpstr>
      <vt:lpstr>JPL Software</vt:lpstr>
      <vt:lpstr>Migration “Road Map”</vt:lpstr>
      <vt:lpstr>Migration “RoadMap”</vt:lpstr>
      <vt:lpstr>PowerPoint Presentation</vt:lpstr>
      <vt:lpstr>PowerPoint Presentation</vt:lpstr>
      <vt:lpstr>PowerPoint Presentation</vt:lpstr>
      <vt:lpstr>Temperature Retrieval Overview</vt:lpstr>
      <vt:lpstr>Retrieval Coefficients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to nimbus acting as MTPBin</vt:lpstr>
      <vt:lpstr>Steps to nimbus acting as MTPBin</vt:lpstr>
      <vt:lpstr>Steps to nimbus acting as MTPBin</vt:lpstr>
      <vt:lpstr>Additional Work </vt:lpstr>
    </vt:vector>
  </TitlesOfParts>
  <Company>NCAR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Microwave Temperature Profiler (MTP)</dc:title>
  <dc:creator>Tom Baltzer</dc:creator>
  <cp:lastModifiedBy>Tom Baltzer</cp:lastModifiedBy>
  <cp:revision>105</cp:revision>
  <dcterms:created xsi:type="dcterms:W3CDTF">2013-03-04T22:42:51Z</dcterms:created>
  <dcterms:modified xsi:type="dcterms:W3CDTF">2014-12-04T19:10:21Z</dcterms:modified>
</cp:coreProperties>
</file>