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418" y="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14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1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9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68A72-BD3A-4A68-89EF-1E30220634A7}" type="datetimeFigureOut">
              <a:rPr lang="en-US" smtClean="0"/>
              <a:t>3/18/2015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F11C9-AF44-4B0A-8425-51F17A5E4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MTP Brainstorming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3/18/2015</a:t>
            </a:r>
          </a:p>
          <a:p>
            <a:r>
              <a:rPr lang="en-US" dirty="0" smtClean="0"/>
              <a:t>Some slides to get us </a:t>
            </a:r>
            <a:r>
              <a:rPr lang="en-US" dirty="0" smtClean="0"/>
              <a:t>going</a:t>
            </a:r>
          </a:p>
        </p:txBody>
      </p:sp>
    </p:spTree>
    <p:extLst>
      <p:ext uri="{BB962C8B-B14F-4D97-AF65-F5344CB8AC3E}">
        <p14:creationId xmlns:p14="http://schemas.microsoft.com/office/powerpoint/2010/main" val="96324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5720"/>
            <a:ext cx="7861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Scan &amp; Template Plot Minimum Requirements</a:t>
            </a:r>
            <a:endParaRPr lang="en-US" sz="3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40671" y="4719052"/>
            <a:ext cx="8261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 of each channel of the scan (channel # on RHS) – brighter r/w/b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 of each channel of template’s Brightness Temperature for the elevation nearest to flight level – dimmer r/w/b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Should be correlated with Profile plot (i.e. same MTP scan and </a:t>
            </a:r>
            <a:r>
              <a:rPr lang="en-US" dirty="0" err="1" smtClean="0"/>
              <a:t>raob</a:t>
            </a:r>
            <a:r>
              <a:rPr lang="en-US" dirty="0" smtClean="0"/>
              <a:t> used)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685800"/>
            <a:ext cx="3581400" cy="340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70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What will need to be in the database?</a:t>
            </a:r>
          </a:p>
          <a:p>
            <a:r>
              <a:rPr lang="en-US" dirty="0" smtClean="0"/>
              <a:t>Possible </a:t>
            </a:r>
            <a:r>
              <a:rPr lang="en-US" dirty="0" err="1" smtClean="0"/>
              <a:t>NetCDF</a:t>
            </a:r>
            <a:r>
              <a:rPr lang="en-US" dirty="0" smtClean="0"/>
              <a:t> structure</a:t>
            </a:r>
          </a:p>
          <a:p>
            <a:pPr lvl="1"/>
            <a:r>
              <a:rPr lang="en-US" dirty="0" smtClean="0"/>
              <a:t>MTPPROF (1,30)</a:t>
            </a:r>
          </a:p>
          <a:p>
            <a:pPr lvl="2"/>
            <a:r>
              <a:rPr lang="en-US" dirty="0" smtClean="0"/>
              <a:t>Delta Alt: -,-,-,-,-</a:t>
            </a:r>
          </a:p>
          <a:p>
            <a:pPr lvl="1"/>
            <a:r>
              <a:rPr lang="en-US" dirty="0" smtClean="0"/>
              <a:t>MTPTEMPL(1) [1-12]</a:t>
            </a:r>
          </a:p>
          <a:p>
            <a:pPr lvl="2"/>
            <a:r>
              <a:rPr lang="en-US" dirty="0" err="1" smtClean="0"/>
              <a:t>TempL_Temp</a:t>
            </a:r>
            <a:r>
              <a:rPr lang="en-US" dirty="0" smtClean="0"/>
              <a:t>: -,-,-,-</a:t>
            </a:r>
          </a:p>
          <a:p>
            <a:pPr lvl="2"/>
            <a:r>
              <a:rPr lang="en-US" dirty="0" err="1" smtClean="0"/>
              <a:t>TempL_Alt</a:t>
            </a:r>
            <a:r>
              <a:rPr lang="en-US" smtClean="0"/>
              <a:t>: -,-,-,-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089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5712488"/>
            <a:ext cx="78595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Our instrument has a 3</a:t>
            </a:r>
            <a:r>
              <a:rPr lang="en-US" baseline="30000" dirty="0" smtClean="0"/>
              <a:t>rd</a:t>
            </a:r>
            <a:r>
              <a:rPr lang="en-US" dirty="0" smtClean="0"/>
              <a:t>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Raw data is 3 vectors of Brightness temperatures w/11</a:t>
            </a:r>
            <a:r>
              <a:rPr lang="en-US" baseline="30000" dirty="0" smtClean="0"/>
              <a:t>th</a:t>
            </a:r>
            <a:r>
              <a:rPr lang="en-US" dirty="0" smtClean="0"/>
              <a:t> &amp;12</a:t>
            </a:r>
            <a:r>
              <a:rPr lang="en-US" baseline="30000" dirty="0" smtClean="0"/>
              <a:t>th</a:t>
            </a:r>
            <a:r>
              <a:rPr lang="en-US" dirty="0" smtClean="0"/>
              <a:t> scan of a known</a:t>
            </a:r>
          </a:p>
          <a:p>
            <a:r>
              <a:rPr lang="en-US" dirty="0"/>
              <a:t> </a:t>
            </a:r>
            <a:r>
              <a:rPr lang="en-US" dirty="0" smtClean="0"/>
              <a:t>     source (with and without noise diode)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“Brightness Temperature Space”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6088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468586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85800"/>
            <a:ext cx="400755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2272" y="5181600"/>
            <a:ext cx="7930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Radiosonde data (with temperature structure similar to the atmosphere being sampled) is critical to conversion of scans from “Brightness Temperature Space” to “Temperature Profile Space”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9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2895600"/>
            <a:ext cx="18288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RAOBGet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99536" y="228599"/>
            <a:ext cx="5670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Retrieval Coefficients Generation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4196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ASCII RAOB Files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0"/>
            <a:endCxn id="14" idx="3"/>
          </p:cNvCxnSpPr>
          <p:nvPr/>
        </p:nvCxnSpPr>
        <p:spPr>
          <a:xfrm flipH="1" flipV="1">
            <a:off x="1524000" y="1452664"/>
            <a:ext cx="76200" cy="144293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4" idx="4"/>
          </p:cNvCxnSpPr>
          <p:nvPr/>
        </p:nvCxnSpPr>
        <p:spPr>
          <a:xfrm flipV="1">
            <a:off x="1562100" y="3352800"/>
            <a:ext cx="38100" cy="10668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200400" y="44958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RAOBMan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  <a:endCxn id="6" idx="3"/>
          </p:cNvCxnSpPr>
          <p:nvPr/>
        </p:nvCxnSpPr>
        <p:spPr>
          <a:xfrm flipH="1" flipV="1">
            <a:off x="2286000" y="4876800"/>
            <a:ext cx="914400" cy="381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29000" y="26670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Raob</a:t>
            </a:r>
            <a:r>
              <a:rPr lang="en-US" dirty="0" smtClean="0"/>
              <a:t> Templates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  <a:endCxn id="9" idx="0"/>
          </p:cNvCxnSpPr>
          <p:nvPr/>
        </p:nvCxnSpPr>
        <p:spPr>
          <a:xfrm>
            <a:off x="4152900" y="3581400"/>
            <a:ext cx="0" cy="9144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7" idx="2"/>
            <a:endCxn id="11" idx="3"/>
          </p:cNvCxnSpPr>
          <p:nvPr/>
        </p:nvCxnSpPr>
        <p:spPr>
          <a:xfrm flipH="1" flipV="1">
            <a:off x="4876800" y="3124200"/>
            <a:ext cx="1441683" cy="381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C:\Users\tbaltzer.CIT\AppData\Local\Microsoft\Windows\Temporary Internet Files\Content.IE5\CM1NXK3V\MM900236386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2000" cy="92412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52400" y="1676400"/>
            <a:ext cx="118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RAOB Resources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4800" y="3810000"/>
            <a:ext cx="107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r>
              <a:rPr lang="en-US" dirty="0"/>
              <a:t>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Statistics</a:t>
            </a:r>
          </a:p>
        </p:txBody>
      </p:sp>
      <p:sp>
        <p:nvSpPr>
          <p:cNvPr id="17" name="Oval 16"/>
          <p:cNvSpPr/>
          <p:nvPr/>
        </p:nvSpPr>
        <p:spPr>
          <a:xfrm>
            <a:off x="6318483" y="27432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RCCalc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Radiative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Xfer</a:t>
            </a:r>
            <a:r>
              <a:rPr lang="en-US" sz="1600" dirty="0" smtClean="0">
                <a:solidFill>
                  <a:srgbClr val="FF0000"/>
                </a:solidFill>
              </a:rPr>
              <a:t> Modeling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>
            <a:stCxn id="20" idx="0"/>
            <a:endCxn id="17" idx="4"/>
          </p:cNvCxnSpPr>
          <p:nvPr/>
        </p:nvCxnSpPr>
        <p:spPr>
          <a:xfrm flipV="1">
            <a:off x="7042383" y="3581400"/>
            <a:ext cx="228600" cy="92359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543800" y="4826267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318483" y="4504999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 </a:t>
            </a:r>
            <a:r>
              <a:rPr lang="en-US" dirty="0" smtClean="0"/>
              <a:t>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706481"/>
            <a:ext cx="987251" cy="7404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87" y="3149369"/>
            <a:ext cx="987251" cy="7404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62" y="888651"/>
            <a:ext cx="987251" cy="7404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33" y="692114"/>
            <a:ext cx="987251" cy="7404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88" y="213632"/>
            <a:ext cx="987251" cy="7404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27" y="34031"/>
            <a:ext cx="987251" cy="74043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468586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000033" y="3048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57333" y="3895023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67100" y="4114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19133" y="3352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33700" y="36576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76400" y="2819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533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" y="1440581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8382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" y="1676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" y="1143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2881" y="1905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21336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0600" y="23622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10640" y="2590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4876800"/>
            <a:ext cx="7930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RCCalc</a:t>
            </a:r>
            <a:r>
              <a:rPr lang="en-US" dirty="0" smtClean="0"/>
              <a:t> creates a “map” from Temperature Profile space to Brightness Temperature space (using multivariate regression) at a set of pre-defined flight levels and generates coefficients to map back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one RCF (Retrieval Coefficient File)  for each </a:t>
            </a:r>
            <a:r>
              <a:rPr lang="en-US" dirty="0" smtClean="0"/>
              <a:t>“template”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66800" y="3810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81886" y="533400"/>
            <a:ext cx="5371314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7834" y="9906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94874" y="1176789"/>
            <a:ext cx="5371314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962400" y="4038600"/>
            <a:ext cx="3352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5928338" y="2118360"/>
            <a:ext cx="58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ETC.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676433" y="3648075"/>
            <a:ext cx="2890403" cy="2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7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33375"/>
            <a:ext cx="3276600" cy="245745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066800" y="1339152"/>
            <a:ext cx="2288043" cy="1131332"/>
            <a:chOff x="5410200" y="1524000"/>
            <a:chExt cx="2288043" cy="11313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1524000"/>
              <a:ext cx="228804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5791200" y="2286000"/>
              <a:ext cx="1707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MTP Instrument</a:t>
              </a:r>
              <a:endParaRPr lang="en-US" dirty="0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 flipV="1">
            <a:off x="3092455" y="1562100"/>
            <a:ext cx="1600201" cy="15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" y="3200400"/>
            <a:ext cx="7930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MTP Instrument generates a scan in Brightness Temperature space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the Aircraft </a:t>
            </a:r>
            <a:r>
              <a:rPr lang="en-US" dirty="0" smtClean="0"/>
              <a:t>elevation </a:t>
            </a:r>
            <a:r>
              <a:rPr lang="en-US" dirty="0" err="1" smtClean="0"/>
              <a:t>MTPBin</a:t>
            </a:r>
            <a:r>
              <a:rPr lang="en-US" dirty="0" smtClean="0"/>
              <a:t> will look through the RCF files to find the best </a:t>
            </a:r>
            <a:r>
              <a:rPr lang="en-US" dirty="0" smtClean="0"/>
              <a:t>brightness temperature match </a:t>
            </a:r>
            <a:r>
              <a:rPr lang="en-US" dirty="0" smtClean="0"/>
              <a:t>for the scan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corresponding retrieval coefficients will be used to map from the scan’s Brightness Temperature space into Temperature Profile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NOTE: Sometimes an average of two sets is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Weighted average of Brightness temperatures depending on flight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of two well matched RCFs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60" y="2452848"/>
            <a:ext cx="1975618" cy="1879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25345" y="16842"/>
            <a:ext cx="513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MTP Calibration and Retrieval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83" y="3432826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Recorded RAW MTP Data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331205" y="3225081"/>
            <a:ext cx="1676400" cy="10668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MTPbin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Processing 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6" idx="2"/>
            <a:endCxn id="5" idx="3"/>
          </p:cNvCxnSpPr>
          <p:nvPr/>
        </p:nvCxnSpPr>
        <p:spPr>
          <a:xfrm flipH="1">
            <a:off x="1486683" y="3758481"/>
            <a:ext cx="844522" cy="131545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460123"/>
            <a:ext cx="3753002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>
            <a:stCxn id="33" idx="2"/>
            <a:endCxn id="6" idx="7"/>
          </p:cNvCxnSpPr>
          <p:nvPr/>
        </p:nvCxnSpPr>
        <p:spPr>
          <a:xfrm flipH="1">
            <a:off x="3762102" y="2882181"/>
            <a:ext cx="1823100" cy="49912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0"/>
            <a:endCxn id="6" idx="6"/>
          </p:cNvCxnSpPr>
          <p:nvPr/>
        </p:nvCxnSpPr>
        <p:spPr>
          <a:xfrm flipH="1" flipV="1">
            <a:off x="4007605" y="3758481"/>
            <a:ext cx="2745696" cy="701642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3661" y="2539281"/>
            <a:ext cx="1295400" cy="6858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</a:p>
          <a:p>
            <a:pPr algn="ctr"/>
            <a:r>
              <a:rPr lang="en-US" dirty="0" smtClean="0"/>
              <a:t>info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1"/>
            <a:endCxn id="12" idx="3"/>
          </p:cNvCxnSpPr>
          <p:nvPr/>
        </p:nvCxnSpPr>
        <p:spPr>
          <a:xfrm flipH="1" flipV="1">
            <a:off x="1689061" y="2882181"/>
            <a:ext cx="887647" cy="49912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  <a:endCxn id="15" idx="2"/>
          </p:cNvCxnSpPr>
          <p:nvPr/>
        </p:nvCxnSpPr>
        <p:spPr>
          <a:xfrm flipH="1" flipV="1">
            <a:off x="2598775" y="2681505"/>
            <a:ext cx="570630" cy="54357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874875" y="1495241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37902" y="1001346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 Coefficients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38202" y="5206282"/>
            <a:ext cx="1447800" cy="10411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Brightness Temperature Comparisons</a:t>
            </a:r>
          </a:p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922375" y="5790214"/>
            <a:ext cx="19050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Excel Spreadsheet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85709" y="4529705"/>
            <a:ext cx="1266261" cy="84541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 Corrections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7" idx="0"/>
            <a:endCxn id="6" idx="4"/>
          </p:cNvCxnSpPr>
          <p:nvPr/>
        </p:nvCxnSpPr>
        <p:spPr>
          <a:xfrm flipH="1" flipV="1">
            <a:off x="3169405" y="4291881"/>
            <a:ext cx="592697" cy="914401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6"/>
            <a:endCxn id="17" idx="1"/>
          </p:cNvCxnSpPr>
          <p:nvPr/>
        </p:nvCxnSpPr>
        <p:spPr>
          <a:xfrm flipV="1">
            <a:off x="2827375" y="5726848"/>
            <a:ext cx="210827" cy="52056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2"/>
            <a:endCxn id="18" idx="0"/>
          </p:cNvCxnSpPr>
          <p:nvPr/>
        </p:nvCxnSpPr>
        <p:spPr>
          <a:xfrm flipH="1">
            <a:off x="1874875" y="5375124"/>
            <a:ext cx="43965" cy="41509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9" idx="0"/>
          </p:cNvCxnSpPr>
          <p:nvPr/>
        </p:nvCxnSpPr>
        <p:spPr>
          <a:xfrm flipH="1">
            <a:off x="1918840" y="4135652"/>
            <a:ext cx="657868" cy="394053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6"/>
          </p:cNvCxnSpPr>
          <p:nvPr/>
        </p:nvCxnSpPr>
        <p:spPr>
          <a:xfrm flipH="1">
            <a:off x="4007605" y="3320154"/>
            <a:ext cx="3155194" cy="438327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35" y="614688"/>
            <a:ext cx="2981334" cy="226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6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726" y="16842"/>
            <a:ext cx="616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Profile Plot Minimum Requirements</a:t>
            </a:r>
            <a:endParaRPr lang="en-US" sz="3200" dirty="0" smtClean="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433" y="533400"/>
            <a:ext cx="5000104" cy="380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53988" y="4495800"/>
            <a:ext cx="7930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 Profile Temperature value at each retrieval level (33) – (white dots)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Cubic spline through those points (yellow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Plot Aircraft elevation (white line) and Ambient Temperature (center of 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Tropopause</a:t>
            </a:r>
            <a:r>
              <a:rPr lang="en-US" dirty="0" smtClean="0"/>
              <a:t> level (horizontal white dashed line) &amp; Lapse rate (diagonal dashed)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Matched Radiosonde Temperature profile points and spline (white)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MRI (quality indicator)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Matched Radiosonde </a:t>
            </a:r>
            <a:r>
              <a:rPr lang="en-US" dirty="0" smtClean="0"/>
              <a:t>Template Designator (not shown)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Date/Time</a:t>
            </a:r>
          </a:p>
        </p:txBody>
      </p:sp>
    </p:spTree>
    <p:extLst>
      <p:ext uri="{BB962C8B-B14F-4D97-AF65-F5344CB8AC3E}">
        <p14:creationId xmlns:p14="http://schemas.microsoft.com/office/powerpoint/2010/main" val="185276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71600" y="16842"/>
            <a:ext cx="6304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Curtain Plot Minimum Requirements</a:t>
            </a:r>
            <a:endParaRPr lang="en-US" sz="3200" dirty="0" smtClean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85800"/>
            <a:ext cx="6858000" cy="431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TextBox 71"/>
          <p:cNvSpPr txBox="1"/>
          <p:nvPr/>
        </p:nvSpPr>
        <p:spPr>
          <a:xfrm>
            <a:off x="653988" y="5105400"/>
            <a:ext cx="8261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Color Coded Temperature vs. Altitude (1 scan/line)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Aircraft altitude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Tropopause</a:t>
            </a:r>
            <a:r>
              <a:rPr lang="en-US" dirty="0" smtClean="0"/>
              <a:t> indicator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MRI (data quality metric) (ranges from 0-2ish – plotted on Pressure altitude scale)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Eliminate “bad” scans</a:t>
            </a:r>
          </a:p>
        </p:txBody>
      </p:sp>
    </p:spTree>
    <p:extLst>
      <p:ext uri="{BB962C8B-B14F-4D97-AF65-F5344CB8AC3E}">
        <p14:creationId xmlns:p14="http://schemas.microsoft.com/office/powerpoint/2010/main" val="40963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473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MTP Brainstorming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22</cp:revision>
  <dcterms:created xsi:type="dcterms:W3CDTF">2015-03-17T20:04:24Z</dcterms:created>
  <dcterms:modified xsi:type="dcterms:W3CDTF">2015-03-18T21:19:25Z</dcterms:modified>
</cp:coreProperties>
</file>