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80" r:id="rId11"/>
    <p:sldId id="281" r:id="rId12"/>
    <p:sldId id="264" r:id="rId13"/>
    <p:sldId id="282" r:id="rId14"/>
    <p:sldId id="274" r:id="rId15"/>
    <p:sldId id="275" r:id="rId16"/>
    <p:sldId id="265" r:id="rId17"/>
    <p:sldId id="269" r:id="rId18"/>
    <p:sldId id="272" r:id="rId19"/>
    <p:sldId id="266" r:id="rId20"/>
    <p:sldId id="273" r:id="rId21"/>
    <p:sldId id="270" r:id="rId22"/>
    <p:sldId id="271" r:id="rId23"/>
    <p:sldId id="268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41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A703-A109-4933-88E3-8D2081F29780}" type="datetimeFigureOut">
              <a:rPr lang="en-US" smtClean="0"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Calfile</a:t>
            </a:r>
            <a:endParaRPr lang="en-US" dirty="0" smtClean="0"/>
          </a:p>
          <a:p>
            <a:pPr algn="ctr"/>
            <a:r>
              <a:rPr lang="en-US" dirty="0" smtClean="0"/>
              <a:t>(.CAL)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34" y="5410200"/>
            <a:ext cx="84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Rawfile</a:t>
            </a:r>
            <a:r>
              <a:rPr lang="en-US" dirty="0" smtClean="0"/>
              <a:t> = raw counts file  (C:\MTP\Data\NGV\DEEPWAVE\20140705\NG20140705.RAW)</a:t>
            </a:r>
          </a:p>
          <a:p>
            <a:r>
              <a:rPr lang="en-US" dirty="0" err="1" smtClean="0"/>
              <a:t>Calfile</a:t>
            </a:r>
            <a:r>
              <a:rPr lang="en-US" dirty="0" smtClean="0"/>
              <a:t> = calibrations file (C:\MTP\Data\NGV\DEEPWAVE\20140705\NG20140705.CAL)</a:t>
            </a:r>
          </a:p>
          <a:p>
            <a:r>
              <a:rPr lang="en-US" dirty="0"/>
              <a:t>	</a:t>
            </a:r>
            <a:r>
              <a:rPr lang="en-US" dirty="0" smtClean="0"/>
              <a:t>- flight differences: Noise Diode info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proj</a:t>
            </a:r>
            <a:r>
              <a:rPr lang="en-US" dirty="0" smtClean="0"/>
              <a:t> differences: + </a:t>
            </a:r>
            <a:r>
              <a:rPr lang="en-US" dirty="0" err="1" smtClean="0"/>
              <a:t>RollLimit</a:t>
            </a:r>
            <a:r>
              <a:rPr lang="en-US" dirty="0" smtClean="0"/>
              <a:t>, GEC </a:t>
            </a:r>
            <a:r>
              <a:rPr lang="en-US" dirty="0" err="1" smtClean="0"/>
              <a:t>coefs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 temp offset,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60" y="2490430"/>
            <a:ext cx="30886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frmMTPbin:General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2672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MTPHfile</a:t>
            </a:r>
            <a:endParaRPr lang="en-US" dirty="0" smtClean="0"/>
          </a:p>
          <a:p>
            <a:pPr algn="ctr"/>
            <a:r>
              <a:rPr lang="en-US" dirty="0" smtClean="0"/>
              <a:t>(.MTPH)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1066800" y="1143000"/>
            <a:ext cx="513080" cy="134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355050"/>
            <a:ext cx="3599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MTPYaw,MTPpitch,MTProll</a:t>
            </a:r>
            <a:r>
              <a:rPr lang="en-US" dirty="0" smtClean="0"/>
              <a:t> (offsets)</a:t>
            </a:r>
          </a:p>
          <a:p>
            <a:r>
              <a:rPr lang="en-US" dirty="0" smtClean="0"/>
              <a:t>-LOSUI array (Sampling Frequencies)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ElSUI</a:t>
            </a:r>
            <a:r>
              <a:rPr lang="en-US" dirty="0" smtClean="0"/>
              <a:t> array (Elevation angles)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57880" y="2519600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352800" y="1143000"/>
            <a:ext cx="1602740" cy="13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 flipH="1">
            <a:off x="4955540" y="1112520"/>
            <a:ext cx="607060" cy="140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6085256" y="3104967"/>
            <a:ext cx="467944" cy="55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53200" y="3505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Get_MTP_Attitude_Matrix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>
            <a:stCxn id="14" idx="4"/>
            <a:endCxn id="28" idx="0"/>
          </p:cNvCxnSpPr>
          <p:nvPr/>
        </p:nvCxnSpPr>
        <p:spPr>
          <a:xfrm>
            <a:off x="4955540" y="3205400"/>
            <a:ext cx="189230" cy="68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06570" y="3886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</p:spTree>
    <p:extLst>
      <p:ext uri="{BB962C8B-B14F-4D97-AF65-F5344CB8AC3E}">
        <p14:creationId xmlns:p14="http://schemas.microsoft.com/office/powerpoint/2010/main" val="2147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362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RAW counts </a:t>
            </a:r>
            <a:r>
              <a:rPr lang="en-US" dirty="0" err="1"/>
              <a:t>editting</a:t>
            </a:r>
            <a:r>
              <a:rPr lang="en-US" dirty="0"/>
              <a:t> criteria</a:t>
            </a:r>
          </a:p>
          <a:p>
            <a:r>
              <a:rPr lang="en-US" dirty="0"/>
              <a:t>  </a:t>
            </a:r>
            <a:r>
              <a:rPr lang="en-US" dirty="0" err="1"/>
              <a:t>CMAcycles</a:t>
            </a:r>
            <a:r>
              <a:rPr lang="en-US" dirty="0"/>
              <a:t> As Integer               'Counts smoothing cycles (slow)</a:t>
            </a:r>
          </a:p>
          <a:p>
            <a:r>
              <a:rPr lang="en-US" dirty="0"/>
              <a:t>  CMAcycles2 As Integer              'For Sky Counts only (fast), &lt;= </a:t>
            </a:r>
            <a:r>
              <a:rPr lang="en-US" dirty="0" err="1"/>
              <a:t>CMAcycles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RFIiterations</a:t>
            </a:r>
            <a:r>
              <a:rPr lang="en-US" dirty="0"/>
              <a:t> As Integer           'No of iterations needed to converge (slow)</a:t>
            </a:r>
          </a:p>
          <a:p>
            <a:r>
              <a:rPr lang="en-US" dirty="0"/>
              <a:t>  RFIiterations2 As Integer          'No of iterations needed to converge (fast)</a:t>
            </a:r>
          </a:p>
          <a:p>
            <a:r>
              <a:rPr lang="en-US" dirty="0"/>
              <a:t>  </a:t>
            </a:r>
            <a:r>
              <a:rPr lang="en-US" dirty="0" err="1"/>
              <a:t>BadCycles</a:t>
            </a:r>
            <a:r>
              <a:rPr lang="en-US" dirty="0"/>
              <a:t> As Integer               'No of cycles not satisfying RFI threshold (slow)</a:t>
            </a:r>
          </a:p>
          <a:p>
            <a:r>
              <a:rPr lang="en-US" dirty="0"/>
              <a:t>  Badcycles2 As Integer              'No of cycles not satisfying RFI threshold (fast)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RFIthreshold</a:t>
            </a:r>
            <a:r>
              <a:rPr lang="en-US" dirty="0"/>
              <a:t> As Integer            'Maximum counts offset from moving average</a:t>
            </a:r>
          </a:p>
          <a:p>
            <a:r>
              <a:rPr lang="en-US" dirty="0"/>
              <a:t>  </a:t>
            </a:r>
            <a:r>
              <a:rPr lang="en-US" dirty="0" err="1"/>
              <a:t>MUXthreshold</a:t>
            </a:r>
            <a:r>
              <a:rPr lang="en-US" dirty="0"/>
              <a:t> As Single             'Maximum </a:t>
            </a:r>
            <a:r>
              <a:rPr lang="en-US" dirty="0" err="1"/>
              <a:t>dT</a:t>
            </a:r>
            <a:r>
              <a:rPr lang="en-US" dirty="0"/>
              <a:t> in mux temperatures</a:t>
            </a:r>
          </a:p>
          <a:p>
            <a:r>
              <a:rPr lang="en-US" dirty="0"/>
              <a:t>  </a:t>
            </a:r>
            <a:r>
              <a:rPr lang="en-US" dirty="0" err="1"/>
              <a:t>UseMAforCB</a:t>
            </a:r>
            <a:r>
              <a:rPr lang="en-US" dirty="0"/>
              <a:t> As Boolean              'Use Moving Average for Base Counts</a:t>
            </a:r>
          </a:p>
          <a:p>
            <a:r>
              <a:rPr lang="en-US" dirty="0"/>
              <a:t>  </a:t>
            </a:r>
            <a:r>
              <a:rPr lang="en-US" dirty="0" err="1"/>
              <a:t>UseMAforCS</a:t>
            </a:r>
            <a:r>
              <a:rPr lang="en-US" dirty="0"/>
              <a:t> As Boolean              'Use Moving Average for Sky Counts</a:t>
            </a:r>
          </a:p>
          <a:p>
            <a:r>
              <a:rPr lang="en-US" dirty="0"/>
              <a:t>  </a:t>
            </a:r>
            <a:r>
              <a:rPr lang="en-US" dirty="0" err="1"/>
              <a:t>UseMAforCN</a:t>
            </a:r>
            <a:r>
              <a:rPr lang="en-US" dirty="0"/>
              <a:t> As Boolean              'Use Moving Average for Noise Diode Deflection Counts</a:t>
            </a:r>
          </a:p>
          <a:p>
            <a:r>
              <a:rPr lang="en-US" dirty="0"/>
              <a:t>  </a:t>
            </a:r>
            <a:r>
              <a:rPr lang="en-US" dirty="0" err="1"/>
              <a:t>UseMAforTtgt</a:t>
            </a:r>
            <a:r>
              <a:rPr lang="en-US" dirty="0"/>
              <a:t> As Boolean            'Use Moving Average for Target Temperature</a:t>
            </a:r>
          </a:p>
          <a:p>
            <a:r>
              <a:rPr lang="en-US" dirty="0"/>
              <a:t>  </a:t>
            </a:r>
            <a:r>
              <a:rPr lang="en-US" dirty="0" err="1"/>
              <a:t>UseMAforTifa</a:t>
            </a:r>
            <a:r>
              <a:rPr lang="en-US" dirty="0"/>
              <a:t> As Boolean            'Use Moving Average for IF Amp Temperature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' Cycle offsets</a:t>
            </a:r>
          </a:p>
          <a:p>
            <a:r>
              <a:rPr lang="en-US" dirty="0"/>
              <a:t>  </a:t>
            </a:r>
            <a:r>
              <a:rPr lang="en-US" dirty="0" err="1"/>
              <a:t>aTGToffset</a:t>
            </a:r>
            <a:r>
              <a:rPr lang="en-US" dirty="0"/>
              <a:t>(0 To 3) As Integer      'Target Temperature Lead/Lag (+ is lead)</a:t>
            </a:r>
          </a:p>
          <a:p>
            <a:r>
              <a:rPr lang="en-US" dirty="0"/>
              <a:t>  </a:t>
            </a:r>
            <a:r>
              <a:rPr lang="en-US" dirty="0" err="1"/>
              <a:t>aMXRoffset</a:t>
            </a:r>
            <a:r>
              <a:rPr lang="en-US" dirty="0"/>
              <a:t>(0 To 3) As Integer      'Mixer Temperature Lead/Lag</a:t>
            </a:r>
          </a:p>
          <a:p>
            <a:r>
              <a:rPr lang="en-US" dirty="0"/>
              <a:t>  </a:t>
            </a:r>
            <a:r>
              <a:rPr lang="en-US" dirty="0" err="1"/>
              <a:t>aNDoffset</a:t>
            </a:r>
            <a:r>
              <a:rPr lang="en-US" dirty="0"/>
              <a:t>(0 To 3) As Integer       'Noise Diode cycle shift</a:t>
            </a:r>
          </a:p>
          <a:p>
            <a:r>
              <a:rPr lang="en-US" dirty="0"/>
              <a:t>  </a:t>
            </a:r>
            <a:r>
              <a:rPr lang="en-US" dirty="0" err="1"/>
              <a:t>aNAVoffset</a:t>
            </a:r>
            <a:r>
              <a:rPr lang="en-US" dirty="0"/>
              <a:t>(0 To 3) As Single       'OAT cycle shift</a:t>
            </a:r>
          </a:p>
          <a:p>
            <a:r>
              <a:rPr lang="en-US" dirty="0"/>
              <a:t>  aSpare1(0 To 3) As Single</a:t>
            </a:r>
          </a:p>
          <a:p>
            <a:r>
              <a:rPr lang="en-US" dirty="0"/>
              <a:t>  aSpare2(0 To 3) As </a:t>
            </a:r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47875" y="0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FLTINFO.REF file contents (</a:t>
            </a:r>
            <a:r>
              <a:rPr lang="en-US" dirty="0" err="1" smtClean="0"/>
              <a:t>pg</a:t>
            </a:r>
            <a:r>
              <a:rPr lang="en-US" dirty="0" smtClean="0"/>
              <a:t> 2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Gain Thresholds</a:t>
            </a:r>
          </a:p>
          <a:p>
            <a:r>
              <a:rPr lang="en-US" dirty="0"/>
              <a:t>  </a:t>
            </a:r>
            <a:r>
              <a:rPr lang="en-US" dirty="0" err="1"/>
              <a:t>GeqnMin</a:t>
            </a:r>
            <a:r>
              <a:rPr lang="en-US" dirty="0"/>
              <a:t>(1 To 3) As Single           'Gain Equation Min</a:t>
            </a:r>
          </a:p>
          <a:p>
            <a:r>
              <a:rPr lang="en-US" dirty="0"/>
              <a:t>  </a:t>
            </a:r>
            <a:r>
              <a:rPr lang="en-US" dirty="0" err="1"/>
              <a:t>GeqnMax</a:t>
            </a:r>
            <a:r>
              <a:rPr lang="en-US" dirty="0"/>
              <a:t>(1 To 3) As Single           'Gain Equation Max</a:t>
            </a:r>
          </a:p>
          <a:p>
            <a:r>
              <a:rPr lang="en-US" dirty="0"/>
              <a:t>  </a:t>
            </a:r>
            <a:r>
              <a:rPr lang="en-US" dirty="0" err="1"/>
              <a:t>GnavMin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GnavMax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GndMax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Channel Weights</a:t>
            </a:r>
          </a:p>
          <a:p>
            <a:r>
              <a:rPr lang="en-US" dirty="0"/>
              <a:t>  </a:t>
            </a:r>
            <a:r>
              <a:rPr lang="en-US" dirty="0" err="1"/>
              <a:t>ChInfo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Fit Region</a:t>
            </a:r>
          </a:p>
          <a:p>
            <a:r>
              <a:rPr lang="en-US" dirty="0"/>
              <a:t>  TBfitX1 As Integer</a:t>
            </a:r>
          </a:p>
          <a:p>
            <a:r>
              <a:rPr lang="en-US" dirty="0"/>
              <a:t>  TBfitX2 As Integer</a:t>
            </a:r>
          </a:p>
          <a:p>
            <a:r>
              <a:rPr lang="en-US" dirty="0"/>
              <a:t>  TBfitY1 As Integer</a:t>
            </a:r>
          </a:p>
          <a:p>
            <a:r>
              <a:rPr lang="en-US" dirty="0"/>
              <a:t>  TBfitY2 As Integer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RHS As Boolean                       'TRUE if MTP is on Right Hand Side of a/c</a:t>
            </a:r>
          </a:p>
          <a:p>
            <a:r>
              <a:rPr lang="en-US" dirty="0"/>
              <a:t>  </a:t>
            </a:r>
            <a:r>
              <a:rPr lang="en-US" dirty="0" err="1"/>
              <a:t>LocHor</a:t>
            </a:r>
            <a:r>
              <a:rPr lang="en-US" dirty="0"/>
              <a:t> As Integer                    'Scan step of horizon (either 5 or 6)</a:t>
            </a:r>
          </a:p>
          <a:p>
            <a:r>
              <a:rPr lang="en-US" dirty="0"/>
              <a:t>  </a:t>
            </a:r>
            <a:r>
              <a:rPr lang="en-US" dirty="0" err="1"/>
              <a:t>RAWextension</a:t>
            </a:r>
            <a:r>
              <a:rPr lang="en-US" dirty="0"/>
              <a:t> As String * 3           'Extension of file with substituted P/T</a:t>
            </a:r>
          </a:p>
          <a:p>
            <a:r>
              <a:rPr lang="en-US" dirty="0"/>
              <a:t>  Targets As Integer                   'Number of reference targets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75" y="0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FLTINFO.REF file contents (</a:t>
            </a:r>
            <a:r>
              <a:rPr lang="en-US" dirty="0" err="1" smtClean="0"/>
              <a:t>pg</a:t>
            </a:r>
            <a:r>
              <a:rPr lang="en-US" dirty="0" smtClean="0"/>
              <a:t> 3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7526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Noise Diode Temperature Fit</a:t>
            </a:r>
          </a:p>
          <a:p>
            <a:r>
              <a:rPr lang="en-US" dirty="0"/>
              <a:t>  Cnd0(1 To 3) As Single               'Offset</a:t>
            </a:r>
          </a:p>
          <a:p>
            <a:r>
              <a:rPr lang="en-US" dirty="0"/>
              <a:t>  Cnd1(1 To 3) As Single               'First order coefficient</a:t>
            </a:r>
          </a:p>
          <a:p>
            <a:r>
              <a:rPr lang="en-US" dirty="0"/>
              <a:t>  Cnd2(1 To 3) As Single               'Second order coefficient</a:t>
            </a:r>
          </a:p>
          <a:p>
            <a:r>
              <a:rPr lang="en-US" dirty="0"/>
              <a:t>  </a:t>
            </a:r>
            <a:r>
              <a:rPr lang="en-US" dirty="0" err="1"/>
              <a:t>TrefND</a:t>
            </a:r>
            <a:r>
              <a:rPr lang="en-US" dirty="0"/>
              <a:t> As Single                     'Reference temperature (</a:t>
            </a:r>
            <a:r>
              <a:rPr lang="en-US" dirty="0" err="1"/>
              <a:t>Celcius</a:t>
            </a:r>
            <a:r>
              <a:rPr lang="en-US" dirty="0"/>
              <a:t>)</a:t>
            </a:r>
          </a:p>
          <a:p>
            <a:r>
              <a:rPr lang="en-US" dirty="0"/>
              <a:t>' Instrument Attitude</a:t>
            </a:r>
          </a:p>
          <a:p>
            <a:r>
              <a:rPr lang="en-US" dirty="0"/>
              <a:t>  </a:t>
            </a:r>
            <a:r>
              <a:rPr lang="en-US" dirty="0" err="1"/>
              <a:t>MTPyaw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MTPpitch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MTProll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MTPfiduciary</a:t>
            </a:r>
            <a:r>
              <a:rPr lang="en-US" dirty="0"/>
              <a:t> As Single               'Scan Mirror Fiduciary Angle</a:t>
            </a:r>
          </a:p>
          <a:p>
            <a:r>
              <a:rPr lang="en-US" dirty="0"/>
              <a:t>  </a:t>
            </a:r>
            <a:r>
              <a:rPr lang="en-US" dirty="0" err="1"/>
              <a:t>ElSUI</a:t>
            </a:r>
            <a:r>
              <a:rPr lang="en-US" dirty="0"/>
              <a:t>(1 To 10) As Single             'Elevation Angles from SUI file</a:t>
            </a:r>
          </a:p>
          <a:p>
            <a:r>
              <a:rPr lang="en-US" dirty="0"/>
              <a:t>  </a:t>
            </a:r>
            <a:r>
              <a:rPr lang="en-US" dirty="0" err="1"/>
              <a:t>fEcCount</a:t>
            </a:r>
            <a:r>
              <a:rPr lang="en-US" dirty="0"/>
              <a:t> As Integer                  'Number of scans with Elevation &gt; </a:t>
            </a:r>
            <a:r>
              <a:rPr lang="en-US" dirty="0" err="1"/>
              <a:t>fEmax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UseMAforCSgain</a:t>
            </a:r>
            <a:r>
              <a:rPr lang="en-US" dirty="0"/>
              <a:t> As Boolean            'Use Moving Average for Sky Counts Based gain</a:t>
            </a:r>
          </a:p>
          <a:p>
            <a:r>
              <a:rPr lang="en-US" dirty="0"/>
              <a:t>  </a:t>
            </a:r>
            <a:r>
              <a:rPr lang="en-US" dirty="0" err="1"/>
              <a:t>ScanTime</a:t>
            </a:r>
            <a:r>
              <a:rPr lang="en-US" dirty="0"/>
              <a:t> As Single                   'Average length of a scan from </a:t>
            </a:r>
            <a:r>
              <a:rPr lang="en-US" dirty="0" err="1"/>
              <a:t>fScanLength</a:t>
            </a:r>
            <a:r>
              <a:rPr lang="en-US" dirty="0"/>
              <a:t>(m1, m2)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Expand(1 To 84) As Single            'Room for expansion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75" y="0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FLTINFO.REF file contents (</a:t>
            </a:r>
            <a:r>
              <a:rPr lang="en-US" dirty="0" err="1" smtClean="0"/>
              <a:t>pg</a:t>
            </a:r>
            <a:r>
              <a:rPr lang="en-US" dirty="0" smtClean="0"/>
              <a:t> 4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96" y="1628507"/>
            <a:ext cx="9461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FI expansion begins here</a:t>
            </a:r>
          </a:p>
          <a:p>
            <a:r>
              <a:rPr lang="en-US" dirty="0"/>
              <a:t>  NRC As Integer                      'Number of RC sets</a:t>
            </a:r>
          </a:p>
          <a:p>
            <a:r>
              <a:rPr lang="en-US" dirty="0"/>
              <a:t>  </a:t>
            </a:r>
            <a:r>
              <a:rPr lang="en-US" dirty="0" err="1"/>
              <a:t>RCformat</a:t>
            </a:r>
            <a:r>
              <a:rPr lang="en-US" dirty="0"/>
              <a:t>(0 To 64) As Integer        'Number indicating RC format (normally = 2 for all sets)</a:t>
            </a:r>
          </a:p>
          <a:p>
            <a:r>
              <a:rPr lang="en-US" dirty="0"/>
              <a:t>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Reg</a:t>
            </a:r>
            <a:r>
              <a:rPr lang="en-US" dirty="0"/>
              <a:t>(0 To 64)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RCuse</a:t>
            </a:r>
            <a:r>
              <a:rPr lang="en-US" dirty="0"/>
              <a:t>(0 To 64) As Single            'Number of times a give RC has been used in retrieval for a flight</a:t>
            </a:r>
          </a:p>
          <a:p>
            <a:r>
              <a:rPr lang="en-US" dirty="0"/>
              <a:t>' Len(CFR2)=1744</a:t>
            </a:r>
          </a:p>
          <a:p>
            <a:r>
              <a:rPr lang="en-US" dirty="0"/>
              <a:t>' Len(REF2)=2000</a:t>
            </a:r>
          </a:p>
          <a:p>
            <a:r>
              <a:rPr lang="en-US" dirty="0"/>
              <a:t>' Could add 256/11 or 23 more sets of RCs</a:t>
            </a:r>
          </a:p>
          <a:p>
            <a:r>
              <a:rPr lang="en-US" dirty="0"/>
              <a:t>'  Placeholder(0 To 63) As Single      'This makes </a:t>
            </a:r>
            <a:r>
              <a:rPr lang="en-US" dirty="0" err="1"/>
              <a:t>len</a:t>
            </a:r>
            <a:r>
              <a:rPr lang="en-US" dirty="0"/>
              <a:t>(CFR2)=2000</a:t>
            </a:r>
          </a:p>
          <a:p>
            <a:r>
              <a:rPr lang="en-US" dirty="0"/>
              <a:t>  </a:t>
            </a:r>
            <a:r>
              <a:rPr lang="en-US" dirty="0" err="1"/>
              <a:t>RCformax</a:t>
            </a:r>
            <a:r>
              <a:rPr lang="en-US" dirty="0"/>
              <a:t>(65 To 87) As Integer        'Number indicating RC format (normally = 2 for all sets)</a:t>
            </a:r>
          </a:p>
          <a:p>
            <a:r>
              <a:rPr lang="en-US" dirty="0"/>
              <a:t> 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Rex(65 To 87)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RCusx</a:t>
            </a:r>
            <a:r>
              <a:rPr lang="en-US" dirty="0"/>
              <a:t>(65 To 87) As Single            'Number of times a give RC has been used in retrieval for a flight</a:t>
            </a:r>
          </a:p>
          <a:p>
            <a:r>
              <a:rPr lang="en-US" dirty="0"/>
              <a:t>  Filler As String * 3</a:t>
            </a:r>
          </a:p>
          <a:p>
            <a:r>
              <a:rPr lang="en-US" dirty="0"/>
              <a:t>End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47875" y="0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FLTINFO.REF file contents (</a:t>
            </a:r>
            <a:r>
              <a:rPr lang="en-US" dirty="0" err="1" smtClean="0"/>
              <a:t>pg</a:t>
            </a:r>
            <a:r>
              <a:rPr lang="en-US" dirty="0" smtClean="0"/>
              <a:t> 5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201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0"/>
            <a:ext cx="664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Configuration</a:t>
            </a:r>
            <a:r>
              <a:rPr lang="en-US" dirty="0" smtClean="0"/>
              <a:t>: E.g. "c</a:t>
            </a:r>
            <a:r>
              <a:rPr lang="en-US" dirty="0"/>
              <a:t>:\MTP\Data\NGV\MPEX\RC\NRCXA156.RCF"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422" y="317516"/>
            <a:ext cx="4724400" cy="63709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' RC Configuration </a:t>
            </a:r>
            <a:r>
              <a:rPr lang="en-US" sz="1200" dirty="0" smtClean="0"/>
              <a:t>Information (First record)</a:t>
            </a:r>
            <a:endParaRPr lang="en-US" sz="1200" dirty="0"/>
          </a:p>
          <a:p>
            <a:r>
              <a:rPr lang="en-US" sz="1200" dirty="0"/>
              <a:t>  Type </a:t>
            </a:r>
            <a:r>
              <a:rPr lang="en-US" sz="1200" dirty="0" err="1"/>
              <a:t>RCconfiguration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RCformat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CreationDateTime</a:t>
            </a:r>
            <a:r>
              <a:rPr lang="en-US" sz="1200" dirty="0"/>
              <a:t> As Date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RCfilename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RAOBcount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LR1 As Single              'LR above top of RAOB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zLRb</a:t>
            </a:r>
            <a:r>
              <a:rPr lang="en-US" sz="1200" dirty="0"/>
              <a:t> As Single             'LR break altitude</a:t>
            </a:r>
          </a:p>
          <a:p>
            <a:r>
              <a:rPr lang="en-US" sz="1200" dirty="0"/>
              <a:t>    LR2 As Single              'LR above break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RecordStep</a:t>
            </a:r>
            <a:r>
              <a:rPr lang="en-US" sz="1200" dirty="0"/>
              <a:t> As Single       'Record Step through available RAOBs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RAOBmin</a:t>
            </a:r>
            <a:r>
              <a:rPr lang="en-US" sz="1200" dirty="0"/>
              <a:t> As Single          'Minimum acceptable RAOB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ExcessTamplitude</a:t>
            </a:r>
            <a:r>
              <a:rPr lang="en-US" sz="1200" dirty="0"/>
              <a:t> As Single 'Random Excess Noise Level on Ground</a:t>
            </a:r>
          </a:p>
          <a:p>
            <a:r>
              <a:rPr lang="en-US" sz="1200" dirty="0"/>
              <a:t>    Nobs As Integer            'Number of observables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Nret</a:t>
            </a:r>
            <a:r>
              <a:rPr lang="en-US" sz="1200" dirty="0"/>
              <a:t> As Integer            'Number of retrieval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dZ</a:t>
            </a:r>
            <a:r>
              <a:rPr lang="en-US" sz="1200" dirty="0"/>
              <a:t>!(1 To 33)               'Retrieval offset levels </a:t>
            </a:r>
            <a:r>
              <a:rPr lang="en-US" sz="1200" dirty="0" err="1"/>
              <a:t>wrt</a:t>
            </a:r>
            <a:r>
              <a:rPr lang="en-US" sz="1200" dirty="0"/>
              <a:t> flight level</a:t>
            </a:r>
          </a:p>
          <a:p>
            <a:r>
              <a:rPr lang="en-US" sz="1200" dirty="0"/>
              <a:t>    NFL As Integer             'Number of flight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Zr</a:t>
            </a:r>
            <a:r>
              <a:rPr lang="en-US" sz="1200" dirty="0"/>
              <a:t>!(1 To 20)               'Flight levels (km)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Nlo</a:t>
            </a:r>
            <a:r>
              <a:rPr lang="en-US" sz="1200" dirty="0"/>
              <a:t> As Integer             'Number of LO channels</a:t>
            </a:r>
          </a:p>
          <a:p>
            <a:r>
              <a:rPr lang="en-US" sz="1200" dirty="0"/>
              <a:t>    LO!(1 To 3)                'LO frequencies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Nel</a:t>
            </a:r>
            <a:r>
              <a:rPr lang="en-US" sz="1200" dirty="0"/>
              <a:t> As Integer             'Number of elevation angles</a:t>
            </a:r>
          </a:p>
          <a:p>
            <a:r>
              <a:rPr lang="en-US" sz="1200" dirty="0"/>
              <a:t>    El!(1 To 10)               'Scan mirror elevation angles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Nif</a:t>
            </a:r>
            <a:r>
              <a:rPr lang="en-US" sz="1200" dirty="0"/>
              <a:t> As Integer             'Number of IF frequencies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IFoff</a:t>
            </a:r>
            <a:r>
              <a:rPr lang="en-US" sz="1200" dirty="0"/>
              <a:t>!(1 To 3, 1 To 16)    'IF frequency offsets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IFwt</a:t>
            </a:r>
            <a:r>
              <a:rPr lang="en-US" sz="1200" dirty="0"/>
              <a:t>!(1 To 3, 1 To 16)     'Weights assigned to each IF frequency</a:t>
            </a:r>
          </a:p>
          <a:p>
            <a:r>
              <a:rPr lang="en-US" sz="1200" dirty="0"/>
              <a:t>    Spare!(1 To 130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SURC </a:t>
            </a:r>
            <a:r>
              <a:rPr lang="en-US" sz="1200" dirty="0"/>
              <a:t>As String * 4         'SU IFB used to calculate RCs (added 20050128)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CHnLSBloss</a:t>
            </a:r>
            <a:r>
              <a:rPr lang="en-US" sz="1200" dirty="0"/>
              <a:t>!(1 To 3)        '</a:t>
            </a:r>
            <a:r>
              <a:rPr lang="en-US" sz="1200" dirty="0" err="1"/>
              <a:t>CHn</a:t>
            </a:r>
            <a:r>
              <a:rPr lang="en-US" sz="1200" dirty="0"/>
              <a:t> LSB RF loss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RAOBbias</a:t>
            </a:r>
            <a:r>
              <a:rPr lang="en-US" sz="1200" dirty="0"/>
              <a:t> As Single         'Bias added to RAOB before calculating RCs</a:t>
            </a:r>
          </a:p>
          <a:p>
            <a:r>
              <a:rPr lang="en-US" sz="1200" dirty="0"/>
              <a:t>    CH1LSBloss As Single       'CH1 LSB linear RF loss gradient</a:t>
            </a:r>
          </a:p>
          <a:p>
            <a:r>
              <a:rPr lang="en-US" sz="1200" dirty="0"/>
              <a:t>'   Sensitivity matrix: </a:t>
            </a:r>
            <a:r>
              <a:rPr lang="en-US" sz="1200" dirty="0" err="1"/>
              <a:t>iRC</a:t>
            </a:r>
            <a:r>
              <a:rPr lang="en-US" sz="1200" dirty="0"/>
              <a:t>, NFL, </a:t>
            </a:r>
            <a:r>
              <a:rPr lang="en-US" sz="1200" dirty="0" err="1"/>
              <a:t>Nlo</a:t>
            </a:r>
            <a:r>
              <a:rPr lang="en-US" sz="1200" dirty="0"/>
              <a:t>, </a:t>
            </a:r>
            <a:r>
              <a:rPr lang="en-US" sz="1200" dirty="0" err="1"/>
              <a:t>Nel</a:t>
            </a:r>
            <a:endParaRPr lang="en-US" sz="1200" dirty="0"/>
          </a:p>
          <a:p>
            <a:r>
              <a:rPr lang="en-US" sz="1200" dirty="0"/>
              <a:t>    SmatrixN1!(1 To 15, 1 To 3, 1 To 10)  'Linear term</a:t>
            </a:r>
          </a:p>
          <a:p>
            <a:r>
              <a:rPr lang="en-US" sz="1200" dirty="0"/>
              <a:t>    SmatrixN2!(1 To 15, 1 To 3, 1 To 10)  'Quadratic term</a:t>
            </a:r>
          </a:p>
          <a:p>
            <a:r>
              <a:rPr lang="en-US" sz="1200" dirty="0"/>
              <a:t>  End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788" y="81171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"C:\MTP\Data\NGV\MPEX\RAOB\Templates\ABQ___2013051812.RAOB2                      "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57400" y="950211"/>
            <a:ext cx="1146388" cy="22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3788" y="1214915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"C:\MTP\Data\NGV\MPEX\RAOB\RC\NRCXA156.0000                                      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353414"/>
            <a:ext cx="1298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7004" y="1986052"/>
            <a:ext cx="45647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59" y="1637532"/>
            <a:ext cx="30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26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28" y="268069"/>
            <a:ext cx="7628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brightness temperatures (and </a:t>
            </a:r>
            <a:r>
              <a:rPr lang="en-US" dirty="0" err="1" smtClean="0"/>
              <a:t>rms</a:t>
            </a:r>
            <a:r>
              <a:rPr lang="en-US" dirty="0" smtClean="0"/>
              <a:t> &amp; </a:t>
            </a:r>
            <a:r>
              <a:rPr lang="en-US" dirty="0" err="1" smtClean="0"/>
              <a:t>coefs</a:t>
            </a:r>
            <a:r>
              <a:rPr lang="en-US" dirty="0" smtClean="0"/>
              <a:t> ) </a:t>
            </a:r>
            <a:r>
              <a:rPr lang="en-US" dirty="0"/>
              <a:t>are put into a new matrix </a:t>
            </a:r>
          </a:p>
          <a:p>
            <a:r>
              <a:rPr lang="en-US" dirty="0"/>
              <a:t>      - weighted by nearness of aircraft to flight level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199" y="933450"/>
            <a:ext cx="6585777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iBot</a:t>
            </a:r>
            <a:r>
              <a:rPr lang="en-US" dirty="0"/>
              <a:t> =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)         'Index of level below FL</a:t>
            </a:r>
          </a:p>
          <a:p>
            <a:r>
              <a:rPr lang="en-US" dirty="0"/>
              <a:t>  </a:t>
            </a:r>
            <a:r>
              <a:rPr lang="en-US" dirty="0" err="1"/>
              <a:t>iTop</a:t>
            </a:r>
            <a:r>
              <a:rPr lang="en-US" dirty="0"/>
              <a:t> = </a:t>
            </a:r>
            <a:r>
              <a:rPr lang="en-US" dirty="0" err="1"/>
              <a:t>iBot</a:t>
            </a:r>
            <a:r>
              <a:rPr lang="en-US" dirty="0"/>
              <a:t> - 1                    'Index of level above FL</a:t>
            </a:r>
          </a:p>
          <a:p>
            <a:r>
              <a:rPr lang="en-US" dirty="0"/>
              <a:t>  </a:t>
            </a:r>
            <a:r>
              <a:rPr lang="en-US" dirty="0" err="1"/>
              <a:t>WtB</a:t>
            </a:r>
            <a:r>
              <a:rPr lang="en-US" dirty="0"/>
              <a:t> =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)  '</a:t>
            </a:r>
            <a:r>
              <a:rPr lang="en-US" dirty="0" err="1"/>
              <a:t>Wt</a:t>
            </a:r>
            <a:r>
              <a:rPr lang="en-US" dirty="0"/>
              <a:t> of level below FL</a:t>
            </a:r>
          </a:p>
          <a:p>
            <a:r>
              <a:rPr lang="en-US" dirty="0"/>
              <a:t>  </a:t>
            </a:r>
            <a:r>
              <a:rPr lang="en-US" dirty="0" err="1"/>
              <a:t>WtT</a:t>
            </a:r>
            <a:r>
              <a:rPr lang="en-US" dirty="0"/>
              <a:t> = 1 - </a:t>
            </a:r>
            <a:r>
              <a:rPr lang="en-US" dirty="0" err="1"/>
              <a:t>WtB</a:t>
            </a:r>
            <a:r>
              <a:rPr lang="en-US" dirty="0"/>
              <a:t>                      '</a:t>
            </a:r>
            <a:r>
              <a:rPr lang="en-US" dirty="0" err="1"/>
              <a:t>Wt</a:t>
            </a:r>
            <a:r>
              <a:rPr lang="en-US" dirty="0"/>
              <a:t> of level above FL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326630"/>
            <a:ext cx="8839200" cy="45243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Calculate weighted average values of archive average observables</a:t>
            </a:r>
          </a:p>
          <a:p>
            <a:r>
              <a:rPr lang="en-US" dirty="0"/>
              <a:t>' NRC is number of RC sets</a:t>
            </a:r>
          </a:p>
          <a:p>
            <a:r>
              <a:rPr lang="en-US" dirty="0"/>
              <a:t>  For </a:t>
            </a:r>
            <a:r>
              <a:rPr lang="en-US" dirty="0" err="1"/>
              <a:t>iNRC</a:t>
            </a:r>
            <a:r>
              <a:rPr lang="en-US" dirty="0"/>
              <a:t> = 0 To NRC - 1</a:t>
            </a:r>
          </a:p>
          <a:p>
            <a:r>
              <a:rPr lang="en-US" dirty="0"/>
              <a:t>    </a:t>
            </a:r>
            <a:r>
              <a:rPr lang="en-US" dirty="0" err="1"/>
              <a:t>iRC</a:t>
            </a:r>
            <a:r>
              <a:rPr lang="en-US" dirty="0"/>
              <a:t> = </a:t>
            </a:r>
            <a:r>
              <a:rPr lang="en-US" dirty="0" err="1"/>
              <a:t>aRC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Call </a:t>
            </a:r>
            <a:r>
              <a:rPr lang="en-US" dirty="0" err="1"/>
              <a:t>Get_iBot_iTop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(0), </a:t>
            </a:r>
            <a:r>
              <a:rPr lang="en-US" dirty="0" err="1"/>
              <a:t>iBot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</a:t>
            </a:r>
            <a:r>
              <a:rPr lang="en-US" dirty="0" err="1"/>
              <a:t>WtB</a:t>
            </a:r>
            <a:r>
              <a:rPr lang="en-US" dirty="0"/>
              <a:t>, </a:t>
            </a:r>
            <a:r>
              <a:rPr lang="en-US" dirty="0" err="1"/>
              <a:t>WtT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iBot</a:t>
            </a:r>
            <a:r>
              <a:rPr lang="en-US" dirty="0"/>
              <a:t> = 1 Then</a:t>
            </a:r>
          </a:p>
          <a:p>
            <a:r>
              <a:rPr lang="en-US" dirty="0"/>
              <a:t>      </a:t>
            </a:r>
            <a:r>
              <a:rPr lang="en-US" dirty="0" err="1"/>
              <a:t>iBot</a:t>
            </a:r>
            <a:r>
              <a:rPr lang="en-US" dirty="0"/>
              <a:t> = 2: </a:t>
            </a:r>
            <a:r>
              <a:rPr lang="en-US" dirty="0" err="1"/>
              <a:t>iTop</a:t>
            </a:r>
            <a:r>
              <a:rPr lang="en-US" dirty="0"/>
              <a:t> =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</a:t>
            </a:r>
            <a:r>
              <a:rPr lang="en-US" dirty="0" err="1"/>
              <a:t>OBavgWt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OBrmsWt</a:t>
            </a:r>
            <a:r>
              <a:rPr lang="en-US" dirty="0"/>
              <a:t>(j) =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Coeff1(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1)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1)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Coeff2(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2)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2)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Next j</a:t>
            </a:r>
          </a:p>
          <a:p>
            <a:r>
              <a:rPr lang="en-US" dirty="0"/>
              <a:t>  Next </a:t>
            </a:r>
            <a:r>
              <a:rPr lang="en-US" dirty="0" err="1"/>
              <a:t>iNRC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H="1" flipV="1">
            <a:off x="838199" y="1533615"/>
            <a:ext cx="228601" cy="197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1802" y="3124200"/>
            <a:ext cx="3352798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7937" y="2939534"/>
            <a:ext cx="158075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PALT of aircraft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1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26" y="2085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Sum1 = 0</a:t>
            </a:r>
            <a:r>
              <a:rPr lang="en-US" dirty="0"/>
              <a:t>#  </a:t>
            </a:r>
            <a:r>
              <a:rPr lang="en-US" dirty="0" smtClean="0"/>
              <a:t>‘(</a:t>
            </a:r>
            <a:r>
              <a:rPr lang="en-US" dirty="0"/>
              <a:t>From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CalcBiasRmsWrtAA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Sum2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SWi</a:t>
            </a:r>
            <a:r>
              <a:rPr lang="en-US" dirty="0" smtClean="0"/>
              <a:t>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NobsP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j = 1 To Nobs</a:t>
            </a:r>
          </a:p>
          <a:p>
            <a:r>
              <a:rPr lang="en-US" dirty="0" smtClean="0"/>
              <a:t>    Wi = 1 / </a:t>
            </a:r>
            <a:r>
              <a:rPr lang="en-US" dirty="0" err="1" smtClean="0"/>
              <a:t>OBrmsWt</a:t>
            </a:r>
            <a:r>
              <a:rPr lang="en-US" dirty="0" smtClean="0"/>
              <a:t>(j) ^ 2                    'Weight Wi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SWi</a:t>
            </a:r>
            <a:r>
              <a:rPr lang="en-US" dirty="0" smtClean="0"/>
              <a:t> = </a:t>
            </a:r>
            <a:r>
              <a:rPr lang="en-US" dirty="0" err="1" smtClean="0"/>
              <a:t>SWi</a:t>
            </a:r>
            <a:r>
              <a:rPr lang="en-US" dirty="0" smtClean="0"/>
              <a:t> + Wi                             'Sum of Weights</a:t>
            </a:r>
          </a:p>
          <a:p>
            <a:r>
              <a:rPr lang="en-US" dirty="0" smtClean="0"/>
              <a:t>    x = (</a:t>
            </a:r>
            <a:r>
              <a:rPr lang="en-US" dirty="0" err="1" smtClean="0"/>
              <a:t>ob</a:t>
            </a:r>
            <a:r>
              <a:rPr lang="en-US" dirty="0" smtClean="0"/>
              <a:t>(j) - </a:t>
            </a:r>
            <a:r>
              <a:rPr lang="en-US" dirty="0" err="1" smtClean="0"/>
              <a:t>OBavgWt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, j) - </a:t>
            </a:r>
            <a:r>
              <a:rPr lang="en-US" dirty="0" err="1" smtClean="0"/>
              <a:t>OBbias</a:t>
            </a:r>
            <a:r>
              <a:rPr lang="en-US" dirty="0" smtClean="0"/>
              <a:t>)     'Compare measured TBs to </a:t>
            </a:r>
            <a:r>
              <a:rPr lang="en-US" dirty="0" err="1" smtClean="0"/>
              <a:t>OBavgWt</a:t>
            </a:r>
            <a:endParaRPr lang="en-US" dirty="0" smtClean="0"/>
          </a:p>
          <a:p>
            <a:r>
              <a:rPr lang="en-US" dirty="0" smtClean="0"/>
              <a:t>    If Wi &gt; 0#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NobsP</a:t>
            </a:r>
            <a:r>
              <a:rPr lang="en-US" dirty="0" smtClean="0"/>
              <a:t> = </a:t>
            </a:r>
            <a:r>
              <a:rPr lang="en-US" dirty="0" err="1" smtClean="0"/>
              <a:t>NobsP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Sum1 = Sum1 + Wi * x                     'Weighted average</a:t>
            </a:r>
          </a:p>
          <a:p>
            <a:r>
              <a:rPr lang="en-US" dirty="0" smtClean="0"/>
              <a:t>      Sum2 = Sum2 + Wi * x ^ 2                 'Sum of squares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Next j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Xw</a:t>
            </a:r>
            <a:r>
              <a:rPr lang="en-US" dirty="0" smtClean="0"/>
              <a:t> = Sum1 / </a:t>
            </a:r>
            <a:r>
              <a:rPr lang="en-US" dirty="0" err="1" smtClean="0"/>
              <a:t>SWi</a:t>
            </a:r>
            <a:r>
              <a:rPr lang="en-US" dirty="0" smtClean="0"/>
              <a:t>                         'Calculate Weighted Mean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TBavg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) = </a:t>
            </a:r>
            <a:r>
              <a:rPr lang="en-US" dirty="0" err="1" smtClean="0"/>
              <a:t>Xw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' </a:t>
            </a:r>
            <a:r>
              <a:rPr lang="en-US" dirty="0"/>
              <a:t>Correct expression for weighted mean</a:t>
            </a:r>
          </a:p>
          <a:p>
            <a:r>
              <a:rPr lang="en-US" dirty="0" smtClean="0"/>
              <a:t>  x </a:t>
            </a:r>
            <a:r>
              <a:rPr lang="en-US" dirty="0"/>
              <a:t>= (Sum2 - </a:t>
            </a:r>
            <a:r>
              <a:rPr lang="en-US" dirty="0" err="1"/>
              <a:t>SWi</a:t>
            </a:r>
            <a:r>
              <a:rPr lang="en-US" dirty="0"/>
              <a:t> * </a:t>
            </a:r>
            <a:r>
              <a:rPr lang="en-US" dirty="0" err="1"/>
              <a:t>Xw</a:t>
            </a:r>
            <a:r>
              <a:rPr lang="en-US" dirty="0"/>
              <a:t> ^ 2) / ((</a:t>
            </a:r>
            <a:r>
              <a:rPr lang="en-US" dirty="0" err="1"/>
              <a:t>NobsP</a:t>
            </a:r>
            <a:r>
              <a:rPr lang="en-US" dirty="0"/>
              <a:t> - 1) * </a:t>
            </a:r>
            <a:r>
              <a:rPr lang="en-US" dirty="0" err="1"/>
              <a:t>SWi</a:t>
            </a:r>
            <a:r>
              <a:rPr lang="en-US" dirty="0"/>
              <a:t> / </a:t>
            </a:r>
            <a:r>
              <a:rPr lang="en-US" dirty="0" err="1"/>
              <a:t>NobsP</a:t>
            </a:r>
            <a:r>
              <a:rPr lang="en-US" dirty="0"/>
              <a:t>)</a:t>
            </a:r>
          </a:p>
          <a:p>
            <a:r>
              <a:rPr lang="en-US" dirty="0"/>
              <a:t>  If x &gt;= 0 Then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Sqr</a:t>
            </a:r>
            <a:r>
              <a:rPr lang="en-US" dirty="0"/>
              <a:t>(x)     'Calculate </a:t>
            </a:r>
            <a:r>
              <a:rPr lang="en-US" dirty="0" err="1"/>
              <a:t>Std</a:t>
            </a:r>
            <a:r>
              <a:rPr lang="en-US" dirty="0"/>
              <a:t> Dev about the mean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'</a:t>
            </a:r>
            <a:r>
              <a:rPr lang="en-US" dirty="0" err="1"/>
              <a:t>xxxmjm</a:t>
            </a:r>
            <a:r>
              <a:rPr lang="en-US" dirty="0"/>
              <a:t> 2009/02/03</a:t>
            </a:r>
          </a:p>
          <a:p>
            <a:r>
              <a:rPr lang="en-US" dirty="0"/>
              <a:t>  End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2286000" y="811947"/>
            <a:ext cx="3882171" cy="6358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8171" y="350282"/>
            <a:ext cx="2775760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values are the same</a:t>
            </a:r>
          </a:p>
          <a:p>
            <a:r>
              <a:rPr lang="en-US" dirty="0" smtClean="0"/>
              <a:t>From template to template </a:t>
            </a:r>
            <a:br>
              <a:rPr lang="en-US" dirty="0" smtClean="0"/>
            </a:br>
            <a:r>
              <a:rPr lang="en-US" dirty="0" smtClean="0"/>
              <a:t>(thus not indexed by </a:t>
            </a:r>
            <a:r>
              <a:rPr lang="en-US" dirty="0" err="1" smtClean="0"/>
              <a:t>iRC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23279" y="369332"/>
            <a:ext cx="3786921" cy="107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369332"/>
            <a:ext cx="3352800" cy="1714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91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512" y="6400800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76869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= “matched” Template Index  - </a:t>
            </a:r>
            <a:r>
              <a:rPr lang="en-US" dirty="0"/>
              <a:t>Determined in </a:t>
            </a:r>
            <a:r>
              <a:rPr lang="en-US" dirty="0" err="1" smtClean="0"/>
              <a:t>MTPBin:DetermineRCregion</a:t>
            </a:r>
            <a:endParaRPr lang="en-US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85800" y="5334000"/>
            <a:ext cx="1871314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600" y="5334000"/>
            <a:ext cx="4572002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4" y="4451321"/>
            <a:ext cx="812876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= 8 * </a:t>
            </a:r>
            <a:r>
              <a:rPr lang="en-US" dirty="0" err="1"/>
              <a:t>Sqr</a:t>
            </a:r>
            <a:r>
              <a:rPr lang="en-US" dirty="0"/>
              <a:t>(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 +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2) / Nobs 'Sum of ln of Probabilities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162" y="4081989"/>
            <a:ext cx="753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index of the template whose </a:t>
            </a:r>
            <a:r>
              <a:rPr lang="en-US" dirty="0" err="1" smtClean="0"/>
              <a:t>lnP</a:t>
            </a:r>
            <a:r>
              <a:rPr lang="en-US" dirty="0" smtClean="0"/>
              <a:t> value is the smallest – where </a:t>
            </a:r>
            <a:r>
              <a:rPr lang="en-US" dirty="0" err="1" smtClean="0"/>
              <a:t>lnP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33800" y="2590800"/>
            <a:ext cx="552051" cy="196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85652" y="2590800"/>
            <a:ext cx="819548" cy="198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4158" y="2221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34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6320" y="53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833255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CalculateArrayMAFast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620" y="3530999"/>
            <a:ext cx="3382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err="1" smtClean="0"/>
              <a:t>Averager</a:t>
            </a:r>
            <a:r>
              <a:rPr lang="en-US" dirty="0" smtClean="0"/>
              <a:t> (3 elements)</a:t>
            </a:r>
          </a:p>
          <a:p>
            <a:r>
              <a:rPr lang="en-US" dirty="0" smtClean="0"/>
              <a:t>Replaces value with prior value if </a:t>
            </a:r>
          </a:p>
          <a:p>
            <a:r>
              <a:rPr lang="en-US" dirty="0" smtClean="0"/>
              <a:t>    diff between average and raw is</a:t>
            </a:r>
          </a:p>
          <a:p>
            <a:r>
              <a:rPr lang="en-US" dirty="0"/>
              <a:t> </a:t>
            </a:r>
            <a:r>
              <a:rPr lang="en-US" dirty="0" smtClean="0"/>
              <a:t>    &gt; 500 counts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78660" y="1676400"/>
            <a:ext cx="2435860" cy="115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58390" y="5181600"/>
            <a:ext cx="1676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V(1-3,1-14,1-Nscan)</a:t>
            </a:r>
          </a:p>
          <a:p>
            <a:pPr algn="ctr"/>
            <a:r>
              <a:rPr lang="en-US" dirty="0" smtClean="0"/>
              <a:t>Matrix of averaged counts</a:t>
            </a:r>
          </a:p>
        </p:txBody>
      </p:sp>
      <p:cxnSp>
        <p:nvCxnSpPr>
          <p:cNvPr id="12" name="Straight Arrow Connector 11"/>
          <p:cNvCxnSpPr>
            <a:stCxn id="5" idx="4"/>
            <a:endCxn id="11" idx="0"/>
          </p:cNvCxnSpPr>
          <p:nvPr/>
        </p:nvCxnSpPr>
        <p:spPr>
          <a:xfrm>
            <a:off x="1978660" y="3519055"/>
            <a:ext cx="1217930" cy="166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097257"/>
            <a:ext cx="6096000" cy="17543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from: </a:t>
            </a:r>
            <a:r>
              <a:rPr lang="en-US" dirty="0" err="1" smtClean="0"/>
              <a:t>MTPbin:fGetNavT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n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aNAVoffset</a:t>
            </a:r>
            <a:r>
              <a:rPr lang="en-US" dirty="0"/>
              <a:t>(C))</a:t>
            </a:r>
          </a:p>
          <a:p>
            <a:r>
              <a:rPr lang="en-US" dirty="0"/>
              <a:t>  If </a:t>
            </a:r>
            <a:r>
              <a:rPr lang="en-US" dirty="0" err="1"/>
              <a:t>aNAVoffset</a:t>
            </a:r>
            <a:r>
              <a:rPr lang="en-US" dirty="0"/>
              <a:t>(C) - n &lt;&gt; 0 Then  'Interpolate</a:t>
            </a:r>
          </a:p>
          <a:p>
            <a:r>
              <a:rPr lang="en-US" dirty="0"/>
              <a:t>    OAT1 = OATV(1, </a:t>
            </a:r>
            <a:r>
              <a:rPr lang="en-US" dirty="0" err="1"/>
              <a:t>fRecordCheck</a:t>
            </a:r>
            <a:r>
              <a:rPr lang="en-US" dirty="0"/>
              <a:t>(Record, n))</a:t>
            </a:r>
          </a:p>
          <a:p>
            <a:r>
              <a:rPr lang="en-US" dirty="0"/>
              <a:t>    OAT2 = OATV(1, </a:t>
            </a:r>
            <a:r>
              <a:rPr lang="en-US" dirty="0" err="1"/>
              <a:t>fRecordCheck</a:t>
            </a:r>
            <a:r>
              <a:rPr lang="en-US" dirty="0"/>
              <a:t>(Record, n + 1))</a:t>
            </a:r>
          </a:p>
          <a:p>
            <a:r>
              <a:rPr lang="en-US" dirty="0"/>
              <a:t>    OAT = OAT1 + (OAT2 - OAT1) * (</a:t>
            </a:r>
            <a:r>
              <a:rPr lang="en-US" dirty="0" err="1"/>
              <a:t>aNAVoffset</a:t>
            </a:r>
            <a:r>
              <a:rPr lang="en-US" dirty="0"/>
              <a:t>(C) - 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78315" y="4724400"/>
            <a:ext cx="2593487" cy="125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13" y="4160980"/>
            <a:ext cx="2533514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MTPbin:WriteArray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OATV(1, r) = </a:t>
            </a:r>
            <a:r>
              <a:rPr lang="en-US" dirty="0" err="1"/>
              <a:t>OATnav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13" y="3082164"/>
            <a:ext cx="2961965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MTPbin:MapGVtoOther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</a:t>
            </a:r>
            <a:r>
              <a:rPr lang="en-US" dirty="0"/>
              <a:t> = </a:t>
            </a:r>
            <a:r>
              <a:rPr lang="en-US" dirty="0" err="1"/>
              <a:t>OATnavI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8315" y="37284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732" y="2015364"/>
            <a:ext cx="363606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OATnavI</a:t>
            </a:r>
            <a:r>
              <a:rPr lang="en-US" dirty="0"/>
              <a:t> = </a:t>
            </a:r>
            <a:r>
              <a:rPr lang="en-US" dirty="0" err="1"/>
              <a:t>OATnI</a:t>
            </a:r>
            <a:r>
              <a:rPr lang="en-US" dirty="0"/>
              <a:t> + 273.15                'K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1896" y="26616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732" y="1088494"/>
            <a:ext cx="328795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(20): </a:t>
            </a:r>
            <a:r>
              <a:rPr lang="en-US" dirty="0" err="1"/>
              <a:t>OATnI</a:t>
            </a:r>
            <a:r>
              <a:rPr lang="en-US" dirty="0"/>
              <a:t> = </a:t>
            </a:r>
            <a:r>
              <a:rPr lang="en-US" dirty="0" err="1"/>
              <a:t>DatV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       'C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16470" y="1734825"/>
            <a:ext cx="28643" cy="69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896" y="398320"/>
            <a:ext cx="1692274" cy="110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245" y="197223"/>
            <a:ext cx="356623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Ambient Temperature from IWG1 at</a:t>
            </a:r>
          </a:p>
          <a:p>
            <a:r>
              <a:rPr lang="en-US" dirty="0"/>
              <a:t> </a:t>
            </a:r>
            <a:r>
              <a:rPr lang="en-US" dirty="0" smtClean="0"/>
              <a:t> time of scan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14800" y="951479"/>
            <a:ext cx="1385428" cy="555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91746" y="590466"/>
            <a:ext cx="5110163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file: MTP\Data\{</a:t>
            </a:r>
            <a:r>
              <a:rPr lang="en-US" dirty="0" err="1" smtClean="0"/>
              <a:t>proj</a:t>
            </a:r>
            <a:r>
              <a:rPr lang="en-US" dirty="0" smtClean="0"/>
              <a:t>}\{</a:t>
            </a:r>
            <a:r>
              <a:rPr lang="en-US" dirty="0" err="1" smtClean="0"/>
              <a:t>fltdate</a:t>
            </a:r>
            <a:r>
              <a:rPr lang="en-US" dirty="0" smtClean="0"/>
              <a:t>}\NG{</a:t>
            </a:r>
            <a:r>
              <a:rPr lang="en-US" dirty="0" err="1" smtClean="0"/>
              <a:t>fltdate</a:t>
            </a:r>
            <a:r>
              <a:rPr lang="en-US" dirty="0" smtClean="0"/>
              <a:t>}.REF</a:t>
            </a:r>
          </a:p>
          <a:p>
            <a:r>
              <a:rPr lang="en-US" dirty="0" err="1" smtClean="0"/>
              <a:t>aNAVoffset</a:t>
            </a:r>
            <a:r>
              <a:rPr lang="en-US" dirty="0" smtClean="0"/>
              <a:t>(0 </a:t>
            </a:r>
            <a:r>
              <a:rPr lang="en-US" dirty="0"/>
              <a:t>To 3) As Single       'OAT cycle </a:t>
            </a:r>
            <a:r>
              <a:rPr lang="en-US" dirty="0" smtClean="0"/>
              <a:t>shift</a:t>
            </a:r>
          </a:p>
          <a:p>
            <a:endParaRPr lang="en-US" dirty="0"/>
          </a:p>
          <a:p>
            <a:r>
              <a:rPr lang="en-US" dirty="0" smtClean="0"/>
              <a:t>Always uses the average ~ (-0.14 to -0.18)</a:t>
            </a:r>
          </a:p>
          <a:p>
            <a:r>
              <a:rPr lang="en-US" dirty="0"/>
              <a:t> </a:t>
            </a:r>
            <a:r>
              <a:rPr lang="en-US" dirty="0" smtClean="0"/>
              <a:t>- gives Temp 13-15 seconds “ahead” of plane</a:t>
            </a:r>
          </a:p>
          <a:p>
            <a:r>
              <a:rPr lang="en-US" dirty="0"/>
              <a:t> </a:t>
            </a:r>
            <a:r>
              <a:rPr lang="en-US" dirty="0" smtClean="0"/>
              <a:t>  * at 295 m/s = ~4km</a:t>
            </a:r>
          </a:p>
          <a:p>
            <a:endParaRPr lang="en-US" dirty="0"/>
          </a:p>
          <a:p>
            <a:r>
              <a:rPr lang="en-US" dirty="0" smtClean="0"/>
              <a:t>Odd that the individual channels seem to range </a:t>
            </a:r>
          </a:p>
          <a:p>
            <a:r>
              <a:rPr lang="en-US" dirty="0" smtClean="0"/>
              <a:t>From -0.1 to -0.2 meaning that they range in </a:t>
            </a:r>
          </a:p>
          <a:p>
            <a:r>
              <a:rPr lang="en-US" dirty="0" smtClean="0"/>
              <a:t>Distance 4.5km to  4.0km  thought that they were </a:t>
            </a:r>
          </a:p>
          <a:p>
            <a:r>
              <a:rPr lang="en-US" dirty="0" smtClean="0"/>
              <a:t>Larger range than that…</a:t>
            </a:r>
          </a:p>
          <a:p>
            <a:endParaRPr lang="en-US" dirty="0"/>
          </a:p>
          <a:p>
            <a:r>
              <a:rPr lang="en-US" dirty="0" smtClean="0"/>
              <a:t>Seems like we want to pick a second.  And have OAT </a:t>
            </a:r>
          </a:p>
          <a:p>
            <a:r>
              <a:rPr lang="en-US" dirty="0" smtClean="0"/>
              <a:t>On a per channel basis!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41970" y="105188"/>
            <a:ext cx="0" cy="495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26675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90600" y="4325999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4141333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 element array : </a:t>
            </a:r>
            <a:r>
              <a:rPr lang="en-US" dirty="0" err="1" smtClean="0"/>
              <a:t>ob</a:t>
            </a:r>
            <a:r>
              <a:rPr lang="en-US" dirty="0" smtClean="0"/>
              <a:t>(0) = PALT, </a:t>
            </a:r>
            <a:r>
              <a:rPr lang="en-US" dirty="0" err="1" smtClean="0"/>
              <a:t>ob</a:t>
            </a:r>
            <a:r>
              <a:rPr lang="en-US" dirty="0" smtClean="0"/>
              <a:t>(1-10 Ch1, 11-20 Ch2, 21-30 Ch3)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2533471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MTPbin:MapTAtoOB</a:t>
            </a:r>
            <a:endParaRPr lang="en-US" dirty="0" smtClean="0"/>
          </a:p>
          <a:p>
            <a:r>
              <a:rPr lang="en-US" dirty="0" smtClean="0"/>
              <a:t> 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(j) = TA(1,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(10 + j) = TA(2,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(20 + j) = TA(3, j): Next j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880" y="1295400"/>
            <a:ext cx="583993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TBcalculation</a:t>
            </a:r>
            <a:endParaRPr lang="en-US" dirty="0" smtClean="0"/>
          </a:p>
          <a:p>
            <a:r>
              <a:rPr lang="en-US" dirty="0" smtClean="0"/>
              <a:t>TA(</a:t>
            </a:r>
            <a:r>
              <a:rPr lang="en-US" dirty="0" err="1" smtClean="0"/>
              <a:t>i</a:t>
            </a:r>
            <a:r>
              <a:rPr lang="en-US" dirty="0"/>
              <a:t>, j) = OAT + (C(</a:t>
            </a:r>
            <a:r>
              <a:rPr lang="en-US" dirty="0" err="1"/>
              <a:t>i</a:t>
            </a:r>
            <a:r>
              <a:rPr lang="en-US" dirty="0"/>
              <a:t>, j) - C(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LocHor</a:t>
            </a:r>
            <a:r>
              <a:rPr lang="en-US" dirty="0"/>
              <a:t>)) / g(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>TA(</a:t>
            </a:r>
            <a:r>
              <a:rPr lang="en-US" dirty="0" err="1"/>
              <a:t>i</a:t>
            </a:r>
            <a:r>
              <a:rPr lang="en-US" dirty="0"/>
              <a:t>, j) = TA(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WINcor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 'ADD window correction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12914" y="5334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2286000"/>
            <a:ext cx="216006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H="1" flipV="1">
            <a:off x="2484189" y="184666"/>
            <a:ext cx="259013" cy="148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1"/>
          </p:cNvCxnSpPr>
          <p:nvPr/>
        </p:nvCxnSpPr>
        <p:spPr>
          <a:xfrm flipH="1" flipV="1">
            <a:off x="2923566" y="603473"/>
            <a:ext cx="66886" cy="126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01300" y="1104900"/>
            <a:ext cx="0" cy="7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56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4189" y="0"/>
            <a:ext cx="292599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Counts in channel (</a:t>
            </a:r>
            <a:r>
              <a:rPr lang="en-US" dirty="0" err="1" smtClean="0"/>
              <a:t>i</a:t>
            </a:r>
            <a:r>
              <a:rPr lang="en-US" dirty="0" smtClean="0"/>
              <a:t>) angle (j)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3566" y="418807"/>
            <a:ext cx="57815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REF: Determined using spreadsheets late in 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1948" y="801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724400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481667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9200" y="3850999"/>
            <a:ext cx="152400" cy="148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1981200" y="1629728"/>
            <a:ext cx="579527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2"/>
          </p:cNvCxnSpPr>
          <p:nvPr/>
        </p:nvCxnSpPr>
        <p:spPr>
          <a:xfrm flipH="1" flipV="1">
            <a:off x="2560727" y="1629728"/>
            <a:ext cx="2105056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52400"/>
            <a:ext cx="4969053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RCF file (</a:t>
            </a:r>
            <a:r>
              <a:rPr lang="en-US" dirty="0" err="1" smtClean="0"/>
              <a:t>MTPio:Rcread</a:t>
            </a:r>
            <a:r>
              <a:rPr lang="en-US" dirty="0" smtClean="0"/>
              <a:t>)  $PROJ\RC\*.RCF</a:t>
            </a:r>
          </a:p>
          <a:p>
            <a:r>
              <a:rPr lang="en-US" dirty="0" smtClean="0"/>
              <a:t>– averaged Temp at retrieval level (</a:t>
            </a:r>
            <a:r>
              <a:rPr lang="en-US" dirty="0" err="1" smtClean="0"/>
              <a:t>sRT</a:t>
            </a:r>
            <a:r>
              <a:rPr lang="en-US" dirty="0" err="1"/>
              <a:t>a</a:t>
            </a:r>
            <a:r>
              <a:rPr lang="en-US" dirty="0" err="1" smtClean="0"/>
              <a:t>v</a:t>
            </a:r>
            <a:r>
              <a:rPr lang="en-US" dirty="0" smtClean="0"/>
              <a:t> see </a:t>
            </a:r>
            <a:r>
              <a:rPr lang="en-US" dirty="0" err="1" smtClean="0"/>
              <a:t>pg</a:t>
            </a:r>
            <a:r>
              <a:rPr lang="en-US" dirty="0" smtClean="0"/>
              <a:t> 24)</a:t>
            </a:r>
          </a:p>
          <a:p>
            <a:r>
              <a:rPr lang="en-US" dirty="0" smtClean="0"/>
              <a:t>Index = “matched” Template Index</a:t>
            </a:r>
          </a:p>
          <a:p>
            <a:r>
              <a:rPr lang="en-US" dirty="0" err="1" smtClean="0"/>
              <a:t>iBot</a:t>
            </a:r>
            <a:r>
              <a:rPr lang="en-US" dirty="0" smtClean="0"/>
              <a:t>/</a:t>
            </a:r>
            <a:r>
              <a:rPr lang="en-US" dirty="0" err="1" smtClean="0"/>
              <a:t>iTop</a:t>
            </a:r>
            <a:r>
              <a:rPr lang="en-US" dirty="0" smtClean="0"/>
              <a:t> = Flight level above/below aircraft (13)</a:t>
            </a:r>
          </a:p>
          <a:p>
            <a:r>
              <a:rPr lang="en-US" dirty="0" smtClean="0"/>
              <a:t>L = Retrieval Level (33)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312" y="5486400"/>
            <a:ext cx="643288" cy="49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1295400"/>
            <a:ext cx="2819400" cy="237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1592"/>
            <a:ext cx="3545522" cy="175432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MTPbin:Get_iBot_iTop</a:t>
            </a:r>
            <a:r>
              <a:rPr lang="en-US" dirty="0" smtClean="0"/>
              <a:t>(</a:t>
            </a:r>
            <a:r>
              <a:rPr lang="en-US" dirty="0" err="1" smtClean="0"/>
              <a:t>pALT</a:t>
            </a:r>
            <a:r>
              <a:rPr lang="en-US" dirty="0" smtClean="0"/>
              <a:t>)</a:t>
            </a:r>
          </a:p>
          <a:p>
            <a:r>
              <a:rPr lang="en-US" dirty="0"/>
              <a:t>Based on Pressure </a:t>
            </a:r>
            <a:r>
              <a:rPr lang="en-US" dirty="0" smtClean="0"/>
              <a:t>Alt of Aircraft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PressureAlt</a:t>
            </a:r>
            <a:r>
              <a:rPr lang="en-US" dirty="0" smtClean="0"/>
              <a:t> of flight levels </a:t>
            </a:r>
          </a:p>
          <a:p>
            <a:r>
              <a:rPr lang="en-US" dirty="0"/>
              <a:t> </a:t>
            </a:r>
            <a:r>
              <a:rPr lang="en-US" dirty="0" smtClean="0"/>
              <a:t> - get indices of levels around plane</a:t>
            </a:r>
          </a:p>
          <a:p>
            <a:r>
              <a:rPr lang="en-US" dirty="0"/>
              <a:t>  </a:t>
            </a:r>
            <a:r>
              <a:rPr lang="en-US" dirty="0" smtClean="0"/>
              <a:t>- calculate weights based on</a:t>
            </a:r>
          </a:p>
          <a:p>
            <a:r>
              <a:rPr lang="en-US" dirty="0"/>
              <a:t> </a:t>
            </a:r>
            <a:r>
              <a:rPr lang="en-US" dirty="0" smtClean="0"/>
              <a:t>    closeness of plane to flight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1295400"/>
            <a:ext cx="228600" cy="22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1629728"/>
            <a:ext cx="19050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43600" y="1629728"/>
            <a:ext cx="6096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28599" y="891064"/>
            <a:ext cx="2362201" cy="265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8599" y="891064"/>
            <a:ext cx="4876801" cy="269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45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59399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H="1" flipV="1">
            <a:off x="422053" y="4205865"/>
            <a:ext cx="1863949" cy="1796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053" y="4021199"/>
            <a:ext cx="872194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RCi</a:t>
            </a:r>
            <a:r>
              <a:rPr lang="en-US" dirty="0"/>
              <a:t>(L, j) =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L, j) * </a:t>
            </a:r>
            <a:r>
              <a:rPr lang="en-US" dirty="0" err="1" smtClean="0"/>
              <a:t>WtT</a:t>
            </a:r>
            <a:r>
              <a:rPr lang="en-US" dirty="0" smtClean="0"/>
              <a:t> ‘in </a:t>
            </a:r>
            <a:r>
              <a:rPr lang="en-US" dirty="0" err="1" smtClean="0"/>
              <a:t>RetrievalSubs:RetrieveATP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90600" y="3487799"/>
            <a:ext cx="457200" cy="61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189219"/>
            <a:ext cx="84582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!(</a:t>
            </a:r>
            <a:r>
              <a:rPr lang="en-US" dirty="0" err="1"/>
              <a:t>iRC</a:t>
            </a:r>
            <a:r>
              <a:rPr lang="en-US" dirty="0"/>
              <a:t>, n - 1, 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b.Src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'33 retrieval </a:t>
            </a:r>
            <a:r>
              <a:rPr lang="en-US" dirty="0" smtClean="0"/>
              <a:t>levels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30 </a:t>
            </a:r>
            <a:r>
              <a:rPr lang="en-US" dirty="0" smtClean="0"/>
              <a:t>observables (j) : in </a:t>
            </a:r>
            <a:r>
              <a:rPr lang="en-US" dirty="0" err="1" smtClean="0"/>
              <a:t>MTPIO:RCread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4959" y="298704"/>
            <a:ext cx="4495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775" y="-4981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95600" y="2362201"/>
            <a:ext cx="1828800" cy="9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599" y="2976360"/>
            <a:ext cx="1189122" cy="258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1000" y="3733800"/>
            <a:ext cx="2789322" cy="230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81000" y="2133600"/>
            <a:ext cx="3810000" cy="39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37" y="2656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54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47" y="194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4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" y="4529048"/>
            <a:ext cx="27098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998987" y="5243423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7107" y="5048478"/>
            <a:ext cx="3640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in temperature profile are </a:t>
            </a:r>
          </a:p>
          <a:p>
            <a:r>
              <a:rPr lang="en-US" dirty="0" smtClean="0"/>
              <a:t>Defined by arrays: (</a:t>
            </a:r>
            <a:r>
              <a:rPr lang="en-US" dirty="0" err="1" smtClean="0"/>
              <a:t>frmATP</a:t>
            </a:r>
            <a:r>
              <a:rPr lang="en-US" dirty="0" smtClean="0"/>
              <a:t> </a:t>
            </a:r>
            <a:r>
              <a:rPr lang="en-US" dirty="0" err="1" smtClean="0"/>
              <a:t>ATP_Plot</a:t>
            </a:r>
            <a:r>
              <a:rPr lang="en-US" dirty="0" smtClean="0"/>
              <a:t>)</a:t>
            </a:r>
          </a:p>
          <a:p>
            <a:r>
              <a:rPr lang="es-ES" dirty="0"/>
              <a:t>x = </a:t>
            </a:r>
            <a:r>
              <a:rPr lang="es-ES" dirty="0" err="1"/>
              <a:t>RTp</a:t>
            </a:r>
            <a:r>
              <a:rPr lang="es-ES" dirty="0"/>
              <a:t>!(j%):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RAp</a:t>
            </a:r>
            <a:r>
              <a:rPr lang="es-ES" dirty="0"/>
              <a:t>!(j</a:t>
            </a:r>
            <a:r>
              <a:rPr lang="es-ES" dirty="0" smtClean="0"/>
              <a:t>%)</a:t>
            </a:r>
          </a:p>
          <a:p>
            <a:endParaRPr lang="es-ES" dirty="0"/>
          </a:p>
          <a:p>
            <a:r>
              <a:rPr lang="es-ES" dirty="0" err="1" smtClean="0"/>
              <a:t>Where</a:t>
            </a:r>
            <a:r>
              <a:rPr lang="es-ES" dirty="0" smtClean="0"/>
              <a:t> j% </a:t>
            </a:r>
            <a:r>
              <a:rPr lang="es-ES" dirty="0" err="1" smtClean="0"/>
              <a:t>is</a:t>
            </a:r>
            <a:r>
              <a:rPr lang="es-ES" dirty="0" smtClean="0"/>
              <a:t> 1 to </a:t>
            </a:r>
            <a:r>
              <a:rPr lang="es-ES" dirty="0" err="1" smtClean="0"/>
              <a:t>Nlev</a:t>
            </a:r>
            <a:r>
              <a:rPr lang="es-ES" dirty="0" smtClean="0"/>
              <a:t> (31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8317" y="3800686"/>
            <a:ext cx="4085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Main() </a:t>
            </a:r>
            <a:r>
              <a:rPr lang="en-US" dirty="0" err="1" smtClean="0"/>
              <a:t>RTp</a:t>
            </a:r>
            <a:r>
              <a:rPr lang="en-US" dirty="0" smtClean="0"/>
              <a:t>(</a:t>
            </a:r>
            <a:r>
              <a:rPr lang="en-US" dirty="0" err="1" smtClean="0"/>
              <a:t>Nlev</a:t>
            </a:r>
            <a:r>
              <a:rPr lang="en-US" dirty="0" smtClean="0"/>
              <a:t>) = </a:t>
            </a:r>
            <a:r>
              <a:rPr lang="en-US" dirty="0" err="1" smtClean="0"/>
              <a:t>RTavg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* starts where </a:t>
            </a:r>
            <a:r>
              <a:rPr lang="en-US" dirty="0" err="1" smtClean="0"/>
              <a:t>RAavg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0 (i.e. </a:t>
            </a:r>
            <a:r>
              <a:rPr lang="en-US" dirty="0" err="1" smtClean="0"/>
              <a:t>Nlev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423" y="2514600"/>
            <a:ext cx="4051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CalculateAverageProfile</a:t>
            </a:r>
            <a:r>
              <a:rPr lang="en-US" dirty="0" smtClean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RTavg</a:t>
            </a:r>
            <a:r>
              <a:rPr lang="en-US" dirty="0"/>
              <a:t>(j) = RT(j) + </a:t>
            </a:r>
            <a:r>
              <a:rPr lang="en-US" dirty="0" err="1" smtClean="0"/>
              <a:t>Tcorr</a:t>
            </a:r>
            <a:endParaRPr lang="en-US" dirty="0" smtClean="0"/>
          </a:p>
          <a:p>
            <a:r>
              <a:rPr lang="en-US" dirty="0" smtClean="0"/>
              <a:t>    *</a:t>
            </a:r>
            <a:r>
              <a:rPr lang="en-US" dirty="0" err="1" smtClean="0"/>
              <a:t>Tcorr</a:t>
            </a:r>
            <a:r>
              <a:rPr lang="en-US" dirty="0" smtClean="0"/>
              <a:t> seems to be zero a lot</a:t>
            </a:r>
          </a:p>
          <a:p>
            <a:r>
              <a:rPr lang="en-US" dirty="0"/>
              <a:t> </a:t>
            </a:r>
            <a:r>
              <a:rPr lang="en-US" dirty="0" smtClean="0"/>
              <a:t>      - only affected by checkbox on TB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87" y="364123"/>
            <a:ext cx="8874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5988" y="1633448"/>
            <a:ext cx="2971800" cy="1219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6250" y="2995612"/>
            <a:ext cx="1900237" cy="9238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6368" y="4123851"/>
            <a:ext cx="1291297" cy="1633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131239"/>
            <a:ext cx="0" cy="21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7788" y="-27314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box: 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24882" y="3457530"/>
            <a:ext cx="2676118" cy="2602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calibrations 1-8 (/1000 * </a:t>
            </a:r>
            <a:r>
              <a:rPr lang="en-US" dirty="0" err="1" smtClean="0"/>
              <a:t>Vscale</a:t>
            </a:r>
            <a:r>
              <a:rPr lang="en-US" dirty="0" smtClean="0"/>
              <a:t>) -&gt; MV(</a:t>
            </a:r>
            <a:r>
              <a:rPr lang="en-US" dirty="0" err="1" smtClean="0"/>
              <a:t>I,nsamp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err="1"/>
              <a:t>Vscale</a:t>
            </a:r>
            <a:r>
              <a:rPr lang="en-US" dirty="0"/>
              <a:t>(8) = -5.1               '-15V PS    Vm15</a:t>
            </a:r>
          </a:p>
          <a:p>
            <a:r>
              <a:rPr lang="en-US" dirty="0"/>
              <a:t> </a:t>
            </a:r>
            <a:r>
              <a:rPr lang="en-US" dirty="0" err="1" smtClean="0"/>
              <a:t>Vscale</a:t>
            </a:r>
            <a:r>
              <a:rPr lang="en-US" dirty="0" smtClean="0"/>
              <a:t>(7</a:t>
            </a:r>
            <a:r>
              <a:rPr lang="en-US" dirty="0"/>
              <a:t>) = 2#                 'VCC  PS    Vp05</a:t>
            </a:r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(6) = 5.1                '+15V PS    Vp15</a:t>
            </a:r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(5) = 7.79               '+24V </a:t>
            </a:r>
            <a:r>
              <a:rPr lang="en-US" dirty="0" err="1"/>
              <a:t>Syn</a:t>
            </a:r>
            <a:r>
              <a:rPr lang="en-US" dirty="0"/>
              <a:t>   </a:t>
            </a:r>
            <a:r>
              <a:rPr lang="en-US" dirty="0" err="1"/>
              <a:t>Vsyn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(4) = 7.79               '+24V Step  </a:t>
            </a:r>
            <a:r>
              <a:rPr lang="en-US" dirty="0" err="1"/>
              <a:t>Vmtr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(3) = 2.78               '+8V  PS    Vp08</a:t>
            </a:r>
          </a:p>
          <a:p>
            <a:r>
              <a:rPr lang="en-US" dirty="0"/>
              <a:t> </a:t>
            </a:r>
            <a:r>
              <a:rPr lang="en-US" dirty="0" err="1" smtClean="0"/>
              <a:t>Vscale</a:t>
            </a:r>
            <a:r>
              <a:rPr lang="en-US" dirty="0" smtClean="0"/>
              <a:t>(2</a:t>
            </a:r>
            <a:r>
              <a:rPr lang="en-US" dirty="0"/>
              <a:t>) = 1#                 'Video V.   </a:t>
            </a:r>
            <a:r>
              <a:rPr lang="en-US" dirty="0" err="1"/>
              <a:t>Vvid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Vscale</a:t>
            </a:r>
            <a:r>
              <a:rPr lang="en-US" dirty="0"/>
              <a:t>(1) = -2.73              '-8V  PS    Vm08</a:t>
            </a:r>
          </a:p>
        </p:txBody>
      </p:sp>
    </p:spTree>
    <p:extLst>
      <p:ext uri="{BB962C8B-B14F-4D97-AF65-F5344CB8AC3E}">
        <p14:creationId xmlns:p14="http://schemas.microsoft.com/office/powerpoint/2010/main" val="28453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calibrations (MV) 9-16 (M02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 ' "</a:t>
            </a:r>
            <a:r>
              <a:rPr lang="en-US" dirty="0" err="1"/>
              <a:t>Acceler</a:t>
            </a:r>
            <a:r>
              <a:rPr lang="en-US" dirty="0"/>
              <a:t>   "    '</a:t>
            </a:r>
            <a:r>
              <a:rPr lang="en-US" dirty="0" err="1"/>
              <a:t>Acc</a:t>
            </a:r>
            <a:r>
              <a:rPr lang="en-US" dirty="0"/>
              <a:t>+</a:t>
            </a:r>
          </a:p>
          <a:p>
            <a:r>
              <a:rPr lang="en-US" dirty="0"/>
              <a:t>      ' "T Data    "    '</a:t>
            </a:r>
            <a:r>
              <a:rPr lang="en-US" dirty="0" err="1"/>
              <a:t>Tdat</a:t>
            </a:r>
            <a:endParaRPr lang="en-US" dirty="0"/>
          </a:p>
          <a:p>
            <a:r>
              <a:rPr lang="en-US" dirty="0"/>
              <a:t>      ' "T Motor   "    '</a:t>
            </a:r>
            <a:r>
              <a:rPr lang="en-US" dirty="0" err="1"/>
              <a:t>Tmtr</a:t>
            </a:r>
            <a:endParaRPr lang="en-US" dirty="0"/>
          </a:p>
          <a:p>
            <a:r>
              <a:rPr lang="en-US" dirty="0"/>
              <a:t>      ' "T Pod Air "    '</a:t>
            </a:r>
            <a:r>
              <a:rPr lang="en-US" dirty="0" err="1"/>
              <a:t>Tair</a:t>
            </a:r>
            <a:endParaRPr lang="en-US" dirty="0"/>
          </a:p>
          <a:p>
            <a:r>
              <a:rPr lang="en-US" dirty="0"/>
              <a:t>      ' "T Scan    "    '</a:t>
            </a:r>
            <a:r>
              <a:rPr lang="en-US" dirty="0" err="1"/>
              <a:t>Tsmp</a:t>
            </a:r>
            <a:endParaRPr lang="en-US" dirty="0"/>
          </a:p>
          <a:p>
            <a:r>
              <a:rPr lang="en-US" dirty="0"/>
              <a:t>      ' "T </a:t>
            </a:r>
            <a:r>
              <a:rPr lang="en-US" dirty="0" err="1"/>
              <a:t>Pwr</a:t>
            </a:r>
            <a:r>
              <a:rPr lang="en-US" dirty="0"/>
              <a:t> Sup "    '</a:t>
            </a:r>
            <a:r>
              <a:rPr lang="en-US" dirty="0" err="1"/>
              <a:t>Tpsp</a:t>
            </a:r>
            <a:endParaRPr lang="en-US" dirty="0"/>
          </a:p>
          <a:p>
            <a:r>
              <a:rPr lang="en-US" dirty="0"/>
              <a:t>      ' "T N/C     "    '</a:t>
            </a:r>
            <a:r>
              <a:rPr lang="en-US" dirty="0" err="1"/>
              <a:t>Tnc</a:t>
            </a:r>
            <a:endParaRPr lang="en-US" dirty="0"/>
          </a:p>
          <a:p>
            <a:r>
              <a:rPr lang="en-US" dirty="0"/>
              <a:t>      ' "T Synth   "    '</a:t>
            </a:r>
            <a:r>
              <a:rPr lang="en-US" dirty="0" err="1"/>
              <a:t>Tsyn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5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 (MV) calibrations 17-26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Case 0: R350 = </a:t>
            </a:r>
            <a:r>
              <a:rPr lang="en-US" dirty="0" smtClean="0"/>
              <a:t>T  ‘ 350</a:t>
            </a:r>
            <a:endParaRPr lang="en-US" dirty="0"/>
          </a:p>
          <a:p>
            <a:r>
              <a:rPr lang="en-US" dirty="0"/>
              <a:t>      Case 1: Ttg1 = T</a:t>
            </a:r>
          </a:p>
          <a:p>
            <a:r>
              <a:rPr lang="en-US" dirty="0"/>
              <a:t>      Case 2: Ttg2 = T</a:t>
            </a:r>
          </a:p>
          <a:p>
            <a:r>
              <a:rPr lang="en-US" dirty="0"/>
              <a:t>      Case 3: Twin = T</a:t>
            </a:r>
          </a:p>
          <a:p>
            <a:r>
              <a:rPr lang="en-US" dirty="0"/>
              <a:t>      Case 4: </a:t>
            </a:r>
            <a:r>
              <a:rPr lang="en-US" dirty="0" err="1"/>
              <a:t>Tmix</a:t>
            </a:r>
            <a:r>
              <a:rPr lang="en-US" dirty="0"/>
              <a:t> = T</a:t>
            </a:r>
          </a:p>
          <a:p>
            <a:r>
              <a:rPr lang="en-US" dirty="0"/>
              <a:t>      Case 5: Tamp = T</a:t>
            </a:r>
          </a:p>
          <a:p>
            <a:r>
              <a:rPr lang="en-US" dirty="0"/>
              <a:t>      Case 6: </a:t>
            </a:r>
            <a:r>
              <a:rPr lang="en-US" dirty="0" err="1"/>
              <a:t>Tnd</a:t>
            </a:r>
            <a:r>
              <a:rPr lang="en-US" dirty="0"/>
              <a:t> = T</a:t>
            </a:r>
          </a:p>
          <a:p>
            <a:r>
              <a:rPr lang="en-US" dirty="0"/>
              <a:t>      Case 7: R600 = T</a:t>
            </a:r>
          </a:p>
        </p:txBody>
      </p:sp>
    </p:spTree>
    <p:extLst>
      <p:ext uri="{BB962C8B-B14F-4D97-AF65-F5344CB8AC3E}">
        <p14:creationId xmlns:p14="http://schemas.microsoft.com/office/powerpoint/2010/main" val="106147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 25- 40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 MV(25, r) = TOMA</a:t>
            </a:r>
          </a:p>
          <a:p>
            <a:r>
              <a:rPr lang="en-US" dirty="0"/>
              <a:t>  MV(26, r) = Zt1</a:t>
            </a:r>
          </a:p>
          <a:p>
            <a:r>
              <a:rPr lang="en-US" dirty="0"/>
              <a:t>  If </a:t>
            </a:r>
            <a:r>
              <a:rPr lang="en-US" dirty="0" err="1"/>
              <a:t>OATnav</a:t>
            </a:r>
            <a:r>
              <a:rPr lang="en-US" dirty="0"/>
              <a:t> &gt; 170 Then</a:t>
            </a:r>
          </a:p>
          <a:p>
            <a:r>
              <a:rPr lang="en-US" dirty="0"/>
              <a:t>    MV(27, r) = </a:t>
            </a:r>
            <a:r>
              <a:rPr lang="en-US" dirty="0" err="1"/>
              <a:t>OATnav</a:t>
            </a:r>
            <a:r>
              <a:rPr lang="en-US" dirty="0"/>
              <a:t> - </a:t>
            </a:r>
            <a:r>
              <a:rPr lang="en-US" dirty="0" err="1"/>
              <a:t>cTo</a:t>
            </a:r>
            <a:endParaRPr lang="en-US" dirty="0"/>
          </a:p>
          <a:p>
            <a:r>
              <a:rPr lang="en-US" dirty="0"/>
              <a:t>  Else</a:t>
            </a:r>
          </a:p>
          <a:p>
            <a:r>
              <a:rPr lang="en-US" dirty="0"/>
              <a:t>    MV(27, r) = </a:t>
            </a:r>
            <a:r>
              <a:rPr lang="en-US" dirty="0" err="1"/>
              <a:t>OATnav</a:t>
            </a:r>
            <a:endParaRPr lang="en-US" dirty="0"/>
          </a:p>
          <a:p>
            <a:r>
              <a:rPr lang="en-US" dirty="0"/>
              <a:t>  End If</a:t>
            </a:r>
          </a:p>
          <a:p>
            <a:r>
              <a:rPr lang="en-US" dirty="0"/>
              <a:t>  MV(28, r) = </a:t>
            </a:r>
            <a:r>
              <a:rPr lang="en-US" dirty="0" err="1"/>
              <a:t>OATmms</a:t>
            </a:r>
            <a:endParaRPr lang="en-US" dirty="0"/>
          </a:p>
          <a:p>
            <a:r>
              <a:rPr lang="en-US" dirty="0"/>
              <a:t>  MV(29, r) = </a:t>
            </a:r>
            <a:r>
              <a:rPr lang="en-US" dirty="0" err="1"/>
              <a:t>OATmtp</a:t>
            </a:r>
            <a:endParaRPr lang="en-US" dirty="0"/>
          </a:p>
          <a:p>
            <a:r>
              <a:rPr lang="en-US" dirty="0"/>
              <a:t>  MV(30, r) = </a:t>
            </a:r>
            <a:r>
              <a:rPr lang="en-US" dirty="0" err="1"/>
              <a:t>pALT</a:t>
            </a:r>
            <a:endParaRPr lang="en-US" dirty="0"/>
          </a:p>
          <a:p>
            <a:r>
              <a:rPr lang="en-US" dirty="0"/>
              <a:t>  MV(31, r) = </a:t>
            </a:r>
            <a:r>
              <a:rPr lang="en-US" dirty="0" err="1"/>
              <a:t>gALT</a:t>
            </a:r>
            <a:endParaRPr lang="en-US" dirty="0"/>
          </a:p>
          <a:p>
            <a:r>
              <a:rPr lang="en-US" dirty="0"/>
              <a:t>  MV(32, r) = </a:t>
            </a:r>
            <a:r>
              <a:rPr lang="en-US" dirty="0" err="1"/>
              <a:t>rALT</a:t>
            </a:r>
            <a:endParaRPr lang="en-US" dirty="0"/>
          </a:p>
          <a:p>
            <a:r>
              <a:rPr lang="en-US" dirty="0"/>
              <a:t>  MV(33, r) = Pitch</a:t>
            </a:r>
          </a:p>
          <a:p>
            <a:r>
              <a:rPr lang="en-US" dirty="0"/>
              <a:t>  MV(34, r) = Roll</a:t>
            </a:r>
          </a:p>
          <a:p>
            <a:r>
              <a:rPr lang="en-US" dirty="0"/>
              <a:t>  MV(35, r) = </a:t>
            </a:r>
            <a:r>
              <a:rPr lang="en-US" dirty="0" err="1"/>
              <a:t>Wspd</a:t>
            </a:r>
            <a:endParaRPr lang="en-US" dirty="0"/>
          </a:p>
          <a:p>
            <a:r>
              <a:rPr lang="en-US" dirty="0"/>
              <a:t>  MV(36, r) = </a:t>
            </a:r>
            <a:r>
              <a:rPr lang="en-US" dirty="0" err="1" smtClean="0"/>
              <a:t>Wdir</a:t>
            </a:r>
            <a:r>
              <a:rPr lang="en-US" dirty="0" smtClean="0"/>
              <a:t>  (or g(1) set in </a:t>
            </a:r>
            <a:r>
              <a:rPr lang="en-US" dirty="0" err="1" smtClean="0"/>
              <a:t>updateTBrange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MV(37, r) = </a:t>
            </a:r>
            <a:r>
              <a:rPr lang="en-US" dirty="0" smtClean="0"/>
              <a:t>VWS </a:t>
            </a:r>
            <a:r>
              <a:rPr lang="en-US" dirty="0"/>
              <a:t>(or </a:t>
            </a:r>
            <a:r>
              <a:rPr lang="en-US" dirty="0" smtClean="0"/>
              <a:t>g(2) </a:t>
            </a:r>
            <a:r>
              <a:rPr lang="en-US" dirty="0"/>
              <a:t>set in </a:t>
            </a:r>
            <a:r>
              <a:rPr lang="en-US" dirty="0" err="1"/>
              <a:t>updateTBrange</a:t>
            </a:r>
            <a:r>
              <a:rPr lang="en-US" dirty="0"/>
              <a:t>)</a:t>
            </a:r>
          </a:p>
          <a:p>
            <a:r>
              <a:rPr lang="en-US" dirty="0"/>
              <a:t>  MV(38, r) = </a:t>
            </a:r>
            <a:r>
              <a:rPr lang="en-US" dirty="0" err="1" smtClean="0"/>
              <a:t>GroundSpeed</a:t>
            </a:r>
            <a:r>
              <a:rPr lang="en-US" dirty="0" smtClean="0"/>
              <a:t> </a:t>
            </a:r>
            <a:r>
              <a:rPr lang="en-US" dirty="0"/>
              <a:t>(or </a:t>
            </a:r>
            <a:r>
              <a:rPr lang="en-US" dirty="0" smtClean="0"/>
              <a:t>g(3) </a:t>
            </a:r>
            <a:r>
              <a:rPr lang="en-US" dirty="0"/>
              <a:t>set in </a:t>
            </a:r>
            <a:r>
              <a:rPr lang="en-US" dirty="0" err="1"/>
              <a:t>updateTBrange</a:t>
            </a:r>
            <a:r>
              <a:rPr lang="en-US" dirty="0"/>
              <a:t>)</a:t>
            </a:r>
          </a:p>
          <a:p>
            <a:r>
              <a:rPr lang="en-US" dirty="0"/>
              <a:t>  MV(39, r) = TAS</a:t>
            </a:r>
          </a:p>
          <a:p>
            <a:r>
              <a:rPr lang="en-US" dirty="0"/>
              <a:t>  MV(40, r) = </a:t>
            </a:r>
            <a:r>
              <a:rPr lang="en-US" dirty="0" smtClean="0"/>
              <a:t>Heading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Mux calibrations 25-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Autofit/>
          </a:bodyPr>
          <a:lstStyle/>
          <a:p>
            <a:r>
              <a:rPr lang="en-US" sz="1200" dirty="0"/>
              <a:t> MV(41, r) = Mach</a:t>
            </a:r>
          </a:p>
          <a:p>
            <a:r>
              <a:rPr lang="en-US" sz="1200" dirty="0"/>
              <a:t>  MV(42, r) = </a:t>
            </a:r>
            <a:r>
              <a:rPr lang="en-US" sz="1200" dirty="0" err="1"/>
              <a:t>Vzac</a:t>
            </a:r>
            <a:endParaRPr lang="en-US" sz="1200" dirty="0"/>
          </a:p>
          <a:p>
            <a:r>
              <a:rPr lang="en-US" sz="1200" dirty="0"/>
              <a:t>  MV(43, r) = </a:t>
            </a:r>
            <a:r>
              <a:rPr lang="en-US" sz="1200" dirty="0" err="1"/>
              <a:t>Tdew</a:t>
            </a:r>
            <a:endParaRPr lang="en-US" sz="1200" dirty="0"/>
          </a:p>
          <a:p>
            <a:r>
              <a:rPr lang="en-US" sz="1200" dirty="0"/>
              <a:t>  MV(44, r) = </a:t>
            </a:r>
            <a:r>
              <a:rPr lang="en-US" sz="1200" dirty="0" err="1"/>
              <a:t>Ttotal</a:t>
            </a:r>
            <a:endParaRPr lang="en-US" sz="1200" dirty="0"/>
          </a:p>
          <a:p>
            <a:r>
              <a:rPr lang="en-US" sz="1200" dirty="0"/>
              <a:t>  MV(45, r) = </a:t>
            </a:r>
            <a:r>
              <a:rPr lang="en-US" sz="1200" dirty="0" err="1"/>
              <a:t>Pstatic</a:t>
            </a:r>
            <a:endParaRPr lang="en-US" sz="1200" dirty="0"/>
          </a:p>
          <a:p>
            <a:r>
              <a:rPr lang="en-US" sz="1200" dirty="0"/>
              <a:t>  MV(46, r) = </a:t>
            </a:r>
            <a:r>
              <a:rPr lang="en-US" sz="1200" dirty="0" err="1"/>
              <a:t>Pdynamic</a:t>
            </a:r>
            <a:endParaRPr lang="en-US" sz="1200" dirty="0"/>
          </a:p>
          <a:p>
            <a:r>
              <a:rPr lang="en-US" sz="1200" dirty="0"/>
              <a:t>  MV(47, r) = SZA</a:t>
            </a:r>
          </a:p>
          <a:p>
            <a:r>
              <a:rPr lang="en-US" sz="1200" dirty="0"/>
              <a:t>  MV(48, r) = </a:t>
            </a:r>
            <a:r>
              <a:rPr lang="en-US" sz="1200" dirty="0" smtClean="0"/>
              <a:t>SAAC   ‘   </a:t>
            </a:r>
            <a:r>
              <a:rPr lang="en-US" sz="1200" dirty="0" err="1"/>
              <a:t>Misc</a:t>
            </a:r>
            <a:r>
              <a:rPr lang="en-US" sz="1200" dirty="0"/>
              <a:t> tab</a:t>
            </a:r>
          </a:p>
          <a:p>
            <a:r>
              <a:rPr lang="en-US" sz="1200" dirty="0"/>
              <a:t>  MV(49, r) = TTMA</a:t>
            </a:r>
          </a:p>
          <a:p>
            <a:r>
              <a:rPr lang="en-US" sz="1200" dirty="0"/>
              <a:t>  MV(50, r) = TMMA</a:t>
            </a:r>
          </a:p>
          <a:p>
            <a:r>
              <a:rPr lang="en-US" sz="1200" dirty="0"/>
              <a:t>  MV(51, r) = TWMA</a:t>
            </a:r>
          </a:p>
          <a:p>
            <a:r>
              <a:rPr lang="en-US" sz="1200" dirty="0"/>
              <a:t>  MV(52, r) = Zt1</a:t>
            </a:r>
          </a:p>
          <a:p>
            <a:r>
              <a:rPr lang="en-US" sz="1200" dirty="0"/>
              <a:t>  MV(53, r) = </a:t>
            </a:r>
            <a:r>
              <a:rPr lang="en-US" sz="1200" dirty="0" err="1"/>
              <a:t>LRac</a:t>
            </a:r>
            <a:endParaRPr lang="en-US" sz="1200" dirty="0"/>
          </a:p>
          <a:p>
            <a:r>
              <a:rPr lang="en-US" sz="1200" dirty="0"/>
              <a:t>  MV(54, r) = LRac2</a:t>
            </a:r>
          </a:p>
          <a:p>
            <a:r>
              <a:rPr lang="en-US" sz="1200" dirty="0"/>
              <a:t>  MV(55, r) = LRac3</a:t>
            </a:r>
          </a:p>
          <a:p>
            <a:r>
              <a:rPr lang="en-US" sz="1200" dirty="0"/>
              <a:t>  MV(56, r) = g(1)</a:t>
            </a:r>
          </a:p>
          <a:p>
            <a:r>
              <a:rPr lang="en-US" sz="1200" dirty="0"/>
              <a:t>  MV(57, r) = g(2)</a:t>
            </a:r>
          </a:p>
          <a:p>
            <a:r>
              <a:rPr lang="en-US" sz="1200" dirty="0"/>
              <a:t>  MV(58, r) = g(3)</a:t>
            </a:r>
          </a:p>
          <a:p>
            <a:r>
              <a:rPr lang="en-US" sz="1200" dirty="0"/>
              <a:t>  MV(59, r) = 0</a:t>
            </a:r>
          </a:p>
          <a:p>
            <a:r>
              <a:rPr lang="en-US" sz="1200" dirty="0"/>
              <a:t>  MV(60, r) = 0</a:t>
            </a:r>
          </a:p>
          <a:p>
            <a:r>
              <a:rPr lang="en-US" sz="1200" dirty="0"/>
              <a:t>  MV(61, r) = 0</a:t>
            </a:r>
          </a:p>
          <a:p>
            <a:r>
              <a:rPr lang="en-US" sz="1200" dirty="0"/>
              <a:t>  MV(62, r) = 0</a:t>
            </a:r>
          </a:p>
          <a:p>
            <a:r>
              <a:rPr lang="en-US" sz="1200" dirty="0"/>
              <a:t>  MV(63, r) = 0</a:t>
            </a:r>
          </a:p>
          <a:p>
            <a:r>
              <a:rPr lang="en-US" sz="1200" dirty="0"/>
              <a:t>  MV(64, r) = </a:t>
            </a:r>
            <a:r>
              <a:rPr lang="en-US" sz="1200" dirty="0" smtClean="0"/>
              <a:t>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11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Mux calibrations 25- (Pt 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' Status tab</a:t>
            </a:r>
          </a:p>
          <a:p>
            <a:r>
              <a:rPr lang="en-US" dirty="0"/>
              <a:t>  MV(65, r) = </a:t>
            </a:r>
            <a:r>
              <a:rPr lang="en-US" dirty="0" err="1"/>
              <a:t>StatusBits</a:t>
            </a:r>
            <a:r>
              <a:rPr lang="en-US" dirty="0"/>
              <a:t> And 128</a:t>
            </a:r>
          </a:p>
          <a:p>
            <a:r>
              <a:rPr lang="en-US" dirty="0"/>
              <a:t>  MV(66, r) = </a:t>
            </a:r>
            <a:r>
              <a:rPr lang="en-US" dirty="0" err="1"/>
              <a:t>StatusBits</a:t>
            </a:r>
            <a:r>
              <a:rPr lang="en-US" dirty="0"/>
              <a:t> And 64</a:t>
            </a:r>
          </a:p>
          <a:p>
            <a:r>
              <a:rPr lang="en-US" dirty="0"/>
              <a:t>  MV(67, r) = </a:t>
            </a:r>
            <a:r>
              <a:rPr lang="en-US" dirty="0" err="1"/>
              <a:t>StatusBits</a:t>
            </a:r>
            <a:r>
              <a:rPr lang="en-US" dirty="0"/>
              <a:t> And 32</a:t>
            </a:r>
          </a:p>
          <a:p>
            <a:r>
              <a:rPr lang="en-US" dirty="0"/>
              <a:t>  MV(68, r) = </a:t>
            </a:r>
            <a:r>
              <a:rPr lang="en-US" dirty="0" err="1"/>
              <a:t>StatusBits</a:t>
            </a:r>
            <a:r>
              <a:rPr lang="en-US" dirty="0"/>
              <a:t> And 16</a:t>
            </a:r>
          </a:p>
          <a:p>
            <a:r>
              <a:rPr lang="en-US" dirty="0"/>
              <a:t>  MV(69, r) = </a:t>
            </a:r>
            <a:r>
              <a:rPr lang="en-US" dirty="0" err="1"/>
              <a:t>StatusBits</a:t>
            </a:r>
            <a:r>
              <a:rPr lang="en-US" dirty="0"/>
              <a:t> And 8</a:t>
            </a:r>
          </a:p>
          <a:p>
            <a:r>
              <a:rPr lang="en-US" dirty="0"/>
              <a:t>  MV(70, r) = </a:t>
            </a:r>
            <a:r>
              <a:rPr lang="en-US" dirty="0" err="1"/>
              <a:t>StatusBits</a:t>
            </a:r>
            <a:r>
              <a:rPr lang="en-US" dirty="0"/>
              <a:t> And 4</a:t>
            </a:r>
          </a:p>
          <a:p>
            <a:r>
              <a:rPr lang="en-US" dirty="0"/>
              <a:t>  MV(71, r) = </a:t>
            </a:r>
            <a:r>
              <a:rPr lang="en-US" dirty="0" err="1"/>
              <a:t>StatusBits</a:t>
            </a:r>
            <a:r>
              <a:rPr lang="en-US" dirty="0"/>
              <a:t> And 2</a:t>
            </a:r>
          </a:p>
          <a:p>
            <a:r>
              <a:rPr lang="en-US" dirty="0"/>
              <a:t>  MV(72, r) = </a:t>
            </a:r>
            <a:r>
              <a:rPr lang="en-US" dirty="0" err="1"/>
              <a:t>StatusBits</a:t>
            </a:r>
            <a:r>
              <a:rPr lang="en-US" dirty="0"/>
              <a:t> And 1</a:t>
            </a:r>
          </a:p>
        </p:txBody>
      </p:sp>
    </p:spTree>
    <p:extLst>
      <p:ext uri="{BB962C8B-B14F-4D97-AF65-F5344CB8AC3E}">
        <p14:creationId xmlns:p14="http://schemas.microsoft.com/office/powerpoint/2010/main" val="100632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46295"/>
            <a:ext cx="87934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 CFrecord2</a:t>
            </a:r>
          </a:p>
          <a:p>
            <a:r>
              <a:rPr lang="en-US" dirty="0"/>
              <a:t>' "GENERAL"</a:t>
            </a:r>
          </a:p>
          <a:p>
            <a:r>
              <a:rPr lang="en-US" dirty="0"/>
              <a:t>  </a:t>
            </a:r>
            <a:r>
              <a:rPr lang="en-US" dirty="0" err="1"/>
              <a:t>Gendate</a:t>
            </a:r>
            <a:r>
              <a:rPr lang="en-US" dirty="0"/>
              <a:t> As String * 8           'Analysis Date</a:t>
            </a:r>
          </a:p>
          <a:p>
            <a:r>
              <a:rPr lang="en-US" dirty="0"/>
              <a:t>  </a:t>
            </a:r>
            <a:r>
              <a:rPr lang="en-US" dirty="0" err="1"/>
              <a:t>WCTdates</a:t>
            </a:r>
            <a:r>
              <a:rPr lang="en-US" dirty="0"/>
              <a:t>(1 To 10) As String * 8  'Flight used to generate CAL file</a:t>
            </a:r>
          </a:p>
          <a:p>
            <a:r>
              <a:rPr lang="en-US" dirty="0"/>
              <a:t>  </a:t>
            </a:r>
            <a:r>
              <a:rPr lang="en-US" dirty="0" err="1"/>
              <a:t>UTstart</a:t>
            </a:r>
            <a:r>
              <a:rPr lang="en-US" dirty="0"/>
              <a:t> As Long</a:t>
            </a:r>
          </a:p>
          <a:p>
            <a:r>
              <a:rPr lang="en-US" dirty="0"/>
              <a:t>  </a:t>
            </a:r>
            <a:r>
              <a:rPr lang="en-US" dirty="0" err="1"/>
              <a:t>UTend</a:t>
            </a:r>
            <a:r>
              <a:rPr lang="en-US" dirty="0"/>
              <a:t> As Long</a:t>
            </a:r>
          </a:p>
          <a:p>
            <a:r>
              <a:rPr lang="en-US" dirty="0"/>
              <a:t>  Channels As Integer           'Number of frequency channels</a:t>
            </a:r>
          </a:p>
          <a:p>
            <a:r>
              <a:rPr lang="en-US" dirty="0"/>
              <a:t>  </a:t>
            </a:r>
            <a:r>
              <a:rPr lang="en-US" dirty="0" err="1"/>
              <a:t>Nel</a:t>
            </a:r>
            <a:r>
              <a:rPr lang="en-US" dirty="0"/>
              <a:t> As Integer                'Number of elevation angles</a:t>
            </a:r>
          </a:p>
          <a:p>
            <a:r>
              <a:rPr lang="en-US" dirty="0"/>
              <a:t>  Emissivity As Single          'Emissivity of window</a:t>
            </a:r>
          </a:p>
          <a:p>
            <a:r>
              <a:rPr lang="en-US" dirty="0"/>
              <a:t>  Reflectivity As Single        'Reflectivity of window</a:t>
            </a:r>
          </a:p>
          <a:p>
            <a:r>
              <a:rPr lang="en-US" dirty="0"/>
              <a:t>  </a:t>
            </a:r>
            <a:r>
              <a:rPr lang="en-US" dirty="0" err="1"/>
              <a:t>DeltaTmin</a:t>
            </a:r>
            <a:r>
              <a:rPr lang="en-US" dirty="0"/>
              <a:t> As Single           'Minimum temperature difference between target and sky</a:t>
            </a:r>
          </a:p>
          <a:p>
            <a:endParaRPr lang="en-US" dirty="0"/>
          </a:p>
          <a:p>
            <a:r>
              <a:rPr lang="en-US" dirty="0"/>
              <a:t>' "FIT_INFO"</a:t>
            </a:r>
          </a:p>
          <a:p>
            <a:r>
              <a:rPr lang="en-US" dirty="0"/>
              <a:t>  </a:t>
            </a:r>
            <a:r>
              <a:rPr lang="en-US" dirty="0" err="1"/>
              <a:t>Nfit</a:t>
            </a:r>
            <a:r>
              <a:rPr lang="en-US" dirty="0"/>
              <a:t> As Integer               'Number of fit parameters (including offset)</a:t>
            </a:r>
          </a:p>
          <a:p>
            <a:r>
              <a:rPr lang="en-US" dirty="0"/>
              <a:t>  NP(1 To 5) As String * 6      'Alphanumeric fit parameter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Tifa</a:t>
            </a:r>
            <a:r>
              <a:rPr lang="en-US" dirty="0"/>
              <a:t>, </a:t>
            </a:r>
            <a:r>
              <a:rPr lang="en-US" dirty="0" err="1"/>
              <a:t>Ttgt</a:t>
            </a:r>
            <a:r>
              <a:rPr lang="en-US" dirty="0"/>
              <a:t>)</a:t>
            </a:r>
          </a:p>
          <a:p>
            <a:r>
              <a:rPr lang="en-US" dirty="0"/>
              <a:t>  GEC(1 To 5, 1 To 5) As Single 'Gain Equation Coefficients (channel, parameter)</a:t>
            </a:r>
          </a:p>
          <a:p>
            <a:r>
              <a:rPr lang="en-US" dirty="0"/>
              <a:t>  GOF(1 To 5) As Single         'Gain Equation Offsets (Channel)</a:t>
            </a:r>
          </a:p>
          <a:p>
            <a:endParaRPr lang="en-US" dirty="0"/>
          </a:p>
          <a:p>
            <a:r>
              <a:rPr lang="en-US" dirty="0"/>
              <a:t>' "WINDOW_CORRECTIONS"</a:t>
            </a:r>
          </a:p>
          <a:p>
            <a:r>
              <a:rPr lang="en-US" dirty="0"/>
              <a:t>  </a:t>
            </a:r>
            <a:r>
              <a:rPr lang="en-US" b="1" dirty="0" err="1"/>
              <a:t>WINcor</a:t>
            </a:r>
            <a:r>
              <a:rPr lang="en-US" b="1" dirty="0"/>
              <a:t>(1 To 3, 1 To 10) As Single  'Window corrections (Channel, El Angle)</a:t>
            </a:r>
          </a:p>
          <a:p>
            <a:r>
              <a:rPr lang="en-US" dirty="0"/>
              <a:t>  </a:t>
            </a:r>
            <a:r>
              <a:rPr lang="en-US" dirty="0" err="1"/>
              <a:t>EnableWCT</a:t>
            </a:r>
            <a:r>
              <a:rPr lang="en-US" dirty="0"/>
              <a:t> As Boolean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7875" y="0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FLTINFO.REF file contents (</a:t>
            </a:r>
            <a:r>
              <a:rPr lang="en-US" dirty="0" err="1" smtClean="0"/>
              <a:t>pg</a:t>
            </a:r>
            <a:r>
              <a:rPr lang="en-US" dirty="0" smtClean="0"/>
              <a:t> 1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95004</TotalTime>
  <Words>3572</Words>
  <Application>Microsoft Office PowerPoint</Application>
  <PresentationFormat>On-screen Show (4:3)</PresentationFormat>
  <Paragraphs>445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Mux calibrations 1-8 (/1000 * Vscale) -&gt; MV(I,nsamp)</vt:lpstr>
      <vt:lpstr>Mux calibrations (MV) 9-16 (M02 line)</vt:lpstr>
      <vt:lpstr>Mux (MV) calibrations 17-26 (Pt line)</vt:lpstr>
      <vt:lpstr>MV 25- 40 </vt:lpstr>
      <vt:lpstr>Mux calibrations 25- (Pt line)</vt:lpstr>
      <vt:lpstr>Mux calibrations 25- (Pt line)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125</cp:revision>
  <dcterms:created xsi:type="dcterms:W3CDTF">2014-10-15T17:50:07Z</dcterms:created>
  <dcterms:modified xsi:type="dcterms:W3CDTF">2015-03-30T22:07:44Z</dcterms:modified>
</cp:coreProperties>
</file>