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80" r:id="rId5"/>
    <p:sldId id="281" r:id="rId6"/>
    <p:sldId id="264" r:id="rId7"/>
    <p:sldId id="282" r:id="rId8"/>
    <p:sldId id="274" r:id="rId9"/>
    <p:sldId id="284" r:id="rId10"/>
    <p:sldId id="283" r:id="rId11"/>
    <p:sldId id="275" r:id="rId12"/>
    <p:sldId id="265" r:id="rId13"/>
    <p:sldId id="285" r:id="rId14"/>
    <p:sldId id="269" r:id="rId15"/>
    <p:sldId id="272" r:id="rId16"/>
    <p:sldId id="266" r:id="rId17"/>
    <p:sldId id="273" r:id="rId18"/>
    <p:sldId id="270" r:id="rId19"/>
    <p:sldId id="271" r:id="rId20"/>
    <p:sldId id="268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1" y="-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A703-A109-4933-88E3-8D2081F2978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Calfile</a:t>
            </a:r>
            <a:endParaRPr lang="en-US" dirty="0" smtClean="0"/>
          </a:p>
          <a:p>
            <a:pPr algn="ctr"/>
            <a:r>
              <a:rPr lang="en-US" dirty="0" smtClean="0"/>
              <a:t>(.CAL)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34" y="5410200"/>
            <a:ext cx="845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Rawfile</a:t>
            </a:r>
            <a:r>
              <a:rPr lang="en-US" dirty="0" smtClean="0"/>
              <a:t> = raw counts file  (C:\MTP\Data\NGV\DEEPWAVE\20140705\NG20140705.RAW)</a:t>
            </a:r>
          </a:p>
          <a:p>
            <a:r>
              <a:rPr lang="en-US" dirty="0" err="1" smtClean="0"/>
              <a:t>Calfile</a:t>
            </a:r>
            <a:r>
              <a:rPr lang="en-US" dirty="0" smtClean="0"/>
              <a:t> = calibrations file (C:\MTP\Data\NGV\DEEPWAVE\20140705\NG20140705.CAL)</a:t>
            </a:r>
          </a:p>
          <a:p>
            <a:r>
              <a:rPr lang="en-US" dirty="0"/>
              <a:t>	</a:t>
            </a:r>
            <a:r>
              <a:rPr lang="en-US" dirty="0" smtClean="0"/>
              <a:t>- flight differences: Noise Diode info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proj</a:t>
            </a:r>
            <a:r>
              <a:rPr lang="en-US" dirty="0" smtClean="0"/>
              <a:t> differences: + </a:t>
            </a:r>
            <a:r>
              <a:rPr lang="en-US" dirty="0" err="1" smtClean="0"/>
              <a:t>RollLimit</a:t>
            </a:r>
            <a:r>
              <a:rPr lang="en-US" dirty="0" smtClean="0"/>
              <a:t>, GEC </a:t>
            </a:r>
            <a:r>
              <a:rPr lang="en-US" dirty="0" err="1" smtClean="0"/>
              <a:t>coefs</a:t>
            </a:r>
            <a:r>
              <a:rPr lang="en-US" dirty="0" smtClean="0"/>
              <a:t>, </a:t>
            </a:r>
            <a:r>
              <a:rPr lang="en-US" dirty="0" err="1" smtClean="0"/>
              <a:t>Nav</a:t>
            </a:r>
            <a:r>
              <a:rPr lang="en-US" dirty="0" smtClean="0"/>
              <a:t> temp offset,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560" y="2490430"/>
            <a:ext cx="308864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frmMTPbin:General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2672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MTPHfile</a:t>
            </a:r>
            <a:endParaRPr lang="en-US" dirty="0" smtClean="0"/>
          </a:p>
          <a:p>
            <a:pPr algn="ctr"/>
            <a:r>
              <a:rPr lang="en-US" dirty="0" smtClean="0"/>
              <a:t>(.MTPH)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>
            <a:off x="1066800" y="1143000"/>
            <a:ext cx="513080" cy="1347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355050"/>
            <a:ext cx="3599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MTPYaw,MTPpitch,MTProll</a:t>
            </a:r>
            <a:r>
              <a:rPr lang="en-US" dirty="0" smtClean="0"/>
              <a:t> (offsets)</a:t>
            </a:r>
          </a:p>
          <a:p>
            <a:r>
              <a:rPr lang="en-US" dirty="0" smtClean="0"/>
              <a:t>-LOSUI array (Sampling Frequencies)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ElSUI</a:t>
            </a:r>
            <a:r>
              <a:rPr lang="en-US" dirty="0" smtClean="0"/>
              <a:t> array (Elevation angles)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57880" y="2519600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3352800" y="1143000"/>
            <a:ext cx="1602740" cy="13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 flipH="1">
            <a:off x="4955540" y="1112520"/>
            <a:ext cx="607060" cy="1407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6085256" y="3104967"/>
            <a:ext cx="467944" cy="55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53200" y="3505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Get_MTP_Attitude_Matrix</a:t>
            </a:r>
            <a:r>
              <a:rPr lang="en-US" dirty="0" smtClean="0"/>
              <a:t>)</a:t>
            </a:r>
          </a:p>
        </p:txBody>
      </p:sp>
      <p:cxnSp>
        <p:nvCxnSpPr>
          <p:cNvPr id="27" name="Straight Arrow Connector 26"/>
          <p:cNvCxnSpPr>
            <a:stCxn id="14" idx="4"/>
            <a:endCxn id="28" idx="0"/>
          </p:cNvCxnSpPr>
          <p:nvPr/>
        </p:nvCxnSpPr>
        <p:spPr>
          <a:xfrm>
            <a:off x="4955540" y="3205400"/>
            <a:ext cx="189230" cy="68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06570" y="3886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</p:spTree>
    <p:extLst>
      <p:ext uri="{BB962C8B-B14F-4D97-AF65-F5344CB8AC3E}">
        <p14:creationId xmlns:p14="http://schemas.microsoft.com/office/powerpoint/2010/main" val="21473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1027"/>
          <p:cNvSpPr txBox="1"/>
          <p:nvPr/>
        </p:nvSpPr>
        <p:spPr>
          <a:xfrm>
            <a:off x="838200" y="1926605"/>
            <a:ext cx="199323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Muxs</a:t>
            </a:r>
            <a:r>
              <a:rPr lang="en-US" dirty="0" smtClean="0"/>
              <a:t>(21) AKA </a:t>
            </a:r>
            <a:r>
              <a:rPr lang="en-US" dirty="0" err="1" smtClean="0"/>
              <a:t>Tmix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" y="4743157"/>
            <a:ext cx="2733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5684959"/>
            <a:ext cx="3771738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Because of the Offset &amp; </a:t>
            </a:r>
            <a:r>
              <a:rPr lang="en-US" dirty="0" err="1" smtClean="0"/>
              <a:t>Tifa</a:t>
            </a:r>
            <a:r>
              <a:rPr lang="en-US" dirty="0" smtClean="0"/>
              <a:t> settings </a:t>
            </a:r>
          </a:p>
          <a:p>
            <a:r>
              <a:rPr lang="en-US" dirty="0" smtClean="0"/>
              <a:t>On the Gain tab, the </a:t>
            </a:r>
            <a:r>
              <a:rPr lang="en-US" dirty="0" err="1" smtClean="0"/>
              <a:t>Geqn</a:t>
            </a:r>
            <a:r>
              <a:rPr lang="en-US" dirty="0" smtClean="0"/>
              <a:t> calculation </a:t>
            </a:r>
          </a:p>
          <a:p>
            <a:r>
              <a:rPr lang="en-US" dirty="0" smtClean="0"/>
              <a:t>Winds up being a simple Y=</a:t>
            </a:r>
            <a:r>
              <a:rPr lang="en-US" dirty="0" err="1" smtClean="0"/>
              <a:t>Mx+B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  <a:endCxn id="8" idx="1"/>
          </p:cNvCxnSpPr>
          <p:nvPr/>
        </p:nvCxnSpPr>
        <p:spPr>
          <a:xfrm flipH="1" flipV="1">
            <a:off x="593870" y="4387947"/>
            <a:ext cx="3825730" cy="1758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3870" y="4203281"/>
            <a:ext cx="477509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Geqn</a:t>
            </a:r>
            <a:r>
              <a:rPr lang="en-US" dirty="0" smtClean="0"/>
              <a:t>(</a:t>
            </a:r>
            <a:r>
              <a:rPr lang="en-US" dirty="0" err="1" smtClean="0"/>
              <a:t>chan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FP(2) </a:t>
            </a:r>
            <a:r>
              <a:rPr lang="en-US" dirty="0"/>
              <a:t>* </a:t>
            </a:r>
            <a:r>
              <a:rPr lang="en-US" dirty="0" smtClean="0"/>
              <a:t>GEC(</a:t>
            </a:r>
            <a:r>
              <a:rPr lang="en-US" dirty="0" err="1" smtClean="0"/>
              <a:t>chan</a:t>
            </a:r>
            <a:r>
              <a:rPr lang="en-US" dirty="0" smtClean="0"/>
              <a:t>, 2) + GEC(chan,1)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H="1" flipV="1">
            <a:off x="593870" y="3874420"/>
            <a:ext cx="1539730" cy="513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870" y="3689754"/>
            <a:ext cx="206851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FP(2) </a:t>
            </a:r>
            <a:r>
              <a:rPr lang="en-US" dirty="0"/>
              <a:t>= </a:t>
            </a:r>
            <a:r>
              <a:rPr lang="en-US" dirty="0" err="1"/>
              <a:t>Tifa</a:t>
            </a:r>
            <a:r>
              <a:rPr lang="en-US" dirty="0"/>
              <a:t> - </a:t>
            </a:r>
            <a:r>
              <a:rPr lang="en-US" dirty="0" smtClean="0"/>
              <a:t>GOF(2)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12" idx="1"/>
          </p:cNvCxnSpPr>
          <p:nvPr/>
        </p:nvCxnSpPr>
        <p:spPr>
          <a:xfrm flipH="1" flipV="1">
            <a:off x="617531" y="3382791"/>
            <a:ext cx="1010597" cy="30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531" y="3198125"/>
            <a:ext cx="228646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Tifa</a:t>
            </a:r>
            <a:r>
              <a:rPr lang="en-US" dirty="0"/>
              <a:t> = MV(21</a:t>
            </a:r>
            <a:r>
              <a:rPr lang="en-US" dirty="0" smtClean="0"/>
              <a:t>, record#)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1" y="2708282"/>
            <a:ext cx="19850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MV(</a:t>
            </a:r>
            <a:r>
              <a:rPr lang="en-US" dirty="0" err="1"/>
              <a:t>i</a:t>
            </a:r>
            <a:r>
              <a:rPr lang="en-US" dirty="0"/>
              <a:t>, r) = </a:t>
            </a:r>
            <a:r>
              <a:rPr lang="en-US" dirty="0" err="1"/>
              <a:t>Muxs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%)</a:t>
            </a:r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 flipH="1" flipV="1">
            <a:off x="617531" y="2892948"/>
            <a:ext cx="858374" cy="48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28" idx="1"/>
          </p:cNvCxnSpPr>
          <p:nvPr/>
        </p:nvCxnSpPr>
        <p:spPr>
          <a:xfrm flipH="1" flipV="1">
            <a:off x="838200" y="2111271"/>
            <a:ext cx="1066892" cy="77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363735" y="1189845"/>
            <a:ext cx="7911" cy="77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91374" y="825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30404" y="3382791"/>
            <a:ext cx="1155996" cy="8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81415" y="3382791"/>
            <a:ext cx="2504985" cy="8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03417" y="3382791"/>
            <a:ext cx="3082983" cy="455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0707" y="3138643"/>
            <a:ext cx="207736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the BIN file</a:t>
            </a:r>
          </a:p>
          <a:p>
            <a:r>
              <a:rPr lang="en-US" dirty="0"/>
              <a:t> </a:t>
            </a:r>
            <a:r>
              <a:rPr lang="en-US" dirty="0" smtClean="0"/>
              <a:t>- recalculated/flight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496" y="5442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599" y="6236732"/>
            <a:ext cx="83152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Channels: g(</a:t>
            </a:r>
            <a:r>
              <a:rPr lang="en-US" dirty="0" err="1"/>
              <a:t>i</a:t>
            </a:r>
            <a:r>
              <a:rPr lang="en-US" dirty="0"/>
              <a:t>) = (g(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Wtg</a:t>
            </a:r>
            <a:r>
              <a:rPr lang="en-US" dirty="0"/>
              <a:t>) / (1 + </a:t>
            </a:r>
            <a:r>
              <a:rPr lang="en-US" dirty="0" err="1"/>
              <a:t>Wtg</a:t>
            </a:r>
            <a:r>
              <a:rPr lang="en-US" dirty="0"/>
              <a:t>): </a:t>
            </a:r>
            <a:r>
              <a:rPr lang="en-US" dirty="0" err="1"/>
              <a:t>dG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g(</a:t>
            </a:r>
            <a:r>
              <a:rPr lang="en-US" dirty="0" err="1"/>
              <a:t>i</a:t>
            </a:r>
            <a:r>
              <a:rPr lang="en-US" dirty="0"/>
              <a:t>) -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): Next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8485" y="5339917"/>
            <a:ext cx="66388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Wtg</a:t>
            </a:r>
            <a:r>
              <a:rPr lang="en-US" dirty="0"/>
              <a:t> = 0.1 'Problem with </a:t>
            </a:r>
            <a:r>
              <a:rPr lang="en-US" dirty="0" err="1"/>
              <a:t>AltKmTrend</a:t>
            </a:r>
            <a:r>
              <a:rPr lang="en-US" dirty="0"/>
              <a:t> if not starting from ground</a:t>
            </a:r>
          </a:p>
        </p:txBody>
      </p:sp>
      <p:cxnSp>
        <p:nvCxnSpPr>
          <p:cNvPr id="6" name="Straight Arrow Connector 5"/>
          <p:cNvCxnSpPr>
            <a:stCxn id="3" idx="0"/>
            <a:endCxn id="4" idx="1"/>
          </p:cNvCxnSpPr>
          <p:nvPr/>
        </p:nvCxnSpPr>
        <p:spPr>
          <a:xfrm flipH="1" flipV="1">
            <a:off x="2248485" y="5524583"/>
            <a:ext cx="2518755" cy="71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200400" y="4895165"/>
            <a:ext cx="213998" cy="1467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04956" y="6096000"/>
            <a:ext cx="148244" cy="206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7889" y="58806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40439" y="4248834"/>
            <a:ext cx="76102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  First time thru; give running </a:t>
            </a:r>
            <a:r>
              <a:rPr lang="en-US" dirty="0" err="1"/>
              <a:t>avg</a:t>
            </a:r>
            <a:r>
              <a:rPr lang="en-US" dirty="0"/>
              <a:t> gains: g(1), g(2), g(3) gain equation value</a:t>
            </a:r>
          </a:p>
          <a:p>
            <a:r>
              <a:rPr lang="en-US" dirty="0"/>
              <a:t>    If g(1) = 0 Then g(1) = </a:t>
            </a:r>
            <a:r>
              <a:rPr lang="en-US" dirty="0" err="1"/>
              <a:t>Geqn</a:t>
            </a:r>
            <a:r>
              <a:rPr lang="en-US" dirty="0"/>
              <a:t>(1): g(2) = </a:t>
            </a:r>
            <a:r>
              <a:rPr lang="en-US" dirty="0" err="1"/>
              <a:t>Geqn</a:t>
            </a:r>
            <a:r>
              <a:rPr lang="en-US" dirty="0"/>
              <a:t>(2): g(3) = </a:t>
            </a:r>
            <a:r>
              <a:rPr lang="en-US" dirty="0" err="1"/>
              <a:t>Geqn</a:t>
            </a:r>
            <a:r>
              <a:rPr lang="en-US" dirty="0"/>
              <a:t>(3)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219200" y="5626844"/>
            <a:ext cx="2804798" cy="73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9848" y="838200"/>
            <a:ext cx="7460700" cy="313932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GainGE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GEC(</a:t>
            </a:r>
            <a:r>
              <a:rPr lang="en-US" dirty="0" err="1"/>
              <a:t>i</a:t>
            </a:r>
            <a:r>
              <a:rPr lang="en-US" dirty="0"/>
              <a:t>, 1)</a:t>
            </a:r>
          </a:p>
          <a:p>
            <a:r>
              <a:rPr lang="en-US" dirty="0"/>
              <a:t>      For j = 2 To </a:t>
            </a:r>
            <a:r>
              <a:rPr lang="en-US" dirty="0" err="1"/>
              <a:t>Nfit</a:t>
            </a:r>
            <a:endParaRPr lang="en-US" dirty="0"/>
          </a:p>
          <a:p>
            <a:r>
              <a:rPr lang="en-US" dirty="0"/>
              <a:t>        If NP$(j) = "Time" </a:t>
            </a:r>
            <a:r>
              <a:rPr lang="en-US" dirty="0" smtClean="0"/>
              <a:t>Then  ‘ </a:t>
            </a:r>
            <a:r>
              <a:rPr lang="en-US" b="1" dirty="0" smtClean="0"/>
              <a:t>Never Happens</a:t>
            </a:r>
            <a:endParaRPr lang="en-US" b="1" dirty="0"/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</a:t>
            </a:r>
            <a:r>
              <a:rPr lang="en-US" dirty="0" err="1"/>
              <a:t>Exp</a:t>
            </a:r>
            <a:r>
              <a:rPr lang="en-US" dirty="0"/>
              <a:t>(-(UV(1, r) - UV(1, 1)) / 1000# / GEC(</a:t>
            </a:r>
            <a:r>
              <a:rPr lang="en-US" dirty="0" err="1"/>
              <a:t>i</a:t>
            </a:r>
            <a:r>
              <a:rPr lang="en-US" dirty="0"/>
              <a:t>, j))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GEC(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  Next j</a:t>
            </a:r>
          </a:p>
          <a:p>
            <a:r>
              <a:rPr lang="en-US" dirty="0"/>
              <a:t>    Next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33600" y="3048000"/>
            <a:ext cx="1647196" cy="1551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60007" y="413266"/>
            <a:ext cx="0" cy="240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8053" y="43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621599" y="413266"/>
            <a:ext cx="2523956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45555" y="228600"/>
            <a:ext cx="30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BIN file 0 changes/flight!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1" y="0"/>
            <a:ext cx="664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Configuration</a:t>
            </a:r>
            <a:r>
              <a:rPr lang="en-US" dirty="0" smtClean="0"/>
              <a:t>: E.g. "c</a:t>
            </a:r>
            <a:r>
              <a:rPr lang="en-US" dirty="0"/>
              <a:t>:\MTP\Data\NGV\MPEX\RC\NRCXA156.RCF"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8422" y="317516"/>
            <a:ext cx="4724400" cy="63709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' RC Configuration </a:t>
            </a:r>
            <a:r>
              <a:rPr lang="en-US" sz="1200" dirty="0" smtClean="0"/>
              <a:t>Information (First record)</a:t>
            </a:r>
            <a:endParaRPr lang="en-US" sz="1200" dirty="0"/>
          </a:p>
          <a:p>
            <a:r>
              <a:rPr lang="en-US" sz="1200" dirty="0"/>
              <a:t>  Type </a:t>
            </a:r>
            <a:r>
              <a:rPr lang="en-US" sz="1200" dirty="0" err="1"/>
              <a:t>RCconfiguration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RCformat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CreationDateTime</a:t>
            </a:r>
            <a:r>
              <a:rPr lang="en-US" sz="1200" dirty="0"/>
              <a:t> As Date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RCfilename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RAOBcount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LR1 As Single              'LR above top of RAOB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zLRb</a:t>
            </a:r>
            <a:r>
              <a:rPr lang="en-US" sz="1200" dirty="0"/>
              <a:t> As Single             'LR break altitude</a:t>
            </a:r>
          </a:p>
          <a:p>
            <a:r>
              <a:rPr lang="en-US" sz="1200" dirty="0"/>
              <a:t>    LR2 As Single              'LR above break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RecordStep</a:t>
            </a:r>
            <a:r>
              <a:rPr lang="en-US" sz="1200" dirty="0"/>
              <a:t> As Single       'Record Step through available RAOBs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RAOBmin</a:t>
            </a:r>
            <a:r>
              <a:rPr lang="en-US" sz="1200" dirty="0"/>
              <a:t> As Single          'Minimum acceptable RAOB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ExcessTamplitude</a:t>
            </a:r>
            <a:r>
              <a:rPr lang="en-US" sz="1200" dirty="0"/>
              <a:t> As Single 'Random Excess Noise Level on Ground</a:t>
            </a:r>
          </a:p>
          <a:p>
            <a:r>
              <a:rPr lang="en-US" sz="1200" dirty="0"/>
              <a:t>    Nobs As Integer            'Number of observables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Nret</a:t>
            </a:r>
            <a:r>
              <a:rPr lang="en-US" sz="1200" dirty="0"/>
              <a:t> As Integer            'Number of retrieval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dZ</a:t>
            </a:r>
            <a:r>
              <a:rPr lang="en-US" sz="1200" dirty="0"/>
              <a:t>!(1 To 33)               'Retrieval offset levels </a:t>
            </a:r>
            <a:r>
              <a:rPr lang="en-US" sz="1200" dirty="0" err="1"/>
              <a:t>wrt</a:t>
            </a:r>
            <a:r>
              <a:rPr lang="en-US" sz="1200" dirty="0"/>
              <a:t> flight level</a:t>
            </a:r>
          </a:p>
          <a:p>
            <a:r>
              <a:rPr lang="en-US" sz="1200" dirty="0"/>
              <a:t>    NFL As Integer             'Number of flight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Zr</a:t>
            </a:r>
            <a:r>
              <a:rPr lang="en-US" sz="1200" dirty="0"/>
              <a:t>!(1 To 20)               'Flight levels (km)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Nlo</a:t>
            </a:r>
            <a:r>
              <a:rPr lang="en-US" sz="1200" dirty="0"/>
              <a:t> As Integer             'Number of LO channels</a:t>
            </a:r>
          </a:p>
          <a:p>
            <a:r>
              <a:rPr lang="en-US" sz="1200" dirty="0"/>
              <a:t>    LO!(1 To 3)                'LO frequencies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Nel</a:t>
            </a:r>
            <a:r>
              <a:rPr lang="en-US" sz="1200" dirty="0"/>
              <a:t> As Integer             'Number of elevation angles</a:t>
            </a:r>
          </a:p>
          <a:p>
            <a:r>
              <a:rPr lang="en-US" sz="1200" dirty="0"/>
              <a:t>    El!(1 To 10)               'Scan mirror elevation angles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Nif</a:t>
            </a:r>
            <a:r>
              <a:rPr lang="en-US" sz="1200" dirty="0"/>
              <a:t> As Integer             'Number of IF frequencies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IFoff</a:t>
            </a:r>
            <a:r>
              <a:rPr lang="en-US" sz="1200" dirty="0"/>
              <a:t>!(1 To 3, 1 To 16)    'IF frequency offsets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IFwt</a:t>
            </a:r>
            <a:r>
              <a:rPr lang="en-US" sz="1200" dirty="0"/>
              <a:t>!(1 To 3, 1 To 16)     'Weights assigned to each IF frequency</a:t>
            </a:r>
          </a:p>
          <a:p>
            <a:r>
              <a:rPr lang="en-US" sz="1200" dirty="0"/>
              <a:t>    Spare!(1 To 130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SURC </a:t>
            </a:r>
            <a:r>
              <a:rPr lang="en-US" sz="1200" dirty="0"/>
              <a:t>As String * 4         'SU IFB used to calculate RCs (added 20050128)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CHnLSBloss</a:t>
            </a:r>
            <a:r>
              <a:rPr lang="en-US" sz="1200" dirty="0"/>
              <a:t>!(1 To 3)        '</a:t>
            </a:r>
            <a:r>
              <a:rPr lang="en-US" sz="1200" dirty="0" err="1"/>
              <a:t>CHn</a:t>
            </a:r>
            <a:r>
              <a:rPr lang="en-US" sz="1200" dirty="0"/>
              <a:t> LSB RF loss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RAOBbias</a:t>
            </a:r>
            <a:r>
              <a:rPr lang="en-US" sz="1200" dirty="0"/>
              <a:t> As Single         'Bias added to RAOB before calculating RCs</a:t>
            </a:r>
          </a:p>
          <a:p>
            <a:r>
              <a:rPr lang="en-US" sz="1200" dirty="0"/>
              <a:t>    CH1LSBloss As Single       'CH1 LSB linear RF loss gradient</a:t>
            </a:r>
          </a:p>
          <a:p>
            <a:r>
              <a:rPr lang="en-US" sz="1200" dirty="0"/>
              <a:t>'   Sensitivity matrix: </a:t>
            </a:r>
            <a:r>
              <a:rPr lang="en-US" sz="1200" dirty="0" err="1"/>
              <a:t>iRC</a:t>
            </a:r>
            <a:r>
              <a:rPr lang="en-US" sz="1200" dirty="0"/>
              <a:t>, NFL, </a:t>
            </a:r>
            <a:r>
              <a:rPr lang="en-US" sz="1200" dirty="0" err="1"/>
              <a:t>Nlo</a:t>
            </a:r>
            <a:r>
              <a:rPr lang="en-US" sz="1200" dirty="0"/>
              <a:t>, </a:t>
            </a:r>
            <a:r>
              <a:rPr lang="en-US" sz="1200" dirty="0" err="1"/>
              <a:t>Nel</a:t>
            </a:r>
            <a:endParaRPr lang="en-US" sz="1200" dirty="0"/>
          </a:p>
          <a:p>
            <a:r>
              <a:rPr lang="en-US" sz="1200" dirty="0"/>
              <a:t>    SmatrixN1!(1 To 15, 1 To 3, 1 To 10)  'Linear term</a:t>
            </a:r>
          </a:p>
          <a:p>
            <a:r>
              <a:rPr lang="en-US" sz="1200" dirty="0"/>
              <a:t>    SmatrixN2!(1 To 15, 1 To 3, 1 To 10)  'Quadratic term</a:t>
            </a:r>
          </a:p>
          <a:p>
            <a:r>
              <a:rPr lang="en-US" sz="1200" dirty="0"/>
              <a:t>  End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788" y="81171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"C:\MTP\Data\NGV\MPEX\RAOB\Templates\ABQ___2013051812.RAOB2                      "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57400" y="950211"/>
            <a:ext cx="1146388" cy="22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03788" y="1214915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"C:\MTP\Data\NGV\MPEX\RAOB\RC\NRCXA156.0000                                      "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1353414"/>
            <a:ext cx="1298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7004" y="1986052"/>
            <a:ext cx="456478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1159" y="1637532"/>
            <a:ext cx="30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260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2823" y="-125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17.5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!)</a:t>
            </a:r>
          </a:p>
          <a:p>
            <a:r>
              <a:rPr lang="en-US" dirty="0"/>
              <a:t>Dim </a:t>
            </a:r>
            <a:r>
              <a:rPr lang="en-US" dirty="0" err="1"/>
              <a:t>ib</a:t>
            </a:r>
            <a:r>
              <a:rPr lang="en-US" dirty="0" smtClean="0"/>
              <a:t>%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ib</a:t>
            </a:r>
            <a:r>
              <a:rPr lang="en-US" dirty="0"/>
              <a:t> = 0</a:t>
            </a:r>
          </a:p>
          <a:p>
            <a:r>
              <a:rPr lang="en-US" dirty="0"/>
              <a:t>  Do</a:t>
            </a:r>
          </a:p>
          <a:p>
            <a:r>
              <a:rPr lang="en-US" dirty="0"/>
              <a:t>    </a:t>
            </a:r>
            <a:r>
              <a:rPr lang="en-US" dirty="0" err="1"/>
              <a:t>ib</a:t>
            </a:r>
            <a:r>
              <a:rPr lang="en-US" dirty="0"/>
              <a:t> = </a:t>
            </a:r>
            <a:r>
              <a:rPr lang="en-US" dirty="0" err="1"/>
              <a:t>ib</a:t>
            </a:r>
            <a:r>
              <a:rPr lang="en-US" dirty="0"/>
              <a:t> + 1</a:t>
            </a:r>
          </a:p>
          <a:p>
            <a:r>
              <a:rPr lang="en-US" dirty="0"/>
              <a:t>  Loop Until </a:t>
            </a:r>
            <a:r>
              <a:rPr lang="en-US" dirty="0" err="1"/>
              <a:t>pALT</a:t>
            </a:r>
            <a:r>
              <a:rPr lang="en-US" dirty="0"/>
              <a:t> &gt; FLA(</a:t>
            </a:r>
            <a:r>
              <a:rPr lang="en-US" dirty="0" err="1"/>
              <a:t>ib</a:t>
            </a:r>
            <a:r>
              <a:rPr lang="en-US" dirty="0"/>
              <a:t>) / 100# Or </a:t>
            </a:r>
            <a:r>
              <a:rPr lang="en-US" dirty="0" err="1"/>
              <a:t>ib</a:t>
            </a:r>
            <a:r>
              <a:rPr lang="en-US" dirty="0"/>
              <a:t> &gt;= NFL</a:t>
            </a:r>
          </a:p>
          <a:p>
            <a:r>
              <a:rPr lang="en-US" dirty="0"/>
              <a:t>  </a:t>
            </a:r>
            <a:r>
              <a:rPr lang="en-US" dirty="0" err="1"/>
              <a:t>fLevelBelowFL</a:t>
            </a:r>
            <a:r>
              <a:rPr lang="en-US" dirty="0"/>
              <a:t> = </a:t>
            </a:r>
            <a:r>
              <a:rPr lang="en-US" dirty="0" err="1"/>
              <a:t>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3707725"/>
            <a:ext cx="684833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!, </a:t>
            </a:r>
            <a:r>
              <a:rPr lang="en-US" dirty="0" err="1"/>
              <a:t>ib</a:t>
            </a:r>
            <a:r>
              <a:rPr lang="en-US" dirty="0"/>
              <a:t>%)</a:t>
            </a:r>
          </a:p>
          <a:p>
            <a:r>
              <a:rPr lang="en-US" dirty="0"/>
              <a:t>' Calculate weights for above and below flight levels</a:t>
            </a:r>
          </a:p>
          <a:p>
            <a:r>
              <a:rPr lang="en-US" dirty="0"/>
              <a:t>  If FLA(</a:t>
            </a:r>
            <a:r>
              <a:rPr lang="en-US" dirty="0" err="1"/>
              <a:t>ib</a:t>
            </a:r>
            <a:r>
              <a:rPr lang="en-US" dirty="0"/>
              <a:t> - 1) &lt;&gt; FLA(</a:t>
            </a:r>
            <a:r>
              <a:rPr lang="en-US" dirty="0" err="1"/>
              <a:t>ib</a:t>
            </a:r>
            <a:r>
              <a:rPr lang="en-US" dirty="0"/>
              <a:t>) Then</a:t>
            </a:r>
          </a:p>
          <a:p>
            <a:r>
              <a:rPr lang="en-US" dirty="0"/>
              <a:t>    </a:t>
            </a:r>
            <a:r>
              <a:rPr lang="en-US" dirty="0" err="1"/>
              <a:t>fLevelBelowFLwt</a:t>
            </a:r>
            <a:r>
              <a:rPr lang="en-US" dirty="0"/>
              <a:t> = 1 - (</a:t>
            </a:r>
            <a:r>
              <a:rPr lang="en-US" dirty="0" err="1"/>
              <a:t>pALT</a:t>
            </a:r>
            <a:r>
              <a:rPr lang="en-US" dirty="0"/>
              <a:t> * 100# - FLA(</a:t>
            </a:r>
            <a:r>
              <a:rPr lang="en-US" dirty="0" err="1"/>
              <a:t>ib</a:t>
            </a:r>
            <a:r>
              <a:rPr lang="en-US" dirty="0"/>
              <a:t>)) / (FLA(</a:t>
            </a:r>
            <a:r>
              <a:rPr lang="en-US" dirty="0" err="1"/>
              <a:t>ib</a:t>
            </a:r>
            <a:r>
              <a:rPr lang="en-US" dirty="0"/>
              <a:t> - 1) - FLA(</a:t>
            </a:r>
            <a:r>
              <a:rPr lang="en-US" dirty="0" err="1"/>
              <a:t>ib</a:t>
            </a:r>
            <a:r>
              <a:rPr lang="en-US" dirty="0"/>
              <a:t>))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fLevelBelowFLwt</a:t>
            </a:r>
            <a:r>
              <a:rPr lang="en-US" dirty="0"/>
              <a:t> = 1</a:t>
            </a:r>
          </a:p>
          <a:p>
            <a:r>
              <a:rPr lang="en-US" dirty="0"/>
              <a:t>  End If</a:t>
            </a:r>
          </a:p>
          <a:p>
            <a:r>
              <a:rPr lang="en-US" dirty="0"/>
              <a:t>End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23" y="363330"/>
            <a:ext cx="782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/>
              <a:t>brightness temperatures (and </a:t>
            </a:r>
            <a:r>
              <a:rPr lang="en-US" dirty="0" err="1" smtClean="0"/>
              <a:t>rms</a:t>
            </a:r>
            <a:r>
              <a:rPr lang="en-US" dirty="0" smtClean="0"/>
              <a:t> &amp; </a:t>
            </a:r>
            <a:r>
              <a:rPr lang="en-US" dirty="0" err="1" smtClean="0"/>
              <a:t>coefs</a:t>
            </a:r>
            <a:r>
              <a:rPr lang="en-US" dirty="0" smtClean="0"/>
              <a:t> ) </a:t>
            </a:r>
            <a:r>
              <a:rPr lang="en-US" dirty="0"/>
              <a:t>are put into a new matrix </a:t>
            </a:r>
          </a:p>
          <a:p>
            <a:r>
              <a:rPr lang="en-US" dirty="0"/>
              <a:t>      - weighted by nearness of aircraft to </a:t>
            </a:r>
            <a:r>
              <a:rPr lang="en-US" dirty="0" smtClean="0"/>
              <a:t>the two surrounding template flight levels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594" y="1028711"/>
            <a:ext cx="6585777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iBot</a:t>
            </a:r>
            <a:r>
              <a:rPr lang="en-US" dirty="0"/>
              <a:t> =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)         'Index of level below FL</a:t>
            </a:r>
          </a:p>
          <a:p>
            <a:r>
              <a:rPr lang="en-US" dirty="0"/>
              <a:t>  </a:t>
            </a:r>
            <a:r>
              <a:rPr lang="en-US" dirty="0" err="1"/>
              <a:t>iTop</a:t>
            </a:r>
            <a:r>
              <a:rPr lang="en-US" dirty="0"/>
              <a:t> = </a:t>
            </a:r>
            <a:r>
              <a:rPr lang="en-US" dirty="0" err="1"/>
              <a:t>iBot</a:t>
            </a:r>
            <a:r>
              <a:rPr lang="en-US" dirty="0"/>
              <a:t> - 1                    </a:t>
            </a:r>
            <a:r>
              <a:rPr lang="en-US" dirty="0" smtClean="0"/>
              <a:t>           'Index </a:t>
            </a:r>
            <a:r>
              <a:rPr lang="en-US" dirty="0"/>
              <a:t>of level above FL</a:t>
            </a:r>
          </a:p>
          <a:p>
            <a:r>
              <a:rPr lang="en-US" dirty="0"/>
              <a:t>  </a:t>
            </a:r>
            <a:r>
              <a:rPr lang="en-US" dirty="0" err="1"/>
              <a:t>WtB</a:t>
            </a:r>
            <a:r>
              <a:rPr lang="en-US" dirty="0"/>
              <a:t> =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)  '</a:t>
            </a:r>
            <a:r>
              <a:rPr lang="en-US" dirty="0" err="1"/>
              <a:t>Wt</a:t>
            </a:r>
            <a:r>
              <a:rPr lang="en-US" dirty="0"/>
              <a:t> of level below FL</a:t>
            </a:r>
          </a:p>
          <a:p>
            <a:r>
              <a:rPr lang="en-US" dirty="0"/>
              <a:t>  </a:t>
            </a:r>
            <a:r>
              <a:rPr lang="en-US" dirty="0" err="1"/>
              <a:t>WtT</a:t>
            </a:r>
            <a:r>
              <a:rPr lang="en-US" dirty="0"/>
              <a:t> = 1 - </a:t>
            </a:r>
            <a:r>
              <a:rPr lang="en-US" dirty="0" err="1"/>
              <a:t>WtB</a:t>
            </a:r>
            <a:r>
              <a:rPr lang="en-US" dirty="0"/>
              <a:t>                    </a:t>
            </a:r>
            <a:r>
              <a:rPr lang="en-US" dirty="0" smtClean="0"/>
              <a:t>                   </a:t>
            </a:r>
            <a:r>
              <a:rPr lang="en-US" dirty="0"/>
              <a:t>'</a:t>
            </a:r>
            <a:r>
              <a:rPr lang="en-US" dirty="0" err="1"/>
              <a:t>Wt</a:t>
            </a:r>
            <a:r>
              <a:rPr lang="en-US" dirty="0"/>
              <a:t> of level above FL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326630"/>
            <a:ext cx="8839200" cy="452431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Calculate weighted average values of archive average observables</a:t>
            </a:r>
          </a:p>
          <a:p>
            <a:r>
              <a:rPr lang="en-US" dirty="0"/>
              <a:t>' NRC is number of RC sets</a:t>
            </a:r>
          </a:p>
          <a:p>
            <a:r>
              <a:rPr lang="en-US" dirty="0"/>
              <a:t>  For </a:t>
            </a:r>
            <a:r>
              <a:rPr lang="en-US" dirty="0" err="1"/>
              <a:t>iNRC</a:t>
            </a:r>
            <a:r>
              <a:rPr lang="en-US" dirty="0"/>
              <a:t> = 0 To NRC - 1</a:t>
            </a:r>
          </a:p>
          <a:p>
            <a:r>
              <a:rPr lang="en-US" dirty="0"/>
              <a:t>    </a:t>
            </a:r>
            <a:r>
              <a:rPr lang="en-US" dirty="0" err="1"/>
              <a:t>iRC</a:t>
            </a:r>
            <a:r>
              <a:rPr lang="en-US" dirty="0"/>
              <a:t> = </a:t>
            </a:r>
            <a:r>
              <a:rPr lang="en-US" dirty="0" err="1"/>
              <a:t>aRC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Call </a:t>
            </a:r>
            <a:r>
              <a:rPr lang="en-US" dirty="0" err="1"/>
              <a:t>Get_iBot_iTop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(0), </a:t>
            </a:r>
            <a:r>
              <a:rPr lang="en-US" dirty="0" err="1"/>
              <a:t>iBot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</a:t>
            </a:r>
            <a:r>
              <a:rPr lang="en-US" dirty="0" err="1"/>
              <a:t>WtB</a:t>
            </a:r>
            <a:r>
              <a:rPr lang="en-US" dirty="0"/>
              <a:t>, </a:t>
            </a:r>
            <a:r>
              <a:rPr lang="en-US" dirty="0" err="1"/>
              <a:t>WtT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iBot</a:t>
            </a:r>
            <a:r>
              <a:rPr lang="en-US" dirty="0"/>
              <a:t> = 1 Then</a:t>
            </a:r>
          </a:p>
          <a:p>
            <a:r>
              <a:rPr lang="en-US" dirty="0"/>
              <a:t>      </a:t>
            </a:r>
            <a:r>
              <a:rPr lang="en-US" dirty="0" err="1"/>
              <a:t>iBot</a:t>
            </a:r>
            <a:r>
              <a:rPr lang="en-US" dirty="0"/>
              <a:t> = 2: </a:t>
            </a:r>
            <a:r>
              <a:rPr lang="en-US" dirty="0" err="1"/>
              <a:t>iTop</a:t>
            </a:r>
            <a:r>
              <a:rPr lang="en-US" dirty="0"/>
              <a:t> = 1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</a:t>
            </a:r>
            <a:r>
              <a:rPr lang="en-US" dirty="0" err="1"/>
              <a:t>OBavgWt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OBrmsWt</a:t>
            </a:r>
            <a:r>
              <a:rPr lang="en-US" dirty="0"/>
              <a:t>(j) =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Coeff1(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1)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1)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Coeff2(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2)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2)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Next j</a:t>
            </a:r>
          </a:p>
          <a:p>
            <a:r>
              <a:rPr lang="en-US" dirty="0"/>
              <a:t>  Next </a:t>
            </a:r>
            <a:r>
              <a:rPr lang="en-US" dirty="0" err="1"/>
              <a:t>iNRC</a:t>
            </a:r>
            <a:endParaRPr lang="en-US" dirty="0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 flipH="1" flipV="1">
            <a:off x="847594" y="1628876"/>
            <a:ext cx="228601" cy="197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71802" y="3124200"/>
            <a:ext cx="3352798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7937" y="2939534"/>
            <a:ext cx="158075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PALT of aircraft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  <p:cxnSp>
        <p:nvCxnSpPr>
          <p:cNvPr id="9" name="Straight Arrow Connector 8"/>
          <p:cNvCxnSpPr>
            <a:endCxn id="12" idx="2"/>
          </p:cNvCxnSpPr>
          <p:nvPr/>
        </p:nvCxnSpPr>
        <p:spPr>
          <a:xfrm flipV="1">
            <a:off x="2219195" y="356806"/>
            <a:ext cx="752607" cy="72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5086" y="-125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17.5</a:t>
            </a:r>
            <a:endParaRPr lang="en-US" dirty="0" smtClean="0"/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 flipV="1">
            <a:off x="2600196" y="356806"/>
            <a:ext cx="371606" cy="127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526" y="2085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Sum1 = 0</a:t>
            </a:r>
            <a:r>
              <a:rPr lang="en-US" dirty="0"/>
              <a:t>#  </a:t>
            </a:r>
            <a:r>
              <a:rPr lang="en-US" dirty="0" smtClean="0"/>
              <a:t>‘(</a:t>
            </a:r>
            <a:r>
              <a:rPr lang="en-US" dirty="0"/>
              <a:t>From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CalcBiasRmsWrtAA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Sum2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SWi</a:t>
            </a:r>
            <a:r>
              <a:rPr lang="en-US" dirty="0" smtClean="0"/>
              <a:t>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NobsP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For j = 1 To Nobs</a:t>
            </a:r>
          </a:p>
          <a:p>
            <a:r>
              <a:rPr lang="en-US" dirty="0" smtClean="0"/>
              <a:t>    Wi = 1 / </a:t>
            </a:r>
            <a:r>
              <a:rPr lang="en-US" dirty="0" err="1" smtClean="0"/>
              <a:t>OBrmsWt</a:t>
            </a:r>
            <a:r>
              <a:rPr lang="en-US" dirty="0" smtClean="0"/>
              <a:t>(j) ^ 2                    'Weight Wi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SWi</a:t>
            </a:r>
            <a:r>
              <a:rPr lang="en-US" dirty="0" smtClean="0"/>
              <a:t> = </a:t>
            </a:r>
            <a:r>
              <a:rPr lang="en-US" dirty="0" err="1" smtClean="0"/>
              <a:t>SWi</a:t>
            </a:r>
            <a:r>
              <a:rPr lang="en-US" dirty="0" smtClean="0"/>
              <a:t> + Wi                             'Sum of Weights</a:t>
            </a:r>
          </a:p>
          <a:p>
            <a:r>
              <a:rPr lang="en-US" dirty="0" smtClean="0"/>
              <a:t>    x = (</a:t>
            </a:r>
            <a:r>
              <a:rPr lang="en-US" dirty="0" err="1" smtClean="0"/>
              <a:t>ob</a:t>
            </a:r>
            <a:r>
              <a:rPr lang="en-US" dirty="0" smtClean="0"/>
              <a:t>(j) - </a:t>
            </a:r>
            <a:r>
              <a:rPr lang="en-US" dirty="0" err="1" smtClean="0"/>
              <a:t>OBavgWt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, j) - </a:t>
            </a:r>
            <a:r>
              <a:rPr lang="en-US" dirty="0" err="1" smtClean="0"/>
              <a:t>OBbias</a:t>
            </a:r>
            <a:r>
              <a:rPr lang="en-US" dirty="0" smtClean="0"/>
              <a:t>)     'Compare measured TBs to </a:t>
            </a:r>
            <a:r>
              <a:rPr lang="en-US" dirty="0" err="1" smtClean="0"/>
              <a:t>OBavgWt</a:t>
            </a:r>
            <a:endParaRPr lang="en-US" dirty="0" smtClean="0"/>
          </a:p>
          <a:p>
            <a:r>
              <a:rPr lang="en-US" dirty="0" smtClean="0"/>
              <a:t>    If Wi &gt; 0#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NobsP</a:t>
            </a:r>
            <a:r>
              <a:rPr lang="en-US" dirty="0" smtClean="0"/>
              <a:t> = </a:t>
            </a:r>
            <a:r>
              <a:rPr lang="en-US" dirty="0" err="1" smtClean="0"/>
              <a:t>NobsP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Sum1 = Sum1 + Wi * x                     'Weighted average</a:t>
            </a:r>
          </a:p>
          <a:p>
            <a:r>
              <a:rPr lang="en-US" dirty="0" smtClean="0"/>
              <a:t>      Sum2 = Sum2 + Wi * x ^ 2                 'Sum of squares</a:t>
            </a:r>
          </a:p>
          <a:p>
            <a:r>
              <a:rPr lang="en-US" dirty="0" smtClean="0"/>
              <a:t>    End If</a:t>
            </a:r>
          </a:p>
          <a:p>
            <a:r>
              <a:rPr lang="en-US" dirty="0" smtClean="0"/>
              <a:t>  Next j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Xw</a:t>
            </a:r>
            <a:r>
              <a:rPr lang="en-US" dirty="0" smtClean="0"/>
              <a:t> = Sum1 / </a:t>
            </a:r>
            <a:r>
              <a:rPr lang="en-US" dirty="0" err="1" smtClean="0"/>
              <a:t>SWi</a:t>
            </a:r>
            <a:r>
              <a:rPr lang="en-US" dirty="0" smtClean="0"/>
              <a:t>                         'Calculate Weighted Mean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TBavg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) = </a:t>
            </a:r>
            <a:r>
              <a:rPr lang="en-US" dirty="0" err="1" smtClean="0"/>
              <a:t>Xw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' </a:t>
            </a:r>
            <a:r>
              <a:rPr lang="en-US" dirty="0"/>
              <a:t>Correct expression for weighted mean</a:t>
            </a:r>
          </a:p>
          <a:p>
            <a:r>
              <a:rPr lang="en-US" dirty="0" smtClean="0"/>
              <a:t>  x </a:t>
            </a:r>
            <a:r>
              <a:rPr lang="en-US" dirty="0"/>
              <a:t>= (Sum2 - </a:t>
            </a:r>
            <a:r>
              <a:rPr lang="en-US" dirty="0" err="1"/>
              <a:t>SWi</a:t>
            </a:r>
            <a:r>
              <a:rPr lang="en-US" dirty="0"/>
              <a:t> * </a:t>
            </a:r>
            <a:r>
              <a:rPr lang="en-US" dirty="0" err="1"/>
              <a:t>Xw</a:t>
            </a:r>
            <a:r>
              <a:rPr lang="en-US" dirty="0"/>
              <a:t> ^ 2) / ((</a:t>
            </a:r>
            <a:r>
              <a:rPr lang="en-US" dirty="0" err="1"/>
              <a:t>NobsP</a:t>
            </a:r>
            <a:r>
              <a:rPr lang="en-US" dirty="0"/>
              <a:t> - 1) * </a:t>
            </a:r>
            <a:r>
              <a:rPr lang="en-US" dirty="0" err="1"/>
              <a:t>SWi</a:t>
            </a:r>
            <a:r>
              <a:rPr lang="en-US" dirty="0"/>
              <a:t> / </a:t>
            </a:r>
            <a:r>
              <a:rPr lang="en-US" dirty="0" err="1"/>
              <a:t>NobsP</a:t>
            </a:r>
            <a:r>
              <a:rPr lang="en-US" dirty="0"/>
              <a:t>)</a:t>
            </a:r>
          </a:p>
          <a:p>
            <a:r>
              <a:rPr lang="en-US" dirty="0"/>
              <a:t>  If x &gt;= 0 Then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Sqr</a:t>
            </a:r>
            <a:r>
              <a:rPr lang="en-US" dirty="0"/>
              <a:t>(x)     'Calculate </a:t>
            </a:r>
            <a:r>
              <a:rPr lang="en-US" dirty="0" err="1"/>
              <a:t>Std</a:t>
            </a:r>
            <a:r>
              <a:rPr lang="en-US" dirty="0"/>
              <a:t> Dev about the mean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'</a:t>
            </a:r>
            <a:r>
              <a:rPr lang="en-US" dirty="0" err="1"/>
              <a:t>xxxmjm</a:t>
            </a:r>
            <a:r>
              <a:rPr lang="en-US" dirty="0"/>
              <a:t> 2009/02/03</a:t>
            </a:r>
          </a:p>
          <a:p>
            <a:r>
              <a:rPr lang="en-US" dirty="0"/>
              <a:t>  End 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2286000" y="811947"/>
            <a:ext cx="3882171" cy="635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8171" y="350282"/>
            <a:ext cx="2990562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Rms</a:t>
            </a:r>
            <a:r>
              <a:rPr lang="en-US" dirty="0" smtClean="0"/>
              <a:t> values are the same</a:t>
            </a:r>
          </a:p>
          <a:p>
            <a:r>
              <a:rPr lang="en-US" dirty="0" smtClean="0"/>
              <a:t>From template to template?? </a:t>
            </a:r>
            <a:br>
              <a:rPr lang="en-US" dirty="0" smtClean="0"/>
            </a:br>
            <a:r>
              <a:rPr lang="en-US" dirty="0" smtClean="0"/>
              <a:t>(thus not indexed by </a:t>
            </a:r>
            <a:r>
              <a:rPr lang="en-US" dirty="0" err="1" smtClean="0"/>
              <a:t>iRC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23279" y="369332"/>
            <a:ext cx="3786921" cy="107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369332"/>
            <a:ext cx="3352800" cy="1714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91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96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512" y="6400800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5105400"/>
            <a:ext cx="76869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= “matched” Template Index  - </a:t>
            </a:r>
            <a:r>
              <a:rPr lang="en-US" dirty="0"/>
              <a:t>Determined in </a:t>
            </a:r>
            <a:r>
              <a:rPr lang="en-US" dirty="0" err="1" smtClean="0"/>
              <a:t>MTPBin:DetermineRCregion</a:t>
            </a:r>
            <a:endParaRPr lang="en-US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85800" y="5334000"/>
            <a:ext cx="1871314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9600" y="5334000"/>
            <a:ext cx="4572002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4" y="4451321"/>
            <a:ext cx="812876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= 8 * </a:t>
            </a:r>
            <a:r>
              <a:rPr lang="en-US" dirty="0" err="1"/>
              <a:t>Sqr</a:t>
            </a:r>
            <a:r>
              <a:rPr lang="en-US" dirty="0"/>
              <a:t>(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 +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2) / Nobs 'Sum of ln of Probabilities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162" y="4081989"/>
            <a:ext cx="753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index of the template whose </a:t>
            </a:r>
            <a:r>
              <a:rPr lang="en-US" dirty="0" err="1" smtClean="0"/>
              <a:t>lnP</a:t>
            </a:r>
            <a:r>
              <a:rPr lang="en-US" dirty="0" smtClean="0"/>
              <a:t> value is the smallest – where </a:t>
            </a:r>
            <a:r>
              <a:rPr lang="en-US" dirty="0" err="1" smtClean="0"/>
              <a:t>lnP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33800" y="2590800"/>
            <a:ext cx="552051" cy="196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85652" y="2590800"/>
            <a:ext cx="819548" cy="198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4158" y="2221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346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5097257"/>
            <a:ext cx="6096000" cy="175432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from: </a:t>
            </a:r>
            <a:r>
              <a:rPr lang="en-US" dirty="0" err="1" smtClean="0"/>
              <a:t>MTPbin:fGetNavT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n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aNAVoffset</a:t>
            </a:r>
            <a:r>
              <a:rPr lang="en-US" dirty="0"/>
              <a:t>(C))</a:t>
            </a:r>
          </a:p>
          <a:p>
            <a:r>
              <a:rPr lang="en-US" dirty="0"/>
              <a:t>  If </a:t>
            </a:r>
            <a:r>
              <a:rPr lang="en-US" dirty="0" err="1"/>
              <a:t>aNAVoffset</a:t>
            </a:r>
            <a:r>
              <a:rPr lang="en-US" dirty="0"/>
              <a:t>(C) - n &lt;&gt; 0 Then  'Interpolate</a:t>
            </a:r>
          </a:p>
          <a:p>
            <a:r>
              <a:rPr lang="en-US" dirty="0"/>
              <a:t>    OAT1 = OATV(1, </a:t>
            </a:r>
            <a:r>
              <a:rPr lang="en-US" dirty="0" err="1"/>
              <a:t>fRecordCheck</a:t>
            </a:r>
            <a:r>
              <a:rPr lang="en-US" dirty="0"/>
              <a:t>(Record, n))</a:t>
            </a:r>
          </a:p>
          <a:p>
            <a:r>
              <a:rPr lang="en-US" dirty="0"/>
              <a:t>    OAT2 = OATV(1, </a:t>
            </a:r>
            <a:r>
              <a:rPr lang="en-US" dirty="0" err="1"/>
              <a:t>fRecordCheck</a:t>
            </a:r>
            <a:r>
              <a:rPr lang="en-US" dirty="0"/>
              <a:t>(Record, n + 1))</a:t>
            </a:r>
          </a:p>
          <a:p>
            <a:r>
              <a:rPr lang="en-US" dirty="0"/>
              <a:t>    OAT = OAT1 + (OAT2 - OAT1) * (</a:t>
            </a:r>
            <a:r>
              <a:rPr lang="en-US" dirty="0" err="1"/>
              <a:t>aNAVoffset</a:t>
            </a:r>
            <a:r>
              <a:rPr lang="en-US" dirty="0"/>
              <a:t>(C) - 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78315" y="4724400"/>
            <a:ext cx="2593487" cy="125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13" y="4160980"/>
            <a:ext cx="2533514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MTPbin:WriteArray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OATV(1, r) = </a:t>
            </a:r>
            <a:r>
              <a:rPr lang="en-US" dirty="0" err="1"/>
              <a:t>OATnav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513" y="3082164"/>
            <a:ext cx="2961965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MTPbin:MapGVtoOther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</a:t>
            </a:r>
            <a:r>
              <a:rPr lang="en-US" dirty="0"/>
              <a:t> = </a:t>
            </a:r>
            <a:r>
              <a:rPr lang="en-US" dirty="0" err="1"/>
              <a:t>OATnavI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8315" y="37284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732" y="2015364"/>
            <a:ext cx="3636060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OATnavI</a:t>
            </a:r>
            <a:r>
              <a:rPr lang="en-US" dirty="0"/>
              <a:t> = </a:t>
            </a:r>
            <a:r>
              <a:rPr lang="en-US" dirty="0" err="1"/>
              <a:t>OATnI</a:t>
            </a:r>
            <a:r>
              <a:rPr lang="en-US" dirty="0"/>
              <a:t> + 273.15                'K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1896" y="26616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732" y="1088494"/>
            <a:ext cx="3287951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(20): </a:t>
            </a:r>
            <a:r>
              <a:rPr lang="en-US" dirty="0" err="1"/>
              <a:t>OATnI</a:t>
            </a:r>
            <a:r>
              <a:rPr lang="en-US" dirty="0"/>
              <a:t> = </a:t>
            </a:r>
            <a:r>
              <a:rPr lang="en-US" dirty="0" err="1"/>
              <a:t>DatV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        'C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16470" y="1734825"/>
            <a:ext cx="28643" cy="69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1896" y="398320"/>
            <a:ext cx="1692274" cy="1106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245" y="197223"/>
            <a:ext cx="356623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Ambient Temperature from IWG1 at</a:t>
            </a:r>
          </a:p>
          <a:p>
            <a:r>
              <a:rPr lang="en-US" dirty="0"/>
              <a:t> </a:t>
            </a:r>
            <a:r>
              <a:rPr lang="en-US" dirty="0" smtClean="0"/>
              <a:t> time of scan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14800" y="951479"/>
            <a:ext cx="1385428" cy="5556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91746" y="590466"/>
            <a:ext cx="5110163" cy="39703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 file: MTP\Data\{</a:t>
            </a:r>
            <a:r>
              <a:rPr lang="en-US" dirty="0" err="1" smtClean="0"/>
              <a:t>proj</a:t>
            </a:r>
            <a:r>
              <a:rPr lang="en-US" dirty="0" smtClean="0"/>
              <a:t>}\{</a:t>
            </a:r>
            <a:r>
              <a:rPr lang="en-US" dirty="0" err="1" smtClean="0"/>
              <a:t>fltdate</a:t>
            </a:r>
            <a:r>
              <a:rPr lang="en-US" dirty="0" smtClean="0"/>
              <a:t>}\NG{</a:t>
            </a:r>
            <a:r>
              <a:rPr lang="en-US" dirty="0" err="1" smtClean="0"/>
              <a:t>fltdate</a:t>
            </a:r>
            <a:r>
              <a:rPr lang="en-US" dirty="0" smtClean="0"/>
              <a:t>}.REF</a:t>
            </a:r>
          </a:p>
          <a:p>
            <a:r>
              <a:rPr lang="en-US" dirty="0" err="1" smtClean="0"/>
              <a:t>aNAVoffset</a:t>
            </a:r>
            <a:r>
              <a:rPr lang="en-US" dirty="0" smtClean="0"/>
              <a:t>(0 </a:t>
            </a:r>
            <a:r>
              <a:rPr lang="en-US" dirty="0"/>
              <a:t>To 3) As Single       'OAT cycle </a:t>
            </a:r>
            <a:r>
              <a:rPr lang="en-US" dirty="0" smtClean="0"/>
              <a:t>shift</a:t>
            </a:r>
          </a:p>
          <a:p>
            <a:endParaRPr lang="en-US" dirty="0"/>
          </a:p>
          <a:p>
            <a:r>
              <a:rPr lang="en-US" dirty="0" smtClean="0"/>
              <a:t>Always uses the average ~ (-0.14 to -0.18)</a:t>
            </a:r>
          </a:p>
          <a:p>
            <a:r>
              <a:rPr lang="en-US" dirty="0"/>
              <a:t> </a:t>
            </a:r>
            <a:r>
              <a:rPr lang="en-US" dirty="0" smtClean="0"/>
              <a:t>- gives Temp 13-15 seconds “ahead” of plane</a:t>
            </a:r>
          </a:p>
          <a:p>
            <a:r>
              <a:rPr lang="en-US" dirty="0"/>
              <a:t> </a:t>
            </a:r>
            <a:r>
              <a:rPr lang="en-US" dirty="0" smtClean="0"/>
              <a:t>  * at 295 m/s = ~4km</a:t>
            </a:r>
          </a:p>
          <a:p>
            <a:endParaRPr lang="en-US" dirty="0"/>
          </a:p>
          <a:p>
            <a:r>
              <a:rPr lang="en-US" dirty="0" smtClean="0"/>
              <a:t>Odd that the individual channels seem to range </a:t>
            </a:r>
          </a:p>
          <a:p>
            <a:r>
              <a:rPr lang="en-US" dirty="0" smtClean="0"/>
              <a:t>From -0.1 to -0.2 meaning that they range in </a:t>
            </a:r>
          </a:p>
          <a:p>
            <a:r>
              <a:rPr lang="en-US" dirty="0" smtClean="0"/>
              <a:t>Distance 4.5km to  4.0km  thought that they were </a:t>
            </a:r>
          </a:p>
          <a:p>
            <a:r>
              <a:rPr lang="en-US" dirty="0" smtClean="0"/>
              <a:t>Larger range than that…</a:t>
            </a:r>
          </a:p>
          <a:p>
            <a:endParaRPr lang="en-US" dirty="0"/>
          </a:p>
          <a:p>
            <a:r>
              <a:rPr lang="en-US" dirty="0" smtClean="0"/>
              <a:t>Seems like we want to pick a second.  And have OAT </a:t>
            </a:r>
          </a:p>
          <a:p>
            <a:r>
              <a:rPr lang="en-US" dirty="0" smtClean="0"/>
              <a:t>On a per channel basis!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41970" y="105188"/>
            <a:ext cx="0" cy="495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26675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90600" y="4325999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4141333"/>
            <a:ext cx="67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 element array : </a:t>
            </a:r>
            <a:r>
              <a:rPr lang="en-US" dirty="0" err="1" smtClean="0"/>
              <a:t>ob</a:t>
            </a:r>
            <a:r>
              <a:rPr lang="en-US" dirty="0" smtClean="0"/>
              <a:t>(0) = PALT, </a:t>
            </a:r>
            <a:r>
              <a:rPr lang="en-US" dirty="0" err="1" smtClean="0"/>
              <a:t>ob</a:t>
            </a:r>
            <a:r>
              <a:rPr lang="en-US" dirty="0" smtClean="0"/>
              <a:t>(1-10 Ch1, 11-20 Ch2, 21-30 Ch3)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733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2533471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MTPbin:MapTAtoOB</a:t>
            </a:r>
            <a:endParaRPr lang="en-US" dirty="0" smtClean="0"/>
          </a:p>
          <a:p>
            <a:r>
              <a:rPr lang="en-US" dirty="0" smtClean="0"/>
              <a:t> 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(j) = TA(1,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(10 + j) = TA(2,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(20 + j) = TA(3, j): Next j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880" y="1295400"/>
            <a:ext cx="583993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TBcalculation</a:t>
            </a:r>
            <a:endParaRPr lang="en-US" dirty="0" smtClean="0"/>
          </a:p>
          <a:p>
            <a:r>
              <a:rPr lang="en-US" dirty="0" smtClean="0"/>
              <a:t>TA(</a:t>
            </a:r>
            <a:r>
              <a:rPr lang="en-US" dirty="0" err="1" smtClean="0"/>
              <a:t>i</a:t>
            </a:r>
            <a:r>
              <a:rPr lang="en-US" dirty="0"/>
              <a:t>, j) = OAT + (C(</a:t>
            </a:r>
            <a:r>
              <a:rPr lang="en-US" dirty="0" err="1"/>
              <a:t>i</a:t>
            </a:r>
            <a:r>
              <a:rPr lang="en-US" dirty="0"/>
              <a:t>, j) - C(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LocHor</a:t>
            </a:r>
            <a:r>
              <a:rPr lang="en-US" dirty="0"/>
              <a:t>)) / g(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r>
              <a:rPr lang="en-US" dirty="0"/>
              <a:t>TA(</a:t>
            </a:r>
            <a:r>
              <a:rPr lang="en-US" dirty="0" err="1"/>
              <a:t>i</a:t>
            </a:r>
            <a:r>
              <a:rPr lang="en-US" dirty="0"/>
              <a:t>, j) = TA(</a:t>
            </a:r>
            <a:r>
              <a:rPr lang="en-US" dirty="0" err="1"/>
              <a:t>i</a:t>
            </a:r>
            <a:r>
              <a:rPr lang="en-US" dirty="0"/>
              <a:t>, j) + </a:t>
            </a:r>
            <a:r>
              <a:rPr lang="en-US" dirty="0" err="1"/>
              <a:t>WINcor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 'ADD window correction table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12914" y="533400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19200" y="2286000"/>
            <a:ext cx="216006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 flipH="1" flipV="1">
            <a:off x="2484189" y="184666"/>
            <a:ext cx="259013" cy="148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" idx="1"/>
          </p:cNvCxnSpPr>
          <p:nvPr/>
        </p:nvCxnSpPr>
        <p:spPr>
          <a:xfrm flipH="1" flipV="1">
            <a:off x="2923566" y="603473"/>
            <a:ext cx="66886" cy="1269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01300" y="1104900"/>
            <a:ext cx="0" cy="7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356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4189" y="0"/>
            <a:ext cx="292599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Counts in channel (</a:t>
            </a:r>
            <a:r>
              <a:rPr lang="en-US" dirty="0" err="1" smtClean="0"/>
              <a:t>i</a:t>
            </a:r>
            <a:r>
              <a:rPr lang="en-US" dirty="0" smtClean="0"/>
              <a:t>) angle (j)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3566" y="418807"/>
            <a:ext cx="57815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REF: Determined using spreadsheets late in processing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91948" y="801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724400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481667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19200" y="3850999"/>
            <a:ext cx="152400" cy="148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2"/>
          </p:cNvCxnSpPr>
          <p:nvPr/>
        </p:nvCxnSpPr>
        <p:spPr>
          <a:xfrm flipV="1">
            <a:off x="1981200" y="1629728"/>
            <a:ext cx="579527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2"/>
          </p:cNvCxnSpPr>
          <p:nvPr/>
        </p:nvCxnSpPr>
        <p:spPr>
          <a:xfrm flipH="1" flipV="1">
            <a:off x="2560727" y="1629728"/>
            <a:ext cx="2105056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152400"/>
            <a:ext cx="4969053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RCF file (</a:t>
            </a:r>
            <a:r>
              <a:rPr lang="en-US" dirty="0" err="1" smtClean="0"/>
              <a:t>MTPio:Rcread</a:t>
            </a:r>
            <a:r>
              <a:rPr lang="en-US" dirty="0" smtClean="0"/>
              <a:t>)  $PROJ\RC\*.RCF</a:t>
            </a:r>
          </a:p>
          <a:p>
            <a:r>
              <a:rPr lang="en-US" dirty="0" smtClean="0"/>
              <a:t>– averaged Temp at retrieval level (</a:t>
            </a:r>
            <a:r>
              <a:rPr lang="en-US" dirty="0" err="1" smtClean="0"/>
              <a:t>sRT</a:t>
            </a:r>
            <a:r>
              <a:rPr lang="en-US" dirty="0" err="1"/>
              <a:t>a</a:t>
            </a:r>
            <a:r>
              <a:rPr lang="en-US" dirty="0" err="1" smtClean="0"/>
              <a:t>v</a:t>
            </a:r>
            <a:r>
              <a:rPr lang="en-US" dirty="0" smtClean="0"/>
              <a:t> see </a:t>
            </a:r>
            <a:r>
              <a:rPr lang="en-US" dirty="0" err="1" smtClean="0"/>
              <a:t>pg</a:t>
            </a:r>
            <a:r>
              <a:rPr lang="en-US" dirty="0" smtClean="0"/>
              <a:t> 24)</a:t>
            </a:r>
          </a:p>
          <a:p>
            <a:r>
              <a:rPr lang="en-US" dirty="0" smtClean="0"/>
              <a:t>Index = “matched” Template Index</a:t>
            </a:r>
          </a:p>
          <a:p>
            <a:r>
              <a:rPr lang="en-US" dirty="0" err="1" smtClean="0"/>
              <a:t>iBot</a:t>
            </a:r>
            <a:r>
              <a:rPr lang="en-US" dirty="0" smtClean="0"/>
              <a:t>/</a:t>
            </a:r>
            <a:r>
              <a:rPr lang="en-US" dirty="0" err="1" smtClean="0"/>
              <a:t>iTop</a:t>
            </a:r>
            <a:r>
              <a:rPr lang="en-US" dirty="0" smtClean="0"/>
              <a:t> = Flight level above/below aircraft (13)</a:t>
            </a:r>
          </a:p>
          <a:p>
            <a:r>
              <a:rPr lang="en-US" dirty="0" smtClean="0"/>
              <a:t>L = Retrieval Level (33)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8312" y="5486400"/>
            <a:ext cx="643288" cy="49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4200" y="1295400"/>
            <a:ext cx="2819400" cy="2370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301592"/>
            <a:ext cx="3545522" cy="175432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MTPbin:Get_iBot_iTop</a:t>
            </a:r>
            <a:r>
              <a:rPr lang="en-US" dirty="0" smtClean="0"/>
              <a:t>(</a:t>
            </a:r>
            <a:r>
              <a:rPr lang="en-US" dirty="0" err="1" smtClean="0"/>
              <a:t>pALT</a:t>
            </a:r>
            <a:r>
              <a:rPr lang="en-US" dirty="0" smtClean="0"/>
              <a:t>)</a:t>
            </a:r>
          </a:p>
          <a:p>
            <a:r>
              <a:rPr lang="en-US" dirty="0"/>
              <a:t>Based on Pressure </a:t>
            </a:r>
            <a:r>
              <a:rPr lang="en-US" dirty="0" smtClean="0"/>
              <a:t>Alt of Aircraft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PressureAlt</a:t>
            </a:r>
            <a:r>
              <a:rPr lang="en-US" dirty="0" smtClean="0"/>
              <a:t> of flight levels </a:t>
            </a:r>
          </a:p>
          <a:p>
            <a:r>
              <a:rPr lang="en-US" dirty="0"/>
              <a:t> </a:t>
            </a:r>
            <a:r>
              <a:rPr lang="en-US" dirty="0" smtClean="0"/>
              <a:t> - get indices of levels around plane</a:t>
            </a:r>
          </a:p>
          <a:p>
            <a:r>
              <a:rPr lang="en-US" dirty="0"/>
              <a:t>  </a:t>
            </a:r>
            <a:r>
              <a:rPr lang="en-US" dirty="0" smtClean="0"/>
              <a:t>- calculate weights based on</a:t>
            </a:r>
          </a:p>
          <a:p>
            <a:r>
              <a:rPr lang="en-US" dirty="0"/>
              <a:t> </a:t>
            </a:r>
            <a:r>
              <a:rPr lang="en-US" dirty="0" smtClean="0"/>
              <a:t>    closeness of plane to flight level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15000" y="1295400"/>
            <a:ext cx="228600" cy="2294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38600" y="1629728"/>
            <a:ext cx="19050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43600" y="1629728"/>
            <a:ext cx="6096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28599" y="891064"/>
            <a:ext cx="2362201" cy="265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28599" y="891064"/>
            <a:ext cx="4876801" cy="269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450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6320" y="533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2833255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CalculateArrayMAFast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620" y="3530999"/>
            <a:ext cx="3382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</a:t>
            </a:r>
            <a:r>
              <a:rPr lang="en-US" dirty="0" err="1" smtClean="0"/>
              <a:t>Averager</a:t>
            </a:r>
            <a:r>
              <a:rPr lang="en-US" dirty="0" smtClean="0"/>
              <a:t> (3 elements)</a:t>
            </a:r>
          </a:p>
          <a:p>
            <a:r>
              <a:rPr lang="en-US" dirty="0" smtClean="0"/>
              <a:t>Replaces value with prior value if </a:t>
            </a:r>
          </a:p>
          <a:p>
            <a:r>
              <a:rPr lang="en-US" dirty="0" smtClean="0"/>
              <a:t>    diff between average and raw is</a:t>
            </a:r>
          </a:p>
          <a:p>
            <a:r>
              <a:rPr lang="en-US" dirty="0"/>
              <a:t> </a:t>
            </a:r>
            <a:r>
              <a:rPr lang="en-US" dirty="0" smtClean="0"/>
              <a:t>    &gt; 500 counts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978660" y="1676400"/>
            <a:ext cx="2435860" cy="115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58390" y="5181600"/>
            <a:ext cx="1676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V(1-3,1-14,1-Nscan)</a:t>
            </a:r>
          </a:p>
          <a:p>
            <a:pPr algn="ctr"/>
            <a:r>
              <a:rPr lang="en-US" dirty="0" smtClean="0"/>
              <a:t>Matrix of averaged counts</a:t>
            </a:r>
          </a:p>
        </p:txBody>
      </p:sp>
      <p:cxnSp>
        <p:nvCxnSpPr>
          <p:cNvPr id="12" name="Straight Arrow Connector 11"/>
          <p:cNvCxnSpPr>
            <a:stCxn id="5" idx="4"/>
            <a:endCxn id="11" idx="0"/>
          </p:cNvCxnSpPr>
          <p:nvPr/>
        </p:nvCxnSpPr>
        <p:spPr>
          <a:xfrm>
            <a:off x="1978660" y="3519055"/>
            <a:ext cx="1217930" cy="166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59399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 flipH="1" flipV="1">
            <a:off x="422053" y="4205865"/>
            <a:ext cx="1863949" cy="1796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2053" y="4021199"/>
            <a:ext cx="872194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RCi</a:t>
            </a:r>
            <a:r>
              <a:rPr lang="en-US" dirty="0"/>
              <a:t>(L, j) =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L, j) * </a:t>
            </a:r>
            <a:r>
              <a:rPr lang="en-US" dirty="0" err="1" smtClean="0"/>
              <a:t>WtT</a:t>
            </a:r>
            <a:r>
              <a:rPr lang="en-US" dirty="0" smtClean="0"/>
              <a:t> ‘in </a:t>
            </a:r>
            <a:r>
              <a:rPr lang="en-US" dirty="0" err="1" smtClean="0"/>
              <a:t>RetrievalSubs:RetrieveATP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90600" y="3487799"/>
            <a:ext cx="457200" cy="61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189219"/>
            <a:ext cx="84582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!(</a:t>
            </a:r>
            <a:r>
              <a:rPr lang="en-US" dirty="0" err="1"/>
              <a:t>iRC</a:t>
            </a:r>
            <a:r>
              <a:rPr lang="en-US" dirty="0"/>
              <a:t>, n - 1, 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err="1"/>
              <a:t>b.Src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'33 retrieval </a:t>
            </a:r>
            <a:r>
              <a:rPr lang="en-US" dirty="0" smtClean="0"/>
              <a:t>levels 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30 </a:t>
            </a:r>
            <a:r>
              <a:rPr lang="en-US" dirty="0" smtClean="0"/>
              <a:t>observables (j) : in </a:t>
            </a:r>
            <a:r>
              <a:rPr lang="en-US" dirty="0" err="1" smtClean="0"/>
              <a:t>MTPIO:RCread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94959" y="298704"/>
            <a:ext cx="44958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775" y="-49816"/>
            <a:ext cx="297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95600" y="2362201"/>
            <a:ext cx="1828800" cy="94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599" y="2976360"/>
            <a:ext cx="1189122" cy="258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1000" y="3733800"/>
            <a:ext cx="2789322" cy="230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81000" y="2133600"/>
            <a:ext cx="3810000" cy="393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837" y="26561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54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247" y="194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84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7" y="4529048"/>
            <a:ext cx="27098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998987" y="5243423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7107" y="5048478"/>
            <a:ext cx="3640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in temperature profile are </a:t>
            </a:r>
          </a:p>
          <a:p>
            <a:r>
              <a:rPr lang="en-US" dirty="0" smtClean="0"/>
              <a:t>Defined by arrays: (</a:t>
            </a:r>
            <a:r>
              <a:rPr lang="en-US" dirty="0" err="1" smtClean="0"/>
              <a:t>frmATP</a:t>
            </a:r>
            <a:r>
              <a:rPr lang="en-US" dirty="0" smtClean="0"/>
              <a:t> </a:t>
            </a:r>
            <a:r>
              <a:rPr lang="en-US" dirty="0" err="1" smtClean="0"/>
              <a:t>ATP_Plot</a:t>
            </a:r>
            <a:r>
              <a:rPr lang="en-US" dirty="0" smtClean="0"/>
              <a:t>)</a:t>
            </a:r>
          </a:p>
          <a:p>
            <a:r>
              <a:rPr lang="es-ES" dirty="0"/>
              <a:t>x = </a:t>
            </a:r>
            <a:r>
              <a:rPr lang="es-ES" dirty="0" err="1"/>
              <a:t>RTp</a:t>
            </a:r>
            <a:r>
              <a:rPr lang="es-ES" dirty="0"/>
              <a:t>!(j%): </a:t>
            </a: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RAp</a:t>
            </a:r>
            <a:r>
              <a:rPr lang="es-ES" dirty="0"/>
              <a:t>!(j</a:t>
            </a:r>
            <a:r>
              <a:rPr lang="es-ES" dirty="0" smtClean="0"/>
              <a:t>%)</a:t>
            </a:r>
          </a:p>
          <a:p>
            <a:endParaRPr lang="es-ES" dirty="0"/>
          </a:p>
          <a:p>
            <a:r>
              <a:rPr lang="es-ES" dirty="0" err="1" smtClean="0"/>
              <a:t>Where</a:t>
            </a:r>
            <a:r>
              <a:rPr lang="es-ES" dirty="0" smtClean="0"/>
              <a:t> j% </a:t>
            </a:r>
            <a:r>
              <a:rPr lang="es-ES" dirty="0" err="1" smtClean="0"/>
              <a:t>is</a:t>
            </a:r>
            <a:r>
              <a:rPr lang="es-ES" dirty="0" smtClean="0"/>
              <a:t> 1 to </a:t>
            </a:r>
            <a:r>
              <a:rPr lang="es-ES" dirty="0" err="1" smtClean="0"/>
              <a:t>Nlev</a:t>
            </a:r>
            <a:r>
              <a:rPr lang="es-ES" dirty="0" smtClean="0"/>
              <a:t> (31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8317" y="3800686"/>
            <a:ext cx="4085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Main() </a:t>
            </a:r>
            <a:r>
              <a:rPr lang="en-US" dirty="0" err="1" smtClean="0"/>
              <a:t>RTp</a:t>
            </a:r>
            <a:r>
              <a:rPr lang="en-US" dirty="0" smtClean="0"/>
              <a:t>(</a:t>
            </a:r>
            <a:r>
              <a:rPr lang="en-US" dirty="0" err="1" smtClean="0"/>
              <a:t>Nlev</a:t>
            </a:r>
            <a:r>
              <a:rPr lang="en-US" dirty="0" smtClean="0"/>
              <a:t>) = </a:t>
            </a:r>
            <a:r>
              <a:rPr lang="en-US" dirty="0" err="1" smtClean="0"/>
              <a:t>RTavg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* starts where </a:t>
            </a:r>
            <a:r>
              <a:rPr lang="en-US" dirty="0" err="1" smtClean="0"/>
              <a:t>RAavg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&gt; 0 (i.e. </a:t>
            </a:r>
            <a:r>
              <a:rPr lang="en-US" dirty="0" err="1" smtClean="0"/>
              <a:t>Nlev</a:t>
            </a:r>
            <a:r>
              <a:rPr lang="en-US" dirty="0" smtClean="0"/>
              <a:t> !=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423" y="2514600"/>
            <a:ext cx="4051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CalculateAverageProfile</a:t>
            </a:r>
            <a:r>
              <a:rPr lang="en-US" dirty="0" smtClean="0"/>
              <a:t>():</a:t>
            </a:r>
          </a:p>
          <a:p>
            <a:r>
              <a:rPr lang="en-US" dirty="0"/>
              <a:t>  </a:t>
            </a:r>
            <a:r>
              <a:rPr lang="en-US" dirty="0" err="1"/>
              <a:t>RTavg</a:t>
            </a:r>
            <a:r>
              <a:rPr lang="en-US" dirty="0"/>
              <a:t>(j) = RT(j) + </a:t>
            </a:r>
            <a:r>
              <a:rPr lang="en-US" dirty="0" err="1" smtClean="0"/>
              <a:t>Tcorr</a:t>
            </a:r>
            <a:endParaRPr lang="en-US" dirty="0" smtClean="0"/>
          </a:p>
          <a:p>
            <a:r>
              <a:rPr lang="en-US" dirty="0" smtClean="0"/>
              <a:t>    *</a:t>
            </a:r>
            <a:r>
              <a:rPr lang="en-US" dirty="0" err="1" smtClean="0"/>
              <a:t>Tcorr</a:t>
            </a:r>
            <a:r>
              <a:rPr lang="en-US" dirty="0" smtClean="0"/>
              <a:t> seems to be zero a lot</a:t>
            </a:r>
          </a:p>
          <a:p>
            <a:r>
              <a:rPr lang="en-US" dirty="0"/>
              <a:t> </a:t>
            </a:r>
            <a:r>
              <a:rPr lang="en-US" dirty="0" smtClean="0"/>
              <a:t>      - only affected by checkbox on TB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387" y="364123"/>
            <a:ext cx="887435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5988" y="1633448"/>
            <a:ext cx="2971800" cy="1219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56250" y="2995612"/>
            <a:ext cx="1900237" cy="9238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06368" y="4123851"/>
            <a:ext cx="1291297" cy="1633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131239"/>
            <a:ext cx="0" cy="21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7788" y="-27314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box: 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24882" y="3457530"/>
            <a:ext cx="2676118" cy="26028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46295"/>
            <a:ext cx="87934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 CFrecord2</a:t>
            </a:r>
          </a:p>
          <a:p>
            <a:r>
              <a:rPr lang="en-US" dirty="0"/>
              <a:t>' "GENERAL"</a:t>
            </a:r>
          </a:p>
          <a:p>
            <a:r>
              <a:rPr lang="en-US" dirty="0"/>
              <a:t>  </a:t>
            </a:r>
            <a:r>
              <a:rPr lang="en-US" dirty="0" err="1"/>
              <a:t>Gendate</a:t>
            </a:r>
            <a:r>
              <a:rPr lang="en-US" dirty="0"/>
              <a:t> As String * 8           'Analysis Date</a:t>
            </a:r>
          </a:p>
          <a:p>
            <a:r>
              <a:rPr lang="en-US" dirty="0"/>
              <a:t>  </a:t>
            </a:r>
            <a:r>
              <a:rPr lang="en-US" dirty="0" err="1"/>
              <a:t>WCTdates</a:t>
            </a:r>
            <a:r>
              <a:rPr lang="en-US" dirty="0"/>
              <a:t>(1 To 10) As String * 8  'Flight used to generate CAL file</a:t>
            </a:r>
          </a:p>
          <a:p>
            <a:r>
              <a:rPr lang="en-US" dirty="0"/>
              <a:t>  </a:t>
            </a:r>
            <a:r>
              <a:rPr lang="en-US" dirty="0" err="1"/>
              <a:t>UTstart</a:t>
            </a:r>
            <a:r>
              <a:rPr lang="en-US" dirty="0"/>
              <a:t> As Long</a:t>
            </a:r>
          </a:p>
          <a:p>
            <a:r>
              <a:rPr lang="en-US" dirty="0"/>
              <a:t>  </a:t>
            </a:r>
            <a:r>
              <a:rPr lang="en-US" dirty="0" err="1"/>
              <a:t>UTend</a:t>
            </a:r>
            <a:r>
              <a:rPr lang="en-US" dirty="0"/>
              <a:t> As Long</a:t>
            </a:r>
          </a:p>
          <a:p>
            <a:r>
              <a:rPr lang="en-US" dirty="0"/>
              <a:t>  Channels As Integer           'Number of frequency channels</a:t>
            </a:r>
          </a:p>
          <a:p>
            <a:r>
              <a:rPr lang="en-US" dirty="0"/>
              <a:t>  </a:t>
            </a:r>
            <a:r>
              <a:rPr lang="en-US" dirty="0" err="1"/>
              <a:t>Nel</a:t>
            </a:r>
            <a:r>
              <a:rPr lang="en-US" dirty="0"/>
              <a:t> As Integer                'Number of elevation angles</a:t>
            </a:r>
          </a:p>
          <a:p>
            <a:r>
              <a:rPr lang="en-US" dirty="0"/>
              <a:t>  Emissivity As Single          'Emissivity of window</a:t>
            </a:r>
          </a:p>
          <a:p>
            <a:r>
              <a:rPr lang="en-US" dirty="0"/>
              <a:t>  Reflectivity As Single        'Reflectivity of window</a:t>
            </a:r>
          </a:p>
          <a:p>
            <a:r>
              <a:rPr lang="en-US" dirty="0"/>
              <a:t>  </a:t>
            </a:r>
            <a:r>
              <a:rPr lang="en-US" dirty="0" err="1"/>
              <a:t>DeltaTmin</a:t>
            </a:r>
            <a:r>
              <a:rPr lang="en-US" dirty="0"/>
              <a:t> As Single           'Minimum temperature difference between target and sky</a:t>
            </a:r>
          </a:p>
          <a:p>
            <a:endParaRPr lang="en-US" dirty="0"/>
          </a:p>
          <a:p>
            <a:r>
              <a:rPr lang="en-US" dirty="0"/>
              <a:t>' "FIT_INFO"</a:t>
            </a:r>
          </a:p>
          <a:p>
            <a:r>
              <a:rPr lang="en-US" dirty="0"/>
              <a:t>  </a:t>
            </a:r>
            <a:r>
              <a:rPr lang="en-US" dirty="0" err="1"/>
              <a:t>Nfit</a:t>
            </a:r>
            <a:r>
              <a:rPr lang="en-US" dirty="0"/>
              <a:t> As Integer               'Number of fit parameters (including offset)</a:t>
            </a:r>
          </a:p>
          <a:p>
            <a:r>
              <a:rPr lang="en-US" dirty="0"/>
              <a:t>  NP(1 To 5) As String * 6      'Alphanumeric fit parameter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Tifa</a:t>
            </a:r>
            <a:r>
              <a:rPr lang="en-US" dirty="0"/>
              <a:t>, </a:t>
            </a:r>
            <a:r>
              <a:rPr lang="en-US" dirty="0" err="1"/>
              <a:t>Ttgt</a:t>
            </a:r>
            <a:r>
              <a:rPr lang="en-US" dirty="0"/>
              <a:t>)</a:t>
            </a:r>
          </a:p>
          <a:p>
            <a:r>
              <a:rPr lang="en-US" b="1" dirty="0"/>
              <a:t>  GEC(1 To 5, 1 To 5) As Single 'Gain Equation Coefficients (channel, parameter)</a:t>
            </a:r>
          </a:p>
          <a:p>
            <a:r>
              <a:rPr lang="en-US" b="1" dirty="0"/>
              <a:t>  GOF(1 To 5) As Single         'Gain Equation Offsets (Channel)</a:t>
            </a:r>
          </a:p>
          <a:p>
            <a:endParaRPr lang="en-US" dirty="0"/>
          </a:p>
          <a:p>
            <a:r>
              <a:rPr lang="en-US" dirty="0"/>
              <a:t>' "WINDOW_CORRECTIONS"</a:t>
            </a:r>
          </a:p>
          <a:p>
            <a:r>
              <a:rPr lang="en-US" dirty="0"/>
              <a:t>  </a:t>
            </a:r>
            <a:r>
              <a:rPr lang="en-US" b="1" dirty="0" err="1"/>
              <a:t>WINcor</a:t>
            </a:r>
            <a:r>
              <a:rPr lang="en-US" b="1" dirty="0"/>
              <a:t>(1 To 3, 1 To 10) As Single  'Window corrections (Channel, El Angle)</a:t>
            </a:r>
          </a:p>
          <a:p>
            <a:r>
              <a:rPr lang="en-US" dirty="0"/>
              <a:t>  </a:t>
            </a:r>
            <a:r>
              <a:rPr lang="en-US" dirty="0" err="1"/>
              <a:t>EnableWCT</a:t>
            </a:r>
            <a:r>
              <a:rPr lang="en-US" dirty="0"/>
              <a:t> As Boolean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8994"/>
            <a:ext cx="720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C:\MTP\Data\NGV\{proj}\{fltdate}\NG{fltdate}.BIN file contents (</a:t>
            </a:r>
            <a:r>
              <a:rPr lang="en-US" dirty="0" err="1" smtClean="0"/>
              <a:t>pg</a:t>
            </a:r>
            <a:r>
              <a:rPr lang="en-US" dirty="0" smtClean="0"/>
              <a:t> 1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73626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RAW counts </a:t>
            </a:r>
            <a:r>
              <a:rPr lang="en-US" dirty="0" err="1"/>
              <a:t>editting</a:t>
            </a:r>
            <a:r>
              <a:rPr lang="en-US" dirty="0"/>
              <a:t> criteria</a:t>
            </a:r>
          </a:p>
          <a:p>
            <a:r>
              <a:rPr lang="en-US" dirty="0"/>
              <a:t>  </a:t>
            </a:r>
            <a:r>
              <a:rPr lang="en-US" dirty="0" err="1"/>
              <a:t>CMAcycles</a:t>
            </a:r>
            <a:r>
              <a:rPr lang="en-US" dirty="0"/>
              <a:t> As Integer               'Counts smoothing cycles (slow)</a:t>
            </a:r>
          </a:p>
          <a:p>
            <a:r>
              <a:rPr lang="en-US" dirty="0"/>
              <a:t>  CMAcycles2 As Integer              'For Sky Counts only (fast), &lt;= </a:t>
            </a:r>
            <a:r>
              <a:rPr lang="en-US" dirty="0" err="1"/>
              <a:t>CMAcycles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RFIiterations</a:t>
            </a:r>
            <a:r>
              <a:rPr lang="en-US" dirty="0"/>
              <a:t> As Integer           'No of iterations needed to converge (slow)</a:t>
            </a:r>
          </a:p>
          <a:p>
            <a:r>
              <a:rPr lang="en-US" dirty="0"/>
              <a:t>  RFIiterations2 As Integer          'No of iterations needed to converge (fast)</a:t>
            </a:r>
          </a:p>
          <a:p>
            <a:r>
              <a:rPr lang="en-US" dirty="0"/>
              <a:t>  </a:t>
            </a:r>
            <a:r>
              <a:rPr lang="en-US" dirty="0" err="1"/>
              <a:t>BadCycles</a:t>
            </a:r>
            <a:r>
              <a:rPr lang="en-US" dirty="0"/>
              <a:t> As Integer               'No of cycles not satisfying RFI threshold (slow)</a:t>
            </a:r>
          </a:p>
          <a:p>
            <a:r>
              <a:rPr lang="en-US" dirty="0"/>
              <a:t>  Badcycles2 As Integer              'No of cycles not satisfying RFI threshold (fast)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RFIthreshold</a:t>
            </a:r>
            <a:r>
              <a:rPr lang="en-US" dirty="0"/>
              <a:t> As Integer            'Maximum counts offset from moving average</a:t>
            </a:r>
          </a:p>
          <a:p>
            <a:r>
              <a:rPr lang="en-US" dirty="0"/>
              <a:t>  </a:t>
            </a:r>
            <a:r>
              <a:rPr lang="en-US" dirty="0" err="1"/>
              <a:t>MUXthreshold</a:t>
            </a:r>
            <a:r>
              <a:rPr lang="en-US" dirty="0"/>
              <a:t> As Single             'Maximum </a:t>
            </a:r>
            <a:r>
              <a:rPr lang="en-US" dirty="0" err="1"/>
              <a:t>dT</a:t>
            </a:r>
            <a:r>
              <a:rPr lang="en-US" dirty="0"/>
              <a:t> in mux temperatures</a:t>
            </a:r>
          </a:p>
          <a:p>
            <a:r>
              <a:rPr lang="en-US" dirty="0"/>
              <a:t>  </a:t>
            </a:r>
            <a:r>
              <a:rPr lang="en-US" dirty="0" err="1"/>
              <a:t>UseMAforCB</a:t>
            </a:r>
            <a:r>
              <a:rPr lang="en-US" dirty="0"/>
              <a:t> As Boolean              'Use Moving Average for Base Counts</a:t>
            </a:r>
          </a:p>
          <a:p>
            <a:r>
              <a:rPr lang="en-US" dirty="0"/>
              <a:t>  </a:t>
            </a:r>
            <a:r>
              <a:rPr lang="en-US" dirty="0" err="1"/>
              <a:t>UseMAforCS</a:t>
            </a:r>
            <a:r>
              <a:rPr lang="en-US" dirty="0"/>
              <a:t> As Boolean              'Use Moving Average for Sky Counts</a:t>
            </a:r>
          </a:p>
          <a:p>
            <a:r>
              <a:rPr lang="en-US" dirty="0"/>
              <a:t>  </a:t>
            </a:r>
            <a:r>
              <a:rPr lang="en-US" dirty="0" err="1"/>
              <a:t>UseMAforCN</a:t>
            </a:r>
            <a:r>
              <a:rPr lang="en-US" dirty="0"/>
              <a:t> As Boolean              'Use Moving Average for Noise Diode Deflection Counts</a:t>
            </a:r>
          </a:p>
          <a:p>
            <a:r>
              <a:rPr lang="en-US" dirty="0"/>
              <a:t>  </a:t>
            </a:r>
            <a:r>
              <a:rPr lang="en-US" dirty="0" err="1"/>
              <a:t>UseMAforTtgt</a:t>
            </a:r>
            <a:r>
              <a:rPr lang="en-US" dirty="0"/>
              <a:t> As Boolean            'Use Moving Average for Target Temperature</a:t>
            </a:r>
          </a:p>
          <a:p>
            <a:r>
              <a:rPr lang="en-US" dirty="0"/>
              <a:t>  </a:t>
            </a:r>
            <a:r>
              <a:rPr lang="en-US" dirty="0" err="1"/>
              <a:t>UseMAforTifa</a:t>
            </a:r>
            <a:r>
              <a:rPr lang="en-US" dirty="0"/>
              <a:t> As Boolean            'Use Moving Average for IF Amp Temperature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' Cycle offsets</a:t>
            </a:r>
          </a:p>
          <a:p>
            <a:r>
              <a:rPr lang="en-US" dirty="0"/>
              <a:t>  </a:t>
            </a:r>
            <a:r>
              <a:rPr lang="en-US" dirty="0" err="1"/>
              <a:t>aTGToffset</a:t>
            </a:r>
            <a:r>
              <a:rPr lang="en-US" dirty="0"/>
              <a:t>(0 To 3) As Integer      'Target Temperature Lead/Lag (+ is lead)</a:t>
            </a:r>
          </a:p>
          <a:p>
            <a:r>
              <a:rPr lang="en-US" dirty="0"/>
              <a:t>  </a:t>
            </a:r>
            <a:r>
              <a:rPr lang="en-US" dirty="0" err="1"/>
              <a:t>aMXRoffset</a:t>
            </a:r>
            <a:r>
              <a:rPr lang="en-US" dirty="0"/>
              <a:t>(0 To 3) As Integer      'Mixer Temperature Lead/Lag</a:t>
            </a:r>
          </a:p>
          <a:p>
            <a:r>
              <a:rPr lang="en-US" dirty="0"/>
              <a:t>  </a:t>
            </a:r>
            <a:r>
              <a:rPr lang="en-US" dirty="0" err="1"/>
              <a:t>aNDoffset</a:t>
            </a:r>
            <a:r>
              <a:rPr lang="en-US" dirty="0"/>
              <a:t>(0 To 3) As Integer       'Noise Diode cycle shift</a:t>
            </a:r>
          </a:p>
          <a:p>
            <a:r>
              <a:rPr lang="en-US" dirty="0"/>
              <a:t>  </a:t>
            </a:r>
            <a:r>
              <a:rPr lang="en-US" dirty="0" err="1"/>
              <a:t>aNAVoffset</a:t>
            </a:r>
            <a:r>
              <a:rPr lang="en-US" dirty="0"/>
              <a:t>(0 To 3) As Single       'OAT cycle shift</a:t>
            </a:r>
          </a:p>
          <a:p>
            <a:r>
              <a:rPr lang="en-US" dirty="0"/>
              <a:t>  aSpare1(0 To 3) As Single</a:t>
            </a:r>
          </a:p>
          <a:p>
            <a:r>
              <a:rPr lang="en-US" dirty="0"/>
              <a:t>  aSpare2(0 To 3) As </a:t>
            </a:r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329" y="0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file contents (</a:t>
            </a:r>
            <a:r>
              <a:rPr lang="en-US" dirty="0" err="1" smtClean="0"/>
              <a:t>pg</a:t>
            </a:r>
            <a:r>
              <a:rPr lang="en-US" dirty="0" smtClean="0"/>
              <a:t> 2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34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Gain Thresholds</a:t>
            </a:r>
          </a:p>
          <a:p>
            <a:r>
              <a:rPr lang="en-US" dirty="0"/>
              <a:t>  </a:t>
            </a:r>
            <a:r>
              <a:rPr lang="en-US" dirty="0" err="1"/>
              <a:t>GeqnMin</a:t>
            </a:r>
            <a:r>
              <a:rPr lang="en-US" dirty="0"/>
              <a:t>(1 To 3) As Single           'Gain Equation Min</a:t>
            </a:r>
          </a:p>
          <a:p>
            <a:r>
              <a:rPr lang="en-US" dirty="0"/>
              <a:t>  </a:t>
            </a:r>
            <a:r>
              <a:rPr lang="en-US" dirty="0" err="1"/>
              <a:t>GeqnMax</a:t>
            </a:r>
            <a:r>
              <a:rPr lang="en-US" dirty="0"/>
              <a:t>(1 To 3) As Single           'Gain Equation Max</a:t>
            </a:r>
          </a:p>
          <a:p>
            <a:r>
              <a:rPr lang="en-US" dirty="0"/>
              <a:t>  </a:t>
            </a:r>
            <a:r>
              <a:rPr lang="en-US" dirty="0" err="1"/>
              <a:t>GnavMin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GnavMax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GndMax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Channel Weights</a:t>
            </a:r>
          </a:p>
          <a:p>
            <a:r>
              <a:rPr lang="en-US" dirty="0"/>
              <a:t>  </a:t>
            </a:r>
            <a:r>
              <a:rPr lang="en-US" dirty="0" err="1"/>
              <a:t>ChInfo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Fit Region</a:t>
            </a:r>
          </a:p>
          <a:p>
            <a:r>
              <a:rPr lang="en-US" dirty="0"/>
              <a:t>  TBfitX1 As Integer</a:t>
            </a:r>
          </a:p>
          <a:p>
            <a:r>
              <a:rPr lang="en-US" dirty="0"/>
              <a:t>  TBfitX2 As Integer</a:t>
            </a:r>
          </a:p>
          <a:p>
            <a:r>
              <a:rPr lang="en-US" dirty="0"/>
              <a:t>  TBfitY1 As Integer</a:t>
            </a:r>
          </a:p>
          <a:p>
            <a:r>
              <a:rPr lang="en-US" dirty="0"/>
              <a:t>  TBfitY2 As Integer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RHS As Boolean                       'TRUE if MTP is on Right Hand Side of a/c</a:t>
            </a:r>
          </a:p>
          <a:p>
            <a:r>
              <a:rPr lang="en-US" dirty="0"/>
              <a:t>  </a:t>
            </a:r>
            <a:r>
              <a:rPr lang="en-US" dirty="0" err="1"/>
              <a:t>LocHor</a:t>
            </a:r>
            <a:r>
              <a:rPr lang="en-US" dirty="0"/>
              <a:t> As Integer                    'Scan step of horizon (either 5 or 6)</a:t>
            </a:r>
          </a:p>
          <a:p>
            <a:r>
              <a:rPr lang="en-US" dirty="0"/>
              <a:t>  </a:t>
            </a:r>
            <a:r>
              <a:rPr lang="en-US" dirty="0" err="1"/>
              <a:t>RAWextension</a:t>
            </a:r>
            <a:r>
              <a:rPr lang="en-US" dirty="0"/>
              <a:t> As String * 3           'Extension of file with substituted P/T</a:t>
            </a:r>
          </a:p>
          <a:p>
            <a:r>
              <a:rPr lang="en-US" dirty="0"/>
              <a:t>  Targets As Integer                   'Number of reference targets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8329" y="29497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file contents (</a:t>
            </a:r>
            <a:r>
              <a:rPr lang="en-US" dirty="0" err="1" smtClean="0"/>
              <a:t>pg</a:t>
            </a:r>
            <a:r>
              <a:rPr lang="en-US" dirty="0" smtClean="0"/>
              <a:t> 3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7526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Noise Diode Temperature Fit</a:t>
            </a:r>
          </a:p>
          <a:p>
            <a:r>
              <a:rPr lang="en-US" dirty="0"/>
              <a:t>  </a:t>
            </a:r>
            <a:r>
              <a:rPr lang="en-US" b="1" dirty="0"/>
              <a:t>Cnd0(1 To 3</a:t>
            </a:r>
            <a:r>
              <a:rPr lang="en-US" dirty="0"/>
              <a:t>) As Single               'Offset</a:t>
            </a:r>
          </a:p>
          <a:p>
            <a:r>
              <a:rPr lang="en-US" dirty="0"/>
              <a:t>  </a:t>
            </a:r>
            <a:r>
              <a:rPr lang="en-US" b="1" dirty="0"/>
              <a:t>Cnd1(1 To 3)</a:t>
            </a:r>
            <a:r>
              <a:rPr lang="en-US" dirty="0"/>
              <a:t> As Single               'First order coefficient</a:t>
            </a:r>
          </a:p>
          <a:p>
            <a:r>
              <a:rPr lang="en-US" dirty="0"/>
              <a:t>  </a:t>
            </a:r>
            <a:r>
              <a:rPr lang="en-US" b="1" dirty="0"/>
              <a:t>Cnd2(1 To 3)</a:t>
            </a:r>
            <a:r>
              <a:rPr lang="en-US" dirty="0"/>
              <a:t> As Single               'Second order coefficient</a:t>
            </a:r>
          </a:p>
          <a:p>
            <a:r>
              <a:rPr lang="en-US" dirty="0"/>
              <a:t>  </a:t>
            </a:r>
            <a:r>
              <a:rPr lang="en-US" b="1" dirty="0" err="1"/>
              <a:t>TrefND</a:t>
            </a:r>
            <a:r>
              <a:rPr lang="en-US" dirty="0"/>
              <a:t> As Single                     'Reference temperature (</a:t>
            </a:r>
            <a:r>
              <a:rPr lang="en-US" dirty="0" err="1"/>
              <a:t>Celcius</a:t>
            </a:r>
            <a:r>
              <a:rPr lang="en-US" dirty="0"/>
              <a:t>)</a:t>
            </a:r>
          </a:p>
          <a:p>
            <a:r>
              <a:rPr lang="en-US" dirty="0"/>
              <a:t>' Instrument Attitude</a:t>
            </a:r>
          </a:p>
          <a:p>
            <a:r>
              <a:rPr lang="en-US" dirty="0"/>
              <a:t>  </a:t>
            </a:r>
            <a:r>
              <a:rPr lang="en-US" dirty="0" err="1"/>
              <a:t>MTPyaw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MTPpitch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MTProll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MTPfiduciary</a:t>
            </a:r>
            <a:r>
              <a:rPr lang="en-US" dirty="0"/>
              <a:t> As Single               'Scan Mirror Fiduciary Angle</a:t>
            </a:r>
          </a:p>
          <a:p>
            <a:r>
              <a:rPr lang="en-US" dirty="0"/>
              <a:t>  </a:t>
            </a:r>
            <a:r>
              <a:rPr lang="en-US" dirty="0" err="1"/>
              <a:t>ElSUI</a:t>
            </a:r>
            <a:r>
              <a:rPr lang="en-US" dirty="0"/>
              <a:t>(1 To 10) As Single             'Elevation Angles from SUI file</a:t>
            </a:r>
          </a:p>
          <a:p>
            <a:r>
              <a:rPr lang="en-US" dirty="0"/>
              <a:t>  </a:t>
            </a:r>
            <a:r>
              <a:rPr lang="en-US" dirty="0" err="1"/>
              <a:t>fEcCount</a:t>
            </a:r>
            <a:r>
              <a:rPr lang="en-US" dirty="0"/>
              <a:t> As Integer                  'Number of scans with Elevation &gt; </a:t>
            </a:r>
            <a:r>
              <a:rPr lang="en-US" dirty="0" err="1"/>
              <a:t>fEmax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UseMAforCSgain</a:t>
            </a:r>
            <a:r>
              <a:rPr lang="en-US" dirty="0"/>
              <a:t> As Boolean            'Use Moving Average for Sky Counts Based gain</a:t>
            </a:r>
          </a:p>
          <a:p>
            <a:r>
              <a:rPr lang="en-US" dirty="0"/>
              <a:t>  </a:t>
            </a:r>
            <a:r>
              <a:rPr lang="en-US" dirty="0" err="1"/>
              <a:t>ScanTime</a:t>
            </a:r>
            <a:r>
              <a:rPr lang="en-US" dirty="0"/>
              <a:t> As Single                   'Average length of a scan from </a:t>
            </a:r>
            <a:r>
              <a:rPr lang="en-US" dirty="0" err="1"/>
              <a:t>fScanLength</a:t>
            </a:r>
            <a:r>
              <a:rPr lang="en-US" dirty="0"/>
              <a:t>(m1, m2)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Expand(1 To 84) As Single            'Room for expansion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529" y="184666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 file contents (</a:t>
            </a:r>
            <a:r>
              <a:rPr lang="en-US" dirty="0" err="1" smtClean="0"/>
              <a:t>pg</a:t>
            </a:r>
            <a:r>
              <a:rPr lang="en-US" dirty="0" smtClean="0"/>
              <a:t> 4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96" y="1628507"/>
            <a:ext cx="94616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FI expansion begins here</a:t>
            </a:r>
          </a:p>
          <a:p>
            <a:r>
              <a:rPr lang="en-US" dirty="0"/>
              <a:t>  NRC As Integer                      'Number of RC sets</a:t>
            </a:r>
          </a:p>
          <a:p>
            <a:r>
              <a:rPr lang="en-US" dirty="0"/>
              <a:t>  </a:t>
            </a:r>
            <a:r>
              <a:rPr lang="en-US" dirty="0" err="1"/>
              <a:t>RCformat</a:t>
            </a:r>
            <a:r>
              <a:rPr lang="en-US" dirty="0"/>
              <a:t>(0 To 64) As Integer        'Number indicating RC format (normally = 2 for all sets)</a:t>
            </a:r>
          </a:p>
          <a:p>
            <a:r>
              <a:rPr lang="en-US" dirty="0"/>
              <a:t>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Reg</a:t>
            </a:r>
            <a:r>
              <a:rPr lang="en-US" dirty="0"/>
              <a:t>(0 To 64)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RCuse</a:t>
            </a:r>
            <a:r>
              <a:rPr lang="en-US" dirty="0"/>
              <a:t>(0 To 64) As Single            'Number of times a give RC has been used in retrieval for a flight</a:t>
            </a:r>
          </a:p>
          <a:p>
            <a:r>
              <a:rPr lang="en-US" dirty="0"/>
              <a:t>' Len(CFR2)=1744</a:t>
            </a:r>
          </a:p>
          <a:p>
            <a:r>
              <a:rPr lang="en-US" dirty="0"/>
              <a:t>' Len(REF2)=2000</a:t>
            </a:r>
          </a:p>
          <a:p>
            <a:r>
              <a:rPr lang="en-US" dirty="0"/>
              <a:t>' Could add 256/11 or 23 more sets of RCs</a:t>
            </a:r>
          </a:p>
          <a:p>
            <a:r>
              <a:rPr lang="en-US" dirty="0"/>
              <a:t>'  Placeholder(0 To 63) As Single      'This makes </a:t>
            </a:r>
            <a:r>
              <a:rPr lang="en-US" dirty="0" err="1"/>
              <a:t>len</a:t>
            </a:r>
            <a:r>
              <a:rPr lang="en-US" dirty="0"/>
              <a:t>(CFR2)=2000</a:t>
            </a:r>
          </a:p>
          <a:p>
            <a:r>
              <a:rPr lang="en-US" dirty="0"/>
              <a:t>  </a:t>
            </a:r>
            <a:r>
              <a:rPr lang="en-US" dirty="0" err="1"/>
              <a:t>RCformax</a:t>
            </a:r>
            <a:r>
              <a:rPr lang="en-US" dirty="0"/>
              <a:t>(65 To 87) As Integer        'Number indicating RC format (normally = 2 for all sets)</a:t>
            </a:r>
          </a:p>
          <a:p>
            <a:r>
              <a:rPr lang="en-US" dirty="0"/>
              <a:t> 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Rex(65 To 87)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RCusx</a:t>
            </a:r>
            <a:r>
              <a:rPr lang="en-US" dirty="0"/>
              <a:t>(65 To 87) As Single            'Number of times a give RC has been used in retrieval for a flight</a:t>
            </a:r>
          </a:p>
          <a:p>
            <a:r>
              <a:rPr lang="en-US" dirty="0"/>
              <a:t>  Filler As String * 3</a:t>
            </a:r>
          </a:p>
          <a:p>
            <a:r>
              <a:rPr lang="en-US" dirty="0"/>
              <a:t>End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69918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 file contents (</a:t>
            </a:r>
            <a:r>
              <a:rPr lang="en-US" dirty="0" err="1" smtClean="0"/>
              <a:t>pg</a:t>
            </a:r>
            <a:r>
              <a:rPr lang="en-US" dirty="0" smtClean="0"/>
              <a:t> 5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478982" y="4820812"/>
            <a:ext cx="8410730" cy="203132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err="1"/>
              <a:t>Tnd</a:t>
            </a:r>
            <a:r>
              <a:rPr lang="en-US" dirty="0"/>
              <a:t> - </a:t>
            </a:r>
            <a:r>
              <a:rPr lang="en-US" dirty="0" err="1"/>
              <a:t>TrefND</a:t>
            </a:r>
            <a:endParaRPr lang="en-US" dirty="0"/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' Note that the ND deflection (</a:t>
            </a:r>
            <a:r>
              <a:rPr lang="en-US" dirty="0" err="1"/>
              <a:t>dND</a:t>
            </a:r>
            <a:r>
              <a:rPr lang="en-US" dirty="0"/>
              <a:t>) is moving average if </a:t>
            </a:r>
            <a:r>
              <a:rPr lang="en-US" dirty="0" err="1"/>
              <a:t>UseMAforCN</a:t>
            </a:r>
            <a:r>
              <a:rPr lang="en-US" dirty="0"/>
              <a:t> is TRUE</a:t>
            </a:r>
          </a:p>
          <a:p>
            <a:r>
              <a:rPr lang="en-US" dirty="0"/>
              <a:t>    ' This is determined in </a:t>
            </a:r>
            <a:r>
              <a:rPr lang="en-US" dirty="0" err="1"/>
              <a:t>ReadArrayLeadLag</a:t>
            </a:r>
            <a:endParaRPr lang="en-US" dirty="0"/>
          </a:p>
          <a:p>
            <a:r>
              <a:rPr lang="en-US" dirty="0"/>
              <a:t>    ' Cnd0(</a:t>
            </a:r>
            <a:r>
              <a:rPr lang="en-US" dirty="0" err="1"/>
              <a:t>i</a:t>
            </a:r>
            <a:r>
              <a:rPr lang="en-US" dirty="0"/>
              <a:t>) are zero the first time this routine is read</a:t>
            </a:r>
          </a:p>
          <a:p>
            <a:r>
              <a:rPr lang="en-US" dirty="0"/>
              <a:t>    If Cnd0(</a:t>
            </a:r>
            <a:r>
              <a:rPr lang="en-US" dirty="0" err="1"/>
              <a:t>i</a:t>
            </a:r>
            <a:r>
              <a:rPr lang="en-US" dirty="0"/>
              <a:t>) &gt; 0 Then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/ (Cnd0(</a:t>
            </a:r>
            <a:r>
              <a:rPr lang="en-US" dirty="0" err="1"/>
              <a:t>i</a:t>
            </a:r>
            <a:r>
              <a:rPr lang="en-US" dirty="0"/>
              <a:t>) * (1# + Cnd1(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+ Cnd2(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^ 2))</a:t>
            </a:r>
          </a:p>
          <a:p>
            <a:r>
              <a:rPr lang="en-US" dirty="0"/>
              <a:t>  Next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78982" y="4630312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837" y="4387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66800" y="4495220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080" y="4125888"/>
            <a:ext cx="14024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BIN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7380" y="3613666"/>
            <a:ext cx="430380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CV(</a:t>
            </a:r>
            <a:r>
              <a:rPr lang="en-US" dirty="0" err="1"/>
              <a:t>i</a:t>
            </a:r>
            <a:r>
              <a:rPr lang="en-US" dirty="0"/>
              <a:t>, 11, Record) - CV(</a:t>
            </a:r>
            <a:r>
              <a:rPr lang="en-US" dirty="0" err="1"/>
              <a:t>i</a:t>
            </a:r>
            <a:r>
              <a:rPr lang="en-US" dirty="0"/>
              <a:t>, 12, Record)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3542033" y="3798332"/>
            <a:ext cx="1005347" cy="252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53723" y="1910862"/>
            <a:ext cx="45720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In REF2readCALFILE: (.BIN file)</a:t>
            </a:r>
          </a:p>
          <a:p>
            <a:r>
              <a:rPr lang="en-US" dirty="0" smtClean="0"/>
              <a:t>    Cnd0(</a:t>
            </a:r>
            <a:r>
              <a:rPr lang="en-US" dirty="0" err="1" smtClean="0"/>
              <a:t>i</a:t>
            </a:r>
            <a:r>
              <a:rPr lang="en-US" dirty="0"/>
              <a:t>) = CFR2.Cnd0(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Cnd1(</a:t>
            </a:r>
            <a:r>
              <a:rPr lang="en-US" dirty="0" err="1"/>
              <a:t>i</a:t>
            </a:r>
            <a:r>
              <a:rPr lang="en-US" dirty="0"/>
              <a:t>) = CFR2.Cnd1(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Cnd2(</a:t>
            </a:r>
            <a:r>
              <a:rPr lang="en-US" dirty="0" err="1"/>
              <a:t>i</a:t>
            </a:r>
            <a:r>
              <a:rPr lang="en-US" dirty="0"/>
              <a:t>) = CFR2.Cnd2(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07018" y="2362200"/>
            <a:ext cx="2715744" cy="3970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07018" y="2671465"/>
            <a:ext cx="4065410" cy="370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807018" y="2971800"/>
            <a:ext cx="5415076" cy="332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524" y="6433066"/>
            <a:ext cx="220983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Tmix</a:t>
            </a:r>
            <a:r>
              <a:rPr lang="en-US" dirty="0"/>
              <a:t> = </a:t>
            </a:r>
            <a:r>
              <a:rPr lang="en-US" dirty="0" smtClean="0"/>
              <a:t>T </a:t>
            </a:r>
            <a:r>
              <a:rPr lang="pt-BR" dirty="0"/>
              <a:t>`Where i = </a:t>
            </a:r>
            <a:r>
              <a:rPr lang="pt-BR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638800"/>
            <a:ext cx="43636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T = AA + Bb * r(i) + cC * r(i) ^ 2 + DD * r(i) ^ </a:t>
            </a:r>
            <a:r>
              <a:rPr lang="pt-BR" dirty="0" smtClean="0"/>
              <a:t>3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H="1" flipV="1">
            <a:off x="914400" y="5823466"/>
            <a:ext cx="710461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00929" y="4192135"/>
            <a:ext cx="25146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AA = -244.3364635: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Bb </a:t>
            </a:r>
            <a:r>
              <a:rPr lang="en-US" dirty="0"/>
              <a:t>= 0.462418: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cC</a:t>
            </a:r>
            <a:r>
              <a:rPr lang="en-US" dirty="0" smtClean="0"/>
              <a:t> </a:t>
            </a:r>
            <a:r>
              <a:rPr lang="en-US" dirty="0"/>
              <a:t>= 0.0000588: </a:t>
            </a:r>
            <a:endParaRPr lang="en-US" dirty="0" smtClean="0"/>
          </a:p>
          <a:p>
            <a:r>
              <a:rPr lang="en-US" dirty="0" smtClean="0"/>
              <a:t>DD </a:t>
            </a:r>
            <a:r>
              <a:rPr lang="en-US" dirty="0"/>
              <a:t>= -0.000000013</a:t>
            </a:r>
          </a:p>
        </p:txBody>
      </p:sp>
      <p:cxnSp>
        <p:nvCxnSpPr>
          <p:cNvPr id="9" name="Straight Arrow Connector 8"/>
          <p:cNvCxnSpPr>
            <a:stCxn id="5" idx="0"/>
            <a:endCxn id="8" idx="1"/>
          </p:cNvCxnSpPr>
          <p:nvPr/>
        </p:nvCxnSpPr>
        <p:spPr>
          <a:xfrm flipV="1">
            <a:off x="3096248" y="4792300"/>
            <a:ext cx="3104681" cy="84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 flipH="1" flipV="1">
            <a:off x="818357" y="5098631"/>
            <a:ext cx="1613009" cy="72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8357" y="4913965"/>
            <a:ext cx="413004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r(i) = 350# + R7M0 * (Ct(i) - Ct(0)) / DeltaC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45666" y="3886200"/>
            <a:ext cx="483534" cy="114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3239869"/>
            <a:ext cx="3495719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DeltaC</a:t>
            </a:r>
            <a:r>
              <a:rPr lang="en-US" dirty="0"/>
              <a:t> = Ct(7) - Ct(0)</a:t>
            </a:r>
          </a:p>
          <a:p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 err="1"/>
              <a:t>DeltaC</a:t>
            </a:r>
            <a:r>
              <a:rPr lang="en-US" dirty="0"/>
              <a:t> = 0 Then </a:t>
            </a:r>
            <a:r>
              <a:rPr lang="en-US" dirty="0" err="1"/>
              <a:t>DeltaC</a:t>
            </a:r>
            <a:r>
              <a:rPr lang="en-US" dirty="0"/>
              <a:t> = 12275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7222" y="4007469"/>
            <a:ext cx="2581156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R7M0 = 250#     'R(7)-R(0)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57200" y="4376801"/>
            <a:ext cx="1911078" cy="57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0" y="761999"/>
            <a:ext cx="60201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Platinum Wire line (raw data):</a:t>
            </a:r>
          </a:p>
          <a:p>
            <a:r>
              <a:rPr lang="en-US" dirty="0" smtClean="0"/>
              <a:t>Pt</a:t>
            </a:r>
            <a:r>
              <a:rPr lang="en-US" dirty="0"/>
              <a:t>: 2436 14145 14143 16383 14187 14163 14028 14768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019800" y="1295400"/>
            <a:ext cx="181130" cy="205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624861" y="1295400"/>
            <a:ext cx="5136312" cy="2146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269630" y="1408330"/>
            <a:ext cx="1755726" cy="356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33358" y="6407276"/>
            <a:ext cx="222924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 ‘Where </a:t>
            </a:r>
            <a:r>
              <a:rPr lang="en-US" dirty="0" err="1" smtClean="0"/>
              <a:t>i</a:t>
            </a:r>
            <a:r>
              <a:rPr lang="en-US" dirty="0" smtClean="0"/>
              <a:t>= 6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066800" y="5823466"/>
            <a:ext cx="2897618" cy="70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132765</TotalTime>
  <Words>3586</Words>
  <Application>Microsoft Office PowerPoint</Application>
  <PresentationFormat>On-screen Show (4:3)</PresentationFormat>
  <Paragraphs>439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163</cp:revision>
  <dcterms:created xsi:type="dcterms:W3CDTF">2014-10-15T17:50:07Z</dcterms:created>
  <dcterms:modified xsi:type="dcterms:W3CDTF">2015-10-14T09:26:47Z</dcterms:modified>
</cp:coreProperties>
</file>