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23"/>
  </p:notesMasterIdLst>
  <p:sldIdLst>
    <p:sldId id="256" r:id="rId2"/>
    <p:sldId id="261" r:id="rId3"/>
    <p:sldId id="257" r:id="rId4"/>
    <p:sldId id="258" r:id="rId5"/>
    <p:sldId id="260" r:id="rId6"/>
    <p:sldId id="262" r:id="rId7"/>
    <p:sldId id="280" r:id="rId8"/>
    <p:sldId id="263" r:id="rId9"/>
    <p:sldId id="279" r:id="rId10"/>
    <p:sldId id="276" r:id="rId11"/>
    <p:sldId id="264" r:id="rId12"/>
    <p:sldId id="259" r:id="rId13"/>
    <p:sldId id="267" r:id="rId14"/>
    <p:sldId id="268" r:id="rId15"/>
    <p:sldId id="269" r:id="rId16"/>
    <p:sldId id="275"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9" autoAdjust="0"/>
    <p:restoredTop sz="94692" autoAdjust="0"/>
  </p:normalViewPr>
  <p:slideViewPr>
    <p:cSldViewPr snapToGrid="0" snapToObjects="1">
      <p:cViewPr>
        <p:scale>
          <a:sx n="100" d="100"/>
          <a:sy n="100" d="100"/>
        </p:scale>
        <p:origin x="-1112" y="-55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34E632-8641-5C41-A76E-E8C647F2D251}" type="datetimeFigureOut">
              <a:rPr lang="en-US" smtClean="0"/>
              <a:pPr/>
              <a:t>11/18/10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02BF5-3599-A043-BFA1-D1B5AC7DE5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a:t>
            </a:r>
            <a:r>
              <a:rPr lang="en-US" baseline="0" dirty="0" smtClean="0"/>
              <a:t> stop us at any time to ask questions!!</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EOL still uses a number of build systems, but a significant</a:t>
            </a:r>
            <a:r>
              <a:rPr lang="en-US" baseline="0" dirty="0" smtClean="0"/>
              <a:t> number of projects are using </a:t>
            </a:r>
            <a:r>
              <a:rPr lang="en-US" baseline="0" dirty="0" err="1" smtClean="0"/>
              <a:t>SCons</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Doxygen</a:t>
            </a:r>
            <a:r>
              <a:rPr lang="en-US" dirty="0" smtClean="0"/>
              <a:t> uses </a:t>
            </a:r>
            <a:r>
              <a:rPr lang="en-US" baseline="0" dirty="0" smtClean="0"/>
              <a:t>comments in your source code to produce documentation of </a:t>
            </a:r>
            <a:r>
              <a:rPr lang="en-US" baseline="0" smtClean="0"/>
              <a:t>your software.</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B1AA26-2A4F-764F-A865-383FB12F2709}" type="slidenum">
              <a:rPr lang="en-US"/>
              <a:pPr/>
              <a:t>13</a:t>
            </a:fld>
            <a:endParaRPr lang="en-US"/>
          </a:p>
        </p:txBody>
      </p:sp>
      <p:sp>
        <p:nvSpPr>
          <p:cNvPr id="10241"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bwMode="auto">
          <a:xfrm>
            <a:off x="685512" y="4343231"/>
            <a:ext cx="5486976" cy="4037751"/>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736D820-BD9D-E24F-903E-47FA6F757AAC}" type="slidenum">
              <a:rPr lang="en-US"/>
              <a:pPr/>
              <a:t>14</a:t>
            </a:fld>
            <a:endParaRPr lang="en-US"/>
          </a:p>
        </p:txBody>
      </p:sp>
      <p:sp>
        <p:nvSpPr>
          <p:cNvPr id="11265"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1266" name="Text Box 2"/>
          <p:cNvSpPr txBox="1">
            <a:spLocks noGrp="1" noChangeArrowheads="1"/>
          </p:cNvSpPr>
          <p:nvPr>
            <p:ph type="body" idx="1"/>
          </p:nvPr>
        </p:nvSpPr>
        <p:spPr bwMode="auto">
          <a:xfrm>
            <a:off x="685512" y="4343231"/>
            <a:ext cx="5486976" cy="4037751"/>
          </a:xfrm>
          <a:prstGeom prst="rect">
            <a:avLst/>
          </a:prstGeom>
          <a:noFill/>
          <a:ln>
            <a:round/>
            <a:headEnd/>
            <a:tailEnd/>
          </a:ln>
        </p:spPr>
        <p:txBody>
          <a:bodyPr lIns="0" tIns="12372" rIns="0" bIns="0">
            <a:prstTxWarp prst="textNoShape">
              <a:avLst/>
            </a:prstTxWarp>
          </a:bodyPr>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Led by Gary Granger</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Document still has almost as many questions as answers</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A37098-CC6C-AF49-BC4A-142ADB274911}" type="slidenum">
              <a:rPr lang="en-US"/>
              <a:pPr/>
              <a:t>15</a:t>
            </a:fld>
            <a:endParaRPr lang="en-US"/>
          </a:p>
        </p:txBody>
      </p:sp>
      <p:sp>
        <p:nvSpPr>
          <p:cNvPr id="1228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2290" name="Text Box 2"/>
          <p:cNvSpPr txBox="1">
            <a:spLocks noGrp="1" noChangeArrowheads="1"/>
          </p:cNvSpPr>
          <p:nvPr>
            <p:ph type="body" idx="1"/>
          </p:nvPr>
        </p:nvSpPr>
        <p:spPr bwMode="auto">
          <a:xfrm>
            <a:off x="685512" y="4343231"/>
            <a:ext cx="5486976" cy="4037751"/>
          </a:xfrm>
          <a:prstGeom prst="rect">
            <a:avLst/>
          </a:prstGeom>
          <a:noFill/>
          <a:ln>
            <a:round/>
            <a:headEnd/>
            <a:tailEnd/>
          </a:ln>
        </p:spPr>
        <p:txBody>
          <a:bodyPr lIns="0" tIns="12372" rIns="0" bIns="0">
            <a:prstTxWarp prst="textNoShape">
              <a:avLst/>
            </a:prstTxWarp>
          </a:bodyPr>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Condensed outline of the current document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A37098-CC6C-AF49-BC4A-142ADB274911}" type="slidenum">
              <a:rPr lang="en-US"/>
              <a:pPr/>
              <a:t>16</a:t>
            </a:fld>
            <a:endParaRPr lang="en-US"/>
          </a:p>
        </p:txBody>
      </p:sp>
      <p:sp>
        <p:nvSpPr>
          <p:cNvPr id="1228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2290" name="Text Box 2"/>
          <p:cNvSpPr txBox="1">
            <a:spLocks noGrp="1" noChangeArrowheads="1"/>
          </p:cNvSpPr>
          <p:nvPr>
            <p:ph type="body" idx="1"/>
          </p:nvPr>
        </p:nvSpPr>
        <p:spPr bwMode="auto">
          <a:xfrm>
            <a:off x="685512" y="4343231"/>
            <a:ext cx="5486976" cy="4037751"/>
          </a:xfrm>
          <a:prstGeom prst="rect">
            <a:avLst/>
          </a:prstGeom>
          <a:noFill/>
          <a:ln>
            <a:round/>
            <a:headEnd/>
            <a:tailEnd/>
          </a:ln>
        </p:spPr>
        <p:txBody>
          <a:bodyPr lIns="0" tIns="12372" rIns="0" bIns="0">
            <a:prstTxWarp prst="textNoShape">
              <a:avLst/>
            </a:prstTxWarp>
          </a:bodyPr>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Condensed outline of the current document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A847DB-F8A7-0A41-BF8D-76C2BAC0AC59}" type="slidenum">
              <a:rPr lang="en-US"/>
              <a:pPr/>
              <a:t>17</a:t>
            </a:fld>
            <a:endParaRPr lang="en-US"/>
          </a:p>
        </p:txBody>
      </p:sp>
      <p:sp>
        <p:nvSpPr>
          <p:cNvPr id="13313"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685512" y="4343231"/>
            <a:ext cx="5486976" cy="4037751"/>
          </a:xfrm>
          <a:prstGeom prst="rect">
            <a:avLst/>
          </a:prstGeom>
          <a:noFill/>
          <a:ln>
            <a:round/>
            <a:headEnd/>
            <a:tailEnd/>
          </a:ln>
        </p:spPr>
        <p:txBody>
          <a:bodyPr lIns="0" tIns="12372" rIns="0" bIns="0">
            <a:prstTxWarp prst="textNoShape">
              <a:avLst/>
            </a:prstTxWarp>
          </a:bodyPr>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Specialist in Field Project Services group is Sandra </a:t>
            </a:r>
            <a:r>
              <a:rPr lang="en-US" sz="1400" dirty="0" err="1">
                <a:latin typeface="Arial" charset="0"/>
                <a:ea typeface="Bitstream Vera Sans" charset="0"/>
                <a:cs typeface="Bitstream Vera Sans" charset="0"/>
              </a:rPr>
              <a:t>Thurn</a:t>
            </a:r>
            <a:r>
              <a:rPr lang="en-US" sz="1400" dirty="0">
                <a:latin typeface="Arial" charset="0"/>
                <a:ea typeface="Bitstream Vera Sans" charset="0"/>
                <a:cs typeface="Bitstream Vera Sans" charset="0"/>
              </a:rPr>
              <a:t>, working with various projects including software</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We encourage developers to consult the </a:t>
            </a:r>
            <a:r>
              <a:rPr lang="en-US" sz="1400" dirty="0" err="1">
                <a:latin typeface="Arial" charset="0"/>
                <a:ea typeface="Bitstream Vera Sans" charset="0"/>
                <a:cs typeface="Bitstream Vera Sans" charset="0"/>
              </a:rPr>
              <a:t>expert(s</a:t>
            </a:r>
            <a:r>
              <a:rPr lang="en-US" sz="1400" dirty="0">
                <a:latin typeface="Arial" charset="0"/>
                <a:ea typeface="Bitstream Vera Sans" charset="0"/>
                <a:cs typeface="Bitstream Vera Sans" charset="0"/>
              </a:rPr>
              <a:t>)</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Even if we’re not strictly following an agile methodology like SCRUM, we want to somewhat formalize our development choices, documentation, and... take advantage of what makes sense</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Process decisions: explicitly review and document what process methods a project is using – which menu items from the guidelines – more or less / formal or informal based on particular project needs – people, finances, scale/scope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C3B5C7-CB88-B048-B32F-B597A3CA9315}" type="slidenum">
              <a:rPr lang="en-US"/>
              <a:pPr/>
              <a:t>18</a:t>
            </a:fld>
            <a:endParaRPr lang="en-US"/>
          </a:p>
        </p:txBody>
      </p:sp>
      <p:sp>
        <p:nvSpPr>
          <p:cNvPr id="14337"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685512" y="4343231"/>
            <a:ext cx="5486976" cy="4297068"/>
          </a:xfrm>
          <a:prstGeom prst="rect">
            <a:avLst/>
          </a:prstGeom>
          <a:noFill/>
          <a:ln>
            <a:round/>
            <a:headEnd/>
            <a:tailEnd/>
          </a:ln>
        </p:spPr>
        <p:txBody>
          <a:bodyPr lIns="0" tIns="12372" rIns="0" bIns="0">
            <a:prstTxWarp prst="textNoShape">
              <a:avLst/>
            </a:prstTxWarp>
          </a:bodyPr>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“production code” may not actually mean pushing to the world, depending on project, and may not actually be code but some other task, depending on person, but we want to start with a real task on a real project and provide an immediate accomplishment and positive reinforcement</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Includes student assistants, software engineers, associate scientists– whoever is joining the project.</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“Do as I say, not (necessarily) as I have done in the past” – also reinvigorates proper practices in the mentor</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This process feeds back to the guidelines report – what the mentor actually teaches informs the priorities of the guidelines</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Getting everyone on same page</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This happens already to some degree, but perhaps the process should be formalized, or at least more widespread, with “the first day” emphasized</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800" dirty="0">
              <a:latin typeface="Arial" charset="0"/>
              <a:ea typeface="Bitstream Vera Sans" charset="0"/>
              <a:cs typeface="Bitstream Vera San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030862-535B-BF43-949D-C433F0F20BC2}" type="slidenum">
              <a:rPr lang="en-US"/>
              <a:pPr/>
              <a:t>19</a:t>
            </a:fld>
            <a:endParaRPr lang="en-US"/>
          </a:p>
        </p:txBody>
      </p:sp>
      <p:sp>
        <p:nvSpPr>
          <p:cNvPr id="15361"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685512" y="4343231"/>
            <a:ext cx="5486976" cy="4443698"/>
          </a:xfrm>
          <a:prstGeom prst="rect">
            <a:avLst/>
          </a:prstGeom>
          <a:noFill/>
          <a:ln>
            <a:round/>
            <a:headEnd/>
            <a:tailEnd/>
          </a:ln>
        </p:spPr>
        <p:txBody>
          <a:bodyPr lIns="0" tIns="10825" rIns="0" bIns="0">
            <a:prstTxWarp prst="textNoShape">
              <a:avLst/>
            </a:prstTxWarp>
          </a:bodyPr>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a:latin typeface="Arial" charset="0"/>
                <a:ea typeface="Bitstream Vera Sans" charset="0"/>
                <a:cs typeface="Bitstream Vera Sans" charset="0"/>
              </a:rPr>
              <a:t>Here a few more ideas for specific techniques not already covered.</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a:latin typeface="Arial" charset="0"/>
                <a:ea typeface="Bitstream Vera Sans" charset="0"/>
                <a:cs typeface="Bitstream Vera Sans" charset="0"/>
              </a:rPr>
              <a:t>We have done a little pair programming in the past- traditional </a:t>
            </a:r>
            <a:r>
              <a:rPr lang="en-US" dirty="0" err="1">
                <a:latin typeface="Arial" charset="0"/>
                <a:ea typeface="Bitstream Vera Sans" charset="0"/>
                <a:cs typeface="Bitstream Vera Sans" charset="0"/>
              </a:rPr>
              <a:t>simultaneouswork</a:t>
            </a:r>
            <a:r>
              <a:rPr lang="en-US" dirty="0">
                <a:latin typeface="Arial" charset="0"/>
                <a:ea typeface="Bitstream Vera Sans" charset="0"/>
                <a:cs typeface="Bitstream Vera Sans" charset="0"/>
              </a:rPr>
              <a:t> with one driver (</a:t>
            </a:r>
            <a:r>
              <a:rPr lang="en-US" dirty="0" err="1">
                <a:latin typeface="Arial" charset="0"/>
                <a:ea typeface="Bitstream Vera Sans" charset="0"/>
                <a:cs typeface="Bitstream Vera Sans" charset="0"/>
              </a:rPr>
              <a:t>typer</a:t>
            </a:r>
            <a:r>
              <a:rPr lang="en-US" dirty="0">
                <a:latin typeface="Arial" charset="0"/>
                <a:ea typeface="Bitstream Vera Sans" charset="0"/>
                <a:cs typeface="Bitstream Vera Sans" charset="0"/>
              </a:rPr>
              <a:t>) and one observer (reviewer). Was helpful to learn a new technology and to cross-fertilize knowledge</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a:latin typeface="Arial" charset="0"/>
                <a:ea typeface="Bitstream Vera Sans" charset="0"/>
                <a:cs typeface="Bitstream Vera Sans" charset="0"/>
              </a:rPr>
              <a:t>Share programming is an idea to split in half smaller projects that are traditionally developed by one programmer. The project gets two half-time programmers that co-operate but not necessarily pair-program. Could help with single point of failure issues; adds some level of review.</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a:latin typeface="Arial" charset="0"/>
                <a:ea typeface="Bitstream Vera Sans" charset="0"/>
                <a:cs typeface="Bitstream Vera Sans" charset="0"/>
              </a:rPr>
              <a:t>Cross-group development means having programmers work for/with different groups/projects than their “home” group within EOL. We can tend to get specialized in EOL (and perhaps UCAR as a whole?). It has been done to a limited degree and helped bring new perspectives and ideas to each side. We would consider crossing lab boundaries also.</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a:latin typeface="Arial" charset="0"/>
                <a:ea typeface="Bitstream Vera Sans" charset="0"/>
                <a:cs typeface="Bitstream Vera Sans" charset="0"/>
              </a:rPr>
              <a:t>While testing is an established part of our process, for some upcoming developments we are considering making it more prominent by going test-first (write a failing test then code to fix it).</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a:latin typeface="Arial" charset="0"/>
                <a:ea typeface="Bitstream Vera Sans" charset="0"/>
                <a:cs typeface="Bitstream Vera Sans" charset="0"/>
              </a:rPr>
              <a:t>We have done use cases at times, but not fully as the requirements motivator</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a:latin typeface="Arial" charset="0"/>
                <a:ea typeface="Bitstream Vera Sans" charset="0"/>
                <a:cs typeface="Bitstream Vera Sans" charset="0"/>
              </a:rPr>
              <a:t>Reviews: we’ve done some ad hoc reviews but are trying to be more explicit and collaborative, even if still informal.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69B86D-9F3A-224A-83BD-9E521BED4DEC}" type="slidenum">
              <a:rPr lang="en-US"/>
              <a:pPr/>
              <a:t>20</a:t>
            </a:fld>
            <a:endParaRPr lang="en-US"/>
          </a:p>
        </p:txBody>
      </p:sp>
      <p:sp>
        <p:nvSpPr>
          <p:cNvPr id="16385"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6386" name="Text Box 2"/>
          <p:cNvSpPr txBox="1">
            <a:spLocks noGrp="1" noChangeArrowheads="1"/>
          </p:cNvSpPr>
          <p:nvPr>
            <p:ph type="body" idx="1"/>
          </p:nvPr>
        </p:nvSpPr>
        <p:spPr bwMode="auto">
          <a:xfrm>
            <a:off x="685512" y="4343231"/>
            <a:ext cx="5486976" cy="4037751"/>
          </a:xfrm>
          <a:prstGeom prst="rect">
            <a:avLst/>
          </a:prstGeom>
          <a:noFill/>
          <a:ln>
            <a:round/>
            <a:headEnd/>
            <a:tailEnd/>
          </a:ln>
        </p:spPr>
        <p:txBody>
          <a:bodyPr lIns="0" tIns="12372" rIns="0" bIns="0">
            <a:prstTxWarp prst="textNoShape">
              <a:avLst/>
            </a:prstTxWarp>
          </a:bodyPr>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Enforcement:</a:t>
            </a: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  in performance reviews?</a:t>
            </a: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  peer pressure or culture-based?</a:t>
            </a:r>
          </a:p>
          <a:p>
            <a:pPr>
              <a:lnSpc>
                <a:spcPct val="93000"/>
              </a:lnSpc>
              <a:spcBef>
                <a:spcPct val="0"/>
              </a:spcBef>
              <a:tabLst>
                <a:tab pos="634643" algn="l"/>
                <a:tab pos="1269286" algn="l"/>
                <a:tab pos="1903929" algn="l"/>
                <a:tab pos="2538573" algn="l"/>
                <a:tab pos="3173216" algn="l"/>
                <a:tab pos="3807859" algn="l"/>
                <a:tab pos="4442502" algn="l"/>
                <a:tab pos="5077145" algn="l"/>
              </a:tabLst>
            </a:pPr>
            <a:endParaRPr lang="en-US" sz="1400" dirty="0">
              <a:latin typeface="Arial" charset="0"/>
              <a:ea typeface="Bitstream Vera Sans" charset="0"/>
              <a:cs typeface="Bitstream Vera Sans" charset="0"/>
            </a:endParaRPr>
          </a:p>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sz="1400" dirty="0">
                <a:latin typeface="Arial" charset="0"/>
                <a:ea typeface="Bitstream Vera Sans" charset="0"/>
                <a:cs typeface="Bitstream Vera Sans" charset="0"/>
              </a:rPr>
              <a:t>Entraining non-SE's: we do have a scientist rep on the guidelines document task force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are</a:t>
            </a:r>
            <a:r>
              <a:rPr lang="en-US" dirty="0" smtClean="0"/>
              <a:t> presenting</a:t>
            </a:r>
            <a:r>
              <a:rPr lang="en-US" baseline="0" dirty="0" smtClean="0"/>
              <a:t> the work of the committee.</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Motivation</a:t>
            </a:r>
            <a:r>
              <a:rPr lang="en-US" baseline="0" dirty="0" smtClean="0"/>
              <a:t> for improving our software development.  Measure of effectiveness.  </a:t>
            </a:r>
            <a:r>
              <a:rPr lang="en-US" b="1" baseline="0" dirty="0" smtClean="0"/>
              <a:t>Utility</a:t>
            </a:r>
            <a:r>
              <a:rPr lang="en-US" baseline="0" dirty="0" smtClean="0"/>
              <a:t> – provide a useful tool or </a:t>
            </a:r>
            <a:r>
              <a:rPr lang="en-US" baseline="0" dirty="0" smtClean="0"/>
              <a:t>product. </a:t>
            </a:r>
            <a:r>
              <a:rPr lang="en-US" b="1" baseline="0" dirty="0" smtClean="0"/>
              <a:t>Efficiency</a:t>
            </a:r>
            <a:r>
              <a:rPr lang="en-US" baseline="0" dirty="0" smtClean="0"/>
              <a:t> – make use of limited SE resources. </a:t>
            </a:r>
            <a:r>
              <a:rPr lang="en-US" b="1" baseline="0" dirty="0" smtClean="0"/>
              <a:t>Flexible</a:t>
            </a:r>
            <a:r>
              <a:rPr lang="en-US" baseline="0" dirty="0" smtClean="0"/>
              <a:t> – adapt </a:t>
            </a:r>
            <a:r>
              <a:rPr lang="en-US" baseline="0" dirty="0" err="1" smtClean="0"/>
              <a:t>s/w</a:t>
            </a:r>
            <a:r>
              <a:rPr lang="en-US" baseline="0" dirty="0" smtClean="0"/>
              <a:t> </a:t>
            </a:r>
            <a:r>
              <a:rPr lang="en-US" baseline="0" dirty="0" err="1" smtClean="0"/>
              <a:t>devel</a:t>
            </a:r>
            <a:r>
              <a:rPr lang="en-US" baseline="0" dirty="0" smtClean="0"/>
              <a:t> to evolving research, instruments, data, software tools and techniques.</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practices are not universal in EOL, but are </a:t>
            </a:r>
            <a:r>
              <a:rPr lang="en-US" baseline="0" smtClean="0"/>
              <a:t>reasonably common.</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r>
              <a:rPr lang="en-US" baseline="0" dirty="0" smtClean="0"/>
              <a:t> code control does not mean creating sporadic copies of the source code, and hiding the floppy/CD in your desk</a:t>
            </a:r>
            <a:r>
              <a:rPr lang="en-US" baseline="0" dirty="0" smtClean="0"/>
              <a:t>!</a:t>
            </a:r>
          </a:p>
          <a:p>
            <a:r>
              <a:rPr lang="en-US" baseline="0" dirty="0" smtClean="0"/>
              <a:t>EOL uses </a:t>
            </a:r>
            <a:r>
              <a:rPr lang="en-US" baseline="0" dirty="0" err="1" smtClean="0"/>
              <a:t>Git</a:t>
            </a:r>
            <a:r>
              <a:rPr lang="en-US" baseline="0" dirty="0" smtClean="0"/>
              <a:t> for joint development with Colorado State’s CHILL radar group</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Greatly increases reliability</a:t>
            </a:r>
            <a:r>
              <a:rPr lang="en-US" baseline="0" dirty="0" smtClean="0"/>
              <a:t> of software.</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Greatly increases reliability</a:t>
            </a:r>
            <a:r>
              <a:rPr lang="en-US" baseline="0" dirty="0" smtClean="0"/>
              <a:t> of software.</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Screen shot of web page:  who changed</a:t>
            </a:r>
            <a:r>
              <a:rPr lang="en-US" baseline="0" dirty="0" smtClean="0"/>
              <a:t> the source, what’s the state of each build.</a:t>
            </a:r>
            <a:endParaRPr lang="en-US" dirty="0"/>
          </a:p>
        </p:txBody>
      </p:sp>
      <p:sp>
        <p:nvSpPr>
          <p:cNvPr id="4" name="Slide Number Placeholder 3"/>
          <p:cNvSpPr>
            <a:spLocks noGrp="1"/>
          </p:cNvSpPr>
          <p:nvPr>
            <p:ph type="sldNum" sz="quarter" idx="10"/>
          </p:nvPr>
        </p:nvSpPr>
        <p:spPr/>
        <p:txBody>
          <a:bodyPr/>
          <a:lstStyle/>
          <a:p>
            <a:fld id="{AF202BF5-3599-A043-BFA1-D1B5AC7DE5C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pic>
        <p:nvPicPr>
          <p:cNvPr id="5" name="Picture 7" descr="eolpresentationbg1.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685800" y="0"/>
            <a:ext cx="7772400" cy="1143000"/>
          </a:xfrm>
        </p:spPr>
        <p:txBody>
          <a:bodyPr/>
          <a:lstStyle>
            <a:lvl1pPr>
              <a:defRPr b="0" i="0">
                <a:solidFill>
                  <a:schemeClr val="accent5">
                    <a:lumMod val="75000"/>
                  </a:schemeClr>
                </a:solidFill>
                <a:latin typeface="Futura Medium BT"/>
                <a:cs typeface="Futura Medium BT"/>
              </a:defRPr>
            </a:lvl1p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0C7B3040-A0CF-9D41-BA85-59407BE30D73}" type="datetimeFigureOut">
              <a:rPr lang="en-US" smtClean="0"/>
              <a:pPr/>
              <a:t>11/18/10</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C7B3040-A0CF-9D41-BA85-59407BE30D73}" type="datetimeFigureOut">
              <a:rPr lang="en-US" smtClean="0"/>
              <a:pPr/>
              <a:t>11/18/10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2419334-9C16-7242-BFFA-6673E45986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026" name="Picture 7" descr="eolpresentationbg1.ai"/>
          <p:cNvPicPr>
            <a:picLocks noChangeAspect="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0C7B3040-A0CF-9D41-BA85-59407BE30D73}" type="datetimeFigureOut">
              <a:rPr lang="en-US" smtClean="0"/>
              <a:pPr/>
              <a:t>11/18/10</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2419334-9C16-7242-BFFA-6673E45986E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rgbClr val="262626"/>
          </a:solidFill>
          <a:latin typeface="Futura Medium BT"/>
          <a:ea typeface="ＭＳ Ｐゴシック" charset="-128"/>
          <a:cs typeface="Futura Medium BT"/>
        </a:defRPr>
      </a:lvl1pPr>
      <a:lvl2pPr algn="ctr" rtl="0" eaLnBrk="1" fontAlgn="base" hangingPunct="1">
        <a:spcBef>
          <a:spcPct val="0"/>
        </a:spcBef>
        <a:spcAft>
          <a:spcPct val="0"/>
        </a:spcAft>
        <a:defRPr sz="4400">
          <a:solidFill>
            <a:srgbClr val="262626"/>
          </a:solidFill>
          <a:latin typeface="Futura Medium BT" charset="0"/>
          <a:ea typeface="ＭＳ Ｐゴシック" charset="-128"/>
        </a:defRPr>
      </a:lvl2pPr>
      <a:lvl3pPr algn="ctr" rtl="0" eaLnBrk="1" fontAlgn="base" hangingPunct="1">
        <a:spcBef>
          <a:spcPct val="0"/>
        </a:spcBef>
        <a:spcAft>
          <a:spcPct val="0"/>
        </a:spcAft>
        <a:defRPr sz="4400">
          <a:solidFill>
            <a:srgbClr val="262626"/>
          </a:solidFill>
          <a:latin typeface="Futura Medium BT" charset="0"/>
          <a:ea typeface="ＭＳ Ｐゴシック" charset="-128"/>
        </a:defRPr>
      </a:lvl3pPr>
      <a:lvl4pPr algn="ctr" rtl="0" eaLnBrk="1" fontAlgn="base" hangingPunct="1">
        <a:spcBef>
          <a:spcPct val="0"/>
        </a:spcBef>
        <a:spcAft>
          <a:spcPct val="0"/>
        </a:spcAft>
        <a:defRPr sz="4400">
          <a:solidFill>
            <a:srgbClr val="262626"/>
          </a:solidFill>
          <a:latin typeface="Futura Medium BT" charset="0"/>
          <a:ea typeface="ＭＳ Ｐゴシック" charset="-128"/>
        </a:defRPr>
      </a:lvl4pPr>
      <a:lvl5pPr algn="ctr" rtl="0" eaLnBrk="1" fontAlgn="base" hangingPunct="1">
        <a:spcBef>
          <a:spcPct val="0"/>
        </a:spcBef>
        <a:spcAft>
          <a:spcPct val="0"/>
        </a:spcAft>
        <a:defRPr sz="4400">
          <a:solidFill>
            <a:srgbClr val="262626"/>
          </a:solidFill>
          <a:latin typeface="Futura Medium BT" charset="0"/>
          <a:ea typeface="ＭＳ Ｐゴシック" charset="-128"/>
        </a:defRPr>
      </a:lvl5pPr>
      <a:lvl6pPr marL="457200" algn="ctr" rtl="0" eaLnBrk="1" fontAlgn="base" hangingPunct="1">
        <a:spcBef>
          <a:spcPct val="0"/>
        </a:spcBef>
        <a:spcAft>
          <a:spcPct val="0"/>
        </a:spcAft>
        <a:defRPr sz="4400">
          <a:solidFill>
            <a:schemeClr val="tx2"/>
          </a:solidFill>
          <a:latin typeface="Times" charset="0"/>
        </a:defRPr>
      </a:lvl6pPr>
      <a:lvl7pPr marL="914400" algn="ctr" rtl="0" eaLnBrk="1" fontAlgn="base" hangingPunct="1">
        <a:spcBef>
          <a:spcPct val="0"/>
        </a:spcBef>
        <a:spcAft>
          <a:spcPct val="0"/>
        </a:spcAft>
        <a:defRPr sz="4400">
          <a:solidFill>
            <a:schemeClr val="tx2"/>
          </a:solidFill>
          <a:latin typeface="Times" charset="0"/>
        </a:defRPr>
      </a:lvl7pPr>
      <a:lvl8pPr marL="1371600" algn="ctr" rtl="0" eaLnBrk="1" fontAlgn="base" hangingPunct="1">
        <a:spcBef>
          <a:spcPct val="0"/>
        </a:spcBef>
        <a:spcAft>
          <a:spcPct val="0"/>
        </a:spcAft>
        <a:defRPr sz="4400">
          <a:solidFill>
            <a:schemeClr val="tx2"/>
          </a:solidFill>
          <a:latin typeface="Times" charset="0"/>
        </a:defRPr>
      </a:lvl8pPr>
      <a:lvl9pPr marL="1828800" algn="ctr" rtl="0" eaLnBrk="1" fontAlgn="base" hangingPunct="1">
        <a:spcBef>
          <a:spcPct val="0"/>
        </a:spcBef>
        <a:spcAft>
          <a:spcPct val="0"/>
        </a:spcAft>
        <a:defRPr sz="4400">
          <a:solidFill>
            <a:schemeClr val="tx2"/>
          </a:solidFill>
          <a:latin typeface="Times"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mailto:jja@ucar.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896" y="2130425"/>
            <a:ext cx="7772400" cy="1470025"/>
          </a:xfrm>
        </p:spPr>
        <p:txBody>
          <a:bodyPr>
            <a:normAutofit fontScale="90000"/>
          </a:bodyPr>
          <a:lstStyle/>
          <a:p>
            <a:r>
              <a:rPr lang="en-US" dirty="0"/>
              <a:t>Recommendations for Best Software Engineering Practices at EOL</a:t>
            </a:r>
          </a:p>
        </p:txBody>
      </p:sp>
      <p:sp>
        <p:nvSpPr>
          <p:cNvPr id="3" name="Subtitle 2"/>
          <p:cNvSpPr>
            <a:spLocks noGrp="1"/>
          </p:cNvSpPr>
          <p:nvPr>
            <p:ph type="subTitle" idx="1"/>
          </p:nvPr>
        </p:nvSpPr>
        <p:spPr>
          <a:xfrm>
            <a:off x="1371600" y="4491038"/>
            <a:ext cx="6400800" cy="1752600"/>
          </a:xfrm>
        </p:spPr>
        <p:txBody>
          <a:bodyPr/>
          <a:lstStyle/>
          <a:p>
            <a:r>
              <a:rPr lang="en-US" dirty="0" smtClean="0"/>
              <a:t>John Allison &amp; Joe VanAndel </a:t>
            </a:r>
          </a:p>
          <a:p>
            <a:r>
              <a:rPr lang="en-US" dirty="0" smtClean="0"/>
              <a:t>NCAR/EOL</a:t>
            </a:r>
            <a:endParaRPr lang="en-US" dirty="0"/>
          </a:p>
        </p:txBody>
      </p:sp>
      <p:pic>
        <p:nvPicPr>
          <p:cNvPr id="5" name="Picture 5" descr="nsf1.gif"/>
          <p:cNvPicPr>
            <a:picLocks noChangeAspect="1"/>
          </p:cNvPicPr>
          <p:nvPr/>
        </p:nvPicPr>
        <p:blipFill>
          <a:blip r:embed="rId3"/>
          <a:srcRect/>
          <a:stretch>
            <a:fillRect/>
          </a:stretch>
        </p:blipFill>
        <p:spPr bwMode="auto">
          <a:xfrm>
            <a:off x="8456613" y="6243638"/>
            <a:ext cx="534987" cy="538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772400" cy="1143000"/>
          </a:xfrm>
        </p:spPr>
        <p:txBody>
          <a:bodyPr/>
          <a:lstStyle/>
          <a:p>
            <a:r>
              <a:rPr lang="en-US" dirty="0" smtClean="0"/>
              <a:t>Automated Builds</a:t>
            </a:r>
            <a:endParaRPr lang="en-US" dirty="0"/>
          </a:p>
        </p:txBody>
      </p:sp>
      <p:pic>
        <p:nvPicPr>
          <p:cNvPr id="5" name="Picture 4"/>
          <p:cNvPicPr>
            <a:picLocks noChangeAspect="1"/>
          </p:cNvPicPr>
          <p:nvPr/>
        </p:nvPicPr>
        <p:blipFill>
          <a:blip r:embed="rId3"/>
          <a:stretch>
            <a:fillRect/>
          </a:stretch>
        </p:blipFill>
        <p:spPr>
          <a:xfrm>
            <a:off x="504774" y="952501"/>
            <a:ext cx="7674026" cy="5143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SCons</a:t>
            </a:r>
            <a:r>
              <a:rPr lang="en-US" dirty="0" smtClean="0"/>
              <a:t> (</a:t>
            </a:r>
            <a:r>
              <a:rPr lang="en-US" dirty="0" err="1" smtClean="0"/>
              <a:t>scons.org</a:t>
            </a:r>
            <a:r>
              <a:rPr lang="en-US" dirty="0" smtClean="0"/>
              <a:t>)</a:t>
            </a:r>
            <a:endParaRPr lang="en-US" dirty="0"/>
          </a:p>
        </p:txBody>
      </p:sp>
      <p:sp>
        <p:nvSpPr>
          <p:cNvPr id="3" name="Content Placeholder 2"/>
          <p:cNvSpPr>
            <a:spLocks noGrp="1"/>
          </p:cNvSpPr>
          <p:nvPr>
            <p:ph idx="1"/>
          </p:nvPr>
        </p:nvSpPr>
        <p:spPr/>
        <p:txBody>
          <a:bodyPr/>
          <a:lstStyle/>
          <a:p>
            <a:r>
              <a:rPr lang="en-US" dirty="0" smtClean="0"/>
              <a:t>Superior alternative to Make</a:t>
            </a:r>
          </a:p>
          <a:p>
            <a:r>
              <a:rPr lang="en-US" dirty="0" smtClean="0"/>
              <a:t>Scales better for large projects</a:t>
            </a:r>
          </a:p>
          <a:p>
            <a:r>
              <a:rPr lang="en-US" dirty="0" smtClean="0"/>
              <a:t>Auto dependency tracking</a:t>
            </a:r>
          </a:p>
          <a:p>
            <a:r>
              <a:rPr lang="en-US" dirty="0" smtClean="0"/>
              <a:t>Written, extended with Python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Practices (2)</a:t>
            </a:r>
            <a:endParaRPr lang="en-US" dirty="0"/>
          </a:p>
        </p:txBody>
      </p:sp>
      <p:sp>
        <p:nvSpPr>
          <p:cNvPr id="3" name="Content Placeholder 2"/>
          <p:cNvSpPr>
            <a:spLocks noGrp="1"/>
          </p:cNvSpPr>
          <p:nvPr>
            <p:ph idx="1"/>
          </p:nvPr>
        </p:nvSpPr>
        <p:spPr/>
        <p:txBody>
          <a:bodyPr/>
          <a:lstStyle/>
          <a:p>
            <a:r>
              <a:rPr lang="en-US" dirty="0" smtClean="0"/>
              <a:t>Coding Practices</a:t>
            </a:r>
          </a:p>
          <a:p>
            <a:pPr lvl="1"/>
            <a:r>
              <a:rPr lang="en-US" dirty="0" smtClean="0"/>
              <a:t>Separate interface from implementation</a:t>
            </a:r>
          </a:p>
          <a:p>
            <a:pPr lvl="1"/>
            <a:r>
              <a:rPr lang="en-US" dirty="0" smtClean="0"/>
              <a:t>Write, use </a:t>
            </a:r>
            <a:r>
              <a:rPr lang="en-US" smtClean="0"/>
              <a:t>reusable libraries</a:t>
            </a:r>
            <a:endParaRPr lang="en-US" dirty="0" smtClean="0"/>
          </a:p>
          <a:p>
            <a:pPr lvl="1"/>
            <a:r>
              <a:rPr lang="en-US" dirty="0" smtClean="0"/>
              <a:t>Use open source packages: Boost, Qt, DDS, ACE</a:t>
            </a:r>
          </a:p>
          <a:p>
            <a:pPr lvl="1"/>
            <a:r>
              <a:rPr lang="en-US" dirty="0" smtClean="0"/>
              <a:t>Document with </a:t>
            </a:r>
            <a:r>
              <a:rPr lang="en-US" dirty="0" err="1" smtClean="0"/>
              <a:t>Doxygen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0"/>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Future directions</a:t>
            </a:r>
          </a:p>
        </p:txBody>
      </p:sp>
      <p:sp>
        <p:nvSpPr>
          <p:cNvPr id="3074" name="Rectangle 2"/>
          <p:cNvSpPr>
            <a:spLocks noGrp="1" noChangeArrowheads="1"/>
          </p:cNvSpPr>
          <p:nvPr>
            <p:ph type="body" idx="1"/>
          </p:nvPr>
        </p:nvSpPr>
        <p:spPr>
          <a:xfrm>
            <a:off x="456481" y="160432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Formalization</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Software development guidelines document</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management</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Process priming</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Techniques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0"/>
            <a:ext cx="8228160" cy="1134839"/>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Guidelines </a:t>
            </a:r>
            <a:r>
              <a:rPr lang="en-US" dirty="0"/>
              <a:t>document</a:t>
            </a:r>
          </a:p>
        </p:txBody>
      </p:sp>
      <p:sp>
        <p:nvSpPr>
          <p:cNvPr id="4098" name="Rectangle 2"/>
          <p:cNvSpPr>
            <a:spLocks noGrp="1" noChangeArrowheads="1"/>
          </p:cNvSpPr>
          <p:nvPr>
            <p:ph type="body" idx="1"/>
          </p:nvPr>
        </p:nvSpPr>
        <p:spPr>
          <a:xfrm>
            <a:off x="456481" y="113483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Motivated from CDS retreat</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Desired to further improve our process, nurture skills, and (continue to) produce quality software</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Management directive</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 progress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Currently more descriptive than prescriptive</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Needs prioritization or levels of requirements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Encourage use by non-SE's</a:t>
            </a:r>
          </a:p>
          <a:p>
            <a:pPr marL="391686" indent="-293764">
              <a:lnSpc>
                <a:spcPct val="116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latin typeface="FreeMono" pitchFamily="48" charset="0"/>
              </a:rPr>
              <a:t>http://</a:t>
            </a:r>
            <a:r>
              <a:rPr lang="en-US" sz="2200" dirty="0" err="1">
                <a:latin typeface="FreeMono" pitchFamily="48" charset="0"/>
              </a:rPr>
              <a:t>www.eol.ucar.edu</a:t>
            </a:r>
            <a:r>
              <a:rPr lang="en-US" sz="2200" dirty="0">
                <a:latin typeface="FreeMono" pitchFamily="48" charset="0"/>
              </a:rPr>
              <a:t>/data/software/guidelines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0"/>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dirty="0"/>
              <a:t>Software development guidelines</a:t>
            </a:r>
          </a:p>
        </p:txBody>
      </p:sp>
      <p:sp>
        <p:nvSpPr>
          <p:cNvPr id="5122" name="Rectangle 2"/>
          <p:cNvSpPr>
            <a:spLocks noGrp="1" noChangeArrowheads="1"/>
          </p:cNvSpPr>
          <p:nvPr>
            <p:ph type="body" idx="1"/>
          </p:nvPr>
        </p:nvSpPr>
        <p:spPr>
          <a:xfrm>
            <a:off x="456481" y="1604328"/>
            <a:ext cx="8228160" cy="4700654"/>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Purpose – principles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management – agile, tracking, sprints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Development process – requirements, documentation, design &amp; code </a:t>
            </a:r>
            <a:r>
              <a:rPr lang="en-US" dirty="0" smtClean="0"/>
              <a:t>reviews</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0"/>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800" dirty="0"/>
              <a:t>Software development </a:t>
            </a:r>
            <a:r>
              <a:rPr lang="en-US" sz="3800" dirty="0" smtClean="0"/>
              <a:t>guidelines (2)</a:t>
            </a:r>
            <a:endParaRPr lang="en-US" sz="3800" dirty="0"/>
          </a:p>
        </p:txBody>
      </p:sp>
      <p:sp>
        <p:nvSpPr>
          <p:cNvPr id="5122" name="Rectangle 2"/>
          <p:cNvSpPr>
            <a:spLocks noGrp="1" noChangeArrowheads="1"/>
          </p:cNvSpPr>
          <p:nvPr>
            <p:ph type="body" idx="1"/>
          </p:nvPr>
        </p:nvSpPr>
        <p:spPr>
          <a:xfrm>
            <a:off x="456481" y="1604328"/>
            <a:ext cx="8228160" cy="4700654"/>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Coding </a:t>
            </a:r>
            <a:r>
              <a:rPr lang="en-US" dirty="0"/>
              <a:t>guidelines – revision control, testing, automated builds, logging</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Tools and technologies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Staying informed</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Process review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0"/>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management</a:t>
            </a:r>
          </a:p>
        </p:txBody>
      </p:sp>
      <p:sp>
        <p:nvSpPr>
          <p:cNvPr id="6146" name="Rectangle 2"/>
          <p:cNvSpPr>
            <a:spLocks noGrp="1" noChangeArrowheads="1"/>
          </p:cNvSpPr>
          <p:nvPr>
            <p:ph type="body" idx="1"/>
          </p:nvPr>
        </p:nvSpPr>
        <p:spPr>
          <a:xfrm>
            <a:off x="456481" y="1308100"/>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Prefer agile practices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management specialist</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Other kinds of sprints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Requirements gathering</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High-level design</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Process decisions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Review/document development process choices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Process priming / enculturation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0"/>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Process priming</a:t>
            </a:r>
          </a:p>
        </p:txBody>
      </p:sp>
      <p:sp>
        <p:nvSpPr>
          <p:cNvPr id="7170" name="Rectangle 2"/>
          <p:cNvSpPr>
            <a:spLocks noGrp="1" noChangeArrowheads="1"/>
          </p:cNvSpPr>
          <p:nvPr>
            <p:ph type="body" idx="1"/>
          </p:nvPr>
        </p:nvSpPr>
        <p:spPr>
          <a:xfrm>
            <a:off x="456481" y="1062832"/>
            <a:ext cx="8228160" cy="4562399"/>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New hires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write production code the first day</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with a mentor</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following our development guidelines / best practices</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immediate process &amp; culture immersion</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Old hands on new projects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Same mentoring as a new hire, or</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Initial pair programming to mutually reinforce</a:t>
            </a:r>
          </a:p>
          <a:p>
            <a:pPr marL="783372" lvl="1"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best-practices</a:t>
            </a:r>
            <a:br>
              <a:rPr lang="en-US" dirty="0"/>
            </a:b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0"/>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Techniques</a:t>
            </a:r>
          </a:p>
        </p:txBody>
      </p:sp>
      <p:sp>
        <p:nvSpPr>
          <p:cNvPr id="8194" name="Rectangle 2"/>
          <p:cNvSpPr>
            <a:spLocks noGrp="1" noChangeArrowheads="1"/>
          </p:cNvSpPr>
          <p:nvPr>
            <p:ph type="body" idx="1"/>
          </p:nvPr>
        </p:nvSpPr>
        <p:spPr>
          <a:xfrm>
            <a:off x="456481" y="160432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Pair programming</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Share programming</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Cross-group development</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Test-first or test-driven design</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Use cases or user stories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Design, requirements, and code reviews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 </a:t>
            </a:r>
            <a:endParaRPr lang="en-US" dirty="0"/>
          </a:p>
        </p:txBody>
      </p:sp>
      <p:sp>
        <p:nvSpPr>
          <p:cNvPr id="3" name="Content Placeholder 2"/>
          <p:cNvSpPr>
            <a:spLocks noGrp="1"/>
          </p:cNvSpPr>
          <p:nvPr>
            <p:ph idx="1"/>
          </p:nvPr>
        </p:nvSpPr>
        <p:spPr/>
        <p:txBody>
          <a:bodyPr/>
          <a:lstStyle/>
          <a:p>
            <a:pPr>
              <a:buNone/>
            </a:pPr>
            <a:r>
              <a:rPr lang="en-US" dirty="0" smtClean="0"/>
              <a:t>Members of the Software Engineering Guideline Committee:</a:t>
            </a:r>
          </a:p>
          <a:p>
            <a:r>
              <a:rPr lang="en-US" dirty="0" smtClean="0"/>
              <a:t>Gary Granger</a:t>
            </a:r>
          </a:p>
          <a:p>
            <a:r>
              <a:rPr lang="en-US" dirty="0" smtClean="0"/>
              <a:t>Tammy Weckwerth</a:t>
            </a:r>
          </a:p>
          <a:p>
            <a:r>
              <a:rPr lang="en-US" dirty="0" smtClean="0"/>
              <a:t>John Allison</a:t>
            </a:r>
          </a:p>
          <a:p>
            <a:r>
              <a:rPr lang="en-US" dirty="0" smtClean="0"/>
              <a:t>Linda Cully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0"/>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Discussion</a:t>
            </a:r>
          </a:p>
        </p:txBody>
      </p:sp>
      <p:sp>
        <p:nvSpPr>
          <p:cNvPr id="9218" name="Rectangle 2"/>
          <p:cNvSpPr>
            <a:spLocks noGrp="1" noChangeArrowheads="1"/>
          </p:cNvSpPr>
          <p:nvPr>
            <p:ph type="body" idx="1"/>
          </p:nvPr>
        </p:nvSpPr>
        <p:spPr>
          <a:xfrm>
            <a:off x="456481" y="160432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Questions?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What are </a:t>
            </a:r>
            <a:r>
              <a:rPr lang="en-US" b="1" dirty="0"/>
              <a:t>you</a:t>
            </a:r>
            <a:r>
              <a:rPr lang="en-US" dirty="0"/>
              <a:t> doing?</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How formal is your process?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Enforcement or encouragement?</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How to entrain non-SE's (scientists, techs, etc)?</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 mentors?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latin typeface="Futura Medium BT" charset="0"/>
              </a:rPr>
              <a:t>Thank you for coming!</a:t>
            </a:r>
          </a:p>
        </p:txBody>
      </p:sp>
      <p:pic>
        <p:nvPicPr>
          <p:cNvPr id="17412" name="Picture 3" descr="nsf1.gif"/>
          <p:cNvPicPr>
            <a:picLocks noChangeAspect="1"/>
          </p:cNvPicPr>
          <p:nvPr/>
        </p:nvPicPr>
        <p:blipFill>
          <a:blip r:embed="rId2"/>
          <a:srcRect/>
          <a:stretch>
            <a:fillRect/>
          </a:stretch>
        </p:blipFill>
        <p:spPr bwMode="auto">
          <a:xfrm>
            <a:off x="8456613" y="6243638"/>
            <a:ext cx="534987" cy="538162"/>
          </a:xfrm>
          <a:prstGeom prst="rect">
            <a:avLst/>
          </a:prstGeom>
          <a:noFill/>
          <a:ln w="9525">
            <a:noFill/>
            <a:miter lim="800000"/>
            <a:headEnd/>
            <a:tailEnd/>
          </a:ln>
        </p:spPr>
      </p:pic>
      <p:sp>
        <p:nvSpPr>
          <p:cNvPr id="5" name="TextBox 4"/>
          <p:cNvSpPr txBox="1"/>
          <p:nvPr/>
        </p:nvSpPr>
        <p:spPr>
          <a:xfrm>
            <a:off x="1219200" y="6324600"/>
            <a:ext cx="6705600" cy="307975"/>
          </a:xfrm>
          <a:prstGeom prst="rect">
            <a:avLst/>
          </a:prstGeom>
          <a:noFill/>
        </p:spPr>
        <p:txBody>
          <a:bodyPr>
            <a:spAutoFit/>
          </a:bodyPr>
          <a:lstStyle/>
          <a:p>
            <a:pPr algn="ctr">
              <a:defRPr/>
            </a:pPr>
            <a:r>
              <a:rPr lang="en-US" sz="1400" dirty="0">
                <a:solidFill>
                  <a:schemeClr val="bg2">
                    <a:lumMod val="50000"/>
                  </a:schemeClr>
                </a:solidFill>
                <a:latin typeface="Times New Roman"/>
                <a:cs typeface="Times New Roman"/>
              </a:rPr>
              <a:t>NCAR is supported by the National Science Foundation.</a:t>
            </a:r>
          </a:p>
        </p:txBody>
      </p:sp>
      <p:sp>
        <p:nvSpPr>
          <p:cNvPr id="6" name="TextBox 5"/>
          <p:cNvSpPr txBox="1"/>
          <p:nvPr/>
        </p:nvSpPr>
        <p:spPr>
          <a:xfrm>
            <a:off x="1739900" y="2247900"/>
            <a:ext cx="5816600" cy="1384995"/>
          </a:xfrm>
          <a:prstGeom prst="rect">
            <a:avLst/>
          </a:prstGeom>
          <a:noFill/>
        </p:spPr>
        <p:txBody>
          <a:bodyPr wrap="square" rtlCol="0">
            <a:spAutoFit/>
          </a:bodyPr>
          <a:lstStyle/>
          <a:p>
            <a:r>
              <a:rPr lang="en-US" sz="2800" dirty="0" smtClean="0"/>
              <a:t>John Allison:  </a:t>
            </a:r>
            <a:r>
              <a:rPr lang="en-US" sz="2800" dirty="0" smtClean="0">
                <a:hlinkClick r:id="rId3"/>
              </a:rPr>
              <a:t>jja@ucar.edu</a:t>
            </a:r>
            <a:endParaRPr lang="en-US" sz="2800" dirty="0" smtClean="0"/>
          </a:p>
          <a:p>
            <a:endParaRPr lang="en-US" sz="2800" dirty="0" smtClean="0"/>
          </a:p>
          <a:p>
            <a:r>
              <a:rPr lang="en-US" sz="2800" dirty="0" smtClean="0"/>
              <a:t>Joe VanAndel : </a:t>
            </a:r>
            <a:r>
              <a:rPr lang="en-US" sz="2800" dirty="0" err="1" smtClean="0"/>
              <a:t>vanandel@ucar.edu</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lstStyle/>
          <a:p>
            <a:r>
              <a:rPr lang="en-US" dirty="0" smtClean="0"/>
              <a:t>Utility</a:t>
            </a:r>
          </a:p>
          <a:p>
            <a:r>
              <a:rPr lang="en-US" dirty="0" smtClean="0"/>
              <a:t>Efficiency</a:t>
            </a:r>
          </a:p>
          <a:p>
            <a:r>
              <a:rPr lang="en-US" dirty="0" smtClean="0"/>
              <a:t>Flexibility</a:t>
            </a:r>
          </a:p>
          <a:p>
            <a:r>
              <a:rPr lang="en-US" dirty="0" smtClean="0"/>
              <a:t>Reliability</a:t>
            </a:r>
          </a:p>
          <a:p>
            <a:r>
              <a:rPr lang="en-US" dirty="0" smtClean="0"/>
              <a:t>Accountability</a:t>
            </a:r>
          </a:p>
          <a:p>
            <a:r>
              <a:rPr lang="en-US" dirty="0" smtClean="0"/>
              <a:t>Cooperation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Practices(1)</a:t>
            </a:r>
            <a:endParaRPr lang="en-US" dirty="0"/>
          </a:p>
        </p:txBody>
      </p:sp>
      <p:sp>
        <p:nvSpPr>
          <p:cNvPr id="3" name="Content Placeholder 2"/>
          <p:cNvSpPr>
            <a:spLocks noGrp="1"/>
          </p:cNvSpPr>
          <p:nvPr>
            <p:ph idx="1"/>
          </p:nvPr>
        </p:nvSpPr>
        <p:spPr/>
        <p:txBody>
          <a:bodyPr>
            <a:normAutofit/>
          </a:bodyPr>
          <a:lstStyle/>
          <a:p>
            <a:r>
              <a:rPr lang="en-US" dirty="0" smtClean="0"/>
              <a:t>Code Sprints</a:t>
            </a:r>
          </a:p>
          <a:p>
            <a:r>
              <a:rPr lang="en-US" dirty="0" smtClean="0"/>
              <a:t>Source Control (Subversion, </a:t>
            </a:r>
            <a:r>
              <a:rPr lang="en-US" dirty="0" err="1" smtClean="0"/>
              <a:t>Git</a:t>
            </a:r>
            <a:r>
              <a:rPr lang="en-US" dirty="0" smtClean="0"/>
              <a:t>)</a:t>
            </a:r>
          </a:p>
          <a:p>
            <a:r>
              <a:rPr lang="en-US" dirty="0" smtClean="0"/>
              <a:t>Issue Tracking (</a:t>
            </a:r>
            <a:r>
              <a:rPr lang="en-US" dirty="0" err="1" smtClean="0"/>
              <a:t>Bugzilla</a:t>
            </a:r>
            <a:r>
              <a:rPr lang="en-US" dirty="0" smtClean="0"/>
              <a:t>, </a:t>
            </a:r>
            <a:r>
              <a:rPr lang="en-US" dirty="0" err="1" smtClean="0"/>
              <a:t>Jira</a:t>
            </a:r>
            <a:r>
              <a:rPr lang="en-US" dirty="0" smtClean="0"/>
              <a:t>)</a:t>
            </a:r>
          </a:p>
          <a:p>
            <a:r>
              <a:rPr lang="en-US" dirty="0" smtClean="0"/>
              <a:t>Memory checking (</a:t>
            </a:r>
            <a:r>
              <a:rPr lang="en-US" dirty="0" err="1" smtClean="0"/>
              <a:t>Valgrind</a:t>
            </a:r>
            <a:r>
              <a:rPr lang="en-US" dirty="0" smtClean="0"/>
              <a:t>)</a:t>
            </a:r>
          </a:p>
          <a:p>
            <a:r>
              <a:rPr lang="en-US" dirty="0" smtClean="0"/>
              <a:t>Automatic Builds</a:t>
            </a:r>
          </a:p>
          <a:p>
            <a:r>
              <a:rPr lang="en-US" dirty="0" err="1" smtClean="0"/>
              <a:t>SCons</a:t>
            </a:r>
            <a:r>
              <a:rPr lang="en-US" dirty="0" smtClean="0"/>
              <a:t> for scalable, modular builds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Sprints</a:t>
            </a:r>
            <a:endParaRPr lang="en-US" dirty="0"/>
          </a:p>
        </p:txBody>
      </p:sp>
      <p:sp>
        <p:nvSpPr>
          <p:cNvPr id="3" name="Content Placeholder 2"/>
          <p:cNvSpPr>
            <a:spLocks noGrp="1"/>
          </p:cNvSpPr>
          <p:nvPr>
            <p:ph idx="1"/>
          </p:nvPr>
        </p:nvSpPr>
        <p:spPr/>
        <p:txBody>
          <a:bodyPr/>
          <a:lstStyle/>
          <a:p>
            <a:r>
              <a:rPr lang="en-US" dirty="0" smtClean="0"/>
              <a:t>Small group works together for several days</a:t>
            </a:r>
          </a:p>
          <a:p>
            <a:r>
              <a:rPr lang="en-US" dirty="0" smtClean="0"/>
              <a:t>Significant Effort to Prepare for a Sprint</a:t>
            </a:r>
          </a:p>
          <a:p>
            <a:r>
              <a:rPr lang="en-US" dirty="0" smtClean="0"/>
              <a:t>Large benefits from</a:t>
            </a:r>
          </a:p>
          <a:p>
            <a:pPr lvl="1"/>
            <a:r>
              <a:rPr lang="en-US" dirty="0" smtClean="0"/>
              <a:t>working collaboratively</a:t>
            </a:r>
          </a:p>
          <a:p>
            <a:pPr lvl="1"/>
            <a:r>
              <a:rPr lang="en-US" dirty="0" smtClean="0"/>
              <a:t>being removed from distractions</a:t>
            </a:r>
          </a:p>
          <a:p>
            <a:r>
              <a:rPr lang="en-US" dirty="0" smtClean="0"/>
              <a:t>Test Suites are invaluable</a:t>
            </a:r>
          </a:p>
          <a:p>
            <a:pPr lvl="1">
              <a:buNone/>
            </a:pPr>
            <a:endParaRPr lang="en-US" dirty="0" smtClean="0"/>
          </a:p>
          <a:p>
            <a:pPr lvl="1">
              <a:buNone/>
            </a:pP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Control</a:t>
            </a:r>
            <a:endParaRPr lang="en-US" dirty="0"/>
          </a:p>
        </p:txBody>
      </p:sp>
      <p:sp>
        <p:nvSpPr>
          <p:cNvPr id="3" name="Content Placeholder 2"/>
          <p:cNvSpPr>
            <a:spLocks noGrp="1"/>
          </p:cNvSpPr>
          <p:nvPr>
            <p:ph idx="1"/>
          </p:nvPr>
        </p:nvSpPr>
        <p:spPr/>
        <p:txBody>
          <a:bodyPr/>
          <a:lstStyle/>
          <a:p>
            <a:r>
              <a:rPr lang="en-US" dirty="0" smtClean="0"/>
              <a:t>Need to track changes, be able to back out mistakes</a:t>
            </a:r>
          </a:p>
          <a:p>
            <a:r>
              <a:rPr lang="en-US" dirty="0" smtClean="0"/>
              <a:t>EOL uses Subversion and </a:t>
            </a:r>
            <a:r>
              <a:rPr lang="en-US" dirty="0" err="1" smtClean="0"/>
              <a:t>Git</a:t>
            </a:r>
            <a:endParaRPr lang="en-US" dirty="0" smtClean="0"/>
          </a:p>
          <a:p>
            <a:r>
              <a:rPr lang="en-US" dirty="0" err="1" smtClean="0"/>
              <a:t>Git</a:t>
            </a:r>
            <a:endParaRPr lang="en-US" dirty="0" smtClean="0"/>
          </a:p>
          <a:p>
            <a:pPr lvl="1"/>
            <a:r>
              <a:rPr lang="en-US" dirty="0" smtClean="0"/>
              <a:t>Works well for collaboration with multiple groups</a:t>
            </a:r>
          </a:p>
          <a:p>
            <a:pPr lvl="1"/>
            <a:r>
              <a:rPr lang="en-US" dirty="0" smtClean="0"/>
              <a:t>Supports Revision Control while in field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Tracking</a:t>
            </a:r>
            <a:endParaRPr lang="en-US" dirty="0"/>
          </a:p>
        </p:txBody>
      </p:sp>
      <p:sp>
        <p:nvSpPr>
          <p:cNvPr id="3" name="Content Placeholder 2"/>
          <p:cNvSpPr>
            <a:spLocks noGrp="1"/>
          </p:cNvSpPr>
          <p:nvPr>
            <p:ph idx="1"/>
          </p:nvPr>
        </p:nvSpPr>
        <p:spPr/>
        <p:txBody>
          <a:bodyPr/>
          <a:lstStyle/>
          <a:p>
            <a:r>
              <a:rPr lang="en-US" dirty="0" smtClean="0"/>
              <a:t>Very useful</a:t>
            </a:r>
          </a:p>
          <a:p>
            <a:r>
              <a:rPr lang="en-US" dirty="0" smtClean="0"/>
              <a:t>Challenging to convince end-users to enter issues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Checking</a:t>
            </a:r>
            <a:endParaRPr lang="en-US" dirty="0"/>
          </a:p>
        </p:txBody>
      </p:sp>
      <p:sp>
        <p:nvSpPr>
          <p:cNvPr id="3" name="Content Placeholder 2"/>
          <p:cNvSpPr>
            <a:spLocks noGrp="1"/>
          </p:cNvSpPr>
          <p:nvPr>
            <p:ph idx="1"/>
          </p:nvPr>
        </p:nvSpPr>
        <p:spPr>
          <a:xfrm>
            <a:off x="685800" y="1714500"/>
            <a:ext cx="7772400" cy="4114800"/>
          </a:xfrm>
        </p:spPr>
        <p:txBody>
          <a:bodyPr/>
          <a:lstStyle/>
          <a:p>
            <a:r>
              <a:rPr lang="en-US" dirty="0" smtClean="0"/>
              <a:t>Commercial tools are good, but expensive</a:t>
            </a:r>
          </a:p>
          <a:p>
            <a:r>
              <a:rPr lang="en-US" dirty="0" smtClean="0"/>
              <a:t>EOL uses </a:t>
            </a:r>
            <a:r>
              <a:rPr lang="en-US" dirty="0" err="1" smtClean="0"/>
              <a:t>valgrind</a:t>
            </a:r>
            <a:r>
              <a:rPr lang="en-US" dirty="0" smtClean="0"/>
              <a:t>: (</a:t>
            </a:r>
            <a:r>
              <a:rPr lang="en-US" dirty="0" err="1" smtClean="0"/>
              <a:t>valgrind.org</a:t>
            </a:r>
            <a:r>
              <a:rPr lang="en-US" dirty="0" smtClean="0"/>
              <a:t>)</a:t>
            </a:r>
          </a:p>
          <a:p>
            <a:r>
              <a:rPr lang="en-US" dirty="0" err="1" smtClean="0"/>
              <a:t>Valgrind</a:t>
            </a:r>
            <a:r>
              <a:rPr lang="en-US" dirty="0" smtClean="0"/>
              <a:t> is invaluable for detecting:</a:t>
            </a:r>
          </a:p>
          <a:p>
            <a:pPr lvl="1"/>
            <a:r>
              <a:rPr lang="en-US" dirty="0" smtClean="0"/>
              <a:t>Memory leaks</a:t>
            </a:r>
          </a:p>
          <a:p>
            <a:pPr lvl="1"/>
            <a:r>
              <a:rPr lang="en-US" dirty="0" smtClean="0"/>
              <a:t>Using memory after it has been freed</a:t>
            </a:r>
          </a:p>
          <a:p>
            <a:pPr lvl="1"/>
            <a:r>
              <a:rPr lang="en-US" dirty="0" smtClean="0"/>
              <a:t>Referencing uninitialized memory</a:t>
            </a:r>
          </a:p>
          <a:p>
            <a:r>
              <a:rPr lang="en-US" dirty="0" smtClean="0"/>
              <a:t>Allows you to suppress complaints about existing libraries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Builds</a:t>
            </a:r>
            <a:endParaRPr lang="en-US" dirty="0"/>
          </a:p>
        </p:txBody>
      </p:sp>
      <p:sp>
        <p:nvSpPr>
          <p:cNvPr id="3" name="Content Placeholder 2"/>
          <p:cNvSpPr>
            <a:spLocks noGrp="1"/>
          </p:cNvSpPr>
          <p:nvPr>
            <p:ph idx="1"/>
          </p:nvPr>
        </p:nvSpPr>
        <p:spPr>
          <a:xfrm>
            <a:off x="685800" y="1714500"/>
            <a:ext cx="7772400" cy="4114800"/>
          </a:xfrm>
        </p:spPr>
        <p:txBody>
          <a:bodyPr/>
          <a:lstStyle/>
          <a:p>
            <a:r>
              <a:rPr lang="en-US" dirty="0" smtClean="0"/>
              <a:t>Continuously checkout, build software projects</a:t>
            </a:r>
          </a:p>
          <a:p>
            <a:r>
              <a:rPr lang="en-US" dirty="0" smtClean="0"/>
              <a:t>Detect problems with </a:t>
            </a:r>
            <a:r>
              <a:rPr lang="en-US" dirty="0" err="1" smtClean="0"/>
              <a:t>checkins</a:t>
            </a:r>
            <a:r>
              <a:rPr lang="en-US" dirty="0" smtClean="0"/>
              <a:t>.</a:t>
            </a:r>
          </a:p>
          <a:p>
            <a:r>
              <a:rPr lang="en-US" dirty="0" smtClean="0"/>
              <a:t>Particularly useful for projects with automatic tests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ol_ncartemplates">
  <a:themeElements>
    <a:clrScheme name="Capital">
      <a:dk1>
        <a:srgbClr val="FFFFFF"/>
      </a:dk1>
      <a:lt1>
        <a:srgbClr val="000000"/>
      </a:lt1>
      <a:dk2>
        <a:srgbClr val="7C8F97"/>
      </a:dk2>
      <a:lt2>
        <a:srgbClr val="D1D0C8"/>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eol_ncartemplates.thmx</Template>
  <TotalTime>2085</TotalTime>
  <Words>1306</Words>
  <Application>Microsoft Macintosh PowerPoint</Application>
  <PresentationFormat>On-screen Show (4:3)</PresentationFormat>
  <Paragraphs>198</Paragraphs>
  <Slides>21</Slides>
  <Notes>19</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eol_ncartemplates</vt:lpstr>
      <vt:lpstr>Recommendations for Best Software Engineering Practices at EOL</vt:lpstr>
      <vt:lpstr>Acknowledgements </vt:lpstr>
      <vt:lpstr>Principles</vt:lpstr>
      <vt:lpstr>Existing Practices(1)</vt:lpstr>
      <vt:lpstr>Code Sprints</vt:lpstr>
      <vt:lpstr>Source Code Control</vt:lpstr>
      <vt:lpstr>Issue Tracking</vt:lpstr>
      <vt:lpstr>Memory Checking</vt:lpstr>
      <vt:lpstr>Automated Builds</vt:lpstr>
      <vt:lpstr>Automated Builds</vt:lpstr>
      <vt:lpstr>SCons (scons.org)</vt:lpstr>
      <vt:lpstr>Existing Practices (2)</vt:lpstr>
      <vt:lpstr>Future directions</vt:lpstr>
      <vt:lpstr>Guidelines document</vt:lpstr>
      <vt:lpstr>Software development guidelines</vt:lpstr>
      <vt:lpstr>Software development guidelines (2)</vt:lpstr>
      <vt:lpstr>Project management</vt:lpstr>
      <vt:lpstr>Process priming</vt:lpstr>
      <vt:lpstr>Techniques</vt:lpstr>
      <vt:lpstr>Discussion</vt:lpstr>
      <vt:lpstr>Thank you for coming!</vt:lpstr>
    </vt:vector>
  </TitlesOfParts>
  <Company>National Center for Atmospheric Research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Recommendations for Best Software Engineering Practices at EOL</dc:title>
  <dc:creator>Joseph VanAndel</dc:creator>
  <cp:lastModifiedBy>Joseph VanAndel</cp:lastModifiedBy>
  <cp:revision>15</cp:revision>
  <cp:lastPrinted>2010-11-17T16:27:48Z</cp:lastPrinted>
  <dcterms:created xsi:type="dcterms:W3CDTF">2010-11-18T21:17:20Z</dcterms:created>
  <dcterms:modified xsi:type="dcterms:W3CDTF">2010-11-18T21:43:15Z</dcterms:modified>
</cp:coreProperties>
</file>