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85" r:id="rId12"/>
    <p:sldId id="268" r:id="rId13"/>
    <p:sldId id="269" r:id="rId14"/>
    <p:sldId id="270" r:id="rId15"/>
    <p:sldId id="271" r:id="rId16"/>
    <p:sldId id="283" r:id="rId17"/>
    <p:sldId id="284" r:id="rId18"/>
    <p:sldId id="272" r:id="rId19"/>
    <p:sldId id="275" r:id="rId20"/>
    <p:sldId id="286" r:id="rId21"/>
    <p:sldId id="277" r:id="rId22"/>
    <p:sldId id="273" r:id="rId23"/>
    <p:sldId id="278" r:id="rId24"/>
    <p:sldId id="279" r:id="rId25"/>
    <p:sldId id="274" r:id="rId26"/>
    <p:sldId id="280" r:id="rId27"/>
    <p:sldId id="281" r:id="rId28"/>
    <p:sldId id="287" r:id="rId29"/>
    <p:sldId id="282" r:id="rId30"/>
    <p:sldId id="260" r:id="rId31"/>
    <p:sldId id="26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1EECA-9B6D-6B4E-B045-B89FE6180E14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A0CAA-4475-3944-9001-3E336675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Increasingly</a:t>
            </a:r>
            <a:r>
              <a:rPr lang="en-US" baseline="0" dirty="0" smtClean="0"/>
              <a:t> being connected via SOA to backend </a:t>
            </a:r>
            <a:r>
              <a:rPr lang="en-US" baseline="0" dirty="0" err="1" smtClean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A0CAA-4475-3944-9001-3E3366753C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4DA1-2EA6-6A44-A701-8DC1FD786D7B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CA81B-EE77-F442-8A08-723062AB02A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tb@ms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red.com/opinion/2013/03/github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tb@msu.edu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tb@msu.ed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ivory.idyll.org/blog/" TargetMode="External"/><Relationship Id="rId4" Type="http://schemas.openxmlformats.org/officeDocument/2006/relationships/hyperlink" Target="http://arxiv.org/abs/1210.0530" TargetMode="External"/><Relationship Id="rId5" Type="http://schemas.openxmlformats.org/officeDocument/2006/relationships/hyperlink" Target="http://www.scfbm.org/content/8/1/7/abstrac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tb@msu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practices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C. Titus Brown</a:t>
            </a:r>
          </a:p>
          <a:p>
            <a:r>
              <a:rPr lang="en-US" dirty="0" smtClean="0">
                <a:hlinkClick r:id="rId2"/>
              </a:rPr>
              <a:t>ctb@msu.edu</a:t>
            </a:r>
            <a:endParaRPr lang="en-US" dirty="0" smtClean="0"/>
          </a:p>
          <a:p>
            <a:r>
              <a:rPr lang="en-US" dirty="0" err="1" smtClean="0"/>
              <a:t>Asst</a:t>
            </a:r>
            <a:r>
              <a:rPr lang="en-US" dirty="0" smtClean="0"/>
              <a:t> Professor, Michigan State University</a:t>
            </a:r>
          </a:p>
          <a:p>
            <a:r>
              <a:rPr lang="en-US" dirty="0" smtClean="0"/>
              <a:t>(Microbiology, Computer Science, and BEACON)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10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scientists </a:t>
            </a:r>
            <a:r>
              <a:rPr lang="en-US" i="1" dirty="0" smtClean="0"/>
              <a:t>actually </a:t>
            </a:r>
            <a:r>
              <a:rPr lang="en-US" dirty="0" smtClean="0"/>
              <a:t>care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Efficiency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Correctness</a:t>
            </a:r>
          </a:p>
          <a:p>
            <a:pPr marL="514350" indent="-514350">
              <a:buAutoNum type="arabicPeriod"/>
            </a:pPr>
            <a:r>
              <a:rPr lang="en-US" dirty="0" smtClean="0"/>
              <a:t>Reproducibility and provenance</a:t>
            </a:r>
          </a:p>
        </p:txBody>
      </p:sp>
    </p:spTree>
    <p:extLst>
      <p:ext uri="{BB962C8B-B14F-4D97-AF65-F5344CB8AC3E}">
        <p14:creationId xmlns:p14="http://schemas.microsoft.com/office/powerpoint/2010/main" val="151742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concern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As we become more reliant on computational inference, does more of our science become wrong?</a:t>
            </a:r>
          </a:p>
          <a:p>
            <a:r>
              <a:rPr lang="en-US" dirty="0" smtClean="0"/>
              <a:t>“Big Data” increasingly requires sophisticated computational pipelines…</a:t>
            </a:r>
          </a:p>
          <a:p>
            <a:r>
              <a:rPr lang="en-US" dirty="0" smtClean="0"/>
              <a:t>We know that simple computational errors have gone undetected for many years</a:t>
            </a:r>
          </a:p>
          <a:p>
            <a:pPr lvl="1"/>
            <a:r>
              <a:rPr lang="en-US" dirty="0" smtClean="0"/>
              <a:t>a sign error =&gt; retraction of 3 Science, 1 Nature, 1 PNAS</a:t>
            </a:r>
          </a:p>
          <a:p>
            <a:pPr lvl="1"/>
            <a:r>
              <a:rPr lang="en-US" dirty="0" smtClean="0"/>
              <a:t>Rejection of grants, publications!</a:t>
            </a:r>
          </a:p>
          <a:p>
            <a:pPr marL="0" indent="0">
              <a:buNone/>
            </a:pPr>
            <a:r>
              <a:rPr lang="en-US" dirty="0" smtClean="0"/>
              <a:t>	http</a:t>
            </a:r>
            <a:r>
              <a:rPr lang="en-US" dirty="0"/>
              <a:t>://</a:t>
            </a:r>
            <a:r>
              <a:rPr lang="en-US" dirty="0" err="1"/>
              <a:t>boscoh.com</a:t>
            </a:r>
            <a:r>
              <a:rPr lang="en-US" dirty="0"/>
              <a:t>/protein/a-sign-a-flipped-structure-and-a-scientific-flameout-of-epic-</a:t>
            </a:r>
            <a:r>
              <a:rPr lang="en-US" dirty="0" smtClean="0"/>
              <a:t>proportions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1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central 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With only a little bit of training and effort,</a:t>
            </a:r>
          </a:p>
          <a:p>
            <a:r>
              <a:rPr lang="en-US" dirty="0" smtClean="0"/>
              <a:t>Computational scientists can become more efficient and effective at getting their work done,</a:t>
            </a:r>
          </a:p>
          <a:p>
            <a:r>
              <a:rPr lang="en-US" dirty="0" smtClean="0"/>
              <a:t>while considerably improving correctness and reproducibility of their code.</a:t>
            </a:r>
          </a:p>
        </p:txBody>
      </p:sp>
    </p:spTree>
    <p:extLst>
      <p:ext uri="{BB962C8B-B14F-4D97-AF65-F5344CB8AC3E}">
        <p14:creationId xmlns:p14="http://schemas.microsoft.com/office/powerpoint/2010/main" val="383514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paper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Code for people</a:t>
            </a:r>
          </a:p>
          <a:p>
            <a:r>
              <a:rPr lang="en-US" dirty="0" smtClean="0"/>
              <a:t>Automate repetitive tasks</a:t>
            </a:r>
          </a:p>
          <a:p>
            <a:r>
              <a:rPr lang="en-US" dirty="0" smtClean="0"/>
              <a:t>Record history</a:t>
            </a:r>
          </a:p>
          <a:p>
            <a:r>
              <a:rPr lang="en-US" dirty="0" smtClean="0"/>
              <a:t>Make incremental changes</a:t>
            </a:r>
          </a:p>
          <a:p>
            <a:r>
              <a:rPr lang="en-US" dirty="0" smtClean="0"/>
              <a:t>Use version control</a:t>
            </a:r>
          </a:p>
          <a:p>
            <a:r>
              <a:rPr lang="en-US" dirty="0" smtClean="0"/>
              <a:t>Don’t repeat yourself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Plan for mistakes</a:t>
            </a:r>
          </a:p>
          <a:p>
            <a:r>
              <a:rPr lang="en-US" dirty="0" smtClean="0"/>
              <a:t>Avoid premature optimization</a:t>
            </a:r>
          </a:p>
          <a:p>
            <a:r>
              <a:rPr lang="en-US" dirty="0" smtClean="0"/>
              <a:t>Document design &amp; purpose of code, not details</a:t>
            </a:r>
          </a:p>
          <a:p>
            <a:r>
              <a:rPr lang="en-US" dirty="0" smtClean="0"/>
              <a:t>Collaborate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7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subset of these I’ll discuss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Use version control</a:t>
            </a:r>
          </a:p>
          <a:p>
            <a:pPr marL="514350" indent="-514350">
              <a:buAutoNum type="arabicPeriod"/>
            </a:pPr>
            <a:r>
              <a:rPr lang="en-US" dirty="0" smtClean="0"/>
              <a:t>Plan for mistakes</a:t>
            </a:r>
          </a:p>
          <a:p>
            <a:pPr marL="514350" indent="-514350">
              <a:buAutoNum type="arabicPeriod"/>
            </a:pPr>
            <a:r>
              <a:rPr lang="en-US" dirty="0" smtClean="0"/>
              <a:t>Automate repetitive tasks</a:t>
            </a:r>
          </a:p>
          <a:p>
            <a:pPr marL="514350" indent="-514350">
              <a:buAutoNum type="arabicPeriod"/>
            </a:pPr>
            <a:r>
              <a:rPr lang="en-US" dirty="0" smtClean="0"/>
              <a:t>Document design &amp; purpose of code</a:t>
            </a:r>
          </a:p>
        </p:txBody>
      </p:sp>
    </p:spTree>
    <p:extLst>
      <p:ext uri="{BB962C8B-B14F-4D97-AF65-F5344CB8AC3E}">
        <p14:creationId xmlns:p14="http://schemas.microsoft.com/office/powerpoint/2010/main" val="286763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version control!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 i="1" dirty="0" smtClean="0"/>
              <a:t>Any</a:t>
            </a:r>
            <a:r>
              <a:rPr lang="en-US" dirty="0" smtClean="0"/>
              <a:t> kind of version control is better than none.</a:t>
            </a:r>
          </a:p>
          <a:p>
            <a:pPr marL="514350" indent="-514350">
              <a:buAutoNum type="arabicPeriod"/>
            </a:pPr>
            <a:r>
              <a:rPr lang="en-US" i="1" dirty="0" smtClean="0"/>
              <a:t>Distributed</a:t>
            </a:r>
            <a:r>
              <a:rPr lang="en-US" dirty="0" smtClean="0"/>
              <a:t> version control (</a:t>
            </a:r>
            <a:r>
              <a:rPr lang="en-US" dirty="0" err="1" smtClean="0"/>
              <a:t>Git</a:t>
            </a:r>
            <a:r>
              <a:rPr lang="en-US" dirty="0" smtClean="0"/>
              <a:t>, Mercurial) is very different from centralized VCS (CVS, Subversion).</a:t>
            </a:r>
          </a:p>
          <a:p>
            <a:pPr marL="514350" indent="-514350">
              <a:buAutoNum type="arabicPeriod"/>
            </a:pPr>
            <a:r>
              <a:rPr lang="en-US" dirty="0" smtClean="0"/>
              <a:t>Sites like </a:t>
            </a:r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bitbucket</a:t>
            </a:r>
            <a:r>
              <a:rPr lang="en-US" dirty="0" smtClean="0"/>
              <a:t> are changing software development in really interesting ways. </a:t>
            </a:r>
            <a:r>
              <a:rPr lang="en-US" dirty="0"/>
              <a:t>(see: </a:t>
            </a:r>
            <a:r>
              <a:rPr lang="en-US" dirty="0">
                <a:hlinkClick r:id="rId2"/>
              </a:rPr>
              <a:t>www.wired.com/opinion/2013/03/github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“The </a:t>
            </a:r>
            <a:r>
              <a:rPr lang="en-US" dirty="0" err="1" smtClean="0"/>
              <a:t>github</a:t>
            </a:r>
            <a:r>
              <a:rPr lang="en-US" dirty="0" smtClean="0"/>
              <a:t> revolution”)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8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Version control enables efficient single-user work by “gating” changes into discrete chunks.</a:t>
            </a:r>
          </a:p>
          <a:p>
            <a:r>
              <a:rPr lang="en-US" dirty="0" smtClean="0"/>
              <a:t>Version control is </a:t>
            </a:r>
            <a:r>
              <a:rPr lang="en-US" i="1" dirty="0" smtClean="0"/>
              <a:t>essential</a:t>
            </a:r>
            <a:r>
              <a:rPr lang="en-US" dirty="0" smtClean="0"/>
              <a:t> to </a:t>
            </a:r>
            <a:r>
              <a:rPr lang="en-US" dirty="0" err="1" smtClean="0"/>
              <a:t>multiperson</a:t>
            </a:r>
            <a:r>
              <a:rPr lang="en-US" dirty="0" smtClean="0"/>
              <a:t> collaboration on software.</a:t>
            </a:r>
          </a:p>
          <a:p>
            <a:r>
              <a:rPr lang="en-US" dirty="0" smtClean="0"/>
              <a:t>Distributed version control enables remixing and reuse without permission, </a:t>
            </a:r>
            <a:r>
              <a:rPr lang="en-US" i="1" dirty="0" smtClean="0"/>
              <a:t>while retaining provenance.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4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car-forking-github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1" r="-398"/>
          <a:stretch/>
        </p:blipFill>
        <p:spPr>
          <a:xfrm>
            <a:off x="1089376" y="555672"/>
            <a:ext cx="7494730" cy="5570492"/>
          </a:xfrm>
        </p:spPr>
      </p:pic>
    </p:spTree>
    <p:extLst>
      <p:ext uri="{BB962C8B-B14F-4D97-AF65-F5344CB8AC3E}">
        <p14:creationId xmlns:p14="http://schemas.microsoft.com/office/powerpoint/2010/main" val="3398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mistakes!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Program </a:t>
            </a:r>
            <a:r>
              <a:rPr lang="en-US" dirty="0" smtClean="0"/>
              <a:t>defensively --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Use assertions to enforce conditions upon </a:t>
            </a:r>
            <a:r>
              <a:rPr lang="en-US" dirty="0" smtClean="0"/>
              <a:t>execution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calc_gc_content</a:t>
            </a:r>
            <a:r>
              <a:rPr lang="en-US" dirty="0" smtClean="0"/>
              <a:t>(</a:t>
            </a:r>
            <a:r>
              <a:rPr lang="en-US" dirty="0" err="1" smtClean="0"/>
              <a:t>dna</a:t>
            </a:r>
            <a:r>
              <a:rPr lang="en-US" dirty="0" smtClean="0"/>
              <a:t>):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smtClean="0"/>
              <a:t>assert ‘N’ not in </a:t>
            </a:r>
            <a:r>
              <a:rPr lang="en-US" dirty="0" err="1" smtClean="0"/>
              <a:t>dna</a:t>
            </a:r>
            <a:r>
              <a:rPr lang="en-US" dirty="0" smtClean="0"/>
              <a:t>, “DNA is only A/C/G/T”</a:t>
            </a:r>
          </a:p>
        </p:txBody>
      </p:sp>
    </p:spTree>
    <p:extLst>
      <p:ext uri="{BB962C8B-B14F-4D97-AF65-F5344CB8AC3E}">
        <p14:creationId xmlns:p14="http://schemas.microsoft.com/office/powerpoint/2010/main" val="790141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mistakes!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2. Write/run tests –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test_calc_gc_1():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gc</a:t>
            </a:r>
            <a:r>
              <a:rPr lang="en-US" dirty="0" smtClean="0"/>
              <a:t> = </a:t>
            </a:r>
            <a:r>
              <a:rPr lang="en-US" dirty="0" err="1" smtClean="0"/>
              <a:t>calc_gc</a:t>
            </a:r>
            <a:r>
              <a:rPr lang="en-US" dirty="0" smtClean="0"/>
              <a:t>(“AT”)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assert </a:t>
            </a:r>
            <a:r>
              <a:rPr lang="en-US" dirty="0" err="1" smtClean="0"/>
              <a:t>gc</a:t>
            </a:r>
            <a:r>
              <a:rPr lang="en-US" dirty="0" smtClean="0"/>
              <a:t> == 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test_calc_gc_2():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gc</a:t>
            </a:r>
            <a:r>
              <a:rPr lang="en-US" dirty="0" smtClean="0"/>
              <a:t> = </a:t>
            </a:r>
            <a:r>
              <a:rPr lang="en-US" dirty="0" err="1" smtClean="0"/>
              <a:t>calc_gc</a:t>
            </a:r>
            <a:r>
              <a:rPr lang="en-US" dirty="0" smtClean="0"/>
              <a:t>(“”)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asssert</a:t>
            </a:r>
            <a:r>
              <a:rPr lang="en-US" dirty="0" smtClean="0"/>
              <a:t> </a:t>
            </a:r>
            <a:r>
              <a:rPr lang="en-US" dirty="0" err="1" smtClean="0"/>
              <a:t>gc</a:t>
            </a:r>
            <a:r>
              <a:rPr lang="en-US" dirty="0" smtClean="0"/>
              <a:t> == 0</a:t>
            </a:r>
          </a:p>
        </p:txBody>
      </p:sp>
    </p:spTree>
    <p:extLst>
      <p:ext uri="{BB962C8B-B14F-4D97-AF65-F5344CB8AC3E}">
        <p14:creationId xmlns:p14="http://schemas.microsoft.com/office/powerpoint/2010/main" val="240751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trike="sngStrike" dirty="0" smtClean="0"/>
              <a:t>Best practices for scientific computing</a:t>
            </a:r>
            <a:endParaRPr lang="en-US" strike="sngStrik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C. Titus Brown</a:t>
            </a:r>
          </a:p>
          <a:p>
            <a:r>
              <a:rPr lang="en-US" dirty="0" smtClean="0">
                <a:hlinkClick r:id="rId2"/>
              </a:rPr>
              <a:t>ctb@msu.edu</a:t>
            </a:r>
            <a:endParaRPr lang="en-US" dirty="0" smtClean="0"/>
          </a:p>
          <a:p>
            <a:r>
              <a:rPr lang="en-US" dirty="0" err="1" smtClean="0"/>
              <a:t>Asst</a:t>
            </a:r>
            <a:r>
              <a:rPr lang="en-US" dirty="0" smtClean="0"/>
              <a:t> Professor, Michigan State University</a:t>
            </a:r>
          </a:p>
          <a:p>
            <a:r>
              <a:rPr lang="en-US" dirty="0" smtClean="0"/>
              <a:t>(Microbiology, Computer Science, and BEACON)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4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mistakes!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. Black box regression tests: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fixed input, do we get the same (recorded) output as last day/week/month?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(Very </a:t>
            </a:r>
            <a:r>
              <a:rPr lang="en-US" dirty="0"/>
              <a:t>p</a:t>
            </a:r>
            <a:r>
              <a:rPr lang="en-US" dirty="0" smtClean="0"/>
              <a:t>owerful when combined with version control.)</a:t>
            </a:r>
          </a:p>
        </p:txBody>
      </p:sp>
    </p:spTree>
    <p:extLst>
      <p:ext uri="{BB962C8B-B14F-4D97-AF65-F5344CB8AC3E}">
        <p14:creationId xmlns:p14="http://schemas.microsoft.com/office/powerpoint/2010/main" val="1701461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mistakes!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 Write/run tests –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few personal maxims:</a:t>
            </a:r>
          </a:p>
          <a:p>
            <a:pPr marL="0" indent="0">
              <a:buNone/>
            </a:pPr>
            <a:r>
              <a:rPr lang="en-US" dirty="0" smtClean="0"/>
              <a:t> - simple tests are already very useful (if they </a:t>
            </a:r>
            <a:r>
              <a:rPr lang="en-US" i="1" dirty="0" smtClean="0"/>
              <a:t>don’t</a:t>
            </a:r>
            <a:r>
              <a:rPr lang="en-US" dirty="0" smtClean="0"/>
              <a:t> work…)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past mistakes are a guide to future mistakes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any tests are better than no tests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if they’re not easy to run, no one will run them</a:t>
            </a:r>
          </a:p>
        </p:txBody>
      </p:sp>
    </p:spTree>
    <p:extLst>
      <p:ext uri="{BB962C8B-B14F-4D97-AF65-F5344CB8AC3E}">
        <p14:creationId xmlns:p14="http://schemas.microsoft.com/office/powerpoint/2010/main" val="896239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 repetitive tasks!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Automate your builds, your test running, your analysis pipeline, and your graph production.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Augments reusability/reproducibility.</a:t>
            </a:r>
          </a:p>
          <a:p>
            <a:pPr marL="514350" indent="-514350">
              <a:buAutoNum type="arabicPeriod"/>
            </a:pPr>
            <a:r>
              <a:rPr lang="en-US" dirty="0" smtClean="0"/>
              <a:t>Encodes expert knowledge into scripts.</a:t>
            </a:r>
          </a:p>
          <a:p>
            <a:pPr marL="514350" indent="-514350">
              <a:buAutoNum type="arabicPeriod"/>
            </a:pPr>
            <a:r>
              <a:rPr lang="en-US" dirty="0" smtClean="0"/>
              <a:t>Decreases arguments about culpability :)</a:t>
            </a:r>
          </a:p>
          <a:p>
            <a:pPr marL="514350" indent="-514350">
              <a:buAutoNum type="arabicPeriod"/>
            </a:pPr>
            <a:r>
              <a:rPr lang="en-US" dirty="0" smtClean="0"/>
              <a:t>Excellent training mechanism for new students/collaborators!</a:t>
            </a:r>
          </a:p>
          <a:p>
            <a:pPr marL="514350" indent="-514350">
              <a:buAutoNum type="arabicPeriod"/>
            </a:pPr>
            <a:r>
              <a:rPr lang="en-US" dirty="0" smtClean="0"/>
              <a:t>Combined with version control =&gt; provenance of analysis results!</a:t>
            </a:r>
          </a:p>
          <a:p>
            <a:pPr marL="514350" indent="-514350">
              <a:buAutoNum type="arabicPeriod"/>
            </a:pPr>
            <a:r>
              <a:rPr lang="en-US" dirty="0" smtClean="0"/>
              <a:t>Improves ability to revise, reuse, remix.</a:t>
            </a:r>
          </a:p>
        </p:txBody>
      </p:sp>
    </p:spTree>
    <p:extLst>
      <p:ext uri="{BB962C8B-B14F-4D97-AF65-F5344CB8AC3E}">
        <p14:creationId xmlns:p14="http://schemas.microsoft.com/office/powerpoint/2010/main" val="3530010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579" y="1600200"/>
            <a:ext cx="6780148" cy="48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8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computing/VMs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One approach my lab has been using is to make publication’s data, code, and instructions available for Amazon EC2 instances:</a:t>
            </a:r>
          </a:p>
          <a:p>
            <a:pPr marL="0" indent="0" algn="ctr">
              <a:buNone/>
            </a:pPr>
            <a:r>
              <a:rPr lang="en-US" dirty="0" err="1"/>
              <a:t>ged.msu.edu</a:t>
            </a:r>
            <a:r>
              <a:rPr lang="en-US" dirty="0"/>
              <a:t>/papers/2012-diginorm/</a:t>
            </a:r>
            <a:endParaRPr lang="en-US" dirty="0" smtClean="0"/>
          </a:p>
          <a:p>
            <a:r>
              <a:rPr lang="en-US" dirty="0" smtClean="0"/>
              <a:t>Reviewers have been known to actually go rerun our pipeline…</a:t>
            </a:r>
          </a:p>
          <a:p>
            <a:r>
              <a:rPr lang="en-US" dirty="0" smtClean="0"/>
              <a:t>More to the point, this enables others (including collaborators) to revise, reuse, remix.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20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design &amp;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 = x + 1   # add 1 to x</a:t>
            </a:r>
          </a:p>
          <a:p>
            <a:r>
              <a:rPr lang="en-US" dirty="0" err="1" smtClean="0"/>
              <a:t>vs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# increase past possible fencepost boundary error</a:t>
            </a:r>
          </a:p>
          <a:p>
            <a:pPr marL="0" indent="0">
              <a:buNone/>
            </a:pPr>
            <a:r>
              <a:rPr lang="en-US" sz="2800" dirty="0" err="1" smtClean="0"/>
              <a:t>range_end</a:t>
            </a:r>
            <a:r>
              <a:rPr lang="en-US" sz="2800" dirty="0" smtClean="0"/>
              <a:t> = </a:t>
            </a:r>
            <a:r>
              <a:rPr lang="en-US" sz="2800" dirty="0" err="1" smtClean="0"/>
              <a:t>range_end</a:t>
            </a:r>
            <a:r>
              <a:rPr lang="en-US" sz="2800" dirty="0" smtClean="0"/>
              <a:t> + 1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635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design &amp;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More generally,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 describe APIs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 provide tutorials on use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- discuss the design for domain experts &amp; 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programmers, not for novices.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830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Anecdotes I need to remember to tell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A sizeable fraction of my “single-use” scripts were wrong, upon reuse.</a:t>
            </a:r>
          </a:p>
          <a:p>
            <a:pPr marL="514350" indent="-514350">
              <a:buAutoNum type="arabicParenR"/>
            </a:pPr>
            <a:r>
              <a:rPr lang="en-US" dirty="0" smtClean="0"/>
              <a:t>New students in my lab run through at least one old paper’s execution pipeline before starting their work.</a:t>
            </a:r>
          </a:p>
          <a:p>
            <a:pPr marL="514350" indent="-514350">
              <a:buAutoNum type="arabicParenR"/>
            </a:pPr>
            <a:r>
              <a:rPr lang="en-US" dirty="0" smtClean="0"/>
              <a:t>Students may develop for long time on own branch, while continually merging from main.</a:t>
            </a:r>
          </a:p>
        </p:txBody>
      </p:sp>
    </p:spTree>
    <p:extLst>
      <p:ext uri="{BB962C8B-B14F-4D97-AF65-F5344CB8AC3E}">
        <p14:creationId xmlns:p14="http://schemas.microsoft.com/office/powerpoint/2010/main" val="4081896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car-forking-github copy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222" r="-51222"/>
          <a:stretch>
            <a:fillRect/>
          </a:stretch>
        </p:blipFill>
        <p:spPr>
          <a:xfrm>
            <a:off x="-914896" y="897106"/>
            <a:ext cx="10236078" cy="5629449"/>
          </a:xfrm>
        </p:spPr>
      </p:pic>
      <p:sp>
        <p:nvSpPr>
          <p:cNvPr id="5" name="TextBox 4"/>
          <p:cNvSpPr txBox="1"/>
          <p:nvPr/>
        </p:nvSpPr>
        <p:spPr>
          <a:xfrm>
            <a:off x="1939665" y="204124"/>
            <a:ext cx="487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DVCS particularly facilitates long term branching.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783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There are many, many practices I did not discuss.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0518"/>
            <a:ext cx="8229600" cy="41756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Testing:</a:t>
            </a:r>
          </a:p>
          <a:p>
            <a:r>
              <a:rPr lang="en-US" dirty="0" smtClean="0"/>
              <a:t>TDD </a:t>
            </a:r>
            <a:r>
              <a:rPr lang="en-US" dirty="0" err="1" smtClean="0"/>
              <a:t>vs</a:t>
            </a:r>
            <a:r>
              <a:rPr lang="en-US" dirty="0" smtClean="0"/>
              <a:t> BDD </a:t>
            </a:r>
            <a:r>
              <a:rPr lang="en-US" dirty="0" err="1" smtClean="0"/>
              <a:t>vs</a:t>
            </a:r>
            <a:r>
              <a:rPr lang="en-US" dirty="0" smtClean="0"/>
              <a:t> SDD?</a:t>
            </a:r>
          </a:p>
          <a:p>
            <a:r>
              <a:rPr lang="en-US" dirty="0" smtClean="0"/>
              <a:t>Functional tests </a:t>
            </a:r>
            <a:r>
              <a:rPr lang="en-US" dirty="0" err="1" smtClean="0"/>
              <a:t>vs</a:t>
            </a:r>
            <a:r>
              <a:rPr lang="en-US" dirty="0" smtClean="0"/>
              <a:t> unit testing </a:t>
            </a:r>
            <a:r>
              <a:rPr lang="en-US" dirty="0" err="1" smtClean="0"/>
              <a:t>vs</a:t>
            </a:r>
            <a:r>
              <a:rPr lang="en-US" dirty="0" smtClean="0"/>
              <a:t> …</a:t>
            </a:r>
          </a:p>
          <a:p>
            <a:r>
              <a:rPr lang="en-US" dirty="0" smtClean="0"/>
              <a:t>Code coverage analysis.</a:t>
            </a:r>
          </a:p>
          <a:p>
            <a:r>
              <a:rPr lang="en-US" dirty="0" smtClean="0"/>
              <a:t>Continuous integration!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My view: be generally aware of what’s out there &amp; focus on what addresses </a:t>
            </a:r>
            <a:r>
              <a:rPr lang="en-US" i="1" dirty="0" smtClean="0"/>
              <a:t>your</a:t>
            </a:r>
            <a:r>
              <a:rPr lang="en-US" dirty="0" smtClean="0"/>
              <a:t> pain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0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Towards better practices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C. Titus Brown</a:t>
            </a:r>
          </a:p>
          <a:p>
            <a:r>
              <a:rPr lang="en-US" dirty="0" smtClean="0">
                <a:hlinkClick r:id="rId2"/>
              </a:rPr>
              <a:t>ctb@msu.edu</a:t>
            </a:r>
            <a:endParaRPr lang="en-US" dirty="0" smtClean="0"/>
          </a:p>
          <a:p>
            <a:r>
              <a:rPr lang="en-US" dirty="0" err="1" smtClean="0"/>
              <a:t>Asst</a:t>
            </a:r>
            <a:r>
              <a:rPr lang="en-US" dirty="0" smtClean="0"/>
              <a:t> Professor, Michigan State University</a:t>
            </a:r>
          </a:p>
          <a:p>
            <a:r>
              <a:rPr lang="en-US" dirty="0" smtClean="0"/>
              <a:t>(Microbiology, Computer Science, and BEACON)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97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Carpentry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http://software-</a:t>
            </a:r>
            <a:r>
              <a:rPr lang="en-US" dirty="0" err="1" smtClean="0"/>
              <a:t>carpentry.org</a:t>
            </a:r>
            <a:endParaRPr lang="en-US" dirty="0" smtClean="0"/>
          </a:p>
          <a:p>
            <a:r>
              <a:rPr lang="en-US" dirty="0" smtClean="0"/>
              <a:t>Invite us to run a workshop!</a:t>
            </a:r>
          </a:p>
          <a:p>
            <a:r>
              <a:rPr lang="en-US" dirty="0" smtClean="0"/>
              <a:t>2 days of training at appropriate/desired level:</a:t>
            </a:r>
          </a:p>
          <a:p>
            <a:pPr lvl="1"/>
            <a:r>
              <a:rPr lang="en-US" dirty="0" smtClean="0"/>
              <a:t>Beginning/intro</a:t>
            </a:r>
          </a:p>
          <a:p>
            <a:pPr lvl="1"/>
            <a:r>
              <a:rPr lang="en-US" dirty="0" smtClean="0"/>
              <a:t>Intermediate</a:t>
            </a:r>
          </a:p>
          <a:p>
            <a:pPr lvl="1"/>
            <a:r>
              <a:rPr lang="en-US" dirty="0" smtClean="0"/>
              <a:t>Advanced (?)</a:t>
            </a:r>
          </a:p>
          <a:p>
            <a:r>
              <a:rPr lang="en-US" dirty="0" smtClean="0"/>
              <a:t>Funded by Sloan and operated by Mozilla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0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 smtClean="0"/>
              <a:t>Titus Brown, </a:t>
            </a:r>
            <a:r>
              <a:rPr lang="en-US" dirty="0" smtClean="0">
                <a:hlinkClick r:id="rId2"/>
              </a:rPr>
              <a:t>ctb@msu.edu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http://ivory.idyll.org/blog/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@</a:t>
            </a:r>
            <a:r>
              <a:rPr lang="en-US" dirty="0" err="1" smtClean="0"/>
              <a:t>ctitusbrown</a:t>
            </a:r>
            <a:r>
              <a:rPr lang="en-US" dirty="0" smtClean="0"/>
              <a:t> on Twitter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This talk will be on </a:t>
            </a:r>
            <a:r>
              <a:rPr lang="en-US" dirty="0" err="1" smtClean="0"/>
              <a:t>slideshare</a:t>
            </a:r>
            <a:r>
              <a:rPr lang="en-US" dirty="0" smtClean="0"/>
              <a:t> shortly; </a:t>
            </a:r>
            <a:r>
              <a:rPr lang="en-US" dirty="0" err="1" smtClean="0"/>
              <a:t>google</a:t>
            </a:r>
            <a:r>
              <a:rPr lang="en-US" dirty="0" smtClean="0"/>
              <a:t> “</a:t>
            </a:r>
            <a:r>
              <a:rPr lang="en-US" dirty="0" err="1" smtClean="0"/>
              <a:t>titus</a:t>
            </a:r>
            <a:r>
              <a:rPr lang="en-US" dirty="0" smtClean="0"/>
              <a:t> brown </a:t>
            </a:r>
            <a:r>
              <a:rPr lang="en-US" dirty="0" err="1" smtClean="0"/>
              <a:t>slideshare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Best Practices for Scientific Computing</a:t>
            </a:r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://arxiv.org/abs/</a:t>
            </a:r>
            <a:r>
              <a:rPr lang="en-US" dirty="0" smtClean="0">
                <a:hlinkClick r:id="rId4"/>
              </a:rPr>
              <a:t>1210.0530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can facilitate greater reproducibility… (K. Ram)</a:t>
            </a:r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http://www.scfbm.org/content/8/1/7/</a:t>
            </a:r>
            <a:r>
              <a:rPr lang="en-US" dirty="0" smtClean="0">
                <a:hlinkClick r:id="rId5"/>
              </a:rPr>
              <a:t>abstract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74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3698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Greg Wilson</a:t>
            </a:r>
            <a:r>
              <a:rPr lang="en-US" dirty="0"/>
              <a:t>, D. A. </a:t>
            </a:r>
            <a:r>
              <a:rPr lang="en-US" dirty="0" err="1"/>
              <a:t>Aruliah</a:t>
            </a:r>
            <a:r>
              <a:rPr lang="en-US" dirty="0"/>
              <a:t>, C. Titus Brown, Neil P. </a:t>
            </a:r>
            <a:r>
              <a:rPr lang="en-US" dirty="0" err="1"/>
              <a:t>Chue</a:t>
            </a:r>
            <a:r>
              <a:rPr lang="en-US" dirty="0"/>
              <a:t> Hong, Matt Davis, Richard T. Guy, Steven H. D. Haddock, Katy Huff, Ian M. Mitchell, Mark </a:t>
            </a:r>
            <a:r>
              <a:rPr lang="en-US" dirty="0" err="1"/>
              <a:t>Plumbley</a:t>
            </a:r>
            <a:r>
              <a:rPr lang="en-US" dirty="0"/>
              <a:t>, Ben Waugh, Ethan P. White, Paul </a:t>
            </a:r>
            <a:r>
              <a:rPr lang="en-US" dirty="0" smtClean="0"/>
              <a:t>Wilson</a:t>
            </a:r>
          </a:p>
          <a:p>
            <a:pPr marL="0" indent="0" algn="ctr">
              <a:buNone/>
            </a:pPr>
            <a:r>
              <a:rPr lang="en-US" dirty="0" smtClean="0"/>
              <a:t>Authors of “Best Practices for Scientific Computing”</a:t>
            </a:r>
          </a:p>
          <a:p>
            <a:pPr marL="0" indent="0" algn="ctr">
              <a:buNone/>
            </a:pPr>
            <a:r>
              <a:rPr lang="en-US" dirty="0"/>
              <a:t>http://</a:t>
            </a:r>
            <a:r>
              <a:rPr lang="en-US" dirty="0" err="1"/>
              <a:t>arxiv.org</a:t>
            </a:r>
            <a:r>
              <a:rPr lang="en-US" dirty="0"/>
              <a:t>/abs/1210.0530</a:t>
            </a:r>
          </a:p>
        </p:txBody>
      </p:sp>
    </p:spTree>
    <p:extLst>
      <p:ext uri="{BB962C8B-B14F-4D97-AF65-F5344CB8AC3E}">
        <p14:creationId xmlns:p14="http://schemas.microsoft.com/office/powerpoint/2010/main" val="22049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i="1" dirty="0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“Computational scientist”</a:t>
            </a:r>
          </a:p>
          <a:p>
            <a:r>
              <a:rPr lang="en-US" dirty="0" smtClean="0"/>
              <a:t>Worked in:</a:t>
            </a:r>
          </a:p>
          <a:p>
            <a:pPr lvl="1"/>
            <a:r>
              <a:rPr lang="en-US" dirty="0" smtClean="0"/>
              <a:t>Evolutionary modeling</a:t>
            </a:r>
          </a:p>
          <a:p>
            <a:pPr lvl="1"/>
            <a:r>
              <a:rPr lang="en-US" dirty="0" smtClean="0"/>
              <a:t>Albedo measurements (Earthshine)</a:t>
            </a:r>
          </a:p>
          <a:p>
            <a:pPr lvl="1"/>
            <a:r>
              <a:rPr lang="en-US" dirty="0" smtClean="0"/>
              <a:t>Developmental biology &amp; genomics</a:t>
            </a:r>
          </a:p>
          <a:p>
            <a:pPr lvl="1"/>
            <a:r>
              <a:rPr lang="en-US" dirty="0" smtClean="0"/>
              <a:t>Bioinformatics</a:t>
            </a:r>
          </a:p>
          <a:p>
            <a:r>
              <a:rPr lang="en-US" dirty="0" smtClean="0"/>
              <a:t>“Data driven biologist” – Data of Unusual Size + 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4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</a:t>
            </a:r>
            <a:r>
              <a:rPr lang="en-US" i="1" dirty="0" smtClean="0"/>
              <a:t>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i="1" dirty="0" smtClean="0"/>
              <a:t>(Alternative version)</a:t>
            </a:r>
          </a:p>
          <a:p>
            <a:r>
              <a:rPr lang="en-US" dirty="0" smtClean="0"/>
              <a:t>Open source / free software</a:t>
            </a:r>
          </a:p>
          <a:p>
            <a:r>
              <a:rPr lang="en-US" dirty="0" smtClean="0"/>
              <a:t>Member of the Python Software Foundation</a:t>
            </a:r>
          </a:p>
          <a:p>
            <a:r>
              <a:rPr lang="en-US" dirty="0" smtClean="0"/>
              <a:t>Developed a few different pieces of non-scientific software, mostly in testing world.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=&gt; Open science, reproducibility, better practices.</a:t>
            </a:r>
          </a:p>
        </p:txBody>
      </p:sp>
    </p:spTree>
    <p:extLst>
      <p:ext uri="{BB962C8B-B14F-4D97-AF65-F5344CB8AC3E}">
        <p14:creationId xmlns:p14="http://schemas.microsoft.com/office/powerpoint/2010/main" val="385492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talk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scientists engage with computation in their science…</a:t>
            </a:r>
          </a:p>
          <a:p>
            <a:r>
              <a:rPr lang="en-US" dirty="0" smtClean="0"/>
              <a:t>…but most are never exposed to good software engineering practices.</a:t>
            </a:r>
          </a:p>
          <a:p>
            <a:r>
              <a:rPr lang="en-US" dirty="0" smtClean="0"/>
              <a:t>This is not surprising.</a:t>
            </a:r>
          </a:p>
          <a:p>
            <a:pPr lvl="1"/>
            <a:r>
              <a:rPr lang="en-US" dirty="0" smtClean="0"/>
              <a:t>Computer science generally does not teach “practice”</a:t>
            </a:r>
          </a:p>
          <a:p>
            <a:pPr lvl="1"/>
            <a:r>
              <a:rPr lang="en-US" dirty="0" smtClean="0"/>
              <a:t>Learning your scientific domain is hard enough.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non-dogmatic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There are few practices that you </a:t>
            </a:r>
            <a:r>
              <a:rPr lang="en-US" i="1" dirty="0" smtClean="0"/>
              <a:t>really</a:t>
            </a:r>
            <a:r>
              <a:rPr lang="en-US" dirty="0" smtClean="0"/>
              <a:t> need to use.</a:t>
            </a:r>
          </a:p>
          <a:p>
            <a:pPr lvl="1"/>
            <a:r>
              <a:rPr lang="en-US" dirty="0" smtClean="0"/>
              <a:t>Version control.</a:t>
            </a:r>
          </a:p>
          <a:p>
            <a:pPr lvl="1"/>
            <a:r>
              <a:rPr lang="en-US" dirty="0" smtClean="0"/>
              <a:t>Testing of some sort</a:t>
            </a:r>
          </a:p>
          <a:p>
            <a:pPr lvl="1"/>
            <a:r>
              <a:rPr lang="en-US" dirty="0" smtClean="0"/>
              <a:t>Automation of some sort (builds, deployment, pipelines)</a:t>
            </a:r>
          </a:p>
          <a:p>
            <a:r>
              <a:rPr lang="en-US" dirty="0" smtClean="0"/>
              <a:t>There are </a:t>
            </a:r>
            <a:r>
              <a:rPr lang="en-US" i="1" dirty="0" smtClean="0"/>
              <a:t>lots</a:t>
            </a:r>
            <a:r>
              <a:rPr lang="en-US" dirty="0"/>
              <a:t> </a:t>
            </a:r>
            <a:r>
              <a:rPr lang="en-US" dirty="0" smtClean="0"/>
              <a:t>of practices that will consume your time and eat your science.</a:t>
            </a:r>
          </a:p>
          <a:p>
            <a:pPr lvl="1"/>
            <a:r>
              <a:rPr lang="en-US" dirty="0" smtClean="0"/>
              <a:t>…but figuring out which practices </a:t>
            </a:r>
            <a:r>
              <a:rPr lang="en-US" i="1" dirty="0" smtClean="0"/>
              <a:t>are</a:t>
            </a:r>
            <a:r>
              <a:rPr lang="en-US" dirty="0" smtClean="0"/>
              <a:t> useful is often somewhat domain and project and person specific.</a:t>
            </a:r>
          </a:p>
          <a:p>
            <a:r>
              <a:rPr lang="en-US" dirty="0" smtClean="0"/>
              <a:t>There are no silver bullets.  (Sorry!)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3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scientists care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Correctness</a:t>
            </a:r>
          </a:p>
          <a:p>
            <a:pPr marL="514350" indent="-514350">
              <a:buAutoNum type="arabicPeriod"/>
            </a:pPr>
            <a:r>
              <a:rPr lang="en-US" dirty="0" smtClean="0"/>
              <a:t>Reproducibility and provenance</a:t>
            </a:r>
          </a:p>
          <a:p>
            <a:pPr marL="514350" indent="-514350">
              <a:buAutoNum type="arabicPeriod"/>
            </a:pPr>
            <a:r>
              <a:rPr lang="en-US" dirty="0" smtClean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591768922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13921</TotalTime>
  <Words>1227</Words>
  <Application>Microsoft Macintosh PowerPoint</Application>
  <PresentationFormat>On-screen Show (4:3)</PresentationFormat>
  <Paragraphs>182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Twilight</vt:lpstr>
      <vt:lpstr>Best practices for scientific computing</vt:lpstr>
      <vt:lpstr>Best practices for scientific computing</vt:lpstr>
      <vt:lpstr>Towards better practices for scientific computing</vt:lpstr>
      <vt:lpstr>Who are we?</vt:lpstr>
      <vt:lpstr>Who am I?</vt:lpstr>
      <vt:lpstr>Who am I?</vt:lpstr>
      <vt:lpstr>What is this talk about?</vt:lpstr>
      <vt:lpstr>A non-dogmatic perspective</vt:lpstr>
      <vt:lpstr>What do scientists care about?</vt:lpstr>
      <vt:lpstr>What do scientists actually care about?</vt:lpstr>
      <vt:lpstr>Our concern</vt:lpstr>
      <vt:lpstr>Our central thesis</vt:lpstr>
      <vt:lpstr>The paper</vt:lpstr>
      <vt:lpstr>The subset of these I’ll discuss</vt:lpstr>
      <vt:lpstr>Use version control!</vt:lpstr>
      <vt:lpstr>Use version control</vt:lpstr>
      <vt:lpstr>PowerPoint Presentation</vt:lpstr>
      <vt:lpstr>Plan for mistakes!</vt:lpstr>
      <vt:lpstr>Plan for mistakes!</vt:lpstr>
      <vt:lpstr>Plan for mistakes!</vt:lpstr>
      <vt:lpstr>Plan for mistakes!</vt:lpstr>
      <vt:lpstr>Automate repetitive tasks!</vt:lpstr>
      <vt:lpstr>IPython Notebook</vt:lpstr>
      <vt:lpstr>Cloud computing/VMs</vt:lpstr>
      <vt:lpstr>Document design &amp; purpose</vt:lpstr>
      <vt:lpstr>Document design &amp; purpose</vt:lpstr>
      <vt:lpstr>Anecdotes I need to remember to tell</vt:lpstr>
      <vt:lpstr>PowerPoint Presentation</vt:lpstr>
      <vt:lpstr>There are many, many practices I did not discuss.</vt:lpstr>
      <vt:lpstr>Software Carpentry</vt:lpstr>
      <vt:lpstr>Contact info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of Unusual Size in Metagenomics</dc:title>
  <dc:creator>C. Titus Brown</dc:creator>
  <cp:lastModifiedBy>C. Titus Brown</cp:lastModifiedBy>
  <cp:revision>23</cp:revision>
  <dcterms:created xsi:type="dcterms:W3CDTF">2013-02-27T19:25:29Z</dcterms:created>
  <dcterms:modified xsi:type="dcterms:W3CDTF">2013-04-03T14:54:52Z</dcterms:modified>
</cp:coreProperties>
</file>