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398" r:id="rId4"/>
    <p:sldId id="441" r:id="rId5"/>
    <p:sldId id="442" r:id="rId6"/>
    <p:sldId id="443" r:id="rId7"/>
    <p:sldId id="444" r:id="rId8"/>
    <p:sldId id="445" r:id="rId9"/>
    <p:sldId id="447" r:id="rId10"/>
    <p:sldId id="448" r:id="rId11"/>
    <p:sldId id="452" r:id="rId12"/>
    <p:sldId id="453" r:id="rId13"/>
    <p:sldId id="459" r:id="rId14"/>
    <p:sldId id="460" r:id="rId15"/>
    <p:sldId id="454" r:id="rId16"/>
    <p:sldId id="455" r:id="rId17"/>
    <p:sldId id="457" r:id="rId18"/>
    <p:sldId id="446" r:id="rId19"/>
    <p:sldId id="440" r:id="rId20"/>
    <p:sldId id="458" r:id="rId21"/>
    <p:sldId id="450" r:id="rId22"/>
    <p:sldId id="45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F807CC-93D1-7E4E-BC9B-DF0B23663092}">
          <p14:sldIdLst>
            <p14:sldId id="256"/>
            <p14:sldId id="398"/>
            <p14:sldId id="441"/>
            <p14:sldId id="442"/>
            <p14:sldId id="443"/>
            <p14:sldId id="444"/>
            <p14:sldId id="445"/>
            <p14:sldId id="447"/>
            <p14:sldId id="448"/>
            <p14:sldId id="452"/>
            <p14:sldId id="453"/>
            <p14:sldId id="459"/>
            <p14:sldId id="460"/>
            <p14:sldId id="454"/>
            <p14:sldId id="455"/>
            <p14:sldId id="457"/>
            <p14:sldId id="446"/>
            <p14:sldId id="440"/>
            <p14:sldId id="458"/>
            <p14:sldId id="450"/>
            <p14:sldId id="4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 autoAdjust="0"/>
    <p:restoredTop sz="94693" autoAdjust="0"/>
  </p:normalViewPr>
  <p:slideViewPr>
    <p:cSldViewPr snapToGrid="0" snapToObjects="1">
      <p:cViewPr>
        <p:scale>
          <a:sx n="100" d="100"/>
          <a:sy n="100" d="100"/>
        </p:scale>
        <p:origin x="-16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4" y="8539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D879-D890-294F-87AA-D22D016FA56E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A5604-B5A9-0E4B-A13E-5208D1EE5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1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304D-DA2F-1744-9DF1-352CE0E0604B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2B5C4-DC20-AA4B-A4F5-05739D39A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85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2408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25005-D908-784C-9B5F-66DFFE2C8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2408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25005-D908-784C-9B5F-66DFFE2C8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00EF-2092-6342-870F-0B5BB4E85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93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00EF-2092-6342-870F-0B5BB4E85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00EF-2092-6342-870F-0B5BB4E85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96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00EF-2092-6342-870F-0B5BB4E85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28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00EF-2092-6342-870F-0B5BB4E85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74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00EF-2092-6342-870F-0B5BB4E85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0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00EF-2092-6342-870F-0B5BB4E85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45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00EF-2092-6342-870F-0B5BB4E85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8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1735" y="5995222"/>
            <a:ext cx="713263" cy="731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25005-D908-784C-9B5F-66DFFE2C8E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00EF-2092-6342-870F-0B5BB4E85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9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00EF-2092-6342-870F-0B5BB4E85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71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00EF-2092-6342-870F-0B5BB4E85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2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25005-D908-784C-9B5F-66DFFE2C8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25005-D908-784C-9B5F-66DFFE2C8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25005-D908-784C-9B5F-66DFFE2C8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2408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25005-D908-784C-9B5F-66DFFE2C8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2408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25005-D908-784C-9B5F-66DFFE2C8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408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25005-D908-784C-9B5F-66DFFE2C8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408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25005-D908-784C-9B5F-66DFFE2C8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500" y="6424082"/>
            <a:ext cx="328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NCAR SEA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NCAR SEA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00EF-2092-6342-870F-0B5BB4E85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7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jmrosinski/GPTL.git" TargetMode="External"/><Relationship Id="rId4" Type="http://schemas.openxmlformats.org/officeDocument/2006/relationships/hyperlink" Target="mailto:james.rosinski@noaa.gov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mrosinski/GPT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111" y="648770"/>
            <a:ext cx="8381999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GPTL: A simple and free general purpose tool for performance analysis and profiling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7782"/>
            <a:ext cx="6400800" cy="310444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April 8, 2014</a:t>
            </a:r>
          </a:p>
          <a:p>
            <a:endParaRPr lang="en-US" sz="2800" dirty="0" smtClean="0"/>
          </a:p>
          <a:p>
            <a:r>
              <a:rPr lang="en-US" sz="2800" dirty="0" smtClean="0"/>
              <a:t>Jim </a:t>
            </a:r>
            <a:r>
              <a:rPr lang="en-US" sz="2800" dirty="0" err="1" smtClean="0"/>
              <a:t>Rosinski</a:t>
            </a:r>
            <a:endParaRPr lang="en-US" sz="2800" dirty="0" smtClean="0"/>
          </a:p>
          <a:p>
            <a:r>
              <a:rPr lang="en-US" sz="2800" dirty="0" smtClean="0"/>
              <a:t>NOAA/ESRL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Auto-instrumentation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400"/>
              </a:spcBef>
              <a:buClrTx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dirty="0" smtClean="0">
                <a:latin typeface="Arial Bold" charset="0"/>
                <a:cs typeface="Arial Bold" charset="0"/>
              </a:rPr>
              <a:t>After running the app, convert addresses to names with:</a:t>
            </a:r>
            <a:endParaRPr lang="en-GB" dirty="0">
              <a:latin typeface="Arial Bold" charset="0"/>
              <a:cs typeface="Arial Bold" charset="0"/>
            </a:endParaRPr>
          </a:p>
          <a:p>
            <a:pPr marL="228600" indent="-228600">
              <a:spcBef>
                <a:spcPts val="1400"/>
              </a:spcBef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endParaRPr lang="en-GB" sz="3600" b="1" dirty="0">
              <a:latin typeface="Arial Bold" charset="0"/>
              <a:cs typeface="Arial Bold" charset="0"/>
            </a:endParaRPr>
          </a:p>
          <a:p>
            <a:pPr marL="228600" indent="-228600">
              <a:lnSpc>
                <a:spcPct val="2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900" b="1" dirty="0" smtClean="0">
                <a:latin typeface="Courier New" charset="0"/>
                <a:cs typeface="DejaVu LGC Sans" charset="0"/>
              </a:rPr>
              <a:t>hex2name.pl [-</a:t>
            </a:r>
            <a:r>
              <a:rPr lang="en-GB" sz="1900" b="1" dirty="0" err="1" smtClean="0">
                <a:latin typeface="Courier New" charset="0"/>
                <a:cs typeface="DejaVu LGC Sans" charset="0"/>
              </a:rPr>
              <a:t>demangle</a:t>
            </a:r>
            <a:r>
              <a:rPr lang="en-GB" sz="1900" b="1" dirty="0" smtClean="0">
                <a:latin typeface="Courier New" charset="0"/>
                <a:cs typeface="DejaVu LGC Sans" charset="0"/>
              </a:rPr>
              <a:t>] &lt;executable&gt; &lt;</a:t>
            </a:r>
            <a:r>
              <a:rPr lang="en-GB" sz="1900" b="1" dirty="0" err="1" smtClean="0">
                <a:latin typeface="Courier New" charset="0"/>
                <a:cs typeface="DejaVu LGC Sans" charset="0"/>
              </a:rPr>
              <a:t>timing_file</a:t>
            </a:r>
            <a:r>
              <a:rPr lang="en-GB" sz="1900" b="1" dirty="0" smtClean="0">
                <a:latin typeface="Courier New" charset="0"/>
                <a:cs typeface="DejaVu LGC Sans" charset="0"/>
              </a:rPr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8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call tree from auto-instrumentation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Stats for thread 0: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                   Called   </a:t>
            </a:r>
            <a:r>
              <a:rPr lang="en-US" sz="1200" b="1" dirty="0" err="1">
                <a:latin typeface="Courier New"/>
                <a:cs typeface="Courier New"/>
              </a:rPr>
              <a:t>Wallclock</a:t>
            </a:r>
            <a:r>
              <a:rPr lang="en-US" sz="1200" b="1" dirty="0">
                <a:latin typeface="Courier New"/>
                <a:cs typeface="Courier New"/>
              </a:rPr>
              <a:t> max       min       FP_OPS	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total                        1     64.021    64.021    64.021 3.50e+08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 err="1">
                <a:latin typeface="Courier New"/>
                <a:cs typeface="Courier New"/>
              </a:rPr>
              <a:t>HPCC_Init</a:t>
            </a:r>
            <a:r>
              <a:rPr lang="en-US" sz="1200" b="1" dirty="0">
                <a:latin typeface="Courier New"/>
                <a:cs typeface="Courier New"/>
              </a:rPr>
              <a:t>                 11      0.157     0.157     0.000    95799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*     </a:t>
            </a:r>
            <a:r>
              <a:rPr lang="en-US" sz="1200" b="1" dirty="0" err="1">
                <a:latin typeface="Courier New"/>
                <a:cs typeface="Courier New"/>
              </a:rPr>
              <a:t>HPL_pdinfo</a:t>
            </a:r>
            <a:r>
              <a:rPr lang="en-US" sz="1200" b="1" dirty="0">
                <a:latin typeface="Courier New"/>
                <a:cs typeface="Courier New"/>
              </a:rPr>
              <a:t>             120      0.019     0.018     0.000    96996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*       </a:t>
            </a:r>
            <a:r>
              <a:rPr lang="en-US" sz="1200" b="1" dirty="0" err="1">
                <a:latin typeface="Courier New"/>
                <a:cs typeface="Courier New"/>
              </a:rPr>
              <a:t>HPL_all_reduce</a:t>
            </a:r>
            <a:r>
              <a:rPr lang="en-US" sz="1200" b="1" dirty="0">
                <a:latin typeface="Courier New"/>
                <a:cs typeface="Courier New"/>
              </a:rPr>
              <a:t>         7      0.043     0.036     0.000      448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*         </a:t>
            </a:r>
            <a:r>
              <a:rPr lang="en-US" sz="1200" b="1" dirty="0" err="1">
                <a:latin typeface="Courier New"/>
                <a:cs typeface="Courier New"/>
              </a:rPr>
              <a:t>HPL_broadcast</a:t>
            </a:r>
            <a:r>
              <a:rPr lang="en-US" sz="1200" b="1" dirty="0">
                <a:latin typeface="Courier New"/>
                <a:cs typeface="Courier New"/>
              </a:rPr>
              <a:t>       21      0.041     0.036     0.000      126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HPL_pdlamch</a:t>
            </a:r>
            <a:r>
              <a:rPr lang="en-US" sz="1200" b="1" dirty="0">
                <a:latin typeface="Courier New"/>
                <a:cs typeface="Courier New"/>
              </a:rPr>
              <a:t>          </a:t>
            </a:r>
            <a:r>
              <a:rPr lang="en-US" sz="1200" b="1" dirty="0" smtClean="0">
                <a:latin typeface="Courier New"/>
                <a:cs typeface="Courier New"/>
              </a:rPr>
              <a:t>     </a:t>
            </a:r>
            <a:r>
              <a:rPr lang="en-US" sz="1200" b="1" dirty="0">
                <a:latin typeface="Courier New"/>
                <a:cs typeface="Courier New"/>
              </a:rPr>
              <a:t>2      0.004     0.004     0.000    94248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*       </a:t>
            </a:r>
            <a:r>
              <a:rPr lang="en-US" sz="1200" b="1" dirty="0" err="1">
                <a:latin typeface="Courier New"/>
                <a:cs typeface="Courier New"/>
              </a:rPr>
              <a:t>HPL_fprintf</a:t>
            </a:r>
            <a:r>
              <a:rPr lang="en-US" sz="1200" b="1" dirty="0">
                <a:latin typeface="Courier New"/>
                <a:cs typeface="Courier New"/>
              </a:rPr>
              <a:t>          240      0.001     0.000     0.000     1200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</a:t>
            </a:r>
            <a:r>
              <a:rPr lang="en-US" sz="1200" b="1" dirty="0" err="1">
                <a:latin typeface="Courier New"/>
                <a:cs typeface="Courier New"/>
              </a:rPr>
              <a:t>HPCC_InputFileInit</a:t>
            </a:r>
            <a:r>
              <a:rPr lang="en-US" sz="1200" b="1" dirty="0">
                <a:latin typeface="Courier New"/>
                <a:cs typeface="Courier New"/>
              </a:rPr>
              <a:t>      41      0.001     0.001     0.000      194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ReadInts</a:t>
            </a:r>
            <a:r>
              <a:rPr lang="en-US" sz="1200" b="1" dirty="0">
                <a:latin typeface="Courier New"/>
                <a:cs typeface="Courier New"/>
              </a:rPr>
              <a:t>             </a:t>
            </a:r>
            <a:r>
              <a:rPr lang="en-US" sz="1200" b="1" dirty="0" smtClean="0">
                <a:latin typeface="Courier New"/>
                <a:cs typeface="Courier New"/>
              </a:rPr>
              <a:t>     </a:t>
            </a:r>
            <a:r>
              <a:rPr lang="en-US" sz="1200" b="1" dirty="0">
                <a:latin typeface="Courier New"/>
                <a:cs typeface="Courier New"/>
              </a:rPr>
              <a:t>2      0.000     0.000     0.000       12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PTRANS                    21     22.667    22.667     0.000 4.19e+07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</a:t>
            </a:r>
            <a:r>
              <a:rPr lang="en-US" sz="1200" b="1" dirty="0" err="1">
                <a:latin typeface="Courier New"/>
                <a:cs typeface="Courier New"/>
              </a:rPr>
              <a:t>MaxMem</a:t>
            </a:r>
            <a:r>
              <a:rPr lang="en-US" sz="1200" b="1" dirty="0">
                <a:latin typeface="Courier New"/>
                <a:cs typeface="Courier New"/>
              </a:rPr>
              <a:t>                   5      0.000     0.000     0.000      796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*     </a:t>
            </a:r>
            <a:r>
              <a:rPr lang="en-US" sz="1200" b="1" dirty="0" err="1">
                <a:latin typeface="Courier New"/>
                <a:cs typeface="Courier New"/>
              </a:rPr>
              <a:t>iceil</a:t>
            </a:r>
            <a:r>
              <a:rPr lang="en-US" sz="1200" b="1" dirty="0">
                <a:latin typeface="Courier New"/>
                <a:cs typeface="Courier New"/>
              </a:rPr>
              <a:t>_                 132      0.000     0.000     0.000      792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*     </a:t>
            </a:r>
            <a:r>
              <a:rPr lang="en-US" sz="1200" b="1" dirty="0" err="1">
                <a:latin typeface="Courier New"/>
                <a:cs typeface="Courier New"/>
              </a:rPr>
              <a:t>ilcm</a:t>
            </a:r>
            <a:r>
              <a:rPr lang="en-US" sz="1200" b="1" dirty="0">
                <a:latin typeface="Courier New"/>
                <a:cs typeface="Courier New"/>
              </a:rPr>
              <a:t>_                   14      0.000     0.000     0.000       84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</a:t>
            </a:r>
            <a:r>
              <a:rPr lang="en-US" sz="1200" b="1" dirty="0" err="1">
                <a:latin typeface="Courier New"/>
                <a:cs typeface="Courier New"/>
              </a:rPr>
              <a:t>param_dump</a:t>
            </a:r>
            <a:r>
              <a:rPr lang="en-US" sz="1200" b="1" dirty="0">
                <a:latin typeface="Courier New"/>
                <a:cs typeface="Courier New"/>
              </a:rPr>
              <a:t>              18      0.000     0.000     0.000       84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</a:t>
            </a:r>
            <a:r>
              <a:rPr lang="en-US" sz="1200" b="1" dirty="0" err="1">
                <a:latin typeface="Courier New"/>
                <a:cs typeface="Courier New"/>
              </a:rPr>
              <a:t>Cblacs_get</a:t>
            </a:r>
            <a:r>
              <a:rPr lang="en-US" sz="1200" b="1" dirty="0">
                <a:latin typeface="Courier New"/>
                <a:cs typeface="Courier New"/>
              </a:rPr>
              <a:t>               5      0.000     0.000     0.000       30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</a:t>
            </a:r>
            <a:r>
              <a:rPr lang="en-US" sz="1200" b="1" dirty="0" err="1">
                <a:latin typeface="Courier New"/>
                <a:cs typeface="Courier New"/>
              </a:rPr>
              <a:t>Cblacs_gridmap</a:t>
            </a:r>
            <a:r>
              <a:rPr lang="en-US" sz="1200" b="1" dirty="0">
                <a:latin typeface="Courier New"/>
                <a:cs typeface="Courier New"/>
              </a:rPr>
              <a:t>          35      0.005     0.001     0.000      225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*       </a:t>
            </a:r>
            <a:r>
              <a:rPr lang="en-US" sz="1200" b="1" dirty="0" err="1">
                <a:latin typeface="Courier New"/>
                <a:cs typeface="Courier New"/>
              </a:rPr>
              <a:t>Cblacs_pinfo</a:t>
            </a:r>
            <a:r>
              <a:rPr lang="en-US" sz="1200" b="1" dirty="0">
                <a:latin typeface="Courier New"/>
                <a:cs typeface="Courier New"/>
              </a:rPr>
              <a:t>           7      0.000     0.000     0.000       40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*     </a:t>
            </a:r>
            <a:r>
              <a:rPr lang="en-US" sz="1200" b="1" dirty="0" err="1">
                <a:latin typeface="Courier New"/>
                <a:cs typeface="Courier New"/>
              </a:rPr>
              <a:t>Cblacs_gridinfo</a:t>
            </a:r>
            <a:r>
              <a:rPr lang="en-US" sz="1200" b="1" dirty="0">
                <a:latin typeface="Courier New"/>
                <a:cs typeface="Courier New"/>
              </a:rPr>
              <a:t>         60      0.000     0.000     0.000      260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5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Auto-instrumentation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MPI auto-instrumentation, in </a:t>
            </a:r>
            <a:r>
              <a:rPr lang="en-US" dirty="0" err="1" smtClean="0"/>
              <a:t>macros.make</a:t>
            </a:r>
            <a:r>
              <a:rPr lang="en-US" dirty="0" smtClean="0"/>
              <a:t> set this:</a:t>
            </a:r>
          </a:p>
          <a:p>
            <a:pPr lvl="1"/>
            <a:r>
              <a:rPr lang="en-US" dirty="0" smtClean="0"/>
              <a:t>ENABLE_PMPI=yes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9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Auto-instrumentation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Stats for thread 0: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                    </a:t>
            </a:r>
            <a:r>
              <a:rPr lang="en-US" sz="1400" b="1" dirty="0" smtClean="0">
                <a:latin typeface="Courier New"/>
                <a:cs typeface="Courier New"/>
              </a:rPr>
              <a:t>Called</a:t>
            </a:r>
            <a:r>
              <a:rPr lang="en-US" sz="1400" b="1" dirty="0">
                <a:latin typeface="Courier New"/>
                <a:cs typeface="Courier New"/>
              </a:rPr>
              <a:t>  </a:t>
            </a:r>
            <a:r>
              <a:rPr lang="en-US" sz="1400" b="1" dirty="0" err="1" smtClean="0">
                <a:latin typeface="Courier New"/>
                <a:cs typeface="Courier New"/>
              </a:rPr>
              <a:t>Wallclock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max       min       AVG_MPI_BYTES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 </a:t>
            </a:r>
            <a:r>
              <a:rPr lang="en-US" sz="1400" b="1" dirty="0" err="1">
                <a:latin typeface="Courier New"/>
                <a:cs typeface="Courier New"/>
              </a:rPr>
              <a:t>MPI_Init_thru_Finalize</a:t>
            </a:r>
            <a:r>
              <a:rPr lang="en-US" sz="1400" b="1" dirty="0">
                <a:latin typeface="Courier New"/>
                <a:cs typeface="Courier New"/>
              </a:rPr>
              <a:t>      1 </a:t>
            </a:r>
            <a:r>
              <a:rPr lang="en-US" sz="1400" b="1" dirty="0" smtClean="0">
                <a:latin typeface="Courier New"/>
                <a:cs typeface="Courier New"/>
              </a:rPr>
              <a:t>8.70e</a:t>
            </a:r>
            <a:r>
              <a:rPr lang="en-US" sz="1400" b="1" dirty="0">
                <a:latin typeface="Courier New"/>
                <a:cs typeface="Courier New"/>
              </a:rPr>
              <a:t>-04  8.70e-04  8.70e-04       -      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</a:t>
            </a:r>
            <a:r>
              <a:rPr lang="en-US" sz="1400" b="1" dirty="0" err="1">
                <a:latin typeface="Courier New"/>
                <a:cs typeface="Courier New"/>
              </a:rPr>
              <a:t>MPI_Send</a:t>
            </a:r>
            <a:r>
              <a:rPr lang="en-US" sz="1400" b="1" dirty="0">
                <a:latin typeface="Courier New"/>
                <a:cs typeface="Courier New"/>
              </a:rPr>
              <a:t>                  1 </a:t>
            </a:r>
            <a:r>
              <a:rPr lang="en-US" sz="1400" b="1" dirty="0" smtClean="0">
                <a:latin typeface="Courier New"/>
                <a:cs typeface="Courier New"/>
              </a:rPr>
              <a:t>5.10e</a:t>
            </a:r>
            <a:r>
              <a:rPr lang="en-US" sz="1400" b="1" dirty="0">
                <a:latin typeface="Courier New"/>
                <a:cs typeface="Courier New"/>
              </a:rPr>
              <a:t>-05  5.10e-05  5.10e-05     4.096e+03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</a:t>
            </a:r>
            <a:r>
              <a:rPr lang="en-US" sz="1400" b="1" dirty="0" err="1">
                <a:latin typeface="Courier New"/>
                <a:cs typeface="Courier New"/>
              </a:rPr>
              <a:t>MPI_Recv</a:t>
            </a:r>
            <a:r>
              <a:rPr lang="en-US" sz="1400" b="1" dirty="0">
                <a:latin typeface="Courier New"/>
                <a:cs typeface="Courier New"/>
              </a:rPr>
              <a:t>                  3 </a:t>
            </a:r>
            <a:r>
              <a:rPr lang="en-US" sz="1400" b="1" dirty="0" smtClean="0">
                <a:latin typeface="Courier New"/>
                <a:cs typeface="Courier New"/>
              </a:rPr>
              <a:t>2.63e</a:t>
            </a:r>
            <a:r>
              <a:rPr lang="en-US" sz="1400" b="1" dirty="0">
                <a:latin typeface="Courier New"/>
                <a:cs typeface="Courier New"/>
              </a:rPr>
              <a:t>-04  2.32e-04  1.50e-05     4.096e+03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</a:t>
            </a:r>
            <a:r>
              <a:rPr lang="en-US" sz="1400" b="1" dirty="0" err="1">
                <a:latin typeface="Courier New"/>
                <a:cs typeface="Courier New"/>
              </a:rPr>
              <a:t>MPI_Ssend</a:t>
            </a:r>
            <a:r>
              <a:rPr lang="en-US" sz="1400" b="1" dirty="0">
                <a:latin typeface="Courier New"/>
                <a:cs typeface="Courier New"/>
              </a:rPr>
              <a:t>                 1 </a:t>
            </a:r>
            <a:r>
              <a:rPr lang="en-US" sz="1400" b="1" dirty="0" smtClean="0">
                <a:latin typeface="Courier New"/>
                <a:cs typeface="Courier New"/>
              </a:rPr>
              <a:t>2.40e</a:t>
            </a:r>
            <a:r>
              <a:rPr lang="en-US" sz="1400" b="1" dirty="0">
                <a:latin typeface="Courier New"/>
                <a:cs typeface="Courier New"/>
              </a:rPr>
              <a:t>-05  2.40e-05  2.40e-05     4.096e+03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</a:t>
            </a:r>
            <a:r>
              <a:rPr lang="en-US" sz="1400" b="1" dirty="0" err="1">
                <a:latin typeface="Courier New"/>
                <a:cs typeface="Courier New"/>
              </a:rPr>
              <a:t>MPI_Issend</a:t>
            </a:r>
            <a:r>
              <a:rPr lang="en-US" sz="1400" b="1" dirty="0">
                <a:latin typeface="Courier New"/>
                <a:cs typeface="Courier New"/>
              </a:rPr>
              <a:t>                1 </a:t>
            </a:r>
            <a:r>
              <a:rPr lang="en-US" sz="1400" b="1" dirty="0" smtClean="0">
                <a:latin typeface="Courier New"/>
                <a:cs typeface="Courier New"/>
              </a:rPr>
              <a:t>1.00e</a:t>
            </a:r>
            <a:r>
              <a:rPr lang="en-US" sz="1400" b="1" dirty="0">
                <a:latin typeface="Courier New"/>
                <a:cs typeface="Courier New"/>
              </a:rPr>
              <a:t>-05  1.00e-05  1.00e-05     4.096e+03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</a:t>
            </a:r>
            <a:r>
              <a:rPr lang="en-US" sz="1400" b="1" dirty="0" err="1">
                <a:latin typeface="Courier New"/>
                <a:cs typeface="Courier New"/>
              </a:rPr>
              <a:t>MPI_Sendrecv</a:t>
            </a:r>
            <a:r>
              <a:rPr lang="en-US" sz="1400" b="1" dirty="0">
                <a:latin typeface="Courier New"/>
                <a:cs typeface="Courier New"/>
              </a:rPr>
              <a:t>              1 </a:t>
            </a:r>
            <a:r>
              <a:rPr lang="en-US" sz="1400" b="1" dirty="0" smtClean="0">
                <a:latin typeface="Courier New"/>
                <a:cs typeface="Courier New"/>
              </a:rPr>
              <a:t>1.80e</a:t>
            </a:r>
            <a:r>
              <a:rPr lang="en-US" sz="1400" b="1" dirty="0">
                <a:latin typeface="Courier New"/>
                <a:cs typeface="Courier New"/>
              </a:rPr>
              <a:t>-05  1.80e-05  1.80e-05     8.192e+03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</a:t>
            </a:r>
            <a:r>
              <a:rPr lang="en-US" sz="1400" b="1" dirty="0" err="1">
                <a:latin typeface="Courier New"/>
                <a:cs typeface="Courier New"/>
              </a:rPr>
              <a:t>MPI_Irecv</a:t>
            </a:r>
            <a:r>
              <a:rPr lang="en-US" sz="1400" b="1" dirty="0">
                <a:latin typeface="Courier New"/>
                <a:cs typeface="Courier New"/>
              </a:rPr>
              <a:t>                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2 </a:t>
            </a:r>
            <a:r>
              <a:rPr lang="en-US" sz="1400" b="1" dirty="0" smtClean="0">
                <a:latin typeface="Courier New"/>
                <a:cs typeface="Courier New"/>
              </a:rPr>
              <a:t>1.00e</a:t>
            </a:r>
            <a:r>
              <a:rPr lang="en-US" sz="1400" b="1" dirty="0">
                <a:latin typeface="Courier New"/>
                <a:cs typeface="Courier New"/>
              </a:rPr>
              <a:t>-05  9.00e-06  1.00e-06     4.096e+03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</a:t>
            </a:r>
            <a:r>
              <a:rPr lang="en-US" sz="1400" b="1" dirty="0" err="1">
                <a:latin typeface="Courier New"/>
                <a:cs typeface="Courier New"/>
              </a:rPr>
              <a:t>MPI_Isend</a:t>
            </a:r>
            <a:r>
              <a:rPr lang="en-US" sz="1400" b="1" dirty="0">
                <a:latin typeface="Courier New"/>
                <a:cs typeface="Courier New"/>
              </a:rPr>
              <a:t>                 2 </a:t>
            </a:r>
            <a:r>
              <a:rPr lang="en-US" sz="1400" b="1" dirty="0" smtClean="0">
                <a:latin typeface="Courier New"/>
                <a:cs typeface="Courier New"/>
              </a:rPr>
              <a:t>6.00e</a:t>
            </a:r>
            <a:r>
              <a:rPr lang="en-US" sz="1400" b="1" dirty="0">
                <a:latin typeface="Courier New"/>
                <a:cs typeface="Courier New"/>
              </a:rPr>
              <a:t>-06  4.00e-06  2.00e-06     4.096e+03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</a:t>
            </a:r>
            <a:r>
              <a:rPr lang="en-US" sz="1400" b="1" dirty="0" err="1">
                <a:latin typeface="Courier New"/>
                <a:cs typeface="Courier New"/>
              </a:rPr>
              <a:t>MPI_Wait</a:t>
            </a:r>
            <a:r>
              <a:rPr lang="en-US" sz="1400" b="1" dirty="0">
                <a:latin typeface="Courier New"/>
                <a:cs typeface="Courier New"/>
              </a:rPr>
              <a:t>                  2 </a:t>
            </a:r>
            <a:r>
              <a:rPr lang="en-US" sz="1400" b="1" dirty="0" smtClean="0">
                <a:latin typeface="Courier New"/>
                <a:cs typeface="Courier New"/>
              </a:rPr>
              <a:t>1.80e</a:t>
            </a:r>
            <a:r>
              <a:rPr lang="en-US" sz="1400" b="1" dirty="0">
                <a:latin typeface="Courier New"/>
                <a:cs typeface="Courier New"/>
              </a:rPr>
              <a:t>-05  1.70e-05  1.00e-06       -      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</a:t>
            </a:r>
            <a:r>
              <a:rPr lang="en-US" sz="1400" b="1" dirty="0" err="1">
                <a:latin typeface="Courier New"/>
                <a:cs typeface="Courier New"/>
              </a:rPr>
              <a:t>MPI_Waitall</a:t>
            </a:r>
            <a:r>
              <a:rPr lang="en-US" sz="1400" b="1" dirty="0">
                <a:latin typeface="Courier New"/>
                <a:cs typeface="Courier New"/>
              </a:rPr>
              <a:t>               2 </a:t>
            </a:r>
            <a:r>
              <a:rPr lang="en-US" sz="1400" b="1" dirty="0" smtClean="0">
                <a:latin typeface="Courier New"/>
                <a:cs typeface="Courier New"/>
              </a:rPr>
              <a:t>1.10e</a:t>
            </a:r>
            <a:r>
              <a:rPr lang="en-US" sz="1400" b="1" dirty="0">
                <a:latin typeface="Courier New"/>
                <a:cs typeface="Courier New"/>
              </a:rPr>
              <a:t>-05  1.10e-05  0.00e+00       -      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</a:t>
            </a:r>
            <a:r>
              <a:rPr lang="en-US" sz="1400" b="1" dirty="0" err="1">
                <a:latin typeface="Courier New"/>
                <a:cs typeface="Courier New"/>
              </a:rPr>
              <a:t>MPI_Barrier</a:t>
            </a:r>
            <a:r>
              <a:rPr lang="en-US" sz="1400" b="1" dirty="0">
                <a:latin typeface="Courier New"/>
                <a:cs typeface="Courier New"/>
              </a:rPr>
              <a:t>               1 </a:t>
            </a:r>
            <a:r>
              <a:rPr lang="en-US" sz="1400" b="1" dirty="0" smtClean="0">
                <a:latin typeface="Courier New"/>
                <a:cs typeface="Courier New"/>
              </a:rPr>
              <a:t>2.20e</a:t>
            </a:r>
            <a:r>
              <a:rPr lang="en-US" sz="1400" b="1" dirty="0">
                <a:latin typeface="Courier New"/>
                <a:cs typeface="Courier New"/>
              </a:rPr>
              <a:t>-05  2.20e-05  2.20e-05       -      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</a:t>
            </a:r>
            <a:r>
              <a:rPr lang="en-US" sz="1400" b="1" dirty="0" err="1">
                <a:latin typeface="Courier New"/>
                <a:cs typeface="Courier New"/>
              </a:rPr>
              <a:t>MPI_Bcast</a:t>
            </a:r>
            <a:r>
              <a:rPr lang="en-US" sz="1400" b="1" dirty="0">
                <a:latin typeface="Courier New"/>
                <a:cs typeface="Courier New"/>
              </a:rPr>
              <a:t>                 1 </a:t>
            </a:r>
            <a:r>
              <a:rPr lang="en-US" sz="1400" b="1" dirty="0" smtClean="0">
                <a:latin typeface="Courier New"/>
                <a:cs typeface="Courier New"/>
              </a:rPr>
              <a:t>9.00e</a:t>
            </a:r>
            <a:r>
              <a:rPr lang="en-US" sz="1400" b="1" dirty="0">
                <a:latin typeface="Courier New"/>
                <a:cs typeface="Courier New"/>
              </a:rPr>
              <a:t>-06  9.00e-06  9.00e-06     4.096e+03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2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Induced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GPTL estimates its own overhead: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overhead </a:t>
            </a:r>
            <a:r>
              <a:rPr lang="en-US" sz="1800" b="1" dirty="0">
                <a:latin typeface="Courier New"/>
                <a:cs typeface="Courier New"/>
              </a:rPr>
              <a:t>of 1 </a:t>
            </a:r>
            <a:r>
              <a:rPr lang="en-US" sz="1800" b="1" dirty="0" err="1" smtClean="0">
                <a:latin typeface="Courier New"/>
                <a:cs typeface="Courier New"/>
              </a:rPr>
              <a:t>GPTLstart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or </a:t>
            </a:r>
            <a:r>
              <a:rPr lang="en-US" sz="1800" b="1" dirty="0" err="1">
                <a:latin typeface="Courier New"/>
                <a:cs typeface="Courier New"/>
              </a:rPr>
              <a:t>GPTLstop</a:t>
            </a:r>
            <a:r>
              <a:rPr lang="en-US" sz="1800" b="1" dirty="0">
                <a:latin typeface="Courier New"/>
                <a:cs typeface="Courier New"/>
              </a:rPr>
              <a:t> call=1.28e-07 seconds</a:t>
            </a:r>
          </a:p>
          <a:p>
            <a:pPr marL="0" indent="0">
              <a:buNone/>
            </a:pP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Components </a:t>
            </a:r>
            <a:r>
              <a:rPr lang="en-US" sz="1800" b="1" dirty="0">
                <a:latin typeface="Courier New"/>
                <a:cs typeface="Courier New"/>
              </a:rPr>
              <a:t>are as follows: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Fortran layer:             </a:t>
            </a:r>
            <a:r>
              <a:rPr lang="en-US" sz="1800" b="1" dirty="0" smtClean="0">
                <a:latin typeface="Courier New"/>
                <a:cs typeface="Courier New"/>
              </a:rPr>
              <a:t>1.0e-09 </a:t>
            </a:r>
            <a:r>
              <a:rPr lang="en-US" sz="1800" b="1" dirty="0">
                <a:latin typeface="Courier New"/>
                <a:cs typeface="Courier New"/>
              </a:rPr>
              <a:t>=   </a:t>
            </a:r>
            <a:r>
              <a:rPr lang="en-US" sz="1800" b="1" dirty="0" smtClean="0">
                <a:latin typeface="Courier New"/>
                <a:cs typeface="Courier New"/>
              </a:rPr>
              <a:t>1.5% </a:t>
            </a:r>
            <a:r>
              <a:rPr lang="en-US" sz="1800" b="1" dirty="0">
                <a:latin typeface="Courier New"/>
                <a:cs typeface="Courier New"/>
              </a:rPr>
              <a:t>of total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Get thread number:         1.7e-08 =  13.3% of total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Generate hash index:       1.9e-08 =  14.8% of total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Find </a:t>
            </a:r>
            <a:r>
              <a:rPr lang="en-US" sz="1800" b="1" dirty="0" err="1">
                <a:latin typeface="Courier New"/>
                <a:cs typeface="Courier New"/>
              </a:rPr>
              <a:t>hashtable</a:t>
            </a:r>
            <a:r>
              <a:rPr lang="en-US" sz="1800" b="1" dirty="0">
                <a:latin typeface="Courier New"/>
                <a:cs typeface="Courier New"/>
              </a:rPr>
              <a:t> entry:      1.5e-08 =  11.7% of total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Underlying timing routine: 7.0e-08 = 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53.2%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of total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Misc</a:t>
            </a:r>
            <a:r>
              <a:rPr lang="en-US" sz="1800" b="1" dirty="0">
                <a:latin typeface="Courier New"/>
                <a:cs typeface="Courier New"/>
              </a:rPr>
              <a:t> start/stop functions: 7.0e-09 =   5.5% of total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6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Induced Overhead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Stats for thread 0: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           Called  </a:t>
            </a:r>
            <a:r>
              <a:rPr lang="en-US" sz="1400" b="1" dirty="0" err="1" smtClean="0">
                <a:latin typeface="Courier New"/>
                <a:cs typeface="Courier New"/>
              </a:rPr>
              <a:t>Wallclock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max       min       </a:t>
            </a:r>
            <a:r>
              <a:rPr lang="en-US" sz="1400" b="1" dirty="0" err="1">
                <a:latin typeface="Courier New"/>
                <a:cs typeface="Courier New"/>
              </a:rPr>
              <a:t>self_OH</a:t>
            </a:r>
            <a:r>
              <a:rPr lang="en-US" sz="1400" b="1" dirty="0">
                <a:latin typeface="Courier New"/>
                <a:cs typeface="Courier New"/>
              </a:rPr>
              <a:t> </a:t>
            </a:r>
            <a:r>
              <a:rPr lang="en-US" sz="1400" b="1" dirty="0" err="1" smtClean="0">
                <a:latin typeface="Courier New"/>
                <a:cs typeface="Courier New"/>
              </a:rPr>
              <a:t>parent_OH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/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 total              1    0.910     0.910     0.910   </a:t>
            </a:r>
            <a:r>
              <a:rPr lang="en-US" sz="1400" b="1" dirty="0" smtClean="0">
                <a:latin typeface="Courier New"/>
                <a:cs typeface="Courier New"/>
              </a:rPr>
              <a:t>0.000</a:t>
            </a:r>
            <a:r>
              <a:rPr lang="en-US" sz="1400" b="1" dirty="0">
                <a:latin typeface="Courier New"/>
                <a:cs typeface="Courier New"/>
              </a:rPr>
              <a:t>     0.000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1x1e7            1    0.022     0.022     0.022   </a:t>
            </a:r>
            <a:r>
              <a:rPr lang="en-US" sz="1400" b="1" dirty="0" smtClean="0">
                <a:latin typeface="Courier New"/>
                <a:cs typeface="Courier New"/>
              </a:rPr>
              <a:t>0.000</a:t>
            </a:r>
            <a:r>
              <a:rPr lang="en-US" sz="1400" b="1" dirty="0">
                <a:latin typeface="Courier New"/>
                <a:cs typeface="Courier New"/>
              </a:rPr>
              <a:t>     0.000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10x1e6          10    0.015  1.55e-03  1.36e-03   0.000     0.000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100x1e5        100    0.014  1.80e-04  1.11e-</a:t>
            </a:r>
            <a:r>
              <a:rPr lang="en-US" sz="1400" b="1" dirty="0" smtClean="0">
                <a:latin typeface="Courier New"/>
                <a:cs typeface="Courier New"/>
              </a:rPr>
              <a:t>04 </a:t>
            </a:r>
            <a:r>
              <a:rPr lang="en-US" sz="1400" b="1" dirty="0">
                <a:latin typeface="Courier New"/>
                <a:cs typeface="Courier New"/>
              </a:rPr>
              <a:t>  0.000     0.000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1000x1e4      1000    0.015  2.01e-05  1.11e-05   </a:t>
            </a:r>
            <a:r>
              <a:rPr lang="en-US" sz="1400" b="1" dirty="0" smtClean="0">
                <a:latin typeface="Courier New"/>
                <a:cs typeface="Courier New"/>
              </a:rPr>
              <a:t>0.000</a:t>
            </a:r>
            <a:r>
              <a:rPr lang="en-US" sz="1400" b="1" dirty="0">
                <a:latin typeface="Courier New"/>
                <a:cs typeface="Courier New"/>
              </a:rPr>
              <a:t>     0.000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1e4x1000     10000    </a:t>
            </a:r>
            <a:r>
              <a:rPr lang="en-US" sz="1400" b="1" dirty="0" smtClean="0">
                <a:latin typeface="Courier New"/>
                <a:cs typeface="Courier New"/>
              </a:rPr>
              <a:t>0.015</a:t>
            </a:r>
            <a:r>
              <a:rPr lang="en-US" sz="1400" b="1" dirty="0">
                <a:latin typeface="Courier New"/>
                <a:cs typeface="Courier New"/>
              </a:rPr>
              <a:t>  1.04e-05  1.12e-06   0.000     0.001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1e5x100     100000   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0.015  9.05e-06  1.22e-07   </a:t>
            </a:r>
            <a:r>
              <a:rPr lang="en-US" sz="1400" b="1" dirty="0" smtClean="0">
                <a:latin typeface="Courier New"/>
                <a:cs typeface="Courier New"/>
              </a:rPr>
              <a:t>0.001</a:t>
            </a:r>
            <a:r>
              <a:rPr lang="en-US" sz="1400" b="1" dirty="0">
                <a:latin typeface="Courier New"/>
                <a:cs typeface="Courier New"/>
              </a:rPr>
              <a:t>     0.006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1e6x10     1.0e+06   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0.026  8.74e-06  1.67e-08   </a:t>
            </a:r>
            <a:r>
              <a:rPr lang="en-US" sz="1400" b="1" dirty="0" smtClean="0">
                <a:latin typeface="Courier New"/>
                <a:cs typeface="Courier New"/>
              </a:rPr>
              <a:t>0.011</a:t>
            </a:r>
            <a:r>
              <a:rPr lang="en-US" sz="1400" b="1" dirty="0">
                <a:latin typeface="Courier New"/>
                <a:cs typeface="Courier New"/>
              </a:rPr>
              <a:t>     0.062 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    1e7x1      1.0e+07    0.180  8.74e-06  1.11e-08   </a:t>
            </a:r>
            <a:r>
              <a:rPr lang="en-US" sz="1400" b="1" dirty="0" smtClean="0">
                <a:latin typeface="Courier New"/>
                <a:cs typeface="Courier New"/>
              </a:rPr>
              <a:t>0.108</a:t>
            </a:r>
            <a:r>
              <a:rPr lang="en-US" sz="1400" b="1" dirty="0">
                <a:latin typeface="Courier New"/>
                <a:cs typeface="Courier New"/>
              </a:rPr>
              <a:t>     0.618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4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timing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is </a:t>
            </a:r>
            <a:r>
              <a:rPr lang="en-US" dirty="0" err="1" smtClean="0">
                <a:solidFill>
                  <a:srgbClr val="FF0000"/>
                </a:solidFill>
              </a:rPr>
              <a:t>gettimeofday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/>
              <a:t>For Intel arch’s change to register read which has better granularity and much lower overhead:</a:t>
            </a:r>
          </a:p>
          <a:p>
            <a:pPr lvl="1"/>
            <a:r>
              <a:rPr lang="en-US" sz="1800" dirty="0" smtClean="0">
                <a:cs typeface="Courier New"/>
              </a:rPr>
              <a:t>C or Fortran: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GPTLsetutr</a:t>
            </a:r>
            <a:r>
              <a:rPr lang="en-US" sz="1800" b="1" dirty="0" smtClean="0">
                <a:latin typeface="Courier New"/>
                <a:cs typeface="Courier New"/>
              </a:rPr>
              <a:t>(</a:t>
            </a:r>
            <a:r>
              <a:rPr lang="en-US" sz="1800" b="1" dirty="0" err="1" smtClean="0">
                <a:latin typeface="Courier New"/>
                <a:cs typeface="Courier New"/>
              </a:rPr>
              <a:t>GPTLnanotime</a:t>
            </a:r>
            <a:r>
              <a:rPr lang="en-US" sz="1800" b="1" dirty="0" smtClean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sz="1800" dirty="0" smtClean="0">
                <a:cs typeface="Courier New"/>
              </a:rPr>
              <a:t>Fortran: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utr</a:t>
            </a:r>
            <a:r>
              <a:rPr lang="en-US" sz="1800" b="1" dirty="0" smtClean="0">
                <a:latin typeface="Courier New"/>
                <a:cs typeface="Courier New"/>
              </a:rPr>
              <a:t> = ‘</a:t>
            </a:r>
            <a:r>
              <a:rPr lang="en-US" sz="1800" b="1" dirty="0" err="1" smtClean="0">
                <a:latin typeface="Courier New"/>
                <a:cs typeface="Courier New"/>
              </a:rPr>
              <a:t>nanotime</a:t>
            </a:r>
            <a:r>
              <a:rPr lang="en-US" sz="1800" b="1" dirty="0" smtClean="0">
                <a:latin typeface="Courier New"/>
                <a:cs typeface="Courier New"/>
              </a:rPr>
              <a:t>’ </a:t>
            </a:r>
            <a:r>
              <a:rPr lang="en-US" sz="1800" dirty="0" smtClean="0">
                <a:cs typeface="Courier New"/>
              </a:rPr>
              <a:t>in </a:t>
            </a:r>
            <a:r>
              <a:rPr lang="en-US" sz="1800" dirty="0" err="1" smtClean="0">
                <a:cs typeface="Courier New"/>
              </a:rPr>
              <a:t>namelist</a:t>
            </a:r>
            <a:r>
              <a:rPr lang="en-US" sz="1800" dirty="0" smtClean="0">
                <a:cs typeface="Courier New"/>
              </a:rPr>
              <a:t> &amp;</a:t>
            </a:r>
            <a:r>
              <a:rPr lang="en-US" sz="1800" dirty="0" err="1" smtClean="0">
                <a:cs typeface="Courier New"/>
              </a:rPr>
              <a:t>gptlnl</a:t>
            </a:r>
            <a:endParaRPr lang="en-US" sz="1800" dirty="0" smtClean="0">
              <a:cs typeface="Courier New"/>
            </a:endParaRPr>
          </a:p>
          <a:p>
            <a:pPr lvl="1"/>
            <a:r>
              <a:rPr lang="en-US" sz="1800" dirty="0" smtClean="0">
                <a:solidFill>
                  <a:srgbClr val="FF0000"/>
                </a:solidFill>
                <a:cs typeface="Courier New"/>
              </a:rPr>
              <a:t>May </a:t>
            </a:r>
            <a:r>
              <a:rPr lang="en-US" sz="1800" dirty="0" smtClean="0">
                <a:cs typeface="Courier New"/>
              </a:rPr>
              <a:t>cause problems on machines with variable clock rate (e.g. “turbo mode”)</a:t>
            </a:r>
          </a:p>
          <a:p>
            <a:pPr marL="457200" lvl="1" indent="0">
              <a:buNone/>
            </a:pP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PAPI details handled by GPTL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lnSpc>
                <a:spcPct val="85000"/>
              </a:lnSpc>
              <a:spcBef>
                <a:spcPts val="1400"/>
              </a:spcBef>
              <a:buClrTx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800" dirty="0">
                <a:latin typeface="Arial" charset="0"/>
                <a:cs typeface="DejaVu LGC Sans" charset="0"/>
              </a:rPr>
              <a:t>This call:</a:t>
            </a:r>
          </a:p>
          <a:p>
            <a:pPr marL="228600" indent="-228600">
              <a:lnSpc>
                <a:spcPct val="85000"/>
              </a:lnSpc>
              <a:spcBef>
                <a:spcPts val="1400"/>
              </a:spcBef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latin typeface="Arial Narrow" charset="0"/>
                <a:cs typeface="DejaVu LGC Sans" charset="0"/>
              </a:rPr>
              <a:t>	 </a:t>
            </a:r>
            <a:r>
              <a:rPr lang="en-GB" sz="1600" b="1" dirty="0" err="1">
                <a:latin typeface="Courier New" charset="0"/>
                <a:cs typeface="DejaVu LGC Sans" charset="0"/>
              </a:rPr>
              <a:t>GPTLsetoption</a:t>
            </a:r>
            <a:r>
              <a:rPr lang="en-GB" sz="1600" b="1" dirty="0">
                <a:latin typeface="Courier New" charset="0"/>
                <a:cs typeface="DejaVu LGC Sans" charset="0"/>
              </a:rPr>
              <a:t> (PAPI_FP_OPS, 1);</a:t>
            </a:r>
          </a:p>
          <a:p>
            <a:pPr marL="228600" indent="-228600">
              <a:lnSpc>
                <a:spcPct val="85000"/>
              </a:lnSpc>
              <a:spcBef>
                <a:spcPts val="1400"/>
              </a:spcBef>
              <a:buClrTx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800" dirty="0">
                <a:latin typeface="Arial" charset="0"/>
                <a:cs typeface="DejaVu LGC Sans" charset="0"/>
              </a:rPr>
              <a:t>Implies:</a:t>
            </a:r>
          </a:p>
          <a:p>
            <a:pPr marL="228600" indent="-228600">
              <a:lnSpc>
                <a:spcPct val="35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latin typeface="Courier New" charset="0"/>
                <a:cs typeface="DejaVu LGC Sans" charset="0"/>
              </a:rPr>
              <a:t> </a:t>
            </a:r>
            <a:r>
              <a:rPr lang="en-GB" sz="1600" b="1" dirty="0" err="1">
                <a:latin typeface="Courier New" charset="0"/>
                <a:cs typeface="DejaVu LGC Sans" charset="0"/>
              </a:rPr>
              <a:t>PAPI_library_init</a:t>
            </a:r>
            <a:r>
              <a:rPr lang="en-GB" sz="1600" b="1" dirty="0">
                <a:latin typeface="Courier New" charset="0"/>
                <a:cs typeface="DejaVu LGC Sans" charset="0"/>
              </a:rPr>
              <a:t> (PAPI_VER_CURRENT));</a:t>
            </a:r>
          </a:p>
          <a:p>
            <a:pPr marL="228600" indent="-228600">
              <a:lnSpc>
                <a:spcPct val="35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latin typeface="Courier New" charset="0"/>
                <a:cs typeface="DejaVu LGC Sans" charset="0"/>
              </a:rPr>
              <a:t> </a:t>
            </a:r>
            <a:r>
              <a:rPr lang="en-GB" sz="1600" b="1" dirty="0" err="1">
                <a:latin typeface="Courier New" charset="0"/>
                <a:cs typeface="DejaVu LGC Sans" charset="0"/>
              </a:rPr>
              <a:t>PAPI_thread_init</a:t>
            </a:r>
            <a:r>
              <a:rPr lang="en-GB" sz="1600" b="1" dirty="0">
                <a:latin typeface="Courier New" charset="0"/>
                <a:cs typeface="DejaVu LGC Sans" charset="0"/>
              </a:rPr>
              <a:t> ((unsigned long (*)(void(</a:t>
            </a:r>
            <a:r>
              <a:rPr lang="en-GB" sz="1600" b="1" dirty="0" err="1">
                <a:latin typeface="Courier New" charset="0"/>
                <a:cs typeface="DejaVu LGC Sans" charset="0"/>
              </a:rPr>
              <a:t>pthread_self</a:t>
            </a:r>
            <a:r>
              <a:rPr lang="en-GB" sz="1600" b="1" dirty="0">
                <a:latin typeface="Courier New" charset="0"/>
                <a:cs typeface="DejaVu LGC Sans" charset="0"/>
              </a:rPr>
              <a:t>));</a:t>
            </a:r>
          </a:p>
          <a:p>
            <a:pPr marL="228600" indent="-228600">
              <a:lnSpc>
                <a:spcPct val="35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latin typeface="Courier New" charset="0"/>
                <a:cs typeface="DejaVu LGC Sans" charset="0"/>
              </a:rPr>
              <a:t> </a:t>
            </a:r>
            <a:r>
              <a:rPr lang="en-GB" sz="1600" b="1" dirty="0" err="1">
                <a:latin typeface="Courier New" charset="0"/>
                <a:cs typeface="DejaVu LGC Sans" charset="0"/>
              </a:rPr>
              <a:t>PAPI_create_eventset</a:t>
            </a:r>
            <a:r>
              <a:rPr lang="en-GB" sz="1600" b="1" dirty="0">
                <a:latin typeface="Courier New" charset="0"/>
                <a:cs typeface="DejaVu LGC Sans" charset="0"/>
              </a:rPr>
              <a:t> (&amp;</a:t>
            </a:r>
            <a:r>
              <a:rPr lang="en-GB" sz="1600" b="1" dirty="0" err="1">
                <a:latin typeface="Courier New" charset="0"/>
                <a:cs typeface="DejaVu LGC Sans" charset="0"/>
              </a:rPr>
              <a:t>EventSet</a:t>
            </a:r>
            <a:r>
              <a:rPr lang="en-GB" sz="1600" b="1" dirty="0">
                <a:latin typeface="Courier New" charset="0"/>
                <a:cs typeface="DejaVu LGC Sans" charset="0"/>
              </a:rPr>
              <a:t>[t]))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;</a:t>
            </a:r>
          </a:p>
          <a:p>
            <a:pPr marL="228600" indent="-228600">
              <a:lnSpc>
                <a:spcPct val="35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latin typeface="Courier New" charset="0"/>
                <a:cs typeface="DejaVu LGC Sans" charset="0"/>
              </a:rPr>
              <a:t> </a:t>
            </a:r>
            <a:r>
              <a:rPr lang="en-GB" sz="1600" b="1" dirty="0" err="1" smtClean="0">
                <a:solidFill>
                  <a:srgbClr val="FF0000"/>
                </a:solidFill>
                <a:latin typeface="Courier New" charset="0"/>
                <a:cs typeface="DejaVu LGC Sans" charset="0"/>
              </a:rPr>
              <a:t>PAPI_assign_eventset_component</a:t>
            </a:r>
            <a:r>
              <a:rPr lang="en-GB" sz="1600" b="1" dirty="0" smtClean="0">
                <a:solidFill>
                  <a:srgbClr val="FF0000"/>
                </a:solidFill>
                <a:latin typeface="Courier New" charset="0"/>
                <a:cs typeface="DejaVu LGC Sans" charset="0"/>
              </a:rPr>
              <a:t> (</a:t>
            </a:r>
            <a:r>
              <a:rPr lang="en-GB" sz="1600" b="1" dirty="0" err="1" smtClean="0">
                <a:solidFill>
                  <a:srgbClr val="FF0000"/>
                </a:solidFill>
                <a:latin typeface="Courier New" charset="0"/>
                <a:cs typeface="DejaVu LGC Sans" charset="0"/>
              </a:rPr>
              <a:t>EventSet</a:t>
            </a:r>
            <a:r>
              <a:rPr lang="en-GB" sz="1600" b="1" dirty="0" smtClean="0">
                <a:solidFill>
                  <a:srgbClr val="FF0000"/>
                </a:solidFill>
                <a:latin typeface="Courier New" charset="0"/>
                <a:cs typeface="DejaVu LGC Sans" charset="0"/>
              </a:rPr>
              <a:t>[t], 0);</a:t>
            </a:r>
          </a:p>
          <a:p>
            <a:pPr marL="228600" indent="-228600">
              <a:lnSpc>
                <a:spcPct val="35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latin typeface="Courier New" charset="0"/>
                <a:cs typeface="DejaVu LGC Sans" charset="0"/>
              </a:rPr>
              <a:t> </a:t>
            </a:r>
            <a:r>
              <a:rPr lang="en-GB" sz="1600" b="1" dirty="0" err="1" smtClean="0">
                <a:latin typeface="Courier New" charset="0"/>
                <a:cs typeface="DejaVu LGC Sans" charset="0"/>
              </a:rPr>
              <a:t>PAPI_multiplex_init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 ();</a:t>
            </a:r>
          </a:p>
          <a:p>
            <a:pPr marL="228600" indent="-228600">
              <a:lnSpc>
                <a:spcPct val="35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latin typeface="Courier New" charset="0"/>
                <a:cs typeface="DejaVu LGC Sans" charset="0"/>
              </a:rPr>
              <a:t> </a:t>
            </a:r>
            <a:r>
              <a:rPr lang="en-GB" sz="1600" b="1" dirty="0" err="1" smtClean="0">
                <a:latin typeface="Courier New" charset="0"/>
                <a:cs typeface="DejaVu LGC Sans" charset="0"/>
              </a:rPr>
              <a:t>PAPI_set_multiplex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 (</a:t>
            </a:r>
            <a:r>
              <a:rPr lang="en-GB" sz="1600" b="1" dirty="0" err="1" smtClean="0">
                <a:latin typeface="Courier New" charset="0"/>
                <a:cs typeface="DejaVu LGC Sans" charset="0"/>
              </a:rPr>
              <a:t>EventSet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[t]);</a:t>
            </a:r>
            <a:endParaRPr lang="en-GB" sz="1600" b="1" dirty="0">
              <a:latin typeface="Courier New" charset="0"/>
              <a:cs typeface="DejaVu LGC Sans" charset="0"/>
            </a:endParaRPr>
          </a:p>
          <a:p>
            <a:pPr marL="228600" indent="-228600">
              <a:lnSpc>
                <a:spcPct val="35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latin typeface="Courier New" charset="0"/>
                <a:cs typeface="DejaVu LGC Sans" charset="0"/>
              </a:rPr>
              <a:t> </a:t>
            </a:r>
            <a:r>
              <a:rPr lang="en-GB" sz="1600" b="1" dirty="0" err="1">
                <a:latin typeface="Courier New" charset="0"/>
                <a:cs typeface="DejaVu LGC Sans" charset="0"/>
              </a:rPr>
              <a:t>PAPI_add_event</a:t>
            </a:r>
            <a:r>
              <a:rPr lang="en-GB" sz="1600" b="1" dirty="0">
                <a:latin typeface="Courier New" charset="0"/>
                <a:cs typeface="DejaVu LGC Sans" charset="0"/>
              </a:rPr>
              <a:t> (</a:t>
            </a:r>
            <a:r>
              <a:rPr lang="en-GB" sz="1600" b="1" dirty="0" err="1">
                <a:latin typeface="Courier New" charset="0"/>
                <a:cs typeface="DejaVu LGC Sans" charset="0"/>
              </a:rPr>
              <a:t>EventSet</a:t>
            </a:r>
            <a:r>
              <a:rPr lang="en-GB" sz="1600" b="1" dirty="0">
                <a:latin typeface="Courier New" charset="0"/>
                <a:cs typeface="DejaVu LGC Sans" charset="0"/>
              </a:rPr>
              <a:t>[t], PAPI_FP_OPS));</a:t>
            </a:r>
          </a:p>
          <a:p>
            <a:pPr marL="228600" indent="-228600">
              <a:lnSpc>
                <a:spcPct val="35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latin typeface="Courier New" charset="0"/>
                <a:cs typeface="DejaVu LGC Sans" charset="0"/>
              </a:rPr>
              <a:t> </a:t>
            </a:r>
            <a:r>
              <a:rPr lang="en-GB" sz="1600" b="1" dirty="0" err="1">
                <a:latin typeface="Courier New" charset="0"/>
                <a:cs typeface="DejaVu LGC Sans" charset="0"/>
              </a:rPr>
              <a:t>PAPI_start</a:t>
            </a:r>
            <a:r>
              <a:rPr lang="en-GB" sz="1600" b="1" dirty="0">
                <a:latin typeface="Courier New" charset="0"/>
                <a:cs typeface="DejaVu LGC Sans" charset="0"/>
              </a:rPr>
              <a:t> (</a:t>
            </a:r>
            <a:r>
              <a:rPr lang="en-GB" sz="1600" b="1" dirty="0" err="1">
                <a:latin typeface="Courier New" charset="0"/>
                <a:cs typeface="DejaVu LGC Sans" charset="0"/>
              </a:rPr>
              <a:t>EventSet</a:t>
            </a:r>
            <a:r>
              <a:rPr lang="en-GB" sz="1600" b="1" dirty="0">
                <a:latin typeface="Courier New" charset="0"/>
                <a:cs typeface="DejaVu LGC Sans" charset="0"/>
              </a:rPr>
              <a:t>[t]);</a:t>
            </a:r>
          </a:p>
          <a:p>
            <a:pPr marL="228600" indent="-228600">
              <a:lnSpc>
                <a:spcPct val="35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endParaRPr lang="en-GB" sz="1600" b="1" dirty="0">
              <a:latin typeface="Courier New" charset="0"/>
              <a:cs typeface="DejaVu LGC Sans" charset="0"/>
            </a:endParaRPr>
          </a:p>
          <a:p>
            <a:pPr marL="228600" indent="-228600">
              <a:lnSpc>
                <a:spcPct val="85000"/>
              </a:lnSpc>
              <a:spcBef>
                <a:spcPts val="1400"/>
              </a:spcBef>
              <a:buClrTx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800" dirty="0">
                <a:latin typeface="Arial" charset="0"/>
                <a:cs typeface="DejaVu LGC Sans" charset="0"/>
              </a:rPr>
              <a:t>PAPI multiplexing handled automatically, </a:t>
            </a:r>
            <a:r>
              <a:rPr lang="en-GB" sz="2800" dirty="0" smtClean="0">
                <a:latin typeface="Arial" charset="0"/>
                <a:cs typeface="DejaVu LGC Sans" charset="0"/>
              </a:rPr>
              <a:t>enabled only if </a:t>
            </a:r>
            <a:r>
              <a:rPr lang="en-GB" sz="2800" dirty="0">
                <a:latin typeface="Arial" charset="0"/>
                <a:cs typeface="DejaVu LGC Sans" charset="0"/>
              </a:rPr>
              <a:t>needed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4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289800" y="1600200"/>
            <a:ext cx="647700" cy="441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78500" y="1600200"/>
            <a:ext cx="546100" cy="441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971800"/>
            <a:ext cx="7480300" cy="177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timing.summary</a:t>
            </a:r>
            <a:r>
              <a:rPr lang="en-US" dirty="0" smtClean="0"/>
              <a:t> file generated by </a:t>
            </a:r>
            <a:r>
              <a:rPr lang="en-US" dirty="0" err="1" smtClean="0"/>
              <a:t>GPTLpr_summary</a:t>
            </a:r>
            <a:r>
              <a:rPr lang="en-US" dirty="0" smtClean="0"/>
              <a:t>(</a:t>
            </a:r>
            <a:r>
              <a:rPr lang="en-US" dirty="0" err="1" smtClean="0"/>
              <a:t>comm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name            </a:t>
            </a:r>
            <a:r>
              <a:rPr lang="en-US" sz="1200" b="1" dirty="0" err="1">
                <a:latin typeface="Courier New"/>
                <a:cs typeface="Courier New"/>
              </a:rPr>
              <a:t>ncalls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nranks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mean_time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std_dev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wallmax</a:t>
            </a:r>
            <a:r>
              <a:rPr lang="en-US" sz="1200" b="1" dirty="0">
                <a:latin typeface="Courier New"/>
                <a:cs typeface="Courier New"/>
              </a:rPr>
              <a:t> (rank  ) </a:t>
            </a:r>
            <a:r>
              <a:rPr lang="en-US" sz="1200" b="1" dirty="0" err="1">
                <a:latin typeface="Courier New"/>
                <a:cs typeface="Courier New"/>
              </a:rPr>
              <a:t>wallmin</a:t>
            </a:r>
            <a:r>
              <a:rPr lang="en-US" sz="1200" b="1" dirty="0">
                <a:latin typeface="Courier New"/>
                <a:cs typeface="Courier New"/>
              </a:rPr>
              <a:t> (rank  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Diag</a:t>
            </a:r>
            <a:r>
              <a:rPr lang="en-US" sz="1200" b="1" dirty="0">
                <a:latin typeface="Courier New"/>
                <a:cs typeface="Courier New"/>
              </a:rPr>
              <a:t>              1002      2     4.371   3.453   6.812 (     0)   1.929 (     1)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MainLoop</a:t>
            </a:r>
            <a:r>
              <a:rPr lang="en-US" sz="1200" b="1" dirty="0">
                <a:latin typeface="Courier New"/>
                <a:cs typeface="Courier New"/>
              </a:rPr>
              <a:t>             2      2    53.364   0.007  53.369 (     0)  53.359 (     1)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ZeroTendencies</a:t>
            </a:r>
            <a:r>
              <a:rPr lang="en-US" sz="1200" b="1" dirty="0">
                <a:latin typeface="Courier New"/>
                <a:cs typeface="Courier New"/>
              </a:rPr>
              <a:t>     200      2     0.086   0.030   0.107 (     0)   0.065 (     1)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SaveFlux</a:t>
            </a:r>
            <a:r>
              <a:rPr lang="en-US" sz="1200" b="1" dirty="0">
                <a:latin typeface="Courier New"/>
                <a:cs typeface="Courier New"/>
              </a:rPr>
              <a:t>           200      2     0.149   0.048   0.183 (     0)   0.115 (     1)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RHStendencies</a:t>
            </a:r>
            <a:r>
              <a:rPr lang="en-US" sz="1200" b="1" dirty="0">
                <a:latin typeface="Courier New"/>
                <a:cs typeface="Courier New"/>
              </a:rPr>
              <a:t>      800      2     0.421   0.148   0.526 (     0)   0.317 (     1)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Vdtotal</a:t>
            </a:r>
            <a:r>
              <a:rPr lang="en-US" sz="1200" b="1" dirty="0">
                <a:latin typeface="Courier New"/>
                <a:cs typeface="Courier New"/>
              </a:rPr>
              <a:t>           1600      2    25.702   1.361  26.665 (     0)  24.740 (     1)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Vdm</a:t>
            </a:r>
            <a:r>
              <a:rPr lang="en-US" sz="1200" b="1" dirty="0">
                <a:latin typeface="Courier New"/>
                <a:cs typeface="Courier New"/>
              </a:rPr>
              <a:t>                800      2    23.851   1.118  24.642 (     0)  23.060 (     1)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vdmfinish</a:t>
            </a:r>
            <a:r>
              <a:rPr lang="en-US" sz="1200" b="1" dirty="0">
                <a:latin typeface="Courier New"/>
                <a:cs typeface="Courier New"/>
              </a:rPr>
              <a:t>          800      2     2.794   1.010   3.508 (     0)   2.080 (     1)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Vdn</a:t>
            </a:r>
            <a:r>
              <a:rPr lang="en-US" sz="1200" b="1" dirty="0">
                <a:latin typeface="Courier New"/>
                <a:cs typeface="Courier New"/>
              </a:rPr>
              <a:t>                800      2     1.848   0.246   2.022 (     0)   1.674 (     1)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Flux               800      2     4.818   1.135   5.620 (     1)   4.015 (     0)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Force              800      2     1.901   0.110   1.979 (     1)   1.823 (     0)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RKdiff</a:t>
            </a:r>
            <a:r>
              <a:rPr lang="en-US" sz="1200" b="1" dirty="0">
                <a:latin typeface="Courier New"/>
                <a:cs typeface="Courier New"/>
              </a:rPr>
              <a:t>             800      2     1.247   0.415   1.540 (     0)   0.953 (     1)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TimeDiff</a:t>
            </a:r>
            <a:r>
              <a:rPr lang="en-US" sz="1200" b="1" dirty="0">
                <a:latin typeface="Courier New"/>
                <a:cs typeface="Courier New"/>
              </a:rPr>
              <a:t>           800      2     0.736   0.182   0.865 (     0)   0.608 (     1)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Sponge             800      2     0.364   0.092   0.429 (     0)   0.299 (     1)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pre_trisol</a:t>
            </a:r>
            <a:r>
              <a:rPr lang="en-US" sz="1200" b="1" dirty="0">
                <a:latin typeface="Courier New"/>
                <a:cs typeface="Courier New"/>
              </a:rPr>
              <a:t>         200      2     0.112   0.027   0.131 (     0)   0.093 (     1)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Trisol</a:t>
            </a:r>
            <a:r>
              <a:rPr lang="en-US" sz="1200" b="1" dirty="0">
                <a:latin typeface="Courier New"/>
                <a:cs typeface="Courier New"/>
              </a:rPr>
              <a:t>             200      2     0.667   0.078   0.722 (     1)   0.612 (     0)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post_trisol</a:t>
            </a:r>
            <a:r>
              <a:rPr lang="en-US" sz="1200" b="1" dirty="0">
                <a:latin typeface="Courier New"/>
                <a:cs typeface="Courier New"/>
              </a:rPr>
              <a:t>        200      2     0.082   0.012   0.090 (     0)   0.073 (     1)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Vdmints</a:t>
            </a:r>
            <a:r>
              <a:rPr lang="en-US" sz="1200" b="1" dirty="0">
                <a:latin typeface="Courier New"/>
                <a:cs typeface="Courier New"/>
              </a:rPr>
              <a:t>            200      2     3.603   0.135   3.699 (     0)   3.508 (     1)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Pstadv</a:t>
            </a:r>
            <a:r>
              <a:rPr lang="en-US" sz="1200" b="1" dirty="0">
                <a:latin typeface="Courier New"/>
                <a:cs typeface="Courier New"/>
              </a:rPr>
              <a:t>             200      2     0.849   0.044   0.880 (     1)   0.817 (     0)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6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print current memory usage at any point in your code:</a:t>
            </a:r>
          </a:p>
          <a:p>
            <a:pPr lvl="1"/>
            <a:r>
              <a:rPr lang="en-US" sz="1800" b="1" dirty="0">
                <a:latin typeface="Courier New"/>
                <a:cs typeface="Courier New"/>
              </a:rPr>
              <a:t>ret = </a:t>
            </a:r>
            <a:r>
              <a:rPr lang="en-US" sz="1800" b="1" dirty="0" err="1">
                <a:latin typeface="Courier New"/>
                <a:cs typeface="Courier New"/>
              </a:rPr>
              <a:t>GPTLprint_memusage</a:t>
            </a:r>
            <a:r>
              <a:rPr lang="en-US" sz="1800" b="1" dirty="0">
                <a:latin typeface="Courier New"/>
                <a:cs typeface="Courier New"/>
              </a:rPr>
              <a:t> (“user string”</a:t>
            </a:r>
            <a:r>
              <a:rPr lang="en-US" sz="18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/>
              <a:t>P</a:t>
            </a:r>
            <a:r>
              <a:rPr lang="en-US" dirty="0" smtClean="0"/>
              <a:t>roduces e.g.</a:t>
            </a:r>
          </a:p>
          <a:p>
            <a:pPr lvl="1"/>
            <a:r>
              <a:rPr lang="en-US" sz="1800" b="1" dirty="0" err="1">
                <a:latin typeface="Courier New"/>
                <a:cs typeface="Courier New"/>
              </a:rPr>
              <a:t>GPTLprint_memusage</a:t>
            </a:r>
            <a:r>
              <a:rPr lang="en-US" sz="1800" b="1" dirty="0">
                <a:latin typeface="Courier New"/>
                <a:cs typeface="Courier New"/>
              </a:rPr>
              <a:t>: user string size=19.5 MB </a:t>
            </a:r>
            <a:r>
              <a:rPr lang="en-US" sz="1800" b="1" dirty="0" err="1">
                <a:latin typeface="Courier New"/>
                <a:cs typeface="Courier New"/>
              </a:rPr>
              <a:t>rss</a:t>
            </a:r>
            <a:r>
              <a:rPr lang="en-US" sz="1800" b="1" dirty="0">
                <a:latin typeface="Courier New"/>
                <a:cs typeface="Courier New"/>
              </a:rPr>
              <a:t>=2.1 MB </a:t>
            </a:r>
            <a:r>
              <a:rPr lang="en-US" sz="1800" b="1" dirty="0" err="1">
                <a:latin typeface="Courier New"/>
                <a:cs typeface="Courier New"/>
              </a:rPr>
              <a:t>datastack</a:t>
            </a:r>
            <a:r>
              <a:rPr lang="en-US" sz="1800" b="1" dirty="0">
                <a:latin typeface="Courier New"/>
                <a:cs typeface="Courier New"/>
              </a:rPr>
              <a:t>=1.5 </a:t>
            </a:r>
            <a:r>
              <a:rPr lang="en-US" sz="1800" b="1" dirty="0" smtClean="0">
                <a:latin typeface="Courier New"/>
                <a:cs typeface="Courier New"/>
              </a:rPr>
              <a:t>MB</a:t>
            </a:r>
          </a:p>
          <a:p>
            <a:r>
              <a:rPr lang="en-US" dirty="0"/>
              <a:t>To </a:t>
            </a:r>
            <a:r>
              <a:rPr lang="en-US" dirty="0" smtClean="0"/>
              <a:t>auto-profile current </a:t>
            </a:r>
            <a:r>
              <a:rPr lang="en-US" dirty="0"/>
              <a:t>memory </a:t>
            </a:r>
            <a:r>
              <a:rPr lang="en-US" dirty="0" smtClean="0"/>
              <a:t>usage (at both function entry and exit points) :</a:t>
            </a:r>
            <a:endParaRPr lang="en-US" dirty="0"/>
          </a:p>
          <a:p>
            <a:pPr lvl="1"/>
            <a:r>
              <a:rPr lang="en-US" sz="1800" b="1" dirty="0">
                <a:latin typeface="Courier New"/>
                <a:cs typeface="Courier New"/>
              </a:rPr>
              <a:t>ret = </a:t>
            </a:r>
            <a:r>
              <a:rPr lang="en-US" sz="1800" b="1" dirty="0" err="1" smtClean="0">
                <a:latin typeface="Courier New"/>
                <a:cs typeface="Courier New"/>
              </a:rPr>
              <a:t>GPTLsetoption</a:t>
            </a:r>
            <a:r>
              <a:rPr lang="en-US" sz="1800" b="1" dirty="0" smtClean="0">
                <a:latin typeface="Courier New"/>
                <a:cs typeface="Courier New"/>
              </a:rPr>
              <a:t> (</a:t>
            </a:r>
            <a:r>
              <a:rPr lang="en-US" sz="1800" b="1" dirty="0" err="1" smtClean="0">
                <a:latin typeface="Courier New"/>
                <a:cs typeface="Courier New"/>
              </a:rPr>
              <a:t>GPTLdopr_memusage</a:t>
            </a:r>
            <a:r>
              <a:rPr lang="en-US" sz="1800" b="1" dirty="0" smtClean="0">
                <a:latin typeface="Courier New"/>
                <a:cs typeface="Courier New"/>
              </a:rPr>
              <a:t>, 1);</a:t>
            </a:r>
          </a:p>
          <a:p>
            <a:pPr marL="228600" indent="-228600">
              <a:lnSpc>
                <a:spcPct val="95000"/>
              </a:lnSpc>
              <a:spcBef>
                <a:spcPts val="1400"/>
              </a:spcBef>
              <a:buClrTx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dirty="0">
                <a:cs typeface="DejaVu LGC Sans" charset="0"/>
              </a:rPr>
              <a:t>Retrieve </a:t>
            </a:r>
            <a:r>
              <a:rPr lang="en-GB" dirty="0" err="1">
                <a:cs typeface="DejaVu LGC Sans" charset="0"/>
              </a:rPr>
              <a:t>wallclock</a:t>
            </a:r>
            <a:r>
              <a:rPr lang="en-GB" dirty="0">
                <a:cs typeface="DejaVu LGC Sans" charset="0"/>
              </a:rPr>
              <a:t>, </a:t>
            </a:r>
            <a:r>
              <a:rPr lang="en-GB" dirty="0" err="1">
                <a:cs typeface="DejaVu LGC Sans" charset="0"/>
              </a:rPr>
              <a:t>usr</a:t>
            </a:r>
            <a:r>
              <a:rPr lang="en-GB" dirty="0">
                <a:cs typeface="DejaVu LGC Sans" charset="0"/>
              </a:rPr>
              <a:t>, sys timestamps to user code:</a:t>
            </a:r>
          </a:p>
          <a:p>
            <a:pPr lvl="1">
              <a:lnSpc>
                <a:spcPct val="95000"/>
              </a:lnSpc>
              <a:spcBef>
                <a:spcPts val="1400"/>
              </a:spcBef>
              <a:buClr>
                <a:srgbClr val="006C3A"/>
              </a:buCl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700" b="1" dirty="0">
                <a:latin typeface="Courier New" charset="0"/>
                <a:cs typeface="DejaVu LGC Sans" charset="0"/>
              </a:rPr>
              <a:t>r</a:t>
            </a:r>
            <a:r>
              <a:rPr lang="en-GB" sz="1700" b="1" dirty="0" smtClean="0">
                <a:latin typeface="Courier New" charset="0"/>
                <a:cs typeface="DejaVu LGC Sans" charset="0"/>
              </a:rPr>
              <a:t>et = </a:t>
            </a:r>
            <a:r>
              <a:rPr lang="en-GB" sz="1700" b="1" dirty="0" err="1" smtClean="0">
                <a:latin typeface="Courier New" charset="0"/>
                <a:cs typeface="DejaVu LGC Sans" charset="0"/>
              </a:rPr>
              <a:t>GPTLstamp</a:t>
            </a:r>
            <a:r>
              <a:rPr lang="en-GB" sz="1700" b="1" dirty="0" smtClean="0">
                <a:latin typeface="Courier New" charset="0"/>
                <a:cs typeface="DejaVu LGC Sans" charset="0"/>
              </a:rPr>
              <a:t> </a:t>
            </a:r>
            <a:r>
              <a:rPr lang="en-GB" sz="1700" b="1" dirty="0">
                <a:latin typeface="Courier New" charset="0"/>
                <a:cs typeface="DejaVu LGC Sans" charset="0"/>
              </a:rPr>
              <a:t>(&amp;</a:t>
            </a:r>
            <a:r>
              <a:rPr lang="en-GB" sz="1700" b="1" dirty="0" err="1">
                <a:latin typeface="Courier New" charset="0"/>
                <a:cs typeface="DejaVu LGC Sans" charset="0"/>
              </a:rPr>
              <a:t>wallclock</a:t>
            </a:r>
            <a:r>
              <a:rPr lang="en-GB" sz="1700" b="1" dirty="0">
                <a:latin typeface="Courier New" charset="0"/>
                <a:cs typeface="DejaVu LGC Sans" charset="0"/>
              </a:rPr>
              <a:t>, &amp;</a:t>
            </a:r>
            <a:r>
              <a:rPr lang="en-GB" sz="1700" b="1" dirty="0" err="1">
                <a:latin typeface="Courier New" charset="0"/>
                <a:cs typeface="DejaVu LGC Sans" charset="0"/>
              </a:rPr>
              <a:t>usr</a:t>
            </a:r>
            <a:r>
              <a:rPr lang="en-GB" sz="1700" b="1" dirty="0">
                <a:latin typeface="Courier New" charset="0"/>
                <a:cs typeface="DejaVu LGC Sans" charset="0"/>
              </a:rPr>
              <a:t>, &amp;sys);</a:t>
            </a:r>
          </a:p>
          <a:p>
            <a:endParaRPr lang="en-US" sz="2200" b="1" dirty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1800" b="1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7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Motivation and Basic Usage</a:t>
            </a:r>
          </a:p>
          <a:p>
            <a:r>
              <a:rPr lang="en-US" dirty="0" smtClean="0"/>
              <a:t>Auto-instrumentation</a:t>
            </a:r>
          </a:p>
          <a:p>
            <a:r>
              <a:rPr lang="en-US" dirty="0" smtClean="0"/>
              <a:t>Auto-profiling MPI routines</a:t>
            </a:r>
          </a:p>
          <a:p>
            <a:r>
              <a:rPr lang="en-US" dirty="0" smtClean="0"/>
              <a:t>Summary across </a:t>
            </a:r>
            <a:r>
              <a:rPr lang="en-US" dirty="0" smtClean="0">
                <a:solidFill>
                  <a:srgbClr val="FF0000"/>
                </a:solidFill>
              </a:rPr>
              <a:t>threads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tasks</a:t>
            </a:r>
          </a:p>
          <a:p>
            <a:r>
              <a:rPr lang="en-US" dirty="0"/>
              <a:t>Induced </a:t>
            </a:r>
            <a:r>
              <a:rPr lang="en-US" dirty="0" smtClean="0"/>
              <a:t>overhead</a:t>
            </a:r>
          </a:p>
          <a:p>
            <a:r>
              <a:rPr lang="en-US" dirty="0" smtClean="0"/>
              <a:t>Choice </a:t>
            </a:r>
            <a:r>
              <a:rPr lang="en-US" dirty="0"/>
              <a:t>of underlying timing </a:t>
            </a:r>
            <a:r>
              <a:rPr lang="en-US" dirty="0" smtClean="0"/>
              <a:t>routine</a:t>
            </a:r>
          </a:p>
          <a:p>
            <a:r>
              <a:rPr lang="en-US" dirty="0" smtClean="0"/>
              <a:t>PAPI interface</a:t>
            </a:r>
          </a:p>
          <a:p>
            <a:r>
              <a:rPr lang="en-US" dirty="0" smtClean="0"/>
              <a:t>Utility functions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7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output</a:t>
            </a:r>
          </a:p>
          <a:p>
            <a:r>
              <a:rPr lang="en-US" dirty="0" smtClean="0"/>
              <a:t>Port to GPU</a:t>
            </a:r>
          </a:p>
          <a:p>
            <a:r>
              <a:rPr lang="en-US" dirty="0" smtClean="0"/>
              <a:t>Dynamic thread allocation for PTHREADS option</a:t>
            </a:r>
          </a:p>
          <a:p>
            <a:r>
              <a:rPr lang="en-US" dirty="0" err="1" smtClean="0"/>
              <a:t>Autoconf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and Documentation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https://github.com/jmrosinski/GPTL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git@github.com:jmrosinski/GPTL.git</a:t>
            </a:r>
            <a:endParaRPr lang="en-US" dirty="0" smtClean="0"/>
          </a:p>
          <a:p>
            <a:r>
              <a:rPr lang="en-US" dirty="0" smtClean="0"/>
              <a:t>Web-based documentation: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mrosinski.github.io</a:t>
            </a:r>
            <a:r>
              <a:rPr lang="en-US" dirty="0" smtClean="0"/>
              <a:t>/GPTL</a:t>
            </a:r>
          </a:p>
          <a:p>
            <a:r>
              <a:rPr lang="en-US" dirty="0" smtClean="0"/>
              <a:t>Feel free to email me: </a:t>
            </a:r>
            <a:r>
              <a:rPr lang="en-US" dirty="0" smtClean="0">
                <a:hlinkClick r:id="rId4"/>
              </a:rPr>
              <a:t>james.rosinski@noaa.gov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7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spcBef>
                <a:spcPts val="1400"/>
              </a:spcBef>
              <a:buClrTx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800" dirty="0">
                <a:latin typeface="Arial" charset="0"/>
                <a:cs typeface="DejaVu LGC Sans" charset="0"/>
              </a:rPr>
              <a:t>Needed something to simplify, for an arbitrary number of regions to be timed</a:t>
            </a:r>
            <a:r>
              <a:rPr lang="en-GB" sz="2800" dirty="0" smtClean="0">
                <a:latin typeface="Arial" charset="0"/>
                <a:cs typeface="DejaVu LGC Sans" charset="0"/>
              </a:rPr>
              <a:t>:</a:t>
            </a:r>
          </a:p>
          <a:p>
            <a:pPr marL="0" indent="0">
              <a:spcBef>
                <a:spcPts val="1400"/>
              </a:spcBef>
              <a:buClrTx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endParaRPr lang="en-GB" sz="2800" dirty="0">
              <a:latin typeface="Arial" charset="0"/>
              <a:cs typeface="DejaVu LGC Sans" charset="0"/>
            </a:endParaRP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/>
                <a:ea typeface="DejaVu LGC Sans" charset="0"/>
                <a:cs typeface="Courier New"/>
              </a:rPr>
              <a:t>time = 0;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/>
                <a:ea typeface="DejaVu LGC Sans" charset="0"/>
                <a:cs typeface="Courier New"/>
              </a:rPr>
              <a:t>for (</a:t>
            </a:r>
            <a:r>
              <a:rPr lang="en-GB" sz="2000" b="1" dirty="0" err="1">
                <a:latin typeface="Courier New"/>
                <a:ea typeface="DejaVu LGC Sans" charset="0"/>
                <a:cs typeface="Courier New"/>
              </a:rPr>
              <a:t>i</a:t>
            </a:r>
            <a:r>
              <a:rPr lang="en-GB" sz="2000" b="1" dirty="0">
                <a:latin typeface="Courier New"/>
                <a:ea typeface="DejaVu LGC Sans" charset="0"/>
                <a:cs typeface="Courier New"/>
              </a:rPr>
              <a:t> = 0; </a:t>
            </a:r>
            <a:r>
              <a:rPr lang="en-GB" sz="2000" b="1" dirty="0" err="1">
                <a:latin typeface="Courier New"/>
                <a:ea typeface="DejaVu LGC Sans" charset="0"/>
                <a:cs typeface="Courier New"/>
              </a:rPr>
              <a:t>i</a:t>
            </a:r>
            <a:r>
              <a:rPr lang="en-GB" sz="2000" b="1" dirty="0">
                <a:latin typeface="Courier New"/>
                <a:ea typeface="DejaVu LGC Sans" charset="0"/>
                <a:cs typeface="Courier New"/>
              </a:rPr>
              <a:t> &lt; 10; </a:t>
            </a:r>
            <a:r>
              <a:rPr lang="en-GB" sz="2000" b="1" dirty="0" err="1">
                <a:latin typeface="Courier New"/>
                <a:ea typeface="DejaVu LGC Sans" charset="0"/>
                <a:cs typeface="Courier New"/>
              </a:rPr>
              <a:t>i</a:t>
            </a:r>
            <a:r>
              <a:rPr lang="en-GB" sz="2000" b="1" dirty="0">
                <a:latin typeface="Courier New"/>
                <a:ea typeface="DejaVu LGC Sans" charset="0"/>
                <a:cs typeface="Courier New"/>
              </a:rPr>
              <a:t>++) {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/>
                <a:ea typeface="DejaVu LGC Sans" charset="0"/>
                <a:cs typeface="Courier New"/>
              </a:rPr>
              <a:t>  </a:t>
            </a:r>
            <a:r>
              <a:rPr lang="en-GB" sz="2000" b="1" dirty="0" err="1">
                <a:latin typeface="Courier New"/>
                <a:ea typeface="DejaVu LGC Sans" charset="0"/>
                <a:cs typeface="Courier New"/>
              </a:rPr>
              <a:t>gettimeofday</a:t>
            </a:r>
            <a:r>
              <a:rPr lang="en-GB" sz="2000" b="1" dirty="0">
                <a:latin typeface="Courier New"/>
                <a:ea typeface="DejaVu LGC Sans" charset="0"/>
                <a:cs typeface="Courier New"/>
              </a:rPr>
              <a:t> (tp1,0);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/>
                <a:ea typeface="DejaVu LGC Sans" charset="0"/>
                <a:cs typeface="Courier New"/>
              </a:rPr>
              <a:t>  compute ();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/>
                <a:ea typeface="DejaVu LGC Sans" charset="0"/>
                <a:cs typeface="Courier New"/>
              </a:rPr>
              <a:t>  </a:t>
            </a:r>
            <a:r>
              <a:rPr lang="en-GB" sz="2000" b="1" dirty="0" err="1">
                <a:latin typeface="Courier New"/>
                <a:ea typeface="DejaVu LGC Sans" charset="0"/>
                <a:cs typeface="Courier New"/>
              </a:rPr>
              <a:t>gettimeofday</a:t>
            </a:r>
            <a:r>
              <a:rPr lang="en-GB" sz="2000" b="1" dirty="0">
                <a:latin typeface="Courier New"/>
                <a:ea typeface="DejaVu LGC Sans" charset="0"/>
                <a:cs typeface="Courier New"/>
              </a:rPr>
              <a:t> (tp2,0);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/>
                <a:ea typeface="DejaVu LGC Sans" charset="0"/>
                <a:cs typeface="Courier New"/>
              </a:rPr>
              <a:t>  delta = tp2.tv_sec - tp1.tv_sec +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/>
                <a:ea typeface="DejaVu LGC Sans" charset="0"/>
                <a:cs typeface="Courier New"/>
              </a:rPr>
              <a:t>          1.e6*(tp2.tv_usec - tp1.tv_usec);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/>
                <a:ea typeface="DejaVu LGC Sans" charset="0"/>
                <a:cs typeface="Courier New"/>
              </a:rPr>
              <a:t>  time += delta;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/>
                <a:ea typeface="DejaVu LGC Sans" charset="0"/>
                <a:cs typeface="Courier New"/>
              </a:rPr>
              <a:t>}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 err="1">
                <a:latin typeface="Courier New"/>
                <a:ea typeface="DejaVu LGC Sans" charset="0"/>
                <a:cs typeface="Courier New"/>
              </a:rPr>
              <a:t>printf</a:t>
            </a:r>
            <a:r>
              <a:rPr lang="en-GB" sz="2000" b="1" dirty="0">
                <a:latin typeface="Courier New"/>
                <a:ea typeface="DejaVu LGC Sans" charset="0"/>
                <a:cs typeface="Courier New"/>
              </a:rPr>
              <a:t> (</a:t>
            </a:r>
            <a:r>
              <a:rPr lang="ja-JP" altLang="en-GB" sz="2000" b="1" dirty="0">
                <a:latin typeface="Courier New"/>
                <a:ea typeface="DejaVu LGC Sans" charset="0"/>
                <a:cs typeface="Courier New"/>
              </a:rPr>
              <a:t>“</a:t>
            </a:r>
            <a:r>
              <a:rPr lang="en-GB" sz="2000" b="1" dirty="0">
                <a:latin typeface="Courier New"/>
                <a:ea typeface="DejaVu LGC Sans" charset="0"/>
                <a:cs typeface="Courier New"/>
              </a:rPr>
              <a:t>compute took %g seconds\n</a:t>
            </a:r>
            <a:r>
              <a:rPr lang="ja-JP" altLang="en-GB" sz="2000" b="1" dirty="0">
                <a:latin typeface="Courier New"/>
                <a:ea typeface="DejaVu LGC Sans" charset="0"/>
                <a:cs typeface="Courier New"/>
              </a:rPr>
              <a:t>”</a:t>
            </a:r>
            <a:r>
              <a:rPr lang="en-GB" sz="2000" b="1" dirty="0">
                <a:latin typeface="Courier New"/>
                <a:ea typeface="DejaVu LGC Sans" charset="0"/>
                <a:cs typeface="Courier New"/>
              </a:rPr>
              <a:t>, time);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2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endParaRPr lang="en-GB" sz="2000" b="1" dirty="0" smtClean="0">
              <a:latin typeface="Courier New" charset="0"/>
              <a:ea typeface="DejaVu LGC Sans" charset="0"/>
              <a:cs typeface="DejaVu LGC Sans" charset="0"/>
            </a:endParaRP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 smtClean="0">
                <a:latin typeface="Courier New" charset="0"/>
                <a:ea typeface="DejaVu LGC Sans" charset="0"/>
                <a:cs typeface="DejaVu LGC Sans" charset="0"/>
              </a:rPr>
              <a:t>#include &lt;</a:t>
            </a:r>
            <a:r>
              <a:rPr lang="en-GB" sz="2000" b="1" dirty="0" err="1" smtClean="0">
                <a:latin typeface="Courier New" charset="0"/>
                <a:ea typeface="DejaVu LGC Sans" charset="0"/>
                <a:cs typeface="DejaVu LGC Sans" charset="0"/>
              </a:rPr>
              <a:t>gptl.h</a:t>
            </a:r>
            <a:r>
              <a:rPr lang="en-GB" sz="2000" b="1" dirty="0" smtClean="0">
                <a:latin typeface="Courier New" charset="0"/>
                <a:ea typeface="DejaVu LGC Sans" charset="0"/>
                <a:cs typeface="DejaVu LGC Sans" charset="0"/>
              </a:rPr>
              <a:t>&gt;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 smtClean="0">
                <a:latin typeface="Courier New" charset="0"/>
                <a:ea typeface="DejaVu LGC Sans" charset="0"/>
                <a:cs typeface="DejaVu LGC Sans" charset="0"/>
              </a:rPr>
              <a:t>.</a:t>
            </a: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..</a:t>
            </a:r>
            <a:endParaRPr lang="en-GB" sz="2000" b="1" dirty="0" smtClean="0">
              <a:latin typeface="Courier New" charset="0"/>
              <a:ea typeface="DejaVu LGC Sans" charset="0"/>
              <a:cs typeface="DejaVu LGC Sans" charset="0"/>
            </a:endParaRP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 smtClean="0">
                <a:latin typeface="Courier New" charset="0"/>
                <a:ea typeface="DejaVu LGC Sans" charset="0"/>
                <a:cs typeface="DejaVu LGC Sans" charset="0"/>
              </a:rPr>
              <a:t>ret = </a:t>
            </a:r>
            <a:r>
              <a:rPr lang="en-GB" sz="2000" b="1" dirty="0" err="1" smtClean="0">
                <a:latin typeface="Courier New" charset="0"/>
                <a:ea typeface="DejaVu LGC Sans" charset="0"/>
                <a:cs typeface="DejaVu LGC Sans" charset="0"/>
              </a:rPr>
              <a:t>GPTLinitialize</a:t>
            </a:r>
            <a:r>
              <a:rPr lang="en-GB" sz="2000" b="1" dirty="0" smtClean="0">
                <a:latin typeface="Courier New" charset="0"/>
                <a:ea typeface="DejaVu LGC Sans" charset="0"/>
                <a:cs typeface="DejaVu LGC Sans" charset="0"/>
              </a:rPr>
              <a:t> ()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r</a:t>
            </a:r>
            <a:r>
              <a:rPr lang="en-GB" sz="2000" b="1" dirty="0" smtClean="0">
                <a:latin typeface="Courier New" charset="0"/>
                <a:ea typeface="DejaVu LGC Sans" charset="0"/>
                <a:cs typeface="DejaVu LGC Sans" charset="0"/>
              </a:rPr>
              <a:t>et = </a:t>
            </a:r>
            <a:r>
              <a:rPr lang="en-GB" sz="2000" b="1" dirty="0" err="1" smtClean="0">
                <a:latin typeface="Courier New" charset="0"/>
                <a:ea typeface="DejaVu LGC Sans" charset="0"/>
                <a:cs typeface="DejaVu LGC Sans" charset="0"/>
              </a:rPr>
              <a:t>GPTLstart</a:t>
            </a:r>
            <a:r>
              <a:rPr lang="en-GB" sz="2000" b="1" dirty="0" smtClean="0">
                <a:latin typeface="Courier New" charset="0"/>
                <a:ea typeface="DejaVu LGC Sans" charset="0"/>
                <a:cs typeface="DejaVu LGC Sans" charset="0"/>
              </a:rPr>
              <a:t> </a:t>
            </a: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(</a:t>
            </a:r>
            <a:r>
              <a:rPr lang="ja-JP" altLang="en-GB" sz="2000" b="1" dirty="0">
                <a:latin typeface="Courier New" charset="0"/>
                <a:ea typeface="DejaVu LGC Sans" charset="0"/>
                <a:cs typeface="DejaVu LGC Sans" charset="0"/>
              </a:rPr>
              <a:t>“</a:t>
            </a: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total</a:t>
            </a:r>
            <a:r>
              <a:rPr lang="ja-JP" altLang="en-GB" sz="2000" b="1" dirty="0">
                <a:latin typeface="Courier New" charset="0"/>
                <a:ea typeface="DejaVu LGC Sans" charset="0"/>
                <a:cs typeface="DejaVu LGC Sans" charset="0"/>
              </a:rPr>
              <a:t>”</a:t>
            </a: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);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for (</a:t>
            </a:r>
            <a:r>
              <a:rPr lang="en-GB" sz="2000" b="1" dirty="0" err="1">
                <a:latin typeface="Courier New" charset="0"/>
                <a:ea typeface="DejaVu LGC Sans" charset="0"/>
                <a:cs typeface="DejaVu LGC Sans" charset="0"/>
              </a:rPr>
              <a:t>i</a:t>
            </a: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 = 0; </a:t>
            </a:r>
            <a:r>
              <a:rPr lang="en-GB" sz="2000" b="1" dirty="0" err="1">
                <a:latin typeface="Courier New" charset="0"/>
                <a:ea typeface="DejaVu LGC Sans" charset="0"/>
                <a:cs typeface="DejaVu LGC Sans" charset="0"/>
              </a:rPr>
              <a:t>i</a:t>
            </a: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 &lt; 10; </a:t>
            </a:r>
            <a:r>
              <a:rPr lang="en-GB" sz="2000" b="1" dirty="0" err="1">
                <a:latin typeface="Courier New" charset="0"/>
                <a:ea typeface="DejaVu LGC Sans" charset="0"/>
                <a:cs typeface="DejaVu LGC Sans" charset="0"/>
              </a:rPr>
              <a:t>i</a:t>
            </a: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++) {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  </a:t>
            </a:r>
            <a:r>
              <a:rPr lang="en-GB" sz="2000" b="1" dirty="0" smtClean="0">
                <a:latin typeface="Courier New" charset="0"/>
                <a:ea typeface="DejaVu LGC Sans" charset="0"/>
                <a:cs typeface="DejaVu LGC Sans" charset="0"/>
              </a:rPr>
              <a:t>ret = </a:t>
            </a:r>
            <a:r>
              <a:rPr lang="en-GB" sz="2000" b="1" dirty="0" err="1" smtClean="0">
                <a:latin typeface="Courier New" charset="0"/>
                <a:ea typeface="DejaVu LGC Sans" charset="0"/>
                <a:cs typeface="DejaVu LGC Sans" charset="0"/>
              </a:rPr>
              <a:t>GPTLstart</a:t>
            </a:r>
            <a:r>
              <a:rPr lang="en-GB" sz="2000" b="1" dirty="0" smtClean="0">
                <a:latin typeface="Courier New" charset="0"/>
                <a:ea typeface="DejaVu LGC Sans" charset="0"/>
                <a:cs typeface="DejaVu LGC Sans" charset="0"/>
              </a:rPr>
              <a:t> </a:t>
            </a: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(</a:t>
            </a:r>
            <a:r>
              <a:rPr lang="ja-JP" altLang="en-GB" sz="2000" b="1" dirty="0">
                <a:latin typeface="Courier New" charset="0"/>
                <a:ea typeface="DejaVu LGC Sans" charset="0"/>
                <a:cs typeface="DejaVu LGC Sans" charset="0"/>
              </a:rPr>
              <a:t>“</a:t>
            </a: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compute</a:t>
            </a:r>
            <a:r>
              <a:rPr lang="ja-JP" altLang="en-GB" sz="2000" b="1" dirty="0">
                <a:latin typeface="Courier New" charset="0"/>
                <a:ea typeface="DejaVu LGC Sans" charset="0"/>
                <a:cs typeface="DejaVu LGC Sans" charset="0"/>
              </a:rPr>
              <a:t>”</a:t>
            </a: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);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  compute ();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  </a:t>
            </a:r>
            <a:r>
              <a:rPr lang="en-GB" sz="2000" b="1" dirty="0" smtClean="0">
                <a:latin typeface="Courier New" charset="0"/>
                <a:ea typeface="DejaVu LGC Sans" charset="0"/>
                <a:cs typeface="DejaVu LGC Sans" charset="0"/>
              </a:rPr>
              <a:t>ret = </a:t>
            </a:r>
            <a:r>
              <a:rPr lang="en-GB" sz="2000" b="1" dirty="0" err="1" smtClean="0">
                <a:latin typeface="Courier New" charset="0"/>
                <a:ea typeface="DejaVu LGC Sans" charset="0"/>
                <a:cs typeface="DejaVu LGC Sans" charset="0"/>
              </a:rPr>
              <a:t>GPTLstop</a:t>
            </a:r>
            <a:r>
              <a:rPr lang="en-GB" sz="2000" b="1" dirty="0" smtClean="0">
                <a:latin typeface="Courier New" charset="0"/>
                <a:ea typeface="DejaVu LGC Sans" charset="0"/>
                <a:cs typeface="DejaVu LGC Sans" charset="0"/>
              </a:rPr>
              <a:t> </a:t>
            </a: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(</a:t>
            </a:r>
            <a:r>
              <a:rPr lang="ja-JP" altLang="en-GB" sz="2000" b="1" dirty="0">
                <a:latin typeface="Courier New" charset="0"/>
                <a:ea typeface="DejaVu LGC Sans" charset="0"/>
                <a:cs typeface="DejaVu LGC Sans" charset="0"/>
              </a:rPr>
              <a:t>“</a:t>
            </a: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compute</a:t>
            </a:r>
            <a:r>
              <a:rPr lang="ja-JP" altLang="en-GB" sz="2000" b="1" dirty="0">
                <a:latin typeface="Courier New" charset="0"/>
                <a:ea typeface="DejaVu LGC Sans" charset="0"/>
                <a:cs typeface="DejaVu LGC Sans" charset="0"/>
              </a:rPr>
              <a:t>”</a:t>
            </a: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);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  ...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}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r</a:t>
            </a:r>
            <a:r>
              <a:rPr lang="en-GB" sz="2000" b="1" dirty="0" smtClean="0">
                <a:latin typeface="Courier New" charset="0"/>
                <a:ea typeface="DejaVu LGC Sans" charset="0"/>
                <a:cs typeface="DejaVu LGC Sans" charset="0"/>
              </a:rPr>
              <a:t>et = </a:t>
            </a:r>
            <a:r>
              <a:rPr lang="en-GB" sz="2000" b="1" dirty="0" err="1" smtClean="0">
                <a:latin typeface="Courier New" charset="0"/>
                <a:ea typeface="DejaVu LGC Sans" charset="0"/>
                <a:cs typeface="DejaVu LGC Sans" charset="0"/>
              </a:rPr>
              <a:t>GPTLstop</a:t>
            </a:r>
            <a:r>
              <a:rPr lang="en-GB" sz="2000" b="1" dirty="0" smtClean="0">
                <a:latin typeface="Courier New" charset="0"/>
                <a:ea typeface="DejaVu LGC Sans" charset="0"/>
                <a:cs typeface="DejaVu LGC Sans" charset="0"/>
              </a:rPr>
              <a:t> </a:t>
            </a: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(</a:t>
            </a:r>
            <a:r>
              <a:rPr lang="ja-JP" altLang="en-GB" sz="2000" b="1" dirty="0">
                <a:latin typeface="Courier New" charset="0"/>
                <a:ea typeface="DejaVu LGC Sans" charset="0"/>
                <a:cs typeface="DejaVu LGC Sans" charset="0"/>
              </a:rPr>
              <a:t>“</a:t>
            </a: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total</a:t>
            </a:r>
            <a:r>
              <a:rPr lang="ja-JP" altLang="en-GB" sz="2000" b="1" dirty="0">
                <a:latin typeface="Courier New" charset="0"/>
                <a:ea typeface="DejaVu LGC Sans" charset="0"/>
                <a:cs typeface="DejaVu LGC Sans" charset="0"/>
              </a:rPr>
              <a:t>”</a:t>
            </a: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);</a:t>
            </a:r>
          </a:p>
          <a:p>
            <a:pPr marL="622300" lvl="1" indent="-277813">
              <a:lnSpc>
                <a:spcPct val="30000"/>
              </a:lnSpc>
              <a:spcBef>
                <a:spcPts val="1200"/>
              </a:spcBef>
              <a:spcAft>
                <a:spcPts val="538"/>
              </a:spcAft>
              <a:buClr>
                <a:srgbClr val="006C3A"/>
              </a:buClr>
              <a:buFont typeface="Courier New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r</a:t>
            </a:r>
            <a:r>
              <a:rPr lang="en-GB" sz="2000" b="1" dirty="0" smtClean="0">
                <a:latin typeface="Courier New" charset="0"/>
                <a:ea typeface="DejaVu LGC Sans" charset="0"/>
                <a:cs typeface="DejaVu LGC Sans" charset="0"/>
              </a:rPr>
              <a:t>et = </a:t>
            </a:r>
            <a:r>
              <a:rPr lang="en-GB" sz="2000" b="1" dirty="0" err="1" smtClean="0">
                <a:latin typeface="Courier New" charset="0"/>
                <a:ea typeface="DejaVu LGC Sans" charset="0"/>
                <a:cs typeface="DejaVu LGC Sans" charset="0"/>
              </a:rPr>
              <a:t>GPTLpr</a:t>
            </a:r>
            <a:r>
              <a:rPr lang="en-GB" sz="2000" b="1" dirty="0" smtClean="0">
                <a:latin typeface="Courier New" charset="0"/>
                <a:ea typeface="DejaVu LGC Sans" charset="0"/>
                <a:cs typeface="DejaVu LGC Sans" charset="0"/>
              </a:rPr>
              <a:t> (</a:t>
            </a:r>
            <a:r>
              <a:rPr lang="en-US" sz="2000" b="1" dirty="0">
                <a:latin typeface="Courier New" charset="0"/>
                <a:ea typeface="DejaVu LGC Sans" charset="0"/>
                <a:cs typeface="DejaVu LGC Sans" charset="0"/>
              </a:rPr>
              <a:t>0</a:t>
            </a:r>
            <a:r>
              <a:rPr lang="en-GB" sz="2000" b="1" dirty="0" smtClean="0">
                <a:latin typeface="Courier New" charset="0"/>
                <a:ea typeface="DejaVu LGC Sans" charset="0"/>
                <a:cs typeface="DejaVu LGC Sans" charset="0"/>
              </a:rPr>
              <a:t>)</a:t>
            </a:r>
            <a:r>
              <a:rPr lang="en-GB" sz="2000" b="1" dirty="0">
                <a:latin typeface="Courier New" charset="0"/>
                <a:ea typeface="DejaVu LGC Sans" charset="0"/>
                <a:cs typeface="DejaVu LGC Sans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8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file timing.0 contains:</a:t>
            </a:r>
          </a:p>
          <a:p>
            <a:pPr marL="0" indent="0">
              <a:buNone/>
            </a:pPr>
            <a:endParaRPr lang="en-US" dirty="0" smtClean="0"/>
          </a:p>
          <a:p>
            <a:pPr marL="228600" indent="-228600">
              <a:lnSpc>
                <a:spcPct val="45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 charset="0"/>
                <a:cs typeface="DejaVu LGC Sans" charset="0"/>
              </a:rPr>
              <a:t> </a:t>
            </a:r>
            <a:r>
              <a:rPr lang="en-GB" sz="2000" b="1" dirty="0" smtClean="0">
                <a:latin typeface="Courier New" charset="0"/>
                <a:cs typeface="DejaVu LGC Sans" charset="0"/>
              </a:rPr>
              <a:t>            Called   </a:t>
            </a:r>
            <a:r>
              <a:rPr lang="en-GB" sz="2000" b="1" dirty="0" err="1">
                <a:latin typeface="Courier New" charset="0"/>
                <a:cs typeface="DejaVu LGC Sans" charset="0"/>
              </a:rPr>
              <a:t>Wallclock</a:t>
            </a:r>
            <a:endParaRPr lang="en-GB" sz="2000" b="1" dirty="0">
              <a:latin typeface="Courier New" charset="0"/>
              <a:cs typeface="DejaVu LGC Sans" charset="0"/>
            </a:endParaRPr>
          </a:p>
          <a:p>
            <a:pPr marL="228600" indent="-228600">
              <a:lnSpc>
                <a:spcPct val="45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 charset="0"/>
                <a:cs typeface="DejaVu LGC Sans" charset="0"/>
              </a:rPr>
              <a:t>  total             1     3.983</a:t>
            </a:r>
          </a:p>
          <a:p>
            <a:pPr marL="228600" indent="-228600">
              <a:lnSpc>
                <a:spcPct val="45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000" b="1" dirty="0">
                <a:latin typeface="Courier New" charset="0"/>
                <a:cs typeface="DejaVu LGC Sans" charset="0"/>
              </a:rPr>
              <a:t>    compute        10     3.877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1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of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latin typeface="Courier New" charset="0"/>
                <a:cs typeface="DejaVu LGC Sans" charset="0"/>
              </a:rPr>
              <a:t>#include &lt;</a:t>
            </a:r>
            <a:r>
              <a:rPr lang="en-GB" sz="1600" b="1" dirty="0" err="1">
                <a:latin typeface="Courier New" charset="0"/>
                <a:cs typeface="DejaVu LGC Sans" charset="0"/>
              </a:rPr>
              <a:t>gptl.h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&gt;</a:t>
            </a:r>
          </a:p>
          <a:p>
            <a:pPr marL="228600" indent="-228600"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 smtClean="0">
                <a:latin typeface="Courier New" charset="0"/>
                <a:cs typeface="DejaVu LGC Sans" charset="0"/>
              </a:rPr>
              <a:t>.</a:t>
            </a:r>
            <a:r>
              <a:rPr lang="en-GB" sz="1600" b="1" dirty="0">
                <a:latin typeface="Courier New" charset="0"/>
                <a:cs typeface="DejaVu LGC Sans" charset="0"/>
              </a:rPr>
              <a:t>.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.</a:t>
            </a:r>
            <a:endParaRPr lang="en-GB" sz="1600" b="1" dirty="0">
              <a:latin typeface="Courier New" charset="0"/>
              <a:cs typeface="DejaVu LGC Sans" charset="0"/>
            </a:endParaRPr>
          </a:p>
          <a:p>
            <a:pPr marL="228600" indent="-228600"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 smtClean="0">
                <a:latin typeface="Courier New" charset="0"/>
                <a:cs typeface="DejaVu LGC Sans" charset="0"/>
              </a:rPr>
              <a:t>ret = </a:t>
            </a:r>
            <a:r>
              <a:rPr lang="en-GB" sz="1600" b="1" dirty="0" err="1" smtClean="0">
                <a:latin typeface="Courier New" charset="0"/>
                <a:cs typeface="DejaVu LGC Sans" charset="0"/>
              </a:rPr>
              <a:t>GPTLsetoption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 </a:t>
            </a:r>
            <a:r>
              <a:rPr lang="en-GB" sz="1600" b="1" dirty="0">
                <a:latin typeface="Courier New" charset="0"/>
                <a:cs typeface="DejaVu LGC Sans" charset="0"/>
              </a:rPr>
              <a:t>(PAPI_FP_OPS, 1);  // Enable a PAPI counter</a:t>
            </a:r>
          </a:p>
          <a:p>
            <a:pPr marL="228600" indent="-228600"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 smtClean="0">
                <a:latin typeface="Courier New" charset="0"/>
                <a:cs typeface="DejaVu LGC Sans" charset="0"/>
              </a:rPr>
              <a:t>ret = </a:t>
            </a:r>
            <a:r>
              <a:rPr lang="en-GB" sz="1600" b="1" dirty="0" err="1" smtClean="0">
                <a:latin typeface="Courier New" charset="0"/>
                <a:cs typeface="DejaVu LGC Sans" charset="0"/>
              </a:rPr>
              <a:t>GPTLsetutr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 </a:t>
            </a:r>
            <a:r>
              <a:rPr lang="en-GB" sz="1600" b="1" dirty="0">
                <a:latin typeface="Courier New" charset="0"/>
                <a:cs typeface="DejaVu LGC Sans" charset="0"/>
              </a:rPr>
              <a:t>(</a:t>
            </a:r>
            <a:r>
              <a:rPr lang="en-GB" sz="1600" b="1" dirty="0" err="1">
                <a:latin typeface="Courier New" charset="0"/>
                <a:cs typeface="DejaVu LGC Sans" charset="0"/>
              </a:rPr>
              <a:t>GPTLnanotime</a:t>
            </a:r>
            <a:r>
              <a:rPr lang="en-GB" sz="1600" b="1" dirty="0">
                <a:latin typeface="Courier New" charset="0"/>
                <a:cs typeface="DejaVu LGC Sans" charset="0"/>
              </a:rPr>
              <a:t>);       // Better </a:t>
            </a:r>
            <a:r>
              <a:rPr lang="en-GB" sz="1600" b="1" dirty="0" err="1">
                <a:latin typeface="Courier New" charset="0"/>
                <a:cs typeface="DejaVu LGC Sans" charset="0"/>
              </a:rPr>
              <a:t>wallclock</a:t>
            </a:r>
            <a:r>
              <a:rPr lang="en-GB" sz="1600" b="1" dirty="0">
                <a:latin typeface="Courier New" charset="0"/>
                <a:cs typeface="DejaVu LGC Sans" charset="0"/>
              </a:rPr>
              <a:t> timer</a:t>
            </a:r>
          </a:p>
          <a:p>
            <a:pPr marL="228600" indent="-228600"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latin typeface="Courier New" charset="0"/>
                <a:cs typeface="DejaVu LGC Sans" charset="0"/>
              </a:rPr>
              <a:t>...</a:t>
            </a:r>
          </a:p>
          <a:p>
            <a:pPr marL="228600" indent="-228600"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latin typeface="Courier New" charset="0"/>
                <a:cs typeface="DejaVu LGC Sans" charset="0"/>
              </a:rPr>
              <a:t>r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et = </a:t>
            </a:r>
            <a:r>
              <a:rPr lang="en-GB" sz="1600" b="1" dirty="0" err="1" smtClean="0">
                <a:latin typeface="Courier New" charset="0"/>
                <a:cs typeface="DejaVu LGC Sans" charset="0"/>
              </a:rPr>
              <a:t>GPTLinitialize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 </a:t>
            </a:r>
            <a:r>
              <a:rPr lang="en-GB" sz="1600" b="1" dirty="0">
                <a:latin typeface="Courier New" charset="0"/>
                <a:cs typeface="DejaVu LGC Sans" charset="0"/>
              </a:rPr>
              <a:t>();     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          </a:t>
            </a:r>
            <a:r>
              <a:rPr lang="en-GB" sz="1600" b="1" dirty="0">
                <a:latin typeface="Courier New" charset="0"/>
                <a:cs typeface="DejaVu LGC Sans" charset="0"/>
              </a:rPr>
              <a:t>// Once per process</a:t>
            </a:r>
          </a:p>
          <a:p>
            <a:pPr marL="228600" indent="-228600"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r</a:t>
            </a:r>
            <a:r>
              <a:rPr lang="en-GB" sz="1600" b="1" dirty="0" smtClean="0">
                <a:solidFill>
                  <a:srgbClr val="008000"/>
                </a:solidFill>
                <a:latin typeface="Courier New" charset="0"/>
                <a:cs typeface="DejaVu LGC Sans" charset="0"/>
              </a:rPr>
              <a:t>et = </a:t>
            </a:r>
            <a:r>
              <a:rPr lang="en-GB" sz="1600" b="1" dirty="0" err="1" smtClean="0">
                <a:solidFill>
                  <a:srgbClr val="008000"/>
                </a:solidFill>
                <a:latin typeface="Courier New" charset="0"/>
                <a:cs typeface="DejaVu LGC Sans" charset="0"/>
              </a:rPr>
              <a:t>GPTLstart</a:t>
            </a:r>
            <a:r>
              <a:rPr lang="en-GB" sz="1600" b="1" dirty="0" smtClean="0">
                <a:solidFill>
                  <a:srgbClr val="008000"/>
                </a:solidFill>
                <a:latin typeface="Courier New" charset="0"/>
                <a:cs typeface="DejaVu LGC Sans" charset="0"/>
              </a:rPr>
              <a:t> </a:t>
            </a: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(</a:t>
            </a:r>
            <a:r>
              <a:rPr lang="ja-JP" alt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“</a:t>
            </a: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total</a:t>
            </a:r>
            <a:r>
              <a:rPr lang="ja-JP" alt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”</a:t>
            </a: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);    </a:t>
            </a:r>
            <a:r>
              <a:rPr lang="en-GB" sz="1600" b="1" dirty="0" smtClean="0">
                <a:solidFill>
                  <a:srgbClr val="008000"/>
                </a:solidFill>
                <a:latin typeface="Courier New" charset="0"/>
                <a:cs typeface="DejaVu LGC Sans" charset="0"/>
              </a:rPr>
              <a:t>         /</a:t>
            </a: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/ Start a timer</a:t>
            </a:r>
          </a:p>
          <a:p>
            <a:pPr marL="228600" indent="-228600"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r</a:t>
            </a:r>
            <a:r>
              <a:rPr lang="en-GB" sz="1600" b="1" dirty="0" smtClean="0">
                <a:solidFill>
                  <a:srgbClr val="008000"/>
                </a:solidFill>
                <a:latin typeface="Courier New" charset="0"/>
                <a:cs typeface="DejaVu LGC Sans" charset="0"/>
              </a:rPr>
              <a:t>et = </a:t>
            </a:r>
            <a:r>
              <a:rPr lang="en-GB" sz="1600" b="1" dirty="0" err="1" smtClean="0">
                <a:solidFill>
                  <a:srgbClr val="008000"/>
                </a:solidFill>
                <a:latin typeface="Courier New" charset="0"/>
                <a:cs typeface="DejaVu LGC Sans" charset="0"/>
              </a:rPr>
              <a:t>GPTLstart</a:t>
            </a:r>
            <a:r>
              <a:rPr lang="en-GB" sz="1600" b="1" dirty="0" smtClean="0">
                <a:solidFill>
                  <a:srgbClr val="008000"/>
                </a:solidFill>
                <a:latin typeface="Courier New" charset="0"/>
                <a:cs typeface="DejaVu LGC Sans" charset="0"/>
              </a:rPr>
              <a:t> </a:t>
            </a: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(</a:t>
            </a:r>
            <a:r>
              <a:rPr lang="ja-JP" alt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“</a:t>
            </a: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compute</a:t>
            </a:r>
            <a:r>
              <a:rPr lang="ja-JP" alt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”</a:t>
            </a: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);  </a:t>
            </a:r>
            <a:r>
              <a:rPr lang="en-GB" sz="1600" b="1" dirty="0" smtClean="0">
                <a:solidFill>
                  <a:srgbClr val="008000"/>
                </a:solidFill>
                <a:latin typeface="Courier New" charset="0"/>
                <a:cs typeface="DejaVu LGC Sans" charset="0"/>
              </a:rPr>
              <a:t>         /</a:t>
            </a: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/ Start another timer</a:t>
            </a:r>
          </a:p>
          <a:p>
            <a:pPr marL="228600" indent="-228600"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latin typeface="Courier New" charset="0"/>
                <a:cs typeface="DejaVu LGC Sans" charset="0"/>
              </a:rPr>
              <a:t>compute ();             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               /</a:t>
            </a:r>
            <a:r>
              <a:rPr lang="en-GB" sz="1600" b="1" dirty="0">
                <a:latin typeface="Courier New" charset="0"/>
                <a:cs typeface="DejaVu LGC Sans" charset="0"/>
              </a:rPr>
              <a:t>/ Do work</a:t>
            </a:r>
          </a:p>
          <a:p>
            <a:pPr marL="228600" indent="-228600"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r</a:t>
            </a:r>
            <a:r>
              <a:rPr lang="en-GB" sz="1600" b="1" dirty="0" smtClean="0">
                <a:solidFill>
                  <a:srgbClr val="008000"/>
                </a:solidFill>
                <a:latin typeface="Courier New" charset="0"/>
                <a:cs typeface="DejaVu LGC Sans" charset="0"/>
              </a:rPr>
              <a:t>et = </a:t>
            </a:r>
            <a:r>
              <a:rPr lang="en-GB" sz="1600" b="1" dirty="0" err="1" smtClean="0">
                <a:solidFill>
                  <a:srgbClr val="008000"/>
                </a:solidFill>
                <a:latin typeface="Courier New" charset="0"/>
                <a:cs typeface="DejaVu LGC Sans" charset="0"/>
              </a:rPr>
              <a:t>GPTLstop</a:t>
            </a:r>
            <a:r>
              <a:rPr lang="en-GB" sz="1600" b="1" dirty="0" smtClean="0">
                <a:solidFill>
                  <a:srgbClr val="008000"/>
                </a:solidFill>
                <a:latin typeface="Courier New" charset="0"/>
                <a:cs typeface="DejaVu LGC Sans" charset="0"/>
              </a:rPr>
              <a:t> </a:t>
            </a: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(</a:t>
            </a:r>
            <a:r>
              <a:rPr lang="ja-JP" alt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“</a:t>
            </a: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compute</a:t>
            </a:r>
            <a:r>
              <a:rPr lang="ja-JP" alt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”</a:t>
            </a: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);  </a:t>
            </a:r>
            <a:r>
              <a:rPr lang="en-GB" sz="1600" b="1" dirty="0" smtClean="0">
                <a:solidFill>
                  <a:srgbClr val="008000"/>
                </a:solidFill>
                <a:latin typeface="Courier New" charset="0"/>
                <a:cs typeface="DejaVu LGC Sans" charset="0"/>
              </a:rPr>
              <a:t>          </a:t>
            </a: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// Stop a timer</a:t>
            </a:r>
          </a:p>
          <a:p>
            <a:pPr marL="228600" indent="-228600"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...</a:t>
            </a:r>
          </a:p>
          <a:p>
            <a:pPr marL="228600" indent="-228600"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r</a:t>
            </a:r>
            <a:r>
              <a:rPr lang="en-GB" sz="1600" b="1" dirty="0" smtClean="0">
                <a:solidFill>
                  <a:srgbClr val="008000"/>
                </a:solidFill>
                <a:latin typeface="Courier New" charset="0"/>
                <a:cs typeface="DejaVu LGC Sans" charset="0"/>
              </a:rPr>
              <a:t>et = </a:t>
            </a:r>
            <a:r>
              <a:rPr lang="en-GB" sz="1600" b="1" dirty="0" err="1" smtClean="0">
                <a:solidFill>
                  <a:srgbClr val="008000"/>
                </a:solidFill>
                <a:latin typeface="Courier New" charset="0"/>
                <a:cs typeface="DejaVu LGC Sans" charset="0"/>
              </a:rPr>
              <a:t>GPTLstop</a:t>
            </a:r>
            <a:r>
              <a:rPr lang="en-GB" sz="1600" b="1" dirty="0" smtClean="0">
                <a:solidFill>
                  <a:srgbClr val="008000"/>
                </a:solidFill>
                <a:latin typeface="Courier New" charset="0"/>
                <a:cs typeface="DejaVu LGC Sans" charset="0"/>
              </a:rPr>
              <a:t> </a:t>
            </a: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(</a:t>
            </a:r>
            <a:r>
              <a:rPr lang="ja-JP" alt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“</a:t>
            </a: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total</a:t>
            </a:r>
            <a:r>
              <a:rPr lang="ja-JP" alt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”</a:t>
            </a: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);     </a:t>
            </a:r>
            <a:r>
              <a:rPr lang="en-GB" sz="1600" b="1" dirty="0" smtClean="0">
                <a:solidFill>
                  <a:srgbClr val="008000"/>
                </a:solidFill>
                <a:latin typeface="Courier New" charset="0"/>
                <a:cs typeface="DejaVu LGC Sans" charset="0"/>
              </a:rPr>
              <a:t>         /</a:t>
            </a:r>
            <a:r>
              <a:rPr lang="en-GB" sz="1600" b="1" dirty="0">
                <a:solidFill>
                  <a:srgbClr val="008000"/>
                </a:solidFill>
                <a:latin typeface="Courier New" charset="0"/>
                <a:cs typeface="DejaVu LGC Sans" charset="0"/>
              </a:rPr>
              <a:t>/ Stop a timer</a:t>
            </a:r>
          </a:p>
          <a:p>
            <a:pPr marL="228600" indent="-228600"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latin typeface="Courier New" charset="0"/>
                <a:cs typeface="DejaVu LGC Sans" charset="0"/>
              </a:rPr>
              <a:t>r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et = </a:t>
            </a:r>
            <a:r>
              <a:rPr lang="en-GB" sz="1600" b="1" dirty="0" err="1" smtClean="0">
                <a:latin typeface="Courier New" charset="0"/>
                <a:cs typeface="DejaVu LGC Sans" charset="0"/>
              </a:rPr>
              <a:t>GPTLpr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 </a:t>
            </a:r>
            <a:r>
              <a:rPr lang="en-GB" sz="1600" b="1" dirty="0">
                <a:latin typeface="Courier New" charset="0"/>
                <a:cs typeface="DejaVu LGC Sans" charset="0"/>
              </a:rPr>
              <a:t>(</a:t>
            </a:r>
            <a:r>
              <a:rPr lang="en-GB" sz="1600" b="1" dirty="0" err="1">
                <a:latin typeface="Courier New" charset="0"/>
                <a:cs typeface="DejaVu LGC Sans" charset="0"/>
              </a:rPr>
              <a:t>iam</a:t>
            </a:r>
            <a:r>
              <a:rPr lang="en-GB" sz="1600" b="1" dirty="0">
                <a:latin typeface="Courier New" charset="0"/>
                <a:cs typeface="DejaVu LGC Sans" charset="0"/>
              </a:rPr>
              <a:t>);     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               </a:t>
            </a:r>
            <a:r>
              <a:rPr lang="en-GB" sz="1600" b="1" dirty="0">
                <a:latin typeface="Courier New" charset="0"/>
                <a:cs typeface="DejaVu LGC Sans" charset="0"/>
              </a:rPr>
              <a:t>// Print results</a:t>
            </a:r>
          </a:p>
          <a:p>
            <a:pPr marL="228600" indent="-228600"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latin typeface="Courier New" charset="0"/>
                <a:cs typeface="DejaVu LGC Sans" charset="0"/>
              </a:rPr>
              <a:t>r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et = </a:t>
            </a:r>
            <a:r>
              <a:rPr lang="en-GB" sz="1600" b="1" dirty="0" err="1" smtClean="0">
                <a:latin typeface="Courier New" charset="0"/>
                <a:cs typeface="DejaVu LGC Sans" charset="0"/>
              </a:rPr>
              <a:t>GPTLpr_summary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 (MPI_COMM_WORLD)</a:t>
            </a:r>
            <a:r>
              <a:rPr lang="en-GB" sz="1600" b="1" dirty="0">
                <a:latin typeface="Courier New" charset="0"/>
                <a:cs typeface="DejaVu LGC Sans" charset="0"/>
              </a:rPr>
              <a:t>; // Print 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results summary</a:t>
            </a:r>
          </a:p>
          <a:p>
            <a:pPr marL="228600" indent="-228600"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600" b="1" dirty="0">
                <a:latin typeface="Courier New" charset="0"/>
                <a:cs typeface="DejaVu LGC Sans" charset="0"/>
              </a:rPr>
              <a:t> </a:t>
            </a:r>
            <a:r>
              <a:rPr lang="en-GB" sz="1600" b="1" dirty="0" smtClean="0">
                <a:latin typeface="Courier New" charset="0"/>
                <a:cs typeface="DejaVu LGC Sans" charset="0"/>
              </a:rPr>
              <a:t>                                      // across threads and tasks</a:t>
            </a:r>
            <a:endParaRPr lang="en-GB" sz="1600" b="1" dirty="0">
              <a:latin typeface="Courier New" charset="0"/>
              <a:cs typeface="DejaVu LGC Sans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9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options via Fortran </a:t>
            </a:r>
            <a:r>
              <a:rPr lang="en-US" dirty="0" err="1" smtClean="0"/>
              <a:t>namelist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5000"/>
              </a:lnSpc>
              <a:spcBef>
                <a:spcPts val="140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800" dirty="0">
                <a:latin typeface="Arial" charset="0"/>
                <a:cs typeface="DejaVu LGC Sans" charset="0"/>
              </a:rPr>
              <a:t>Avoid recoding/recompiling by using Fortran </a:t>
            </a:r>
            <a:r>
              <a:rPr lang="en-GB" sz="2800" dirty="0" err="1">
                <a:latin typeface="Arial" charset="0"/>
                <a:cs typeface="DejaVu LGC Sans" charset="0"/>
              </a:rPr>
              <a:t>namelist</a:t>
            </a:r>
            <a:r>
              <a:rPr lang="en-GB" sz="2800" dirty="0">
                <a:latin typeface="Arial" charset="0"/>
                <a:cs typeface="DejaVu LGC Sans" charset="0"/>
              </a:rPr>
              <a:t> option:</a:t>
            </a:r>
          </a:p>
          <a:p>
            <a:pPr marL="228600" indent="-228600">
              <a:lnSpc>
                <a:spcPct val="45000"/>
              </a:lnSpc>
              <a:spcBef>
                <a:spcPts val="1400"/>
              </a:spcBef>
              <a:spcAft>
                <a:spcPct val="0"/>
              </a:spcAft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endParaRPr lang="en-GB" sz="1700" b="1" dirty="0">
              <a:latin typeface="Arial Narrow" charset="0"/>
              <a:cs typeface="DejaVu LGC Sans" charset="0"/>
            </a:endParaRPr>
          </a:p>
          <a:p>
            <a:pPr marL="228600" indent="-228600">
              <a:lnSpc>
                <a:spcPct val="45000"/>
              </a:lnSpc>
              <a:spcBef>
                <a:spcPts val="1400"/>
              </a:spcBef>
              <a:spcAft>
                <a:spcPct val="0"/>
              </a:spcAft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700" b="1" dirty="0">
                <a:latin typeface="Courier" charset="0"/>
                <a:cs typeface="Courier" charset="0"/>
              </a:rPr>
              <a:t>call </a:t>
            </a:r>
            <a:r>
              <a:rPr lang="en-GB" sz="1700" b="1" dirty="0" err="1">
                <a:latin typeface="Courier" charset="0"/>
                <a:cs typeface="Courier" charset="0"/>
              </a:rPr>
              <a:t>gptlprocess_namelist</a:t>
            </a:r>
            <a:r>
              <a:rPr lang="en-GB" sz="1700" b="1" dirty="0">
                <a:latin typeface="Courier" charset="0"/>
                <a:cs typeface="Courier" charset="0"/>
              </a:rPr>
              <a:t> (</a:t>
            </a:r>
            <a:r>
              <a:rPr lang="ja-JP" altLang="en-GB" sz="1700" b="1" dirty="0">
                <a:latin typeface="Courier" charset="0"/>
                <a:cs typeface="Courier" charset="0"/>
              </a:rPr>
              <a:t>‘</a:t>
            </a:r>
            <a:r>
              <a:rPr lang="en-GB" sz="1700" b="1" dirty="0" err="1">
                <a:latin typeface="Courier" charset="0"/>
                <a:cs typeface="Courier" charset="0"/>
              </a:rPr>
              <a:t>my_namelist</a:t>
            </a:r>
            <a:r>
              <a:rPr lang="ja-JP" altLang="en-GB" sz="1700" b="1" dirty="0">
                <a:latin typeface="Courier" charset="0"/>
                <a:cs typeface="Courier" charset="0"/>
              </a:rPr>
              <a:t>’</a:t>
            </a:r>
            <a:r>
              <a:rPr lang="en-GB" sz="1700" b="1" dirty="0">
                <a:latin typeface="Courier" charset="0"/>
                <a:cs typeface="Courier" charset="0"/>
              </a:rPr>
              <a:t>, </a:t>
            </a:r>
            <a:r>
              <a:rPr lang="en-GB" sz="1700" b="1" dirty="0" err="1">
                <a:latin typeface="Courier" charset="0"/>
                <a:cs typeface="Courier" charset="0"/>
              </a:rPr>
              <a:t>unitno</a:t>
            </a:r>
            <a:r>
              <a:rPr lang="en-GB" sz="1700" b="1" dirty="0">
                <a:latin typeface="Courier" charset="0"/>
                <a:cs typeface="Courier" charset="0"/>
              </a:rPr>
              <a:t>, ret)</a:t>
            </a:r>
            <a:endParaRPr lang="en-GB" sz="1700" b="1" dirty="0">
              <a:latin typeface="Arial Narrow" charset="0"/>
              <a:cs typeface="DejaVu LGC Sans" charset="0"/>
            </a:endParaRPr>
          </a:p>
          <a:p>
            <a:pPr marL="228600" indent="-228600">
              <a:lnSpc>
                <a:spcPct val="45000"/>
              </a:lnSpc>
              <a:spcBef>
                <a:spcPts val="1400"/>
              </a:spcBef>
              <a:spcAft>
                <a:spcPct val="0"/>
              </a:spcAft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endParaRPr lang="en-GB" sz="1700" b="1" dirty="0">
              <a:latin typeface="Arial Narrow" charset="0"/>
              <a:cs typeface="DejaVu LGC Sans" charset="0"/>
            </a:endParaRPr>
          </a:p>
          <a:p>
            <a:pPr marL="228600" indent="-228600">
              <a:lnSpc>
                <a:spcPct val="45000"/>
              </a:lnSpc>
              <a:spcBef>
                <a:spcPts val="1400"/>
              </a:spcBef>
              <a:spcAft>
                <a:spcPct val="0"/>
              </a:spcAft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endParaRPr lang="en-GB" sz="1700" b="1" dirty="0">
              <a:latin typeface="Arial Narrow" charset="0"/>
              <a:cs typeface="DejaVu LGC Sans" charset="0"/>
            </a:endParaRPr>
          </a:p>
          <a:p>
            <a:pPr marL="228600" indent="-228600">
              <a:lnSpc>
                <a:spcPct val="45000"/>
              </a:lnSpc>
              <a:spcBef>
                <a:spcPts val="1400"/>
              </a:spcBef>
              <a:spcAft>
                <a:spcPct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2800" dirty="0">
                <a:latin typeface="Arial"/>
                <a:cs typeface="Arial"/>
              </a:rPr>
              <a:t>Example contents of </a:t>
            </a:r>
            <a:r>
              <a:rPr lang="ja-JP" altLang="en-GB" sz="2800" dirty="0">
                <a:latin typeface="Arial"/>
                <a:cs typeface="Arial"/>
              </a:rPr>
              <a:t>‘</a:t>
            </a:r>
            <a:r>
              <a:rPr lang="en-GB" sz="2800" dirty="0" err="1">
                <a:latin typeface="Arial"/>
                <a:cs typeface="Arial"/>
              </a:rPr>
              <a:t>my_namelist</a:t>
            </a:r>
            <a:r>
              <a:rPr lang="ja-JP" altLang="en-GB" sz="2800" dirty="0">
                <a:latin typeface="Arial"/>
                <a:cs typeface="Arial"/>
              </a:rPr>
              <a:t>’</a:t>
            </a:r>
            <a:r>
              <a:rPr lang="en-GB" sz="2800" dirty="0">
                <a:latin typeface="Arial"/>
                <a:cs typeface="Arial"/>
              </a:rPr>
              <a:t>:</a:t>
            </a:r>
          </a:p>
          <a:p>
            <a:pPr marL="228600" indent="-228600">
              <a:lnSpc>
                <a:spcPct val="45000"/>
              </a:lnSpc>
              <a:spcBef>
                <a:spcPts val="1400"/>
              </a:spcBef>
              <a:spcAft>
                <a:spcPct val="0"/>
              </a:spcAft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endParaRPr lang="en-GB" sz="1700" b="1" dirty="0">
              <a:latin typeface="Arial Narrow" charset="0"/>
              <a:cs typeface="DejaVu LGC Sans" charset="0"/>
            </a:endParaRPr>
          </a:p>
          <a:p>
            <a:pPr marL="228600" indent="-228600">
              <a:lnSpc>
                <a:spcPct val="45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Wingdings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700" b="1" dirty="0">
                <a:latin typeface="Courier New" charset="0"/>
                <a:cs typeface="Courier New" charset="0"/>
              </a:rPr>
              <a:t> &amp;</a:t>
            </a:r>
            <a:r>
              <a:rPr lang="en-GB" sz="1700" b="1" dirty="0" err="1">
                <a:latin typeface="Courier New" charset="0"/>
                <a:cs typeface="Courier New" charset="0"/>
              </a:rPr>
              <a:t>gptlnl</a:t>
            </a:r>
            <a:endParaRPr lang="en-GB" sz="1700" b="1" dirty="0">
              <a:latin typeface="Courier New" charset="0"/>
              <a:cs typeface="Courier New" charset="0"/>
            </a:endParaRPr>
          </a:p>
          <a:p>
            <a:pPr marL="228600" indent="-228600">
              <a:lnSpc>
                <a:spcPct val="45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Wingdings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700" b="1" dirty="0">
                <a:latin typeface="Courier New" charset="0"/>
                <a:cs typeface="Courier New" charset="0"/>
              </a:rPr>
              <a:t>  </a:t>
            </a:r>
            <a:r>
              <a:rPr lang="en-GB" sz="1700" b="1" dirty="0" err="1">
                <a:latin typeface="Courier New" charset="0"/>
                <a:cs typeface="Courier New" charset="0"/>
              </a:rPr>
              <a:t>utr</a:t>
            </a:r>
            <a:r>
              <a:rPr lang="en-GB" sz="1700" b="1" dirty="0">
                <a:latin typeface="Courier New" charset="0"/>
                <a:cs typeface="Courier New" charset="0"/>
              </a:rPr>
              <a:t> = </a:t>
            </a:r>
            <a:r>
              <a:rPr lang="ja-JP" altLang="en-GB" sz="1700" b="1" dirty="0">
                <a:latin typeface="Courier New" charset="0"/>
                <a:cs typeface="Courier New" charset="0"/>
              </a:rPr>
              <a:t>‘</a:t>
            </a:r>
            <a:r>
              <a:rPr lang="en-GB" sz="1700" b="1" dirty="0" err="1">
                <a:latin typeface="Courier New" charset="0"/>
                <a:cs typeface="Courier New" charset="0"/>
              </a:rPr>
              <a:t>nanotime</a:t>
            </a:r>
            <a:r>
              <a:rPr lang="ja-JP" altLang="en-GB" sz="1700" b="1" dirty="0">
                <a:latin typeface="Courier New" charset="0"/>
                <a:cs typeface="Courier New" charset="0"/>
              </a:rPr>
              <a:t>’</a:t>
            </a:r>
            <a:endParaRPr lang="en-GB" sz="1700" b="1" dirty="0">
              <a:latin typeface="Courier New" charset="0"/>
              <a:cs typeface="Courier New" charset="0"/>
            </a:endParaRPr>
          </a:p>
          <a:p>
            <a:pPr marL="228600" indent="-228600">
              <a:lnSpc>
                <a:spcPct val="45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Wingdings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700" b="1" dirty="0">
                <a:latin typeface="Courier New" charset="0"/>
                <a:cs typeface="Courier New" charset="0"/>
              </a:rPr>
              <a:t>  </a:t>
            </a:r>
            <a:r>
              <a:rPr lang="en-GB" sz="1700" b="1" dirty="0" err="1">
                <a:latin typeface="Courier New" charset="0"/>
                <a:cs typeface="Courier New" charset="0"/>
              </a:rPr>
              <a:t>eventlist</a:t>
            </a:r>
            <a:r>
              <a:rPr lang="en-GB" sz="1700" b="1" dirty="0">
                <a:latin typeface="Courier New" charset="0"/>
                <a:cs typeface="Courier New" charset="0"/>
              </a:rPr>
              <a:t> = </a:t>
            </a:r>
            <a:r>
              <a:rPr lang="ja-JP" altLang="en-GB" sz="1700" b="1" dirty="0">
                <a:latin typeface="Courier New" charset="0"/>
                <a:cs typeface="Courier New" charset="0"/>
              </a:rPr>
              <a:t>‘</a:t>
            </a:r>
            <a:r>
              <a:rPr lang="en-GB" sz="1700" b="1" dirty="0">
                <a:latin typeface="Courier New" charset="0"/>
                <a:cs typeface="Courier New" charset="0"/>
              </a:rPr>
              <a:t>GPTL_CI</a:t>
            </a:r>
            <a:r>
              <a:rPr lang="ja-JP" altLang="en-GB" sz="1700" b="1" dirty="0">
                <a:latin typeface="Courier New" charset="0"/>
                <a:cs typeface="Courier New" charset="0"/>
              </a:rPr>
              <a:t>’</a:t>
            </a:r>
            <a:r>
              <a:rPr lang="en-GB" sz="1700" b="1" dirty="0">
                <a:latin typeface="Courier New" charset="0"/>
                <a:cs typeface="Courier New" charset="0"/>
              </a:rPr>
              <a:t>,</a:t>
            </a:r>
            <a:r>
              <a:rPr lang="ja-JP" altLang="en-GB" sz="1700" b="1" dirty="0">
                <a:latin typeface="Courier New" charset="0"/>
                <a:cs typeface="Courier New" charset="0"/>
              </a:rPr>
              <a:t>’</a:t>
            </a:r>
            <a:r>
              <a:rPr lang="en-GB" sz="1700" b="1" dirty="0" smtClean="0">
                <a:latin typeface="Courier New" charset="0"/>
                <a:cs typeface="Courier New" charset="0"/>
              </a:rPr>
              <a:t>PAPI_FP_OPS</a:t>
            </a:r>
            <a:r>
              <a:rPr lang="ja-JP" altLang="en-GB" sz="1700" b="1" dirty="0" smtClean="0">
                <a:latin typeface="Courier New" charset="0"/>
                <a:cs typeface="Courier New" charset="0"/>
              </a:rPr>
              <a:t>‘</a:t>
            </a:r>
            <a:endParaRPr lang="en-GB" sz="1700" b="1" dirty="0">
              <a:latin typeface="Courier New" charset="0"/>
              <a:cs typeface="Courier New" charset="0"/>
            </a:endParaRPr>
          </a:p>
          <a:p>
            <a:pPr marL="228600" indent="-228600">
              <a:lnSpc>
                <a:spcPct val="45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Wingdings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700" b="1" dirty="0">
                <a:latin typeface="Courier New" charset="0"/>
                <a:cs typeface="Courier New" charset="0"/>
              </a:rPr>
              <a:t> /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8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DejaVu LGC Sans" charset="0"/>
              </a:rPr>
              <a:t>Works with Intel, GNU, </a:t>
            </a:r>
            <a:r>
              <a:rPr lang="en-US" dirty="0" err="1">
                <a:latin typeface="Arial" charset="0"/>
                <a:cs typeface="DejaVu LGC Sans" charset="0"/>
              </a:rPr>
              <a:t>Pathscale</a:t>
            </a:r>
            <a:r>
              <a:rPr lang="en-US" dirty="0" smtClean="0">
                <a:latin typeface="Arial" charset="0"/>
                <a:cs typeface="DejaVu LGC Sans" charset="0"/>
              </a:rPr>
              <a:t>, PGI, AIX</a:t>
            </a:r>
            <a:endParaRPr lang="en-US" dirty="0">
              <a:latin typeface="Arial" charset="0"/>
              <a:cs typeface="DejaVu LGC Sans" charset="0"/>
            </a:endParaRPr>
          </a:p>
          <a:p>
            <a:pPr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</a:pPr>
            <a:r>
              <a:rPr lang="en-GB" sz="1800" b="1" dirty="0">
                <a:latin typeface="Courier New" charset="0"/>
                <a:cs typeface="DejaVu LGC Sans" charset="0"/>
              </a:rPr>
              <a:t># </a:t>
            </a:r>
            <a:r>
              <a:rPr lang="en-GB" sz="1800" b="1" dirty="0" err="1">
                <a:latin typeface="Courier New" charset="0"/>
                <a:cs typeface="DejaVu LGC Sans" charset="0"/>
              </a:rPr>
              <a:t>icc</a:t>
            </a:r>
            <a:r>
              <a:rPr lang="en-GB" sz="1800" b="1" dirty="0">
                <a:latin typeface="Courier New" charset="0"/>
                <a:cs typeface="DejaVu LGC Sans" charset="0"/>
              </a:rPr>
              <a:t> –g –</a:t>
            </a:r>
            <a:r>
              <a:rPr lang="en-GB" sz="1800" b="1" dirty="0" err="1">
                <a:latin typeface="Courier New" charset="0"/>
                <a:cs typeface="DejaVu LGC Sans" charset="0"/>
              </a:rPr>
              <a:t>finstrument</a:t>
            </a:r>
            <a:r>
              <a:rPr lang="en-GB" sz="1800" b="1" dirty="0">
                <a:latin typeface="Courier New" charset="0"/>
                <a:cs typeface="DejaVu LGC Sans" charset="0"/>
              </a:rPr>
              <a:t>-functions *.c –</a:t>
            </a:r>
            <a:r>
              <a:rPr lang="en-GB" sz="1800" b="1" dirty="0" err="1" smtClean="0">
                <a:latin typeface="Courier New" charset="0"/>
                <a:cs typeface="DejaVu LGC Sans" charset="0"/>
              </a:rPr>
              <a:t>lgptl</a:t>
            </a:r>
            <a:endParaRPr lang="en-GB" sz="1800" b="1" dirty="0">
              <a:latin typeface="Courier New" charset="0"/>
              <a:cs typeface="DejaVu LGC Sans" charset="0"/>
            </a:endParaRPr>
          </a:p>
          <a:p>
            <a:pPr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</a:pPr>
            <a:r>
              <a:rPr lang="en-GB" sz="1800" b="1" dirty="0">
                <a:latin typeface="Courier New" charset="0"/>
                <a:cs typeface="DejaVu LGC Sans" charset="0"/>
              </a:rPr>
              <a:t># </a:t>
            </a:r>
            <a:r>
              <a:rPr lang="en-GB" sz="1800" b="1" dirty="0" err="1">
                <a:latin typeface="Courier New" charset="0"/>
                <a:cs typeface="DejaVu LGC Sans" charset="0"/>
              </a:rPr>
              <a:t>gfortran</a:t>
            </a:r>
            <a:r>
              <a:rPr lang="en-GB" sz="1800" b="1" dirty="0">
                <a:latin typeface="Courier New" charset="0"/>
                <a:cs typeface="DejaVu LGC Sans" charset="0"/>
              </a:rPr>
              <a:t> –g –</a:t>
            </a:r>
            <a:r>
              <a:rPr lang="en-GB" sz="1800" b="1" dirty="0" err="1">
                <a:latin typeface="Courier New" charset="0"/>
                <a:cs typeface="DejaVu LGC Sans" charset="0"/>
              </a:rPr>
              <a:t>finstrument</a:t>
            </a:r>
            <a:r>
              <a:rPr lang="en-GB" sz="1800" b="1" dirty="0">
                <a:latin typeface="Courier New" charset="0"/>
                <a:cs typeface="DejaVu LGC Sans" charset="0"/>
              </a:rPr>
              <a:t>-functions *.f90 –</a:t>
            </a:r>
            <a:r>
              <a:rPr lang="en-GB" sz="1800" b="1" dirty="0" err="1">
                <a:latin typeface="Courier New" charset="0"/>
                <a:cs typeface="DejaVu LGC Sans" charset="0"/>
              </a:rPr>
              <a:t>lgptl</a:t>
            </a:r>
            <a:endParaRPr lang="en-GB" sz="1800" b="1" dirty="0">
              <a:latin typeface="Courier New" charset="0"/>
              <a:cs typeface="DejaVu LGC Sans" charset="0"/>
            </a:endParaRPr>
          </a:p>
          <a:p>
            <a:pPr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</a:pPr>
            <a:r>
              <a:rPr lang="en-GB" sz="1800" b="1" dirty="0">
                <a:latin typeface="Courier New" charset="0"/>
                <a:cs typeface="DejaVu LGC Sans" charset="0"/>
              </a:rPr>
              <a:t># </a:t>
            </a:r>
            <a:r>
              <a:rPr lang="en-GB" sz="1800" b="1" dirty="0" err="1">
                <a:latin typeface="Courier New" charset="0"/>
                <a:cs typeface="DejaVu LGC Sans" charset="0"/>
              </a:rPr>
              <a:t>pgcc</a:t>
            </a:r>
            <a:r>
              <a:rPr lang="en-GB" sz="1800" b="1" dirty="0">
                <a:latin typeface="Courier New" charset="0"/>
                <a:cs typeface="DejaVu LGC Sans" charset="0"/>
              </a:rPr>
              <a:t> </a:t>
            </a:r>
            <a:r>
              <a:rPr lang="en-US" sz="1800" b="1" dirty="0">
                <a:latin typeface="Courier New" charset="0"/>
                <a:cs typeface="DejaVu LGC Sans" charset="0"/>
              </a:rPr>
              <a:t>–</a:t>
            </a:r>
            <a:r>
              <a:rPr lang="en-GB" sz="1800" b="1" dirty="0">
                <a:latin typeface="Courier New" charset="0"/>
                <a:cs typeface="DejaVu LGC Sans" charset="0"/>
              </a:rPr>
              <a:t>g </a:t>
            </a:r>
            <a:r>
              <a:rPr lang="en-US" sz="1800" b="1" dirty="0">
                <a:latin typeface="Courier New" charset="0"/>
                <a:cs typeface="DejaVu LGC Sans" charset="0"/>
              </a:rPr>
              <a:t>–</a:t>
            </a:r>
            <a:r>
              <a:rPr lang="en-GB" sz="1800" b="1" dirty="0" err="1">
                <a:latin typeface="Courier New" charset="0"/>
                <a:cs typeface="DejaVu LGC Sans" charset="0"/>
              </a:rPr>
              <a:t>Minstrument:functions</a:t>
            </a:r>
            <a:r>
              <a:rPr lang="en-GB" sz="1800" b="1" dirty="0">
                <a:latin typeface="Courier New" charset="0"/>
                <a:cs typeface="DejaVu LGC Sans" charset="0"/>
              </a:rPr>
              <a:t> *.c –</a:t>
            </a:r>
            <a:r>
              <a:rPr lang="en-GB" sz="1800" b="1" dirty="0" err="1">
                <a:latin typeface="Courier New" charset="0"/>
                <a:cs typeface="DejaVu LGC Sans" charset="0"/>
              </a:rPr>
              <a:t>lgptl</a:t>
            </a:r>
            <a:endParaRPr lang="en-GB" sz="1800" b="1" dirty="0">
              <a:latin typeface="Courier New" charset="0"/>
              <a:cs typeface="DejaVu LGC Sans" charset="0"/>
            </a:endParaRPr>
          </a:p>
          <a:p>
            <a:pPr>
              <a:lnSpc>
                <a:spcPct val="3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</a:pPr>
            <a:endParaRPr lang="en-GB" sz="2400" dirty="0">
              <a:latin typeface="Courier New" charset="0"/>
              <a:cs typeface="DejaVu LGC Sans" charset="0"/>
            </a:endParaRPr>
          </a:p>
          <a:p>
            <a:pPr>
              <a:spcBef>
                <a:spcPts val="1400"/>
              </a:spcBef>
              <a:buClrTx/>
            </a:pPr>
            <a:r>
              <a:rPr lang="en-GB" dirty="0">
                <a:latin typeface="Arial" charset="0"/>
                <a:cs typeface="DejaVu LGC Sans" charset="0"/>
              </a:rPr>
              <a:t>Inserts automatically at function start:</a:t>
            </a:r>
          </a:p>
          <a:p>
            <a:pPr>
              <a:spcBef>
                <a:spcPts val="1400"/>
              </a:spcBef>
              <a:buClr>
                <a:srgbClr val="006C3A"/>
              </a:buClr>
              <a:buFont typeface="Verdana" charset="0"/>
              <a:buNone/>
            </a:pPr>
            <a:r>
              <a:rPr lang="en-GB" sz="1800" b="1" dirty="0">
                <a:latin typeface="Courier New" charset="0"/>
                <a:cs typeface="DejaVu LGC Sans" charset="0"/>
              </a:rPr>
              <a:t>__</a:t>
            </a:r>
            <a:r>
              <a:rPr lang="en-GB" sz="1800" b="1" dirty="0" err="1">
                <a:latin typeface="Courier New" charset="0"/>
                <a:cs typeface="DejaVu LGC Sans" charset="0"/>
              </a:rPr>
              <a:t>cyg_profile_func_enter</a:t>
            </a:r>
            <a:r>
              <a:rPr lang="en-GB" sz="1800" b="1" dirty="0">
                <a:latin typeface="Courier New" charset="0"/>
                <a:cs typeface="DejaVu LGC Sans" charset="0"/>
              </a:rPr>
              <a:t> (void *</a:t>
            </a:r>
            <a:r>
              <a:rPr lang="en-GB" sz="1800" b="1" dirty="0" err="1">
                <a:latin typeface="Courier New" charset="0"/>
                <a:cs typeface="DejaVu LGC Sans" charset="0"/>
              </a:rPr>
              <a:t>this_fn</a:t>
            </a:r>
            <a:r>
              <a:rPr lang="en-GB" sz="1800" b="1" dirty="0">
                <a:latin typeface="Courier New" charset="0"/>
                <a:cs typeface="DejaVu LGC Sans" charset="0"/>
              </a:rPr>
              <a:t>, void *</a:t>
            </a:r>
            <a:r>
              <a:rPr lang="en-GB" sz="1800" b="1" dirty="0" err="1">
                <a:latin typeface="Courier New" charset="0"/>
                <a:cs typeface="DejaVu LGC Sans" charset="0"/>
              </a:rPr>
              <a:t>call_site</a:t>
            </a:r>
            <a:r>
              <a:rPr lang="en-GB" sz="1800" b="1" dirty="0">
                <a:latin typeface="Courier New" charset="0"/>
                <a:cs typeface="DejaVu LGC Sans" charset="0"/>
              </a:rPr>
              <a:t>);</a:t>
            </a:r>
          </a:p>
          <a:p>
            <a:pPr>
              <a:spcBef>
                <a:spcPts val="1400"/>
              </a:spcBef>
              <a:buClrTx/>
            </a:pPr>
            <a:r>
              <a:rPr lang="en-GB" dirty="0">
                <a:latin typeface="Arial" charset="0"/>
                <a:cs typeface="DejaVu LGC Sans" charset="0"/>
              </a:rPr>
              <a:t>And at function exit:</a:t>
            </a:r>
          </a:p>
          <a:p>
            <a:pPr>
              <a:spcBef>
                <a:spcPts val="1400"/>
              </a:spcBef>
              <a:buClr>
                <a:srgbClr val="006C3A"/>
              </a:buClr>
              <a:buFont typeface="Verdana" charset="0"/>
              <a:buNone/>
            </a:pPr>
            <a:r>
              <a:rPr lang="en-GB" sz="1800" b="1" dirty="0">
                <a:latin typeface="Courier New" charset="0"/>
                <a:cs typeface="DejaVu LGC Sans" charset="0"/>
              </a:rPr>
              <a:t>__</a:t>
            </a:r>
            <a:r>
              <a:rPr lang="en-GB" sz="1800" b="1" dirty="0" err="1">
                <a:latin typeface="Courier New" charset="0"/>
                <a:cs typeface="DejaVu LGC Sans" charset="0"/>
              </a:rPr>
              <a:t>cyg_profile_func_exit</a:t>
            </a:r>
            <a:r>
              <a:rPr lang="en-GB" sz="1800" b="1" dirty="0">
                <a:latin typeface="Courier New" charset="0"/>
                <a:cs typeface="DejaVu LGC Sans" charset="0"/>
              </a:rPr>
              <a:t> (void *</a:t>
            </a:r>
            <a:r>
              <a:rPr lang="en-GB" sz="1800" b="1" dirty="0" err="1">
                <a:latin typeface="Courier New" charset="0"/>
                <a:cs typeface="DejaVu LGC Sans" charset="0"/>
              </a:rPr>
              <a:t>this_fn</a:t>
            </a:r>
            <a:r>
              <a:rPr lang="en-GB" sz="1800" b="1" dirty="0">
                <a:latin typeface="Courier New" charset="0"/>
                <a:cs typeface="DejaVu LGC Sans" charset="0"/>
              </a:rPr>
              <a:t>, void *</a:t>
            </a:r>
            <a:r>
              <a:rPr lang="en-GB" sz="1800" b="1" dirty="0" err="1">
                <a:latin typeface="Courier New" charset="0"/>
                <a:cs typeface="DejaVu LGC Sans" charset="0"/>
              </a:rPr>
              <a:t>call_site</a:t>
            </a:r>
            <a:r>
              <a:rPr lang="en-GB" sz="1800" b="1" dirty="0">
                <a:latin typeface="Courier New" charset="0"/>
                <a:cs typeface="DejaVu LGC Sans" charset="0"/>
              </a:rPr>
              <a:t>);</a:t>
            </a:r>
            <a:endParaRPr lang="en-GB" sz="1800" b="1" dirty="0">
              <a:latin typeface="Arial Narrow" charset="0"/>
              <a:cs typeface="DejaVu LGC Sans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7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Auto-instrumentation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spcBef>
                <a:spcPts val="1400"/>
              </a:spcBef>
              <a:buClrTx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dirty="0">
                <a:latin typeface="Arial Bold" charset="0"/>
                <a:cs typeface="Arial Bold" charset="0"/>
              </a:rPr>
              <a:t>GPTL handles these entry points with:</a:t>
            </a:r>
          </a:p>
          <a:p>
            <a:pPr marL="228600" indent="-228600">
              <a:spcBef>
                <a:spcPts val="1400"/>
              </a:spcBef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endParaRPr lang="en-GB" sz="3600" b="1" dirty="0">
              <a:latin typeface="Arial Bold" charset="0"/>
              <a:cs typeface="Arial Bold" charset="0"/>
            </a:endParaRPr>
          </a:p>
          <a:p>
            <a:pPr marL="228600" indent="-228600">
              <a:lnSpc>
                <a:spcPct val="2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900" b="1" dirty="0">
                <a:latin typeface="Courier New" charset="0"/>
                <a:cs typeface="DejaVu LGC Sans" charset="0"/>
              </a:rPr>
              <a:t>void __</a:t>
            </a:r>
            <a:r>
              <a:rPr lang="en-GB" sz="1900" b="1" dirty="0" err="1">
                <a:latin typeface="Courier New" charset="0"/>
                <a:cs typeface="DejaVu LGC Sans" charset="0"/>
              </a:rPr>
              <a:t>cyg_profile_func_enter</a:t>
            </a:r>
            <a:r>
              <a:rPr lang="en-GB" sz="1900" b="1" dirty="0">
                <a:latin typeface="Courier New" charset="0"/>
                <a:cs typeface="DejaVu LGC Sans" charset="0"/>
              </a:rPr>
              <a:t> (void *</a:t>
            </a:r>
            <a:r>
              <a:rPr lang="en-GB" sz="1900" b="1" dirty="0" err="1">
                <a:latin typeface="Courier New" charset="0"/>
                <a:cs typeface="DejaVu LGC Sans" charset="0"/>
              </a:rPr>
              <a:t>this_fn</a:t>
            </a:r>
            <a:r>
              <a:rPr lang="en-GB" sz="1900" b="1" dirty="0">
                <a:latin typeface="Courier New" charset="0"/>
                <a:cs typeface="DejaVu LGC Sans" charset="0"/>
              </a:rPr>
              <a:t>,</a:t>
            </a:r>
          </a:p>
          <a:p>
            <a:pPr marL="228600" indent="-228600">
              <a:lnSpc>
                <a:spcPct val="2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900" b="1" dirty="0">
                <a:latin typeface="Courier New" charset="0"/>
                <a:cs typeface="DejaVu LGC Sans" charset="0"/>
              </a:rPr>
              <a:t>                               void *</a:t>
            </a:r>
            <a:r>
              <a:rPr lang="en-GB" sz="1900" b="1" dirty="0" err="1">
                <a:latin typeface="Courier New" charset="0"/>
                <a:cs typeface="DejaVu LGC Sans" charset="0"/>
              </a:rPr>
              <a:t>call_site</a:t>
            </a:r>
            <a:r>
              <a:rPr lang="en-GB" sz="1900" b="1" dirty="0">
                <a:latin typeface="Courier New" charset="0"/>
                <a:cs typeface="DejaVu LGC Sans" charset="0"/>
              </a:rPr>
              <a:t>)‏</a:t>
            </a:r>
          </a:p>
          <a:p>
            <a:pPr marL="228600" indent="-228600">
              <a:lnSpc>
                <a:spcPct val="2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900" b="1" dirty="0">
                <a:latin typeface="Courier New" charset="0"/>
                <a:cs typeface="DejaVu LGC Sans" charset="0"/>
              </a:rPr>
              <a:t>{</a:t>
            </a:r>
          </a:p>
          <a:p>
            <a:pPr marL="228600" indent="-228600">
              <a:lnSpc>
                <a:spcPct val="2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900" b="1" dirty="0">
                <a:latin typeface="Courier New" charset="0"/>
                <a:cs typeface="DejaVu LGC Sans" charset="0"/>
              </a:rPr>
              <a:t>  (void) </a:t>
            </a:r>
            <a:r>
              <a:rPr lang="en-GB" sz="1900" b="1" dirty="0" err="1">
                <a:latin typeface="Courier New" charset="0"/>
                <a:cs typeface="DejaVu LGC Sans" charset="0"/>
              </a:rPr>
              <a:t>GPTLstart_instr</a:t>
            </a:r>
            <a:r>
              <a:rPr lang="en-GB" sz="1900" b="1" dirty="0">
                <a:latin typeface="Courier New" charset="0"/>
                <a:cs typeface="DejaVu LGC Sans" charset="0"/>
              </a:rPr>
              <a:t> (</a:t>
            </a:r>
            <a:r>
              <a:rPr lang="en-GB" sz="1900" b="1" dirty="0" err="1">
                <a:latin typeface="Courier New" charset="0"/>
                <a:cs typeface="DejaVu LGC Sans" charset="0"/>
              </a:rPr>
              <a:t>this_fn</a:t>
            </a:r>
            <a:r>
              <a:rPr lang="en-GB" sz="1900" b="1" dirty="0">
                <a:latin typeface="Courier New" charset="0"/>
                <a:cs typeface="DejaVu LGC Sans" charset="0"/>
              </a:rPr>
              <a:t>);</a:t>
            </a:r>
          </a:p>
          <a:p>
            <a:pPr marL="228600" indent="-228600">
              <a:lnSpc>
                <a:spcPct val="2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900" b="1" dirty="0">
                <a:latin typeface="Courier New" charset="0"/>
                <a:cs typeface="DejaVu LGC Sans" charset="0"/>
              </a:rPr>
              <a:t>}</a:t>
            </a:r>
          </a:p>
          <a:p>
            <a:pPr marL="228600" indent="-228600">
              <a:lnSpc>
                <a:spcPct val="7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endParaRPr lang="en-GB" sz="1900" b="1" dirty="0">
              <a:latin typeface="Arial Bold" charset="0"/>
              <a:cs typeface="Arial Bold" charset="0"/>
            </a:endParaRPr>
          </a:p>
          <a:p>
            <a:pPr marL="228600" indent="-228600">
              <a:lnSpc>
                <a:spcPct val="2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900" b="1" dirty="0">
                <a:latin typeface="Courier New" charset="0"/>
                <a:cs typeface="Courier New" charset="0"/>
              </a:rPr>
              <a:t>void __</a:t>
            </a:r>
            <a:r>
              <a:rPr lang="en-GB" sz="1900" b="1" dirty="0" err="1">
                <a:latin typeface="Courier New" charset="0"/>
                <a:cs typeface="Courier New" charset="0"/>
              </a:rPr>
              <a:t>cyg_profile_func_exit</a:t>
            </a:r>
            <a:r>
              <a:rPr lang="en-GB" sz="1900" b="1" dirty="0">
                <a:latin typeface="Courier New" charset="0"/>
                <a:cs typeface="Courier New" charset="0"/>
              </a:rPr>
              <a:t> (void *</a:t>
            </a:r>
            <a:r>
              <a:rPr lang="en-GB" sz="1900" b="1" dirty="0" err="1">
                <a:latin typeface="Courier New" charset="0"/>
                <a:cs typeface="Courier New" charset="0"/>
              </a:rPr>
              <a:t>this_fn</a:t>
            </a:r>
            <a:r>
              <a:rPr lang="en-GB" sz="1900" b="1" dirty="0">
                <a:latin typeface="Courier New" charset="0"/>
                <a:cs typeface="Courier New" charset="0"/>
              </a:rPr>
              <a:t>,</a:t>
            </a:r>
          </a:p>
          <a:p>
            <a:pPr marL="228600" indent="-228600">
              <a:lnSpc>
                <a:spcPct val="2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900" b="1" dirty="0">
                <a:latin typeface="Courier New" charset="0"/>
                <a:cs typeface="Courier New" charset="0"/>
              </a:rPr>
              <a:t>                              void *</a:t>
            </a:r>
            <a:r>
              <a:rPr lang="en-GB" sz="1900" b="1" dirty="0" err="1">
                <a:latin typeface="Courier New" charset="0"/>
                <a:cs typeface="Courier New" charset="0"/>
              </a:rPr>
              <a:t>call_site</a:t>
            </a:r>
            <a:r>
              <a:rPr lang="en-GB" sz="1900" b="1" dirty="0">
                <a:latin typeface="Courier New" charset="0"/>
                <a:cs typeface="Courier New" charset="0"/>
              </a:rPr>
              <a:t>)‏</a:t>
            </a:r>
          </a:p>
          <a:p>
            <a:pPr marL="228600" indent="-228600">
              <a:lnSpc>
                <a:spcPct val="2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900" b="1" dirty="0">
                <a:latin typeface="Courier New" charset="0"/>
                <a:cs typeface="Courier New" charset="0"/>
              </a:rPr>
              <a:t>{</a:t>
            </a:r>
          </a:p>
          <a:p>
            <a:pPr marL="228600" indent="-228600">
              <a:lnSpc>
                <a:spcPct val="2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900" b="1" dirty="0">
                <a:latin typeface="Courier New" charset="0"/>
                <a:cs typeface="Courier New" charset="0"/>
              </a:rPr>
              <a:t>  (void) </a:t>
            </a:r>
            <a:r>
              <a:rPr lang="en-GB" sz="1900" b="1" dirty="0" err="1">
                <a:latin typeface="Courier New" charset="0"/>
                <a:cs typeface="Courier New" charset="0"/>
              </a:rPr>
              <a:t>GPTLstop_instr</a:t>
            </a:r>
            <a:r>
              <a:rPr lang="en-GB" sz="1900" b="1" dirty="0">
                <a:latin typeface="Courier New" charset="0"/>
                <a:cs typeface="Courier New" charset="0"/>
              </a:rPr>
              <a:t> (</a:t>
            </a:r>
            <a:r>
              <a:rPr lang="en-GB" sz="1900" b="1" dirty="0" err="1">
                <a:latin typeface="Courier New" charset="0"/>
                <a:cs typeface="Courier New" charset="0"/>
              </a:rPr>
              <a:t>this_fn</a:t>
            </a:r>
            <a:r>
              <a:rPr lang="en-GB" sz="1900" b="1" dirty="0">
                <a:latin typeface="Courier New" charset="0"/>
                <a:cs typeface="Courier New" charset="0"/>
              </a:rPr>
              <a:t>);</a:t>
            </a:r>
          </a:p>
          <a:p>
            <a:pPr marL="228600" indent="-228600">
              <a:lnSpc>
                <a:spcPct val="27000"/>
              </a:lnSpc>
              <a:spcBef>
                <a:spcPts val="1400"/>
              </a:spcBef>
              <a:spcAft>
                <a:spcPts val="225"/>
              </a:spcAft>
              <a:buClr>
                <a:srgbClr val="006C3A"/>
              </a:buClr>
              <a:buFont typeface="Verdana" charset="0"/>
              <a:buNone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GB" sz="1900" b="1" dirty="0">
                <a:latin typeface="Courier New" charset="0"/>
                <a:cs typeface="Courier New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NCAR SEA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5005-D908-784C-9B5F-66DFFE2C8E9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6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27900</TotalTime>
  <Words>1322</Words>
  <Application>Microsoft Macintosh PowerPoint</Application>
  <PresentationFormat>On-screen Show (4:3)</PresentationFormat>
  <Paragraphs>250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Custom Design</vt:lpstr>
      <vt:lpstr>GPTL: A simple and free general purpose tool for performance analysis and profiling</vt:lpstr>
      <vt:lpstr>Outline </vt:lpstr>
      <vt:lpstr>Motivation </vt:lpstr>
      <vt:lpstr>Solution</vt:lpstr>
      <vt:lpstr>Results </vt:lpstr>
      <vt:lpstr>Most of the API</vt:lpstr>
      <vt:lpstr>Set options via Fortran namelist</vt:lpstr>
      <vt:lpstr>Auto-instrumentation</vt:lpstr>
      <vt:lpstr>Auto-instrumentation (cont’d)</vt:lpstr>
      <vt:lpstr>Auto-instrumentation (cont’d)</vt:lpstr>
      <vt:lpstr>Dynamic call tree from auto-instrumentation</vt:lpstr>
      <vt:lpstr>MPI Auto-instrumentation</vt:lpstr>
      <vt:lpstr>MPI Auto-instrumentation (cont’d)</vt:lpstr>
      <vt:lpstr>Induced Overhead</vt:lpstr>
      <vt:lpstr>Induced Overhead (cont’d)</vt:lpstr>
      <vt:lpstr>Underlying timing routine</vt:lpstr>
      <vt:lpstr>PAPI details handled by GPTL</vt:lpstr>
      <vt:lpstr>timing.summary file generated by GPTLpr_summary(comm)</vt:lpstr>
      <vt:lpstr>Utility functions </vt:lpstr>
      <vt:lpstr>Future Work</vt:lpstr>
      <vt:lpstr>Source and Documentation </vt:lpstr>
    </vt:vector>
  </TitlesOfParts>
  <Manager/>
  <Company>NOAA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Mark Govett</dc:creator>
  <cp:keywords/>
  <dc:description/>
  <cp:lastModifiedBy>james rosinski</cp:lastModifiedBy>
  <cp:revision>473</cp:revision>
  <cp:lastPrinted>2011-08-12T20:13:13Z</cp:lastPrinted>
  <dcterms:created xsi:type="dcterms:W3CDTF">2011-09-08T04:10:42Z</dcterms:created>
  <dcterms:modified xsi:type="dcterms:W3CDTF">2014-04-08T13:50:10Z</dcterms:modified>
  <cp:category/>
</cp:coreProperties>
</file>