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60" r:id="rId5"/>
    <p:sldId id="273" r:id="rId6"/>
    <p:sldId id="276" r:id="rId7"/>
    <p:sldId id="277" r:id="rId8"/>
    <p:sldId id="278" r:id="rId9"/>
    <p:sldId id="266" r:id="rId10"/>
    <p:sldId id="274" r:id="rId11"/>
    <p:sldId id="267" r:id="rId12"/>
    <p:sldId id="268" r:id="rId13"/>
    <p:sldId id="270" r:id="rId14"/>
    <p:sldId id="281" r:id="rId15"/>
    <p:sldId id="279" r:id="rId16"/>
    <p:sldId id="261" r:id="rId17"/>
    <p:sldId id="262" r:id="rId18"/>
    <p:sldId id="263" r:id="rId19"/>
    <p:sldId id="271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 autoAdjust="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1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4147-518A-0A4E-AE6C-A30D8572066F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937F-C698-4946-A84D-BB7386469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workflow prohibited the diagnostics while</a:t>
            </a:r>
            <a:r>
              <a:rPr lang="en-US" baseline="0" dirty="0" smtClean="0"/>
              <a:t> the model was running</a:t>
            </a:r>
          </a:p>
          <a:p>
            <a:r>
              <a:rPr lang="en-US" baseline="0" dirty="0" smtClean="0"/>
              <a:t>New workflow allows diagnostics to be run concurrently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24059-7C37-DB4A-9DA5-4F4CAEC1D2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1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A.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8000"/>
                </a:solidFill>
              </a:rPr>
              <a:t>create_python_env.sh</a:t>
            </a:r>
            <a:r>
              <a:rPr lang="en-US" b="1" dirty="0" smtClean="0">
                <a:solidFill>
                  <a:srgbClr val="008000"/>
                </a:solidFill>
              </a:rPr>
              <a:t> --machine [</a:t>
            </a:r>
            <a:r>
              <a:rPr lang="en-US" b="1" dirty="0" err="1" smtClean="0">
                <a:solidFill>
                  <a:srgbClr val="008000"/>
                </a:solidFill>
              </a:rPr>
              <a:t>machinename</a:t>
            </a:r>
            <a:r>
              <a:rPr lang="en-US" b="1" dirty="0" smtClean="0">
                <a:solidFill>
                  <a:srgbClr val="008000"/>
                </a:solidFill>
              </a:rPr>
              <a:t>]</a:t>
            </a:r>
            <a:r>
              <a:rPr lang="en-US" dirty="0" smtClean="0"/>
              <a:t> - sets up the cesm-env2 </a:t>
            </a:r>
            <a:r>
              <a:rPr lang="en-US" dirty="0" err="1" smtClean="0"/>
              <a:t>virtualenv</a:t>
            </a:r>
            <a:r>
              <a:rPr lang="en-US" dirty="0" smtClean="0"/>
              <a:t> in the CESM/</a:t>
            </a:r>
            <a:r>
              <a:rPr lang="en-US" dirty="0" err="1" smtClean="0"/>
              <a:t>postprocessing</a:t>
            </a:r>
            <a:r>
              <a:rPr lang="en-US" dirty="0" smtClean="0"/>
              <a:t> source tree using the required boot-strapped</a:t>
            </a:r>
          </a:p>
          <a:p>
            <a:pPr marL="0" indent="0">
              <a:buNone/>
            </a:pPr>
            <a:r>
              <a:rPr lang="en-US" dirty="0" smtClean="0"/>
              <a:t>Loaded modules.</a:t>
            </a:r>
          </a:p>
          <a:p>
            <a:r>
              <a:rPr lang="en-US" dirty="0" smtClean="0"/>
              <a:t>- can be run in source </a:t>
            </a:r>
            <a:r>
              <a:rPr lang="en-US" dirty="0" err="1" smtClean="0"/>
              <a:t>dir</a:t>
            </a:r>
            <a:r>
              <a:rPr lang="en-US" dirty="0" smtClean="0"/>
              <a:t> for collections</a:t>
            </a:r>
          </a:p>
          <a:p>
            <a:r>
              <a:rPr lang="en-US" dirty="0" smtClean="0"/>
              <a:t>- can be run as part of </a:t>
            </a:r>
            <a:r>
              <a:rPr lang="en-US" dirty="0" err="1" smtClean="0"/>
              <a:t>create_newcase</a:t>
            </a:r>
            <a:r>
              <a:rPr lang="en-US" dirty="0" smtClean="0"/>
              <a:t> --</a:t>
            </a:r>
            <a:r>
              <a:rPr lang="en-US" dirty="0" err="1" smtClean="0"/>
              <a:t>postprocessing</a:t>
            </a:r>
            <a:endParaRPr lang="en-US" dirty="0" smtClean="0"/>
          </a:p>
          <a:p>
            <a:r>
              <a:rPr lang="en-US" dirty="0" smtClean="0"/>
              <a:t>- can be run standalone after a case has been created from CESM/</a:t>
            </a:r>
            <a:r>
              <a:rPr lang="en-US" dirty="0" err="1" smtClean="0"/>
              <a:t>postprocessing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4937F-C698-4946-A84D-BB7386469A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47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900" dirty="0" smtClean="0"/>
              <a:t>Step B. </a:t>
            </a:r>
            <a:r>
              <a:rPr lang="en-US" sz="4900" b="1" dirty="0" err="1" smtClean="0">
                <a:solidFill>
                  <a:srgbClr val="008000"/>
                </a:solidFill>
              </a:rPr>
              <a:t>create_postprocessing</a:t>
            </a:r>
            <a:r>
              <a:rPr lang="en-US" sz="4900" b="1" dirty="0" smtClean="0">
                <a:solidFill>
                  <a:srgbClr val="008000"/>
                </a:solidFill>
              </a:rPr>
              <a:t> --</a:t>
            </a:r>
            <a:r>
              <a:rPr lang="en-US" sz="4900" b="1" dirty="0" err="1" smtClean="0">
                <a:solidFill>
                  <a:srgbClr val="008000"/>
                </a:solidFill>
              </a:rPr>
              <a:t>caseroot</a:t>
            </a:r>
            <a:r>
              <a:rPr lang="en-US" sz="4900" b="1" dirty="0" smtClean="0">
                <a:solidFill>
                  <a:srgbClr val="008000"/>
                </a:solidFill>
              </a:rPr>
              <a:t> [</a:t>
            </a:r>
            <a:r>
              <a:rPr lang="en-US" sz="4900" b="1" dirty="0" err="1" smtClean="0">
                <a:solidFill>
                  <a:srgbClr val="008000"/>
                </a:solidFill>
              </a:rPr>
              <a:t>caseroot</a:t>
            </a:r>
            <a:r>
              <a:rPr lang="en-US" sz="4900" b="1" dirty="0" smtClean="0">
                <a:solidFill>
                  <a:srgbClr val="008000"/>
                </a:solidFill>
              </a:rPr>
              <a:t>]</a:t>
            </a:r>
            <a:r>
              <a:rPr lang="en-US" sz="4900" dirty="0" smtClean="0"/>
              <a:t> (python script)</a:t>
            </a:r>
          </a:p>
          <a:p>
            <a:r>
              <a:rPr lang="en-US" sz="4900" dirty="0" smtClean="0"/>
              <a:t> can be run from </a:t>
            </a:r>
            <a:r>
              <a:rPr lang="en-US" sz="4900" dirty="0" err="1" smtClean="0"/>
              <a:t>create_newcase</a:t>
            </a:r>
            <a:r>
              <a:rPr lang="en-US" sz="4900" dirty="0" smtClean="0"/>
              <a:t> --</a:t>
            </a:r>
            <a:r>
              <a:rPr lang="en-US" sz="4900" dirty="0" err="1" smtClean="0"/>
              <a:t>postprocessing</a:t>
            </a:r>
            <a:r>
              <a:rPr lang="en-US" sz="4900" dirty="0" smtClean="0"/>
              <a:t> </a:t>
            </a:r>
          </a:p>
          <a:p>
            <a:r>
              <a:rPr lang="en-US" sz="4900" dirty="0" smtClean="0"/>
              <a:t> can be run stand-alone from CESM/</a:t>
            </a:r>
            <a:r>
              <a:rPr lang="en-US" sz="4900" dirty="0" err="1" smtClean="0"/>
              <a:t>postprocessing</a:t>
            </a: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1. parse/copy </a:t>
            </a:r>
            <a:r>
              <a:rPr lang="en-US" sz="4900" dirty="0" err="1" smtClean="0"/>
              <a:t>config_env</a:t>
            </a:r>
            <a:r>
              <a:rPr lang="en-US" sz="4900" dirty="0" smtClean="0"/>
              <a:t> files into </a:t>
            </a:r>
            <a:r>
              <a:rPr lang="en-US" sz="4900" dirty="0" err="1" smtClean="0"/>
              <a:t>caseroot</a:t>
            </a:r>
            <a:r>
              <a:rPr lang="en-US" sz="4900" dirty="0" smtClean="0"/>
              <a:t> </a:t>
            </a:r>
          </a:p>
          <a:p>
            <a:r>
              <a:rPr lang="en-US" sz="4900" dirty="0" smtClean="0"/>
              <a:t>includes a </a:t>
            </a:r>
            <a:r>
              <a:rPr lang="en-US" sz="4900" dirty="0" err="1" smtClean="0"/>
              <a:t>postprocess.xml</a:t>
            </a:r>
            <a:r>
              <a:rPr lang="en-US" sz="4900" dirty="0" smtClean="0"/>
              <a:t> (which contains 5 key/value pairs for what gets run (</a:t>
            </a:r>
            <a:r>
              <a:rPr lang="en-US" sz="4900" dirty="0" err="1" smtClean="0"/>
              <a:t>tseries</a:t>
            </a:r>
            <a:r>
              <a:rPr lang="en-US" sz="4900" dirty="0" smtClean="0"/>
              <a:t>, </a:t>
            </a:r>
            <a:r>
              <a:rPr lang="en-US" sz="4900" dirty="0" err="1" smtClean="0"/>
              <a:t>ocn</a:t>
            </a:r>
            <a:r>
              <a:rPr lang="en-US" sz="4900" dirty="0" smtClean="0"/>
              <a:t>, </a:t>
            </a:r>
            <a:r>
              <a:rPr lang="en-US" sz="4900" dirty="0" err="1" smtClean="0"/>
              <a:t>atm</a:t>
            </a:r>
            <a:r>
              <a:rPr lang="en-US" sz="4900" dirty="0" smtClean="0"/>
              <a:t>, </a:t>
            </a:r>
            <a:r>
              <a:rPr lang="en-US" sz="4900" dirty="0" err="1" smtClean="0"/>
              <a:t>lnd</a:t>
            </a:r>
            <a:r>
              <a:rPr lang="en-US" sz="4900" dirty="0" smtClean="0"/>
              <a:t>, ice)</a:t>
            </a:r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1.1 based on </a:t>
            </a:r>
            <a:r>
              <a:rPr lang="en-US" sz="4900" dirty="0" err="1" smtClean="0"/>
              <a:t>compset</a:t>
            </a:r>
            <a:r>
              <a:rPr lang="en-US" sz="4900" dirty="0" smtClean="0"/>
              <a:t>, set defaults for </a:t>
            </a:r>
            <a:r>
              <a:rPr lang="en-US" sz="4900" dirty="0" err="1" smtClean="0"/>
              <a:t>postprocess.xml</a:t>
            </a:r>
            <a:r>
              <a:rPr lang="en-US" sz="4900" dirty="0" smtClean="0"/>
              <a:t> (T or F)</a:t>
            </a:r>
          </a:p>
          <a:p>
            <a:r>
              <a:rPr lang="en-US" sz="4900" dirty="0" smtClean="0"/>
              <a:t> includes Logic to look at </a:t>
            </a:r>
            <a:r>
              <a:rPr lang="en-US" sz="4900" dirty="0" err="1" smtClean="0"/>
              <a:t>compset</a:t>
            </a:r>
            <a:r>
              <a:rPr lang="en-US" sz="4900" dirty="0" smtClean="0"/>
              <a:t> first letter and choose which diagnostics to turn on in </a:t>
            </a:r>
            <a:r>
              <a:rPr lang="en-US" sz="4900" dirty="0" err="1" smtClean="0"/>
              <a:t>postprocess.xml</a:t>
            </a: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r>
              <a:rPr lang="en-US" sz="4900" dirty="0" smtClean="0"/>
              <a:t>2. create batch files - 2 total (</a:t>
            </a:r>
            <a:r>
              <a:rPr lang="en-US" sz="4900" dirty="0" err="1" smtClean="0"/>
              <a:t>tseries</a:t>
            </a:r>
            <a:r>
              <a:rPr lang="en-US" sz="4900" dirty="0" smtClean="0"/>
              <a:t> and </a:t>
            </a:r>
            <a:r>
              <a:rPr lang="en-US" sz="4900" dirty="0" err="1" smtClean="0"/>
              <a:t>diags</a:t>
            </a:r>
            <a:r>
              <a:rPr lang="en-US" sz="4900" dirty="0" smtClean="0"/>
              <a:t>)</a:t>
            </a:r>
          </a:p>
          <a:p>
            <a:r>
              <a:rPr lang="en-US" sz="4900" dirty="0" smtClean="0"/>
              <a:t>    these machines files are very simple for prototyping only </a:t>
            </a:r>
          </a:p>
          <a:p>
            <a:r>
              <a:rPr lang="en-US" sz="4900" dirty="0" smtClean="0"/>
              <a:t>    read machines/batch directives</a:t>
            </a:r>
          </a:p>
          <a:p>
            <a:r>
              <a:rPr lang="en-US" sz="4900" dirty="0" smtClean="0"/>
              <a:t>    read batch template (start with basic built-in template lib)</a:t>
            </a:r>
          </a:p>
          <a:p>
            <a:pPr marL="0" indent="0">
              <a:buNone/>
            </a:pPr>
            <a:r>
              <a:rPr lang="en-US" sz="4900" dirty="0" smtClean="0"/>
              <a:t>          write batch </a:t>
            </a:r>
            <a:r>
              <a:rPr lang="en-US" sz="4900" dirty="0" err="1" smtClean="0"/>
              <a:t>runscripts</a:t>
            </a:r>
            <a:r>
              <a:rPr lang="en-US" sz="4900" dirty="0" smtClean="0"/>
              <a:t> to the </a:t>
            </a:r>
            <a:r>
              <a:rPr lang="en-US" sz="4900" dirty="0" err="1" smtClean="0"/>
              <a:t>caseroot</a:t>
            </a:r>
            <a:endParaRPr lang="en-US" sz="4900" dirty="0" smtClean="0"/>
          </a:p>
          <a:p>
            <a:pPr lvl="1"/>
            <a:r>
              <a:rPr lang="en-US" sz="4500" dirty="0" smtClean="0"/>
              <a:t>      CASEROOT/[</a:t>
            </a:r>
            <a:r>
              <a:rPr lang="en-US" sz="4500" dirty="0" err="1" smtClean="0"/>
              <a:t>casename</a:t>
            </a:r>
            <a:r>
              <a:rPr lang="en-US" sz="4500" dirty="0" smtClean="0"/>
              <a:t>].</a:t>
            </a:r>
            <a:r>
              <a:rPr lang="en-US" sz="4500" dirty="0" err="1" smtClean="0"/>
              <a:t>timeseries</a:t>
            </a:r>
            <a:endParaRPr lang="en-US" sz="4500" dirty="0" smtClean="0"/>
          </a:p>
          <a:p>
            <a:pPr lvl="1"/>
            <a:r>
              <a:rPr lang="en-US" sz="4500" dirty="0" smtClean="0"/>
              <a:t>      CASEROOT/[</a:t>
            </a:r>
            <a:r>
              <a:rPr lang="en-US" sz="4500" dirty="0" err="1" smtClean="0"/>
              <a:t>casename</a:t>
            </a:r>
            <a:r>
              <a:rPr lang="en-US" sz="4500" dirty="0" smtClean="0"/>
              <a:t>].diagnostics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4937F-C698-4946-A84D-BB7386469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389F1-E393-364A-9A49-790FBDD9B9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chemeClr val="bg1">
                <a:lumMod val="95000"/>
              </a:schemeClr>
            </a:gs>
            <a:gs pos="50000">
              <a:schemeClr val="tx2">
                <a:lumMod val="20000"/>
                <a:lumOff val="8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D153-0740-6B40-95C6-A316B1422757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6F08-2C24-1F48-8EA2-24D46D015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2.cisl.ucar.edu/tdd/asap/parallel-python-tools-post-processing-climate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2.cisl.ucar.edu/tdd/asap/parallel-python-tools-post-processing-climate-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Light-weight Parallel Python Tools Within the CESM Workflow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Sheri Mickelson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Alice Bertini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Kevin Paul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Dave Brown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&amp; John Dennis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CISL/NCAR	2 CSEG/CGD/NCAR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8" y="5638800"/>
            <a:ext cx="1400275" cy="1200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193" y="5596614"/>
            <a:ext cx="1402465" cy="1202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584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49256" y="103467"/>
            <a:ext cx="8616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254061"/>
                </a:solidFill>
              </a:rPr>
              <a:t>Partitioning of the </a:t>
            </a:r>
            <a:r>
              <a:rPr lang="en-US" sz="4000" dirty="0" err="1">
                <a:solidFill>
                  <a:srgbClr val="254061"/>
                </a:solidFill>
              </a:rPr>
              <a:t>P</a:t>
            </a:r>
            <a:r>
              <a:rPr lang="en-US" sz="4000" dirty="0" err="1" smtClean="0">
                <a:solidFill>
                  <a:srgbClr val="254061"/>
                </a:solidFill>
              </a:rPr>
              <a:t>yAverager</a:t>
            </a:r>
            <a:r>
              <a:rPr lang="en-US" sz="4000" dirty="0" smtClean="0">
                <a:solidFill>
                  <a:srgbClr val="254061"/>
                </a:solidFill>
              </a:rPr>
              <a:t> Tasks</a:t>
            </a:r>
            <a:endParaRPr lang="en-US" sz="4000" dirty="0">
              <a:solidFill>
                <a:srgbClr val="25406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146869" y="927328"/>
            <a:ext cx="8774100" cy="5292950"/>
            <a:chOff x="103751" y="1030069"/>
            <a:chExt cx="8774100" cy="5292950"/>
          </a:xfrm>
        </p:grpSpPr>
        <p:sp>
          <p:nvSpPr>
            <p:cNvPr id="142" name="TextBox 141"/>
            <p:cNvSpPr txBox="1"/>
            <p:nvPr/>
          </p:nvSpPr>
          <p:spPr>
            <a:xfrm rot="16200000">
              <a:off x="-190206" y="5468410"/>
              <a:ext cx="1153463" cy="55575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Time Averaged Climatology File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 rot="16200000">
              <a:off x="-280610" y="3931448"/>
              <a:ext cx="1232759" cy="46403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Time </a:t>
              </a:r>
              <a:r>
                <a:rPr lang="en-US" sz="1200" b="1" dirty="0" smtClean="0">
                  <a:latin typeface="Times New Roman"/>
                  <a:cs typeface="Times New Roman"/>
                </a:rPr>
                <a:t>Averages</a:t>
              </a:r>
            </a:p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(Internal Memory)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 rot="16200000">
              <a:off x="-172022" y="2474695"/>
              <a:ext cx="922902" cy="37135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Time-Series Files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8307" y="2198920"/>
              <a:ext cx="2685628" cy="3890211"/>
            </a:xfrm>
            <a:prstGeom prst="rect">
              <a:avLst/>
            </a:prstGeom>
          </p:spPr>
        </p:pic>
        <p:sp>
          <p:nvSpPr>
            <p:cNvPr id="145" name="Left Brace 144"/>
            <p:cNvSpPr/>
            <p:nvPr/>
          </p:nvSpPr>
          <p:spPr>
            <a:xfrm rot="5400000">
              <a:off x="4567190" y="665446"/>
              <a:ext cx="547862" cy="2685628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989" y="2198920"/>
              <a:ext cx="2685628" cy="3890211"/>
            </a:xfrm>
            <a:prstGeom prst="rect">
              <a:avLst/>
            </a:prstGeom>
          </p:spPr>
        </p:pic>
        <p:sp>
          <p:nvSpPr>
            <p:cNvPr id="146" name="Left Brace 145"/>
            <p:cNvSpPr/>
            <p:nvPr/>
          </p:nvSpPr>
          <p:spPr>
            <a:xfrm rot="5400000">
              <a:off x="1881562" y="665446"/>
              <a:ext cx="547862" cy="268562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223" y="2198920"/>
              <a:ext cx="2685628" cy="3890211"/>
            </a:xfrm>
            <a:prstGeom prst="rect">
              <a:avLst/>
            </a:prstGeom>
          </p:spPr>
        </p:pic>
        <p:sp>
          <p:nvSpPr>
            <p:cNvPr id="147" name="Left Brace 146"/>
            <p:cNvSpPr/>
            <p:nvPr/>
          </p:nvSpPr>
          <p:spPr>
            <a:xfrm rot="5400000">
              <a:off x="7261106" y="676611"/>
              <a:ext cx="547862" cy="2685628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144037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</a:t>
              </a:r>
              <a:r>
                <a:rPr lang="en-US" sz="1200" dirty="0" smtClean="0">
                  <a:solidFill>
                    <a:srgbClr val="000000"/>
                  </a:solidFill>
                </a:rPr>
                <a:t> 1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96087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2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48137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3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862274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4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514324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5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166374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6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557953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7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210003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8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62053" y="1290674"/>
              <a:ext cx="652050" cy="3985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AVG 9</a:t>
              </a:r>
              <a:endParaRPr lang="en-US" sz="1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16200000">
              <a:off x="-143061" y="1305843"/>
              <a:ext cx="922902" cy="371353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Averages to Compute</a:t>
              </a:r>
              <a:endParaRPr lang="en-US" sz="1200" b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65" name="Straight Connector 164"/>
          <p:cNvCxnSpPr/>
          <p:nvPr/>
        </p:nvCxnSpPr>
        <p:spPr>
          <a:xfrm>
            <a:off x="3541425" y="927327"/>
            <a:ext cx="0" cy="5725834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54332" y="927327"/>
            <a:ext cx="0" cy="5725834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235341" y="927327"/>
            <a:ext cx="0" cy="5725834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8935891" y="927327"/>
            <a:ext cx="0" cy="5725834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073355" y="6220278"/>
            <a:ext cx="22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InterCommunicator</a:t>
            </a:r>
            <a:r>
              <a:rPr lang="en-US" dirty="0" smtClean="0">
                <a:latin typeface="Times New Roman"/>
                <a:cs typeface="Times New Roman"/>
              </a:rPr>
              <a:t>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65755" y="6220278"/>
            <a:ext cx="22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InterCommunicator</a:t>
            </a:r>
            <a:r>
              <a:rPr lang="en-US" dirty="0" smtClean="0">
                <a:latin typeface="Times New Roman"/>
                <a:cs typeface="Times New Roman"/>
              </a:rPr>
              <a:t>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535174" y="6220278"/>
            <a:ext cx="224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InterCommunicator</a:t>
            </a:r>
            <a:r>
              <a:rPr lang="en-US" dirty="0" smtClean="0">
                <a:latin typeface="Times New Roman"/>
                <a:cs typeface="Times New Roman"/>
              </a:rPr>
              <a:t> 3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463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979"/>
            <a:ext cx="8229600" cy="63669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Time Averaging Options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9" y="1260350"/>
            <a:ext cx="8800820" cy="516631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NCO</a:t>
            </a:r>
            <a:r>
              <a:rPr lang="en-US" dirty="0" smtClean="0"/>
              <a:t> </a:t>
            </a:r>
            <a:r>
              <a:rPr lang="en-US" sz="2200" dirty="0" smtClean="0"/>
              <a:t>(serial)</a:t>
            </a:r>
          </a:p>
          <a:p>
            <a:pPr lvl="1"/>
            <a:r>
              <a:rPr lang="en-US" dirty="0" smtClean="0"/>
              <a:t>Controlled by a top level </a:t>
            </a:r>
            <a:r>
              <a:rPr lang="en-US" dirty="0" err="1" smtClean="0"/>
              <a:t>csh</a:t>
            </a:r>
            <a:r>
              <a:rPr lang="en-US" dirty="0" smtClean="0"/>
              <a:t> script that calls NCO operators to calculate averages.</a:t>
            </a:r>
          </a:p>
          <a:p>
            <a:r>
              <a:rPr lang="en-US" b="1" dirty="0" smtClean="0">
                <a:solidFill>
                  <a:srgbClr val="1F497D"/>
                </a:solidFill>
              </a:rPr>
              <a:t>Swift</a:t>
            </a:r>
            <a:r>
              <a:rPr lang="en-US" b="1" dirty="0" smtClean="0"/>
              <a:t> </a:t>
            </a:r>
            <a:r>
              <a:rPr lang="en-US" sz="2200" dirty="0" smtClean="0"/>
              <a:t>(limited task parallel)</a:t>
            </a:r>
          </a:p>
          <a:p>
            <a:pPr lvl="1"/>
            <a:r>
              <a:rPr lang="en-US" dirty="0" smtClean="0"/>
              <a:t>Averages are calculated in parallel calling the NCO operators</a:t>
            </a:r>
          </a:p>
          <a:p>
            <a:r>
              <a:rPr lang="en-US" b="1" dirty="0" err="1" smtClean="0">
                <a:solidFill>
                  <a:srgbClr val="1F497D"/>
                </a:solidFill>
              </a:rPr>
              <a:t>PyAverager</a:t>
            </a:r>
            <a:r>
              <a:rPr lang="en-US" dirty="0" smtClean="0"/>
              <a:t> </a:t>
            </a:r>
            <a:r>
              <a:rPr lang="en-US" sz="2200" dirty="0" smtClean="0"/>
              <a:t>(task parallel)</a:t>
            </a:r>
          </a:p>
          <a:p>
            <a:pPr lvl="1"/>
            <a:r>
              <a:rPr lang="en-US" dirty="0" smtClean="0"/>
              <a:t>New method written in Python that task parallelizes over variables and averages.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Each method was operated on both time slice and time series files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94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Time Averaging Comparisons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15232"/>
            <a:ext cx="4040188" cy="639762"/>
          </a:xfrm>
        </p:spPr>
        <p:txBody>
          <a:bodyPr/>
          <a:lstStyle/>
          <a:p>
            <a:r>
              <a:rPr lang="en-US" dirty="0" smtClean="0"/>
              <a:t>Datasets </a:t>
            </a:r>
            <a:r>
              <a:rPr lang="en-US" dirty="0"/>
              <a:t>U</a:t>
            </a:r>
            <a:r>
              <a:rPr lang="en-US" dirty="0" smtClean="0"/>
              <a:t>sed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8516603"/>
              </p:ext>
            </p:extLst>
          </p:nvPr>
        </p:nvGraphicFramePr>
        <p:xfrm>
          <a:off x="457200" y="2002273"/>
          <a:ext cx="4040189" cy="412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056"/>
                <a:gridCol w="628631"/>
                <a:gridCol w="1000677"/>
                <a:gridCol w="1084825"/>
              </a:tblGrid>
              <a:tr h="55298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Component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Size (GB)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 of </a:t>
                      </a:r>
                      <a:r>
                        <a:rPr lang="en-US" sz="1800" dirty="0" err="1" smtClean="0"/>
                        <a:t>Vars</a:t>
                      </a:r>
                      <a:endParaRPr lang="en-US" sz="180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 FV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1 .0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28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139</a:t>
                      </a:r>
                      <a:endParaRPr lang="en-US" sz="1800" b="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 SE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148</a:t>
                      </a:r>
                      <a:endParaRPr lang="en-US" sz="1800" b="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 SE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0.25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1055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214</a:t>
                      </a:r>
                      <a:endParaRPr lang="en-US" sz="1800" b="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8/4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137</a:t>
                      </a:r>
                      <a:endParaRPr lang="en-US" sz="180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556/42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132</a:t>
                      </a:r>
                      <a:endParaRPr lang="en-US" sz="180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CLM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1.0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10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310</a:t>
                      </a:r>
                      <a:endParaRPr lang="en-US" sz="1800" b="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CLM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0.25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113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163</a:t>
                      </a:r>
                      <a:endParaRPr lang="en-US" sz="1800" b="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170</a:t>
                      </a:r>
                      <a:endParaRPr lang="en-US" sz="1800" dirty="0"/>
                    </a:p>
                  </a:txBody>
                  <a:tcPr/>
                </a:tc>
              </a:tr>
              <a:tr h="38709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Types of time averages computed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CAM &amp; CLM</a:t>
            </a:r>
          </a:p>
          <a:p>
            <a:r>
              <a:rPr lang="en-US" sz="1800" dirty="0" smtClean="0"/>
              <a:t>Seasonal Averages</a:t>
            </a:r>
          </a:p>
          <a:p>
            <a:pPr lvl="1"/>
            <a:r>
              <a:rPr lang="en-US" sz="1800" dirty="0" smtClean="0"/>
              <a:t>ANN,DJF,MAM,JJA,SON</a:t>
            </a:r>
          </a:p>
          <a:p>
            <a:pPr marL="400050"/>
            <a:r>
              <a:rPr lang="en-US" sz="1800" dirty="0" smtClean="0"/>
              <a:t>Monthly Averages</a:t>
            </a:r>
          </a:p>
          <a:p>
            <a:pPr marL="800100" lvl="1"/>
            <a:r>
              <a:rPr lang="en-US" sz="1800" dirty="0" smtClean="0"/>
              <a:t>One average per month</a:t>
            </a:r>
          </a:p>
          <a:p>
            <a:pPr marL="457200"/>
            <a:r>
              <a:rPr lang="en-US" sz="1800" dirty="0" smtClean="0"/>
              <a:t>17 Averages Total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dirty="0" smtClean="0"/>
              <a:t>POP &amp; CICE</a:t>
            </a:r>
          </a:p>
          <a:p>
            <a:pPr marL="457200"/>
            <a:r>
              <a:rPr lang="en-US" sz="1800" dirty="0" smtClean="0"/>
              <a:t>Yearly Averages</a:t>
            </a:r>
          </a:p>
          <a:p>
            <a:pPr marL="857250" lvl="1"/>
            <a:r>
              <a:rPr lang="en-US" sz="1800" dirty="0" smtClean="0"/>
              <a:t>One average per year</a:t>
            </a:r>
          </a:p>
          <a:p>
            <a:pPr marL="457200"/>
            <a:r>
              <a:rPr lang="en-US" sz="1800" dirty="0" smtClean="0"/>
              <a:t>10 Averages Total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211669"/>
            <a:ext cx="502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All dataset contain 10 years of both monthly time slice and time series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1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0" b="7978"/>
          <a:stretch/>
        </p:blipFill>
        <p:spPr>
          <a:xfrm>
            <a:off x="324556" y="1029838"/>
            <a:ext cx="3790244" cy="37163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" b="7978"/>
          <a:stretch/>
        </p:blipFill>
        <p:spPr>
          <a:xfrm>
            <a:off x="4944636" y="1029838"/>
            <a:ext cx="3911497" cy="3716387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065701"/>
              </p:ext>
            </p:extLst>
          </p:nvPr>
        </p:nvGraphicFramePr>
        <p:xfrm>
          <a:off x="57083" y="4746225"/>
          <a:ext cx="4274632" cy="201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136"/>
                <a:gridCol w="713255"/>
                <a:gridCol w="661064"/>
                <a:gridCol w="645299"/>
                <a:gridCol w="712439"/>
                <a:gridCol w="712439"/>
              </a:tblGrid>
              <a:tr h="6506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</a:t>
                      </a:r>
                      <a:r>
                        <a:rPr lang="en-US" sz="1800" baseline="0" dirty="0" smtClean="0"/>
                        <a:t>min)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</a:t>
                      </a:r>
                      <a:r>
                        <a:rPr lang="en-US" sz="1800" b="0" baseline="0" dirty="0" smtClean="0"/>
                        <a:t> FV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</a:t>
                      </a:r>
                      <a:r>
                        <a:rPr lang="en-US" sz="1800" b="0" baseline="0" dirty="0" smtClean="0"/>
                        <a:t> SE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smtClean="0"/>
                        <a:t>CLM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</a:t>
                      </a:r>
                      <a:endParaRPr lang="en-US" sz="1800" dirty="0"/>
                    </a:p>
                  </a:txBody>
                  <a:tcPr/>
                </a:tc>
              </a:tr>
              <a:tr h="4554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</a:tr>
              <a:tr h="4554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mtClean="0"/>
                        <a:t>1.2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</a:tr>
              <a:tr h="45545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PyAve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22531"/>
              </p:ext>
            </p:extLst>
          </p:nvPr>
        </p:nvGraphicFramePr>
        <p:xfrm>
          <a:off x="4775303" y="4746225"/>
          <a:ext cx="4274632" cy="2017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136"/>
                <a:gridCol w="713255"/>
                <a:gridCol w="661064"/>
                <a:gridCol w="645299"/>
                <a:gridCol w="712439"/>
                <a:gridCol w="712439"/>
              </a:tblGrid>
              <a:tr h="6506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</a:t>
                      </a:r>
                      <a:r>
                        <a:rPr lang="en-US" sz="1800" baseline="0" dirty="0" smtClean="0"/>
                        <a:t>min)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</a:t>
                      </a:r>
                      <a:r>
                        <a:rPr lang="en-US" sz="1800" b="0" baseline="0" dirty="0" smtClean="0"/>
                        <a:t> FV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</a:t>
                      </a:r>
                      <a:r>
                        <a:rPr lang="en-US" sz="1800" b="0" baseline="0" dirty="0" smtClean="0"/>
                        <a:t> SE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CLM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</a:t>
                      </a:r>
                      <a:endParaRPr lang="en-US" sz="1800" dirty="0"/>
                    </a:p>
                  </a:txBody>
                  <a:tcPr/>
                </a:tc>
              </a:tr>
              <a:tr h="4554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111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118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295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</a:t>
                      </a:r>
                      <a:endParaRPr lang="en-US" sz="1600" dirty="0"/>
                    </a:p>
                  </a:txBody>
                  <a:tcPr/>
                </a:tc>
              </a:tr>
              <a:tr h="4554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61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90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en-US" sz="1600" dirty="0"/>
                    </a:p>
                  </a:txBody>
                  <a:tcPr/>
                </a:tc>
              </a:tr>
              <a:tr h="455456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PyAve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083" y="31107"/>
            <a:ext cx="9086919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Low Resolution Timings </a:t>
            </a:r>
            <a:br>
              <a:rPr lang="en-US" sz="2800" dirty="0" smtClean="0">
                <a:solidFill>
                  <a:srgbClr val="1F497D"/>
                </a:solidFill>
              </a:rPr>
            </a:br>
            <a:r>
              <a:rPr lang="en-US" sz="2800" dirty="0" smtClean="0">
                <a:solidFill>
                  <a:srgbClr val="1F497D"/>
                </a:solidFill>
              </a:rPr>
              <a:t>Original method vs. Swift vs. </a:t>
            </a:r>
            <a:r>
              <a:rPr lang="en-US" sz="2800" dirty="0" err="1">
                <a:solidFill>
                  <a:srgbClr val="1F497D"/>
                </a:solidFill>
              </a:rPr>
              <a:t>P</a:t>
            </a:r>
            <a:r>
              <a:rPr lang="en-US" sz="2800" dirty="0" err="1" smtClean="0">
                <a:solidFill>
                  <a:srgbClr val="1F497D"/>
                </a:solidFill>
              </a:rPr>
              <a:t>yAverager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5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b="7115"/>
          <a:stretch/>
        </p:blipFill>
        <p:spPr>
          <a:xfrm>
            <a:off x="437444" y="1435038"/>
            <a:ext cx="3693979" cy="354618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7"/>
          <a:stretch/>
        </p:blipFill>
        <p:spPr>
          <a:xfrm>
            <a:off x="4910666" y="1435038"/>
            <a:ext cx="3776133" cy="3553453"/>
          </a:xfr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56866"/>
              </p:ext>
            </p:extLst>
          </p:nvPr>
        </p:nvGraphicFramePr>
        <p:xfrm>
          <a:off x="57083" y="5235480"/>
          <a:ext cx="4438719" cy="1569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8453"/>
                <a:gridCol w="807371"/>
                <a:gridCol w="877407"/>
                <a:gridCol w="887744"/>
                <a:gridCol w="887744"/>
              </a:tblGrid>
              <a:tr h="401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</a:t>
                      </a:r>
                      <a:r>
                        <a:rPr lang="en-US" sz="1800" baseline="0" dirty="0" smtClean="0"/>
                        <a:t>min)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CLM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</a:t>
                      </a:r>
                      <a:endParaRPr lang="en-US" sz="1800" dirty="0"/>
                    </a:p>
                  </a:txBody>
                  <a:tcPr/>
                </a:tc>
              </a:tr>
              <a:tr h="3438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215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306</a:t>
                      </a:r>
                      <a:endParaRPr lang="en-US" sz="1600" dirty="0"/>
                    </a:p>
                  </a:txBody>
                  <a:tcPr/>
                </a:tc>
              </a:tr>
              <a:tr h="40121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92</a:t>
                      </a:r>
                      <a:endParaRPr lang="en-US" sz="1600" dirty="0"/>
                    </a:p>
                  </a:txBody>
                  <a:tcPr/>
                </a:tc>
              </a:tr>
              <a:tr h="401214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PyAve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69860"/>
              </p:ext>
            </p:extLst>
          </p:nvPr>
        </p:nvGraphicFramePr>
        <p:xfrm>
          <a:off x="4803135" y="5235480"/>
          <a:ext cx="4177260" cy="1569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452"/>
                <a:gridCol w="835452"/>
                <a:gridCol w="835452"/>
                <a:gridCol w="835452"/>
                <a:gridCol w="835452"/>
              </a:tblGrid>
              <a:tr h="3923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(min)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CAM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CLM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POP</a:t>
                      </a:r>
                      <a:endParaRPr lang="en-US" sz="1800" dirty="0"/>
                    </a:p>
                  </a:txBody>
                  <a:tcPr/>
                </a:tc>
              </a:tr>
              <a:tr h="3923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861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1005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439</a:t>
                      </a:r>
                      <a:endParaRPr lang="en-US" sz="1600" dirty="0"/>
                    </a:p>
                  </a:txBody>
                  <a:tcPr/>
                </a:tc>
              </a:tr>
              <a:tr h="3923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SWIFT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109</a:t>
                      </a:r>
                      <a:endParaRPr lang="en-US" sz="1600" dirty="0"/>
                    </a:p>
                  </a:txBody>
                  <a:tcPr/>
                </a:tc>
              </a:tr>
              <a:tr h="392351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PyAve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0.7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083" y="31107"/>
            <a:ext cx="9086919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F497D"/>
                </a:solidFill>
              </a:rPr>
              <a:t>High Resolution Timings </a:t>
            </a:r>
            <a:br>
              <a:rPr lang="en-US" sz="2800" dirty="0" smtClean="0">
                <a:solidFill>
                  <a:srgbClr val="1F497D"/>
                </a:solidFill>
              </a:rPr>
            </a:br>
            <a:r>
              <a:rPr lang="en-US" sz="2800" dirty="0" smtClean="0">
                <a:solidFill>
                  <a:srgbClr val="1F497D"/>
                </a:solidFill>
              </a:rPr>
              <a:t>Original method vs. Swift vs. </a:t>
            </a:r>
            <a:r>
              <a:rPr lang="en-US" sz="2800" dirty="0" err="1">
                <a:solidFill>
                  <a:srgbClr val="1F497D"/>
                </a:solidFill>
              </a:rPr>
              <a:t>P</a:t>
            </a:r>
            <a:r>
              <a:rPr lang="en-US" sz="2800" dirty="0" err="1" smtClean="0">
                <a:solidFill>
                  <a:srgbClr val="1F497D"/>
                </a:solidFill>
              </a:rPr>
              <a:t>yAverager</a:t>
            </a:r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51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sz="4900" dirty="0" err="1" smtClean="0">
                <a:solidFill>
                  <a:srgbClr val="1F497D"/>
                </a:solidFill>
              </a:rPr>
              <a:t>PyReshaper</a:t>
            </a:r>
            <a:r>
              <a:rPr lang="en-US" sz="4900" dirty="0" smtClean="0">
                <a:solidFill>
                  <a:srgbClr val="1F497D"/>
                </a:solidFill>
              </a:rPr>
              <a:t> </a:t>
            </a:r>
            <a:r>
              <a:rPr lang="en-US" sz="4900" dirty="0" smtClean="0">
                <a:solidFill>
                  <a:srgbClr val="1F497D"/>
                </a:solidFill>
              </a:rPr>
              <a:t>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1018"/>
            <a:ext cx="8485491" cy="5286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light weight custom Python </a:t>
            </a:r>
            <a:r>
              <a:rPr lang="en-US" sz="2800" dirty="0" smtClean="0"/>
              <a:t>tool that converts </a:t>
            </a:r>
          </a:p>
          <a:p>
            <a:pPr marL="0" indent="0">
              <a:buNone/>
            </a:pPr>
            <a:r>
              <a:rPr lang="en-US" sz="2800" dirty="0" smtClean="0"/>
              <a:t>Time-</a:t>
            </a:r>
            <a:r>
              <a:rPr lang="en-US" sz="2800" dirty="0"/>
              <a:t>S</a:t>
            </a:r>
            <a:r>
              <a:rPr lang="en-US" sz="2800" dirty="0" smtClean="0"/>
              <a:t>lice Files to Time-Series Files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1" y="2382985"/>
            <a:ext cx="8596381" cy="4377196"/>
            <a:chOff x="240558" y="1740858"/>
            <a:chExt cx="8596381" cy="4377196"/>
          </a:xfrm>
        </p:grpSpPr>
        <p:sp>
          <p:nvSpPr>
            <p:cNvPr id="5" name="Rectangle 4"/>
            <p:cNvSpPr/>
            <p:nvPr/>
          </p:nvSpPr>
          <p:spPr>
            <a:xfrm>
              <a:off x="6652317" y="2039559"/>
              <a:ext cx="2183887" cy="1187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643594" y="1740858"/>
              <a:ext cx="181135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90355" y="1948522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89620" y="226899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169446" y="226899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9271" y="226899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9096" y="226899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9620" y="248276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69446" y="248276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49271" y="248276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9096" y="248276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9620" y="269653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69446" y="269653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49271" y="269653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29096" y="269653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9620" y="290633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69446" y="290633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49271" y="290633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29096" y="290633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06572" y="226899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06572" y="248276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06572" y="269653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06572" y="290633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89496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89496" y="244371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1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91970" y="277087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91970" y="298464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1970" y="319841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91970" y="341218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91970" y="3722831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91970" y="3936601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91970" y="4150370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991970" y="467846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91970" y="489223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91970" y="510600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91970" y="531977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91970" y="4472173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4414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4414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</a:t>
              </a:r>
              <a:r>
                <a:rPr lang="en-US" dirty="0"/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414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039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2039" y="2427202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5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4512" y="277087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54512" y="298464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54512" y="319841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4512" y="341218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055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4512" y="3722831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4512" y="3936601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4512" y="4150370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055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4512" y="467846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54512" y="489223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54512" y="510600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4512" y="531977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055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54512" y="4472173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476675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76675" y="245114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3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879147" y="277087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79147" y="298464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9147" y="319841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79147" y="341218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365192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9147" y="372283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9147" y="393660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79147" y="4150370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365192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879147" y="467846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79147" y="489223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9147" y="510600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79147" y="531977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65192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879147" y="4472173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17439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17439" y="2429616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4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19912" y="277087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819912" y="298464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19912" y="319841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819912" y="341218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0595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19912" y="3722831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19912" y="3936601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19912" y="4150370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0595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819912" y="467846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19912" y="489223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819912" y="510600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19912" y="531977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0595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19912" y="4472173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35908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530261" y="245114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2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38383" y="277087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38383" y="298464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938383" y="319841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938383" y="341218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42442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938383" y="372283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38383" y="393660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938383" y="4150370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2442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38383" y="467846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938383" y="489223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938383" y="510600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938383" y="531977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2442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938383" y="4472173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653052" y="3482520"/>
              <a:ext cx="2183887" cy="976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53052" y="3191204"/>
              <a:ext cx="181135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2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790355" y="3401747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790355" y="371195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70180" y="371195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550006" y="371195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9831" y="371195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790355" y="392572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170180" y="392572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550006" y="392572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929831" y="392572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90355" y="413949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170180" y="413949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50006" y="413949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929831" y="413949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307307" y="371195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8307307" y="392572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8307307" y="413949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652317" y="4725920"/>
              <a:ext cx="2183887" cy="1392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43594" y="4427219"/>
              <a:ext cx="181135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3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789620" y="4645148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789620" y="4955356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169446" y="4955356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549271" y="4955356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929096" y="4955356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89620" y="516912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169446" y="516912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549271" y="516912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7929096" y="516912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89620" y="538289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169446" y="538289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549271" y="538289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929096" y="538289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789620" y="559269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169446" y="559269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549271" y="559269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929096" y="559269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306572" y="4955356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306572" y="516912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306572" y="538289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306572" y="559269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789620" y="580646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169446" y="580646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549271" y="580646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929096" y="580646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06572" y="580646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Arrow Connector 158"/>
            <p:cNvCxnSpPr>
              <a:stCxn id="30" idx="3"/>
              <a:endCxn id="8" idx="1"/>
            </p:cNvCxnSpPr>
            <p:nvPr/>
          </p:nvCxnSpPr>
          <p:spPr>
            <a:xfrm flipV="1">
              <a:off x="5371795" y="2375879"/>
              <a:ext cx="1417825" cy="50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31" idx="3"/>
              <a:endCxn id="12" idx="1"/>
            </p:cNvCxnSpPr>
            <p:nvPr/>
          </p:nvCxnSpPr>
          <p:spPr>
            <a:xfrm flipV="1">
              <a:off x="5371795" y="2589649"/>
              <a:ext cx="1417825" cy="50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32" idx="3"/>
              <a:endCxn id="16" idx="1"/>
            </p:cNvCxnSpPr>
            <p:nvPr/>
          </p:nvCxnSpPr>
          <p:spPr>
            <a:xfrm flipV="1">
              <a:off x="5371795" y="2803418"/>
              <a:ext cx="1417825" cy="50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3" idx="3"/>
              <a:endCxn id="20" idx="1"/>
            </p:cNvCxnSpPr>
            <p:nvPr/>
          </p:nvCxnSpPr>
          <p:spPr>
            <a:xfrm flipV="1">
              <a:off x="5371795" y="3013219"/>
              <a:ext cx="1417825" cy="50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34" idx="3"/>
              <a:endCxn id="116" idx="1"/>
            </p:cNvCxnSpPr>
            <p:nvPr/>
          </p:nvCxnSpPr>
          <p:spPr>
            <a:xfrm flipV="1">
              <a:off x="5371794" y="3818840"/>
              <a:ext cx="1418560" cy="1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35" idx="3"/>
              <a:endCxn id="120" idx="1"/>
            </p:cNvCxnSpPr>
            <p:nvPr/>
          </p:nvCxnSpPr>
          <p:spPr>
            <a:xfrm flipV="1">
              <a:off x="5371794" y="4032609"/>
              <a:ext cx="1418560" cy="1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6" idx="3"/>
              <a:endCxn id="124" idx="1"/>
            </p:cNvCxnSpPr>
            <p:nvPr/>
          </p:nvCxnSpPr>
          <p:spPr>
            <a:xfrm flipV="1">
              <a:off x="5371794" y="4246379"/>
              <a:ext cx="1418560" cy="1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41" idx="3"/>
              <a:endCxn id="134" idx="1"/>
            </p:cNvCxnSpPr>
            <p:nvPr/>
          </p:nvCxnSpPr>
          <p:spPr>
            <a:xfrm>
              <a:off x="5371795" y="4579058"/>
              <a:ext cx="1417825" cy="48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37" idx="3"/>
              <a:endCxn id="138" idx="1"/>
            </p:cNvCxnSpPr>
            <p:nvPr/>
          </p:nvCxnSpPr>
          <p:spPr>
            <a:xfrm>
              <a:off x="5371795" y="4785351"/>
              <a:ext cx="1417825" cy="4906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8" idx="3"/>
              <a:endCxn id="142" idx="1"/>
            </p:cNvCxnSpPr>
            <p:nvPr/>
          </p:nvCxnSpPr>
          <p:spPr>
            <a:xfrm>
              <a:off x="5371795" y="4999120"/>
              <a:ext cx="1417825" cy="4906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39" idx="3"/>
              <a:endCxn id="146" idx="1"/>
            </p:cNvCxnSpPr>
            <p:nvPr/>
          </p:nvCxnSpPr>
          <p:spPr>
            <a:xfrm>
              <a:off x="5371795" y="5212890"/>
              <a:ext cx="1417825" cy="486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40" idx="3"/>
              <a:endCxn id="154" idx="1"/>
            </p:cNvCxnSpPr>
            <p:nvPr/>
          </p:nvCxnSpPr>
          <p:spPr>
            <a:xfrm>
              <a:off x="5371795" y="5426659"/>
              <a:ext cx="1417825" cy="486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30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198" y="1810927"/>
            <a:ext cx="8385938" cy="4404198"/>
            <a:chOff x="354523" y="2127506"/>
            <a:chExt cx="8385938" cy="4404198"/>
          </a:xfrm>
        </p:grpSpPr>
        <p:sp>
          <p:nvSpPr>
            <p:cNvPr id="323" name="Rectangle 322"/>
            <p:cNvSpPr/>
            <p:nvPr/>
          </p:nvSpPr>
          <p:spPr>
            <a:xfrm>
              <a:off x="2578827" y="3107773"/>
              <a:ext cx="913887" cy="29025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578827" y="2840954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1</a:t>
              </a:r>
              <a:endParaRPr lang="en-US" dirty="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2981301" y="3174448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2981301" y="3388217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2981301" y="3601987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981301" y="3815756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2981301" y="4133241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2981301" y="4347011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981301" y="4560780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2981301" y="508887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981301" y="530264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981301" y="551641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981301" y="573018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2981301" y="4882583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2433480" y="3319874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2433480" y="406489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2433480" y="523430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466006" y="3107773"/>
              <a:ext cx="913887" cy="29025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66006" y="283110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3</a:t>
              </a:r>
              <a:endParaRPr lang="en-US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868478" y="3174448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868478" y="3388217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868478" y="3601987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868478" y="3815756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354523" y="3319874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868478" y="413324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868478" y="434701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868478" y="4560780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354523" y="406489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868478" y="508887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868478" y="530264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868478" y="551641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868478" y="573018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54523" y="523430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868478" y="4882583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525239" y="3107773"/>
              <a:ext cx="913887" cy="29025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525239" y="283110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2</a:t>
              </a:r>
              <a:endParaRPr lang="en-US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1927714" y="3174448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1927714" y="3388217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927714" y="3601987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927714" y="3815756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413760" y="3319874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927714" y="413324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27714" y="434701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1927714" y="4560780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1413760" y="406489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27714" y="508887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1927714" y="530264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1927714" y="551641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1927714" y="573018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413760" y="523430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927714" y="4882583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307073" y="2399793"/>
              <a:ext cx="1433387" cy="1187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7307073" y="2127506"/>
              <a:ext cx="143338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1</a:t>
              </a:r>
              <a:endParaRPr lang="en-US" dirty="0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7444376" y="2309176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7444376" y="2629229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824201" y="2629229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8204026" y="2629229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444376" y="2842998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824201" y="2842998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8204026" y="2842998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7444376" y="3056768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824201" y="3056768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204026" y="3056768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444376" y="3266568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824201" y="3266568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8204026" y="3266568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7307072" y="3869177"/>
              <a:ext cx="1433387" cy="976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7307071" y="3596890"/>
              <a:ext cx="143338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2</a:t>
              </a:r>
              <a:endParaRPr lang="en-US" dirty="0"/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7444374" y="3798249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7444374" y="4098612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824200" y="4098612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8204025" y="4098612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7444374" y="4312382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7824200" y="4312382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8204025" y="4312382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7444374" y="4526151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7824200" y="452615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8204025" y="452615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7307073" y="5139570"/>
              <a:ext cx="1433387" cy="1392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7307073" y="4867284"/>
              <a:ext cx="1433388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3</a:t>
              </a:r>
              <a:endParaRPr lang="en-US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7444376" y="5068643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7444376" y="5369006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7824201" y="5369006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8204026" y="5369006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7444376" y="5582776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7824201" y="5582776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8204026" y="5582776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7444376" y="579654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824201" y="579654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8204026" y="579654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7444376" y="6006346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824201" y="6006346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8204026" y="6006346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7444376" y="622011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824201" y="622011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8204026" y="622011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1" name="Straight Arrow Connector 550"/>
            <p:cNvCxnSpPr>
              <a:stCxn id="332" idx="3"/>
              <a:endCxn id="5" idx="1"/>
            </p:cNvCxnSpPr>
            <p:nvPr/>
          </p:nvCxnSpPr>
          <p:spPr>
            <a:xfrm flipV="1">
              <a:off x="3361126" y="3204413"/>
              <a:ext cx="1418101" cy="7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333" idx="3"/>
              <a:endCxn id="5" idx="1"/>
            </p:cNvCxnSpPr>
            <p:nvPr/>
          </p:nvCxnSpPr>
          <p:spPr>
            <a:xfrm flipV="1">
              <a:off x="3361126" y="3204413"/>
              <a:ext cx="1418101" cy="2906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/>
            <p:cNvCxnSpPr>
              <a:stCxn id="334" idx="3"/>
              <a:endCxn id="5" idx="1"/>
            </p:cNvCxnSpPr>
            <p:nvPr/>
          </p:nvCxnSpPr>
          <p:spPr>
            <a:xfrm flipV="1">
              <a:off x="3361126" y="3204413"/>
              <a:ext cx="1418101" cy="50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/>
            <p:cNvCxnSpPr>
              <a:stCxn id="335" idx="3"/>
              <a:endCxn id="5" idx="1"/>
            </p:cNvCxnSpPr>
            <p:nvPr/>
          </p:nvCxnSpPr>
          <p:spPr>
            <a:xfrm flipV="1">
              <a:off x="3361126" y="3204413"/>
              <a:ext cx="1418101" cy="7182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4779228" y="3080493"/>
              <a:ext cx="1303865" cy="247839"/>
            </a:xfrm>
            <a:prstGeom prst="roundRect">
              <a:avLst>
                <a:gd name="adj" fmla="val 312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Rank 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0" name="Straight Arrow Connector 239"/>
            <p:cNvCxnSpPr>
              <a:stCxn id="5" idx="3"/>
              <a:endCxn id="405" idx="1"/>
            </p:cNvCxnSpPr>
            <p:nvPr/>
          </p:nvCxnSpPr>
          <p:spPr>
            <a:xfrm flipV="1">
              <a:off x="6083092" y="2736114"/>
              <a:ext cx="1361283" cy="4682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>
              <a:stCxn id="5" idx="3"/>
              <a:endCxn id="409" idx="1"/>
            </p:cNvCxnSpPr>
            <p:nvPr/>
          </p:nvCxnSpPr>
          <p:spPr>
            <a:xfrm flipV="1">
              <a:off x="6083092" y="2949883"/>
              <a:ext cx="1361283" cy="2545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>
              <a:stCxn id="5" idx="3"/>
              <a:endCxn id="413" idx="1"/>
            </p:cNvCxnSpPr>
            <p:nvPr/>
          </p:nvCxnSpPr>
          <p:spPr>
            <a:xfrm flipV="1">
              <a:off x="6083092" y="3163653"/>
              <a:ext cx="1361283" cy="407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stCxn id="5" idx="3"/>
              <a:endCxn id="417" idx="1"/>
            </p:cNvCxnSpPr>
            <p:nvPr/>
          </p:nvCxnSpPr>
          <p:spPr>
            <a:xfrm>
              <a:off x="6083092" y="3204413"/>
              <a:ext cx="1361283" cy="169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ounded Rectangle 276"/>
            <p:cNvSpPr/>
            <p:nvPr/>
          </p:nvSpPr>
          <p:spPr>
            <a:xfrm>
              <a:off x="4779228" y="4304872"/>
              <a:ext cx="1303865" cy="247839"/>
            </a:xfrm>
            <a:prstGeom prst="roundRect">
              <a:avLst>
                <a:gd name="adj" fmla="val 31266"/>
              </a:avLst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Rank 2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278" name="Straight Arrow Connector 277"/>
            <p:cNvCxnSpPr>
              <a:stCxn id="338" idx="3"/>
              <a:endCxn id="277" idx="1"/>
            </p:cNvCxnSpPr>
            <p:nvPr/>
          </p:nvCxnSpPr>
          <p:spPr>
            <a:xfrm>
              <a:off x="3361126" y="4240126"/>
              <a:ext cx="1418101" cy="188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339" idx="3"/>
              <a:endCxn id="277" idx="1"/>
            </p:cNvCxnSpPr>
            <p:nvPr/>
          </p:nvCxnSpPr>
          <p:spPr>
            <a:xfrm flipV="1">
              <a:off x="3361126" y="4428792"/>
              <a:ext cx="1418101" cy="251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340" idx="3"/>
              <a:endCxn id="277" idx="1"/>
            </p:cNvCxnSpPr>
            <p:nvPr/>
          </p:nvCxnSpPr>
          <p:spPr>
            <a:xfrm flipV="1">
              <a:off x="3361126" y="4428791"/>
              <a:ext cx="1418101" cy="23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stCxn id="277" idx="3"/>
              <a:endCxn id="497" idx="1"/>
            </p:cNvCxnSpPr>
            <p:nvPr/>
          </p:nvCxnSpPr>
          <p:spPr>
            <a:xfrm flipV="1">
              <a:off x="6083093" y="4205497"/>
              <a:ext cx="1361281" cy="2232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77" idx="3"/>
              <a:endCxn id="501" idx="1"/>
            </p:cNvCxnSpPr>
            <p:nvPr/>
          </p:nvCxnSpPr>
          <p:spPr>
            <a:xfrm flipV="1">
              <a:off x="6083093" y="4419267"/>
              <a:ext cx="1361281" cy="9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77" idx="3"/>
              <a:endCxn id="505" idx="1"/>
            </p:cNvCxnSpPr>
            <p:nvPr/>
          </p:nvCxnSpPr>
          <p:spPr>
            <a:xfrm>
              <a:off x="6083093" y="4428791"/>
              <a:ext cx="1361281" cy="204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ounded Rectangle 291"/>
            <p:cNvSpPr/>
            <p:nvPr/>
          </p:nvSpPr>
          <p:spPr>
            <a:xfrm>
              <a:off x="4779228" y="5508497"/>
              <a:ext cx="1303865" cy="247839"/>
            </a:xfrm>
            <a:prstGeom prst="roundRect">
              <a:avLst>
                <a:gd name="adj" fmla="val 3126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Rank 3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293" name="Straight Arrow Connector 292"/>
            <p:cNvCxnSpPr>
              <a:stCxn id="427" idx="3"/>
              <a:endCxn id="292" idx="1"/>
            </p:cNvCxnSpPr>
            <p:nvPr/>
          </p:nvCxnSpPr>
          <p:spPr>
            <a:xfrm>
              <a:off x="3361126" y="4989468"/>
              <a:ext cx="1418101" cy="6429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>
              <a:stCxn id="428" idx="3"/>
              <a:endCxn id="292" idx="1"/>
            </p:cNvCxnSpPr>
            <p:nvPr/>
          </p:nvCxnSpPr>
          <p:spPr>
            <a:xfrm>
              <a:off x="3361126" y="5195760"/>
              <a:ext cx="1418101" cy="4366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stCxn id="429" idx="3"/>
              <a:endCxn id="292" idx="1"/>
            </p:cNvCxnSpPr>
            <p:nvPr/>
          </p:nvCxnSpPr>
          <p:spPr>
            <a:xfrm>
              <a:off x="3361126" y="5409530"/>
              <a:ext cx="1418101" cy="222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92" idx="3"/>
              <a:endCxn id="518" idx="1"/>
            </p:cNvCxnSpPr>
            <p:nvPr/>
          </p:nvCxnSpPr>
          <p:spPr>
            <a:xfrm flipV="1">
              <a:off x="6083092" y="5475891"/>
              <a:ext cx="1361283" cy="1565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292" idx="3"/>
              <a:endCxn id="522" idx="1"/>
            </p:cNvCxnSpPr>
            <p:nvPr/>
          </p:nvCxnSpPr>
          <p:spPr>
            <a:xfrm>
              <a:off x="6083092" y="5632416"/>
              <a:ext cx="1361283" cy="5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292" idx="3"/>
              <a:endCxn id="526" idx="1"/>
            </p:cNvCxnSpPr>
            <p:nvPr/>
          </p:nvCxnSpPr>
          <p:spPr>
            <a:xfrm>
              <a:off x="6083092" y="5632416"/>
              <a:ext cx="1361283" cy="2710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>
              <a:stCxn id="430" idx="3"/>
              <a:endCxn id="292" idx="1"/>
            </p:cNvCxnSpPr>
            <p:nvPr/>
          </p:nvCxnSpPr>
          <p:spPr>
            <a:xfrm>
              <a:off x="3361126" y="5623299"/>
              <a:ext cx="1418101" cy="91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431" idx="3"/>
              <a:endCxn id="292" idx="1"/>
            </p:cNvCxnSpPr>
            <p:nvPr/>
          </p:nvCxnSpPr>
          <p:spPr>
            <a:xfrm flipV="1">
              <a:off x="3361126" y="5632416"/>
              <a:ext cx="1418101" cy="2046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292" idx="3"/>
              <a:endCxn id="530" idx="1"/>
            </p:cNvCxnSpPr>
            <p:nvPr/>
          </p:nvCxnSpPr>
          <p:spPr>
            <a:xfrm>
              <a:off x="6083092" y="5632416"/>
              <a:ext cx="1361283" cy="4808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292" idx="3"/>
              <a:endCxn id="539" idx="1"/>
            </p:cNvCxnSpPr>
            <p:nvPr/>
          </p:nvCxnSpPr>
          <p:spPr>
            <a:xfrm>
              <a:off x="6083092" y="5632416"/>
              <a:ext cx="1361283" cy="6945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itle 1"/>
          <p:cNvSpPr txBox="1">
            <a:spLocks/>
          </p:cNvSpPr>
          <p:nvPr/>
        </p:nvSpPr>
        <p:spPr>
          <a:xfrm>
            <a:off x="457200" y="229663"/>
            <a:ext cx="8229600" cy="1581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Task Parallelization Strategy</a:t>
            </a:r>
          </a:p>
          <a:p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2400" dirty="0" smtClean="0"/>
              <a:t>Each rank is responsible for writing one </a:t>
            </a:r>
          </a:p>
          <a:p>
            <a:r>
              <a:rPr lang="en-US" sz="2400" dirty="0" smtClean="0"/>
              <a:t>(or more) time-series variables to a </a:t>
            </a:r>
            <a:r>
              <a:rPr lang="en-US" sz="2400" dirty="0" smtClean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394142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Time-Slice to Time-Series Conversion</a:t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sz="2700" dirty="0" err="1" smtClean="0">
                <a:solidFill>
                  <a:srgbClr val="1F497D"/>
                </a:solidFill>
              </a:rPr>
              <a:t>PyReshaper</a:t>
            </a:r>
            <a:r>
              <a:rPr lang="en-US" sz="2700" dirty="0" smtClean="0">
                <a:solidFill>
                  <a:srgbClr val="1F497D"/>
                </a:solidFill>
              </a:rPr>
              <a:t> Timing Statistics</a:t>
            </a:r>
            <a:endParaRPr lang="en-US" sz="2700" dirty="0">
              <a:solidFill>
                <a:srgbClr val="1F497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523601"/>
              </p:ext>
            </p:extLst>
          </p:nvPr>
        </p:nvGraphicFramePr>
        <p:xfrm>
          <a:off x="457200" y="3155069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832100"/>
                <a:gridCol w="318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Method</a:t>
                      </a:r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PyReshaper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(per MIP per 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Throughput</a:t>
                      </a:r>
                      <a:r>
                        <a:rPr lang="en-US" baseline="0" dirty="0" smtClean="0"/>
                        <a:t> (per run)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f09 x g16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r>
                        <a:rPr lang="en-US" baseline="0" dirty="0" smtClean="0"/>
                        <a:t> MB/sec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ne120 x g16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 MB/sec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83378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Times include the approximate full time to convert all component data to NetCDF4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Conversions were ran on Yellowstone using 4 nodes/4 cores (16 cores total)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can expect a 2X increase in throughput if we double core counts for low-resolution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can expect a 3X increase in throughput if we double core counts for high-resolution data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162946"/>
              </p:ext>
            </p:extLst>
          </p:nvPr>
        </p:nvGraphicFramePr>
        <p:xfrm>
          <a:off x="457200" y="1595472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832100"/>
                <a:gridCol w="318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 Method</a:t>
                      </a:r>
                    </a:p>
                    <a:p>
                      <a:r>
                        <a:rPr lang="en-US" dirty="0" smtClean="0"/>
                        <a:t>(NCO)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(per MIP per 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Throughput</a:t>
                      </a:r>
                      <a:r>
                        <a:rPr lang="en-US" baseline="0" dirty="0" smtClean="0"/>
                        <a:t> (per run)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f09 x g16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1.85 MB/sec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ne120 x g16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478 minutes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4.85 MB/sec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9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1F497D"/>
                </a:solidFill>
              </a:rPr>
              <a:t>PyReshaper</a:t>
            </a:r>
            <a:r>
              <a:rPr lang="en-US" dirty="0" smtClean="0">
                <a:solidFill>
                  <a:srgbClr val="1F497D"/>
                </a:solidFill>
              </a:rPr>
              <a:t> Plots</a:t>
            </a:r>
            <a:br>
              <a:rPr lang="en-US" dirty="0" smtClean="0">
                <a:solidFill>
                  <a:srgbClr val="1F497D"/>
                </a:solidFill>
              </a:rPr>
            </a:br>
            <a:r>
              <a:rPr lang="en-US" sz="2400" dirty="0" smtClean="0">
                <a:solidFill>
                  <a:srgbClr val="1F497D"/>
                </a:solidFill>
              </a:rPr>
              <a:t>Time to convert 10 years of CESM data from time slice to time series</a:t>
            </a:r>
            <a:r>
              <a:rPr lang="en-US" sz="2400" dirty="0" smtClean="0"/>
              <a:t>.</a:t>
            </a:r>
            <a:endParaRPr lang="en-US" dirty="0"/>
          </a:p>
        </p:txBody>
      </p:sp>
      <p:pic>
        <p:nvPicPr>
          <p:cNvPr id="9" name="Content Placeholder 7" descr="s2s_lores_throughput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47" t="-5004" r="-19944" b="863"/>
          <a:stretch/>
        </p:blipFill>
        <p:spPr>
          <a:xfrm>
            <a:off x="4661198" y="1392777"/>
            <a:ext cx="3317624" cy="2735749"/>
          </a:xfrm>
          <a:prstGeom prst="rect">
            <a:avLst/>
          </a:prstGeom>
        </p:spPr>
      </p:pic>
      <p:pic>
        <p:nvPicPr>
          <p:cNvPr id="10" name="Picture 9" descr="s2s_lores_dur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" y="1417638"/>
            <a:ext cx="2736490" cy="2736490"/>
          </a:xfrm>
          <a:prstGeom prst="rect">
            <a:avLst/>
          </a:prstGeom>
        </p:spPr>
      </p:pic>
      <p:pic>
        <p:nvPicPr>
          <p:cNvPr id="12" name="Picture 11" descr="s2s_hires_duratio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83" y="4128526"/>
            <a:ext cx="2729474" cy="2729474"/>
          </a:xfrm>
          <a:prstGeom prst="rect">
            <a:avLst/>
          </a:prstGeom>
        </p:spPr>
      </p:pic>
      <p:pic>
        <p:nvPicPr>
          <p:cNvPr id="13" name="Picture 12" descr="s2s_hires_throughpu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24" y="4128526"/>
            <a:ext cx="2631743" cy="267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5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6755"/>
            <a:ext cx="91440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Download the packages from</a:t>
            </a:r>
          </a:p>
          <a:p>
            <a:pPr marL="400050" lvl="1" indent="0">
              <a:buNone/>
            </a:pPr>
            <a:r>
              <a:rPr lang="en-US" sz="2400" dirty="0" smtClean="0">
                <a:hlinkClick r:id="rId2"/>
              </a:rPr>
              <a:t>https://www2.cisl.ucar.edu/tdd/asap/parallel-python-tools-post-processing-climate-data</a:t>
            </a:r>
            <a:endParaRPr lang="en-US" sz="2400" dirty="0" smtClean="0"/>
          </a:p>
          <a:p>
            <a:pPr marL="400050" lvl="1" indent="0">
              <a:lnSpc>
                <a:spcPct val="50000"/>
              </a:lnSpc>
              <a:buNone/>
            </a:pPr>
            <a:endParaRPr lang="en-US" sz="2400" dirty="0" smtClean="0"/>
          </a:p>
          <a:p>
            <a:r>
              <a:rPr lang="en-US" sz="2400" dirty="0" smtClean="0"/>
              <a:t>Both packages depend on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mpi4py, and </a:t>
            </a:r>
            <a:r>
              <a:rPr lang="en-US" sz="2400" dirty="0" err="1" smtClean="0"/>
              <a:t>PyNIO</a:t>
            </a:r>
            <a:endParaRPr lang="en-US" sz="2400" dirty="0" smtClean="0"/>
          </a:p>
          <a:p>
            <a:pPr marL="0" indent="0">
              <a:lnSpc>
                <a:spcPct val="50000"/>
              </a:lnSpc>
              <a:buNone/>
            </a:pPr>
            <a:endParaRPr lang="en-US" sz="2400" dirty="0" smtClean="0"/>
          </a:p>
          <a:p>
            <a:r>
              <a:rPr lang="en-US" sz="2400" dirty="0" smtClean="0"/>
              <a:t>Both contain README’s and </a:t>
            </a:r>
            <a:r>
              <a:rPr lang="en-US" sz="2400" dirty="0" err="1" smtClean="0"/>
              <a:t>Doxygen</a:t>
            </a:r>
            <a:r>
              <a:rPr lang="en-US" sz="2400" dirty="0" smtClean="0"/>
              <a:t> documentation</a:t>
            </a:r>
          </a:p>
          <a:p>
            <a:pPr marL="0" indent="0">
              <a:lnSpc>
                <a:spcPct val="50000"/>
              </a:lnSpc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1F497D"/>
                </a:solidFill>
              </a:rPr>
              <a:t>PyReshaper</a:t>
            </a:r>
            <a:r>
              <a:rPr lang="en-US" sz="3600" dirty="0" smtClean="0">
                <a:solidFill>
                  <a:srgbClr val="1F497D"/>
                </a:solidFill>
              </a:rPr>
              <a:t> v0.9.1 and </a:t>
            </a:r>
            <a:r>
              <a:rPr lang="en-US" sz="3600" dirty="0" err="1" smtClean="0">
                <a:solidFill>
                  <a:srgbClr val="1F497D"/>
                </a:solidFill>
              </a:rPr>
              <a:t>PyAverager</a:t>
            </a:r>
            <a:r>
              <a:rPr lang="en-US" sz="3600" dirty="0" smtClean="0">
                <a:solidFill>
                  <a:srgbClr val="1F497D"/>
                </a:solidFill>
              </a:rPr>
              <a:t> </a:t>
            </a:r>
            <a:r>
              <a:rPr lang="en-US" sz="3600" dirty="0">
                <a:solidFill>
                  <a:srgbClr val="1F497D"/>
                </a:solidFill>
              </a:rPr>
              <a:t>v</a:t>
            </a:r>
            <a:r>
              <a:rPr lang="en-US" sz="3600" dirty="0" smtClean="0">
                <a:solidFill>
                  <a:srgbClr val="1F497D"/>
                </a:solidFill>
              </a:rPr>
              <a:t>0.1.0</a:t>
            </a:r>
            <a:br>
              <a:rPr lang="en-US" sz="3600" dirty="0" smtClean="0">
                <a:solidFill>
                  <a:srgbClr val="1F497D"/>
                </a:solidFill>
              </a:rPr>
            </a:br>
            <a:r>
              <a:rPr lang="en-US" sz="3600" dirty="0" smtClean="0">
                <a:solidFill>
                  <a:srgbClr val="1F497D"/>
                </a:solidFill>
              </a:rPr>
              <a:t>available for download</a:t>
            </a:r>
            <a:endParaRPr lang="en-US" sz="36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1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26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</a:rPr>
              <a:t>CESM Workflow Refactor Project</a:t>
            </a:r>
            <a:endParaRPr lang="en-US" sz="3200" dirty="0">
              <a:solidFill>
                <a:srgbClr val="1F497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589" y="1139401"/>
            <a:ext cx="1740071" cy="35945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>
                <a:solidFill>
                  <a:srgbClr val="000000"/>
                </a:solidFill>
              </a:rPr>
              <a:t>Old Workflow</a:t>
            </a:r>
          </a:p>
          <a:p>
            <a:endParaRPr lang="en-US" sz="1800" dirty="0"/>
          </a:p>
        </p:txBody>
      </p:sp>
      <p:sp>
        <p:nvSpPr>
          <p:cNvPr id="8" name="Frame 7"/>
          <p:cNvSpPr/>
          <p:nvPr/>
        </p:nvSpPr>
        <p:spPr>
          <a:xfrm>
            <a:off x="7216137" y="2030244"/>
            <a:ext cx="1242063" cy="65899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2590" y="215636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2" name="Round Single Corner Rectangle 31"/>
          <p:cNvSpPr/>
          <p:nvPr/>
        </p:nvSpPr>
        <p:spPr>
          <a:xfrm>
            <a:off x="677924" y="2005171"/>
            <a:ext cx="914400" cy="670973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4" name="Sequential Access Storage 33"/>
          <p:cNvSpPr/>
          <p:nvPr/>
        </p:nvSpPr>
        <p:spPr>
          <a:xfrm>
            <a:off x="1846149" y="2034705"/>
            <a:ext cx="958429" cy="612648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HPSS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1592324" y="2340658"/>
            <a:ext cx="253825" cy="71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82" idx="1"/>
          </p:cNvCxnSpPr>
          <p:nvPr/>
        </p:nvCxnSpPr>
        <p:spPr>
          <a:xfrm>
            <a:off x="2804578" y="2341029"/>
            <a:ext cx="876322" cy="9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2" idx="3"/>
            <a:endCxn id="83" idx="1"/>
          </p:cNvCxnSpPr>
          <p:nvPr/>
        </p:nvCxnSpPr>
        <p:spPr>
          <a:xfrm>
            <a:off x="5015582" y="2350439"/>
            <a:ext cx="375164" cy="9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3" idx="3"/>
            <a:endCxn id="8" idx="1"/>
          </p:cNvCxnSpPr>
          <p:nvPr/>
        </p:nvCxnSpPr>
        <p:spPr>
          <a:xfrm>
            <a:off x="6898585" y="2359740"/>
            <a:ext cx="3175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1846150" y="4459945"/>
            <a:ext cx="1240738" cy="118255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Spinning Disk</a:t>
            </a:r>
          </a:p>
          <a:p>
            <a:pPr algn="ctr"/>
            <a:r>
              <a:rPr lang="en-US" b="1" dirty="0" err="1" smtClean="0">
                <a:solidFill>
                  <a:srgbClr val="800000"/>
                </a:solidFill>
              </a:rPr>
              <a:t>st_archive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677924" y="4712549"/>
            <a:ext cx="914400" cy="670973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" name="Round Single Corner Rectangle 14"/>
          <p:cNvSpPr/>
          <p:nvPr/>
        </p:nvSpPr>
        <p:spPr>
          <a:xfrm>
            <a:off x="3501195" y="5298398"/>
            <a:ext cx="1474006" cy="964754"/>
          </a:xfrm>
          <a:prstGeom prst="round1Rect">
            <a:avLst/>
          </a:prstGeom>
          <a:solidFill>
            <a:srgbClr val="1FCA1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</a:t>
            </a:r>
          </a:p>
          <a:p>
            <a:pPr algn="ctr"/>
            <a:r>
              <a:rPr lang="en-US" dirty="0" smtClean="0"/>
              <a:t>Diagnostics</a:t>
            </a:r>
          </a:p>
          <a:p>
            <a:pPr algn="ctr"/>
            <a:r>
              <a:rPr lang="en-US" b="1" dirty="0" err="1">
                <a:solidFill>
                  <a:srgbClr val="800000"/>
                </a:solidFill>
              </a:rPr>
              <a:t>P</a:t>
            </a:r>
            <a:r>
              <a:rPr lang="en-US" b="1" dirty="0" err="1" smtClean="0">
                <a:solidFill>
                  <a:srgbClr val="800000"/>
                </a:solidFill>
              </a:rPr>
              <a:t>yAverager</a:t>
            </a:r>
            <a:endParaRPr lang="en-US" b="1" dirty="0" smtClean="0">
              <a:solidFill>
                <a:srgbClr val="8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228129" y="4621693"/>
            <a:ext cx="1242063" cy="658991"/>
            <a:chOff x="7091655" y="1222128"/>
            <a:chExt cx="1242063" cy="658991"/>
          </a:xfrm>
        </p:grpSpPr>
        <p:sp>
          <p:nvSpPr>
            <p:cNvPr id="17" name="Frame 16"/>
            <p:cNvSpPr/>
            <p:nvPr/>
          </p:nvSpPr>
          <p:spPr>
            <a:xfrm>
              <a:off x="7091655" y="1222128"/>
              <a:ext cx="1242063" cy="658991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93037" y="1366958"/>
              <a:ext cx="103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sp>
        <p:nvSpPr>
          <p:cNvPr id="19" name="Round Single Corner Rectangle 18"/>
          <p:cNvSpPr/>
          <p:nvPr/>
        </p:nvSpPr>
        <p:spPr>
          <a:xfrm>
            <a:off x="3501195" y="3546331"/>
            <a:ext cx="1474007" cy="1468684"/>
          </a:xfrm>
          <a:prstGeom prst="round1Rect">
            <a:avLst/>
          </a:prstGeom>
          <a:solidFill>
            <a:srgbClr val="1FCA1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Data Compression time-series generation </a:t>
            </a:r>
          </a:p>
          <a:p>
            <a:pPr algn="ctr"/>
            <a:r>
              <a:rPr lang="en-US" b="1" dirty="0" err="1">
                <a:solidFill>
                  <a:srgbClr val="800000"/>
                </a:solidFill>
              </a:rPr>
              <a:t>P</a:t>
            </a:r>
            <a:r>
              <a:rPr lang="en-US" b="1" dirty="0" err="1" smtClean="0">
                <a:solidFill>
                  <a:srgbClr val="800000"/>
                </a:solidFill>
              </a:rPr>
              <a:t>yReshaper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85800" y="3327004"/>
            <a:ext cx="7780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 txBox="1">
            <a:spLocks/>
          </p:cNvSpPr>
          <p:nvPr/>
        </p:nvSpPr>
        <p:spPr>
          <a:xfrm>
            <a:off x="196109" y="3371870"/>
            <a:ext cx="1844974" cy="359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New Workflow</a:t>
            </a:r>
          </a:p>
          <a:p>
            <a:endParaRPr lang="en-US" sz="1800" dirty="0"/>
          </a:p>
        </p:txBody>
      </p:sp>
      <p:sp>
        <p:nvSpPr>
          <p:cNvPr id="27" name="Sequential Access Storage 26"/>
          <p:cNvSpPr/>
          <p:nvPr/>
        </p:nvSpPr>
        <p:spPr>
          <a:xfrm>
            <a:off x="5390746" y="4603980"/>
            <a:ext cx="1294300" cy="694418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HPSS </a:t>
            </a:r>
            <a:r>
              <a:rPr lang="en-US" sz="1600" dirty="0" smtClean="0"/>
              <a:t>optional</a:t>
            </a:r>
            <a:endParaRPr lang="en-US" sz="1600" dirty="0"/>
          </a:p>
        </p:txBody>
      </p:sp>
      <p:cxnSp>
        <p:nvCxnSpPr>
          <p:cNvPr id="50" name="Straight Arrow Connector 49"/>
          <p:cNvCxnSpPr>
            <a:stCxn id="13" idx="3"/>
            <a:endCxn id="7" idx="2"/>
          </p:cNvCxnSpPr>
          <p:nvPr/>
        </p:nvCxnSpPr>
        <p:spPr>
          <a:xfrm>
            <a:off x="1592324" y="5048036"/>
            <a:ext cx="253826" cy="3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4"/>
            <a:endCxn id="19" idx="1"/>
          </p:cNvCxnSpPr>
          <p:nvPr/>
        </p:nvCxnSpPr>
        <p:spPr>
          <a:xfrm flipV="1">
            <a:off x="3086888" y="4280673"/>
            <a:ext cx="414307" cy="770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4"/>
            <a:endCxn id="15" idx="1"/>
          </p:cNvCxnSpPr>
          <p:nvPr/>
        </p:nvCxnSpPr>
        <p:spPr>
          <a:xfrm>
            <a:off x="3086888" y="5051222"/>
            <a:ext cx="414307" cy="729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3"/>
            <a:endCxn id="27" idx="1"/>
          </p:cNvCxnSpPr>
          <p:nvPr/>
        </p:nvCxnSpPr>
        <p:spPr>
          <a:xfrm flipV="1">
            <a:off x="4975201" y="4951189"/>
            <a:ext cx="415545" cy="8295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9" idx="3"/>
            <a:endCxn id="27" idx="1"/>
          </p:cNvCxnSpPr>
          <p:nvPr/>
        </p:nvCxnSpPr>
        <p:spPr>
          <a:xfrm>
            <a:off x="4975202" y="4280673"/>
            <a:ext cx="415544" cy="6705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7" idx="3"/>
            <a:endCxn id="17" idx="1"/>
          </p:cNvCxnSpPr>
          <p:nvPr/>
        </p:nvCxnSpPr>
        <p:spPr>
          <a:xfrm>
            <a:off x="6685046" y="4951189"/>
            <a:ext cx="54308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24388" y="500599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NCL, </a:t>
            </a:r>
            <a:r>
              <a:rPr lang="en-US" dirty="0" err="1" smtClean="0"/>
              <a:t>Matlib</a:t>
            </a:r>
            <a:r>
              <a:rPr lang="en-US" dirty="0" smtClean="0"/>
              <a:t>, XML, Python, and CESM scripts</a:t>
            </a:r>
            <a:endParaRPr lang="en-US" dirty="0"/>
          </a:p>
        </p:txBody>
      </p:sp>
      <p:cxnSp>
        <p:nvCxnSpPr>
          <p:cNvPr id="31" name="Elbow Connector 30"/>
          <p:cNvCxnSpPr>
            <a:endCxn id="17" idx="0"/>
          </p:cNvCxnSpPr>
          <p:nvPr/>
        </p:nvCxnSpPr>
        <p:spPr>
          <a:xfrm>
            <a:off x="5015582" y="4026168"/>
            <a:ext cx="2833579" cy="59552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  <a:endCxn id="17" idx="2"/>
          </p:cNvCxnSpPr>
          <p:nvPr/>
        </p:nvCxnSpPr>
        <p:spPr>
          <a:xfrm flipV="1">
            <a:off x="4975201" y="5280684"/>
            <a:ext cx="2873960" cy="500091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2708418" y="1408667"/>
            <a:ext cx="885666" cy="520814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STOP</a:t>
            </a:r>
            <a:endParaRPr lang="en-US" sz="16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138158" y="1929481"/>
            <a:ext cx="0" cy="9250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78917" y="2854499"/>
            <a:ext cx="5342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ound Single Corner Rectangle 81"/>
          <p:cNvSpPr/>
          <p:nvPr/>
        </p:nvSpPr>
        <p:spPr>
          <a:xfrm>
            <a:off x="3680900" y="1959095"/>
            <a:ext cx="1334682" cy="782688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  <a:p>
            <a:pPr algn="ctr"/>
            <a:r>
              <a:rPr lang="en-US" dirty="0"/>
              <a:t>Diagnostics</a:t>
            </a:r>
          </a:p>
        </p:txBody>
      </p:sp>
      <p:sp>
        <p:nvSpPr>
          <p:cNvPr id="83" name="Round Single Corner Rectangle 82"/>
          <p:cNvSpPr/>
          <p:nvPr/>
        </p:nvSpPr>
        <p:spPr>
          <a:xfrm>
            <a:off x="5390746" y="1688825"/>
            <a:ext cx="1507839" cy="134183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Data </a:t>
            </a:r>
            <a:r>
              <a:rPr lang="en-US" dirty="0" smtClean="0"/>
              <a:t>Compression time-series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6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46977" y="3464745"/>
            <a:ext cx="4040190" cy="91169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457200" y="458140"/>
            <a:ext cx="7275687" cy="639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CESM workflow refactor team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168828"/>
            <a:ext cx="7916940" cy="461650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Ben Andre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Alice </a:t>
            </a:r>
            <a:r>
              <a:rPr lang="en-US" sz="2400" dirty="0" err="1" smtClean="0">
                <a:solidFill>
                  <a:srgbClr val="1F497D"/>
                </a:solidFill>
              </a:rPr>
              <a:t>Bertini</a:t>
            </a:r>
            <a:endParaRPr lang="en-US" sz="2400" dirty="0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John Dennis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Jim Edwards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Mary Haley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Jean-Francois </a:t>
            </a:r>
            <a:r>
              <a:rPr lang="en-US" sz="2400" dirty="0" err="1" smtClean="0">
                <a:solidFill>
                  <a:srgbClr val="1F497D"/>
                </a:solidFill>
              </a:rPr>
              <a:t>Lamarque</a:t>
            </a:r>
            <a:endParaRPr lang="en-US" sz="2400" dirty="0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Michael Levy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Sheri Mickelson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Kevin Paul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Sean Santos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Jay </a:t>
            </a:r>
            <a:r>
              <a:rPr lang="en-US" sz="2400" dirty="0" err="1" smtClean="0">
                <a:solidFill>
                  <a:srgbClr val="1F497D"/>
                </a:solidFill>
              </a:rPr>
              <a:t>Shollenberger</a:t>
            </a:r>
            <a:endParaRPr lang="en-US" sz="2400" dirty="0" smtClean="0">
              <a:solidFill>
                <a:srgbClr val="1F497D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Gary Strand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F497D"/>
                </a:solidFill>
              </a:rPr>
              <a:t>Mariana </a:t>
            </a:r>
            <a:r>
              <a:rPr lang="en-US" sz="2400" dirty="0" err="1" smtClean="0">
                <a:solidFill>
                  <a:srgbClr val="1F497D"/>
                </a:solidFill>
              </a:rPr>
              <a:t>Vertenstein</a:t>
            </a:r>
            <a:endParaRPr lang="en-US" sz="2400" dirty="0">
              <a:solidFill>
                <a:srgbClr val="1F497D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867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dirty="0">
                <a:hlinkClick r:id="rId2"/>
              </a:rPr>
              <a:t>https://www2.cisl.ucar.edu/tdd/asap/parallel-python-tools-post-processing-climate-data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1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CESM Component Diagnostic Packages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065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254061"/>
                </a:solidFill>
              </a:rPr>
              <a:t>4 Main </a:t>
            </a:r>
            <a:r>
              <a:rPr lang="en-US" sz="2800" b="1" dirty="0" smtClean="0">
                <a:solidFill>
                  <a:srgbClr val="254061"/>
                </a:solidFill>
              </a:rPr>
              <a:t>Packages </a:t>
            </a:r>
            <a:r>
              <a:rPr lang="en-US" sz="2800" dirty="0" smtClean="0"/>
              <a:t>(AMWG, OMWG, Land, and Ice Diagnostic Packages)</a:t>
            </a:r>
          </a:p>
          <a:p>
            <a:r>
              <a:rPr lang="en-US" b="1" dirty="0" smtClean="0">
                <a:solidFill>
                  <a:srgbClr val="254061"/>
                </a:solidFill>
              </a:rPr>
              <a:t>Each package:</a:t>
            </a:r>
          </a:p>
          <a:p>
            <a:pPr lvl="1"/>
            <a:r>
              <a:rPr lang="en-US" dirty="0" smtClean="0"/>
              <a:t>Contains a top level control </a:t>
            </a:r>
            <a:r>
              <a:rPr lang="en-US" dirty="0" err="1" smtClean="0"/>
              <a:t>csh</a:t>
            </a:r>
            <a:r>
              <a:rPr lang="en-US" dirty="0" smtClean="0"/>
              <a:t> script</a:t>
            </a:r>
          </a:p>
          <a:p>
            <a:pPr lvl="1"/>
            <a:r>
              <a:rPr lang="en-US" dirty="0" smtClean="0"/>
              <a:t>Calculates climatological average files with NCO</a:t>
            </a:r>
          </a:p>
          <a:p>
            <a:pPr lvl="1"/>
            <a:r>
              <a:rPr lang="en-US" dirty="0" smtClean="0"/>
              <a:t>Creates several hundred plots with NCL scripts</a:t>
            </a:r>
          </a:p>
          <a:p>
            <a:pPr lvl="1"/>
            <a:r>
              <a:rPr lang="en-US" dirty="0" smtClean="0"/>
              <a:t>Creates a web page to interface the plots</a:t>
            </a:r>
          </a:p>
          <a:p>
            <a:pPr lvl="1"/>
            <a:r>
              <a:rPr lang="en-US" dirty="0" smtClean="0"/>
              <a:t>Can be ran with limited task-parallelization (SWIFT)</a:t>
            </a:r>
          </a:p>
          <a:p>
            <a:pPr lvl="1"/>
            <a:r>
              <a:rPr lang="en-US" dirty="0" smtClean="0"/>
              <a:t>Mostly ran serially – very slow at high resolutions, large time scales, and when using time series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2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3700" y="944127"/>
            <a:ext cx="8596381" cy="4377196"/>
            <a:chOff x="240558" y="1740858"/>
            <a:chExt cx="8596381" cy="4377196"/>
          </a:xfrm>
        </p:grpSpPr>
        <p:sp>
          <p:nvSpPr>
            <p:cNvPr id="400" name="Rectangle 399"/>
            <p:cNvSpPr/>
            <p:nvPr/>
          </p:nvSpPr>
          <p:spPr>
            <a:xfrm>
              <a:off x="6652317" y="2039559"/>
              <a:ext cx="2183887" cy="1187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643594" y="1740858"/>
              <a:ext cx="181135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1</a:t>
              </a:r>
              <a:endParaRPr lang="en-US" dirty="0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6790355" y="1948522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789620" y="226899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7169446" y="226899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7549271" y="226899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929096" y="226899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6789620" y="248276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169446" y="248276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549271" y="248276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7929096" y="248276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6789620" y="269653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7169446" y="269653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7549271" y="269653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7929096" y="269653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789620" y="290633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>
              <a:off x="7169446" y="290633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7549271" y="290633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>
              <a:off x="7929096" y="290633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8306572" y="226899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306572" y="248276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8306572" y="269653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/>
            <p:cNvSpPr/>
            <p:nvPr/>
          </p:nvSpPr>
          <p:spPr>
            <a:xfrm>
              <a:off x="8306572" y="290633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589496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589496" y="244371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1</a:t>
              </a:r>
              <a:endParaRPr lang="en-US" dirty="0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991970" y="277087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991970" y="298464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991970" y="319841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991970" y="341218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4991970" y="3722831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4991970" y="3936601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4991970" y="4150370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/>
            <p:cNvSpPr/>
            <p:nvPr/>
          </p:nvSpPr>
          <p:spPr>
            <a:xfrm>
              <a:off x="4991970" y="467846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4991970" y="489223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4991970" y="5106005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4991970" y="5319774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4991970" y="4472173"/>
              <a:ext cx="379825" cy="213770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44414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444414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</a:t>
              </a:r>
              <a:r>
                <a:rPr lang="en-US" dirty="0"/>
                <a:t>2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44414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52039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352039" y="2427202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5</a:t>
              </a:r>
              <a:endParaRPr lang="en-US" dirty="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54512" y="277087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754512" y="298464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754512" y="319841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754512" y="341218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24055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754512" y="3722831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754512" y="3936601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54512" y="4150370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24055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754512" y="467846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754512" y="489223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754512" y="510600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754512" y="531977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24055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754512" y="4472173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476675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476675" y="245114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3</a:t>
              </a:r>
              <a:endParaRPr lang="en-US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2879147" y="277087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2879147" y="298464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2879147" y="319841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2879147" y="341218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2365192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2879147" y="372283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2879147" y="3936601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2879147" y="4150370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/>
            <p:cNvSpPr txBox="1"/>
            <p:nvPr/>
          </p:nvSpPr>
          <p:spPr>
            <a:xfrm>
              <a:off x="2365192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2879147" y="467846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2879147" y="489223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2879147" y="510600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2879147" y="531977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2365192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879147" y="4472173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1417439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417439" y="2429616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4</a:t>
              </a:r>
              <a:endParaRPr lang="en-US" dirty="0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1819912" y="277087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819912" y="298464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819912" y="319841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1819912" y="341218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30595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819912" y="3722831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1819912" y="3936601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1819912" y="4150370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130595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52" name="Rectangle 451"/>
            <p:cNvSpPr/>
            <p:nvPr/>
          </p:nvSpPr>
          <p:spPr>
            <a:xfrm>
              <a:off x="1819912" y="467846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1819912" y="489223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1819912" y="510600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1819912" y="531977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130595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1819912" y="4472173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3535908" y="2704201"/>
              <a:ext cx="913887" cy="2892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3530261" y="2451149"/>
              <a:ext cx="913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Slice 2</a:t>
              </a:r>
              <a:endParaRPr lang="en-US" dirty="0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3938383" y="277087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3938383" y="298464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3938383" y="319841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3938383" y="341218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3424428" y="2916301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1</a:t>
              </a:r>
              <a:endParaRPr lang="en-US" dirty="0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3938383" y="372283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3938383" y="3936601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3938383" y="4150370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424428" y="3654488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3938383" y="467846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3938383" y="489223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938383" y="510600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3938383" y="531977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3424428" y="4823892"/>
              <a:ext cx="461665" cy="70965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3938383" y="4472173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6653052" y="3482520"/>
              <a:ext cx="2183887" cy="976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6653052" y="3191204"/>
              <a:ext cx="181135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2</a:t>
              </a:r>
              <a:endParaRPr lang="en-US" dirty="0"/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6790355" y="3401747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2</a:t>
              </a:r>
              <a:endParaRPr lang="en-US" dirty="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790355" y="371195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7170180" y="371195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7550006" y="371195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7929831" y="371195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6790355" y="392572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7170180" y="392572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7550006" y="392572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7929831" y="392572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6790355" y="4139494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7170180" y="4139494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7550006" y="4139494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7929831" y="4139494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8307307" y="371195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8307307" y="392572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8307307" y="4139494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6652317" y="4725920"/>
              <a:ext cx="2183887" cy="1392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6643594" y="4427219"/>
              <a:ext cx="181135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dirty="0" smtClean="0"/>
                <a:t>Series 3</a:t>
              </a:r>
              <a:endParaRPr lang="en-US" dirty="0"/>
            </a:p>
          </p:txBody>
        </p:sp>
        <p:sp>
          <p:nvSpPr>
            <p:cNvPr id="516" name="TextBox 515"/>
            <p:cNvSpPr txBox="1"/>
            <p:nvPr/>
          </p:nvSpPr>
          <p:spPr>
            <a:xfrm>
              <a:off x="6789620" y="4645148"/>
              <a:ext cx="80198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Field 3</a:t>
              </a:r>
              <a:endParaRPr lang="en-US" dirty="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6789620" y="4955356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7169446" y="4955356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7549271" y="4955356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7929096" y="4955356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6789620" y="516912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7169446" y="516912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7549271" y="516912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7929096" y="516912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6789620" y="538289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7169446" y="538289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7549271" y="538289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7929096" y="538289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789620" y="559269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7169446" y="559269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549271" y="559269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7929096" y="559269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8306572" y="4955356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306572" y="516912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8306572" y="538289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8306572" y="559269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6789620" y="5806465"/>
              <a:ext cx="379825" cy="2137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7169446" y="5806465"/>
              <a:ext cx="379825" cy="21377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7549271" y="5806465"/>
              <a:ext cx="379825" cy="21377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7929096" y="5806465"/>
              <a:ext cx="379825" cy="21377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8306572" y="5806465"/>
              <a:ext cx="379825" cy="2137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1" name="Straight Arrow Connector 550"/>
            <p:cNvCxnSpPr>
              <a:stCxn id="332" idx="3"/>
              <a:endCxn id="405" idx="1"/>
            </p:cNvCxnSpPr>
            <p:nvPr/>
          </p:nvCxnSpPr>
          <p:spPr>
            <a:xfrm flipV="1">
              <a:off x="5371795" y="2375879"/>
              <a:ext cx="1417825" cy="50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333" idx="3"/>
              <a:endCxn id="409" idx="1"/>
            </p:cNvCxnSpPr>
            <p:nvPr/>
          </p:nvCxnSpPr>
          <p:spPr>
            <a:xfrm flipV="1">
              <a:off x="5371795" y="2589649"/>
              <a:ext cx="1417825" cy="50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/>
            <p:cNvCxnSpPr>
              <a:stCxn id="334" idx="3"/>
              <a:endCxn id="413" idx="1"/>
            </p:cNvCxnSpPr>
            <p:nvPr/>
          </p:nvCxnSpPr>
          <p:spPr>
            <a:xfrm flipV="1">
              <a:off x="5371795" y="2803418"/>
              <a:ext cx="1417825" cy="5018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/>
            <p:cNvCxnSpPr>
              <a:stCxn id="335" idx="3"/>
              <a:endCxn id="417" idx="1"/>
            </p:cNvCxnSpPr>
            <p:nvPr/>
          </p:nvCxnSpPr>
          <p:spPr>
            <a:xfrm flipV="1">
              <a:off x="5371795" y="3013219"/>
              <a:ext cx="1417825" cy="505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/>
            <p:cNvCxnSpPr>
              <a:stCxn id="338" idx="3"/>
              <a:endCxn id="497" idx="1"/>
            </p:cNvCxnSpPr>
            <p:nvPr/>
          </p:nvCxnSpPr>
          <p:spPr>
            <a:xfrm flipV="1">
              <a:off x="5371794" y="3818840"/>
              <a:ext cx="1418560" cy="1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/>
            <p:cNvCxnSpPr>
              <a:stCxn id="339" idx="3"/>
              <a:endCxn id="501" idx="1"/>
            </p:cNvCxnSpPr>
            <p:nvPr/>
          </p:nvCxnSpPr>
          <p:spPr>
            <a:xfrm flipV="1">
              <a:off x="5371794" y="4032609"/>
              <a:ext cx="1418560" cy="1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>
              <a:stCxn id="340" idx="3"/>
              <a:endCxn id="505" idx="1"/>
            </p:cNvCxnSpPr>
            <p:nvPr/>
          </p:nvCxnSpPr>
          <p:spPr>
            <a:xfrm flipV="1">
              <a:off x="5371794" y="4246379"/>
              <a:ext cx="1418560" cy="108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/>
            <p:cNvCxnSpPr>
              <a:stCxn id="427" idx="3"/>
              <a:endCxn id="518" idx="1"/>
            </p:cNvCxnSpPr>
            <p:nvPr/>
          </p:nvCxnSpPr>
          <p:spPr>
            <a:xfrm>
              <a:off x="5371795" y="4579058"/>
              <a:ext cx="1417825" cy="4831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>
              <a:stCxn id="428" idx="3"/>
              <a:endCxn id="522" idx="1"/>
            </p:cNvCxnSpPr>
            <p:nvPr/>
          </p:nvCxnSpPr>
          <p:spPr>
            <a:xfrm>
              <a:off x="5371795" y="4785351"/>
              <a:ext cx="1417825" cy="4906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429" idx="3"/>
              <a:endCxn id="526" idx="1"/>
            </p:cNvCxnSpPr>
            <p:nvPr/>
          </p:nvCxnSpPr>
          <p:spPr>
            <a:xfrm>
              <a:off x="5371795" y="4999120"/>
              <a:ext cx="1417825" cy="4906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Arrow Connector 590"/>
            <p:cNvCxnSpPr>
              <a:stCxn id="430" idx="3"/>
              <a:endCxn id="530" idx="1"/>
            </p:cNvCxnSpPr>
            <p:nvPr/>
          </p:nvCxnSpPr>
          <p:spPr>
            <a:xfrm>
              <a:off x="5371795" y="5212890"/>
              <a:ext cx="1417825" cy="486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Arrow Connector 593"/>
            <p:cNvCxnSpPr>
              <a:stCxn id="431" idx="3"/>
              <a:endCxn id="539" idx="1"/>
            </p:cNvCxnSpPr>
            <p:nvPr/>
          </p:nvCxnSpPr>
          <p:spPr>
            <a:xfrm>
              <a:off x="5371795" y="5426659"/>
              <a:ext cx="1417825" cy="4866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History Time-Slice to Time-Series Conversion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86" y="5469048"/>
            <a:ext cx="9130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b="1" dirty="0" smtClean="0"/>
              <a:t>This </a:t>
            </a:r>
            <a:r>
              <a:rPr lang="en-US" sz="2400" b="1" dirty="0"/>
              <a:t>was one of the most expensive CMIP5 post-processing </a:t>
            </a:r>
            <a:r>
              <a:rPr lang="en-US" sz="2400" b="1" dirty="0" smtClean="0"/>
              <a:t>steps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The current post-processing suite works in serial using NCO </a:t>
            </a:r>
          </a:p>
          <a:p>
            <a:pPr lvl="1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4187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Solutions for CESM Post-Processing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94" y="1690725"/>
            <a:ext cx="8748414" cy="4525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sz="2800" b="1" dirty="0" smtClean="0">
              <a:solidFill>
                <a:srgbClr val="25406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800" b="1" dirty="0">
                <a:solidFill>
                  <a:srgbClr val="254061"/>
                </a:solidFill>
              </a:rPr>
              <a:t>I</a:t>
            </a:r>
            <a:r>
              <a:rPr lang="en-US" sz="2800" b="1" dirty="0" smtClean="0">
                <a:solidFill>
                  <a:srgbClr val="254061"/>
                </a:solidFill>
              </a:rPr>
              <a:t>ncorporate the processes within the workflow:</a:t>
            </a:r>
          </a:p>
          <a:p>
            <a:pPr marL="0" indent="0">
              <a:lnSpc>
                <a:spcPct val="50000"/>
              </a:lnSpc>
              <a:buNone/>
            </a:pPr>
            <a:endParaRPr lang="en-US" sz="2800" b="1" dirty="0" smtClean="0">
              <a:solidFill>
                <a:srgbClr val="25406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Automate the User </a:t>
            </a:r>
            <a:r>
              <a:rPr lang="en-US" sz="2800" dirty="0" smtClean="0"/>
              <a:t>environment </a:t>
            </a:r>
            <a:r>
              <a:rPr lang="en-US" sz="2800" dirty="0" smtClean="0"/>
              <a:t>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Control </a:t>
            </a:r>
            <a:r>
              <a:rPr lang="en-US" sz="2800" dirty="0"/>
              <a:t>the </a:t>
            </a:r>
            <a:r>
              <a:rPr lang="en-US" sz="2800" dirty="0" smtClean="0"/>
              <a:t>post processing environments </a:t>
            </a:r>
            <a:r>
              <a:rPr lang="en-US" sz="2800" dirty="0"/>
              <a:t>in XML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Automate the job submission (while still enabling stand alone capabilities)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254061"/>
                </a:solidFill>
              </a:rPr>
              <a:t>Add parallelization: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Parallelize the time slice to time series conversion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Parallelize the Diagnostic Packages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62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474"/>
            <a:ext cx="8229600" cy="1190406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First Step, Set Up A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Python Virtual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3" y="1450039"/>
            <a:ext cx="8556932" cy="5108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Virtual Environment setup in the CESM source code tree </a:t>
            </a:r>
            <a:r>
              <a:rPr lang="en-US" sz="2400" b="1" dirty="0" smtClean="0"/>
              <a:t>once </a:t>
            </a:r>
            <a:r>
              <a:rPr lang="en-US" sz="2400" b="1" dirty="0"/>
              <a:t>per </a:t>
            </a:r>
            <a:r>
              <a:rPr lang="en-US" sz="2400" b="1" dirty="0" smtClean="0"/>
              <a:t>installation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Define a set of boot-strap python modules required to create the virtual environment.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Activate the virtual environment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Install </a:t>
            </a:r>
            <a:r>
              <a:rPr lang="en-US" sz="2400" dirty="0"/>
              <a:t>all the python tools into the </a:t>
            </a:r>
            <a:r>
              <a:rPr lang="en-US" sz="2400" dirty="0" smtClean="0"/>
              <a:t>virtual environment </a:t>
            </a:r>
            <a:r>
              <a:rPr lang="en-US" sz="2400" dirty="0"/>
              <a:t>directory </a:t>
            </a:r>
            <a:r>
              <a:rPr lang="en-US" sz="2400" dirty="0" smtClean="0"/>
              <a:t>with    </a:t>
            </a:r>
            <a:r>
              <a:rPr lang="en-US" sz="2400" dirty="0" err="1" smtClean="0"/>
              <a:t>Makefile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setup.py</a:t>
            </a:r>
            <a:r>
              <a:rPr lang="en-US" sz="2400" dirty="0"/>
              <a:t> </a:t>
            </a:r>
            <a:r>
              <a:rPr lang="en-US" sz="2400" dirty="0" smtClean="0"/>
              <a:t>files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Deactivate the virtual environment</a:t>
            </a:r>
            <a:endParaRPr lang="en-US" dirty="0"/>
          </a:p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63987"/>
              </p:ext>
            </p:extLst>
          </p:nvPr>
        </p:nvGraphicFramePr>
        <p:xfrm>
          <a:off x="3460900" y="2580208"/>
          <a:ext cx="3493741" cy="2194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5165"/>
                <a:gridCol w="467741"/>
                <a:gridCol w="1810835"/>
              </a:tblGrid>
              <a:tr h="330673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2.7.7</a:t>
                      </a:r>
                      <a:endParaRPr lang="en-US" dirty="0"/>
                    </a:p>
                  </a:txBody>
                  <a:tcPr/>
                </a:tc>
              </a:tr>
              <a:tr h="330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en-US" dirty="0"/>
                    </a:p>
                  </a:txBody>
                  <a:tcPr/>
                </a:tc>
              </a:tr>
              <a:tr h="330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Scipy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0.15.1</a:t>
                      </a:r>
                      <a:endParaRPr lang="en-US" dirty="0"/>
                    </a:p>
                  </a:txBody>
                  <a:tcPr/>
                </a:tc>
              </a:tr>
              <a:tr h="330673">
                <a:tc>
                  <a:txBody>
                    <a:bodyPr/>
                    <a:lstStyle/>
                    <a:p>
                      <a:r>
                        <a:rPr lang="en-US" dirty="0" smtClean="0"/>
                        <a:t>Mpi4py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1.3.1</a:t>
                      </a:r>
                      <a:endParaRPr lang="en-US" dirty="0"/>
                    </a:p>
                  </a:txBody>
                  <a:tcPr/>
                </a:tc>
              </a:tr>
              <a:tr h="330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Pynio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en-US" dirty="0"/>
                    </a:p>
                  </a:txBody>
                  <a:tcPr/>
                </a:tc>
              </a:tr>
              <a:tr h="33067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Matplotlib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4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679"/>
            <a:ext cx="8229600" cy="246303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Second step, Generate the post processing tools specific to a machine and experiment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sz="3600" b="1" dirty="0" err="1">
                <a:solidFill>
                  <a:srgbClr val="008000"/>
                </a:solidFill>
              </a:rPr>
              <a:t>create_postprocessing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12" y="5020304"/>
            <a:ext cx="8229600" cy="11739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Can be run from the experiment/case run script or as stand-alone processes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9889" y="3021737"/>
            <a:ext cx="8678332" cy="1679222"/>
            <a:chOff x="239889" y="2043384"/>
            <a:chExt cx="8678332" cy="1679222"/>
          </a:xfrm>
        </p:grpSpPr>
        <p:sp>
          <p:nvSpPr>
            <p:cNvPr id="4" name="Round Diagonal Corner Rectangle 3"/>
            <p:cNvSpPr/>
            <p:nvPr/>
          </p:nvSpPr>
          <p:spPr>
            <a:xfrm>
              <a:off x="239889" y="2043384"/>
              <a:ext cx="2102556" cy="167922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Parse/Copy </a:t>
              </a:r>
              <a:r>
                <a:rPr lang="en-US" dirty="0" err="1" smtClean="0"/>
                <a:t>Config</a:t>
              </a:r>
              <a:r>
                <a:rPr lang="en-US" dirty="0" smtClean="0"/>
                <a:t> Files to the CESM Case </a:t>
              </a:r>
              <a:r>
                <a:rPr lang="en-US" dirty="0" err="1" smtClean="0"/>
                <a:t>Dir</a:t>
              </a:r>
              <a:endParaRPr lang="en-US" dirty="0"/>
            </a:p>
          </p:txBody>
        </p:sp>
        <p:sp>
          <p:nvSpPr>
            <p:cNvPr id="5" name="Round Diagonal Corner Rectangle 4"/>
            <p:cNvSpPr/>
            <p:nvPr/>
          </p:nvSpPr>
          <p:spPr>
            <a:xfrm>
              <a:off x="3527777" y="2043384"/>
              <a:ext cx="2102556" cy="167922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Auto-Configure Defaults based on CESM run information</a:t>
              </a:r>
              <a:endParaRPr lang="en-US" dirty="0"/>
            </a:p>
          </p:txBody>
        </p:sp>
        <p:sp>
          <p:nvSpPr>
            <p:cNvPr id="6" name="Round Diagonal Corner Rectangle 5"/>
            <p:cNvSpPr/>
            <p:nvPr/>
          </p:nvSpPr>
          <p:spPr>
            <a:xfrm>
              <a:off x="6815665" y="2043384"/>
              <a:ext cx="2102556" cy="1679222"/>
            </a:xfrm>
            <a:prstGeom prst="round2Diag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Create Machine Batch Files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0"/>
              <a:endCxn id="5" idx="2"/>
            </p:cNvCxnSpPr>
            <p:nvPr/>
          </p:nvCxnSpPr>
          <p:spPr>
            <a:xfrm>
              <a:off x="2342445" y="2882995"/>
              <a:ext cx="11853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0"/>
              <a:endCxn id="6" idx="2"/>
            </p:cNvCxnSpPr>
            <p:nvPr/>
          </p:nvCxnSpPr>
          <p:spPr>
            <a:xfrm>
              <a:off x="5630333" y="2882995"/>
              <a:ext cx="11853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899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8"/>
            <a:ext cx="8229600" cy="9558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Third Step, Run the Post Processing Machine Batch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88" y="1329221"/>
            <a:ext cx="8603330" cy="586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chemeClr val="tx2"/>
                </a:solidFill>
              </a:rPr>
              <a:t>T</a:t>
            </a:r>
            <a:r>
              <a:rPr lang="en-US" sz="3600" b="1" dirty="0" err="1" smtClean="0">
                <a:solidFill>
                  <a:schemeClr val="tx2"/>
                </a:solidFill>
              </a:rPr>
              <a:t>imeseries</a:t>
            </a: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>
                <a:solidFill>
                  <a:schemeClr val="tx2"/>
                </a:solidFill>
              </a:rPr>
              <a:t>B</a:t>
            </a:r>
            <a:r>
              <a:rPr lang="en-US" sz="3600" b="1" dirty="0" smtClean="0">
                <a:solidFill>
                  <a:schemeClr val="tx2"/>
                </a:solidFill>
              </a:rPr>
              <a:t>atch </a:t>
            </a:r>
            <a:r>
              <a:rPr lang="en-US" sz="3600" b="1" dirty="0">
                <a:solidFill>
                  <a:schemeClr val="tx2"/>
                </a:solidFill>
              </a:rPr>
              <a:t>S</a:t>
            </a:r>
            <a:r>
              <a:rPr lang="en-US" sz="3600" b="1" dirty="0" smtClean="0">
                <a:solidFill>
                  <a:schemeClr val="tx2"/>
                </a:solidFill>
              </a:rPr>
              <a:t>cript </a:t>
            </a:r>
            <a:endParaRPr lang="en-US" sz="3600" b="1" dirty="0" smtClean="0">
              <a:solidFill>
                <a:schemeClr val="tx2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ctivate </a:t>
            </a:r>
            <a:r>
              <a:rPr lang="en-US" sz="2400" dirty="0"/>
              <a:t>the </a:t>
            </a:r>
            <a:r>
              <a:rPr lang="en-US" sz="2400" dirty="0" smtClean="0"/>
              <a:t>virtual environment</a:t>
            </a:r>
            <a:endParaRPr lang="en-US" sz="2400" dirty="0"/>
          </a:p>
          <a:p>
            <a:r>
              <a:rPr lang="en-US" sz="2400" dirty="0" smtClean="0"/>
              <a:t>Calls the time-slice to time-series converter (</a:t>
            </a:r>
            <a:r>
              <a:rPr lang="en-US" sz="2400" dirty="0" err="1" smtClean="0"/>
              <a:t>pyReshaper</a:t>
            </a:r>
            <a:r>
              <a:rPr lang="en-US" sz="2400" dirty="0" smtClean="0"/>
              <a:t>) in parallel</a:t>
            </a:r>
          </a:p>
          <a:p>
            <a:r>
              <a:rPr lang="en-US" sz="2400" dirty="0" smtClean="0"/>
              <a:t>Deactivate the virtual environment</a:t>
            </a:r>
            <a:endParaRPr lang="en-US" sz="2400" dirty="0"/>
          </a:p>
          <a:p>
            <a:pPr marL="0" indent="0">
              <a:buNone/>
            </a:pPr>
            <a:r>
              <a:rPr lang="en-US" sz="3000" b="1" dirty="0">
                <a:solidFill>
                  <a:srgbClr val="1F497D"/>
                </a:solidFill>
              </a:rPr>
              <a:t>D</a:t>
            </a:r>
            <a:r>
              <a:rPr lang="en-US" sz="3000" b="1" dirty="0" smtClean="0">
                <a:solidFill>
                  <a:srgbClr val="1F497D"/>
                </a:solidFill>
              </a:rPr>
              <a:t>iagnostics </a:t>
            </a:r>
            <a:r>
              <a:rPr lang="en-US" sz="3000" b="1" dirty="0">
                <a:solidFill>
                  <a:srgbClr val="1F497D"/>
                </a:solidFill>
              </a:rPr>
              <a:t>B</a:t>
            </a:r>
            <a:r>
              <a:rPr lang="en-US" sz="3000" b="1" dirty="0" smtClean="0">
                <a:solidFill>
                  <a:srgbClr val="1F497D"/>
                </a:solidFill>
              </a:rPr>
              <a:t>atch </a:t>
            </a:r>
            <a:r>
              <a:rPr lang="en-US" sz="3000" b="1" dirty="0">
                <a:solidFill>
                  <a:srgbClr val="1F497D"/>
                </a:solidFill>
              </a:rPr>
              <a:t>S</a:t>
            </a:r>
            <a:r>
              <a:rPr lang="en-US" sz="3000" b="1" dirty="0" smtClean="0">
                <a:solidFill>
                  <a:srgbClr val="1F497D"/>
                </a:solidFill>
              </a:rPr>
              <a:t>cript </a:t>
            </a:r>
            <a:endParaRPr lang="en-US" sz="3000" b="1" dirty="0" smtClean="0">
              <a:solidFill>
                <a:srgbClr val="1F497D"/>
              </a:solidFill>
            </a:endParaRPr>
          </a:p>
          <a:p>
            <a:r>
              <a:rPr lang="en-US" sz="2400" dirty="0"/>
              <a:t>A</a:t>
            </a:r>
            <a:r>
              <a:rPr lang="en-US" sz="2400" dirty="0" smtClean="0"/>
              <a:t>ctivate </a:t>
            </a:r>
            <a:r>
              <a:rPr lang="en-US" sz="2400" dirty="0"/>
              <a:t>the </a:t>
            </a:r>
            <a:r>
              <a:rPr lang="en-US" sz="2400" dirty="0" smtClean="0"/>
              <a:t>virtual environment</a:t>
            </a:r>
            <a:endParaRPr lang="en-US" sz="2400" dirty="0"/>
          </a:p>
          <a:p>
            <a:r>
              <a:rPr lang="en-US" sz="2400" dirty="0"/>
              <a:t>C</a:t>
            </a:r>
            <a:r>
              <a:rPr lang="en-US" sz="2400" dirty="0" smtClean="0"/>
              <a:t>an </a:t>
            </a:r>
            <a:r>
              <a:rPr lang="en-US" sz="2400" dirty="0"/>
              <a:t>be submitted concurrently for each component</a:t>
            </a:r>
          </a:p>
          <a:p>
            <a:r>
              <a:rPr lang="en-US" sz="2400" dirty="0" smtClean="0"/>
              <a:t>Calls the climatology file generator tool (</a:t>
            </a:r>
            <a:r>
              <a:rPr lang="en-US" sz="2400" dirty="0" err="1" smtClean="0"/>
              <a:t>pyAverager</a:t>
            </a:r>
            <a:r>
              <a:rPr lang="en-US" sz="2400" dirty="0" smtClean="0"/>
              <a:t>) and NCL plotting tools in parallel</a:t>
            </a:r>
          </a:p>
          <a:p>
            <a:r>
              <a:rPr lang="en-US" sz="2400" dirty="0" smtClean="0"/>
              <a:t>Deactivate the virtual environment 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3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sz="4900" dirty="0" err="1" smtClean="0">
                <a:solidFill>
                  <a:srgbClr val="1F497D"/>
                </a:solidFill>
              </a:rPr>
              <a:t>PyAverager</a:t>
            </a:r>
            <a:r>
              <a:rPr lang="en-US" sz="4900" dirty="0" smtClean="0">
                <a:solidFill>
                  <a:srgbClr val="1F497D"/>
                </a:solidFill>
              </a:rPr>
              <a:t> 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1018"/>
            <a:ext cx="8485491" cy="52868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</a:rPr>
              <a:t>A light weight custom Python averaging tool</a:t>
            </a:r>
          </a:p>
          <a:p>
            <a:r>
              <a:rPr lang="en-US" sz="2600" dirty="0" smtClean="0"/>
              <a:t>Parallelizes over averages and variables</a:t>
            </a:r>
          </a:p>
          <a:p>
            <a:r>
              <a:rPr lang="en-US" sz="2600" dirty="0" smtClean="0"/>
              <a:t>Works on time slice and time series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1F497D"/>
                </a:solidFill>
              </a:rPr>
              <a:t>Types of averages it can compute:</a:t>
            </a:r>
            <a:endParaRPr lang="en-US" b="1" dirty="0">
              <a:solidFill>
                <a:srgbClr val="1F497D"/>
              </a:solidFill>
            </a:endParaRPr>
          </a:p>
          <a:p>
            <a:r>
              <a:rPr lang="en-US" sz="2600" dirty="0" smtClean="0"/>
              <a:t>Temporal Averaging</a:t>
            </a:r>
          </a:p>
          <a:p>
            <a:pPr lvl="1"/>
            <a:r>
              <a:rPr lang="en-US" sz="2200" dirty="0" smtClean="0"/>
              <a:t>Seasonal, Yearly, Annual, Monthly (weighted optional)</a:t>
            </a:r>
          </a:p>
          <a:p>
            <a:pPr marL="45720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b="1" dirty="0">
                <a:solidFill>
                  <a:srgbClr val="1F497D"/>
                </a:solidFill>
              </a:rPr>
              <a:t>Looking to also compute</a:t>
            </a:r>
            <a:r>
              <a:rPr lang="en-US" sz="2800" b="1" dirty="0" smtClean="0">
                <a:solidFill>
                  <a:srgbClr val="1F497D"/>
                </a:solidFill>
              </a:rPr>
              <a:t>: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Zonal Averaging</a:t>
            </a:r>
            <a:endParaRPr lang="en-US" sz="2600" dirty="0">
              <a:solidFill>
                <a:srgbClr val="000000"/>
              </a:solidFill>
            </a:endParaRPr>
          </a:p>
          <a:p>
            <a:r>
              <a:rPr lang="en-US" sz="2600" dirty="0"/>
              <a:t>Variance</a:t>
            </a:r>
          </a:p>
          <a:p>
            <a:r>
              <a:rPr lang="en-US" sz="2600" dirty="0"/>
              <a:t>Across ensembles</a:t>
            </a:r>
          </a:p>
          <a:p>
            <a:pPr marL="0" indent="0">
              <a:buNone/>
            </a:pP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7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10373</TotalTime>
  <Words>1535</Words>
  <Application>Microsoft Macintosh PowerPoint</Application>
  <PresentationFormat>On-screen Show (4:3)</PresentationFormat>
  <Paragraphs>438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Light-weight Parallel Python Tools Within the CESM Workflow</vt:lpstr>
      <vt:lpstr>CESM Workflow Refactor Project</vt:lpstr>
      <vt:lpstr>CESM Component Diagnostic Packages</vt:lpstr>
      <vt:lpstr>PowerPoint Presentation</vt:lpstr>
      <vt:lpstr>Solutions for CESM Post-Processing</vt:lpstr>
      <vt:lpstr>First Step, Set Up A  Python Virtual Environment</vt:lpstr>
      <vt:lpstr>Second step, Generate the post processing tools specific to a machine and experiment create_postprocessing</vt:lpstr>
      <vt:lpstr>Third Step, Run the Post Processing Machine Batch Scripts</vt:lpstr>
      <vt:lpstr>PyAverager Details </vt:lpstr>
      <vt:lpstr>PowerPoint Presentation</vt:lpstr>
      <vt:lpstr>Time Averaging Options</vt:lpstr>
      <vt:lpstr>Time Averaging Comparisons</vt:lpstr>
      <vt:lpstr>Low Resolution Timings  Original method vs. Swift vs. PyAverager</vt:lpstr>
      <vt:lpstr>High Resolution Timings  Original method vs. Swift vs. PyAverager</vt:lpstr>
      <vt:lpstr>PyReshaper Details </vt:lpstr>
      <vt:lpstr>PowerPoint Presentation</vt:lpstr>
      <vt:lpstr>Time-Slice to Time-Series Conversion PyReshaper Timing Statistics</vt:lpstr>
      <vt:lpstr>PyReshaper Plots Time to convert 10 years of CESM data from time slice to time series.</vt:lpstr>
      <vt:lpstr>PyReshaper v0.9.1 and PyAverager v0.1.0 available for download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Light-weight Parallel Python Tools Within the CESM Workflow</dc:title>
  <dc:creator>Sheri</dc:creator>
  <cp:lastModifiedBy>Sheri</cp:lastModifiedBy>
  <cp:revision>93</cp:revision>
  <dcterms:created xsi:type="dcterms:W3CDTF">2015-03-11T14:57:05Z</dcterms:created>
  <dcterms:modified xsi:type="dcterms:W3CDTF">2015-04-14T14:19:33Z</dcterms:modified>
</cp:coreProperties>
</file>