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75" r:id="rId4"/>
    <p:sldId id="277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12218D-B69D-D34B-B2C5-A8730B8FA621}">
          <p14:sldIdLst>
            <p14:sldId id="256"/>
            <p14:sldId id="276"/>
            <p14:sldId id="275"/>
            <p14:sldId id="277"/>
            <p14:sldId id="286"/>
            <p14:sldId id="280"/>
            <p14:sldId id="279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FE3"/>
    <a:srgbClr val="666666"/>
    <a:srgbClr val="3399CC"/>
    <a:srgbClr val="999999"/>
    <a:srgbClr val="808080"/>
    <a:srgbClr val="333333"/>
    <a:srgbClr val="4C4C4C"/>
    <a:srgbClr val="004080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84483" autoAdjust="0"/>
  </p:normalViewPr>
  <p:slideViewPr>
    <p:cSldViewPr>
      <p:cViewPr>
        <p:scale>
          <a:sx n="100" d="100"/>
          <a:sy n="100" d="100"/>
        </p:scale>
        <p:origin x="-760" y="544"/>
      </p:cViewPr>
      <p:guideLst>
        <p:guide orient="horz" pos="1008"/>
        <p:guide pos="480"/>
      </p:guideLst>
    </p:cSldViewPr>
  </p:slideViewPr>
  <p:outlineViewPr>
    <p:cViewPr>
      <p:scale>
        <a:sx n="33" d="100"/>
        <a:sy n="33" d="100"/>
      </p:scale>
      <p:origin x="0" y="695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A33E-2529-BD4E-BE1F-3C1B3A7766F2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B102-82F9-2843-A128-F274FE3E3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5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920D11-93FD-4798-9FD3-A56D545A6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7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77279-A915-4943-BCDF-178E7507362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about what</a:t>
            </a:r>
            <a:r>
              <a:rPr lang="en-US" baseline="0" dirty="0" smtClean="0"/>
              <a:t> type of PM I see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985BD-30DB-4108-8267-A561D0A56B8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Partners include, LLNL, ORNL, Sandia Nat’l Labs, IU, </a:t>
            </a:r>
            <a:endParaRPr lang="en-US" dirty="0" smtClean="0"/>
          </a:p>
          <a:p>
            <a:r>
              <a:rPr lang="en-US" dirty="0" smtClean="0"/>
              <a:t>Some of you here may have Lustre environments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TSP/PSP – Team Software</a:t>
            </a:r>
            <a:r>
              <a:rPr lang="en-US" baseline="0" dirty="0" smtClean="0"/>
              <a:t> Process, Personal Software Process – developed at Carnegie Melon, focuses on personal measurement and reduction of defects as measured throughout the process. Work rates are measured in LOC/hour. Process depends heavily on thoroughly written designs and hours, LOC and defect count tracking. Can be tedious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2007 – First PM was hired.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2008-2010 – No tool purchasing authority – very tedious </a:t>
            </a:r>
            <a:r>
              <a:rPr lang="en-US" baseline="0" dirty="0" err="1" smtClean="0"/>
              <a:t>statusing</a:t>
            </a:r>
            <a:r>
              <a:rPr lang="en-US" baseline="0" dirty="0" smtClean="0"/>
              <a:t> process, difficult both to get a status from engineers and then to collate it into anything of meaning.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project manager – what is unique</a:t>
            </a:r>
            <a:r>
              <a:rPr lang="en-US" baseline="0" dirty="0" smtClean="0"/>
              <a:t> about this environment versus all the other environments that I have management SW projects.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smtClean="0"/>
              <a:t>Kernel – I can’t apply 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C skills to judge their progress</a:t>
            </a:r>
          </a:p>
          <a:p>
            <a:r>
              <a:rPr lang="en-US" baseline="0" dirty="0" smtClean="0"/>
              <a:t>Work from home wherever you live, regardless of skill set</a:t>
            </a:r>
          </a:p>
          <a:p>
            <a:r>
              <a:rPr lang="en-US" baseline="0" dirty="0" smtClean="0"/>
              <a:t>4 native languages (is that all?)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options to consider</a:t>
            </a:r>
          </a:p>
          <a:p>
            <a:r>
              <a:rPr lang="en-US" dirty="0" smtClean="0"/>
              <a:t>Water fall is </a:t>
            </a:r>
            <a:r>
              <a:rPr lang="en-US" dirty="0" err="1" smtClean="0"/>
              <a:t>uni</a:t>
            </a:r>
            <a:r>
              <a:rPr lang="en-US" dirty="0" smtClean="0"/>
              <a:t>-directional – the fall back for engineering- too monolithic – hard to turn</a:t>
            </a:r>
            <a:r>
              <a:rPr lang="en-US" baseline="0" dirty="0" smtClean="0"/>
              <a:t> the boat and make changes – not nimble enough.</a:t>
            </a:r>
            <a:endParaRPr lang="en-US" dirty="0" smtClean="0"/>
          </a:p>
          <a:p>
            <a:r>
              <a:rPr lang="en-US" dirty="0" smtClean="0"/>
              <a:t>Prototyping – seems like a good idea – test the code</a:t>
            </a:r>
            <a:r>
              <a:rPr lang="en-US" baseline="0" dirty="0" smtClean="0"/>
              <a:t> out – is our idea going to work? – Hard to get the traction to go back and properly to designs and not use the prototyped code.</a:t>
            </a:r>
          </a:p>
          <a:p>
            <a:r>
              <a:rPr lang="en-US" baseline="0" dirty="0" smtClean="0"/>
              <a:t>Spiral is a luxury with it’s multiple passes through each phase: evaluate, research, try &amp; test; rinse and repeat until we like the results – customers won’t pay us for that.</a:t>
            </a:r>
            <a:endParaRPr lang="en-US" dirty="0" smtClean="0"/>
          </a:p>
          <a:p>
            <a:r>
              <a:rPr lang="en-US" dirty="0" smtClean="0"/>
              <a:t>Good spiral explanation: http://</a:t>
            </a:r>
            <a:r>
              <a:rPr lang="en-US" dirty="0" err="1" smtClean="0"/>
              <a:t>newton.cs.concordia.ca</a:t>
            </a:r>
            <a:r>
              <a:rPr lang="en-US" dirty="0" smtClean="0"/>
              <a:t>/~</a:t>
            </a:r>
            <a:r>
              <a:rPr lang="en-US" dirty="0" err="1" smtClean="0"/>
              <a:t>paquet</a:t>
            </a:r>
            <a:r>
              <a:rPr lang="en-US" dirty="0" smtClean="0"/>
              <a:t>/wiki/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Spiral_model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Needed to find a mode that would</a:t>
            </a:r>
            <a:r>
              <a:rPr lang="en-US" b="1" baseline="0" dirty="0" smtClean="0"/>
              <a:t> allow us to change directions quickly, see our mistakes quickly and give our customers confidence quickly that we were headed someone definitive. Nothing gave them less confidence than Waterfall – we would head off for huge chunks of time (12 weeks in some cases) with the expectations that we would emerge with a design doc – and then nothing – not a good feeling for either side. Engineers – can’t be left unattended for long periods of time.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all felt the pain</a:t>
            </a:r>
            <a:r>
              <a:rPr lang="en-US" baseline="0" dirty="0" smtClean="0"/>
              <a:t> of not having the purchasing or decision-making authority to pick the right tool. Well that changed for Lustre development when we started the Lustre-centric Whamcloud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had a long history with time sheets and I am not convinced of their value – I’ve watched many an engineer spend 30 minutes on Monday morning conjuring up data for his spreadsheet. Now THERE’s value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thing I did when I joined Whamcloud as Employee 3 (or 2) depending on whether you tend to count starting with 0 was to choose our Agile toolkit. This way we were able to start our very first project using </a:t>
            </a:r>
            <a:r>
              <a:rPr lang="en-US" baseline="0" dirty="0" err="1" smtClean="0"/>
              <a:t>Greenhopper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Something we can show the customer</a:t>
            </a:r>
            <a:r>
              <a:rPr lang="en-US" baseline="0" dirty="0" smtClean="0"/>
              <a:t> that isn’t hand-wavy.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-We treat sprint misses as early bell weathers to fix the issue rather than plowing ahead.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 “Agile but”</a:t>
            </a:r>
          </a:p>
          <a:p>
            <a:r>
              <a:rPr lang="en-US" dirty="0" smtClean="0"/>
              <a:t>Every team </a:t>
            </a:r>
            <a:r>
              <a:rPr lang="en-US" dirty="0" smtClean="0"/>
              <a:t>defines</a:t>
            </a:r>
            <a:r>
              <a:rPr lang="en-US" baseline="0" dirty="0" smtClean="0"/>
              <a:t> their </a:t>
            </a:r>
            <a:r>
              <a:rPr lang="en-US" dirty="0" smtClean="0"/>
              <a:t>specific operating</a:t>
            </a:r>
            <a:r>
              <a:rPr lang="en-US" baseline="0" dirty="0" smtClean="0"/>
              <a:t> principles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D11-93FD-4798-9FD3-A56D545A64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ny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mcloud logo 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  <p:pic>
        <p:nvPicPr>
          <p:cNvPr id="4" name="Picture 3" descr="Whamcloud logo 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ny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mcloud logo 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636912"/>
            <a:ext cx="7628384" cy="6858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6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7380288" y="1052513"/>
            <a:ext cx="1584325" cy="108108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1200" kern="1200" baseline="0" dirty="0">
                <a:solidFill>
                  <a:schemeClr val="accent2"/>
                </a:solidFill>
                <a:latin typeface="Verdana" pitchFamily="1" charset="0"/>
                <a:ea typeface="ＭＳ Ｐゴシック" pitchFamily="1" charset="-128"/>
                <a:cs typeface="+mn-cs"/>
              </a:defRPr>
            </a:lvl1pPr>
          </a:lstStyle>
          <a:p>
            <a:r>
              <a:rPr lang="en-US" sz="1200" dirty="0" smtClean="0">
                <a:solidFill>
                  <a:schemeClr val="bg2"/>
                </a:solidFill>
                <a:latin typeface="Verdana" pitchFamily="1" charset="0"/>
              </a:rPr>
              <a:t>Optional Where &amp; When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3573016"/>
            <a:ext cx="7633146" cy="2016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Line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458616"/>
            <a:ext cx="7628384" cy="10423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Two Line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6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7380288" y="1052513"/>
            <a:ext cx="1584325" cy="108108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1200" kern="1200" dirty="0">
                <a:solidFill>
                  <a:schemeClr val="bg2"/>
                </a:solidFill>
                <a:latin typeface="Verdana" pitchFamily="1" charset="0"/>
                <a:ea typeface="ＭＳ Ｐゴシック" pitchFamily="1" charset="-128"/>
                <a:cs typeface="+mn-cs"/>
              </a:defRPr>
            </a:lvl1pPr>
          </a:lstStyle>
          <a:p>
            <a:r>
              <a:rPr lang="en-US" sz="1200" dirty="0" smtClean="0">
                <a:solidFill>
                  <a:schemeClr val="bg2"/>
                </a:solidFill>
                <a:latin typeface="Verdana" pitchFamily="1" charset="0"/>
              </a:rPr>
              <a:t>Optional Where &amp; When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3789040"/>
            <a:ext cx="7633146" cy="1800101"/>
          </a:xfrm>
        </p:spPr>
        <p:txBody>
          <a:bodyPr/>
          <a:lstStyle>
            <a:lvl1pPr>
              <a:defRPr/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544144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650432" y="1988840"/>
            <a:ext cx="3810000" cy="4536504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5373216"/>
            <a:ext cx="7633146" cy="1152128"/>
          </a:xfrm>
        </p:spPr>
        <p:txBody>
          <a:bodyPr/>
          <a:lstStyle>
            <a:lvl1pPr>
              <a:defRPr/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3789040"/>
            <a:ext cx="7628384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9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GB" sz="800" baseline="0" dirty="0" smtClean="0">
                <a:solidFill>
                  <a:schemeClr val="bg1"/>
                </a:solidFill>
                <a:latin typeface="+mn-lt"/>
              </a:rPr>
              <a:t>© 2012  Whamcloud, Inc.</a:t>
            </a:r>
            <a:endParaRPr lang="en-GB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 descr="Whamcloud logo 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636912"/>
            <a:ext cx="7628384" cy="6858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3573016"/>
            <a:ext cx="7633146" cy="2016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8304" y="1052736"/>
            <a:ext cx="1655886" cy="1081087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Optional Where &amp; When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458616"/>
            <a:ext cx="7628384" cy="10423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Two Line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3789040"/>
            <a:ext cx="7633146" cy="1800101"/>
          </a:xfrm>
        </p:spPr>
        <p:txBody>
          <a:bodyPr/>
          <a:lstStyle>
            <a:lvl1pPr>
              <a:defRPr/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8304" y="1052736"/>
            <a:ext cx="1655886" cy="1081087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Optional Where &amp; When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544144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650432" y="1988840"/>
            <a:ext cx="3810000" cy="4536504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755576" y="5373216"/>
            <a:ext cx="7633146" cy="1152128"/>
          </a:xfrm>
        </p:spPr>
        <p:txBody>
          <a:bodyPr/>
          <a:lstStyle>
            <a:lvl1pPr>
              <a:defRPr/>
            </a:lvl1pPr>
            <a:lvl2pPr marL="742950" indent="-381000" algn="l">
              <a:buNone/>
              <a:defRPr/>
            </a:lvl2pPr>
          </a:lstStyle>
          <a:p>
            <a:pPr lvl="0"/>
            <a:r>
              <a:rPr lang="en-US" dirty="0" smtClean="0"/>
              <a:t>Presenter’s Name</a:t>
            </a:r>
          </a:p>
          <a:p>
            <a:pPr lvl="1"/>
            <a:r>
              <a:rPr lang="en-US" dirty="0" smtClean="0"/>
              <a:t>Presenter’s Title</a:t>
            </a:r>
          </a:p>
          <a:p>
            <a:pPr lvl="1"/>
            <a:r>
              <a:rPr lang="en-US" dirty="0" smtClean="0"/>
              <a:t>Whamcloud, Inc.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3789040"/>
            <a:ext cx="7628384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9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GB" sz="800" baseline="0" dirty="0" smtClean="0">
                <a:solidFill>
                  <a:schemeClr val="bg1"/>
                </a:solidFill>
                <a:latin typeface="+mn-lt"/>
              </a:rPr>
              <a:t>© 2010  Whamcloud, Inc.</a:t>
            </a:r>
            <a:endParaRPr lang="en-GB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 descr="Whamcloud logo 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9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GB" sz="800" baseline="0" dirty="0" smtClean="0">
                <a:solidFill>
                  <a:schemeClr val="bg1"/>
                </a:solidFill>
                <a:latin typeface="+mn-lt"/>
              </a:rPr>
              <a:t>© 2010  Whamcloud, Inc.</a:t>
            </a:r>
            <a:endParaRPr lang="en-GB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 descr="Whamcloud logo 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663185" cy="17795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9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GB" sz="800" baseline="0" dirty="0" smtClean="0">
                <a:solidFill>
                  <a:schemeClr val="bg1"/>
                </a:solidFill>
                <a:latin typeface="+mn-lt"/>
              </a:rPr>
              <a:t>© 2012  Whamcloud, Inc.</a:t>
            </a:r>
            <a:endParaRPr lang="en-GB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547664" y="6643304"/>
            <a:ext cx="6048672" cy="214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algn="ctr"/>
            <a:r>
              <a:rPr lang="en-US" smtClean="0"/>
              <a:t>Whamcloud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504" y="6635452"/>
            <a:ext cx="576064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3CCDA26-E212-4138-8AFB-34CBEAE48B2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Whamcloud logo long lar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0" y="49957"/>
            <a:ext cx="9144000" cy="653143"/>
          </a:xfrm>
          <a:prstGeom prst="rect">
            <a:avLst/>
          </a:prstGeom>
        </p:spPr>
      </p:pic>
      <p:pic>
        <p:nvPicPr>
          <p:cNvPr id="10" name="Picture 9" descr="Whamcloud logo long lar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0" y="49957"/>
            <a:ext cx="9144000" cy="653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FE3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6666"/>
        </a:buClr>
        <a:buChar char="–"/>
        <a:defRPr sz="1600">
          <a:solidFill>
            <a:srgbClr val="6666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1BAFF"/>
        </a:buClr>
        <a:buChar char="•"/>
        <a:defRPr sz="1600">
          <a:solidFill>
            <a:srgbClr val="6E6E6E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Char char="–"/>
        <a:defRPr sz="1600">
          <a:solidFill>
            <a:srgbClr val="80808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Times" pitchFamily="1" charset="0"/>
        <a:buChar char="•"/>
        <a:defRPr sz="1600">
          <a:solidFill>
            <a:srgbClr val="97979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Font typeface="Times" pitchFamily="1" charset="0"/>
        <a:buChar char="•"/>
        <a:defRPr sz="1600">
          <a:solidFill>
            <a:srgbClr val="B3B3B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Font typeface="Times" pitchFamily="1" charset="0"/>
        <a:buChar char="•"/>
        <a:defRPr sz="1600">
          <a:solidFill>
            <a:srgbClr val="B3B3B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Font typeface="Times" pitchFamily="1" charset="0"/>
        <a:buChar char="•"/>
        <a:defRPr sz="1600">
          <a:solidFill>
            <a:srgbClr val="B3B3B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Font typeface="Times" pitchFamily="1" charset="0"/>
        <a:buChar char="•"/>
        <a:defRPr sz="1600">
          <a:solidFill>
            <a:srgbClr val="B3B3B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whamcloud.com/company/careers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81200"/>
            <a:ext cx="8206680" cy="4472136"/>
          </a:xfrm>
        </p:spPr>
        <p:txBody>
          <a:bodyPr/>
          <a:lstStyle/>
          <a:p>
            <a:r>
              <a:rPr lang="en-US" dirty="0" smtClean="0"/>
              <a:t>3 or 4 week sprints</a:t>
            </a:r>
          </a:p>
          <a:p>
            <a:r>
              <a:rPr lang="en-US" dirty="0" smtClean="0"/>
              <a:t>Self-contained, self-directed teams tied to a single purpose</a:t>
            </a:r>
          </a:p>
          <a:p>
            <a:r>
              <a:rPr lang="en-US" dirty="0" smtClean="0"/>
              <a:t>Single cards must be </a:t>
            </a:r>
            <a:r>
              <a:rPr lang="en-US" dirty="0" smtClean="0"/>
              <a:t>5 or fewer days in duration</a:t>
            </a:r>
            <a:endParaRPr lang="en-US" dirty="0" smtClean="0"/>
          </a:p>
          <a:p>
            <a:r>
              <a:rPr lang="en-US" dirty="0" smtClean="0"/>
              <a:t>Close your cards as you go</a:t>
            </a:r>
          </a:p>
          <a:p>
            <a:r>
              <a:rPr lang="en-US" dirty="0" smtClean="0"/>
              <a:t>Dedicated sprint planning meetings each cycle</a:t>
            </a:r>
          </a:p>
          <a:p>
            <a:r>
              <a:rPr lang="en-US" dirty="0" smtClean="0"/>
              <a:t>Daily SCRUM meetings vary by team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Whamcloud Agile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2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adoption of tools in this industry?</a:t>
            </a:r>
          </a:p>
          <a:p>
            <a:r>
              <a:rPr lang="en-US" dirty="0" smtClean="0"/>
              <a:t>Perhaps many more are using than are talking about it?</a:t>
            </a:r>
          </a:p>
          <a:p>
            <a:r>
              <a:rPr lang="en-US" dirty="0" smtClean="0"/>
              <a:t>Fear of adoption due to “We’re doing Agile, but…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Weak project management in general in HPC? </a:t>
            </a:r>
          </a:p>
          <a:p>
            <a:r>
              <a:rPr lang="en-US" dirty="0" smtClean="0"/>
              <a:t>Project Management in </a:t>
            </a:r>
            <a:r>
              <a:rPr lang="en-US" smtClean="0"/>
              <a:t>the Hierarchy </a:t>
            </a:r>
            <a:r>
              <a:rPr lang="en-US" dirty="0" smtClean="0"/>
              <a:t>of SW Development?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not More of Us?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51520" y="5373216"/>
            <a:ext cx="8892480" cy="115212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www.whamcloud.com/company/</a:t>
            </a:r>
            <a:r>
              <a:rPr lang="en-US" dirty="0" smtClean="0">
                <a:hlinkClick r:id="rId2"/>
              </a:rPr>
              <a:t>careers</a:t>
            </a:r>
            <a:r>
              <a:rPr lang="en-US" dirty="0" smtClean="0"/>
              <a:t>      @</a:t>
            </a:r>
            <a:r>
              <a:rPr lang="en-US" dirty="0" err="1" smtClean="0"/>
              <a:t>whamcloud</a:t>
            </a:r>
            <a:endParaRPr lang="en-US" dirty="0"/>
          </a:p>
          <a:p>
            <a:r>
              <a:rPr lang="en-US" dirty="0" smtClean="0"/>
              <a:t>Jessica Popp   jessica@whamcloud.com      @jessica80304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35750"/>
            <a:ext cx="576263" cy="230188"/>
          </a:xfrm>
        </p:spPr>
        <p:txBody>
          <a:bodyPr/>
          <a:lstStyle/>
          <a:p>
            <a:fld id="{D3CCDA26-E212-4138-8AFB-34CBEAE48B25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00" y="5858340"/>
            <a:ext cx="299505" cy="299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24" y="5470624"/>
            <a:ext cx="299505" cy="2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6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0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232" r="1232"/>
          <a:stretch>
            <a:fillRect/>
          </a:stretch>
        </p:blipFill>
        <p:spPr>
          <a:xfrm>
            <a:off x="448784" y="1844824"/>
            <a:ext cx="8009416" cy="4608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1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15238" b="15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13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in High Performance Computing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Jessica A. Popp, PMP</a:t>
            </a:r>
          </a:p>
          <a:p>
            <a:pPr lvl="1"/>
            <a:r>
              <a:rPr lang="en-GB" dirty="0" smtClean="0"/>
              <a:t>PMO &amp; Operations Management</a:t>
            </a:r>
          </a:p>
          <a:p>
            <a:pPr lvl="1"/>
            <a:r>
              <a:rPr lang="en-GB" dirty="0" smtClean="0"/>
              <a:t>Whamcloud, Inc.</a:t>
            </a:r>
          </a:p>
          <a:p>
            <a:pPr lvl="1"/>
            <a:r>
              <a:rPr lang="en-GB" dirty="0" smtClean="0"/>
              <a:t>Jessica@whamcloud.com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16216" y="1052736"/>
            <a:ext cx="2447974" cy="1081087"/>
          </a:xfrm>
        </p:spPr>
        <p:txBody>
          <a:bodyPr/>
          <a:lstStyle/>
          <a:p>
            <a:r>
              <a:rPr lang="en-GB" dirty="0" smtClean="0"/>
              <a:t>UCAR SEA Conference 2012</a:t>
            </a:r>
          </a:p>
          <a:p>
            <a:r>
              <a:rPr lang="en-GB" dirty="0" smtClean="0"/>
              <a:t>February 21,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0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My HPC Environment</a:t>
            </a:r>
          </a:p>
          <a:p>
            <a:r>
              <a:rPr lang="en-US" dirty="0" smtClean="0"/>
              <a:t>Lustre Project Management History</a:t>
            </a:r>
          </a:p>
          <a:p>
            <a:r>
              <a:rPr lang="en-US" dirty="0" smtClean="0"/>
              <a:t>Methodology Options </a:t>
            </a:r>
          </a:p>
          <a:p>
            <a:r>
              <a:rPr lang="en-US" dirty="0" smtClean="0"/>
              <a:t>What’s </a:t>
            </a:r>
            <a:r>
              <a:rPr lang="en-US" dirty="0" smtClean="0"/>
              <a:t>So </a:t>
            </a:r>
            <a:r>
              <a:rPr lang="en-US" dirty="0" smtClean="0"/>
              <a:t>Special </a:t>
            </a:r>
            <a:r>
              <a:rPr lang="en-US" dirty="0" smtClean="0"/>
              <a:t>About </a:t>
            </a:r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 smtClean="0"/>
              <a:t>Projects?</a:t>
            </a:r>
          </a:p>
          <a:p>
            <a:r>
              <a:rPr lang="en-US" dirty="0" smtClean="0"/>
              <a:t>The Right Tool </a:t>
            </a:r>
            <a:r>
              <a:rPr lang="en-US" dirty="0" smtClean="0"/>
              <a:t>For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Agile for HPC</a:t>
            </a:r>
          </a:p>
          <a:p>
            <a:r>
              <a:rPr lang="en-US" dirty="0" smtClean="0"/>
              <a:t>Whamcloud Agile Principles</a:t>
            </a:r>
          </a:p>
          <a:p>
            <a:r>
              <a:rPr lang="en-US" dirty="0" smtClean="0"/>
              <a:t>Why </a:t>
            </a:r>
            <a:r>
              <a:rPr lang="en-US" dirty="0"/>
              <a:t>N</a:t>
            </a:r>
            <a:r>
              <a:rPr lang="en-US" dirty="0" smtClean="0"/>
              <a:t>ot More </a:t>
            </a:r>
            <a:r>
              <a:rPr lang="en-US" dirty="0" smtClean="0"/>
              <a:t>o</a:t>
            </a:r>
            <a:r>
              <a:rPr lang="en-US" dirty="0" smtClean="0"/>
              <a:t>f </a:t>
            </a:r>
            <a:r>
              <a:rPr lang="en-US" dirty="0" smtClean="0"/>
              <a:t>Us?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Lustre Parallel File System</a:t>
            </a:r>
          </a:p>
          <a:p>
            <a:r>
              <a:rPr lang="en-US" dirty="0" smtClean="0"/>
              <a:t>TOP500: 8 </a:t>
            </a:r>
            <a:r>
              <a:rPr lang="en-US" sz="2000" dirty="0" smtClean="0"/>
              <a:t>of top </a:t>
            </a:r>
            <a:r>
              <a:rPr lang="en-US" dirty="0" smtClean="0"/>
              <a:t>10; 64 </a:t>
            </a:r>
            <a:r>
              <a:rPr lang="en-US" sz="2000" dirty="0" smtClean="0"/>
              <a:t>of top 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Tens of thousands of clients </a:t>
            </a:r>
          </a:p>
          <a:p>
            <a:pPr lvl="1"/>
            <a:r>
              <a:rPr lang="en-US" dirty="0" smtClean="0"/>
              <a:t>Tens of PBs of storage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undreds of GB/s of aggregate IO throughput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 HPC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3594502"/>
            <a:ext cx="2232248" cy="338554"/>
          </a:xfrm>
          <a:prstGeom prst="rect">
            <a:avLst/>
          </a:prstGeom>
          <a:noFill/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4026550"/>
            <a:ext cx="2232248" cy="338554"/>
          </a:xfrm>
          <a:prstGeom prst="rect">
            <a:avLst/>
          </a:prstGeom>
          <a:noFill/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High-Level IO Library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458598"/>
            <a:ext cx="2232248" cy="338554"/>
          </a:xfrm>
          <a:prstGeom prst="rect">
            <a:avLst/>
          </a:prstGeom>
          <a:noFill/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IO Middleware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4890646"/>
            <a:ext cx="2232248" cy="338554"/>
          </a:xfrm>
          <a:prstGeom prst="rect">
            <a:avLst/>
          </a:prstGeom>
          <a:noFill/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IO Forwarding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16216" y="5322694"/>
            <a:ext cx="2232248" cy="338554"/>
          </a:xfrm>
          <a:prstGeom prst="rect">
            <a:avLst/>
          </a:prstGeom>
          <a:solidFill>
            <a:srgbClr val="3399CC"/>
          </a:solidFill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File System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754742"/>
            <a:ext cx="2232248" cy="338554"/>
          </a:xfrm>
          <a:prstGeom prst="rect">
            <a:avLst/>
          </a:prstGeom>
          <a:noFill/>
          <a:ln>
            <a:solidFill>
              <a:srgbClr val="009FE3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</a:t>
            </a:r>
            <a:r>
              <a:rPr lang="en-US" sz="1600" dirty="0" smtClean="0"/>
              <a:t>/O Hardware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81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83909"/>
              </p:ext>
            </p:extLst>
          </p:nvPr>
        </p:nvGraphicFramePr>
        <p:xfrm>
          <a:off x="395536" y="1981200"/>
          <a:ext cx="8424936" cy="2392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2248"/>
                <a:gridCol w="2760755"/>
                <a:gridCol w="3431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1999-2003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Project </a:t>
                      </a:r>
                      <a:r>
                        <a:rPr lang="en-US" dirty="0" err="1" smtClean="0"/>
                        <a:t>Mgt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Lustre 1.0: 2 </a:t>
                      </a:r>
                      <a:r>
                        <a:rPr lang="en-US" dirty="0" smtClean="0"/>
                        <a:t>years late*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2004-2007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TSP/PSP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Reliably late;</a:t>
                      </a:r>
                      <a:r>
                        <a:rPr lang="en-US" baseline="0" dirty="0" smtClean="0"/>
                        <a:t> but we had tons of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2007-2010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MS-</a:t>
                      </a: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&amp; Bugzilla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dirty="0" smtClean="0"/>
                        <a:t>50% </a:t>
                      </a:r>
                      <a:r>
                        <a:rPr lang="en-US" dirty="0" smtClean="0"/>
                        <a:t>of milestones on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r>
                        <a:rPr lang="en-US" dirty="0" smtClean="0"/>
                        <a:t>-Present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Jira/</a:t>
                      </a:r>
                      <a:r>
                        <a:rPr lang="en-US" dirty="0" err="1" smtClean="0"/>
                        <a:t>Greenhopper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 milestones</a:t>
                      </a:r>
                      <a:r>
                        <a:rPr lang="en-US" baseline="0" dirty="0" smtClean="0"/>
                        <a:t> on time**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Lustre Project Management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093296"/>
            <a:ext cx="680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*Anecdotal information, exact delay information not available</a:t>
            </a:r>
          </a:p>
          <a:p>
            <a:r>
              <a:rPr lang="en-US" sz="1200" dirty="0" smtClean="0"/>
              <a:t>**Milestones are considered on time if they are delivered within 5 days of committed delivery date.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9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81200"/>
            <a:ext cx="8350696" cy="4472136"/>
          </a:xfrm>
        </p:spPr>
        <p:txBody>
          <a:bodyPr/>
          <a:lstStyle/>
          <a:p>
            <a:r>
              <a:rPr lang="en-US" dirty="0" smtClean="0"/>
              <a:t>Size &amp; Complexity</a:t>
            </a:r>
          </a:p>
          <a:p>
            <a:pPr lvl="1"/>
            <a:r>
              <a:rPr lang="en-US" dirty="0" smtClean="0"/>
              <a:t>Linux Kernel</a:t>
            </a:r>
          </a:p>
          <a:p>
            <a:pPr lvl="1"/>
            <a:r>
              <a:rPr lang="en-US" dirty="0" smtClean="0"/>
              <a:t>Average Feature </a:t>
            </a:r>
            <a:r>
              <a:rPr lang="en-US" dirty="0"/>
              <a:t>C</a:t>
            </a:r>
            <a:r>
              <a:rPr lang="en-US" dirty="0" smtClean="0"/>
              <a:t>heck-In 4k LOC (9k-15K is not unusual)</a:t>
            </a:r>
          </a:p>
          <a:p>
            <a:pPr lvl="1"/>
            <a:r>
              <a:rPr lang="en-US" dirty="0" smtClean="0"/>
              <a:t>Managing community contributions</a:t>
            </a:r>
          </a:p>
          <a:p>
            <a:r>
              <a:rPr lang="en-US" dirty="0" smtClean="0"/>
              <a:t>Team Distribution</a:t>
            </a:r>
          </a:p>
          <a:p>
            <a:pPr lvl="1"/>
            <a:r>
              <a:rPr lang="en-US" dirty="0" smtClean="0"/>
              <a:t>US, Canada, England, Scotland, France, Russia, China</a:t>
            </a:r>
          </a:p>
          <a:p>
            <a:pPr lvl="1"/>
            <a:r>
              <a:rPr lang="en-US" dirty="0" smtClean="0"/>
              <a:t>11</a:t>
            </a:r>
            <a:r>
              <a:rPr lang="en-US" dirty="0" smtClean="0"/>
              <a:t> </a:t>
            </a:r>
            <a:r>
              <a:rPr lang="en-US" dirty="0" smtClean="0"/>
              <a:t>Time Zones (Down from 18)</a:t>
            </a:r>
          </a:p>
          <a:p>
            <a:pPr lvl="1"/>
            <a:r>
              <a:rPr lang="en-US" dirty="0" smtClean="0"/>
              <a:t>Everyone works from home</a:t>
            </a:r>
          </a:p>
          <a:p>
            <a:r>
              <a:rPr lang="en-US" dirty="0" smtClean="0"/>
              <a:t>Non-Recurring Engineering (NRE) Contracts</a:t>
            </a:r>
          </a:p>
          <a:p>
            <a:pPr lvl="1"/>
            <a:r>
              <a:rPr lang="en-US" dirty="0" smtClean="0"/>
              <a:t>Fixed-Bid Government Contracts (Risky up front estimates)</a:t>
            </a:r>
          </a:p>
          <a:p>
            <a:pPr lvl="1"/>
            <a:r>
              <a:rPr lang="en-US" dirty="0" smtClean="0"/>
              <a:t>Requirements to hit performance/size values never hit before (R&amp;D)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</a:t>
            </a:r>
            <a:r>
              <a:rPr lang="en-US" dirty="0"/>
              <a:t>S</a:t>
            </a:r>
            <a:r>
              <a:rPr lang="en-US" dirty="0" smtClean="0"/>
              <a:t>pecial </a:t>
            </a: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 smtClean="0"/>
              <a:t>My </a:t>
            </a:r>
            <a:r>
              <a:rPr lang="en-US" dirty="0" smtClean="0"/>
              <a:t>Projects?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2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72816"/>
            <a:ext cx="5058790" cy="26642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Waterfall /Gated</a:t>
            </a:r>
          </a:p>
          <a:p>
            <a:pPr lvl="1"/>
            <a:r>
              <a:rPr lang="en-US" dirty="0" smtClean="0"/>
              <a:t>Initiation/Discovery</a:t>
            </a:r>
          </a:p>
          <a:p>
            <a:pPr lvl="1"/>
            <a:r>
              <a:rPr lang="en-US" dirty="0" smtClean="0"/>
              <a:t>Scoping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Test/Validate</a:t>
            </a:r>
          </a:p>
          <a:p>
            <a:pPr lvl="1"/>
            <a:r>
              <a:rPr lang="en-US" dirty="0" smtClean="0"/>
              <a:t>Demonstrate/Release</a:t>
            </a:r>
          </a:p>
          <a:p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Quick cycles to test an idea or concept</a:t>
            </a:r>
          </a:p>
          <a:p>
            <a:pPr lvl="1"/>
            <a:r>
              <a:rPr lang="en-US" dirty="0" smtClean="0"/>
              <a:t>Risk is not throwing away the prototype code when necessary</a:t>
            </a:r>
          </a:p>
          <a:p>
            <a:r>
              <a:rPr lang="en-US" dirty="0" smtClean="0"/>
              <a:t>Spiral</a:t>
            </a:r>
          </a:p>
          <a:p>
            <a:pPr lvl="1"/>
            <a:r>
              <a:rPr lang="en-US" dirty="0" smtClean="0"/>
              <a:t>Multiple passes are made through each phase</a:t>
            </a:r>
          </a:p>
          <a:p>
            <a:pPr lvl="1"/>
            <a:r>
              <a:rPr lang="en-US" dirty="0" smtClean="0"/>
              <a:t>Exploring with greater depth until adequate solution or risk is arrived at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2-15 at 5.13.48 PM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4479496" cy="4411387"/>
          </a:xfrm>
          <a:prstGeom prst="rect">
            <a:avLst/>
          </a:prstGeom>
        </p:spPr>
      </p:pic>
      <p:pic>
        <p:nvPicPr>
          <p:cNvPr id="6" name="Picture 5" descr="Screen Shot 2012-02-15 at 5.13.48 PM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76" y="1988840"/>
            <a:ext cx="4479496" cy="441138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81200"/>
            <a:ext cx="7558608" cy="4472136"/>
          </a:xfrm>
        </p:spPr>
        <p:txBody>
          <a:bodyPr/>
          <a:lstStyle/>
          <a:p>
            <a:r>
              <a:rPr lang="en-US" dirty="0" smtClean="0"/>
              <a:t>The Team had some specific needs:</a:t>
            </a:r>
          </a:p>
          <a:p>
            <a:pPr lvl="1"/>
            <a:r>
              <a:rPr lang="en-US" sz="1800" dirty="0" smtClean="0"/>
              <a:t>Browser-based for a geographically distributed team</a:t>
            </a:r>
          </a:p>
          <a:p>
            <a:pPr lvl="1"/>
            <a:r>
              <a:rPr lang="en-US" sz="1800" dirty="0" smtClean="0"/>
              <a:t>Browser-based to support OS X, Linux, and even Windows</a:t>
            </a:r>
          </a:p>
          <a:p>
            <a:pPr lvl="1"/>
            <a:r>
              <a:rPr lang="en-US" sz="1800" dirty="0" smtClean="0"/>
              <a:t>Does not require timesheets for accurate progress tracking</a:t>
            </a:r>
          </a:p>
          <a:p>
            <a:pPr lvl="1"/>
            <a:r>
              <a:rPr lang="en-US" sz="1800" dirty="0" smtClean="0"/>
              <a:t>Engages engineers in the update process so PMs are not chasing remote engineers for status</a:t>
            </a:r>
          </a:p>
          <a:p>
            <a:pPr lvl="1"/>
            <a:r>
              <a:rPr lang="en-US" sz="1800" dirty="0" smtClean="0"/>
              <a:t>Administrative controls that allow for managing customer access to view project portals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Tool </a:t>
            </a:r>
            <a:r>
              <a:rPr lang="en-US" dirty="0" smtClean="0"/>
              <a:t>For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53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from inception at Whamcloud</a:t>
            </a:r>
          </a:p>
          <a:p>
            <a:r>
              <a:rPr lang="en-US" dirty="0" smtClean="0"/>
              <a:t>Started splitting </a:t>
            </a:r>
            <a:r>
              <a:rPr lang="en-US" dirty="0" smtClean="0"/>
              <a:t>our large development work into small definable chunks</a:t>
            </a:r>
          </a:p>
          <a:p>
            <a:r>
              <a:rPr lang="en-US" dirty="0" smtClean="0"/>
              <a:t>Demonstrable </a:t>
            </a:r>
            <a:r>
              <a:rPr lang="en-US" dirty="0" smtClean="0"/>
              <a:t>items for every sprint</a:t>
            </a:r>
          </a:p>
          <a:p>
            <a:pPr lvl="1"/>
            <a:r>
              <a:rPr lang="en-US" dirty="0" smtClean="0"/>
              <a:t>Design doc, test plan, prototype code, testable code</a:t>
            </a:r>
          </a:p>
          <a:p>
            <a:pPr lvl="1"/>
            <a:r>
              <a:rPr lang="en-US" dirty="0" smtClean="0"/>
              <a:t>Something that moves the bar forward </a:t>
            </a:r>
          </a:p>
          <a:p>
            <a:r>
              <a:rPr lang="en-US" dirty="0" smtClean="0"/>
              <a:t>We can see if we veer off track before it’s too late</a:t>
            </a:r>
          </a:p>
          <a:p>
            <a:r>
              <a:rPr lang="en-US" dirty="0" smtClean="0"/>
              <a:t>No longer asking engineers for status</a:t>
            </a:r>
          </a:p>
          <a:p>
            <a:r>
              <a:rPr lang="en-US" dirty="0" smtClean="0"/>
              <a:t>Close of Sprint: re-visit, analyze, re-plan if necessary</a:t>
            </a:r>
          </a:p>
          <a:p>
            <a:pPr lvl="1"/>
            <a:r>
              <a:rPr lang="en-US" dirty="0" smtClean="0"/>
              <a:t>We don’t just plow forward, or “try to make up time”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for HPC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CDA26-E212-4138-8AFB-34CBEAE48B25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1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amcloud Presentation Template">
  <a:themeElements>
    <a:clrScheme name="Whamcloud Colors">
      <a:dk1>
        <a:srgbClr val="000000"/>
      </a:dk1>
      <a:lt1>
        <a:srgbClr val="FFFFFF"/>
      </a:lt1>
      <a:dk2>
        <a:srgbClr val="4C4C4C"/>
      </a:dk2>
      <a:lt2>
        <a:srgbClr val="969696"/>
      </a:lt2>
      <a:accent1>
        <a:srgbClr val="009FE3"/>
      </a:accent1>
      <a:accent2>
        <a:srgbClr val="0F6FC6"/>
      </a:accent2>
      <a:accent3>
        <a:srgbClr val="10CF9B"/>
      </a:accent3>
      <a:accent4>
        <a:srgbClr val="7CCA62"/>
      </a:accent4>
      <a:accent5>
        <a:srgbClr val="FFC000"/>
      </a:accent5>
      <a:accent6>
        <a:srgbClr val="C00000"/>
      </a:accent6>
      <a:hlink>
        <a:srgbClr val="0075CC"/>
      </a:hlink>
      <a:folHlink>
        <a:srgbClr val="A82886"/>
      </a:folHlink>
    </a:clrScheme>
    <a:fontScheme name="Verdana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Whamcloud Presentation Template.potx</Template>
  <TotalTime>0</TotalTime>
  <Words>1237</Words>
  <Application>Microsoft Macintosh PowerPoint</Application>
  <PresentationFormat>On-screen Show (4:3)</PresentationFormat>
  <Paragraphs>167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Whamcloud Presentation Template</vt:lpstr>
      <vt:lpstr>PowerPoint Presentation</vt:lpstr>
      <vt:lpstr>Agile in High Performance Computing</vt:lpstr>
      <vt:lpstr>Agenda</vt:lpstr>
      <vt:lpstr>My HPC Environment</vt:lpstr>
      <vt:lpstr>Lustre Project Management History</vt:lpstr>
      <vt:lpstr>What’s So Special About My Projects?</vt:lpstr>
      <vt:lpstr>Methodology Options</vt:lpstr>
      <vt:lpstr>The Right Tool For The Job</vt:lpstr>
      <vt:lpstr>Agile for HPC</vt:lpstr>
      <vt:lpstr>Whamcloud Agile Principles</vt:lpstr>
      <vt:lpstr>Why not More of Us?</vt:lpstr>
      <vt:lpstr>PowerPoint Presentation</vt:lpstr>
      <vt:lpstr>Appendix</vt:lpstr>
      <vt:lpstr>Planning Board</vt:lpstr>
      <vt:lpstr>Burndown Chart</vt:lpstr>
      <vt:lpstr>Thank You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A Popp</dc:creator>
  <cp:lastModifiedBy/>
  <cp:revision>1</cp:revision>
  <cp:lastPrinted>2011-02-15T21:28:45Z</cp:lastPrinted>
  <dcterms:created xsi:type="dcterms:W3CDTF">2011-02-15T21:25:46Z</dcterms:created>
  <dcterms:modified xsi:type="dcterms:W3CDTF">2012-02-21T14:40:21Z</dcterms:modified>
</cp:coreProperties>
</file>