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36"/>
  </p:notesMasterIdLst>
  <p:handoutMasterIdLst>
    <p:handoutMasterId r:id="rId37"/>
  </p:handoutMasterIdLst>
  <p:sldIdLst>
    <p:sldId id="471" r:id="rId2"/>
    <p:sldId id="316" r:id="rId3"/>
    <p:sldId id="434" r:id="rId4"/>
    <p:sldId id="470" r:id="rId5"/>
    <p:sldId id="435" r:id="rId6"/>
    <p:sldId id="436" r:id="rId7"/>
    <p:sldId id="469" r:id="rId8"/>
    <p:sldId id="437" r:id="rId9"/>
    <p:sldId id="438" r:id="rId10"/>
    <p:sldId id="439" r:id="rId11"/>
    <p:sldId id="461" r:id="rId12"/>
    <p:sldId id="462" r:id="rId13"/>
    <p:sldId id="463" r:id="rId14"/>
    <p:sldId id="440" r:id="rId15"/>
    <p:sldId id="441" r:id="rId16"/>
    <p:sldId id="445" r:id="rId17"/>
    <p:sldId id="446" r:id="rId18"/>
    <p:sldId id="464" r:id="rId19"/>
    <p:sldId id="465" r:id="rId20"/>
    <p:sldId id="466" r:id="rId21"/>
    <p:sldId id="442" r:id="rId22"/>
    <p:sldId id="448" r:id="rId23"/>
    <p:sldId id="467" r:id="rId24"/>
    <p:sldId id="468" r:id="rId25"/>
    <p:sldId id="453" r:id="rId26"/>
    <p:sldId id="449" r:id="rId27"/>
    <p:sldId id="450" r:id="rId28"/>
    <p:sldId id="458" r:id="rId29"/>
    <p:sldId id="455" r:id="rId30"/>
    <p:sldId id="456" r:id="rId31"/>
    <p:sldId id="457" r:id="rId32"/>
    <p:sldId id="451" r:id="rId33"/>
    <p:sldId id="459" r:id="rId34"/>
    <p:sldId id="317"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orient="horz" pos="1620" userDrawn="1">
          <p15:clr>
            <a:srgbClr val="A4A3A4"/>
          </p15:clr>
        </p15:guide>
        <p15:guide id="7" pos="5470">
          <p15:clr>
            <a:srgbClr val="A4A3A4"/>
          </p15:clr>
        </p15:guide>
        <p15:guide id="8" pos="2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3308"/>
    <a:srgbClr val="FF99FF"/>
    <a:srgbClr val="FFFF00"/>
    <a:srgbClr val="FF6699"/>
    <a:srgbClr val="0071C5"/>
    <a:srgbClr val="FD9208"/>
    <a:srgbClr val="009FDF"/>
    <a:srgbClr val="F3D54E"/>
    <a:srgbClr val="F0CE3E"/>
    <a:srgbClr val="003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5" autoAdjust="0"/>
    <p:restoredTop sz="92865" autoAdjust="0"/>
  </p:normalViewPr>
  <p:slideViewPr>
    <p:cSldViewPr>
      <p:cViewPr varScale="1">
        <p:scale>
          <a:sx n="101" d="100"/>
          <a:sy n="101" d="100"/>
        </p:scale>
        <p:origin x="662" y="67"/>
      </p:cViewPr>
      <p:guideLst>
        <p:guide orient="horz" pos="1620"/>
        <p:guide pos="5470"/>
        <p:guide pos="2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63" d="100"/>
          <a:sy n="63" d="100"/>
        </p:scale>
        <p:origin x="2285"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Top </a:t>
            </a:r>
            <a:r>
              <a:rPr lang="en-US" dirty="0" smtClean="0"/>
              <a:t>25 Ranks </a:t>
            </a:r>
            <a:r>
              <a:rPr lang="en-US" dirty="0"/>
              <a:t>Core Counts</a:t>
            </a:r>
          </a:p>
        </c:rich>
      </c:tx>
      <c:layout>
        <c:manualLayout>
          <c:xMode val="edge"/>
          <c:yMode val="edge"/>
          <c:x val="0.39752263365682988"/>
          <c:y val="2.22428174235403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Sheet1!$C$2</c:f>
              <c:strCache>
                <c:ptCount val="1"/>
                <c:pt idx="0">
                  <c:v>Cores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6"/>
              <c:layout>
                <c:manualLayout>
                  <c:x val="-3.3134945433408128E-2"/>
                  <c:y val="-0.16929481650482736"/>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2.6836129610782779E-2"/>
                  <c:y val="-9.5678797659126527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manualLayout>
                  <c:x val="-2.8095892775307895E-2"/>
                  <c:y val="-0.17812873876631147"/>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2.9355655939832918E-2"/>
                  <c:y val="-9.862343841295467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1"/>
              <c:layout>
                <c:manualLayout>
                  <c:x val="-2.809589277530785E-2"/>
                  <c:y val="-0.12218056444357894"/>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2.9355655939832918E-2"/>
                  <c:y val="-6.6232390120846307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3"/>
              <c:layout>
                <c:manualLayout>
                  <c:x val="-2.9355655939832918E-2"/>
                  <c:y val="-0.13395912745889108"/>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4"/>
              <c:layout>
                <c:manualLayout>
                  <c:x val="-3.8173998091508496E-2"/>
                  <c:y val="-8.09555938899864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5"/>
              <c:layout>
                <c:manualLayout>
                  <c:x val="-2.809589277530785E-2"/>
                  <c:y val="-0.12218056444357883"/>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7"/>
              <c:layout>
                <c:manualLayout>
                  <c:x val="-2.9355655939833011E-2"/>
                  <c:y val="-6.6232390120846307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8"/>
              <c:layout>
                <c:manualLayout>
                  <c:x val="-2.9355655939832918E-2"/>
                  <c:y val="-5.4453827105534071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1"/>
              <c:layout>
                <c:manualLayout>
                  <c:x val="-3.0615419104357985E-2"/>
                  <c:y val="-0.13101448670506294"/>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2"/>
              <c:layout>
                <c:manualLayout>
                  <c:x val="-3.4394708597933192E-2"/>
                  <c:y val="-6.3287749367018281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3"/>
              <c:layout>
                <c:manualLayout>
                  <c:x val="-2.9355655939833102E-2"/>
                  <c:y val="-0.1015680791667827"/>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Sheet1!$A$3:$B$27</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Sheet1!$C$3:$C$27</c:f>
              <c:numCache>
                <c:formatCode>#,##0</c:formatCode>
                <c:ptCount val="25"/>
                <c:pt idx="0">
                  <c:v>2397824</c:v>
                </c:pt>
                <c:pt idx="1">
                  <c:v>1572480</c:v>
                </c:pt>
                <c:pt idx="2">
                  <c:v>10649600</c:v>
                </c:pt>
                <c:pt idx="3">
                  <c:v>4981760</c:v>
                </c:pt>
                <c:pt idx="4">
                  <c:v>387872</c:v>
                </c:pt>
                <c:pt idx="5">
                  <c:v>979072</c:v>
                </c:pt>
                <c:pt idx="6">
                  <c:v>391680</c:v>
                </c:pt>
                <c:pt idx="7">
                  <c:v>305856</c:v>
                </c:pt>
                <c:pt idx="8">
                  <c:v>560640</c:v>
                </c:pt>
                <c:pt idx="9">
                  <c:v>1572864</c:v>
                </c:pt>
                <c:pt idx="10">
                  <c:v>248976</c:v>
                </c:pt>
                <c:pt idx="11">
                  <c:v>622336</c:v>
                </c:pt>
                <c:pt idx="12">
                  <c:v>570020</c:v>
                </c:pt>
                <c:pt idx="13">
                  <c:v>556104</c:v>
                </c:pt>
                <c:pt idx="14">
                  <c:v>253600</c:v>
                </c:pt>
                <c:pt idx="15">
                  <c:v>561408</c:v>
                </c:pt>
                <c:pt idx="16">
                  <c:v>367024</c:v>
                </c:pt>
                <c:pt idx="17">
                  <c:v>705024</c:v>
                </c:pt>
                <c:pt idx="18">
                  <c:v>348000</c:v>
                </c:pt>
                <c:pt idx="19">
                  <c:v>170352</c:v>
                </c:pt>
                <c:pt idx="20">
                  <c:v>786432</c:v>
                </c:pt>
                <c:pt idx="21">
                  <c:v>135828</c:v>
                </c:pt>
                <c:pt idx="22">
                  <c:v>241920</c:v>
                </c:pt>
                <c:pt idx="23">
                  <c:v>280320</c:v>
                </c:pt>
                <c:pt idx="24">
                  <c:v>153216</c:v>
                </c:pt>
              </c:numCache>
            </c:numRef>
          </c:val>
          <c:smooth val="0"/>
        </c:ser>
        <c:dLbls>
          <c:dLblPos val="t"/>
          <c:showLegendKey val="0"/>
          <c:showVal val="1"/>
          <c:showCatName val="0"/>
          <c:showSerName val="0"/>
          <c:showPercent val="0"/>
          <c:showBubbleSize val="0"/>
        </c:dLbls>
        <c:marker val="1"/>
        <c:smooth val="0"/>
        <c:axId val="472110464"/>
        <c:axId val="472106936"/>
      </c:lineChart>
      <c:catAx>
        <c:axId val="4721104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SC</a:t>
                </a:r>
                <a:r>
                  <a:rPr lang="en-US" baseline="0"/>
                  <a:t> Rank#</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2106936"/>
        <c:crosses val="autoZero"/>
        <c:auto val="1"/>
        <c:lblAlgn val="ctr"/>
        <c:lblOffset val="100"/>
        <c:noMultiLvlLbl val="0"/>
      </c:catAx>
      <c:valAx>
        <c:axId val="4721069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Core Count</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21104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4/10/2019</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4/10/2019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D41364-15E5-4D19-9F44-7E52E8E6B660}" type="slidenum">
              <a:rPr lang="en-US" smtClean="0"/>
              <a:t>2</a:t>
            </a:fld>
            <a:endParaRPr lang="en-US"/>
          </a:p>
        </p:txBody>
      </p:sp>
    </p:spTree>
    <p:extLst>
      <p:ext uri="{BB962C8B-B14F-4D97-AF65-F5344CB8AC3E}">
        <p14:creationId xmlns:p14="http://schemas.microsoft.com/office/powerpoint/2010/main" val="1212303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D41364-15E5-4D19-9F44-7E52E8E6B660}" type="slidenum">
              <a:rPr lang="en-US" smtClean="0"/>
              <a:t>16</a:t>
            </a:fld>
            <a:endParaRPr lang="en-US"/>
          </a:p>
        </p:txBody>
      </p:sp>
    </p:spTree>
    <p:extLst>
      <p:ext uri="{BB962C8B-B14F-4D97-AF65-F5344CB8AC3E}">
        <p14:creationId xmlns:p14="http://schemas.microsoft.com/office/powerpoint/2010/main" val="3140315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D41364-15E5-4D19-9F44-7E52E8E6B660}" type="slidenum">
              <a:rPr lang="en-US" smtClean="0"/>
              <a:t>34</a:t>
            </a:fld>
            <a:endParaRPr lang="en-US"/>
          </a:p>
        </p:txBody>
      </p:sp>
    </p:spTree>
    <p:extLst>
      <p:ext uri="{BB962C8B-B14F-4D97-AF65-F5344CB8AC3E}">
        <p14:creationId xmlns:p14="http://schemas.microsoft.com/office/powerpoint/2010/main" val="1207806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D41364-15E5-4D19-9F44-7E52E8E6B660}" type="slidenum">
              <a:rPr lang="en-US" smtClean="0"/>
              <a:t>3</a:t>
            </a:fld>
            <a:endParaRPr lang="en-US"/>
          </a:p>
        </p:txBody>
      </p:sp>
    </p:spTree>
    <p:extLst>
      <p:ext uri="{BB962C8B-B14F-4D97-AF65-F5344CB8AC3E}">
        <p14:creationId xmlns:p14="http://schemas.microsoft.com/office/powerpoint/2010/main" val="1603258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D41364-15E5-4D19-9F44-7E52E8E6B660}" type="slidenum">
              <a:rPr lang="en-US" smtClean="0"/>
              <a:t>4</a:t>
            </a:fld>
            <a:endParaRPr lang="en-US"/>
          </a:p>
        </p:txBody>
      </p:sp>
    </p:spTree>
    <p:extLst>
      <p:ext uri="{BB962C8B-B14F-4D97-AF65-F5344CB8AC3E}">
        <p14:creationId xmlns:p14="http://schemas.microsoft.com/office/powerpoint/2010/main" val="239661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D41364-15E5-4D19-9F44-7E52E8E6B660}" type="slidenum">
              <a:rPr lang="en-US" smtClean="0"/>
              <a:t>5</a:t>
            </a:fld>
            <a:endParaRPr lang="en-US"/>
          </a:p>
        </p:txBody>
      </p:sp>
    </p:spTree>
    <p:extLst>
      <p:ext uri="{BB962C8B-B14F-4D97-AF65-F5344CB8AC3E}">
        <p14:creationId xmlns:p14="http://schemas.microsoft.com/office/powerpoint/2010/main" val="2279079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D41364-15E5-4D19-9F44-7E52E8E6B660}" type="slidenum">
              <a:rPr lang="en-US" smtClean="0"/>
              <a:t>6</a:t>
            </a:fld>
            <a:endParaRPr lang="en-US"/>
          </a:p>
        </p:txBody>
      </p:sp>
    </p:spTree>
    <p:extLst>
      <p:ext uri="{BB962C8B-B14F-4D97-AF65-F5344CB8AC3E}">
        <p14:creationId xmlns:p14="http://schemas.microsoft.com/office/powerpoint/2010/main" val="2812565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D41364-15E5-4D19-9F44-7E52E8E6B660}" type="slidenum">
              <a:rPr lang="en-US" smtClean="0"/>
              <a:t>7</a:t>
            </a:fld>
            <a:endParaRPr lang="en-US"/>
          </a:p>
        </p:txBody>
      </p:sp>
    </p:spTree>
    <p:extLst>
      <p:ext uri="{BB962C8B-B14F-4D97-AF65-F5344CB8AC3E}">
        <p14:creationId xmlns:p14="http://schemas.microsoft.com/office/powerpoint/2010/main" val="2674305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D41364-15E5-4D19-9F44-7E52E8E6B660}" type="slidenum">
              <a:rPr lang="en-US" smtClean="0"/>
              <a:t>8</a:t>
            </a:fld>
            <a:endParaRPr lang="en-US"/>
          </a:p>
        </p:txBody>
      </p:sp>
    </p:spTree>
    <p:extLst>
      <p:ext uri="{BB962C8B-B14F-4D97-AF65-F5344CB8AC3E}">
        <p14:creationId xmlns:p14="http://schemas.microsoft.com/office/powerpoint/2010/main" val="1398992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D41364-15E5-4D19-9F44-7E52E8E6B660}" type="slidenum">
              <a:rPr lang="en-US" smtClean="0"/>
              <a:t>9</a:t>
            </a:fld>
            <a:endParaRPr lang="en-US"/>
          </a:p>
        </p:txBody>
      </p:sp>
    </p:spTree>
    <p:extLst>
      <p:ext uri="{BB962C8B-B14F-4D97-AF65-F5344CB8AC3E}">
        <p14:creationId xmlns:p14="http://schemas.microsoft.com/office/powerpoint/2010/main" val="135551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1060016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4919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a:xfrm>
            <a:off x="457200" y="307181"/>
            <a:ext cx="8229600" cy="664370"/>
          </a:xfrm>
          <a:prstGeom prst="rect">
            <a:avLst/>
          </a:prstGeom>
        </p:spPr>
        <p:txBody>
          <a:bodyPr/>
          <a:lstStyle>
            <a:lvl1pPr>
              <a:lnSpc>
                <a:spcPct val="100000"/>
              </a:lnSpc>
              <a:defRPr/>
            </a:lvl1pPr>
          </a:lstStyle>
          <a:p>
            <a:r>
              <a:rPr lang="en-US" dirty="0"/>
              <a:t>Click to edit Master title style</a:t>
            </a:r>
          </a:p>
        </p:txBody>
      </p:sp>
      <p:sp>
        <p:nvSpPr>
          <p:cNvPr id="9" name="Text Placeholder 8"/>
          <p:cNvSpPr>
            <a:spLocks noGrp="1"/>
          </p:cNvSpPr>
          <p:nvPr>
            <p:ph type="body" sz="quarter" idx="11"/>
          </p:nvPr>
        </p:nvSpPr>
        <p:spPr>
          <a:xfrm>
            <a:off x="457200" y="1028700"/>
            <a:ext cx="8229600" cy="3429000"/>
          </a:xfrm>
          <a:prstGeom prst="rect">
            <a:avLst/>
          </a:prstGeom>
        </p:spPr>
        <p:txBody>
          <a:bodyPr/>
          <a:lstStyle>
            <a:lvl1pPr>
              <a:spcBef>
                <a:spcPts val="600"/>
              </a:spcBef>
              <a:defRPr/>
            </a:lvl1pPr>
            <a:lvl2pPr>
              <a:spcBef>
                <a:spcPts val="375"/>
              </a:spcBef>
              <a:defRPr/>
            </a:lvl2pPr>
            <a:lvl3pPr>
              <a:spcBef>
                <a:spcPts val="150"/>
              </a:spcBef>
              <a:defRPr/>
            </a:lvl3pPr>
            <a:lvl4pPr>
              <a:spcBef>
                <a:spcPts val="0"/>
              </a:spcBef>
              <a:defRPr/>
            </a:lvl4pPr>
            <a:lvl5pPr>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3"/>
          </p:nvPr>
        </p:nvSpPr>
        <p:spPr/>
        <p:txBody>
          <a:bodyPr/>
          <a:lstStyle/>
          <a:p>
            <a:pPr>
              <a:defRPr/>
            </a:pPr>
            <a:fld id="{152014F4-1B9C-487C-9C92-261A63D4DBD6}" type="slidenum">
              <a:rPr lang="en-US" smtClean="0"/>
              <a:pPr>
                <a:defRPr/>
              </a:pPr>
              <a:t>‹#›</a:t>
            </a:fld>
            <a:endParaRPr lang="en-US" dirty="0"/>
          </a:p>
        </p:txBody>
      </p:sp>
      <p:sp>
        <p:nvSpPr>
          <p:cNvPr id="8" name="Date Placeholder 3"/>
          <p:cNvSpPr>
            <a:spLocks noGrp="1"/>
          </p:cNvSpPr>
          <p:nvPr>
            <p:ph type="dt" sz="half" idx="2"/>
          </p:nvPr>
        </p:nvSpPr>
        <p:spPr>
          <a:xfrm>
            <a:off x="174649" y="4792839"/>
            <a:ext cx="2057400" cy="274637"/>
          </a:xfrm>
          <a:prstGeom prst="rect">
            <a:avLst/>
          </a:prstGeom>
        </p:spPr>
        <p:txBody>
          <a:bodyPr vert="horz" lIns="91440" tIns="45720" rIns="91440" bIns="45720" rtlCol="0" anchor="ctr"/>
          <a:lstStyle>
            <a:lvl1pPr algn="l">
              <a:defRPr sz="1200">
                <a:solidFill>
                  <a:schemeClr val="bg1"/>
                </a:solidFill>
              </a:defRPr>
            </a:lvl1pPr>
          </a:lstStyle>
          <a:p>
            <a:r>
              <a:rPr lang="en-US" smtClean="0"/>
              <a:t>April 10, 2019</a:t>
            </a:r>
            <a:endParaRPr lang="en-US"/>
          </a:p>
        </p:txBody>
      </p:sp>
      <p:sp>
        <p:nvSpPr>
          <p:cNvPr id="10" name="Footer Placeholder 4"/>
          <p:cNvSpPr>
            <a:spLocks noGrp="1"/>
          </p:cNvSpPr>
          <p:nvPr>
            <p:ph type="ftr" sz="quarter" idx="3"/>
          </p:nvPr>
        </p:nvSpPr>
        <p:spPr>
          <a:xfrm>
            <a:off x="2920249" y="4805627"/>
            <a:ext cx="3086100" cy="274637"/>
          </a:xfrm>
          <a:prstGeom prst="rect">
            <a:avLst/>
          </a:prstGeom>
        </p:spPr>
        <p:txBody>
          <a:bodyPr vert="horz" lIns="91440" tIns="45720" rIns="91440" bIns="45720" rtlCol="0" anchor="ctr"/>
          <a:lstStyle>
            <a:lvl1pPr algn="ctr">
              <a:defRPr sz="1200">
                <a:solidFill>
                  <a:schemeClr val="bg1"/>
                </a:solidFill>
              </a:defRPr>
            </a:lvl1pPr>
          </a:lstStyle>
          <a:p>
            <a:r>
              <a:rPr lang="en-US"/>
              <a:t>Intel Corporation</a:t>
            </a:r>
            <a:endParaRPr lang="en-US" dirty="0"/>
          </a:p>
        </p:txBody>
      </p:sp>
    </p:spTree>
    <p:extLst>
      <p:ext uri="{BB962C8B-B14F-4D97-AF65-F5344CB8AC3E}">
        <p14:creationId xmlns:p14="http://schemas.microsoft.com/office/powerpoint/2010/main" val="38463398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Final Slide with Blue Logo">
    <p:spTree>
      <p:nvGrpSpPr>
        <p:cNvPr id="1" name=""/>
        <p:cNvGrpSpPr/>
        <p:nvPr/>
      </p:nvGrpSpPr>
      <p:grpSpPr>
        <a:xfrm>
          <a:off x="0" y="0"/>
          <a:ext cx="0" cy="0"/>
          <a:chOff x="0" y="0"/>
          <a:chExt cx="0" cy="0"/>
        </a:xfrm>
      </p:grpSpPr>
      <p:pic>
        <p:nvPicPr>
          <p:cNvPr id="5" name="Picture 4" descr="intel_rgb_3000.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22676" y="1855060"/>
            <a:ext cx="2898648" cy="1433381"/>
          </a:xfrm>
          <a:prstGeom prst="rect">
            <a:avLst/>
          </a:prstGeom>
        </p:spPr>
      </p:pic>
    </p:spTree>
    <p:extLst>
      <p:ext uri="{BB962C8B-B14F-4D97-AF65-F5344CB8AC3E}">
        <p14:creationId xmlns:p14="http://schemas.microsoft.com/office/powerpoint/2010/main" val="240970104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460693" y="389228"/>
            <a:ext cx="2121766" cy="887284"/>
          </a:xfrm>
          <a:prstGeom prst="rect">
            <a:avLst/>
          </a:prstGeom>
        </p:spPr>
      </p:pic>
    </p:spTree>
    <p:extLst>
      <p:ext uri="{BB962C8B-B14F-4D97-AF65-F5344CB8AC3E}">
        <p14:creationId xmlns:p14="http://schemas.microsoft.com/office/powerpoint/2010/main" val="240400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Date Placeholder 3"/>
          <p:cNvSpPr>
            <a:spLocks noGrp="1"/>
          </p:cNvSpPr>
          <p:nvPr>
            <p:ph type="dt" sz="half" idx="2"/>
          </p:nvPr>
        </p:nvSpPr>
        <p:spPr>
          <a:xfrm>
            <a:off x="174649" y="4792839"/>
            <a:ext cx="2057400" cy="274637"/>
          </a:xfrm>
          <a:prstGeom prst="rect">
            <a:avLst/>
          </a:prstGeom>
        </p:spPr>
        <p:txBody>
          <a:bodyPr vert="horz" lIns="91440" tIns="45720" rIns="91440" bIns="45720" rtlCol="0" anchor="ctr"/>
          <a:lstStyle>
            <a:lvl1pPr algn="l">
              <a:defRPr sz="1200">
                <a:solidFill>
                  <a:schemeClr val="bg1"/>
                </a:solidFill>
              </a:defRPr>
            </a:lvl1pPr>
          </a:lstStyle>
          <a:p>
            <a:r>
              <a:rPr lang="en-US" smtClean="0"/>
              <a:t>April 10, 2019</a:t>
            </a:r>
            <a:endParaRPr lang="en-US"/>
          </a:p>
        </p:txBody>
      </p:sp>
      <p:sp>
        <p:nvSpPr>
          <p:cNvPr id="10" name="Footer Placeholder 4"/>
          <p:cNvSpPr>
            <a:spLocks noGrp="1"/>
          </p:cNvSpPr>
          <p:nvPr>
            <p:ph type="ftr" sz="quarter" idx="3"/>
          </p:nvPr>
        </p:nvSpPr>
        <p:spPr>
          <a:xfrm>
            <a:off x="2920249" y="4805627"/>
            <a:ext cx="3086100" cy="274637"/>
          </a:xfrm>
          <a:prstGeom prst="rect">
            <a:avLst/>
          </a:prstGeom>
        </p:spPr>
        <p:txBody>
          <a:bodyPr vert="horz" lIns="91440" tIns="45720" rIns="91440" bIns="45720" rtlCol="0" anchor="ctr"/>
          <a:lstStyle>
            <a:lvl1pPr algn="ctr">
              <a:defRPr sz="1200">
                <a:solidFill>
                  <a:schemeClr val="bg1"/>
                </a:solidFill>
              </a:defRPr>
            </a:lvl1pPr>
          </a:lstStyle>
          <a:p>
            <a:r>
              <a:rPr lang="en-US"/>
              <a:t>Intel Corporation</a:t>
            </a:r>
            <a:endParaRPr lang="en-US" dirty="0"/>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8" name="Date Placeholder 3"/>
          <p:cNvSpPr>
            <a:spLocks noGrp="1"/>
          </p:cNvSpPr>
          <p:nvPr>
            <p:ph type="dt" sz="half" idx="2"/>
          </p:nvPr>
        </p:nvSpPr>
        <p:spPr>
          <a:xfrm>
            <a:off x="174649" y="4792839"/>
            <a:ext cx="2057400" cy="274637"/>
          </a:xfrm>
          <a:prstGeom prst="rect">
            <a:avLst/>
          </a:prstGeom>
        </p:spPr>
        <p:txBody>
          <a:bodyPr vert="horz" lIns="91440" tIns="45720" rIns="91440" bIns="45720" rtlCol="0" anchor="ctr"/>
          <a:lstStyle>
            <a:lvl1pPr algn="l">
              <a:defRPr sz="1200">
                <a:solidFill>
                  <a:schemeClr val="bg1"/>
                </a:solidFill>
              </a:defRPr>
            </a:lvl1pPr>
          </a:lstStyle>
          <a:p>
            <a:r>
              <a:rPr lang="en-US" smtClean="0"/>
              <a:t>April 10, 2019</a:t>
            </a:r>
            <a:endParaRPr lang="en-US"/>
          </a:p>
        </p:txBody>
      </p:sp>
      <p:sp>
        <p:nvSpPr>
          <p:cNvPr id="9" name="Footer Placeholder 4"/>
          <p:cNvSpPr>
            <a:spLocks noGrp="1"/>
          </p:cNvSpPr>
          <p:nvPr>
            <p:ph type="ftr" sz="quarter" idx="3"/>
          </p:nvPr>
        </p:nvSpPr>
        <p:spPr>
          <a:xfrm>
            <a:off x="2920249" y="4805627"/>
            <a:ext cx="3086100" cy="274637"/>
          </a:xfrm>
          <a:prstGeom prst="rect">
            <a:avLst/>
          </a:prstGeom>
        </p:spPr>
        <p:txBody>
          <a:bodyPr vert="horz" lIns="91440" tIns="45720" rIns="91440" bIns="45720" rtlCol="0" anchor="ctr"/>
          <a:lstStyle>
            <a:lvl1pPr algn="ctr">
              <a:defRPr sz="1200">
                <a:solidFill>
                  <a:schemeClr val="bg1"/>
                </a:solidFill>
              </a:defRPr>
            </a:lvl1pPr>
          </a:lstStyle>
          <a:p>
            <a:r>
              <a:rPr lang="en-US"/>
              <a:t>Intel Corporation</a:t>
            </a:r>
            <a:endParaRPr lang="en-US" dirty="0"/>
          </a:p>
        </p:txBody>
      </p:sp>
    </p:spTree>
    <p:extLst>
      <p:ext uri="{BB962C8B-B14F-4D97-AF65-F5344CB8AC3E}">
        <p14:creationId xmlns:p14="http://schemas.microsoft.com/office/powerpoint/2010/main" val="119294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111011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7" name="Date Placeholder 3"/>
          <p:cNvSpPr>
            <a:spLocks noGrp="1"/>
          </p:cNvSpPr>
          <p:nvPr>
            <p:ph type="dt" sz="half" idx="2"/>
          </p:nvPr>
        </p:nvSpPr>
        <p:spPr>
          <a:xfrm>
            <a:off x="174649" y="4792839"/>
            <a:ext cx="2057400" cy="274637"/>
          </a:xfrm>
          <a:prstGeom prst="rect">
            <a:avLst/>
          </a:prstGeom>
        </p:spPr>
        <p:txBody>
          <a:bodyPr vert="horz" lIns="91440" tIns="45720" rIns="91440" bIns="45720" rtlCol="0" anchor="ctr"/>
          <a:lstStyle>
            <a:lvl1pPr algn="l">
              <a:defRPr sz="1200">
                <a:solidFill>
                  <a:schemeClr val="bg1"/>
                </a:solidFill>
              </a:defRPr>
            </a:lvl1pPr>
          </a:lstStyle>
          <a:p>
            <a:r>
              <a:rPr lang="en-US" smtClean="0"/>
              <a:t>April 10, 2019</a:t>
            </a:r>
            <a:endParaRPr lang="en-US"/>
          </a:p>
        </p:txBody>
      </p:sp>
      <p:sp>
        <p:nvSpPr>
          <p:cNvPr id="8" name="Footer Placeholder 4"/>
          <p:cNvSpPr>
            <a:spLocks noGrp="1"/>
          </p:cNvSpPr>
          <p:nvPr>
            <p:ph type="ftr" sz="quarter" idx="3"/>
          </p:nvPr>
        </p:nvSpPr>
        <p:spPr>
          <a:xfrm>
            <a:off x="2920249" y="4805627"/>
            <a:ext cx="3086100" cy="274637"/>
          </a:xfrm>
          <a:prstGeom prst="rect">
            <a:avLst/>
          </a:prstGeom>
        </p:spPr>
        <p:txBody>
          <a:bodyPr vert="horz" lIns="91440" tIns="45720" rIns="91440" bIns="45720" rtlCol="0" anchor="ctr"/>
          <a:lstStyle>
            <a:lvl1pPr algn="ctr">
              <a:defRPr sz="1200">
                <a:solidFill>
                  <a:schemeClr val="bg1"/>
                </a:solidFill>
              </a:defRPr>
            </a:lvl1pPr>
          </a:lstStyle>
          <a:p>
            <a:r>
              <a:rPr lang="en-US"/>
              <a:t>Intel Corporation</a:t>
            </a:r>
            <a:endParaRPr lang="en-US" dirty="0"/>
          </a:p>
        </p:txBody>
      </p:sp>
    </p:spTree>
    <p:extLst>
      <p:ext uri="{BB962C8B-B14F-4D97-AF65-F5344CB8AC3E}">
        <p14:creationId xmlns:p14="http://schemas.microsoft.com/office/powerpoint/2010/main" val="41371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
        <p:nvSpPr>
          <p:cNvPr id="5" name="Date Placeholder 3"/>
          <p:cNvSpPr>
            <a:spLocks noGrp="1"/>
          </p:cNvSpPr>
          <p:nvPr>
            <p:ph type="dt" sz="half" idx="2"/>
          </p:nvPr>
        </p:nvSpPr>
        <p:spPr>
          <a:xfrm>
            <a:off x="174649" y="4792839"/>
            <a:ext cx="2057400" cy="274637"/>
          </a:xfrm>
          <a:prstGeom prst="rect">
            <a:avLst/>
          </a:prstGeom>
        </p:spPr>
        <p:txBody>
          <a:bodyPr vert="horz" lIns="91440" tIns="45720" rIns="91440" bIns="45720" rtlCol="0" anchor="ctr"/>
          <a:lstStyle>
            <a:lvl1pPr algn="l">
              <a:defRPr sz="1200">
                <a:solidFill>
                  <a:schemeClr val="bg1"/>
                </a:solidFill>
              </a:defRPr>
            </a:lvl1pPr>
          </a:lstStyle>
          <a:p>
            <a:r>
              <a:rPr lang="en-US" smtClean="0"/>
              <a:t>April 10, 2019</a:t>
            </a:r>
            <a:endParaRPr lang="en-US"/>
          </a:p>
        </p:txBody>
      </p:sp>
      <p:sp>
        <p:nvSpPr>
          <p:cNvPr id="6" name="Footer Placeholder 4"/>
          <p:cNvSpPr>
            <a:spLocks noGrp="1"/>
          </p:cNvSpPr>
          <p:nvPr>
            <p:ph type="ftr" sz="quarter" idx="3"/>
          </p:nvPr>
        </p:nvSpPr>
        <p:spPr>
          <a:xfrm>
            <a:off x="2920249" y="4805627"/>
            <a:ext cx="3086100" cy="274637"/>
          </a:xfrm>
          <a:prstGeom prst="rect">
            <a:avLst/>
          </a:prstGeom>
        </p:spPr>
        <p:txBody>
          <a:bodyPr vert="horz" lIns="91440" tIns="45720" rIns="91440" bIns="45720" rtlCol="0" anchor="ctr"/>
          <a:lstStyle>
            <a:lvl1pPr algn="ctr">
              <a:defRPr sz="1200">
                <a:solidFill>
                  <a:schemeClr val="bg1"/>
                </a:solidFill>
              </a:defRPr>
            </a:lvl1pPr>
          </a:lstStyle>
          <a:p>
            <a:r>
              <a:rPr lang="en-US"/>
              <a:t>Intel Corporation</a:t>
            </a:r>
            <a:endParaRPr lang="en-US" dirty="0"/>
          </a:p>
        </p:txBody>
      </p:sp>
    </p:spTree>
    <p:extLst>
      <p:ext uri="{BB962C8B-B14F-4D97-AF65-F5344CB8AC3E}">
        <p14:creationId xmlns:p14="http://schemas.microsoft.com/office/powerpoint/2010/main" val="332896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7432" y="1875130"/>
            <a:ext cx="2108795" cy="13898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5700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3" name="Picture 2" descr="int_experience_hrz_wht_rgb_30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8779" y="1874822"/>
            <a:ext cx="3646443" cy="1514490"/>
          </a:xfrm>
          <a:prstGeom prst="rect">
            <a:avLst/>
          </a:prstGeom>
        </p:spPr>
      </p:pic>
    </p:spTree>
    <p:extLst>
      <p:ext uri="{BB962C8B-B14F-4D97-AF65-F5344CB8AC3E}">
        <p14:creationId xmlns:p14="http://schemas.microsoft.com/office/powerpoint/2010/main" val="147483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2" descr="\\.psf\Home\Desktop\Intel.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39915" y="4830589"/>
            <a:ext cx="364336" cy="240131"/>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2" name="Straight Connector 11"/>
          <p:cNvCxnSpPr/>
          <p:nvPr/>
        </p:nvCxnSpPr>
        <p:spPr>
          <a:xfrm>
            <a:off x="8718551"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6872352" y="4824387"/>
            <a:ext cx="2133600" cy="273844"/>
          </a:xfrm>
          <a:prstGeom prst="rect">
            <a:avLst/>
          </a:prstGeom>
        </p:spPr>
        <p:txBody>
          <a:bodyPr vert="horz" lIns="0" tIns="0" rIns="0" bIns="0" rtlCol="0" anchor="ctr"/>
          <a:lstStyle>
            <a:lvl1pPr algn="r">
              <a:defRPr sz="800">
                <a:solidFill>
                  <a:schemeClr val="bg1"/>
                </a:solidFill>
                <a:latin typeface="+mn-lt"/>
                <a:cs typeface="Intel Clear"/>
              </a:defRPr>
            </a:lvl1pPr>
          </a:lstStyle>
          <a:p>
            <a:fld id="{EE2556C5-CE8C-6547-B838-EA80C61A4AF7}" type="slidenum">
              <a:rPr lang="en-US" smtClean="0"/>
              <a:pPr/>
              <a:t>‹#›</a:t>
            </a:fld>
            <a:endParaRPr lang="en-US" dirty="0"/>
          </a:p>
        </p:txBody>
      </p:sp>
      <p:sp>
        <p:nvSpPr>
          <p:cNvPr id="4" name="Date Placeholder 3"/>
          <p:cNvSpPr>
            <a:spLocks noGrp="1"/>
          </p:cNvSpPr>
          <p:nvPr>
            <p:ph type="dt" sz="half" idx="2"/>
          </p:nvPr>
        </p:nvSpPr>
        <p:spPr>
          <a:xfrm>
            <a:off x="174649" y="4792839"/>
            <a:ext cx="2057400" cy="274637"/>
          </a:xfrm>
          <a:prstGeom prst="rect">
            <a:avLst/>
          </a:prstGeom>
        </p:spPr>
        <p:txBody>
          <a:bodyPr vert="horz" lIns="91440" tIns="45720" rIns="91440" bIns="45720" rtlCol="0" anchor="ctr"/>
          <a:lstStyle>
            <a:lvl1pPr algn="l">
              <a:defRPr sz="1200">
                <a:solidFill>
                  <a:schemeClr val="bg1"/>
                </a:solidFill>
              </a:defRPr>
            </a:lvl1pPr>
          </a:lstStyle>
          <a:p>
            <a:r>
              <a:rPr lang="en-US" smtClean="0"/>
              <a:t>April 10, 2019</a:t>
            </a:r>
            <a:endParaRPr lang="en-US"/>
          </a:p>
        </p:txBody>
      </p:sp>
      <p:sp>
        <p:nvSpPr>
          <p:cNvPr id="5" name="Footer Placeholder 4"/>
          <p:cNvSpPr>
            <a:spLocks noGrp="1"/>
          </p:cNvSpPr>
          <p:nvPr>
            <p:ph type="ftr" sz="quarter" idx="3"/>
          </p:nvPr>
        </p:nvSpPr>
        <p:spPr>
          <a:xfrm>
            <a:off x="2920249" y="4805627"/>
            <a:ext cx="3086100" cy="274637"/>
          </a:xfrm>
          <a:prstGeom prst="rect">
            <a:avLst/>
          </a:prstGeom>
        </p:spPr>
        <p:txBody>
          <a:bodyPr vert="horz" lIns="91440" tIns="45720" rIns="91440" bIns="45720" rtlCol="0" anchor="ctr"/>
          <a:lstStyle>
            <a:lvl1pPr algn="ctr">
              <a:defRPr sz="1200">
                <a:solidFill>
                  <a:schemeClr val="bg1"/>
                </a:solidFill>
              </a:defRPr>
            </a:lvl1pPr>
          </a:lstStyle>
          <a:p>
            <a:r>
              <a:rPr lang="en-US"/>
              <a:t>Intel Corporation</a:t>
            </a:r>
            <a:endParaRPr lang="en-US" dirty="0"/>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52" r:id="rId3"/>
    <p:sldLayoutId id="2147483660" r:id="rId4"/>
    <p:sldLayoutId id="2147483651" r:id="rId5"/>
    <p:sldLayoutId id="2147483654" r:id="rId6"/>
    <p:sldLayoutId id="2147483655" r:id="rId7"/>
    <p:sldLayoutId id="2147483676" r:id="rId8"/>
    <p:sldLayoutId id="2147483681" r:id="rId9"/>
    <p:sldLayoutId id="2147483687" r:id="rId10"/>
    <p:sldLayoutId id="214748369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4.xml"/><Relationship Id="rId5" Type="http://schemas.openxmlformats.org/officeDocument/2006/relationships/image" Target="../media/image16.emf"/><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4.xml"/><Relationship Id="rId5" Type="http://schemas.openxmlformats.org/officeDocument/2006/relationships/image" Target="../media/image17.emf"/><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3.emf"/><Relationship Id="rId7" Type="http://schemas.openxmlformats.org/officeDocument/2006/relationships/image" Target="../media/image19.emf"/><Relationship Id="rId2" Type="http://schemas.openxmlformats.org/officeDocument/2006/relationships/image" Target="../media/image12.emf"/><Relationship Id="rId1" Type="http://schemas.openxmlformats.org/officeDocument/2006/relationships/slideLayout" Target="../slideLayouts/slideLayout4.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mailto:michael.riera@inte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Joonmoo.huh@intel.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www.intel.com/performance"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581150"/>
            <a:ext cx="9144000" cy="2927339"/>
          </a:xfrm>
          <a:prstGeom prst="rect">
            <a:avLst/>
          </a:prstGeom>
        </p:spPr>
      </p:pic>
    </p:spTree>
    <p:extLst>
      <p:ext uri="{BB962C8B-B14F-4D97-AF65-F5344CB8AC3E}">
        <p14:creationId xmlns:p14="http://schemas.microsoft.com/office/powerpoint/2010/main" val="101500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52014F4-1B9C-487C-9C92-261A63D4DBD6}" type="slidenum">
              <a:rPr lang="en-US" smtClean="0"/>
              <a:pPr>
                <a:defRPr/>
              </a:pPr>
              <a:t>10</a:t>
            </a:fld>
            <a:endParaRPr lang="en-US" dirty="0"/>
          </a:p>
        </p:txBody>
      </p:sp>
      <p:sp>
        <p:nvSpPr>
          <p:cNvPr id="2" name="Title 1"/>
          <p:cNvSpPr>
            <a:spLocks noGrp="1"/>
          </p:cNvSpPr>
          <p:nvPr>
            <p:ph type="title"/>
          </p:nvPr>
        </p:nvSpPr>
        <p:spPr/>
        <p:txBody>
          <a:bodyPr/>
          <a:lstStyle/>
          <a:p>
            <a:r>
              <a:rPr lang="en-US" dirty="0" smtClean="0"/>
              <a:t>What are trends in HPC: stop and look around</a:t>
            </a:r>
            <a:endParaRPr lang="en-US" dirty="0"/>
          </a:p>
        </p:txBody>
      </p:sp>
      <p:sp>
        <p:nvSpPr>
          <p:cNvPr id="5" name="Date Placeholder 4"/>
          <p:cNvSpPr>
            <a:spLocks noGrp="1"/>
          </p:cNvSpPr>
          <p:nvPr>
            <p:ph type="dt" sz="half" idx="2"/>
          </p:nvPr>
        </p:nvSpPr>
        <p:spPr/>
        <p:txBody>
          <a:bodyPr/>
          <a:lstStyle/>
          <a:p>
            <a:r>
              <a:rPr lang="en-US" dirty="0" smtClean="0"/>
              <a:t>April 10, 2019</a:t>
            </a:r>
            <a:endParaRPr lang="en-US" dirty="0"/>
          </a:p>
        </p:txBody>
      </p:sp>
      <p:sp>
        <p:nvSpPr>
          <p:cNvPr id="6" name="Footer Placeholder 5"/>
          <p:cNvSpPr>
            <a:spLocks noGrp="1"/>
          </p:cNvSpPr>
          <p:nvPr>
            <p:ph type="ftr" sz="quarter" idx="3"/>
          </p:nvPr>
        </p:nvSpPr>
        <p:spPr/>
        <p:txBody>
          <a:bodyPr/>
          <a:lstStyle/>
          <a:p>
            <a:r>
              <a:rPr lang="en-US" smtClean="0"/>
              <a:t>Intel Corporation</a:t>
            </a:r>
            <a:endParaRPr lang="en-US" dirty="0"/>
          </a:p>
        </p:txBody>
      </p:sp>
      <p:pic>
        <p:nvPicPr>
          <p:cNvPr id="14" name="Content Placeholder 13"/>
          <p:cNvPicPr>
            <a:picLocks noGrp="1" noChangeAspect="1"/>
          </p:cNvPicPr>
          <p:nvPr>
            <p:ph idx="1"/>
          </p:nvPr>
        </p:nvPicPr>
        <p:blipFill>
          <a:blip r:embed="rId3"/>
          <a:stretch>
            <a:fillRect/>
          </a:stretch>
        </p:blipFill>
        <p:spPr>
          <a:xfrm>
            <a:off x="838200" y="1428750"/>
            <a:ext cx="1480050" cy="1632800"/>
          </a:xfrm>
          <a:prstGeom prst="rect">
            <a:avLst/>
          </a:prstGeom>
        </p:spPr>
      </p:pic>
      <p:pic>
        <p:nvPicPr>
          <p:cNvPr id="15" name="Picture 14"/>
          <p:cNvPicPr>
            <a:picLocks noChangeAspect="1"/>
          </p:cNvPicPr>
          <p:nvPr/>
        </p:nvPicPr>
        <p:blipFill>
          <a:blip r:embed="rId4"/>
          <a:stretch>
            <a:fillRect/>
          </a:stretch>
        </p:blipFill>
        <p:spPr>
          <a:xfrm>
            <a:off x="2225653" y="1494583"/>
            <a:ext cx="1593900" cy="1414400"/>
          </a:xfrm>
          <a:prstGeom prst="rect">
            <a:avLst/>
          </a:prstGeom>
        </p:spPr>
      </p:pic>
      <p:pic>
        <p:nvPicPr>
          <p:cNvPr id="17" name="Picture 16"/>
          <p:cNvPicPr>
            <a:picLocks noChangeAspect="1"/>
          </p:cNvPicPr>
          <p:nvPr/>
        </p:nvPicPr>
        <p:blipFill>
          <a:blip r:embed="rId5"/>
          <a:stretch>
            <a:fillRect/>
          </a:stretch>
        </p:blipFill>
        <p:spPr>
          <a:xfrm>
            <a:off x="3743353" y="1385383"/>
            <a:ext cx="1480050" cy="1632800"/>
          </a:xfrm>
          <a:prstGeom prst="rect">
            <a:avLst/>
          </a:prstGeom>
        </p:spPr>
      </p:pic>
      <p:pic>
        <p:nvPicPr>
          <p:cNvPr id="18" name="Picture 17"/>
          <p:cNvPicPr>
            <a:picLocks noChangeAspect="1"/>
          </p:cNvPicPr>
          <p:nvPr/>
        </p:nvPicPr>
        <p:blipFill>
          <a:blip r:embed="rId6"/>
          <a:stretch>
            <a:fillRect/>
          </a:stretch>
        </p:blipFill>
        <p:spPr>
          <a:xfrm>
            <a:off x="5114953" y="1276350"/>
            <a:ext cx="2644425" cy="1008800"/>
          </a:xfrm>
          <a:prstGeom prst="rect">
            <a:avLst/>
          </a:prstGeom>
        </p:spPr>
      </p:pic>
      <p:sp>
        <p:nvSpPr>
          <p:cNvPr id="21" name="TextBox 20"/>
          <p:cNvSpPr txBox="1"/>
          <p:nvPr/>
        </p:nvSpPr>
        <p:spPr>
          <a:xfrm>
            <a:off x="1295400" y="1104106"/>
            <a:ext cx="533400" cy="215444"/>
          </a:xfrm>
          <a:prstGeom prst="rect">
            <a:avLst/>
          </a:prstGeom>
          <a:noFill/>
        </p:spPr>
        <p:txBody>
          <a:bodyPr vert="horz" wrap="square" lIns="0" tIns="0" rIns="0" bIns="0" rtlCol="0">
            <a:spAutoFit/>
          </a:bodyPr>
          <a:lstStyle/>
          <a:p>
            <a:r>
              <a:rPr lang="en-US" sz="1400" dirty="0" smtClean="0">
                <a:solidFill>
                  <a:srgbClr val="003C71"/>
                </a:solidFill>
              </a:rPr>
              <a:t>Today</a:t>
            </a:r>
          </a:p>
        </p:txBody>
      </p:sp>
      <p:sp>
        <p:nvSpPr>
          <p:cNvPr id="22" name="TextBox 21"/>
          <p:cNvSpPr txBox="1"/>
          <p:nvPr/>
        </p:nvSpPr>
        <p:spPr>
          <a:xfrm>
            <a:off x="3807309" y="1080734"/>
            <a:ext cx="1416094" cy="215444"/>
          </a:xfrm>
          <a:prstGeom prst="rect">
            <a:avLst/>
          </a:prstGeom>
          <a:noFill/>
        </p:spPr>
        <p:txBody>
          <a:bodyPr vert="horz" wrap="square" lIns="0" tIns="0" rIns="0" bIns="0" rtlCol="0">
            <a:spAutoFit/>
          </a:bodyPr>
          <a:lstStyle/>
          <a:p>
            <a:r>
              <a:rPr lang="en-US" sz="1400" dirty="0" smtClean="0">
                <a:solidFill>
                  <a:srgbClr val="003C71"/>
                </a:solidFill>
              </a:rPr>
              <a:t>Over the horizon</a:t>
            </a:r>
          </a:p>
        </p:txBody>
      </p:sp>
      <p:sp>
        <p:nvSpPr>
          <p:cNvPr id="23" name="TextBox 22"/>
          <p:cNvSpPr txBox="1"/>
          <p:nvPr/>
        </p:nvSpPr>
        <p:spPr>
          <a:xfrm>
            <a:off x="6343284" y="996384"/>
            <a:ext cx="1416094" cy="215444"/>
          </a:xfrm>
          <a:prstGeom prst="rect">
            <a:avLst/>
          </a:prstGeom>
          <a:noFill/>
        </p:spPr>
        <p:txBody>
          <a:bodyPr vert="horz" wrap="square" lIns="0" tIns="0" rIns="0" bIns="0" rtlCol="0">
            <a:spAutoFit/>
          </a:bodyPr>
          <a:lstStyle/>
          <a:p>
            <a:r>
              <a:rPr lang="en-US" sz="1400" dirty="0" smtClean="0">
                <a:solidFill>
                  <a:srgbClr val="003C71"/>
                </a:solidFill>
              </a:rPr>
              <a:t>Enables</a:t>
            </a:r>
          </a:p>
        </p:txBody>
      </p:sp>
    </p:spTree>
    <p:extLst>
      <p:ext uri="{BB962C8B-B14F-4D97-AF65-F5344CB8AC3E}">
        <p14:creationId xmlns:p14="http://schemas.microsoft.com/office/powerpoint/2010/main" val="144089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52014F4-1B9C-487C-9C92-261A63D4DBD6}" type="slidenum">
              <a:rPr lang="en-US" smtClean="0"/>
              <a:pPr>
                <a:defRPr/>
              </a:pPr>
              <a:t>11</a:t>
            </a:fld>
            <a:endParaRPr lang="en-US" dirty="0"/>
          </a:p>
        </p:txBody>
      </p:sp>
      <p:sp>
        <p:nvSpPr>
          <p:cNvPr id="2" name="Title 1"/>
          <p:cNvSpPr>
            <a:spLocks noGrp="1"/>
          </p:cNvSpPr>
          <p:nvPr>
            <p:ph type="title"/>
          </p:nvPr>
        </p:nvSpPr>
        <p:spPr/>
        <p:txBody>
          <a:bodyPr/>
          <a:lstStyle/>
          <a:p>
            <a:r>
              <a:rPr lang="en-US" dirty="0" smtClean="0"/>
              <a:t>What are trends in HPC: stop and look around</a:t>
            </a:r>
            <a:endParaRPr lang="en-US" dirty="0"/>
          </a:p>
        </p:txBody>
      </p:sp>
      <p:sp>
        <p:nvSpPr>
          <p:cNvPr id="5" name="Date Placeholder 4"/>
          <p:cNvSpPr>
            <a:spLocks noGrp="1"/>
          </p:cNvSpPr>
          <p:nvPr>
            <p:ph type="dt" sz="half" idx="2"/>
          </p:nvPr>
        </p:nvSpPr>
        <p:spPr/>
        <p:txBody>
          <a:bodyPr/>
          <a:lstStyle/>
          <a:p>
            <a:r>
              <a:rPr lang="en-US" smtClean="0"/>
              <a:t>April 10, 2019</a:t>
            </a:r>
            <a:endParaRPr lang="en-US"/>
          </a:p>
        </p:txBody>
      </p:sp>
      <p:sp>
        <p:nvSpPr>
          <p:cNvPr id="6" name="Footer Placeholder 5"/>
          <p:cNvSpPr>
            <a:spLocks noGrp="1"/>
          </p:cNvSpPr>
          <p:nvPr>
            <p:ph type="ftr" sz="quarter" idx="3"/>
          </p:nvPr>
        </p:nvSpPr>
        <p:spPr/>
        <p:txBody>
          <a:bodyPr/>
          <a:lstStyle/>
          <a:p>
            <a:r>
              <a:rPr lang="en-US" smtClean="0"/>
              <a:t>Intel Corporation</a:t>
            </a:r>
            <a:endParaRPr lang="en-US" dirty="0"/>
          </a:p>
        </p:txBody>
      </p:sp>
      <p:pic>
        <p:nvPicPr>
          <p:cNvPr id="14" name="Content Placeholder 13"/>
          <p:cNvPicPr>
            <a:picLocks noGrp="1" noChangeAspect="1"/>
          </p:cNvPicPr>
          <p:nvPr>
            <p:ph idx="1"/>
          </p:nvPr>
        </p:nvPicPr>
        <p:blipFill>
          <a:blip r:embed="rId2"/>
          <a:stretch>
            <a:fillRect/>
          </a:stretch>
        </p:blipFill>
        <p:spPr>
          <a:xfrm>
            <a:off x="838200" y="1428750"/>
            <a:ext cx="1480050" cy="1632800"/>
          </a:xfrm>
          <a:prstGeom prst="rect">
            <a:avLst/>
          </a:prstGeom>
        </p:spPr>
      </p:pic>
      <p:pic>
        <p:nvPicPr>
          <p:cNvPr id="15" name="Picture 14"/>
          <p:cNvPicPr>
            <a:picLocks noChangeAspect="1"/>
          </p:cNvPicPr>
          <p:nvPr/>
        </p:nvPicPr>
        <p:blipFill>
          <a:blip r:embed="rId3"/>
          <a:stretch>
            <a:fillRect/>
          </a:stretch>
        </p:blipFill>
        <p:spPr>
          <a:xfrm>
            <a:off x="2225653" y="1494583"/>
            <a:ext cx="1593900" cy="1414400"/>
          </a:xfrm>
          <a:prstGeom prst="rect">
            <a:avLst/>
          </a:prstGeom>
        </p:spPr>
      </p:pic>
      <p:pic>
        <p:nvPicPr>
          <p:cNvPr id="17" name="Picture 16"/>
          <p:cNvPicPr>
            <a:picLocks noChangeAspect="1"/>
          </p:cNvPicPr>
          <p:nvPr/>
        </p:nvPicPr>
        <p:blipFill>
          <a:blip r:embed="rId4"/>
          <a:stretch>
            <a:fillRect/>
          </a:stretch>
        </p:blipFill>
        <p:spPr>
          <a:xfrm>
            <a:off x="3743353" y="1385383"/>
            <a:ext cx="1480050" cy="1632800"/>
          </a:xfrm>
          <a:prstGeom prst="rect">
            <a:avLst/>
          </a:prstGeom>
        </p:spPr>
      </p:pic>
      <p:pic>
        <p:nvPicPr>
          <p:cNvPr id="19" name="Picture 18"/>
          <p:cNvPicPr>
            <a:picLocks noChangeAspect="1"/>
          </p:cNvPicPr>
          <p:nvPr/>
        </p:nvPicPr>
        <p:blipFill>
          <a:blip r:embed="rId5"/>
          <a:stretch>
            <a:fillRect/>
          </a:stretch>
        </p:blipFill>
        <p:spPr>
          <a:xfrm>
            <a:off x="5118732" y="1915957"/>
            <a:ext cx="2644425" cy="1008800"/>
          </a:xfrm>
          <a:prstGeom prst="rect">
            <a:avLst/>
          </a:prstGeom>
        </p:spPr>
      </p:pic>
      <p:sp>
        <p:nvSpPr>
          <p:cNvPr id="21" name="TextBox 20"/>
          <p:cNvSpPr txBox="1"/>
          <p:nvPr/>
        </p:nvSpPr>
        <p:spPr>
          <a:xfrm>
            <a:off x="1295400" y="1104106"/>
            <a:ext cx="533400" cy="215444"/>
          </a:xfrm>
          <a:prstGeom prst="rect">
            <a:avLst/>
          </a:prstGeom>
          <a:noFill/>
        </p:spPr>
        <p:txBody>
          <a:bodyPr vert="horz" wrap="square" lIns="0" tIns="0" rIns="0" bIns="0" rtlCol="0">
            <a:spAutoFit/>
          </a:bodyPr>
          <a:lstStyle/>
          <a:p>
            <a:r>
              <a:rPr lang="en-US" sz="1400" dirty="0" smtClean="0">
                <a:solidFill>
                  <a:srgbClr val="003C71"/>
                </a:solidFill>
              </a:rPr>
              <a:t>Today</a:t>
            </a:r>
          </a:p>
        </p:txBody>
      </p:sp>
      <p:sp>
        <p:nvSpPr>
          <p:cNvPr id="22" name="TextBox 21"/>
          <p:cNvSpPr txBox="1"/>
          <p:nvPr/>
        </p:nvSpPr>
        <p:spPr>
          <a:xfrm>
            <a:off x="3807309" y="1080734"/>
            <a:ext cx="1416094" cy="215444"/>
          </a:xfrm>
          <a:prstGeom prst="rect">
            <a:avLst/>
          </a:prstGeom>
          <a:noFill/>
        </p:spPr>
        <p:txBody>
          <a:bodyPr vert="horz" wrap="square" lIns="0" tIns="0" rIns="0" bIns="0" rtlCol="0">
            <a:spAutoFit/>
          </a:bodyPr>
          <a:lstStyle/>
          <a:p>
            <a:r>
              <a:rPr lang="en-US" sz="1400" dirty="0" smtClean="0">
                <a:solidFill>
                  <a:srgbClr val="003C71"/>
                </a:solidFill>
              </a:rPr>
              <a:t>Over the horizon</a:t>
            </a:r>
          </a:p>
        </p:txBody>
      </p:sp>
      <p:sp>
        <p:nvSpPr>
          <p:cNvPr id="23" name="TextBox 22"/>
          <p:cNvSpPr txBox="1"/>
          <p:nvPr/>
        </p:nvSpPr>
        <p:spPr>
          <a:xfrm>
            <a:off x="6343284" y="996384"/>
            <a:ext cx="1416094" cy="215444"/>
          </a:xfrm>
          <a:prstGeom prst="rect">
            <a:avLst/>
          </a:prstGeom>
          <a:noFill/>
        </p:spPr>
        <p:txBody>
          <a:bodyPr vert="horz" wrap="square" lIns="0" tIns="0" rIns="0" bIns="0" rtlCol="0">
            <a:spAutoFit/>
          </a:bodyPr>
          <a:lstStyle/>
          <a:p>
            <a:r>
              <a:rPr lang="en-US" sz="1400" dirty="0" smtClean="0">
                <a:solidFill>
                  <a:srgbClr val="003C71"/>
                </a:solidFill>
              </a:rPr>
              <a:t>Enables</a:t>
            </a:r>
          </a:p>
        </p:txBody>
      </p:sp>
    </p:spTree>
    <p:extLst>
      <p:ext uri="{BB962C8B-B14F-4D97-AF65-F5344CB8AC3E}">
        <p14:creationId xmlns:p14="http://schemas.microsoft.com/office/powerpoint/2010/main" val="349192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52014F4-1B9C-487C-9C92-261A63D4DBD6}" type="slidenum">
              <a:rPr lang="en-US" smtClean="0"/>
              <a:pPr>
                <a:defRPr/>
              </a:pPr>
              <a:t>12</a:t>
            </a:fld>
            <a:endParaRPr lang="en-US" dirty="0"/>
          </a:p>
        </p:txBody>
      </p:sp>
      <p:sp>
        <p:nvSpPr>
          <p:cNvPr id="2" name="Title 1"/>
          <p:cNvSpPr>
            <a:spLocks noGrp="1"/>
          </p:cNvSpPr>
          <p:nvPr>
            <p:ph type="title"/>
          </p:nvPr>
        </p:nvSpPr>
        <p:spPr/>
        <p:txBody>
          <a:bodyPr/>
          <a:lstStyle/>
          <a:p>
            <a:r>
              <a:rPr lang="en-US" dirty="0" smtClean="0"/>
              <a:t>What are trends in HPC: stop and look around</a:t>
            </a:r>
            <a:endParaRPr lang="en-US" dirty="0"/>
          </a:p>
        </p:txBody>
      </p:sp>
      <p:sp>
        <p:nvSpPr>
          <p:cNvPr id="5" name="Date Placeholder 4"/>
          <p:cNvSpPr>
            <a:spLocks noGrp="1"/>
          </p:cNvSpPr>
          <p:nvPr>
            <p:ph type="dt" sz="half" idx="2"/>
          </p:nvPr>
        </p:nvSpPr>
        <p:spPr/>
        <p:txBody>
          <a:bodyPr/>
          <a:lstStyle/>
          <a:p>
            <a:r>
              <a:rPr lang="en-US" smtClean="0"/>
              <a:t>April 10, 2019</a:t>
            </a:r>
            <a:endParaRPr lang="en-US"/>
          </a:p>
        </p:txBody>
      </p:sp>
      <p:sp>
        <p:nvSpPr>
          <p:cNvPr id="6" name="Footer Placeholder 5"/>
          <p:cNvSpPr>
            <a:spLocks noGrp="1"/>
          </p:cNvSpPr>
          <p:nvPr>
            <p:ph type="ftr" sz="quarter" idx="3"/>
          </p:nvPr>
        </p:nvSpPr>
        <p:spPr/>
        <p:txBody>
          <a:bodyPr/>
          <a:lstStyle/>
          <a:p>
            <a:r>
              <a:rPr lang="en-US" smtClean="0"/>
              <a:t>Intel Corporation</a:t>
            </a:r>
            <a:endParaRPr lang="en-US" dirty="0"/>
          </a:p>
        </p:txBody>
      </p:sp>
      <p:pic>
        <p:nvPicPr>
          <p:cNvPr id="14" name="Content Placeholder 13"/>
          <p:cNvPicPr>
            <a:picLocks noGrp="1" noChangeAspect="1"/>
          </p:cNvPicPr>
          <p:nvPr>
            <p:ph idx="1"/>
          </p:nvPr>
        </p:nvPicPr>
        <p:blipFill>
          <a:blip r:embed="rId2"/>
          <a:stretch>
            <a:fillRect/>
          </a:stretch>
        </p:blipFill>
        <p:spPr>
          <a:xfrm>
            <a:off x="838200" y="1428750"/>
            <a:ext cx="1480050" cy="1632800"/>
          </a:xfrm>
          <a:prstGeom prst="rect">
            <a:avLst/>
          </a:prstGeom>
        </p:spPr>
      </p:pic>
      <p:pic>
        <p:nvPicPr>
          <p:cNvPr id="15" name="Picture 14"/>
          <p:cNvPicPr>
            <a:picLocks noChangeAspect="1"/>
          </p:cNvPicPr>
          <p:nvPr/>
        </p:nvPicPr>
        <p:blipFill>
          <a:blip r:embed="rId3"/>
          <a:stretch>
            <a:fillRect/>
          </a:stretch>
        </p:blipFill>
        <p:spPr>
          <a:xfrm>
            <a:off x="2225653" y="1494583"/>
            <a:ext cx="1593900" cy="1414400"/>
          </a:xfrm>
          <a:prstGeom prst="rect">
            <a:avLst/>
          </a:prstGeom>
        </p:spPr>
      </p:pic>
      <p:pic>
        <p:nvPicPr>
          <p:cNvPr id="17" name="Picture 16"/>
          <p:cNvPicPr>
            <a:picLocks noChangeAspect="1"/>
          </p:cNvPicPr>
          <p:nvPr/>
        </p:nvPicPr>
        <p:blipFill>
          <a:blip r:embed="rId4"/>
          <a:stretch>
            <a:fillRect/>
          </a:stretch>
        </p:blipFill>
        <p:spPr>
          <a:xfrm>
            <a:off x="3743353" y="1385383"/>
            <a:ext cx="1480050" cy="1632800"/>
          </a:xfrm>
          <a:prstGeom prst="rect">
            <a:avLst/>
          </a:prstGeom>
        </p:spPr>
      </p:pic>
      <p:pic>
        <p:nvPicPr>
          <p:cNvPr id="20" name="Picture 19"/>
          <p:cNvPicPr>
            <a:picLocks noChangeAspect="1"/>
          </p:cNvPicPr>
          <p:nvPr/>
        </p:nvPicPr>
        <p:blipFill>
          <a:blip r:embed="rId5"/>
          <a:stretch>
            <a:fillRect/>
          </a:stretch>
        </p:blipFill>
        <p:spPr>
          <a:xfrm>
            <a:off x="5156517" y="2241373"/>
            <a:ext cx="2644425" cy="1008800"/>
          </a:xfrm>
          <a:prstGeom prst="rect">
            <a:avLst/>
          </a:prstGeom>
        </p:spPr>
      </p:pic>
      <p:sp>
        <p:nvSpPr>
          <p:cNvPr id="21" name="TextBox 20"/>
          <p:cNvSpPr txBox="1"/>
          <p:nvPr/>
        </p:nvSpPr>
        <p:spPr>
          <a:xfrm>
            <a:off x="1295400" y="1104106"/>
            <a:ext cx="533400" cy="215444"/>
          </a:xfrm>
          <a:prstGeom prst="rect">
            <a:avLst/>
          </a:prstGeom>
          <a:noFill/>
        </p:spPr>
        <p:txBody>
          <a:bodyPr vert="horz" wrap="square" lIns="0" tIns="0" rIns="0" bIns="0" rtlCol="0">
            <a:spAutoFit/>
          </a:bodyPr>
          <a:lstStyle/>
          <a:p>
            <a:r>
              <a:rPr lang="en-US" sz="1400" dirty="0" smtClean="0">
                <a:solidFill>
                  <a:srgbClr val="003C71"/>
                </a:solidFill>
              </a:rPr>
              <a:t>Today</a:t>
            </a:r>
          </a:p>
        </p:txBody>
      </p:sp>
      <p:sp>
        <p:nvSpPr>
          <p:cNvPr id="22" name="TextBox 21"/>
          <p:cNvSpPr txBox="1"/>
          <p:nvPr/>
        </p:nvSpPr>
        <p:spPr>
          <a:xfrm>
            <a:off x="3807309" y="1080734"/>
            <a:ext cx="1416094" cy="215444"/>
          </a:xfrm>
          <a:prstGeom prst="rect">
            <a:avLst/>
          </a:prstGeom>
          <a:noFill/>
        </p:spPr>
        <p:txBody>
          <a:bodyPr vert="horz" wrap="square" lIns="0" tIns="0" rIns="0" bIns="0" rtlCol="0">
            <a:spAutoFit/>
          </a:bodyPr>
          <a:lstStyle/>
          <a:p>
            <a:r>
              <a:rPr lang="en-US" sz="1400" dirty="0" smtClean="0">
                <a:solidFill>
                  <a:srgbClr val="003C71"/>
                </a:solidFill>
              </a:rPr>
              <a:t>Over the horizon</a:t>
            </a:r>
          </a:p>
        </p:txBody>
      </p:sp>
      <p:sp>
        <p:nvSpPr>
          <p:cNvPr id="23" name="TextBox 22"/>
          <p:cNvSpPr txBox="1"/>
          <p:nvPr/>
        </p:nvSpPr>
        <p:spPr>
          <a:xfrm>
            <a:off x="6343284" y="996384"/>
            <a:ext cx="1416094" cy="215444"/>
          </a:xfrm>
          <a:prstGeom prst="rect">
            <a:avLst/>
          </a:prstGeom>
          <a:noFill/>
        </p:spPr>
        <p:txBody>
          <a:bodyPr vert="horz" wrap="square" lIns="0" tIns="0" rIns="0" bIns="0" rtlCol="0">
            <a:spAutoFit/>
          </a:bodyPr>
          <a:lstStyle/>
          <a:p>
            <a:r>
              <a:rPr lang="en-US" sz="1400" dirty="0" smtClean="0">
                <a:solidFill>
                  <a:srgbClr val="003C71"/>
                </a:solidFill>
              </a:rPr>
              <a:t>Enables</a:t>
            </a:r>
          </a:p>
        </p:txBody>
      </p:sp>
    </p:spTree>
    <p:extLst>
      <p:ext uri="{BB962C8B-B14F-4D97-AF65-F5344CB8AC3E}">
        <p14:creationId xmlns:p14="http://schemas.microsoft.com/office/powerpoint/2010/main" val="272435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52014F4-1B9C-487C-9C92-261A63D4DBD6}" type="slidenum">
              <a:rPr lang="en-US" smtClean="0"/>
              <a:pPr>
                <a:defRPr/>
              </a:pPr>
              <a:t>13</a:t>
            </a:fld>
            <a:endParaRPr lang="en-US" dirty="0"/>
          </a:p>
        </p:txBody>
      </p:sp>
      <p:sp>
        <p:nvSpPr>
          <p:cNvPr id="2" name="Title 1"/>
          <p:cNvSpPr>
            <a:spLocks noGrp="1"/>
          </p:cNvSpPr>
          <p:nvPr>
            <p:ph type="title"/>
          </p:nvPr>
        </p:nvSpPr>
        <p:spPr/>
        <p:txBody>
          <a:bodyPr/>
          <a:lstStyle/>
          <a:p>
            <a:r>
              <a:rPr lang="en-US" dirty="0" smtClean="0"/>
              <a:t>What are trends in HPC: stop and look around</a:t>
            </a:r>
            <a:endParaRPr lang="en-US" dirty="0"/>
          </a:p>
        </p:txBody>
      </p:sp>
      <p:sp>
        <p:nvSpPr>
          <p:cNvPr id="5" name="Date Placeholder 4"/>
          <p:cNvSpPr>
            <a:spLocks noGrp="1"/>
          </p:cNvSpPr>
          <p:nvPr>
            <p:ph type="dt" sz="half" idx="2"/>
          </p:nvPr>
        </p:nvSpPr>
        <p:spPr/>
        <p:txBody>
          <a:bodyPr/>
          <a:lstStyle/>
          <a:p>
            <a:r>
              <a:rPr lang="en-US" smtClean="0"/>
              <a:t>April 10, 2019</a:t>
            </a:r>
            <a:endParaRPr lang="en-US"/>
          </a:p>
        </p:txBody>
      </p:sp>
      <p:sp>
        <p:nvSpPr>
          <p:cNvPr id="6" name="Footer Placeholder 5"/>
          <p:cNvSpPr>
            <a:spLocks noGrp="1"/>
          </p:cNvSpPr>
          <p:nvPr>
            <p:ph type="ftr" sz="quarter" idx="3"/>
          </p:nvPr>
        </p:nvSpPr>
        <p:spPr/>
        <p:txBody>
          <a:bodyPr/>
          <a:lstStyle/>
          <a:p>
            <a:r>
              <a:rPr lang="en-US" smtClean="0"/>
              <a:t>Intel Corporation</a:t>
            </a:r>
            <a:endParaRPr lang="en-US" dirty="0"/>
          </a:p>
        </p:txBody>
      </p:sp>
      <p:pic>
        <p:nvPicPr>
          <p:cNvPr id="14" name="Content Placeholder 13"/>
          <p:cNvPicPr>
            <a:picLocks noGrp="1" noChangeAspect="1"/>
          </p:cNvPicPr>
          <p:nvPr>
            <p:ph idx="1"/>
          </p:nvPr>
        </p:nvPicPr>
        <p:blipFill>
          <a:blip r:embed="rId2"/>
          <a:stretch>
            <a:fillRect/>
          </a:stretch>
        </p:blipFill>
        <p:spPr>
          <a:xfrm>
            <a:off x="838200" y="1428750"/>
            <a:ext cx="1480050" cy="1632800"/>
          </a:xfrm>
          <a:prstGeom prst="rect">
            <a:avLst/>
          </a:prstGeom>
        </p:spPr>
      </p:pic>
      <p:pic>
        <p:nvPicPr>
          <p:cNvPr id="15" name="Picture 14"/>
          <p:cNvPicPr>
            <a:picLocks noChangeAspect="1"/>
          </p:cNvPicPr>
          <p:nvPr/>
        </p:nvPicPr>
        <p:blipFill>
          <a:blip r:embed="rId3"/>
          <a:stretch>
            <a:fillRect/>
          </a:stretch>
        </p:blipFill>
        <p:spPr>
          <a:xfrm>
            <a:off x="2225653" y="1494583"/>
            <a:ext cx="1593900" cy="1414400"/>
          </a:xfrm>
          <a:prstGeom prst="rect">
            <a:avLst/>
          </a:prstGeom>
        </p:spPr>
      </p:pic>
      <p:pic>
        <p:nvPicPr>
          <p:cNvPr id="17" name="Picture 16"/>
          <p:cNvPicPr>
            <a:picLocks noChangeAspect="1"/>
          </p:cNvPicPr>
          <p:nvPr/>
        </p:nvPicPr>
        <p:blipFill>
          <a:blip r:embed="rId4"/>
          <a:stretch>
            <a:fillRect/>
          </a:stretch>
        </p:blipFill>
        <p:spPr>
          <a:xfrm>
            <a:off x="3743353" y="1385383"/>
            <a:ext cx="1480050" cy="1632800"/>
          </a:xfrm>
          <a:prstGeom prst="rect">
            <a:avLst/>
          </a:prstGeom>
        </p:spPr>
      </p:pic>
      <p:pic>
        <p:nvPicPr>
          <p:cNvPr id="20" name="Picture 19"/>
          <p:cNvPicPr>
            <a:picLocks noChangeAspect="1"/>
          </p:cNvPicPr>
          <p:nvPr/>
        </p:nvPicPr>
        <p:blipFill>
          <a:blip r:embed="rId5"/>
          <a:stretch>
            <a:fillRect/>
          </a:stretch>
        </p:blipFill>
        <p:spPr>
          <a:xfrm>
            <a:off x="5156517" y="2241373"/>
            <a:ext cx="2644425" cy="1008800"/>
          </a:xfrm>
          <a:prstGeom prst="rect">
            <a:avLst/>
          </a:prstGeom>
        </p:spPr>
      </p:pic>
      <p:sp>
        <p:nvSpPr>
          <p:cNvPr id="21" name="TextBox 20"/>
          <p:cNvSpPr txBox="1"/>
          <p:nvPr/>
        </p:nvSpPr>
        <p:spPr>
          <a:xfrm>
            <a:off x="1295400" y="1104106"/>
            <a:ext cx="533400" cy="215444"/>
          </a:xfrm>
          <a:prstGeom prst="rect">
            <a:avLst/>
          </a:prstGeom>
          <a:noFill/>
        </p:spPr>
        <p:txBody>
          <a:bodyPr vert="horz" wrap="square" lIns="0" tIns="0" rIns="0" bIns="0" rtlCol="0">
            <a:spAutoFit/>
          </a:bodyPr>
          <a:lstStyle/>
          <a:p>
            <a:r>
              <a:rPr lang="en-US" sz="1400" dirty="0" smtClean="0">
                <a:solidFill>
                  <a:srgbClr val="003C71"/>
                </a:solidFill>
              </a:rPr>
              <a:t>Today</a:t>
            </a:r>
          </a:p>
        </p:txBody>
      </p:sp>
      <p:sp>
        <p:nvSpPr>
          <p:cNvPr id="22" name="TextBox 21"/>
          <p:cNvSpPr txBox="1"/>
          <p:nvPr/>
        </p:nvSpPr>
        <p:spPr>
          <a:xfrm>
            <a:off x="3807309" y="1080734"/>
            <a:ext cx="1416094" cy="215444"/>
          </a:xfrm>
          <a:prstGeom prst="rect">
            <a:avLst/>
          </a:prstGeom>
          <a:noFill/>
        </p:spPr>
        <p:txBody>
          <a:bodyPr vert="horz" wrap="square" lIns="0" tIns="0" rIns="0" bIns="0" rtlCol="0">
            <a:spAutoFit/>
          </a:bodyPr>
          <a:lstStyle/>
          <a:p>
            <a:r>
              <a:rPr lang="en-US" sz="1400" dirty="0" smtClean="0">
                <a:solidFill>
                  <a:srgbClr val="003C71"/>
                </a:solidFill>
              </a:rPr>
              <a:t>Over the horizon</a:t>
            </a:r>
          </a:p>
        </p:txBody>
      </p:sp>
      <p:sp>
        <p:nvSpPr>
          <p:cNvPr id="23" name="TextBox 22"/>
          <p:cNvSpPr txBox="1"/>
          <p:nvPr/>
        </p:nvSpPr>
        <p:spPr>
          <a:xfrm>
            <a:off x="6343284" y="996384"/>
            <a:ext cx="1416094" cy="215444"/>
          </a:xfrm>
          <a:prstGeom prst="rect">
            <a:avLst/>
          </a:prstGeom>
          <a:noFill/>
        </p:spPr>
        <p:txBody>
          <a:bodyPr vert="horz" wrap="square" lIns="0" tIns="0" rIns="0" bIns="0" rtlCol="0">
            <a:spAutoFit/>
          </a:bodyPr>
          <a:lstStyle/>
          <a:p>
            <a:r>
              <a:rPr lang="en-US" sz="1400" dirty="0" smtClean="0">
                <a:solidFill>
                  <a:srgbClr val="003C71"/>
                </a:solidFill>
              </a:rPr>
              <a:t>Enables</a:t>
            </a:r>
          </a:p>
        </p:txBody>
      </p:sp>
      <p:pic>
        <p:nvPicPr>
          <p:cNvPr id="26" name="Picture 25"/>
          <p:cNvPicPr>
            <a:picLocks noChangeAspect="1"/>
          </p:cNvPicPr>
          <p:nvPr/>
        </p:nvPicPr>
        <p:blipFill>
          <a:blip r:embed="rId6"/>
          <a:stretch>
            <a:fillRect/>
          </a:stretch>
        </p:blipFill>
        <p:spPr>
          <a:xfrm>
            <a:off x="836452" y="3653550"/>
            <a:ext cx="2313225" cy="670800"/>
          </a:xfrm>
          <a:prstGeom prst="rect">
            <a:avLst/>
          </a:prstGeom>
        </p:spPr>
      </p:pic>
      <p:pic>
        <p:nvPicPr>
          <p:cNvPr id="27" name="Picture 26"/>
          <p:cNvPicPr>
            <a:picLocks noChangeAspect="1"/>
          </p:cNvPicPr>
          <p:nvPr/>
        </p:nvPicPr>
        <p:blipFill>
          <a:blip r:embed="rId7"/>
          <a:stretch>
            <a:fillRect/>
          </a:stretch>
        </p:blipFill>
        <p:spPr>
          <a:xfrm>
            <a:off x="3005660" y="3879022"/>
            <a:ext cx="2364975" cy="166400"/>
          </a:xfrm>
          <a:prstGeom prst="rect">
            <a:avLst/>
          </a:prstGeom>
        </p:spPr>
      </p:pic>
      <p:pic>
        <p:nvPicPr>
          <p:cNvPr id="28" name="Picture 27"/>
          <p:cNvPicPr>
            <a:picLocks noChangeAspect="1"/>
          </p:cNvPicPr>
          <p:nvPr/>
        </p:nvPicPr>
        <p:blipFill>
          <a:blip r:embed="rId8"/>
          <a:stretch>
            <a:fillRect/>
          </a:stretch>
        </p:blipFill>
        <p:spPr>
          <a:xfrm>
            <a:off x="5230575" y="3633297"/>
            <a:ext cx="2313225" cy="670800"/>
          </a:xfrm>
          <a:prstGeom prst="rect">
            <a:avLst/>
          </a:prstGeom>
        </p:spPr>
      </p:pic>
    </p:spTree>
    <p:extLst>
      <p:ext uri="{BB962C8B-B14F-4D97-AF65-F5344CB8AC3E}">
        <p14:creationId xmlns:p14="http://schemas.microsoft.com/office/powerpoint/2010/main" val="193920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52014F4-1B9C-487C-9C92-261A63D4DBD6}" type="slidenum">
              <a:rPr lang="en-US" smtClean="0"/>
              <a:pPr>
                <a:defRPr/>
              </a:pPr>
              <a:t>14</a:t>
            </a:fld>
            <a:endParaRPr lang="en-US" dirty="0"/>
          </a:p>
        </p:txBody>
      </p:sp>
      <p:sp>
        <p:nvSpPr>
          <p:cNvPr id="2" name="Title 1"/>
          <p:cNvSpPr>
            <a:spLocks noGrp="1"/>
          </p:cNvSpPr>
          <p:nvPr>
            <p:ph type="title"/>
          </p:nvPr>
        </p:nvSpPr>
        <p:spPr/>
        <p:txBody>
          <a:bodyPr/>
          <a:lstStyle/>
          <a:p>
            <a:r>
              <a:rPr lang="en-US" dirty="0" smtClean="0"/>
              <a:t>What is </a:t>
            </a:r>
            <a:r>
              <a:rPr lang="en-US" dirty="0" err="1" smtClean="0"/>
              <a:t>SuperComputing</a:t>
            </a:r>
            <a:r>
              <a:rPr lang="en-US" dirty="0" smtClean="0"/>
              <a:t> as a Service (</a:t>
            </a:r>
            <a:r>
              <a:rPr lang="en-US" dirty="0" err="1" smtClean="0"/>
              <a:t>SCaaS</a:t>
            </a:r>
            <a:r>
              <a:rPr lang="en-US" dirty="0" smtClean="0"/>
              <a:t>)</a:t>
            </a:r>
            <a:endParaRPr lang="en-US" dirty="0"/>
          </a:p>
        </p:txBody>
      </p:sp>
      <p:sp>
        <p:nvSpPr>
          <p:cNvPr id="5" name="Date Placeholder 4"/>
          <p:cNvSpPr>
            <a:spLocks noGrp="1"/>
          </p:cNvSpPr>
          <p:nvPr>
            <p:ph type="dt" sz="half" idx="2"/>
          </p:nvPr>
        </p:nvSpPr>
        <p:spPr/>
        <p:txBody>
          <a:bodyPr/>
          <a:lstStyle/>
          <a:p>
            <a:r>
              <a:rPr lang="en-US" smtClean="0"/>
              <a:t>April 10, 2019</a:t>
            </a:r>
            <a:endParaRPr lang="en-US" dirty="0"/>
          </a:p>
        </p:txBody>
      </p:sp>
      <p:sp>
        <p:nvSpPr>
          <p:cNvPr id="6" name="Footer Placeholder 5"/>
          <p:cNvSpPr>
            <a:spLocks noGrp="1"/>
          </p:cNvSpPr>
          <p:nvPr>
            <p:ph type="ftr" sz="quarter" idx="3"/>
          </p:nvPr>
        </p:nvSpPr>
        <p:spPr/>
        <p:txBody>
          <a:bodyPr/>
          <a:lstStyle/>
          <a:p>
            <a:r>
              <a:rPr lang="en-US" smtClean="0"/>
              <a:t>Intel Corporation</a:t>
            </a:r>
            <a:endParaRPr lang="en-US" dirty="0"/>
          </a:p>
        </p:txBody>
      </p:sp>
      <p:sp>
        <p:nvSpPr>
          <p:cNvPr id="12" name="TextBox 11"/>
          <p:cNvSpPr txBox="1"/>
          <p:nvPr/>
        </p:nvSpPr>
        <p:spPr>
          <a:xfrm>
            <a:off x="1203349" y="1087745"/>
            <a:ext cx="1463542" cy="215444"/>
          </a:xfrm>
          <a:prstGeom prst="rect">
            <a:avLst/>
          </a:prstGeom>
          <a:noFill/>
        </p:spPr>
        <p:txBody>
          <a:bodyPr vert="horz" wrap="none" lIns="0" tIns="0" rIns="0" bIns="0" rtlCol="0">
            <a:spAutoFit/>
          </a:bodyPr>
          <a:lstStyle/>
          <a:p>
            <a:r>
              <a:rPr lang="en-US" sz="1400" dirty="0" smtClean="0">
                <a:solidFill>
                  <a:srgbClr val="003C71"/>
                </a:solidFill>
              </a:rPr>
              <a:t>Today’s Definition</a:t>
            </a:r>
          </a:p>
        </p:txBody>
      </p:sp>
      <p:pic>
        <p:nvPicPr>
          <p:cNvPr id="15" name="Content Placeholder 14"/>
          <p:cNvPicPr>
            <a:picLocks noGrp="1" noChangeAspect="1"/>
          </p:cNvPicPr>
          <p:nvPr>
            <p:ph idx="1"/>
          </p:nvPr>
        </p:nvPicPr>
        <p:blipFill>
          <a:blip r:embed="rId2"/>
          <a:stretch>
            <a:fillRect/>
          </a:stretch>
        </p:blipFill>
        <p:spPr>
          <a:xfrm>
            <a:off x="838200" y="1575655"/>
            <a:ext cx="2261475" cy="2324400"/>
          </a:xfrm>
          <a:prstGeom prst="rect">
            <a:avLst/>
          </a:prstGeom>
        </p:spPr>
      </p:pic>
      <p:sp>
        <p:nvSpPr>
          <p:cNvPr id="16" name="TextBox 15"/>
          <p:cNvSpPr txBox="1"/>
          <p:nvPr/>
        </p:nvSpPr>
        <p:spPr>
          <a:xfrm>
            <a:off x="5181600" y="1071374"/>
            <a:ext cx="1384995" cy="215444"/>
          </a:xfrm>
          <a:prstGeom prst="rect">
            <a:avLst/>
          </a:prstGeom>
          <a:noFill/>
        </p:spPr>
        <p:txBody>
          <a:bodyPr vert="horz" wrap="none" lIns="0" tIns="0" rIns="0" bIns="0" rtlCol="0">
            <a:spAutoFit/>
          </a:bodyPr>
          <a:lstStyle/>
          <a:p>
            <a:r>
              <a:rPr lang="en-US" sz="1400" dirty="0" smtClean="0">
                <a:solidFill>
                  <a:srgbClr val="003C71"/>
                </a:solidFill>
              </a:rPr>
              <a:t>Over the Horizon</a:t>
            </a:r>
          </a:p>
        </p:txBody>
      </p:sp>
      <p:pic>
        <p:nvPicPr>
          <p:cNvPr id="18" name="Picture 17"/>
          <p:cNvPicPr>
            <a:picLocks noChangeAspect="1"/>
          </p:cNvPicPr>
          <p:nvPr/>
        </p:nvPicPr>
        <p:blipFill>
          <a:blip r:embed="rId3"/>
          <a:stretch>
            <a:fillRect/>
          </a:stretch>
        </p:blipFill>
        <p:spPr>
          <a:xfrm>
            <a:off x="4463299" y="1579591"/>
            <a:ext cx="3048075" cy="3135600"/>
          </a:xfrm>
          <a:prstGeom prst="rect">
            <a:avLst/>
          </a:prstGeom>
        </p:spPr>
      </p:pic>
    </p:spTree>
    <p:extLst>
      <p:ext uri="{BB962C8B-B14F-4D97-AF65-F5344CB8AC3E}">
        <p14:creationId xmlns:p14="http://schemas.microsoft.com/office/powerpoint/2010/main" val="262593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t"/>
          <a:lstStyle/>
          <a:p>
            <a:r>
              <a:rPr lang="en-US" sz="1200" dirty="0" smtClean="0"/>
              <a:t>Today, Portal Services exists, and they walk among us!</a:t>
            </a:r>
          </a:p>
          <a:p>
            <a:pPr marL="228600" indent="-228600">
              <a:buFont typeface="+mj-lt"/>
              <a:buAutoNum type="arabicPeriod"/>
            </a:pPr>
            <a:r>
              <a:rPr lang="en-US" sz="1200" dirty="0" smtClean="0"/>
              <a:t>Intel Cloud (Benchmark Portal)</a:t>
            </a:r>
          </a:p>
          <a:p>
            <a:pPr marL="228600" indent="-228600">
              <a:buFont typeface="+mj-lt"/>
              <a:buAutoNum type="arabicPeriod"/>
            </a:pPr>
            <a:r>
              <a:rPr lang="en-US" sz="1200" dirty="0" smtClean="0"/>
              <a:t>WRF Portal ( Model Portal)</a:t>
            </a:r>
          </a:p>
          <a:p>
            <a:pPr marL="228600" indent="-228600">
              <a:buFont typeface="+mj-lt"/>
              <a:buAutoNum type="arabicPeriod"/>
            </a:pPr>
            <a:r>
              <a:rPr lang="en-US" sz="1200" dirty="0" err="1" smtClean="0"/>
              <a:t>Simulia</a:t>
            </a:r>
            <a:r>
              <a:rPr lang="en-US" sz="1200" dirty="0" smtClean="0"/>
              <a:t>, </a:t>
            </a:r>
            <a:r>
              <a:rPr lang="en-US" sz="1200" dirty="0" err="1" smtClean="0"/>
              <a:t>Ansys</a:t>
            </a:r>
            <a:r>
              <a:rPr lang="en-US" sz="1200" dirty="0" smtClean="0"/>
              <a:t> Cloud (Modeling Portal)</a:t>
            </a:r>
          </a:p>
          <a:p>
            <a:pPr marL="228600" indent="-228600">
              <a:buFont typeface="+mj-lt"/>
              <a:buAutoNum type="arabicPeriod"/>
            </a:pPr>
            <a:r>
              <a:rPr lang="en-US" sz="1200" dirty="0" err="1" smtClean="0"/>
              <a:t>Nvidia</a:t>
            </a:r>
            <a:r>
              <a:rPr lang="en-US" sz="1200" dirty="0" smtClean="0"/>
              <a:t> Cloud/Grid (Container, Benchmark, and Gaming Portal)</a:t>
            </a:r>
          </a:p>
          <a:p>
            <a:pPr marL="228600" indent="-228600">
              <a:buFont typeface="+mj-lt"/>
              <a:buAutoNum type="arabicPeriod"/>
            </a:pPr>
            <a:r>
              <a:rPr lang="en-US" sz="1200" dirty="0" smtClean="0"/>
              <a:t>LS-DYNA Cloud (Modeling Portal)</a:t>
            </a:r>
          </a:p>
          <a:p>
            <a:pPr marL="228600" indent="-228600">
              <a:buFont typeface="+mj-lt"/>
              <a:buAutoNum type="arabicPeriod"/>
            </a:pPr>
            <a:r>
              <a:rPr lang="en-US" sz="1200" dirty="0" err="1" smtClean="0"/>
              <a:t>WeNMR</a:t>
            </a:r>
            <a:r>
              <a:rPr lang="en-US" sz="1200" dirty="0" smtClean="0"/>
              <a:t> (GROMACS)</a:t>
            </a:r>
            <a:r>
              <a:rPr lang="en-US" sz="1200" b="0" dirty="0" smtClean="0"/>
              <a:t>, </a:t>
            </a:r>
            <a:r>
              <a:rPr lang="en-US" sz="1200" dirty="0" err="1" smtClean="0"/>
              <a:t>Tensorflow</a:t>
            </a:r>
            <a:r>
              <a:rPr lang="en-US" sz="1200" dirty="0" smtClean="0"/>
              <a:t> Playground, Render Rocket   … </a:t>
            </a:r>
            <a:r>
              <a:rPr lang="en-US" sz="1200" dirty="0" err="1" smtClean="0"/>
              <a:t>etc</a:t>
            </a:r>
            <a:r>
              <a:rPr lang="en-US" sz="1200" dirty="0" smtClean="0"/>
              <a:t> (much </a:t>
            </a:r>
            <a:r>
              <a:rPr lang="en-US" sz="1200" dirty="0" err="1" smtClean="0"/>
              <a:t>much</a:t>
            </a:r>
            <a:r>
              <a:rPr lang="en-US" sz="1200" dirty="0" smtClean="0"/>
              <a:t> more)</a:t>
            </a:r>
          </a:p>
          <a:p>
            <a:pPr marL="0" indent="0"/>
            <a:r>
              <a:rPr lang="en-US" sz="1200" dirty="0" smtClean="0"/>
              <a:t>Providing custom interfaces, environments, and services more closely aligned with applications and customer needs. </a:t>
            </a:r>
          </a:p>
          <a:p>
            <a:pPr marL="0" indent="0"/>
            <a:r>
              <a:rPr lang="en-US" sz="1200" dirty="0" smtClean="0"/>
              <a:t>Why are these portals important? They provide ease of use, more functionality, scalability, automatic hardware and software upgrades, constant optimizations, and virtualization (just to name a few).</a:t>
            </a:r>
          </a:p>
          <a:p>
            <a:pPr marL="0" indent="0"/>
            <a:endParaRPr lang="en-US" sz="1200" dirty="0" smtClean="0"/>
          </a:p>
        </p:txBody>
      </p:sp>
      <p:sp>
        <p:nvSpPr>
          <p:cNvPr id="3" name="Slide Number Placeholder 2"/>
          <p:cNvSpPr>
            <a:spLocks noGrp="1"/>
          </p:cNvSpPr>
          <p:nvPr>
            <p:ph type="sldNum" sz="quarter" idx="12"/>
          </p:nvPr>
        </p:nvSpPr>
        <p:spPr/>
        <p:txBody>
          <a:bodyPr/>
          <a:lstStyle/>
          <a:p>
            <a:fld id="{EE2556C5-CE8C-6547-B838-EA80C61A4AF7}" type="slidenum">
              <a:rPr lang="en-US" smtClean="0"/>
              <a:pPr/>
              <a:t>15</a:t>
            </a:fld>
            <a:endParaRPr lang="en-US" dirty="0"/>
          </a:p>
        </p:txBody>
      </p:sp>
      <p:sp>
        <p:nvSpPr>
          <p:cNvPr id="4" name="Title 3"/>
          <p:cNvSpPr>
            <a:spLocks noGrp="1"/>
          </p:cNvSpPr>
          <p:nvPr>
            <p:ph type="title"/>
          </p:nvPr>
        </p:nvSpPr>
        <p:spPr/>
        <p:txBody>
          <a:bodyPr/>
          <a:lstStyle/>
          <a:p>
            <a:r>
              <a:rPr lang="en-US" dirty="0" smtClean="0"/>
              <a:t>What are Portal Services</a:t>
            </a:r>
            <a:endParaRPr lang="en-US" dirty="0"/>
          </a:p>
        </p:txBody>
      </p:sp>
      <p:sp>
        <p:nvSpPr>
          <p:cNvPr id="5" name="Date Placeholder 4"/>
          <p:cNvSpPr>
            <a:spLocks noGrp="1"/>
          </p:cNvSpPr>
          <p:nvPr>
            <p:ph type="dt" sz="half" idx="2"/>
          </p:nvPr>
        </p:nvSpPr>
        <p:spPr/>
        <p:txBody>
          <a:bodyPr/>
          <a:lstStyle/>
          <a:p>
            <a:r>
              <a:rPr lang="en-US" smtClean="0"/>
              <a:t>April 10, 2019</a:t>
            </a:r>
            <a:endParaRPr lang="en-US" dirty="0"/>
          </a:p>
        </p:txBody>
      </p:sp>
      <p:sp>
        <p:nvSpPr>
          <p:cNvPr id="6" name="Footer Placeholder 5"/>
          <p:cNvSpPr>
            <a:spLocks noGrp="1"/>
          </p:cNvSpPr>
          <p:nvPr>
            <p:ph type="ftr" sz="quarter" idx="3"/>
          </p:nvPr>
        </p:nvSpPr>
        <p:spPr/>
        <p:txBody>
          <a:bodyPr/>
          <a:lstStyle/>
          <a:p>
            <a:r>
              <a:rPr lang="en-US" smtClean="0"/>
              <a:t>Intel Corporation</a:t>
            </a:r>
            <a:endParaRPr lang="en-US" dirty="0"/>
          </a:p>
        </p:txBody>
      </p:sp>
    </p:spTree>
    <p:extLst>
      <p:ext uri="{BB962C8B-B14F-4D97-AF65-F5344CB8AC3E}">
        <p14:creationId xmlns:p14="http://schemas.microsoft.com/office/powerpoint/2010/main" val="165244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Surgeon General WARNING:</a:t>
            </a:r>
            <a:endParaRPr lang="en-US" dirty="0"/>
          </a:p>
        </p:txBody>
      </p:sp>
      <p:sp>
        <p:nvSpPr>
          <p:cNvPr id="5" name="Text Placeholder 4"/>
          <p:cNvSpPr>
            <a:spLocks noGrp="1"/>
          </p:cNvSpPr>
          <p:nvPr>
            <p:ph type="body" idx="1"/>
          </p:nvPr>
        </p:nvSpPr>
        <p:spPr/>
        <p:txBody>
          <a:bodyPr/>
          <a:lstStyle/>
          <a:p>
            <a:pPr marL="342900" indent="-342900">
              <a:buAutoNum type="arabicParenR"/>
            </a:pPr>
            <a:r>
              <a:rPr lang="en-US" dirty="0" smtClean="0"/>
              <a:t>Your architecture ISN’T wrong. </a:t>
            </a:r>
            <a:r>
              <a:rPr lang="en-US" dirty="0" smtClean="0">
                <a:sym typeface="Wingdings" panose="05000000000000000000" pitchFamily="2" charset="2"/>
              </a:rPr>
              <a:t></a:t>
            </a:r>
            <a:endParaRPr lang="en-US" dirty="0" smtClean="0"/>
          </a:p>
          <a:p>
            <a:pPr marL="342900" indent="-342900">
              <a:buAutoNum type="arabicParenR"/>
            </a:pPr>
            <a:r>
              <a:rPr lang="en-US" dirty="0" smtClean="0"/>
              <a:t>Performance portal still a work in progress. </a:t>
            </a:r>
            <a:r>
              <a:rPr lang="en-US" dirty="0" smtClean="0">
                <a:sym typeface="Wingdings" panose="05000000000000000000" pitchFamily="2" charset="2"/>
              </a:rPr>
              <a:t></a:t>
            </a:r>
            <a:endParaRPr lang="en-US" dirty="0"/>
          </a:p>
        </p:txBody>
      </p:sp>
      <p:sp>
        <p:nvSpPr>
          <p:cNvPr id="17" name="Date Placeholder 16"/>
          <p:cNvSpPr>
            <a:spLocks noGrp="1"/>
          </p:cNvSpPr>
          <p:nvPr>
            <p:ph type="dt" sz="half" idx="4294967295"/>
          </p:nvPr>
        </p:nvSpPr>
        <p:spPr>
          <a:xfrm>
            <a:off x="0" y="4787900"/>
            <a:ext cx="1614488" cy="280988"/>
          </a:xfrm>
        </p:spPr>
        <p:txBody>
          <a:bodyPr/>
          <a:lstStyle/>
          <a:p>
            <a:r>
              <a:rPr lang="en-US" sz="1200" smtClean="0">
                <a:solidFill>
                  <a:schemeClr val="bg1"/>
                </a:solidFill>
              </a:rPr>
              <a:t>April 10, 2019</a:t>
            </a:r>
            <a:endParaRPr lang="en-US" sz="1200" dirty="0">
              <a:solidFill>
                <a:schemeClr val="bg1"/>
              </a:solidFill>
            </a:endParaRPr>
          </a:p>
        </p:txBody>
      </p:sp>
      <p:sp>
        <p:nvSpPr>
          <p:cNvPr id="2" name="Footer Placeholder 1"/>
          <p:cNvSpPr>
            <a:spLocks noGrp="1"/>
          </p:cNvSpPr>
          <p:nvPr>
            <p:ph type="ftr" sz="quarter" idx="4294967295"/>
          </p:nvPr>
        </p:nvSpPr>
        <p:spPr>
          <a:xfrm>
            <a:off x="2798763" y="4804839"/>
            <a:ext cx="3086100" cy="274637"/>
          </a:xfrm>
        </p:spPr>
        <p:txBody>
          <a:bodyPr/>
          <a:lstStyle/>
          <a:p>
            <a:r>
              <a:rPr lang="en-US" dirty="0"/>
              <a:t>Intel Corporation</a:t>
            </a:r>
          </a:p>
        </p:txBody>
      </p:sp>
      <p:sp>
        <p:nvSpPr>
          <p:cNvPr id="3" name="Slide Number Placeholder 2"/>
          <p:cNvSpPr>
            <a:spLocks noGrp="1"/>
          </p:cNvSpPr>
          <p:nvPr>
            <p:ph type="sldNum" sz="quarter" idx="4294967295"/>
          </p:nvPr>
        </p:nvSpPr>
        <p:spPr>
          <a:xfrm>
            <a:off x="7010400" y="4824413"/>
            <a:ext cx="2133600" cy="273050"/>
          </a:xfrm>
        </p:spPr>
        <p:txBody>
          <a:bodyPr/>
          <a:lstStyle/>
          <a:p>
            <a:pPr>
              <a:defRPr/>
            </a:pPr>
            <a:fld id="{152014F4-1B9C-487C-9C92-261A63D4DBD6}" type="slidenum">
              <a:rPr lang="en-US" smtClean="0"/>
              <a:pPr>
                <a:defRPr/>
              </a:pPr>
              <a:t>16</a:t>
            </a:fld>
            <a:endParaRPr lang="en-US" dirty="0"/>
          </a:p>
        </p:txBody>
      </p:sp>
    </p:spTree>
    <p:extLst>
      <p:ext uri="{BB962C8B-B14F-4D97-AF65-F5344CB8AC3E}">
        <p14:creationId xmlns:p14="http://schemas.microsoft.com/office/powerpoint/2010/main" val="92342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t"/>
          <a:lstStyle/>
          <a:p>
            <a:pPr marL="0" indent="0"/>
            <a:r>
              <a:rPr lang="en-US" sz="1200" dirty="0" smtClean="0">
                <a:sym typeface="Wingdings" panose="05000000000000000000" pitchFamily="2" charset="2"/>
              </a:rPr>
              <a:t>Major Ingredients:</a:t>
            </a:r>
          </a:p>
          <a:p>
            <a:pPr marL="228600" indent="-228600">
              <a:buFont typeface="Wingdings" panose="05000000000000000000" pitchFamily="2" charset="2"/>
              <a:buAutoNum type="arabicPeriod"/>
            </a:pPr>
            <a:r>
              <a:rPr lang="en-US" sz="1200" dirty="0" smtClean="0">
                <a:sym typeface="Wingdings" panose="05000000000000000000" pitchFamily="2" charset="2"/>
              </a:rPr>
              <a:t>Must add a service API to existing </a:t>
            </a:r>
            <a:r>
              <a:rPr lang="en-US" sz="1200" dirty="0">
                <a:sym typeface="Wingdings" panose="05000000000000000000" pitchFamily="2" charset="2"/>
              </a:rPr>
              <a:t>applications (</a:t>
            </a:r>
            <a:r>
              <a:rPr lang="en-US" sz="1200" dirty="0" err="1">
                <a:sym typeface="Wingdings" panose="05000000000000000000" pitchFamily="2" charset="2"/>
              </a:rPr>
              <a:t>microservice</a:t>
            </a:r>
            <a:r>
              <a:rPr lang="en-US" sz="1200" dirty="0">
                <a:sym typeface="Wingdings" panose="05000000000000000000" pitchFamily="2" charset="2"/>
              </a:rPr>
              <a:t> oriented)</a:t>
            </a:r>
          </a:p>
          <a:p>
            <a:pPr marL="228600" indent="-228600">
              <a:buFont typeface="Wingdings" panose="05000000000000000000" pitchFamily="2" charset="2"/>
              <a:buAutoNum type="arabicPeriod"/>
            </a:pPr>
            <a:r>
              <a:rPr lang="en-US" sz="1200" dirty="0" smtClean="0">
                <a:sym typeface="Wingdings" panose="05000000000000000000" pitchFamily="2" charset="2"/>
              </a:rPr>
              <a:t>Language </a:t>
            </a:r>
            <a:r>
              <a:rPr lang="en-US" sz="1200" dirty="0">
                <a:sym typeface="Wingdings" panose="05000000000000000000" pitchFamily="2" charset="2"/>
              </a:rPr>
              <a:t>selection </a:t>
            </a:r>
            <a:r>
              <a:rPr lang="en-US" sz="1200" dirty="0" smtClean="0">
                <a:sym typeface="Wingdings" panose="05000000000000000000" pitchFamily="2" charset="2"/>
              </a:rPr>
              <a:t>: Python, GO, Java…</a:t>
            </a:r>
            <a:r>
              <a:rPr lang="en-US" sz="1200" dirty="0" err="1" smtClean="0">
                <a:sym typeface="Wingdings" panose="05000000000000000000" pitchFamily="2" charset="2"/>
              </a:rPr>
              <a:t>etc</a:t>
            </a:r>
            <a:endParaRPr lang="en-US" sz="1200" dirty="0" smtClean="0">
              <a:sym typeface="Wingdings" panose="05000000000000000000" pitchFamily="2" charset="2"/>
            </a:endParaRPr>
          </a:p>
          <a:p>
            <a:pPr marL="228600" indent="-228600">
              <a:buAutoNum type="arabicPeriod"/>
            </a:pPr>
            <a:r>
              <a:rPr lang="en-US" sz="1200" dirty="0" smtClean="0">
                <a:sym typeface="Wingdings" panose="05000000000000000000" pitchFamily="2" charset="2"/>
              </a:rPr>
              <a:t>Frontend webserver(s) (REST API)</a:t>
            </a:r>
          </a:p>
          <a:p>
            <a:pPr marL="228600" indent="-228600">
              <a:buAutoNum type="arabicPeriod"/>
            </a:pPr>
            <a:r>
              <a:rPr lang="en-US" sz="1200" dirty="0" smtClean="0">
                <a:sym typeface="Wingdings" panose="05000000000000000000" pitchFamily="2" charset="2"/>
              </a:rPr>
              <a:t>Backend master service strategy (warning, shared resource) – (REST to Socket API)</a:t>
            </a:r>
          </a:p>
          <a:p>
            <a:pPr marL="228600" indent="-228600">
              <a:buAutoNum type="arabicPeriod"/>
            </a:pPr>
            <a:r>
              <a:rPr lang="en-US" sz="1200" dirty="0" smtClean="0">
                <a:sym typeface="Wingdings" panose="05000000000000000000" pitchFamily="2" charset="2"/>
              </a:rPr>
              <a:t>Inoperability and scaling strategy across containers (between agents and application containers)</a:t>
            </a:r>
          </a:p>
          <a:p>
            <a:pPr marL="228600" indent="-228600">
              <a:buAutoNum type="arabicPeriod"/>
            </a:pPr>
            <a:r>
              <a:rPr lang="en-US" sz="1200" dirty="0" smtClean="0">
                <a:sym typeface="Wingdings" panose="05000000000000000000" pitchFamily="2" charset="2"/>
              </a:rPr>
              <a:t>Security in a container, between containers (database, object stores… </a:t>
            </a:r>
            <a:r>
              <a:rPr lang="en-US" sz="1200" dirty="0" err="1" smtClean="0">
                <a:sym typeface="Wingdings" panose="05000000000000000000" pitchFamily="2" charset="2"/>
              </a:rPr>
              <a:t>etc</a:t>
            </a:r>
            <a:r>
              <a:rPr lang="en-US" sz="1200" dirty="0" smtClean="0">
                <a:sym typeface="Wingdings" panose="05000000000000000000" pitchFamily="2" charset="2"/>
              </a:rPr>
              <a:t>), frontends.</a:t>
            </a:r>
          </a:p>
          <a:p>
            <a:pPr marL="228600" indent="-228600">
              <a:buAutoNum type="arabicPeriod"/>
            </a:pPr>
            <a:r>
              <a:rPr lang="en-US" sz="1200" dirty="0" smtClean="0">
                <a:sym typeface="Wingdings" panose="05000000000000000000" pitchFamily="2" charset="2"/>
              </a:rPr>
              <a:t>Data injection and extraction strategy </a:t>
            </a:r>
          </a:p>
          <a:p>
            <a:pPr marL="228600" indent="-228600">
              <a:buAutoNum type="arabicPeriod"/>
            </a:pPr>
            <a:r>
              <a:rPr lang="en-US" sz="1200" dirty="0" smtClean="0">
                <a:sym typeface="Wingdings" panose="05000000000000000000" pitchFamily="2" charset="2"/>
              </a:rPr>
              <a:t>Load balanced persistency service strategy (warning, shared resource)</a:t>
            </a:r>
          </a:p>
          <a:p>
            <a:pPr marL="228600" indent="-228600">
              <a:buAutoNum type="arabicPeriod"/>
            </a:pPr>
            <a:r>
              <a:rPr lang="en-US" sz="1200" dirty="0" smtClean="0">
                <a:sym typeface="Wingdings" panose="05000000000000000000" pitchFamily="2" charset="2"/>
              </a:rPr>
              <a:t>Database services network (warning, shared resource)</a:t>
            </a:r>
          </a:p>
          <a:p>
            <a:pPr marL="228600" indent="-228600">
              <a:buAutoNum type="arabicPeriod"/>
            </a:pPr>
            <a:r>
              <a:rPr lang="en-US" sz="1200" dirty="0" smtClean="0">
                <a:sym typeface="Wingdings" panose="05000000000000000000" pitchFamily="2" charset="2"/>
              </a:rPr>
              <a:t>Preliminary </a:t>
            </a:r>
            <a:r>
              <a:rPr lang="en-US" sz="1200" dirty="0">
                <a:sym typeface="Wingdings" panose="05000000000000000000" pitchFamily="2" charset="2"/>
              </a:rPr>
              <a:t>a</a:t>
            </a:r>
            <a:r>
              <a:rPr lang="en-US" sz="1200" dirty="0" smtClean="0">
                <a:sym typeface="Wingdings" panose="05000000000000000000" pitchFamily="2" charset="2"/>
              </a:rPr>
              <a:t>gent list, whether they are shared, bottleneck report, port definitions</a:t>
            </a:r>
          </a:p>
          <a:p>
            <a:pPr marL="0" indent="0"/>
            <a:endParaRPr lang="en-US" sz="1200" dirty="0" smtClean="0">
              <a:sym typeface="Wingdings" panose="05000000000000000000" pitchFamily="2" charset="2"/>
            </a:endParaRPr>
          </a:p>
          <a:p>
            <a:pPr marL="228600" indent="-228600">
              <a:buAutoNum type="arabicPeriod"/>
            </a:pPr>
            <a:endParaRPr lang="en-US" sz="1200" dirty="0" smtClean="0">
              <a:sym typeface="Wingdings" panose="05000000000000000000" pitchFamily="2" charset="2"/>
            </a:endParaRPr>
          </a:p>
          <a:p>
            <a:pPr marL="228600" indent="-228600">
              <a:buAutoNum type="arabicPeriod"/>
            </a:pPr>
            <a:endParaRPr lang="en-US" sz="1200" dirty="0" smtClean="0">
              <a:sym typeface="Wingdings" panose="05000000000000000000" pitchFamily="2" charset="2"/>
            </a:endParaRPr>
          </a:p>
        </p:txBody>
      </p:sp>
      <p:sp>
        <p:nvSpPr>
          <p:cNvPr id="3" name="Slide Number Placeholder 2"/>
          <p:cNvSpPr>
            <a:spLocks noGrp="1"/>
          </p:cNvSpPr>
          <p:nvPr>
            <p:ph type="sldNum" sz="quarter" idx="12"/>
          </p:nvPr>
        </p:nvSpPr>
        <p:spPr/>
        <p:txBody>
          <a:bodyPr/>
          <a:lstStyle/>
          <a:p>
            <a:fld id="{EE2556C5-CE8C-6547-B838-EA80C61A4AF7}" type="slidenum">
              <a:rPr lang="en-US" smtClean="0"/>
              <a:pPr/>
              <a:t>17</a:t>
            </a:fld>
            <a:endParaRPr lang="en-US" dirty="0"/>
          </a:p>
        </p:txBody>
      </p:sp>
      <p:sp>
        <p:nvSpPr>
          <p:cNvPr id="4" name="Title 3"/>
          <p:cNvSpPr>
            <a:spLocks noGrp="1"/>
          </p:cNvSpPr>
          <p:nvPr>
            <p:ph type="title"/>
          </p:nvPr>
        </p:nvSpPr>
        <p:spPr/>
        <p:txBody>
          <a:bodyPr/>
          <a:lstStyle/>
          <a:p>
            <a:r>
              <a:rPr lang="en-US" dirty="0" smtClean="0"/>
              <a:t>Major Ingredients for </a:t>
            </a:r>
            <a:r>
              <a:rPr lang="en-US" dirty="0" err="1" smtClean="0"/>
              <a:t>SCaaS</a:t>
            </a:r>
            <a:r>
              <a:rPr lang="en-US" dirty="0" smtClean="0"/>
              <a:t> Platforms</a:t>
            </a:r>
            <a:endParaRPr lang="en-US" dirty="0"/>
          </a:p>
        </p:txBody>
      </p:sp>
      <p:sp>
        <p:nvSpPr>
          <p:cNvPr id="5" name="Date Placeholder 4"/>
          <p:cNvSpPr>
            <a:spLocks noGrp="1"/>
          </p:cNvSpPr>
          <p:nvPr>
            <p:ph type="dt" sz="half" idx="2"/>
          </p:nvPr>
        </p:nvSpPr>
        <p:spPr/>
        <p:txBody>
          <a:bodyPr/>
          <a:lstStyle/>
          <a:p>
            <a:r>
              <a:rPr lang="en-US" smtClean="0"/>
              <a:t>April 10, 2019</a:t>
            </a:r>
            <a:endParaRPr lang="en-US" dirty="0"/>
          </a:p>
        </p:txBody>
      </p:sp>
      <p:sp>
        <p:nvSpPr>
          <p:cNvPr id="6" name="Footer Placeholder 5"/>
          <p:cNvSpPr>
            <a:spLocks noGrp="1"/>
          </p:cNvSpPr>
          <p:nvPr>
            <p:ph type="ftr" sz="quarter" idx="3"/>
          </p:nvPr>
        </p:nvSpPr>
        <p:spPr/>
        <p:txBody>
          <a:bodyPr/>
          <a:lstStyle/>
          <a:p>
            <a:r>
              <a:rPr lang="en-US" smtClean="0"/>
              <a:t>Intel Corporation</a:t>
            </a:r>
            <a:endParaRPr lang="en-US" dirty="0"/>
          </a:p>
        </p:txBody>
      </p:sp>
    </p:spTree>
    <p:extLst>
      <p:ext uri="{BB962C8B-B14F-4D97-AF65-F5344CB8AC3E}">
        <p14:creationId xmlns:p14="http://schemas.microsoft.com/office/powerpoint/2010/main" val="98481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t"/>
          <a:lstStyle/>
          <a:p>
            <a:pPr marL="0" indent="0"/>
            <a:r>
              <a:rPr lang="en-US" sz="1200" dirty="0" smtClean="0">
                <a:sym typeface="Wingdings" panose="05000000000000000000" pitchFamily="2" charset="2"/>
              </a:rPr>
              <a:t>Major Ingredients:</a:t>
            </a:r>
          </a:p>
          <a:p>
            <a:pPr marL="228600" indent="-228600">
              <a:buFont typeface="Wingdings" panose="05000000000000000000" pitchFamily="2" charset="2"/>
              <a:buAutoNum type="arabicPeriod"/>
            </a:pPr>
            <a:r>
              <a:rPr lang="en-US" sz="1200" dirty="0" smtClean="0">
                <a:solidFill>
                  <a:srgbClr val="FF0000"/>
                </a:solidFill>
                <a:sym typeface="Wingdings" panose="05000000000000000000" pitchFamily="2" charset="2"/>
              </a:rPr>
              <a:t>Must add a service API to existing applications </a:t>
            </a:r>
            <a:r>
              <a:rPr lang="en-US" sz="1200" dirty="0">
                <a:solidFill>
                  <a:srgbClr val="FF0000"/>
                </a:solidFill>
                <a:sym typeface="Wingdings" panose="05000000000000000000" pitchFamily="2" charset="2"/>
              </a:rPr>
              <a:t>(</a:t>
            </a:r>
            <a:r>
              <a:rPr lang="en-US" sz="1200" dirty="0" err="1">
                <a:solidFill>
                  <a:srgbClr val="FF0000"/>
                </a:solidFill>
                <a:sym typeface="Wingdings" panose="05000000000000000000" pitchFamily="2" charset="2"/>
              </a:rPr>
              <a:t>microservice</a:t>
            </a:r>
            <a:r>
              <a:rPr lang="en-US" sz="1200" dirty="0">
                <a:solidFill>
                  <a:srgbClr val="FF0000"/>
                </a:solidFill>
                <a:sym typeface="Wingdings" panose="05000000000000000000" pitchFamily="2" charset="2"/>
              </a:rPr>
              <a:t> oriented</a:t>
            </a:r>
            <a:r>
              <a:rPr lang="en-US" sz="1200" dirty="0" smtClean="0">
                <a:solidFill>
                  <a:srgbClr val="FF0000"/>
                </a:solidFill>
                <a:sym typeface="Wingdings" panose="05000000000000000000" pitchFamily="2" charset="2"/>
              </a:rPr>
              <a:t>)</a:t>
            </a:r>
          </a:p>
          <a:p>
            <a:pPr marL="228600" indent="-228600">
              <a:buFont typeface="Wingdings" panose="05000000000000000000" pitchFamily="2" charset="2"/>
              <a:buAutoNum type="arabicPeriod"/>
            </a:pPr>
            <a:r>
              <a:rPr lang="en-US" sz="1200" dirty="0" smtClean="0">
                <a:sym typeface="Wingdings" panose="05000000000000000000" pitchFamily="2" charset="2"/>
              </a:rPr>
              <a:t>Language </a:t>
            </a:r>
            <a:r>
              <a:rPr lang="en-US" sz="1200" dirty="0">
                <a:sym typeface="Wingdings" panose="05000000000000000000" pitchFamily="2" charset="2"/>
              </a:rPr>
              <a:t>selection </a:t>
            </a:r>
            <a:r>
              <a:rPr lang="en-US" sz="1200" dirty="0" smtClean="0">
                <a:sym typeface="Wingdings" panose="05000000000000000000" pitchFamily="2" charset="2"/>
              </a:rPr>
              <a:t>: Python, GO, Java…</a:t>
            </a:r>
            <a:r>
              <a:rPr lang="en-US" sz="1200" dirty="0" err="1" smtClean="0">
                <a:sym typeface="Wingdings" panose="05000000000000000000" pitchFamily="2" charset="2"/>
              </a:rPr>
              <a:t>etc</a:t>
            </a:r>
            <a:endParaRPr lang="en-US" sz="1200" dirty="0" smtClean="0">
              <a:sym typeface="Wingdings" panose="05000000000000000000" pitchFamily="2" charset="2"/>
            </a:endParaRPr>
          </a:p>
          <a:p>
            <a:pPr marL="228600" indent="-228600">
              <a:buAutoNum type="arabicPeriod"/>
            </a:pPr>
            <a:r>
              <a:rPr lang="en-US" sz="1200" dirty="0" smtClean="0">
                <a:sym typeface="Wingdings" panose="05000000000000000000" pitchFamily="2" charset="2"/>
              </a:rPr>
              <a:t>Frontend webserver(s) (REST API)</a:t>
            </a:r>
          </a:p>
          <a:p>
            <a:pPr marL="228600" indent="-228600">
              <a:buAutoNum type="arabicPeriod"/>
            </a:pPr>
            <a:r>
              <a:rPr lang="en-US" sz="1200" dirty="0" smtClean="0">
                <a:sym typeface="Wingdings" panose="05000000000000000000" pitchFamily="2" charset="2"/>
              </a:rPr>
              <a:t>Backend master service strategy (warning, shared resource) – (REST to Socket API)</a:t>
            </a:r>
          </a:p>
          <a:p>
            <a:pPr marL="228600" indent="-228600">
              <a:buAutoNum type="arabicPeriod"/>
            </a:pPr>
            <a:r>
              <a:rPr lang="en-US" sz="1200" dirty="0" smtClean="0">
                <a:sym typeface="Wingdings" panose="05000000000000000000" pitchFamily="2" charset="2"/>
              </a:rPr>
              <a:t>Inoperability and scaling strategy across containers (between agents and application containers)</a:t>
            </a:r>
          </a:p>
          <a:p>
            <a:pPr marL="228600" indent="-228600">
              <a:buAutoNum type="arabicPeriod"/>
            </a:pPr>
            <a:r>
              <a:rPr lang="en-US" sz="1200" dirty="0" smtClean="0">
                <a:sym typeface="Wingdings" panose="05000000000000000000" pitchFamily="2" charset="2"/>
              </a:rPr>
              <a:t>Security in a container, between containers (database, object stores… </a:t>
            </a:r>
            <a:r>
              <a:rPr lang="en-US" sz="1200" dirty="0" err="1" smtClean="0">
                <a:sym typeface="Wingdings" panose="05000000000000000000" pitchFamily="2" charset="2"/>
              </a:rPr>
              <a:t>etc</a:t>
            </a:r>
            <a:r>
              <a:rPr lang="en-US" sz="1200" dirty="0" smtClean="0">
                <a:sym typeface="Wingdings" panose="05000000000000000000" pitchFamily="2" charset="2"/>
              </a:rPr>
              <a:t>), frontends.</a:t>
            </a:r>
          </a:p>
          <a:p>
            <a:pPr marL="228600" indent="-228600">
              <a:buAutoNum type="arabicPeriod"/>
            </a:pPr>
            <a:r>
              <a:rPr lang="en-US" sz="1200" dirty="0" smtClean="0">
                <a:sym typeface="Wingdings" panose="05000000000000000000" pitchFamily="2" charset="2"/>
              </a:rPr>
              <a:t>Data injection and extraction strategy </a:t>
            </a:r>
          </a:p>
          <a:p>
            <a:pPr marL="228600" indent="-228600">
              <a:buAutoNum type="arabicPeriod"/>
            </a:pPr>
            <a:r>
              <a:rPr lang="en-US" sz="1200" dirty="0" smtClean="0">
                <a:sym typeface="Wingdings" panose="05000000000000000000" pitchFamily="2" charset="2"/>
              </a:rPr>
              <a:t>Load balanced persistency service strategy (warning, shared resource)</a:t>
            </a:r>
          </a:p>
          <a:p>
            <a:pPr marL="228600" indent="-228600">
              <a:buAutoNum type="arabicPeriod"/>
            </a:pPr>
            <a:r>
              <a:rPr lang="en-US" sz="1200" dirty="0" smtClean="0">
                <a:sym typeface="Wingdings" panose="05000000000000000000" pitchFamily="2" charset="2"/>
              </a:rPr>
              <a:t>Database services network (warning, shared resource)</a:t>
            </a:r>
          </a:p>
          <a:p>
            <a:pPr marL="228600" indent="-228600">
              <a:buAutoNum type="arabicPeriod"/>
            </a:pPr>
            <a:r>
              <a:rPr lang="en-US" sz="1200" dirty="0" smtClean="0">
                <a:sym typeface="Wingdings" panose="05000000000000000000" pitchFamily="2" charset="2"/>
              </a:rPr>
              <a:t>Preliminary </a:t>
            </a:r>
            <a:r>
              <a:rPr lang="en-US" sz="1200" dirty="0">
                <a:sym typeface="Wingdings" panose="05000000000000000000" pitchFamily="2" charset="2"/>
              </a:rPr>
              <a:t>a</a:t>
            </a:r>
            <a:r>
              <a:rPr lang="en-US" sz="1200" dirty="0" smtClean="0">
                <a:sym typeface="Wingdings" panose="05000000000000000000" pitchFamily="2" charset="2"/>
              </a:rPr>
              <a:t>gent list, whether they are shared, bottleneck report, port definitions</a:t>
            </a:r>
          </a:p>
          <a:p>
            <a:pPr marL="0" indent="0"/>
            <a:endParaRPr lang="en-US" sz="1200" dirty="0" smtClean="0">
              <a:sym typeface="Wingdings" panose="05000000000000000000" pitchFamily="2" charset="2"/>
            </a:endParaRPr>
          </a:p>
          <a:p>
            <a:pPr marL="228600" indent="-228600">
              <a:buAutoNum type="arabicPeriod"/>
            </a:pPr>
            <a:endParaRPr lang="en-US" sz="1200" dirty="0" smtClean="0">
              <a:sym typeface="Wingdings" panose="05000000000000000000" pitchFamily="2" charset="2"/>
            </a:endParaRPr>
          </a:p>
          <a:p>
            <a:pPr marL="228600" indent="-228600">
              <a:buAutoNum type="arabicPeriod"/>
            </a:pPr>
            <a:endParaRPr lang="en-US" sz="1200" dirty="0" smtClean="0">
              <a:sym typeface="Wingdings" panose="05000000000000000000" pitchFamily="2" charset="2"/>
            </a:endParaRPr>
          </a:p>
        </p:txBody>
      </p:sp>
      <p:sp>
        <p:nvSpPr>
          <p:cNvPr id="3" name="Slide Number Placeholder 2"/>
          <p:cNvSpPr>
            <a:spLocks noGrp="1"/>
          </p:cNvSpPr>
          <p:nvPr>
            <p:ph type="sldNum" sz="quarter" idx="12"/>
          </p:nvPr>
        </p:nvSpPr>
        <p:spPr/>
        <p:txBody>
          <a:bodyPr/>
          <a:lstStyle/>
          <a:p>
            <a:fld id="{EE2556C5-CE8C-6547-B838-EA80C61A4AF7}" type="slidenum">
              <a:rPr lang="en-US" smtClean="0"/>
              <a:pPr/>
              <a:t>18</a:t>
            </a:fld>
            <a:endParaRPr lang="en-US" dirty="0"/>
          </a:p>
        </p:txBody>
      </p:sp>
      <p:sp>
        <p:nvSpPr>
          <p:cNvPr id="4" name="Title 3"/>
          <p:cNvSpPr>
            <a:spLocks noGrp="1"/>
          </p:cNvSpPr>
          <p:nvPr>
            <p:ph type="title"/>
          </p:nvPr>
        </p:nvSpPr>
        <p:spPr/>
        <p:txBody>
          <a:bodyPr/>
          <a:lstStyle/>
          <a:p>
            <a:r>
              <a:rPr lang="en-US" dirty="0" smtClean="0"/>
              <a:t>Major Ingredients for </a:t>
            </a:r>
            <a:r>
              <a:rPr lang="en-US" dirty="0" err="1" smtClean="0"/>
              <a:t>SCaaS</a:t>
            </a:r>
            <a:r>
              <a:rPr lang="en-US" dirty="0" smtClean="0"/>
              <a:t> Platforms</a:t>
            </a:r>
            <a:endParaRPr lang="en-US" dirty="0"/>
          </a:p>
        </p:txBody>
      </p:sp>
      <p:sp>
        <p:nvSpPr>
          <p:cNvPr id="5" name="Date Placeholder 4"/>
          <p:cNvSpPr>
            <a:spLocks noGrp="1"/>
          </p:cNvSpPr>
          <p:nvPr>
            <p:ph type="dt" sz="half" idx="2"/>
          </p:nvPr>
        </p:nvSpPr>
        <p:spPr/>
        <p:txBody>
          <a:bodyPr/>
          <a:lstStyle/>
          <a:p>
            <a:r>
              <a:rPr lang="en-US" smtClean="0"/>
              <a:t>April 10, 2019</a:t>
            </a:r>
            <a:endParaRPr lang="en-US" dirty="0"/>
          </a:p>
        </p:txBody>
      </p:sp>
      <p:sp>
        <p:nvSpPr>
          <p:cNvPr id="6" name="Footer Placeholder 5"/>
          <p:cNvSpPr>
            <a:spLocks noGrp="1"/>
          </p:cNvSpPr>
          <p:nvPr>
            <p:ph type="ftr" sz="quarter" idx="3"/>
          </p:nvPr>
        </p:nvSpPr>
        <p:spPr/>
        <p:txBody>
          <a:bodyPr/>
          <a:lstStyle/>
          <a:p>
            <a:r>
              <a:rPr lang="en-US" smtClean="0"/>
              <a:t>Intel Corporation</a:t>
            </a:r>
            <a:endParaRPr lang="en-US" dirty="0"/>
          </a:p>
        </p:txBody>
      </p:sp>
    </p:spTree>
    <p:extLst>
      <p:ext uri="{BB962C8B-B14F-4D97-AF65-F5344CB8AC3E}">
        <p14:creationId xmlns:p14="http://schemas.microsoft.com/office/powerpoint/2010/main" val="4185589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t"/>
          <a:lstStyle/>
          <a:p>
            <a:pPr marL="0" indent="0"/>
            <a:r>
              <a:rPr lang="en-US" sz="1200" dirty="0" smtClean="0">
                <a:sym typeface="Wingdings" panose="05000000000000000000" pitchFamily="2" charset="2"/>
              </a:rPr>
              <a:t>Major Ingredients:</a:t>
            </a:r>
          </a:p>
          <a:p>
            <a:pPr marL="228600" indent="-228600">
              <a:buFont typeface="Wingdings" panose="05000000000000000000" pitchFamily="2" charset="2"/>
              <a:buAutoNum type="arabicPeriod"/>
            </a:pPr>
            <a:r>
              <a:rPr lang="en-US" sz="1200" dirty="0">
                <a:solidFill>
                  <a:srgbClr val="FF0000"/>
                </a:solidFill>
                <a:sym typeface="Wingdings" panose="05000000000000000000" pitchFamily="2" charset="2"/>
              </a:rPr>
              <a:t>Must add a service API to existing applications (</a:t>
            </a:r>
            <a:r>
              <a:rPr lang="en-US" sz="1200" dirty="0" err="1">
                <a:solidFill>
                  <a:srgbClr val="FF0000"/>
                </a:solidFill>
                <a:sym typeface="Wingdings" panose="05000000000000000000" pitchFamily="2" charset="2"/>
              </a:rPr>
              <a:t>microservice</a:t>
            </a:r>
            <a:r>
              <a:rPr lang="en-US" sz="1200" dirty="0">
                <a:solidFill>
                  <a:srgbClr val="FF0000"/>
                </a:solidFill>
                <a:sym typeface="Wingdings" panose="05000000000000000000" pitchFamily="2" charset="2"/>
              </a:rPr>
              <a:t> oriented</a:t>
            </a:r>
            <a:r>
              <a:rPr lang="en-US" sz="1200" dirty="0" smtClean="0">
                <a:solidFill>
                  <a:srgbClr val="FF0000"/>
                </a:solidFill>
                <a:sym typeface="Wingdings" panose="05000000000000000000" pitchFamily="2" charset="2"/>
              </a:rPr>
              <a:t>)</a:t>
            </a:r>
            <a:endParaRPr lang="en-US" sz="1200" dirty="0">
              <a:solidFill>
                <a:srgbClr val="FF0000"/>
              </a:solidFill>
              <a:sym typeface="Wingdings" panose="05000000000000000000" pitchFamily="2" charset="2"/>
            </a:endParaRPr>
          </a:p>
          <a:p>
            <a:pPr marL="228600" indent="-228600">
              <a:buFont typeface="Wingdings" panose="05000000000000000000" pitchFamily="2" charset="2"/>
              <a:buAutoNum type="arabicPeriod"/>
            </a:pPr>
            <a:r>
              <a:rPr lang="en-US" sz="1200" dirty="0" smtClean="0">
                <a:sym typeface="Wingdings" panose="05000000000000000000" pitchFamily="2" charset="2"/>
              </a:rPr>
              <a:t>Language </a:t>
            </a:r>
            <a:r>
              <a:rPr lang="en-US" sz="1200" dirty="0">
                <a:sym typeface="Wingdings" panose="05000000000000000000" pitchFamily="2" charset="2"/>
              </a:rPr>
              <a:t>selection </a:t>
            </a:r>
            <a:r>
              <a:rPr lang="en-US" sz="1200" dirty="0" smtClean="0">
                <a:sym typeface="Wingdings" panose="05000000000000000000" pitchFamily="2" charset="2"/>
              </a:rPr>
              <a:t>: Python, GO, Java…</a:t>
            </a:r>
            <a:r>
              <a:rPr lang="en-US" sz="1200" dirty="0" err="1" smtClean="0">
                <a:sym typeface="Wingdings" panose="05000000000000000000" pitchFamily="2" charset="2"/>
              </a:rPr>
              <a:t>etc</a:t>
            </a:r>
            <a:endParaRPr lang="en-US" sz="1200" dirty="0" smtClean="0">
              <a:sym typeface="Wingdings" panose="05000000000000000000" pitchFamily="2" charset="2"/>
            </a:endParaRPr>
          </a:p>
          <a:p>
            <a:pPr marL="228600" indent="-228600">
              <a:buAutoNum type="arabicPeriod"/>
            </a:pPr>
            <a:r>
              <a:rPr lang="en-US" sz="1200" dirty="0" smtClean="0">
                <a:sym typeface="Wingdings" panose="05000000000000000000" pitchFamily="2" charset="2"/>
              </a:rPr>
              <a:t>Frontend webserver(s) (REST API)</a:t>
            </a:r>
          </a:p>
          <a:p>
            <a:pPr marL="228600" indent="-228600">
              <a:buAutoNum type="arabicPeriod"/>
            </a:pPr>
            <a:r>
              <a:rPr lang="en-US" sz="1200" dirty="0" smtClean="0">
                <a:sym typeface="Wingdings" panose="05000000000000000000" pitchFamily="2" charset="2"/>
              </a:rPr>
              <a:t>Backend master service strategy (warning, shared resource) – (REST to Socket API)</a:t>
            </a:r>
          </a:p>
          <a:p>
            <a:pPr marL="228600" indent="-228600">
              <a:buAutoNum type="arabicPeriod"/>
            </a:pPr>
            <a:r>
              <a:rPr lang="en-US" sz="1200" dirty="0" smtClean="0">
                <a:sym typeface="Wingdings" panose="05000000000000000000" pitchFamily="2" charset="2"/>
              </a:rPr>
              <a:t>Inoperability and scaling strategy across containers (between agents and application containers)</a:t>
            </a:r>
          </a:p>
          <a:p>
            <a:pPr marL="228600" indent="-228600">
              <a:buAutoNum type="arabicPeriod"/>
            </a:pPr>
            <a:r>
              <a:rPr lang="en-US" sz="1200" dirty="0" smtClean="0">
                <a:sym typeface="Wingdings" panose="05000000000000000000" pitchFamily="2" charset="2"/>
              </a:rPr>
              <a:t>Security in a container, between containers (database, object stores… </a:t>
            </a:r>
            <a:r>
              <a:rPr lang="en-US" sz="1200" dirty="0" err="1" smtClean="0">
                <a:sym typeface="Wingdings" panose="05000000000000000000" pitchFamily="2" charset="2"/>
              </a:rPr>
              <a:t>etc</a:t>
            </a:r>
            <a:r>
              <a:rPr lang="en-US" sz="1200" dirty="0" smtClean="0">
                <a:sym typeface="Wingdings" panose="05000000000000000000" pitchFamily="2" charset="2"/>
              </a:rPr>
              <a:t>), frontends.</a:t>
            </a:r>
          </a:p>
          <a:p>
            <a:pPr marL="228600" indent="-228600">
              <a:buAutoNum type="arabicPeriod"/>
            </a:pPr>
            <a:r>
              <a:rPr lang="en-US" sz="1200" dirty="0" smtClean="0">
                <a:solidFill>
                  <a:srgbClr val="FF0000"/>
                </a:solidFill>
                <a:sym typeface="Wingdings" panose="05000000000000000000" pitchFamily="2" charset="2"/>
              </a:rPr>
              <a:t>Data injection and extraction strategy </a:t>
            </a:r>
          </a:p>
          <a:p>
            <a:pPr marL="228600" indent="-228600">
              <a:buAutoNum type="arabicPeriod"/>
            </a:pPr>
            <a:r>
              <a:rPr lang="en-US" sz="1200" dirty="0" smtClean="0">
                <a:sym typeface="Wingdings" panose="05000000000000000000" pitchFamily="2" charset="2"/>
              </a:rPr>
              <a:t>Load balanced persistency service strategy (warning, shared resource)</a:t>
            </a:r>
          </a:p>
          <a:p>
            <a:pPr marL="228600" indent="-228600">
              <a:buAutoNum type="arabicPeriod"/>
            </a:pPr>
            <a:r>
              <a:rPr lang="en-US" sz="1200" dirty="0" smtClean="0">
                <a:sym typeface="Wingdings" panose="05000000000000000000" pitchFamily="2" charset="2"/>
              </a:rPr>
              <a:t>Database services network (warning, shared resource)</a:t>
            </a:r>
          </a:p>
          <a:p>
            <a:pPr marL="228600" indent="-228600">
              <a:buAutoNum type="arabicPeriod"/>
            </a:pPr>
            <a:r>
              <a:rPr lang="en-US" sz="1200" dirty="0" smtClean="0">
                <a:sym typeface="Wingdings" panose="05000000000000000000" pitchFamily="2" charset="2"/>
              </a:rPr>
              <a:t>Preliminary </a:t>
            </a:r>
            <a:r>
              <a:rPr lang="en-US" sz="1200" dirty="0">
                <a:sym typeface="Wingdings" panose="05000000000000000000" pitchFamily="2" charset="2"/>
              </a:rPr>
              <a:t>a</a:t>
            </a:r>
            <a:r>
              <a:rPr lang="en-US" sz="1200" dirty="0" smtClean="0">
                <a:sym typeface="Wingdings" panose="05000000000000000000" pitchFamily="2" charset="2"/>
              </a:rPr>
              <a:t>gent list, whether they are shared, bottleneck report, port definitions</a:t>
            </a:r>
          </a:p>
          <a:p>
            <a:pPr marL="0" indent="0"/>
            <a:endParaRPr lang="en-US" sz="1200" dirty="0" smtClean="0">
              <a:sym typeface="Wingdings" panose="05000000000000000000" pitchFamily="2" charset="2"/>
            </a:endParaRPr>
          </a:p>
          <a:p>
            <a:pPr marL="228600" indent="-228600">
              <a:buAutoNum type="arabicPeriod"/>
            </a:pPr>
            <a:endParaRPr lang="en-US" sz="1200" dirty="0" smtClean="0">
              <a:sym typeface="Wingdings" panose="05000000000000000000" pitchFamily="2" charset="2"/>
            </a:endParaRPr>
          </a:p>
          <a:p>
            <a:pPr marL="228600" indent="-228600">
              <a:buAutoNum type="arabicPeriod"/>
            </a:pPr>
            <a:endParaRPr lang="en-US" sz="1200" dirty="0" smtClean="0">
              <a:sym typeface="Wingdings" panose="05000000000000000000" pitchFamily="2" charset="2"/>
            </a:endParaRPr>
          </a:p>
        </p:txBody>
      </p:sp>
      <p:sp>
        <p:nvSpPr>
          <p:cNvPr id="3" name="Slide Number Placeholder 2"/>
          <p:cNvSpPr>
            <a:spLocks noGrp="1"/>
          </p:cNvSpPr>
          <p:nvPr>
            <p:ph type="sldNum" sz="quarter" idx="12"/>
          </p:nvPr>
        </p:nvSpPr>
        <p:spPr/>
        <p:txBody>
          <a:bodyPr/>
          <a:lstStyle/>
          <a:p>
            <a:fld id="{EE2556C5-CE8C-6547-B838-EA80C61A4AF7}" type="slidenum">
              <a:rPr lang="en-US" smtClean="0"/>
              <a:pPr/>
              <a:t>19</a:t>
            </a:fld>
            <a:endParaRPr lang="en-US" dirty="0"/>
          </a:p>
        </p:txBody>
      </p:sp>
      <p:sp>
        <p:nvSpPr>
          <p:cNvPr id="4" name="Title 3"/>
          <p:cNvSpPr>
            <a:spLocks noGrp="1"/>
          </p:cNvSpPr>
          <p:nvPr>
            <p:ph type="title"/>
          </p:nvPr>
        </p:nvSpPr>
        <p:spPr/>
        <p:txBody>
          <a:bodyPr/>
          <a:lstStyle/>
          <a:p>
            <a:r>
              <a:rPr lang="en-US" dirty="0" smtClean="0"/>
              <a:t>Major Ingredients for </a:t>
            </a:r>
            <a:r>
              <a:rPr lang="en-US" dirty="0" err="1" smtClean="0"/>
              <a:t>SCaaS</a:t>
            </a:r>
            <a:r>
              <a:rPr lang="en-US" dirty="0" smtClean="0"/>
              <a:t> Platforms</a:t>
            </a:r>
            <a:endParaRPr lang="en-US" dirty="0"/>
          </a:p>
        </p:txBody>
      </p:sp>
      <p:sp>
        <p:nvSpPr>
          <p:cNvPr id="5" name="Date Placeholder 4"/>
          <p:cNvSpPr>
            <a:spLocks noGrp="1"/>
          </p:cNvSpPr>
          <p:nvPr>
            <p:ph type="dt" sz="half" idx="2"/>
          </p:nvPr>
        </p:nvSpPr>
        <p:spPr/>
        <p:txBody>
          <a:bodyPr/>
          <a:lstStyle/>
          <a:p>
            <a:r>
              <a:rPr lang="en-US" smtClean="0"/>
              <a:t>April 10, 2019</a:t>
            </a:r>
            <a:endParaRPr lang="en-US" dirty="0"/>
          </a:p>
        </p:txBody>
      </p:sp>
      <p:sp>
        <p:nvSpPr>
          <p:cNvPr id="6" name="Footer Placeholder 5"/>
          <p:cNvSpPr>
            <a:spLocks noGrp="1"/>
          </p:cNvSpPr>
          <p:nvPr>
            <p:ph type="ftr" sz="quarter" idx="3"/>
          </p:nvPr>
        </p:nvSpPr>
        <p:spPr/>
        <p:txBody>
          <a:bodyPr/>
          <a:lstStyle/>
          <a:p>
            <a:r>
              <a:rPr lang="en-US" smtClean="0"/>
              <a:t>Intel Corporation</a:t>
            </a:r>
            <a:endParaRPr lang="en-US" dirty="0"/>
          </a:p>
        </p:txBody>
      </p:sp>
    </p:spTree>
    <p:extLst>
      <p:ext uri="{BB962C8B-B14F-4D97-AF65-F5344CB8AC3E}">
        <p14:creationId xmlns:p14="http://schemas.microsoft.com/office/powerpoint/2010/main" val="1242722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657350"/>
            <a:ext cx="7162800" cy="1143000"/>
          </a:xfrm>
        </p:spPr>
        <p:txBody>
          <a:bodyPr wrap="square" anchor="t"/>
          <a:lstStyle/>
          <a:p>
            <a:r>
              <a:rPr lang="en-US" sz="4000" dirty="0" smtClean="0"/>
              <a:t>Architectural CONSIDERATIONS FOR SUPERCOMPUTING AS A SERVICE</a:t>
            </a:r>
            <a:endParaRPr lang="en-US" sz="2800" dirty="0"/>
          </a:p>
        </p:txBody>
      </p:sp>
      <p:sp>
        <p:nvSpPr>
          <p:cNvPr id="3" name="Subtitle 2"/>
          <p:cNvSpPr>
            <a:spLocks noGrp="1"/>
          </p:cNvSpPr>
          <p:nvPr>
            <p:ph type="subTitle" idx="1"/>
          </p:nvPr>
        </p:nvSpPr>
        <p:spPr>
          <a:xfrm>
            <a:off x="990600" y="2805684"/>
            <a:ext cx="6019800" cy="1368577"/>
          </a:xfrm>
        </p:spPr>
        <p:txBody>
          <a:bodyPr/>
          <a:lstStyle/>
          <a:p>
            <a:r>
              <a:rPr lang="en-US" dirty="0" smtClean="0"/>
              <a:t>2019 SEA Conference</a:t>
            </a:r>
            <a:r>
              <a:rPr lang="en-US" dirty="0"/>
              <a:t/>
            </a:r>
            <a:br>
              <a:rPr lang="en-US" dirty="0"/>
            </a:br>
            <a:r>
              <a:rPr lang="en-US" dirty="0" smtClean="0"/>
              <a:t>April 8 - 12, 2019</a:t>
            </a:r>
            <a:endParaRPr lang="en-US" dirty="0"/>
          </a:p>
          <a:p>
            <a:r>
              <a:rPr lang="en-US" dirty="0" smtClean="0"/>
              <a:t>Michael Riera, Application Engineer, Intel Corporation, AZ, USA</a:t>
            </a:r>
            <a:br>
              <a:rPr lang="en-US" dirty="0" smtClean="0"/>
            </a:br>
            <a:r>
              <a:rPr lang="en-US" dirty="0" smtClean="0">
                <a:hlinkClick r:id="rId3"/>
              </a:rPr>
              <a:t>michael.riera@intel.com</a:t>
            </a:r>
            <a:endParaRPr lang="en-US" dirty="0" smtClean="0"/>
          </a:p>
          <a:p>
            <a:r>
              <a:rPr lang="en-US" dirty="0" smtClean="0"/>
              <a:t>Joonmoo Huh, Application Engineer, Intel Corporation, AZ, USA</a:t>
            </a:r>
          </a:p>
          <a:p>
            <a:r>
              <a:rPr lang="en-US" dirty="0" smtClean="0">
                <a:hlinkClick r:id="rId4"/>
              </a:rPr>
              <a:t>Joonmoo.huh@intel.com</a:t>
            </a:r>
            <a:endParaRPr lang="en-US" dirty="0" smtClean="0"/>
          </a:p>
          <a:p>
            <a:endParaRPr lang="en-US" dirty="0" smtClean="0"/>
          </a:p>
          <a:p>
            <a:endParaRPr lang="en-US" dirty="0">
              <a:solidFill>
                <a:schemeClr val="bg1"/>
              </a:solidFill>
            </a:endParaRPr>
          </a:p>
        </p:txBody>
      </p:sp>
    </p:spTree>
    <p:extLst>
      <p:ext uri="{BB962C8B-B14F-4D97-AF65-F5344CB8AC3E}">
        <p14:creationId xmlns:p14="http://schemas.microsoft.com/office/powerpoint/2010/main" val="108961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t"/>
          <a:lstStyle/>
          <a:p>
            <a:pPr marL="0" indent="0"/>
            <a:r>
              <a:rPr lang="en-US" sz="1200" dirty="0" smtClean="0">
                <a:sym typeface="Wingdings" panose="05000000000000000000" pitchFamily="2" charset="2"/>
              </a:rPr>
              <a:t>Major Ingredients:</a:t>
            </a:r>
          </a:p>
          <a:p>
            <a:pPr marL="228600" indent="-228600">
              <a:buFont typeface="Wingdings" panose="05000000000000000000" pitchFamily="2" charset="2"/>
              <a:buAutoNum type="arabicPeriod"/>
            </a:pPr>
            <a:r>
              <a:rPr lang="en-US" sz="1200" dirty="0">
                <a:solidFill>
                  <a:srgbClr val="FF0000"/>
                </a:solidFill>
                <a:sym typeface="Wingdings" panose="05000000000000000000" pitchFamily="2" charset="2"/>
              </a:rPr>
              <a:t>Must add a service API to existing applications </a:t>
            </a:r>
            <a:r>
              <a:rPr lang="en-US" sz="1200" dirty="0" smtClean="0">
                <a:solidFill>
                  <a:srgbClr val="FF0000"/>
                </a:solidFill>
                <a:sym typeface="Wingdings" panose="05000000000000000000" pitchFamily="2" charset="2"/>
              </a:rPr>
              <a:t>(</a:t>
            </a:r>
            <a:r>
              <a:rPr lang="en-US" sz="1200" dirty="0" err="1" smtClean="0">
                <a:solidFill>
                  <a:srgbClr val="FF0000"/>
                </a:solidFill>
                <a:sym typeface="Wingdings" panose="05000000000000000000" pitchFamily="2" charset="2"/>
              </a:rPr>
              <a:t>microservice</a:t>
            </a:r>
            <a:r>
              <a:rPr lang="en-US" sz="1200" dirty="0" smtClean="0">
                <a:solidFill>
                  <a:srgbClr val="FF0000"/>
                </a:solidFill>
                <a:sym typeface="Wingdings" panose="05000000000000000000" pitchFamily="2" charset="2"/>
              </a:rPr>
              <a:t> oriented)</a:t>
            </a:r>
            <a:endParaRPr lang="en-US" sz="1200" dirty="0">
              <a:solidFill>
                <a:srgbClr val="FF0000"/>
              </a:solidFill>
              <a:sym typeface="Wingdings" panose="05000000000000000000" pitchFamily="2" charset="2"/>
            </a:endParaRPr>
          </a:p>
          <a:p>
            <a:pPr marL="228600" indent="-228600">
              <a:buFont typeface="Wingdings" panose="05000000000000000000" pitchFamily="2" charset="2"/>
              <a:buAutoNum type="arabicPeriod"/>
            </a:pPr>
            <a:r>
              <a:rPr lang="en-US" sz="1200" dirty="0" smtClean="0">
                <a:sym typeface="Wingdings" panose="05000000000000000000" pitchFamily="2" charset="2"/>
              </a:rPr>
              <a:t>Language </a:t>
            </a:r>
            <a:r>
              <a:rPr lang="en-US" sz="1200" dirty="0">
                <a:sym typeface="Wingdings" panose="05000000000000000000" pitchFamily="2" charset="2"/>
              </a:rPr>
              <a:t>selection </a:t>
            </a:r>
            <a:r>
              <a:rPr lang="en-US" sz="1200" dirty="0" smtClean="0">
                <a:sym typeface="Wingdings" panose="05000000000000000000" pitchFamily="2" charset="2"/>
              </a:rPr>
              <a:t>: Python, GO, Java…</a:t>
            </a:r>
            <a:r>
              <a:rPr lang="en-US" sz="1200" dirty="0" err="1" smtClean="0">
                <a:sym typeface="Wingdings" panose="05000000000000000000" pitchFamily="2" charset="2"/>
              </a:rPr>
              <a:t>etc</a:t>
            </a:r>
            <a:endParaRPr lang="en-US" sz="1200" dirty="0" smtClean="0">
              <a:sym typeface="Wingdings" panose="05000000000000000000" pitchFamily="2" charset="2"/>
            </a:endParaRPr>
          </a:p>
          <a:p>
            <a:pPr marL="228600" indent="-228600">
              <a:buAutoNum type="arabicPeriod"/>
            </a:pPr>
            <a:r>
              <a:rPr lang="en-US" sz="1200" dirty="0" smtClean="0">
                <a:sym typeface="Wingdings" panose="05000000000000000000" pitchFamily="2" charset="2"/>
              </a:rPr>
              <a:t>Frontend webserver(s) (REST API)</a:t>
            </a:r>
          </a:p>
          <a:p>
            <a:pPr marL="228600" indent="-228600">
              <a:buAutoNum type="arabicPeriod"/>
            </a:pPr>
            <a:r>
              <a:rPr lang="en-US" sz="1200" dirty="0" smtClean="0">
                <a:sym typeface="Wingdings" panose="05000000000000000000" pitchFamily="2" charset="2"/>
              </a:rPr>
              <a:t>Backend master service strategy (warning, shared resource) – (REST to Socket API)</a:t>
            </a:r>
          </a:p>
          <a:p>
            <a:pPr marL="228600" indent="-228600">
              <a:buAutoNum type="arabicPeriod"/>
            </a:pPr>
            <a:r>
              <a:rPr lang="en-US" sz="1200" dirty="0" smtClean="0">
                <a:sym typeface="Wingdings" panose="05000000000000000000" pitchFamily="2" charset="2"/>
              </a:rPr>
              <a:t>Inoperability and scaling strategy across containers (between agents and application containers)</a:t>
            </a:r>
          </a:p>
          <a:p>
            <a:pPr marL="228600" indent="-228600">
              <a:buAutoNum type="arabicPeriod"/>
            </a:pPr>
            <a:r>
              <a:rPr lang="en-US" sz="1200" dirty="0" smtClean="0">
                <a:solidFill>
                  <a:srgbClr val="FF0000"/>
                </a:solidFill>
                <a:sym typeface="Wingdings" panose="05000000000000000000" pitchFamily="2" charset="2"/>
              </a:rPr>
              <a:t>Security in a container, between containers (database, object stores… </a:t>
            </a:r>
            <a:r>
              <a:rPr lang="en-US" sz="1200" dirty="0" err="1" smtClean="0">
                <a:solidFill>
                  <a:srgbClr val="FF0000"/>
                </a:solidFill>
                <a:sym typeface="Wingdings" panose="05000000000000000000" pitchFamily="2" charset="2"/>
              </a:rPr>
              <a:t>etc</a:t>
            </a:r>
            <a:r>
              <a:rPr lang="en-US" sz="1200" dirty="0" smtClean="0">
                <a:solidFill>
                  <a:srgbClr val="FF0000"/>
                </a:solidFill>
                <a:sym typeface="Wingdings" panose="05000000000000000000" pitchFamily="2" charset="2"/>
              </a:rPr>
              <a:t>), frontends.</a:t>
            </a:r>
          </a:p>
          <a:p>
            <a:pPr marL="228600" indent="-228600">
              <a:buAutoNum type="arabicPeriod"/>
            </a:pPr>
            <a:r>
              <a:rPr lang="en-US" sz="1200" dirty="0" smtClean="0">
                <a:solidFill>
                  <a:srgbClr val="FF0000"/>
                </a:solidFill>
                <a:sym typeface="Wingdings" panose="05000000000000000000" pitchFamily="2" charset="2"/>
              </a:rPr>
              <a:t>Data injection and extraction strategy </a:t>
            </a:r>
          </a:p>
          <a:p>
            <a:pPr marL="228600" indent="-228600">
              <a:buAutoNum type="arabicPeriod"/>
            </a:pPr>
            <a:r>
              <a:rPr lang="en-US" sz="1200" dirty="0" smtClean="0">
                <a:sym typeface="Wingdings" panose="05000000000000000000" pitchFamily="2" charset="2"/>
              </a:rPr>
              <a:t>Load balanced persistency service strategy (warning, shared resource)</a:t>
            </a:r>
          </a:p>
          <a:p>
            <a:pPr marL="228600" indent="-228600">
              <a:buAutoNum type="arabicPeriod"/>
            </a:pPr>
            <a:r>
              <a:rPr lang="en-US" sz="1200" dirty="0" smtClean="0">
                <a:sym typeface="Wingdings" panose="05000000000000000000" pitchFamily="2" charset="2"/>
              </a:rPr>
              <a:t>Database services network (warning, shared resource)</a:t>
            </a:r>
          </a:p>
          <a:p>
            <a:pPr marL="228600" indent="-228600">
              <a:buAutoNum type="arabicPeriod"/>
            </a:pPr>
            <a:r>
              <a:rPr lang="en-US" sz="1200" dirty="0" smtClean="0">
                <a:sym typeface="Wingdings" panose="05000000000000000000" pitchFamily="2" charset="2"/>
              </a:rPr>
              <a:t>Preliminary </a:t>
            </a:r>
            <a:r>
              <a:rPr lang="en-US" sz="1200" dirty="0">
                <a:sym typeface="Wingdings" panose="05000000000000000000" pitchFamily="2" charset="2"/>
              </a:rPr>
              <a:t>a</a:t>
            </a:r>
            <a:r>
              <a:rPr lang="en-US" sz="1200" dirty="0" smtClean="0">
                <a:sym typeface="Wingdings" panose="05000000000000000000" pitchFamily="2" charset="2"/>
              </a:rPr>
              <a:t>gent list, whether they are shared, bottleneck report, port definitions</a:t>
            </a:r>
          </a:p>
          <a:p>
            <a:pPr marL="0" indent="0"/>
            <a:endParaRPr lang="en-US" sz="1200" dirty="0" smtClean="0">
              <a:sym typeface="Wingdings" panose="05000000000000000000" pitchFamily="2" charset="2"/>
            </a:endParaRPr>
          </a:p>
          <a:p>
            <a:pPr marL="228600" indent="-228600">
              <a:buAutoNum type="arabicPeriod"/>
            </a:pPr>
            <a:endParaRPr lang="en-US" sz="1200" dirty="0" smtClean="0">
              <a:sym typeface="Wingdings" panose="05000000000000000000" pitchFamily="2" charset="2"/>
            </a:endParaRPr>
          </a:p>
          <a:p>
            <a:pPr marL="228600" indent="-228600">
              <a:buAutoNum type="arabicPeriod"/>
            </a:pPr>
            <a:endParaRPr lang="en-US" sz="1200" dirty="0" smtClean="0">
              <a:sym typeface="Wingdings" panose="05000000000000000000" pitchFamily="2" charset="2"/>
            </a:endParaRPr>
          </a:p>
        </p:txBody>
      </p:sp>
      <p:sp>
        <p:nvSpPr>
          <p:cNvPr id="3" name="Slide Number Placeholder 2"/>
          <p:cNvSpPr>
            <a:spLocks noGrp="1"/>
          </p:cNvSpPr>
          <p:nvPr>
            <p:ph type="sldNum" sz="quarter" idx="12"/>
          </p:nvPr>
        </p:nvSpPr>
        <p:spPr/>
        <p:txBody>
          <a:bodyPr/>
          <a:lstStyle/>
          <a:p>
            <a:fld id="{EE2556C5-CE8C-6547-B838-EA80C61A4AF7}" type="slidenum">
              <a:rPr lang="en-US" smtClean="0"/>
              <a:pPr/>
              <a:t>20</a:t>
            </a:fld>
            <a:endParaRPr lang="en-US" dirty="0"/>
          </a:p>
        </p:txBody>
      </p:sp>
      <p:sp>
        <p:nvSpPr>
          <p:cNvPr id="4" name="Title 3"/>
          <p:cNvSpPr>
            <a:spLocks noGrp="1"/>
          </p:cNvSpPr>
          <p:nvPr>
            <p:ph type="title"/>
          </p:nvPr>
        </p:nvSpPr>
        <p:spPr/>
        <p:txBody>
          <a:bodyPr/>
          <a:lstStyle/>
          <a:p>
            <a:r>
              <a:rPr lang="en-US" dirty="0" smtClean="0"/>
              <a:t>Major Ingredients for </a:t>
            </a:r>
            <a:r>
              <a:rPr lang="en-US" dirty="0" err="1" smtClean="0"/>
              <a:t>SCaaS</a:t>
            </a:r>
            <a:r>
              <a:rPr lang="en-US" dirty="0" smtClean="0"/>
              <a:t> Platforms</a:t>
            </a:r>
            <a:endParaRPr lang="en-US" dirty="0"/>
          </a:p>
        </p:txBody>
      </p:sp>
      <p:sp>
        <p:nvSpPr>
          <p:cNvPr id="5" name="Date Placeholder 4"/>
          <p:cNvSpPr>
            <a:spLocks noGrp="1"/>
          </p:cNvSpPr>
          <p:nvPr>
            <p:ph type="dt" sz="half" idx="2"/>
          </p:nvPr>
        </p:nvSpPr>
        <p:spPr/>
        <p:txBody>
          <a:bodyPr/>
          <a:lstStyle/>
          <a:p>
            <a:r>
              <a:rPr lang="en-US" smtClean="0"/>
              <a:t>April 10, 2019</a:t>
            </a:r>
            <a:endParaRPr lang="en-US" dirty="0"/>
          </a:p>
        </p:txBody>
      </p:sp>
      <p:sp>
        <p:nvSpPr>
          <p:cNvPr id="6" name="Footer Placeholder 5"/>
          <p:cNvSpPr>
            <a:spLocks noGrp="1"/>
          </p:cNvSpPr>
          <p:nvPr>
            <p:ph type="ftr" sz="quarter" idx="3"/>
          </p:nvPr>
        </p:nvSpPr>
        <p:spPr/>
        <p:txBody>
          <a:bodyPr/>
          <a:lstStyle/>
          <a:p>
            <a:r>
              <a:rPr lang="en-US" smtClean="0"/>
              <a:t>Intel Corporation</a:t>
            </a:r>
            <a:endParaRPr lang="en-US" dirty="0"/>
          </a:p>
        </p:txBody>
      </p:sp>
      <p:pic>
        <p:nvPicPr>
          <p:cNvPr id="8" name="Picture 2" descr="Image result for Check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0044" y="2222298"/>
            <a:ext cx="1959818" cy="2602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08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t"/>
          <a:lstStyle/>
          <a:p>
            <a:pPr marL="0" indent="0"/>
            <a:endParaRPr lang="en-US" sz="1200" dirty="0" smtClean="0"/>
          </a:p>
          <a:p>
            <a:pPr marL="228600" indent="-228600">
              <a:buAutoNum type="arabicPeriod"/>
            </a:pPr>
            <a:endParaRPr lang="en-US" sz="1200" dirty="0">
              <a:sym typeface="Wingdings" panose="05000000000000000000" pitchFamily="2" charset="2"/>
            </a:endParaRPr>
          </a:p>
        </p:txBody>
      </p:sp>
      <p:sp>
        <p:nvSpPr>
          <p:cNvPr id="3" name="Slide Number Placeholder 2"/>
          <p:cNvSpPr>
            <a:spLocks noGrp="1"/>
          </p:cNvSpPr>
          <p:nvPr>
            <p:ph type="sldNum" sz="quarter" idx="12"/>
          </p:nvPr>
        </p:nvSpPr>
        <p:spPr/>
        <p:txBody>
          <a:bodyPr/>
          <a:lstStyle/>
          <a:p>
            <a:fld id="{EE2556C5-CE8C-6547-B838-EA80C61A4AF7}" type="slidenum">
              <a:rPr lang="en-US" smtClean="0"/>
              <a:pPr/>
              <a:t>21</a:t>
            </a:fld>
            <a:endParaRPr lang="en-US" dirty="0"/>
          </a:p>
        </p:txBody>
      </p:sp>
      <p:sp>
        <p:nvSpPr>
          <p:cNvPr id="4" name="Title 3"/>
          <p:cNvSpPr>
            <a:spLocks noGrp="1"/>
          </p:cNvSpPr>
          <p:nvPr>
            <p:ph type="title"/>
          </p:nvPr>
        </p:nvSpPr>
        <p:spPr/>
        <p:txBody>
          <a:bodyPr/>
          <a:lstStyle/>
          <a:p>
            <a:r>
              <a:rPr lang="en-US" dirty="0" err="1" smtClean="0"/>
              <a:t>SCaaS</a:t>
            </a:r>
            <a:r>
              <a:rPr lang="en-US" dirty="0" smtClean="0"/>
              <a:t> Ingredients: Proposed Platform Overview</a:t>
            </a:r>
            <a:endParaRPr lang="en-US" dirty="0"/>
          </a:p>
        </p:txBody>
      </p:sp>
      <p:sp>
        <p:nvSpPr>
          <p:cNvPr id="5" name="Date Placeholder 4"/>
          <p:cNvSpPr>
            <a:spLocks noGrp="1"/>
          </p:cNvSpPr>
          <p:nvPr>
            <p:ph type="dt" sz="half" idx="2"/>
          </p:nvPr>
        </p:nvSpPr>
        <p:spPr/>
        <p:txBody>
          <a:bodyPr/>
          <a:lstStyle/>
          <a:p>
            <a:r>
              <a:rPr lang="en-US" smtClean="0"/>
              <a:t>April 10, 2019</a:t>
            </a:r>
            <a:endParaRPr lang="en-US" dirty="0"/>
          </a:p>
        </p:txBody>
      </p:sp>
      <p:sp>
        <p:nvSpPr>
          <p:cNvPr id="6" name="Footer Placeholder 5"/>
          <p:cNvSpPr>
            <a:spLocks noGrp="1"/>
          </p:cNvSpPr>
          <p:nvPr>
            <p:ph type="ftr" sz="quarter" idx="3"/>
          </p:nvPr>
        </p:nvSpPr>
        <p:spPr/>
        <p:txBody>
          <a:bodyPr/>
          <a:lstStyle/>
          <a:p>
            <a:r>
              <a:rPr lang="en-US" smtClean="0"/>
              <a:t>Intel Corporation</a:t>
            </a:r>
            <a:endParaRPr lang="en-US" dirty="0"/>
          </a:p>
        </p:txBody>
      </p:sp>
      <p:pic>
        <p:nvPicPr>
          <p:cNvPr id="17" name="Picture 16"/>
          <p:cNvPicPr>
            <a:picLocks noChangeAspect="1"/>
          </p:cNvPicPr>
          <p:nvPr/>
        </p:nvPicPr>
        <p:blipFill>
          <a:blip r:embed="rId2"/>
          <a:stretch>
            <a:fillRect/>
          </a:stretch>
        </p:blipFill>
        <p:spPr>
          <a:xfrm>
            <a:off x="1676400" y="914400"/>
            <a:ext cx="4861500" cy="3714750"/>
          </a:xfrm>
          <a:prstGeom prst="rect">
            <a:avLst/>
          </a:prstGeom>
        </p:spPr>
      </p:pic>
      <p:sp>
        <p:nvSpPr>
          <p:cNvPr id="18" name="Oval 17"/>
          <p:cNvSpPr/>
          <p:nvPr/>
        </p:nvSpPr>
        <p:spPr>
          <a:xfrm>
            <a:off x="1295400" y="742950"/>
            <a:ext cx="5638800" cy="1828800"/>
          </a:xfrm>
          <a:prstGeom prst="ellipse">
            <a:avLst/>
          </a:prstGeom>
          <a:solidFill>
            <a:srgbClr val="FFFF00">
              <a:alpha val="1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550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22</a:t>
            </a:fld>
            <a:endParaRPr lang="en-US" dirty="0"/>
          </a:p>
        </p:txBody>
      </p:sp>
      <p:sp>
        <p:nvSpPr>
          <p:cNvPr id="8" name="Content Placeholder 7"/>
          <p:cNvSpPr>
            <a:spLocks noGrp="1"/>
          </p:cNvSpPr>
          <p:nvPr>
            <p:ph sz="half" idx="1"/>
          </p:nvPr>
        </p:nvSpPr>
        <p:spPr/>
        <p:txBody>
          <a:bodyPr anchor="t"/>
          <a:lstStyle/>
          <a:p>
            <a:r>
              <a:rPr lang="en-US" sz="1200" dirty="0" smtClean="0"/>
              <a:t>Frontend Webserver</a:t>
            </a:r>
            <a:endParaRPr lang="en-US" sz="1200" dirty="0"/>
          </a:p>
          <a:p>
            <a:pPr marL="460375" indent="-228600">
              <a:buFont typeface="Intel Clear" panose="020B0604020203020204" pitchFamily="34" charset="0"/>
              <a:buChar char="−"/>
            </a:pPr>
            <a:r>
              <a:rPr lang="en-US" sz="1200" dirty="0">
                <a:solidFill>
                  <a:schemeClr val="tx1"/>
                </a:solidFill>
              </a:rPr>
              <a:t>Frontend bottleneck (shared resource</a:t>
            </a:r>
            <a:r>
              <a:rPr lang="en-US" sz="1200" dirty="0" smtClean="0">
                <a:solidFill>
                  <a:schemeClr val="tx1"/>
                </a:solidFill>
              </a:rPr>
              <a:t>)</a:t>
            </a:r>
            <a:endParaRPr lang="en-US" sz="1200" dirty="0">
              <a:solidFill>
                <a:schemeClr val="tx1"/>
              </a:solidFill>
            </a:endParaRPr>
          </a:p>
          <a:p>
            <a:pPr marL="460375" indent="-228600">
              <a:buFont typeface="Intel Clear" panose="020B0604020203020204" pitchFamily="34" charset="0"/>
              <a:buChar char="−"/>
            </a:pPr>
            <a:r>
              <a:rPr lang="en-US" sz="1200" dirty="0">
                <a:solidFill>
                  <a:schemeClr val="tx1"/>
                </a:solidFill>
              </a:rPr>
              <a:t>Uploading large models/datasets</a:t>
            </a:r>
          </a:p>
          <a:p>
            <a:pPr marL="460375" indent="-228600">
              <a:buFont typeface="Intel Clear" panose="020B0604020203020204" pitchFamily="34" charset="0"/>
              <a:buChar char="−"/>
            </a:pPr>
            <a:r>
              <a:rPr lang="en-US" sz="1200" dirty="0">
                <a:solidFill>
                  <a:schemeClr val="tx1"/>
                </a:solidFill>
              </a:rPr>
              <a:t>Sharing large results files</a:t>
            </a:r>
          </a:p>
          <a:p>
            <a:pPr marL="460375" indent="-228600">
              <a:buFont typeface="Intel Clear" panose="020B0604020203020204" pitchFamily="34" charset="0"/>
              <a:buChar char="−"/>
            </a:pPr>
            <a:r>
              <a:rPr lang="en-US" sz="1200" dirty="0">
                <a:solidFill>
                  <a:schemeClr val="tx1"/>
                </a:solidFill>
              </a:rPr>
              <a:t>Visualizing data (streaming data)</a:t>
            </a:r>
          </a:p>
          <a:p>
            <a:pPr marL="460375" indent="-228600">
              <a:buFont typeface="Intel Clear" panose="020B0604020203020204" pitchFamily="34" charset="0"/>
              <a:buChar char="−"/>
            </a:pPr>
            <a:r>
              <a:rPr lang="en-US" sz="1200" dirty="0">
                <a:solidFill>
                  <a:schemeClr val="tx1"/>
                </a:solidFill>
              </a:rPr>
              <a:t>Real time monitoring</a:t>
            </a:r>
          </a:p>
          <a:p>
            <a:pPr marL="460375" indent="-228600">
              <a:buFont typeface="Intel Clear" panose="020B0604020203020204" pitchFamily="34" charset="0"/>
              <a:buChar char="−"/>
            </a:pPr>
            <a:r>
              <a:rPr lang="en-US" sz="1200" dirty="0" smtClean="0">
                <a:solidFill>
                  <a:schemeClr val="tx1"/>
                </a:solidFill>
              </a:rPr>
              <a:t>Data-mining activities</a:t>
            </a:r>
          </a:p>
          <a:p>
            <a:pPr marL="460375" indent="-228600">
              <a:buFont typeface="Intel Clear" panose="020B0604020203020204" pitchFamily="34" charset="0"/>
              <a:buChar char="−"/>
            </a:pPr>
            <a:r>
              <a:rPr lang="en-US" sz="1200" dirty="0" smtClean="0">
                <a:solidFill>
                  <a:schemeClr val="tx1"/>
                </a:solidFill>
              </a:rPr>
              <a:t>And other functionality offerings</a:t>
            </a:r>
            <a:endParaRPr lang="en-US" sz="1200" dirty="0">
              <a:solidFill>
                <a:schemeClr val="tx1"/>
              </a:solidFill>
            </a:endParaRPr>
          </a:p>
        </p:txBody>
      </p:sp>
      <p:sp>
        <p:nvSpPr>
          <p:cNvPr id="9" name="Content Placeholder 8"/>
          <p:cNvSpPr>
            <a:spLocks noGrp="1"/>
          </p:cNvSpPr>
          <p:nvPr>
            <p:ph sz="half" idx="13"/>
          </p:nvPr>
        </p:nvSpPr>
        <p:spPr/>
        <p:txBody>
          <a:bodyPr/>
          <a:lstStyle/>
          <a:p>
            <a:r>
              <a:rPr lang="en-US" sz="1200" dirty="0"/>
              <a:t>Master Service</a:t>
            </a:r>
          </a:p>
          <a:p>
            <a:pPr marL="460375" indent="-228600">
              <a:buFont typeface="Intel Clear" panose="020B0604020203020204" pitchFamily="34" charset="0"/>
              <a:buChar char="−"/>
            </a:pPr>
            <a:r>
              <a:rPr lang="en-US" sz="1200" dirty="0" smtClean="0">
                <a:solidFill>
                  <a:schemeClr val="tx1"/>
                </a:solidFill>
              </a:rPr>
              <a:t>Shared core services that persistent indefinitely.</a:t>
            </a:r>
            <a:endParaRPr lang="en-US" dirty="0" smtClean="0"/>
          </a:p>
          <a:p>
            <a:pPr marL="460375" indent="-228600">
              <a:buFont typeface="Intel Clear" panose="020B0604020203020204" pitchFamily="34" charset="0"/>
              <a:buChar char="−"/>
            </a:pPr>
            <a:r>
              <a:rPr lang="en-US" sz="1200" dirty="0" smtClean="0">
                <a:solidFill>
                  <a:schemeClr val="tx1"/>
                </a:solidFill>
              </a:rPr>
              <a:t>Provides feature API to frontend</a:t>
            </a:r>
          </a:p>
          <a:p>
            <a:pPr marL="460375" indent="-228600">
              <a:buFont typeface="Intel Clear" panose="020B0604020203020204" pitchFamily="34" charset="0"/>
              <a:buChar char="−"/>
            </a:pPr>
            <a:r>
              <a:rPr lang="en-US" sz="1200" dirty="0" smtClean="0">
                <a:solidFill>
                  <a:schemeClr val="tx1"/>
                </a:solidFill>
              </a:rPr>
              <a:t>Provides interoperability to compute/agent </a:t>
            </a:r>
            <a:r>
              <a:rPr lang="en-US" sz="1200" dirty="0" err="1" smtClean="0">
                <a:solidFill>
                  <a:schemeClr val="tx1"/>
                </a:solidFill>
              </a:rPr>
              <a:t>microservices</a:t>
            </a:r>
            <a:endParaRPr lang="en-US" sz="1200" dirty="0" smtClean="0">
              <a:solidFill>
                <a:schemeClr val="tx1"/>
              </a:solidFill>
            </a:endParaRPr>
          </a:p>
          <a:p>
            <a:pPr marL="460375" indent="-228600">
              <a:buFont typeface="Intel Clear" panose="020B0604020203020204" pitchFamily="34" charset="0"/>
              <a:buChar char="−"/>
            </a:pPr>
            <a:r>
              <a:rPr lang="en-US" sz="1200" dirty="0" smtClean="0">
                <a:solidFill>
                  <a:schemeClr val="tx1"/>
                </a:solidFill>
              </a:rPr>
              <a:t>Provides bookkeeping services to all platform services. (</a:t>
            </a:r>
            <a:r>
              <a:rPr lang="en-US" sz="1200" dirty="0" err="1" smtClean="0">
                <a:solidFill>
                  <a:schemeClr val="tx1"/>
                </a:solidFill>
              </a:rPr>
              <a:t>microservices</a:t>
            </a:r>
            <a:r>
              <a:rPr lang="en-US" sz="1200" dirty="0" smtClean="0">
                <a:solidFill>
                  <a:schemeClr val="tx1"/>
                </a:solidFill>
              </a:rPr>
              <a:t>)</a:t>
            </a:r>
          </a:p>
          <a:p>
            <a:pPr marL="460375" indent="-228600">
              <a:buFont typeface="Intel Clear" panose="020B0604020203020204" pitchFamily="34" charset="0"/>
              <a:buChar char="−"/>
            </a:pPr>
            <a:r>
              <a:rPr lang="en-US" sz="1200" dirty="0" smtClean="0">
                <a:solidFill>
                  <a:schemeClr val="tx1"/>
                </a:solidFill>
              </a:rPr>
              <a:t>Provides service catalog and deployment protocols</a:t>
            </a:r>
          </a:p>
          <a:p>
            <a:pPr marL="460375" indent="-228600">
              <a:buFont typeface="Intel Clear" panose="020B0604020203020204" pitchFamily="34" charset="0"/>
              <a:buChar char="−"/>
            </a:pPr>
            <a:r>
              <a:rPr lang="en-US" sz="1200" dirty="0" smtClean="0">
                <a:solidFill>
                  <a:schemeClr val="tx1"/>
                </a:solidFill>
              </a:rPr>
              <a:t>Provides large file interoperability</a:t>
            </a:r>
          </a:p>
          <a:p>
            <a:pPr marL="460375" indent="-228600">
              <a:buFont typeface="Intel Clear" panose="020B0604020203020204" pitchFamily="34" charset="0"/>
              <a:buChar char="−"/>
            </a:pPr>
            <a:r>
              <a:rPr lang="en-US" sz="1200" dirty="0" smtClean="0">
                <a:solidFill>
                  <a:schemeClr val="tx1"/>
                </a:solidFill>
              </a:rPr>
              <a:t>Provides single point of global visibility to the system.</a:t>
            </a:r>
          </a:p>
          <a:p>
            <a:pPr marL="460375" indent="-228600">
              <a:buFont typeface="Intel Clear" panose="020B0604020203020204" pitchFamily="34" charset="0"/>
              <a:buChar char="−"/>
            </a:pPr>
            <a:r>
              <a:rPr lang="en-US" sz="1200" dirty="0" smtClean="0">
                <a:solidFill>
                  <a:schemeClr val="tx1"/>
                </a:solidFill>
              </a:rPr>
              <a:t>And more, depending on portal specifics</a:t>
            </a:r>
          </a:p>
        </p:txBody>
      </p:sp>
      <p:sp>
        <p:nvSpPr>
          <p:cNvPr id="4" name="Title 3"/>
          <p:cNvSpPr>
            <a:spLocks noGrp="1"/>
          </p:cNvSpPr>
          <p:nvPr>
            <p:ph type="title"/>
          </p:nvPr>
        </p:nvSpPr>
        <p:spPr/>
        <p:txBody>
          <a:bodyPr/>
          <a:lstStyle/>
          <a:p>
            <a:r>
              <a:rPr lang="en-US" dirty="0" smtClean="0"/>
              <a:t>Ingredient: Frontend + Master Service</a:t>
            </a:r>
            <a:endParaRPr lang="en-US" dirty="0"/>
          </a:p>
        </p:txBody>
      </p:sp>
      <p:sp>
        <p:nvSpPr>
          <p:cNvPr id="5" name="Date Placeholder 4"/>
          <p:cNvSpPr>
            <a:spLocks noGrp="1"/>
          </p:cNvSpPr>
          <p:nvPr>
            <p:ph type="dt" sz="half" idx="2"/>
          </p:nvPr>
        </p:nvSpPr>
        <p:spPr/>
        <p:txBody>
          <a:bodyPr/>
          <a:lstStyle/>
          <a:p>
            <a:r>
              <a:rPr lang="en-US" smtClean="0"/>
              <a:t>April 10, 2019</a:t>
            </a:r>
            <a:endParaRPr lang="en-US" dirty="0"/>
          </a:p>
        </p:txBody>
      </p:sp>
      <p:sp>
        <p:nvSpPr>
          <p:cNvPr id="6" name="Footer Placeholder 5"/>
          <p:cNvSpPr>
            <a:spLocks noGrp="1"/>
          </p:cNvSpPr>
          <p:nvPr>
            <p:ph type="ftr" sz="quarter" idx="3"/>
          </p:nvPr>
        </p:nvSpPr>
        <p:spPr/>
        <p:txBody>
          <a:bodyPr/>
          <a:lstStyle/>
          <a:p>
            <a:r>
              <a:rPr lang="en-US" smtClean="0"/>
              <a:t>Intel Corporation</a:t>
            </a:r>
            <a:endParaRPr lang="en-US" dirty="0"/>
          </a:p>
        </p:txBody>
      </p:sp>
    </p:spTree>
    <p:extLst>
      <p:ext uri="{BB962C8B-B14F-4D97-AF65-F5344CB8AC3E}">
        <p14:creationId xmlns:p14="http://schemas.microsoft.com/office/powerpoint/2010/main" val="269023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t"/>
          <a:lstStyle/>
          <a:p>
            <a:pPr marL="0" indent="0"/>
            <a:endParaRPr lang="en-US" sz="1200" dirty="0" smtClean="0"/>
          </a:p>
          <a:p>
            <a:pPr marL="228600" indent="-228600">
              <a:buAutoNum type="arabicPeriod"/>
            </a:pPr>
            <a:endParaRPr lang="en-US" sz="1200" dirty="0">
              <a:sym typeface="Wingdings" panose="05000000000000000000" pitchFamily="2" charset="2"/>
            </a:endParaRPr>
          </a:p>
        </p:txBody>
      </p:sp>
      <p:sp>
        <p:nvSpPr>
          <p:cNvPr id="3" name="Slide Number Placeholder 2"/>
          <p:cNvSpPr>
            <a:spLocks noGrp="1"/>
          </p:cNvSpPr>
          <p:nvPr>
            <p:ph type="sldNum" sz="quarter" idx="12"/>
          </p:nvPr>
        </p:nvSpPr>
        <p:spPr/>
        <p:txBody>
          <a:bodyPr/>
          <a:lstStyle/>
          <a:p>
            <a:fld id="{EE2556C5-CE8C-6547-B838-EA80C61A4AF7}" type="slidenum">
              <a:rPr lang="en-US" smtClean="0"/>
              <a:pPr/>
              <a:t>23</a:t>
            </a:fld>
            <a:endParaRPr lang="en-US" dirty="0"/>
          </a:p>
        </p:txBody>
      </p:sp>
      <p:sp>
        <p:nvSpPr>
          <p:cNvPr id="4" name="Title 3"/>
          <p:cNvSpPr>
            <a:spLocks noGrp="1"/>
          </p:cNvSpPr>
          <p:nvPr>
            <p:ph type="title"/>
          </p:nvPr>
        </p:nvSpPr>
        <p:spPr/>
        <p:txBody>
          <a:bodyPr/>
          <a:lstStyle/>
          <a:p>
            <a:r>
              <a:rPr lang="en-US" dirty="0" err="1" smtClean="0"/>
              <a:t>SCaaS</a:t>
            </a:r>
            <a:r>
              <a:rPr lang="en-US" dirty="0" smtClean="0"/>
              <a:t> Ingredients: Proposed Platform Overview</a:t>
            </a:r>
            <a:endParaRPr lang="en-US" dirty="0"/>
          </a:p>
        </p:txBody>
      </p:sp>
      <p:sp>
        <p:nvSpPr>
          <p:cNvPr id="5" name="Date Placeholder 4"/>
          <p:cNvSpPr>
            <a:spLocks noGrp="1"/>
          </p:cNvSpPr>
          <p:nvPr>
            <p:ph type="dt" sz="half" idx="2"/>
          </p:nvPr>
        </p:nvSpPr>
        <p:spPr/>
        <p:txBody>
          <a:bodyPr/>
          <a:lstStyle/>
          <a:p>
            <a:r>
              <a:rPr lang="en-US" smtClean="0"/>
              <a:t>April 10, 2019</a:t>
            </a:r>
            <a:endParaRPr lang="en-US" dirty="0"/>
          </a:p>
        </p:txBody>
      </p:sp>
      <p:sp>
        <p:nvSpPr>
          <p:cNvPr id="6" name="Footer Placeholder 5"/>
          <p:cNvSpPr>
            <a:spLocks noGrp="1"/>
          </p:cNvSpPr>
          <p:nvPr>
            <p:ph type="ftr" sz="quarter" idx="3"/>
          </p:nvPr>
        </p:nvSpPr>
        <p:spPr/>
        <p:txBody>
          <a:bodyPr/>
          <a:lstStyle/>
          <a:p>
            <a:r>
              <a:rPr lang="en-US" smtClean="0"/>
              <a:t>Intel Corporation</a:t>
            </a:r>
            <a:endParaRPr lang="en-US" dirty="0"/>
          </a:p>
        </p:txBody>
      </p:sp>
      <p:pic>
        <p:nvPicPr>
          <p:cNvPr id="17" name="Picture 16"/>
          <p:cNvPicPr>
            <a:picLocks noChangeAspect="1"/>
          </p:cNvPicPr>
          <p:nvPr/>
        </p:nvPicPr>
        <p:blipFill>
          <a:blip r:embed="rId2"/>
          <a:stretch>
            <a:fillRect/>
          </a:stretch>
        </p:blipFill>
        <p:spPr>
          <a:xfrm>
            <a:off x="1676400" y="914400"/>
            <a:ext cx="4861500" cy="3714750"/>
          </a:xfrm>
          <a:prstGeom prst="rect">
            <a:avLst/>
          </a:prstGeom>
        </p:spPr>
      </p:pic>
      <p:sp>
        <p:nvSpPr>
          <p:cNvPr id="18" name="Oval 17"/>
          <p:cNvSpPr/>
          <p:nvPr/>
        </p:nvSpPr>
        <p:spPr>
          <a:xfrm>
            <a:off x="1295400" y="742950"/>
            <a:ext cx="5638800" cy="1828800"/>
          </a:xfrm>
          <a:prstGeom prst="ellipse">
            <a:avLst/>
          </a:prstGeom>
          <a:solidFill>
            <a:srgbClr val="FFFF00">
              <a:alpha val="1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467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t"/>
          <a:lstStyle/>
          <a:p>
            <a:pPr marL="0" indent="0"/>
            <a:endParaRPr lang="en-US" sz="1200" dirty="0" smtClean="0"/>
          </a:p>
          <a:p>
            <a:pPr marL="228600" indent="-228600">
              <a:buAutoNum type="arabicPeriod"/>
            </a:pPr>
            <a:endParaRPr lang="en-US" sz="1200" dirty="0">
              <a:sym typeface="Wingdings" panose="05000000000000000000" pitchFamily="2" charset="2"/>
            </a:endParaRPr>
          </a:p>
        </p:txBody>
      </p:sp>
      <p:sp>
        <p:nvSpPr>
          <p:cNvPr id="3" name="Slide Number Placeholder 2"/>
          <p:cNvSpPr>
            <a:spLocks noGrp="1"/>
          </p:cNvSpPr>
          <p:nvPr>
            <p:ph type="sldNum" sz="quarter" idx="12"/>
          </p:nvPr>
        </p:nvSpPr>
        <p:spPr/>
        <p:txBody>
          <a:bodyPr/>
          <a:lstStyle/>
          <a:p>
            <a:fld id="{EE2556C5-CE8C-6547-B838-EA80C61A4AF7}" type="slidenum">
              <a:rPr lang="en-US" smtClean="0"/>
              <a:pPr/>
              <a:t>24</a:t>
            </a:fld>
            <a:endParaRPr lang="en-US" dirty="0"/>
          </a:p>
        </p:txBody>
      </p:sp>
      <p:sp>
        <p:nvSpPr>
          <p:cNvPr id="4" name="Title 3"/>
          <p:cNvSpPr>
            <a:spLocks noGrp="1"/>
          </p:cNvSpPr>
          <p:nvPr>
            <p:ph type="title"/>
          </p:nvPr>
        </p:nvSpPr>
        <p:spPr/>
        <p:txBody>
          <a:bodyPr/>
          <a:lstStyle/>
          <a:p>
            <a:r>
              <a:rPr lang="en-US" dirty="0" err="1" smtClean="0"/>
              <a:t>SCaaS</a:t>
            </a:r>
            <a:r>
              <a:rPr lang="en-US" dirty="0" smtClean="0"/>
              <a:t> Ingredients: Proposed Platform Overview</a:t>
            </a:r>
            <a:endParaRPr lang="en-US" dirty="0"/>
          </a:p>
        </p:txBody>
      </p:sp>
      <p:sp>
        <p:nvSpPr>
          <p:cNvPr id="5" name="Date Placeholder 4"/>
          <p:cNvSpPr>
            <a:spLocks noGrp="1"/>
          </p:cNvSpPr>
          <p:nvPr>
            <p:ph type="dt" sz="half" idx="2"/>
          </p:nvPr>
        </p:nvSpPr>
        <p:spPr/>
        <p:txBody>
          <a:bodyPr/>
          <a:lstStyle/>
          <a:p>
            <a:r>
              <a:rPr lang="en-US" smtClean="0"/>
              <a:t>April 10, 2019</a:t>
            </a:r>
            <a:endParaRPr lang="en-US" dirty="0"/>
          </a:p>
        </p:txBody>
      </p:sp>
      <p:sp>
        <p:nvSpPr>
          <p:cNvPr id="6" name="Footer Placeholder 5"/>
          <p:cNvSpPr>
            <a:spLocks noGrp="1"/>
          </p:cNvSpPr>
          <p:nvPr>
            <p:ph type="ftr" sz="quarter" idx="3"/>
          </p:nvPr>
        </p:nvSpPr>
        <p:spPr/>
        <p:txBody>
          <a:bodyPr/>
          <a:lstStyle/>
          <a:p>
            <a:r>
              <a:rPr lang="en-US" smtClean="0"/>
              <a:t>Intel Corporation</a:t>
            </a:r>
            <a:endParaRPr lang="en-US" dirty="0"/>
          </a:p>
        </p:txBody>
      </p:sp>
      <p:pic>
        <p:nvPicPr>
          <p:cNvPr id="17" name="Picture 16"/>
          <p:cNvPicPr>
            <a:picLocks noChangeAspect="1"/>
          </p:cNvPicPr>
          <p:nvPr/>
        </p:nvPicPr>
        <p:blipFill>
          <a:blip r:embed="rId2"/>
          <a:stretch>
            <a:fillRect/>
          </a:stretch>
        </p:blipFill>
        <p:spPr>
          <a:xfrm>
            <a:off x="1676400" y="914400"/>
            <a:ext cx="4861500" cy="3714750"/>
          </a:xfrm>
          <a:prstGeom prst="rect">
            <a:avLst/>
          </a:prstGeom>
        </p:spPr>
      </p:pic>
      <p:sp>
        <p:nvSpPr>
          <p:cNvPr id="18" name="Oval 17"/>
          <p:cNvSpPr/>
          <p:nvPr/>
        </p:nvSpPr>
        <p:spPr>
          <a:xfrm>
            <a:off x="914400" y="2321731"/>
            <a:ext cx="6934200" cy="2502656"/>
          </a:xfrm>
          <a:prstGeom prst="ellipse">
            <a:avLst/>
          </a:prstGeom>
          <a:solidFill>
            <a:srgbClr val="FFFF00">
              <a:alpha val="1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068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25</a:t>
            </a:fld>
            <a:endParaRPr lang="en-US" dirty="0"/>
          </a:p>
        </p:txBody>
      </p:sp>
      <p:sp>
        <p:nvSpPr>
          <p:cNvPr id="4" name="Title 3"/>
          <p:cNvSpPr>
            <a:spLocks noGrp="1"/>
          </p:cNvSpPr>
          <p:nvPr>
            <p:ph type="title"/>
          </p:nvPr>
        </p:nvSpPr>
        <p:spPr/>
        <p:txBody>
          <a:bodyPr/>
          <a:lstStyle/>
          <a:p>
            <a:r>
              <a:rPr lang="en-US" dirty="0" smtClean="0"/>
              <a:t>Ingredient: Container Interoperability Ex.</a:t>
            </a:r>
            <a:endParaRPr lang="en-US" dirty="0"/>
          </a:p>
        </p:txBody>
      </p:sp>
      <p:sp>
        <p:nvSpPr>
          <p:cNvPr id="5" name="Date Placeholder 4"/>
          <p:cNvSpPr>
            <a:spLocks noGrp="1"/>
          </p:cNvSpPr>
          <p:nvPr>
            <p:ph type="dt" sz="half" idx="2"/>
          </p:nvPr>
        </p:nvSpPr>
        <p:spPr/>
        <p:txBody>
          <a:bodyPr/>
          <a:lstStyle/>
          <a:p>
            <a:r>
              <a:rPr lang="en-US" smtClean="0"/>
              <a:t>April 10, 2019</a:t>
            </a:r>
            <a:endParaRPr lang="en-US" dirty="0"/>
          </a:p>
        </p:txBody>
      </p:sp>
      <p:sp>
        <p:nvSpPr>
          <p:cNvPr id="6" name="Footer Placeholder 5"/>
          <p:cNvSpPr>
            <a:spLocks noGrp="1"/>
          </p:cNvSpPr>
          <p:nvPr>
            <p:ph type="ftr" sz="quarter" idx="3"/>
          </p:nvPr>
        </p:nvSpPr>
        <p:spPr/>
        <p:txBody>
          <a:bodyPr/>
          <a:lstStyle/>
          <a:p>
            <a:r>
              <a:rPr lang="en-US" smtClean="0"/>
              <a:t>Intel Corporation</a:t>
            </a:r>
            <a:endParaRPr lang="en-US" dirty="0"/>
          </a:p>
        </p:txBody>
      </p:sp>
      <p:pic>
        <p:nvPicPr>
          <p:cNvPr id="7" name="Content Placeholder 6"/>
          <p:cNvPicPr>
            <a:picLocks noGrp="1" noChangeAspect="1"/>
          </p:cNvPicPr>
          <p:nvPr>
            <p:ph idx="1"/>
          </p:nvPr>
        </p:nvPicPr>
        <p:blipFill>
          <a:blip r:embed="rId2"/>
          <a:stretch>
            <a:fillRect/>
          </a:stretch>
        </p:blipFill>
        <p:spPr>
          <a:xfrm>
            <a:off x="2743200" y="133350"/>
            <a:ext cx="6262752" cy="4602200"/>
          </a:xfrm>
          <a:prstGeom prst="rect">
            <a:avLst/>
          </a:prstGeom>
        </p:spPr>
      </p:pic>
    </p:spTree>
    <p:extLst>
      <p:ext uri="{BB962C8B-B14F-4D97-AF65-F5344CB8AC3E}">
        <p14:creationId xmlns:p14="http://schemas.microsoft.com/office/powerpoint/2010/main" val="253139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26</a:t>
            </a:fld>
            <a:endParaRPr lang="en-US" dirty="0"/>
          </a:p>
        </p:txBody>
      </p:sp>
      <p:sp>
        <p:nvSpPr>
          <p:cNvPr id="4" name="Title 3"/>
          <p:cNvSpPr>
            <a:spLocks noGrp="1"/>
          </p:cNvSpPr>
          <p:nvPr>
            <p:ph type="title"/>
          </p:nvPr>
        </p:nvSpPr>
        <p:spPr/>
        <p:txBody>
          <a:bodyPr/>
          <a:lstStyle/>
          <a:p>
            <a:r>
              <a:rPr lang="en-US" dirty="0" smtClean="0"/>
              <a:t>Ingredient: Container Interoperability</a:t>
            </a:r>
            <a:endParaRPr lang="en-US" dirty="0"/>
          </a:p>
        </p:txBody>
      </p:sp>
      <p:sp>
        <p:nvSpPr>
          <p:cNvPr id="5" name="Date Placeholder 4"/>
          <p:cNvSpPr>
            <a:spLocks noGrp="1"/>
          </p:cNvSpPr>
          <p:nvPr>
            <p:ph type="dt" sz="half" idx="2"/>
          </p:nvPr>
        </p:nvSpPr>
        <p:spPr/>
        <p:txBody>
          <a:bodyPr/>
          <a:lstStyle/>
          <a:p>
            <a:r>
              <a:rPr lang="en-US" smtClean="0"/>
              <a:t>April 10, 2019</a:t>
            </a:r>
            <a:endParaRPr lang="en-US" dirty="0"/>
          </a:p>
        </p:txBody>
      </p:sp>
      <p:sp>
        <p:nvSpPr>
          <p:cNvPr id="6" name="Footer Placeholder 5"/>
          <p:cNvSpPr>
            <a:spLocks noGrp="1"/>
          </p:cNvSpPr>
          <p:nvPr>
            <p:ph type="ftr" sz="quarter" idx="3"/>
          </p:nvPr>
        </p:nvSpPr>
        <p:spPr/>
        <p:txBody>
          <a:bodyPr/>
          <a:lstStyle/>
          <a:p>
            <a:r>
              <a:rPr lang="en-US" smtClean="0"/>
              <a:t>Intel Corporation</a:t>
            </a:r>
            <a:endParaRPr lang="en-US" dirty="0"/>
          </a:p>
        </p:txBody>
      </p: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047750"/>
            <a:ext cx="4495800" cy="3556305"/>
          </a:xfrm>
          <a:prstGeom prst="rect">
            <a:avLst/>
          </a:prstGeom>
        </p:spPr>
      </p:pic>
      <p:pic>
        <p:nvPicPr>
          <p:cNvPr id="37" name="Content Placeholder 3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46" y="1177528"/>
            <a:ext cx="4720954" cy="3425825"/>
          </a:xfrm>
        </p:spPr>
      </p:pic>
      <p:pic>
        <p:nvPicPr>
          <p:cNvPr id="1026" name="Picture 2" descr="Image result for Checkma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409090"/>
            <a:ext cx="1457325" cy="1295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heckmar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4750" y="3563087"/>
            <a:ext cx="987405" cy="987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60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27</a:t>
            </a:fld>
            <a:endParaRPr lang="en-US" dirty="0"/>
          </a:p>
        </p:txBody>
      </p:sp>
      <p:pic>
        <p:nvPicPr>
          <p:cNvPr id="7" name="Content Placeholder 6"/>
          <p:cNvPicPr>
            <a:picLocks noGrp="1" noChangeAspect="1"/>
          </p:cNvPicPr>
          <p:nvPr>
            <p:ph sz="half" idx="1"/>
          </p:nvPr>
        </p:nvPicPr>
        <p:blipFill>
          <a:blip r:embed="rId2"/>
          <a:stretch>
            <a:fillRect/>
          </a:stretch>
        </p:blipFill>
        <p:spPr>
          <a:xfrm>
            <a:off x="-1050998" y="1229616"/>
            <a:ext cx="6576741" cy="3247134"/>
          </a:xfrm>
          <a:prstGeom prst="rect">
            <a:avLst/>
          </a:prstGeom>
        </p:spPr>
      </p:pic>
      <p:sp>
        <p:nvSpPr>
          <p:cNvPr id="8" name="Content Placeholder 7"/>
          <p:cNvSpPr>
            <a:spLocks noGrp="1"/>
          </p:cNvSpPr>
          <p:nvPr>
            <p:ph sz="half" idx="13"/>
          </p:nvPr>
        </p:nvSpPr>
        <p:spPr/>
        <p:txBody>
          <a:bodyPr/>
          <a:lstStyle/>
          <a:p>
            <a:pPr marL="228600" indent="-228600">
              <a:buAutoNum type="arabicPeriod"/>
            </a:pPr>
            <a:r>
              <a:rPr lang="en-US" sz="1200" dirty="0" smtClean="0"/>
              <a:t>SS controller registers applications with the agent.</a:t>
            </a:r>
          </a:p>
          <a:p>
            <a:pPr marL="228600" indent="-228600">
              <a:buAutoNum type="arabicPeriod"/>
            </a:pPr>
            <a:r>
              <a:rPr lang="en-US" sz="1200" dirty="0" smtClean="0"/>
              <a:t>Send Hostname to Agent and agent connects</a:t>
            </a:r>
          </a:p>
          <a:p>
            <a:pPr marL="228600" indent="-228600">
              <a:buAutoNum type="arabicPeriod"/>
            </a:pPr>
            <a:r>
              <a:rPr lang="en-US" sz="1200" dirty="0" smtClean="0"/>
              <a:t>Each application service receives a dedicated replica</a:t>
            </a:r>
          </a:p>
          <a:p>
            <a:pPr marL="228600" indent="-228600">
              <a:buAutoNum type="arabicPeriod"/>
            </a:pPr>
            <a:r>
              <a:rPr lang="en-US" sz="1200" dirty="0" smtClean="0"/>
              <a:t>The bootloader also has a ZMQ router to facilitate interoperability with the registrar and IO port</a:t>
            </a:r>
          </a:p>
          <a:p>
            <a:pPr marL="228600" indent="-228600">
              <a:buAutoNum type="arabicPeriod"/>
            </a:pPr>
            <a:r>
              <a:rPr lang="en-US" sz="1200" dirty="0" smtClean="0"/>
              <a:t>It is also the responsibility of the Registrar to communicate with the SS controller to update</a:t>
            </a:r>
          </a:p>
          <a:p>
            <a:pPr marL="228600" indent="-228600">
              <a:buAutoNum type="arabicPeriod"/>
            </a:pPr>
            <a:r>
              <a:rPr lang="en-US" sz="1200" dirty="0" smtClean="0"/>
              <a:t>State, input and output are shared between all the Replicas</a:t>
            </a:r>
          </a:p>
          <a:p>
            <a:pPr marL="228600" indent="-228600">
              <a:buAutoNum type="arabicPeriod"/>
            </a:pPr>
            <a:endParaRPr lang="en-US" sz="1200" dirty="0" smtClean="0"/>
          </a:p>
          <a:p>
            <a:pPr marL="228600" indent="-228600">
              <a:buAutoNum type="arabicPeriod"/>
            </a:pPr>
            <a:endParaRPr lang="en-US" sz="1200" dirty="0"/>
          </a:p>
        </p:txBody>
      </p:sp>
      <p:sp>
        <p:nvSpPr>
          <p:cNvPr id="4" name="Title 3"/>
          <p:cNvSpPr>
            <a:spLocks noGrp="1"/>
          </p:cNvSpPr>
          <p:nvPr>
            <p:ph type="title"/>
          </p:nvPr>
        </p:nvSpPr>
        <p:spPr/>
        <p:txBody>
          <a:bodyPr/>
          <a:lstStyle/>
          <a:p>
            <a:r>
              <a:rPr lang="en-US" dirty="0" smtClean="0"/>
              <a:t>Ingredient: Agent Interface</a:t>
            </a:r>
            <a:endParaRPr lang="en-US" dirty="0"/>
          </a:p>
        </p:txBody>
      </p:sp>
      <p:sp>
        <p:nvSpPr>
          <p:cNvPr id="5" name="Date Placeholder 4"/>
          <p:cNvSpPr>
            <a:spLocks noGrp="1"/>
          </p:cNvSpPr>
          <p:nvPr>
            <p:ph type="dt" sz="half" idx="2"/>
          </p:nvPr>
        </p:nvSpPr>
        <p:spPr/>
        <p:txBody>
          <a:bodyPr/>
          <a:lstStyle/>
          <a:p>
            <a:r>
              <a:rPr lang="en-US" smtClean="0"/>
              <a:t>April 10, 2019</a:t>
            </a:r>
            <a:endParaRPr lang="en-US" dirty="0"/>
          </a:p>
        </p:txBody>
      </p:sp>
      <p:sp>
        <p:nvSpPr>
          <p:cNvPr id="6" name="Footer Placeholder 5"/>
          <p:cNvSpPr>
            <a:spLocks noGrp="1"/>
          </p:cNvSpPr>
          <p:nvPr>
            <p:ph type="ftr" sz="quarter" idx="3"/>
          </p:nvPr>
        </p:nvSpPr>
        <p:spPr/>
        <p:txBody>
          <a:bodyPr/>
          <a:lstStyle/>
          <a:p>
            <a:r>
              <a:rPr lang="en-US" smtClean="0"/>
              <a:t>Intel Corporation</a:t>
            </a:r>
            <a:endParaRPr lang="en-US" dirty="0"/>
          </a:p>
        </p:txBody>
      </p:sp>
    </p:spTree>
    <p:extLst>
      <p:ext uri="{BB962C8B-B14F-4D97-AF65-F5344CB8AC3E}">
        <p14:creationId xmlns:p14="http://schemas.microsoft.com/office/powerpoint/2010/main" val="4146770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28</a:t>
            </a:fld>
            <a:endParaRPr lang="en-US" dirty="0"/>
          </a:p>
        </p:txBody>
      </p:sp>
      <p:sp>
        <p:nvSpPr>
          <p:cNvPr id="8" name="Content Placeholder 7"/>
          <p:cNvSpPr>
            <a:spLocks noGrp="1"/>
          </p:cNvSpPr>
          <p:nvPr>
            <p:ph sz="half" idx="13"/>
          </p:nvPr>
        </p:nvSpPr>
        <p:spPr/>
        <p:txBody>
          <a:bodyPr>
            <a:normAutofit fontScale="77500" lnSpcReduction="20000"/>
          </a:bodyPr>
          <a:lstStyle/>
          <a:p>
            <a:pPr marL="228600" indent="-228600">
              <a:buAutoNum type="arabicPeriod"/>
            </a:pPr>
            <a:r>
              <a:rPr lang="en-US" sz="1200" dirty="0" smtClean="0"/>
              <a:t>Broker agents are target and user specific.</a:t>
            </a:r>
          </a:p>
          <a:p>
            <a:pPr marL="228600" indent="-228600">
              <a:buAutoNum type="arabicPeriod"/>
            </a:pPr>
            <a:r>
              <a:rPr lang="en-US" sz="1200" dirty="0" smtClean="0"/>
              <a:t>They are booted when a requests are made and remain static until ALL request are completed</a:t>
            </a:r>
          </a:p>
          <a:p>
            <a:pPr marL="228600" indent="-228600">
              <a:buAutoNum type="arabicPeriod"/>
            </a:pPr>
            <a:r>
              <a:rPr lang="en-US" sz="1200" dirty="0" smtClean="0"/>
              <a:t>3-4 threads:</a:t>
            </a:r>
          </a:p>
          <a:p>
            <a:pPr marL="454025" lvl="1" indent="-228600">
              <a:buAutoNum type="arabicPeriod"/>
            </a:pPr>
            <a:r>
              <a:rPr lang="en-US" sz="1000" dirty="0" smtClean="0"/>
              <a:t>Monitoring Job Queue</a:t>
            </a:r>
          </a:p>
          <a:p>
            <a:pPr marL="454025" lvl="1" indent="-228600">
              <a:buAutoNum type="arabicPeriod"/>
            </a:pPr>
            <a:r>
              <a:rPr lang="en-US" sz="1000" dirty="0" smtClean="0"/>
              <a:t>SSH/SCP communications</a:t>
            </a:r>
          </a:p>
          <a:p>
            <a:pPr marL="454025" lvl="1" indent="-228600">
              <a:buAutoNum type="arabicPeriod"/>
            </a:pPr>
            <a:r>
              <a:rPr lang="en-US" sz="1000" dirty="0" smtClean="0"/>
              <a:t>Pushing data to/from persistency agents</a:t>
            </a:r>
          </a:p>
          <a:p>
            <a:pPr marL="454025" lvl="1" indent="-228600">
              <a:buAutoNum type="arabicPeriod"/>
            </a:pPr>
            <a:r>
              <a:rPr lang="en-US" sz="1000" dirty="0" smtClean="0"/>
              <a:t>Stream thread</a:t>
            </a:r>
          </a:p>
          <a:p>
            <a:pPr marL="228600" indent="-228600">
              <a:buAutoNum type="arabicPeriod"/>
            </a:pPr>
            <a:r>
              <a:rPr lang="en-US" sz="1200" dirty="0" smtClean="0"/>
              <a:t>Interfaces with target specific run controls: BSUB, SLURM, </a:t>
            </a:r>
            <a:r>
              <a:rPr lang="en-US" sz="1200" dirty="0" err="1" smtClean="0"/>
              <a:t>CfnCluster</a:t>
            </a:r>
            <a:r>
              <a:rPr lang="en-US" sz="1200" dirty="0" smtClean="0"/>
              <a:t>…</a:t>
            </a:r>
            <a:r>
              <a:rPr lang="en-US" sz="1200" dirty="0" err="1" smtClean="0"/>
              <a:t>etc</a:t>
            </a:r>
            <a:endParaRPr lang="en-US" sz="1200" dirty="0" smtClean="0"/>
          </a:p>
          <a:p>
            <a:pPr marL="228600" indent="-228600">
              <a:buAutoNum type="arabicPeriod"/>
            </a:pPr>
            <a:r>
              <a:rPr lang="en-US" sz="1200" dirty="0" smtClean="0"/>
              <a:t>Attaches to a persistency agent</a:t>
            </a:r>
          </a:p>
          <a:p>
            <a:pPr marL="228600" indent="-228600">
              <a:buFont typeface="Wingdings" panose="05000000000000000000" pitchFamily="2" charset="2"/>
              <a:buAutoNum type="arabicPeriod"/>
            </a:pPr>
            <a:r>
              <a:rPr lang="en-US" sz="1200" dirty="0"/>
              <a:t>Master service indicates to the broker which object store to </a:t>
            </a:r>
            <a:r>
              <a:rPr lang="en-US" sz="1200" dirty="0" smtClean="0"/>
              <a:t>use.</a:t>
            </a:r>
          </a:p>
          <a:p>
            <a:pPr marL="228600" indent="-228600">
              <a:buFont typeface="Wingdings" panose="05000000000000000000" pitchFamily="2" charset="2"/>
              <a:buAutoNum type="arabicPeriod"/>
            </a:pPr>
            <a:r>
              <a:rPr lang="en-US" sz="1200" dirty="0" smtClean="0"/>
              <a:t>Broker indicates to master service where result file(s) have been generated by </a:t>
            </a:r>
            <a:r>
              <a:rPr lang="en-US" sz="1200" dirty="0" err="1" smtClean="0"/>
              <a:t>AppSS</a:t>
            </a:r>
            <a:r>
              <a:rPr lang="en-US" sz="1200" dirty="0" smtClean="0"/>
              <a:t>.</a:t>
            </a:r>
          </a:p>
          <a:p>
            <a:pPr marL="228600" indent="-228600">
              <a:buFont typeface="Wingdings" panose="05000000000000000000" pitchFamily="2" charset="2"/>
              <a:buAutoNum type="arabicPeriod"/>
            </a:pPr>
            <a:r>
              <a:rPr lang="en-US" sz="1200" dirty="0" smtClean="0"/>
              <a:t>Broker stages and setup the folder hierarchy for the application solar system.</a:t>
            </a:r>
          </a:p>
          <a:p>
            <a:pPr marL="228600" indent="-228600">
              <a:buAutoNum type="arabicPeriod"/>
            </a:pPr>
            <a:endParaRPr lang="en-US" sz="1200" dirty="0" smtClean="0"/>
          </a:p>
          <a:p>
            <a:pPr marL="228600" indent="-228600">
              <a:buAutoNum type="arabicPeriod"/>
            </a:pPr>
            <a:endParaRPr lang="en-US" sz="1200" dirty="0"/>
          </a:p>
        </p:txBody>
      </p:sp>
      <p:sp>
        <p:nvSpPr>
          <p:cNvPr id="4" name="Title 3"/>
          <p:cNvSpPr>
            <a:spLocks noGrp="1"/>
          </p:cNvSpPr>
          <p:nvPr>
            <p:ph type="title"/>
          </p:nvPr>
        </p:nvSpPr>
        <p:spPr/>
        <p:txBody>
          <a:bodyPr/>
          <a:lstStyle/>
          <a:p>
            <a:r>
              <a:rPr lang="en-US" dirty="0" smtClean="0"/>
              <a:t>Ingredient: Broker Agents</a:t>
            </a:r>
            <a:endParaRPr lang="en-US" dirty="0"/>
          </a:p>
        </p:txBody>
      </p:sp>
      <p:sp>
        <p:nvSpPr>
          <p:cNvPr id="5" name="Date Placeholder 4"/>
          <p:cNvSpPr>
            <a:spLocks noGrp="1"/>
          </p:cNvSpPr>
          <p:nvPr>
            <p:ph type="dt" sz="half" idx="2"/>
          </p:nvPr>
        </p:nvSpPr>
        <p:spPr/>
        <p:txBody>
          <a:bodyPr/>
          <a:lstStyle/>
          <a:p>
            <a:r>
              <a:rPr lang="en-US" smtClean="0"/>
              <a:t>April 10, 2019</a:t>
            </a:r>
            <a:endParaRPr lang="en-US" dirty="0"/>
          </a:p>
        </p:txBody>
      </p:sp>
      <p:sp>
        <p:nvSpPr>
          <p:cNvPr id="6" name="Footer Placeholder 5"/>
          <p:cNvSpPr>
            <a:spLocks noGrp="1"/>
          </p:cNvSpPr>
          <p:nvPr>
            <p:ph type="ftr" sz="quarter" idx="3"/>
          </p:nvPr>
        </p:nvSpPr>
        <p:spPr/>
        <p:txBody>
          <a:bodyPr/>
          <a:lstStyle/>
          <a:p>
            <a:r>
              <a:rPr lang="en-US" smtClean="0"/>
              <a:t>Intel Corporation</a:t>
            </a:r>
            <a:endParaRPr lang="en-US" dirty="0"/>
          </a:p>
        </p:txBody>
      </p:sp>
      <p:pic>
        <p:nvPicPr>
          <p:cNvPr id="9" name="Content Placeholder 8"/>
          <p:cNvPicPr>
            <a:picLocks noGrp="1" noChangeAspect="1"/>
          </p:cNvPicPr>
          <p:nvPr>
            <p:ph sz="half" idx="1"/>
          </p:nvPr>
        </p:nvPicPr>
        <p:blipFill>
          <a:blip r:embed="rId2"/>
          <a:stretch>
            <a:fillRect/>
          </a:stretch>
        </p:blipFill>
        <p:spPr>
          <a:xfrm>
            <a:off x="455613" y="1341933"/>
            <a:ext cx="4006850" cy="3148608"/>
          </a:xfrm>
          <a:prstGeom prst="rect">
            <a:avLst/>
          </a:prstGeom>
        </p:spPr>
      </p:pic>
    </p:spTree>
    <p:extLst>
      <p:ext uri="{BB962C8B-B14F-4D97-AF65-F5344CB8AC3E}">
        <p14:creationId xmlns:p14="http://schemas.microsoft.com/office/powerpoint/2010/main" val="235449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29</a:t>
            </a:fld>
            <a:endParaRPr lang="en-US" dirty="0"/>
          </a:p>
        </p:txBody>
      </p:sp>
      <p:sp>
        <p:nvSpPr>
          <p:cNvPr id="8" name="Content Placeholder 7"/>
          <p:cNvSpPr>
            <a:spLocks noGrp="1"/>
          </p:cNvSpPr>
          <p:nvPr>
            <p:ph sz="half" idx="13"/>
          </p:nvPr>
        </p:nvSpPr>
        <p:spPr/>
        <p:txBody>
          <a:bodyPr>
            <a:normAutofit fontScale="92500" lnSpcReduction="10000"/>
          </a:bodyPr>
          <a:lstStyle/>
          <a:p>
            <a:pPr marL="228600" indent="-228600">
              <a:buAutoNum type="arabicPeriod"/>
            </a:pPr>
            <a:r>
              <a:rPr lang="en-US" sz="1200" dirty="0" smtClean="0"/>
              <a:t>Load balanced persistent memory vaults</a:t>
            </a:r>
          </a:p>
          <a:p>
            <a:pPr marL="228600" indent="-228600">
              <a:buAutoNum type="arabicPeriod"/>
            </a:pPr>
            <a:r>
              <a:rPr lang="en-US" sz="1200" dirty="0" smtClean="0"/>
              <a:t>Have life expectancy similar to broker agents</a:t>
            </a:r>
          </a:p>
          <a:p>
            <a:pPr marL="228600" indent="-228600">
              <a:buAutoNum type="arabicPeriod"/>
            </a:pPr>
            <a:r>
              <a:rPr lang="en-US" sz="1200" dirty="0" smtClean="0"/>
              <a:t>Data is migrated from App OSA to Database/Object in the master service.</a:t>
            </a:r>
          </a:p>
          <a:p>
            <a:pPr marL="228600" indent="-228600">
              <a:buAutoNum type="arabicPeriod"/>
            </a:pPr>
            <a:r>
              <a:rPr lang="en-US" sz="1200" dirty="0" smtClean="0"/>
              <a:t>App </a:t>
            </a:r>
            <a:r>
              <a:rPr lang="en-US" sz="1200" dirty="0"/>
              <a:t>o</a:t>
            </a:r>
            <a:r>
              <a:rPr lang="en-US" sz="1200" dirty="0" smtClean="0"/>
              <a:t>bject </a:t>
            </a:r>
            <a:r>
              <a:rPr lang="en-US" sz="1200" dirty="0"/>
              <a:t>s</a:t>
            </a:r>
            <a:r>
              <a:rPr lang="en-US" sz="1200" dirty="0" smtClean="0"/>
              <a:t>tores agent are a shared resource. (Required)</a:t>
            </a:r>
          </a:p>
          <a:p>
            <a:pPr marL="228600" indent="-228600">
              <a:buAutoNum type="arabicPeriod"/>
            </a:pPr>
            <a:r>
              <a:rPr lang="en-US" sz="1200" dirty="0" smtClean="0"/>
              <a:t>In our portal it is RESTful API for both object stores in the master and in the </a:t>
            </a:r>
            <a:r>
              <a:rPr lang="en-US" sz="1200" dirty="0" err="1" smtClean="0"/>
              <a:t>AppSS</a:t>
            </a:r>
            <a:r>
              <a:rPr lang="en-US" sz="1200" dirty="0" smtClean="0"/>
              <a:t>.</a:t>
            </a:r>
          </a:p>
          <a:p>
            <a:pPr marL="228600" indent="-228600">
              <a:buAutoNum type="arabicPeriod"/>
            </a:pPr>
            <a:r>
              <a:rPr lang="en-US" sz="1200" dirty="0" err="1" smtClean="0"/>
              <a:t>MinIO</a:t>
            </a:r>
            <a:r>
              <a:rPr lang="en-US" sz="1200" dirty="0" smtClean="0"/>
              <a:t>, s3, or others, are good example of scalable object stores. Data can pile up quickly.</a:t>
            </a:r>
          </a:p>
          <a:p>
            <a:pPr marL="228600" indent="-228600">
              <a:buAutoNum type="arabicPeriod"/>
            </a:pPr>
            <a:r>
              <a:rPr lang="en-US" sz="1200" dirty="0" smtClean="0"/>
              <a:t>Each agent should have a run id specific folder description with each observable agent writing into there own dedicated folder regions. Stick to a results hierarchy that is 1:1.</a:t>
            </a:r>
          </a:p>
          <a:p>
            <a:pPr marL="228600" indent="-228600">
              <a:buAutoNum type="arabicPeriod"/>
            </a:pPr>
            <a:r>
              <a:rPr lang="en-US" sz="1200" dirty="0" smtClean="0"/>
              <a:t>Relative naming convention to each SS increase reuse of Agents</a:t>
            </a:r>
          </a:p>
          <a:p>
            <a:pPr marL="228600" indent="-228600">
              <a:buAutoNum type="arabicPeriod"/>
            </a:pPr>
            <a:endParaRPr lang="en-US" sz="1200" dirty="0" smtClean="0"/>
          </a:p>
          <a:p>
            <a:endParaRPr lang="en-US" sz="1200" dirty="0" smtClean="0"/>
          </a:p>
          <a:p>
            <a:pPr marL="228600" indent="-228600">
              <a:buAutoNum type="arabicPeriod"/>
            </a:pPr>
            <a:endParaRPr lang="en-US" sz="1200" dirty="0" smtClean="0"/>
          </a:p>
          <a:p>
            <a:pPr marL="228600" indent="-228600">
              <a:buAutoNum type="arabicPeriod"/>
            </a:pPr>
            <a:endParaRPr lang="en-US" sz="1200" dirty="0" smtClean="0"/>
          </a:p>
          <a:p>
            <a:pPr marL="228600" indent="-228600">
              <a:buAutoNum type="arabicPeriod"/>
            </a:pPr>
            <a:endParaRPr lang="en-US" sz="1200" dirty="0"/>
          </a:p>
        </p:txBody>
      </p:sp>
      <p:sp>
        <p:nvSpPr>
          <p:cNvPr id="4" name="Title 3"/>
          <p:cNvSpPr>
            <a:spLocks noGrp="1"/>
          </p:cNvSpPr>
          <p:nvPr>
            <p:ph type="title"/>
          </p:nvPr>
        </p:nvSpPr>
        <p:spPr/>
        <p:txBody>
          <a:bodyPr/>
          <a:lstStyle/>
          <a:p>
            <a:r>
              <a:rPr lang="en-US" dirty="0" smtClean="0"/>
              <a:t>Ingredient: App Object Store Agents</a:t>
            </a:r>
            <a:endParaRPr lang="en-US" dirty="0"/>
          </a:p>
        </p:txBody>
      </p:sp>
      <p:sp>
        <p:nvSpPr>
          <p:cNvPr id="5" name="Date Placeholder 4"/>
          <p:cNvSpPr>
            <a:spLocks noGrp="1"/>
          </p:cNvSpPr>
          <p:nvPr>
            <p:ph type="dt" sz="half" idx="2"/>
          </p:nvPr>
        </p:nvSpPr>
        <p:spPr/>
        <p:txBody>
          <a:bodyPr/>
          <a:lstStyle/>
          <a:p>
            <a:r>
              <a:rPr lang="en-US" smtClean="0"/>
              <a:t>April 10, 2019</a:t>
            </a:r>
            <a:endParaRPr lang="en-US" dirty="0"/>
          </a:p>
        </p:txBody>
      </p:sp>
      <p:sp>
        <p:nvSpPr>
          <p:cNvPr id="6" name="Footer Placeholder 5"/>
          <p:cNvSpPr>
            <a:spLocks noGrp="1"/>
          </p:cNvSpPr>
          <p:nvPr>
            <p:ph type="ftr" sz="quarter" idx="3"/>
          </p:nvPr>
        </p:nvSpPr>
        <p:spPr/>
        <p:txBody>
          <a:bodyPr/>
          <a:lstStyle/>
          <a:p>
            <a:r>
              <a:rPr lang="en-US" smtClean="0"/>
              <a:t>Intel Corporation</a:t>
            </a:r>
            <a:endParaRPr lang="en-US" dirty="0"/>
          </a:p>
        </p:txBody>
      </p:sp>
      <p:pic>
        <p:nvPicPr>
          <p:cNvPr id="16" name="Content Placeholder 15"/>
          <p:cNvPicPr>
            <a:picLocks noGrp="1" noChangeAspect="1"/>
          </p:cNvPicPr>
          <p:nvPr>
            <p:ph sz="half" idx="1"/>
          </p:nvPr>
        </p:nvPicPr>
        <p:blipFill>
          <a:blip r:embed="rId2"/>
          <a:stretch>
            <a:fillRect/>
          </a:stretch>
        </p:blipFill>
        <p:spPr>
          <a:xfrm>
            <a:off x="455613" y="2060260"/>
            <a:ext cx="4006850" cy="1711955"/>
          </a:xfrm>
          <a:prstGeom prst="rect">
            <a:avLst/>
          </a:prstGeom>
        </p:spPr>
      </p:pic>
    </p:spTree>
    <p:extLst>
      <p:ext uri="{BB962C8B-B14F-4D97-AF65-F5344CB8AC3E}">
        <p14:creationId xmlns:p14="http://schemas.microsoft.com/office/powerpoint/2010/main" val="410484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Agenda</a:t>
            </a:r>
          </a:p>
        </p:txBody>
      </p:sp>
      <p:sp>
        <p:nvSpPr>
          <p:cNvPr id="16" name="Text Placeholder 15"/>
          <p:cNvSpPr>
            <a:spLocks noGrp="1"/>
          </p:cNvSpPr>
          <p:nvPr>
            <p:ph type="body" sz="quarter" idx="11"/>
          </p:nvPr>
        </p:nvSpPr>
        <p:spPr>
          <a:xfrm>
            <a:off x="457200" y="1028700"/>
            <a:ext cx="8229600" cy="3676650"/>
          </a:xfrm>
        </p:spPr>
        <p:txBody>
          <a:bodyPr>
            <a:normAutofit fontScale="92500" lnSpcReduction="20000"/>
          </a:bodyPr>
          <a:lstStyle/>
          <a:p>
            <a:r>
              <a:rPr lang="en-US" dirty="0" smtClean="0"/>
              <a:t>Introduction and motivation behind HPC</a:t>
            </a:r>
          </a:p>
          <a:p>
            <a:pPr lvl="1"/>
            <a:r>
              <a:rPr lang="en-US" dirty="0" smtClean="0"/>
              <a:t>Traditional High Performance Computing (HPC) (brief primer)</a:t>
            </a:r>
          </a:p>
          <a:p>
            <a:pPr lvl="2"/>
            <a:r>
              <a:rPr lang="en-US" dirty="0" smtClean="0"/>
              <a:t>Usage Models</a:t>
            </a:r>
          </a:p>
          <a:p>
            <a:pPr lvl="2"/>
            <a:r>
              <a:rPr lang="en-US" dirty="0" smtClean="0"/>
              <a:t>Current pain points in HPC infrastructures</a:t>
            </a:r>
          </a:p>
          <a:p>
            <a:pPr lvl="3"/>
            <a:r>
              <a:rPr lang="en-US" dirty="0" smtClean="0"/>
              <a:t>Many players and roles.</a:t>
            </a:r>
          </a:p>
          <a:p>
            <a:pPr lvl="2"/>
            <a:r>
              <a:rPr lang="en-US" dirty="0" smtClean="0"/>
              <a:t>Limitation in today’s infrastructure (what use to be convenient is now…)</a:t>
            </a:r>
          </a:p>
          <a:p>
            <a:pPr lvl="1"/>
            <a:r>
              <a:rPr lang="en-US" dirty="0" smtClean="0"/>
              <a:t>What is HPC? </a:t>
            </a:r>
          </a:p>
          <a:p>
            <a:pPr lvl="2"/>
            <a:r>
              <a:rPr lang="en-US" dirty="0" smtClean="0"/>
              <a:t>KISS principle</a:t>
            </a:r>
          </a:p>
          <a:p>
            <a:pPr lvl="2"/>
            <a:r>
              <a:rPr lang="en-US" dirty="0" smtClean="0"/>
              <a:t>HPC in the cloud</a:t>
            </a:r>
          </a:p>
          <a:p>
            <a:pPr marL="0" lvl="1" indent="0">
              <a:buNone/>
            </a:pPr>
            <a:r>
              <a:rPr lang="en-US" dirty="0" smtClean="0">
                <a:solidFill>
                  <a:srgbClr val="0071C5"/>
                </a:solidFill>
              </a:rPr>
              <a:t>Architectural decision when deploying a </a:t>
            </a:r>
            <a:r>
              <a:rPr lang="en-US" dirty="0" err="1" smtClean="0">
                <a:solidFill>
                  <a:srgbClr val="0071C5"/>
                </a:solidFill>
              </a:rPr>
              <a:t>SuperComputer</a:t>
            </a:r>
            <a:r>
              <a:rPr lang="en-US" dirty="0" smtClean="0">
                <a:solidFill>
                  <a:srgbClr val="0071C5"/>
                </a:solidFill>
              </a:rPr>
              <a:t> as a Service (</a:t>
            </a:r>
            <a:r>
              <a:rPr lang="en-US" dirty="0" err="1" smtClean="0">
                <a:solidFill>
                  <a:srgbClr val="0071C5"/>
                </a:solidFill>
              </a:rPr>
              <a:t>SCaaS</a:t>
            </a:r>
            <a:r>
              <a:rPr lang="en-US" dirty="0" smtClean="0">
                <a:solidFill>
                  <a:srgbClr val="0071C5"/>
                </a:solidFill>
              </a:rPr>
              <a:t>). </a:t>
            </a:r>
            <a:endParaRPr lang="en-US" dirty="0" smtClean="0"/>
          </a:p>
          <a:p>
            <a:pPr lvl="1"/>
            <a:r>
              <a:rPr lang="en-US" dirty="0" smtClean="0"/>
              <a:t>Definition(s) of a supercomputer as a services</a:t>
            </a:r>
          </a:p>
          <a:p>
            <a:pPr lvl="1"/>
            <a:r>
              <a:rPr lang="en-US" dirty="0" smtClean="0"/>
              <a:t>Ingredients for a successful supercomputer as a service deployment</a:t>
            </a:r>
          </a:p>
          <a:p>
            <a:pPr lvl="2"/>
            <a:r>
              <a:rPr lang="en-US" dirty="0" smtClean="0"/>
              <a:t>Aka. Portal(s)</a:t>
            </a:r>
          </a:p>
          <a:p>
            <a:pPr lvl="2"/>
            <a:r>
              <a:rPr lang="en-US" dirty="0" smtClean="0"/>
              <a:t>Application (service) containers (WRF, NEK5000, </a:t>
            </a:r>
            <a:r>
              <a:rPr lang="en-US" dirty="0" err="1" smtClean="0"/>
              <a:t>Abaqus</a:t>
            </a:r>
            <a:r>
              <a:rPr lang="en-US" dirty="0" smtClean="0"/>
              <a:t>…</a:t>
            </a:r>
            <a:r>
              <a:rPr lang="en-US" dirty="0" err="1" smtClean="0"/>
              <a:t>etc</a:t>
            </a:r>
            <a:r>
              <a:rPr lang="en-US" dirty="0" smtClean="0"/>
              <a:t>)</a:t>
            </a:r>
          </a:p>
          <a:p>
            <a:pPr lvl="2"/>
            <a:r>
              <a:rPr lang="en-US" dirty="0" smtClean="0"/>
              <a:t>Agent (services) containers (storage, performance, brokers..</a:t>
            </a:r>
            <a:r>
              <a:rPr lang="en-US" dirty="0" err="1" smtClean="0"/>
              <a:t>etc</a:t>
            </a:r>
            <a:r>
              <a:rPr lang="en-US" dirty="0" smtClean="0"/>
              <a:t>)</a:t>
            </a:r>
            <a:endParaRPr lang="en-US" dirty="0"/>
          </a:p>
          <a:p>
            <a:pPr lvl="1"/>
            <a:r>
              <a:rPr lang="en-US" dirty="0" smtClean="0"/>
              <a:t>Conclusion</a:t>
            </a:r>
            <a:endParaRPr lang="en-US" dirty="0"/>
          </a:p>
        </p:txBody>
      </p:sp>
      <p:sp>
        <p:nvSpPr>
          <p:cNvPr id="17" name="Date Placeholder 16"/>
          <p:cNvSpPr>
            <a:spLocks noGrp="1"/>
          </p:cNvSpPr>
          <p:nvPr>
            <p:ph type="dt" sz="half" idx="2"/>
          </p:nvPr>
        </p:nvSpPr>
        <p:spPr>
          <a:xfrm>
            <a:off x="137533" y="4787213"/>
            <a:ext cx="1614534" cy="281444"/>
          </a:xfrm>
        </p:spPr>
        <p:txBody>
          <a:bodyPr/>
          <a:lstStyle/>
          <a:p>
            <a:r>
              <a:rPr lang="en-US" sz="1200" smtClean="0">
                <a:solidFill>
                  <a:schemeClr val="bg1"/>
                </a:solidFill>
              </a:rPr>
              <a:t>April 10, 2019</a:t>
            </a:r>
            <a:endParaRPr lang="en-US" sz="1200" dirty="0">
              <a:solidFill>
                <a:schemeClr val="bg1"/>
              </a:solidFill>
            </a:endParaRPr>
          </a:p>
        </p:txBody>
      </p:sp>
      <p:sp>
        <p:nvSpPr>
          <p:cNvPr id="2" name="Footer Placeholder 1"/>
          <p:cNvSpPr>
            <a:spLocks noGrp="1"/>
          </p:cNvSpPr>
          <p:nvPr>
            <p:ph type="ftr" sz="quarter" idx="3"/>
          </p:nvPr>
        </p:nvSpPr>
        <p:spPr/>
        <p:txBody>
          <a:bodyPr/>
          <a:lstStyle/>
          <a:p>
            <a:r>
              <a:rPr lang="en-US"/>
              <a:t>Intel Corporation</a:t>
            </a:r>
            <a:endParaRPr lang="en-US" dirty="0"/>
          </a:p>
        </p:txBody>
      </p:sp>
      <p:sp>
        <p:nvSpPr>
          <p:cNvPr id="3" name="Slide Number Placeholder 2"/>
          <p:cNvSpPr>
            <a:spLocks noGrp="1"/>
          </p:cNvSpPr>
          <p:nvPr>
            <p:ph type="sldNum" sz="quarter" idx="13"/>
          </p:nvPr>
        </p:nvSpPr>
        <p:spPr/>
        <p:txBody>
          <a:bodyPr/>
          <a:lstStyle/>
          <a:p>
            <a:pPr>
              <a:defRPr/>
            </a:pPr>
            <a:fld id="{152014F4-1B9C-487C-9C92-261A63D4DBD6}" type="slidenum">
              <a:rPr lang="en-US" smtClean="0"/>
              <a:pPr>
                <a:defRPr/>
              </a:pPr>
              <a:t>3</a:t>
            </a:fld>
            <a:endParaRPr lang="en-US" dirty="0"/>
          </a:p>
        </p:txBody>
      </p:sp>
    </p:spTree>
    <p:extLst>
      <p:ext uri="{BB962C8B-B14F-4D97-AF65-F5344CB8AC3E}">
        <p14:creationId xmlns:p14="http://schemas.microsoft.com/office/powerpoint/2010/main" val="385306947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chor="t"/>
          <a:lstStyle/>
          <a:p>
            <a:pPr marL="228600" indent="-228600">
              <a:buAutoNum type="arabicPeriod"/>
            </a:pPr>
            <a:r>
              <a:rPr lang="en-US" sz="1200" dirty="0" smtClean="0"/>
              <a:t>Frontend agents, and objects stores have TLS certs.</a:t>
            </a:r>
          </a:p>
          <a:p>
            <a:pPr marL="228600" indent="-228600">
              <a:buAutoNum type="arabicPeriod"/>
            </a:pPr>
            <a:r>
              <a:rPr lang="en-US" sz="1200" dirty="0" smtClean="0"/>
              <a:t>All containers need to be signed and encrypted and groups need to be made on traditional HPC </a:t>
            </a:r>
            <a:r>
              <a:rPr lang="en-US" sz="1200" dirty="0" err="1" smtClean="0"/>
              <a:t>env</a:t>
            </a:r>
            <a:endParaRPr lang="en-US" sz="1200" dirty="0" smtClean="0"/>
          </a:p>
          <a:p>
            <a:pPr marL="228600" indent="-228600">
              <a:buAutoNum type="arabicPeriod"/>
            </a:pPr>
            <a:r>
              <a:rPr lang="en-US" sz="1200" dirty="0" smtClean="0"/>
              <a:t>All Application Agents have private keys stored in there container.</a:t>
            </a:r>
          </a:p>
          <a:p>
            <a:pPr marL="228600" indent="-228600">
              <a:buAutoNum type="arabicPeriod"/>
            </a:pPr>
            <a:r>
              <a:rPr lang="en-US" sz="1200" dirty="0" smtClean="0"/>
              <a:t>Public and Private key are stored in a PKCS12 archive file on the master service’s object store completely isolated from the passwords to the PKCS12 in the master service DB (both systems are separated by a MTLS).</a:t>
            </a:r>
          </a:p>
          <a:p>
            <a:pPr marL="228600" indent="-228600">
              <a:buAutoNum type="arabicPeriod"/>
            </a:pPr>
            <a:r>
              <a:rPr lang="en-US" sz="1200" dirty="0" smtClean="0"/>
              <a:t>Public keys are shared with agents in the application orbit (via the SS controller)</a:t>
            </a:r>
          </a:p>
          <a:p>
            <a:pPr marL="228600" indent="-228600">
              <a:buAutoNum type="arabicPeriod"/>
            </a:pPr>
            <a:r>
              <a:rPr lang="en-US" sz="1200" dirty="0" smtClean="0"/>
              <a:t>Secure every link between containers!</a:t>
            </a:r>
          </a:p>
          <a:p>
            <a:pPr marL="228600" indent="-228600">
              <a:buAutoNum type="arabicPeriod"/>
            </a:pPr>
            <a:r>
              <a:rPr lang="en-US" sz="1200" dirty="0" smtClean="0"/>
              <a:t>Secure link between containers and targets (clouds, supercomputers… </a:t>
            </a:r>
            <a:r>
              <a:rPr lang="en-US" sz="1200" dirty="0" err="1" smtClean="0"/>
              <a:t>etc</a:t>
            </a:r>
            <a:r>
              <a:rPr lang="en-US" sz="1200" dirty="0" smtClean="0"/>
              <a:t>)</a:t>
            </a:r>
          </a:p>
          <a:p>
            <a:pPr marL="228600" indent="-228600">
              <a:buAutoNum type="arabicPeriod"/>
            </a:pPr>
            <a:r>
              <a:rPr lang="en-US" sz="1200" dirty="0" smtClean="0"/>
              <a:t>Slight manual intervention for target setup for transparent supercomputer usage.</a:t>
            </a:r>
          </a:p>
          <a:p>
            <a:pPr marL="228600" indent="-228600">
              <a:buAutoNum type="arabicPeriod"/>
            </a:pPr>
            <a:r>
              <a:rPr lang="en-US" sz="1200" dirty="0" smtClean="0"/>
              <a:t>Enabling portal frontends for traditional HPC HW using user SSH keys</a:t>
            </a:r>
          </a:p>
          <a:p>
            <a:pPr marL="228600" indent="-228600">
              <a:buAutoNum type="arabicPeriod"/>
            </a:pPr>
            <a:endParaRPr lang="en-US" sz="1200" dirty="0" smtClean="0"/>
          </a:p>
          <a:p>
            <a:pPr marL="228600" indent="-228600">
              <a:buAutoNum type="arabicPeriod"/>
            </a:pPr>
            <a:endParaRPr lang="en-US" sz="1200" dirty="0" smtClean="0"/>
          </a:p>
          <a:p>
            <a:pPr marL="228600" indent="-228600">
              <a:buAutoNum type="arabicPeriod"/>
            </a:pPr>
            <a:endParaRPr lang="en-US" sz="1200" dirty="0" smtClean="0"/>
          </a:p>
          <a:p>
            <a:pPr marL="228600" indent="-228600">
              <a:buAutoNum type="arabicPeriod"/>
            </a:pPr>
            <a:endParaRPr lang="en-US" sz="1200" dirty="0" smtClean="0"/>
          </a:p>
          <a:p>
            <a:pPr marL="228600" indent="-228600">
              <a:buAutoNum type="arabicPeriod"/>
            </a:pPr>
            <a:endParaRPr lang="en-US" sz="1200" dirty="0" smtClean="0"/>
          </a:p>
          <a:p>
            <a:pPr marL="228600" indent="-228600">
              <a:buAutoNum type="arabicPeriod"/>
            </a:pPr>
            <a:endParaRPr lang="en-US" sz="1200" dirty="0" smtClean="0"/>
          </a:p>
          <a:p>
            <a:pPr marL="228600" indent="-228600">
              <a:buAutoNum type="arabicPeriod"/>
            </a:pPr>
            <a:endParaRPr lang="en-US" sz="1200" dirty="0" smtClean="0"/>
          </a:p>
          <a:p>
            <a:pPr marL="228600" indent="-228600">
              <a:buAutoNum type="arabicPeriod"/>
            </a:pPr>
            <a:endParaRPr lang="en-US" sz="1200" dirty="0" smtClean="0"/>
          </a:p>
          <a:p>
            <a:pPr marL="228600" indent="-228600">
              <a:buAutoNum type="arabicPeriod"/>
            </a:pPr>
            <a:endParaRPr lang="en-US" sz="1200" dirty="0" smtClean="0"/>
          </a:p>
          <a:p>
            <a:pPr marL="228600" indent="-228600">
              <a:buAutoNum type="arabicPeriod"/>
            </a:pPr>
            <a:endParaRPr lang="en-US" sz="1200" dirty="0" smtClean="0"/>
          </a:p>
          <a:p>
            <a:pPr marL="228600" indent="-228600">
              <a:buAutoNum type="arabicPeriod"/>
            </a:pPr>
            <a:endParaRPr lang="en-US" sz="1200"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30</a:t>
            </a:fld>
            <a:endParaRPr lang="en-US" dirty="0"/>
          </a:p>
        </p:txBody>
      </p:sp>
      <p:sp>
        <p:nvSpPr>
          <p:cNvPr id="4" name="Title 3"/>
          <p:cNvSpPr>
            <a:spLocks noGrp="1"/>
          </p:cNvSpPr>
          <p:nvPr>
            <p:ph type="title"/>
          </p:nvPr>
        </p:nvSpPr>
        <p:spPr/>
        <p:txBody>
          <a:bodyPr/>
          <a:lstStyle/>
          <a:p>
            <a:r>
              <a:rPr lang="en-US" dirty="0" smtClean="0"/>
              <a:t>Ingredient: Security Strategy</a:t>
            </a:r>
            <a:endParaRPr lang="en-US" dirty="0"/>
          </a:p>
        </p:txBody>
      </p:sp>
      <p:sp>
        <p:nvSpPr>
          <p:cNvPr id="5" name="Date Placeholder 4"/>
          <p:cNvSpPr>
            <a:spLocks noGrp="1"/>
          </p:cNvSpPr>
          <p:nvPr>
            <p:ph type="dt" sz="half" idx="2"/>
          </p:nvPr>
        </p:nvSpPr>
        <p:spPr/>
        <p:txBody>
          <a:bodyPr/>
          <a:lstStyle/>
          <a:p>
            <a:r>
              <a:rPr lang="en-US" smtClean="0"/>
              <a:t>April 10, 2019</a:t>
            </a:r>
            <a:endParaRPr lang="en-US" dirty="0"/>
          </a:p>
        </p:txBody>
      </p:sp>
      <p:sp>
        <p:nvSpPr>
          <p:cNvPr id="6" name="Footer Placeholder 5"/>
          <p:cNvSpPr>
            <a:spLocks noGrp="1"/>
          </p:cNvSpPr>
          <p:nvPr>
            <p:ph type="ftr" sz="quarter" idx="3"/>
          </p:nvPr>
        </p:nvSpPr>
        <p:spPr/>
        <p:txBody>
          <a:bodyPr/>
          <a:lstStyle/>
          <a:p>
            <a:r>
              <a:rPr lang="en-US" smtClean="0"/>
              <a:t>Intel Corporation</a:t>
            </a:r>
            <a:endParaRPr lang="en-US" dirty="0"/>
          </a:p>
        </p:txBody>
      </p:sp>
    </p:spTree>
    <p:extLst>
      <p:ext uri="{BB962C8B-B14F-4D97-AF65-F5344CB8AC3E}">
        <p14:creationId xmlns:p14="http://schemas.microsoft.com/office/powerpoint/2010/main" val="252175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31</a:t>
            </a:fld>
            <a:endParaRPr lang="en-US" dirty="0"/>
          </a:p>
        </p:txBody>
      </p:sp>
      <p:sp>
        <p:nvSpPr>
          <p:cNvPr id="8" name="Content Placeholder 7"/>
          <p:cNvSpPr>
            <a:spLocks noGrp="1"/>
          </p:cNvSpPr>
          <p:nvPr>
            <p:ph sz="half" idx="13"/>
          </p:nvPr>
        </p:nvSpPr>
        <p:spPr/>
        <p:txBody>
          <a:bodyPr/>
          <a:lstStyle/>
          <a:p>
            <a:r>
              <a:rPr lang="en-US" sz="1200" u="sng" dirty="0" smtClean="0"/>
              <a:t>Data Injection &amp; Extraction</a:t>
            </a:r>
          </a:p>
          <a:p>
            <a:pPr marL="228600" indent="-228600">
              <a:buAutoNum type="arabicPeriod"/>
            </a:pPr>
            <a:r>
              <a:rPr lang="en-US" sz="1200" dirty="0" smtClean="0"/>
              <a:t>Data Injections and extractions happens via ports.</a:t>
            </a:r>
          </a:p>
          <a:p>
            <a:pPr marL="228600" indent="-228600">
              <a:buAutoNum type="arabicPeriod"/>
            </a:pPr>
            <a:r>
              <a:rPr lang="en-US" sz="1200" dirty="0" smtClean="0"/>
              <a:t>Models are injected into the application agent</a:t>
            </a:r>
          </a:p>
          <a:p>
            <a:pPr marL="228600" indent="-228600">
              <a:buAutoNum type="arabicPeriod"/>
            </a:pPr>
            <a:r>
              <a:rPr lang="en-US" sz="1200" dirty="0" smtClean="0"/>
              <a:t>Environment settings are injected</a:t>
            </a:r>
          </a:p>
          <a:p>
            <a:pPr marL="228600" indent="-228600">
              <a:buAutoNum type="arabicPeriod"/>
            </a:pPr>
            <a:r>
              <a:rPr lang="en-US" sz="1200" dirty="0" smtClean="0"/>
              <a:t>Data injection happens between a background task in the application agent and the persistency agent.</a:t>
            </a:r>
          </a:p>
          <a:p>
            <a:pPr marL="228600" indent="-228600">
              <a:buAutoNum type="arabicPeriod"/>
            </a:pPr>
            <a:r>
              <a:rPr lang="en-US" sz="1200" dirty="0" smtClean="0"/>
              <a:t>Data extraction happens between a background task in the application and the persistency agent.</a:t>
            </a:r>
          </a:p>
          <a:p>
            <a:pPr marL="228600" indent="-228600">
              <a:buAutoNum type="arabicPeriod"/>
            </a:pPr>
            <a:r>
              <a:rPr lang="en-US" sz="1200" dirty="0" smtClean="0"/>
              <a:t>SS controller decides which final results in the persistency container to persist indefinitely</a:t>
            </a:r>
          </a:p>
          <a:p>
            <a:endParaRPr lang="en-US" sz="1200" dirty="0" smtClean="0"/>
          </a:p>
          <a:p>
            <a:pPr marL="228600" indent="-228600">
              <a:buAutoNum type="arabicPeriod"/>
            </a:pPr>
            <a:endParaRPr lang="en-US" sz="1200" dirty="0"/>
          </a:p>
        </p:txBody>
      </p:sp>
      <p:sp>
        <p:nvSpPr>
          <p:cNvPr id="4" name="Title 3"/>
          <p:cNvSpPr>
            <a:spLocks noGrp="1"/>
          </p:cNvSpPr>
          <p:nvPr>
            <p:ph type="title"/>
          </p:nvPr>
        </p:nvSpPr>
        <p:spPr/>
        <p:txBody>
          <a:bodyPr/>
          <a:lstStyle/>
          <a:p>
            <a:r>
              <a:rPr lang="en-US" dirty="0" smtClean="0"/>
              <a:t>Ingredient: Data injection and Extraction Strategy</a:t>
            </a:r>
            <a:endParaRPr lang="en-US" dirty="0"/>
          </a:p>
        </p:txBody>
      </p:sp>
      <p:sp>
        <p:nvSpPr>
          <p:cNvPr id="5" name="Date Placeholder 4"/>
          <p:cNvSpPr>
            <a:spLocks noGrp="1"/>
          </p:cNvSpPr>
          <p:nvPr>
            <p:ph type="dt" sz="half" idx="2"/>
          </p:nvPr>
        </p:nvSpPr>
        <p:spPr/>
        <p:txBody>
          <a:bodyPr/>
          <a:lstStyle/>
          <a:p>
            <a:r>
              <a:rPr lang="en-US" smtClean="0"/>
              <a:t>April 10, 2019</a:t>
            </a:r>
            <a:endParaRPr lang="en-US" dirty="0"/>
          </a:p>
        </p:txBody>
      </p:sp>
      <p:sp>
        <p:nvSpPr>
          <p:cNvPr id="6" name="Footer Placeholder 5"/>
          <p:cNvSpPr>
            <a:spLocks noGrp="1"/>
          </p:cNvSpPr>
          <p:nvPr>
            <p:ph type="ftr" sz="quarter" idx="3"/>
          </p:nvPr>
        </p:nvSpPr>
        <p:spPr/>
        <p:txBody>
          <a:bodyPr/>
          <a:lstStyle/>
          <a:p>
            <a:r>
              <a:rPr lang="en-US" smtClean="0"/>
              <a:t>Intel Corporation</a:t>
            </a:r>
            <a:endParaRPr lang="en-US" dirty="0"/>
          </a:p>
        </p:txBody>
      </p:sp>
      <p:sp>
        <p:nvSpPr>
          <p:cNvPr id="2" name="Content Placeholder 1"/>
          <p:cNvSpPr>
            <a:spLocks noGrp="1"/>
          </p:cNvSpPr>
          <p:nvPr>
            <p:ph sz="half" idx="1"/>
          </p:nvPr>
        </p:nvSpPr>
        <p:spPr/>
        <p:txBody>
          <a:bodyPr/>
          <a:lstStyle/>
          <a:p>
            <a:r>
              <a:rPr lang="en-US" sz="1200" u="sng" dirty="0" smtClean="0"/>
              <a:t>Input arguments to containers</a:t>
            </a:r>
          </a:p>
          <a:p>
            <a:pPr marL="228600" indent="-228600">
              <a:buAutoNum type="arabicPeriod"/>
            </a:pPr>
            <a:r>
              <a:rPr lang="en-US" sz="1200" dirty="0" smtClean="0"/>
              <a:t>Agents are started with: </a:t>
            </a:r>
          </a:p>
          <a:p>
            <a:pPr marL="454025" lvl="1" indent="-228600">
              <a:buAutoNum type="arabicPeriod"/>
            </a:pPr>
            <a:r>
              <a:rPr lang="en-US" sz="1000" dirty="0" smtClean="0"/>
              <a:t>Socket address of persistency agent</a:t>
            </a:r>
          </a:p>
          <a:p>
            <a:pPr marL="454025" lvl="1" indent="-228600">
              <a:buAutoNum type="arabicPeriod"/>
            </a:pPr>
            <a:r>
              <a:rPr lang="en-US" sz="1000" dirty="0" smtClean="0"/>
              <a:t>Application </a:t>
            </a:r>
            <a:r>
              <a:rPr lang="en-US" sz="1000" dirty="0"/>
              <a:t>s</a:t>
            </a:r>
            <a:r>
              <a:rPr lang="en-US" sz="1000" dirty="0" smtClean="0"/>
              <a:t>ocket address</a:t>
            </a:r>
          </a:p>
          <a:p>
            <a:pPr marL="454025" lvl="1" indent="-228600">
              <a:buAutoNum type="arabicPeriod"/>
            </a:pPr>
            <a:r>
              <a:rPr lang="en-US" sz="1000" dirty="0" smtClean="0"/>
              <a:t>Root directory of staging environment</a:t>
            </a:r>
          </a:p>
          <a:p>
            <a:pPr marL="454025" lvl="1" indent="-228600">
              <a:buAutoNum type="arabicPeriod"/>
            </a:pPr>
            <a:r>
              <a:rPr lang="en-US" sz="1000" dirty="0" smtClean="0"/>
              <a:t>Socket address of SS controller</a:t>
            </a:r>
          </a:p>
          <a:p>
            <a:pPr marL="454025" lvl="1" indent="-228600">
              <a:buAutoNum type="arabicPeriod"/>
            </a:pPr>
            <a:r>
              <a:rPr lang="en-US" sz="1000" dirty="0" smtClean="0"/>
              <a:t>Solar system ID </a:t>
            </a:r>
          </a:p>
          <a:p>
            <a:pPr marL="454025" lvl="1" indent="-228600">
              <a:buAutoNum type="arabicPeriod"/>
            </a:pPr>
            <a:r>
              <a:rPr lang="en-US" sz="1000" dirty="0" smtClean="0"/>
              <a:t>Job ID</a:t>
            </a:r>
          </a:p>
        </p:txBody>
      </p:sp>
    </p:spTree>
    <p:extLst>
      <p:ext uri="{BB962C8B-B14F-4D97-AF65-F5344CB8AC3E}">
        <p14:creationId xmlns:p14="http://schemas.microsoft.com/office/powerpoint/2010/main" val="124370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32</a:t>
            </a:fld>
            <a:endParaRPr lang="en-US" dirty="0"/>
          </a:p>
        </p:txBody>
      </p:sp>
      <p:sp>
        <p:nvSpPr>
          <p:cNvPr id="4" name="Title 3"/>
          <p:cNvSpPr>
            <a:spLocks noGrp="1"/>
          </p:cNvSpPr>
          <p:nvPr>
            <p:ph type="title"/>
          </p:nvPr>
        </p:nvSpPr>
        <p:spPr/>
        <p:txBody>
          <a:bodyPr/>
          <a:lstStyle/>
          <a:p>
            <a:r>
              <a:rPr lang="en-US" dirty="0" smtClean="0"/>
              <a:t>Ingredient: System Interoperability BKMs</a:t>
            </a:r>
            <a:endParaRPr lang="en-US" dirty="0"/>
          </a:p>
        </p:txBody>
      </p:sp>
      <p:sp>
        <p:nvSpPr>
          <p:cNvPr id="5" name="Date Placeholder 4"/>
          <p:cNvSpPr>
            <a:spLocks noGrp="1"/>
          </p:cNvSpPr>
          <p:nvPr>
            <p:ph type="dt" sz="half" idx="2"/>
          </p:nvPr>
        </p:nvSpPr>
        <p:spPr/>
        <p:txBody>
          <a:bodyPr/>
          <a:lstStyle/>
          <a:p>
            <a:r>
              <a:rPr lang="en-US" smtClean="0"/>
              <a:t>April 10, 2019</a:t>
            </a:r>
            <a:endParaRPr lang="en-US" dirty="0"/>
          </a:p>
        </p:txBody>
      </p:sp>
      <p:sp>
        <p:nvSpPr>
          <p:cNvPr id="6" name="Footer Placeholder 5"/>
          <p:cNvSpPr>
            <a:spLocks noGrp="1"/>
          </p:cNvSpPr>
          <p:nvPr>
            <p:ph type="ftr" sz="quarter" idx="3"/>
          </p:nvPr>
        </p:nvSpPr>
        <p:spPr/>
        <p:txBody>
          <a:bodyPr/>
          <a:lstStyle/>
          <a:p>
            <a:r>
              <a:rPr lang="en-US" smtClean="0"/>
              <a:t>Intel Corporation</a:t>
            </a:r>
            <a:endParaRPr lang="en-US" dirty="0"/>
          </a:p>
        </p:txBody>
      </p:sp>
      <p:sp>
        <p:nvSpPr>
          <p:cNvPr id="2" name="Content Placeholder 1"/>
          <p:cNvSpPr>
            <a:spLocks noGrp="1"/>
          </p:cNvSpPr>
          <p:nvPr>
            <p:ph idx="1"/>
          </p:nvPr>
        </p:nvSpPr>
        <p:spPr/>
        <p:txBody>
          <a:bodyPr anchor="t">
            <a:normAutofit fontScale="92500" lnSpcReduction="10000"/>
          </a:bodyPr>
          <a:lstStyle/>
          <a:p>
            <a:pPr marL="228600" indent="-228600">
              <a:buAutoNum type="arabicPeriod"/>
            </a:pPr>
            <a:r>
              <a:rPr lang="en-US" sz="1200" dirty="0" smtClean="0"/>
              <a:t>Everything is a container! Life is tough when you have a component that is not a container.</a:t>
            </a:r>
          </a:p>
          <a:p>
            <a:pPr marL="228600" indent="-228600">
              <a:buAutoNum type="arabicPeriod"/>
            </a:pPr>
            <a:r>
              <a:rPr lang="en-US" sz="1200" dirty="0" smtClean="0"/>
              <a:t>The only entry/exit points for a container are through ports.</a:t>
            </a:r>
          </a:p>
          <a:p>
            <a:pPr marL="228600" indent="-228600">
              <a:buAutoNum type="arabicPeriod"/>
            </a:pPr>
            <a:r>
              <a:rPr lang="en-US" sz="1200" dirty="0" smtClean="0"/>
              <a:t>Frontends and frontend of the master services are RESTful interfaces.</a:t>
            </a:r>
          </a:p>
          <a:p>
            <a:pPr marL="228600" indent="-228600">
              <a:buAutoNum type="arabicPeriod"/>
            </a:pPr>
            <a:r>
              <a:rPr lang="en-US" sz="1200" dirty="0" smtClean="0"/>
              <a:t>Do not interface directly from the webpage to the compute/agent subsystem.</a:t>
            </a:r>
          </a:p>
          <a:p>
            <a:pPr marL="228600" indent="-228600">
              <a:buAutoNum type="arabicPeriod"/>
            </a:pPr>
            <a:r>
              <a:rPr lang="en-US" sz="1200" dirty="0" smtClean="0"/>
              <a:t>Consider simplifying life by sticking to a single port of entry and exit to the application and services through ZMQ routers and use the identification attribute to identify a class of service within container processes. </a:t>
            </a:r>
          </a:p>
          <a:p>
            <a:pPr marL="228600" indent="-228600">
              <a:buAutoNum type="arabicPeriod"/>
            </a:pPr>
            <a:r>
              <a:rPr lang="en-US" sz="1200" dirty="0"/>
              <a:t>Use solar system as a namespace for interconnect endpoint disambiguation to simplify interconnections</a:t>
            </a:r>
            <a:endParaRPr lang="en-US" sz="1200" dirty="0" smtClean="0"/>
          </a:p>
          <a:p>
            <a:pPr marL="228600" indent="-228600">
              <a:buAutoNum type="arabicPeriod"/>
            </a:pPr>
            <a:r>
              <a:rPr lang="en-US" sz="1200" dirty="0" smtClean="0"/>
              <a:t>Master services handles book keeping with regards to hostnames and port designations for external ports.</a:t>
            </a:r>
          </a:p>
          <a:p>
            <a:pPr marL="228600" indent="-228600">
              <a:buAutoNum type="arabicPeriod"/>
            </a:pPr>
            <a:r>
              <a:rPr lang="en-US" sz="1200" dirty="0" smtClean="0"/>
              <a:t>Agents connect to the applications and the solar system </a:t>
            </a:r>
            <a:r>
              <a:rPr lang="en-US" sz="1200" dirty="0"/>
              <a:t>c</a:t>
            </a:r>
            <a:r>
              <a:rPr lang="en-US" sz="1200" dirty="0" smtClean="0"/>
              <a:t>ontroller via ZMQ router, and self registers with the application.</a:t>
            </a:r>
          </a:p>
          <a:p>
            <a:pPr marL="228600" indent="-228600">
              <a:buAutoNum type="arabicPeriod"/>
            </a:pPr>
            <a:r>
              <a:rPr lang="en-US" sz="1200" dirty="0" smtClean="0"/>
              <a:t>All containers have SSH keys and all RESTful nodes have TLS certs</a:t>
            </a:r>
          </a:p>
          <a:p>
            <a:pPr marL="228600" indent="-228600">
              <a:buAutoNum type="arabicPeriod"/>
            </a:pPr>
            <a:r>
              <a:rPr lang="en-US" sz="1200" dirty="0" smtClean="0"/>
              <a:t>All containers should have direct access to persistent memory agent in the application orbit</a:t>
            </a:r>
          </a:p>
          <a:p>
            <a:pPr marL="228600" indent="-228600">
              <a:buAutoNum type="arabicPeriod"/>
            </a:pPr>
            <a:r>
              <a:rPr lang="en-US" sz="1200" dirty="0" smtClean="0"/>
              <a:t>Persistent memory home directory staging environment in orbit.</a:t>
            </a:r>
            <a:endParaRPr lang="en-US" sz="1200" dirty="0"/>
          </a:p>
        </p:txBody>
      </p:sp>
    </p:spTree>
    <p:extLst>
      <p:ext uri="{BB962C8B-B14F-4D97-AF65-F5344CB8AC3E}">
        <p14:creationId xmlns:p14="http://schemas.microsoft.com/office/powerpoint/2010/main" val="118830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chor="t"/>
          <a:lstStyle/>
          <a:p>
            <a:pPr marL="228600" indent="-228600">
              <a:buAutoNum type="arabicPeriod"/>
            </a:pPr>
            <a:r>
              <a:rPr lang="en-US" sz="1200" dirty="0" smtClean="0"/>
              <a:t>Distributed software is complicated!</a:t>
            </a:r>
          </a:p>
          <a:p>
            <a:pPr marL="228600" indent="-228600">
              <a:buAutoNum type="arabicPeriod"/>
            </a:pPr>
            <a:r>
              <a:rPr lang="en-US" sz="1200" dirty="0" smtClean="0"/>
              <a:t>All containers should have a well established API!</a:t>
            </a:r>
          </a:p>
          <a:p>
            <a:pPr marL="228600" indent="-228600">
              <a:buAutoNum type="arabicPeriod"/>
            </a:pPr>
            <a:r>
              <a:rPr lang="en-US" sz="1200" dirty="0" smtClean="0"/>
              <a:t>All containers should have a well established port of entry and exit!</a:t>
            </a:r>
          </a:p>
          <a:p>
            <a:pPr marL="228600" indent="-228600">
              <a:buAutoNum type="arabicPeriod"/>
            </a:pPr>
            <a:r>
              <a:rPr lang="en-US" sz="1200" dirty="0" smtClean="0"/>
              <a:t>Secure your links!</a:t>
            </a:r>
          </a:p>
          <a:p>
            <a:pPr marL="228600" indent="-228600">
              <a:buAutoNum type="arabicPeriod"/>
            </a:pPr>
            <a:r>
              <a:rPr lang="en-US" sz="1200" dirty="0" smtClean="0"/>
              <a:t>Clearly describe handshaking protocols between containers</a:t>
            </a:r>
          </a:p>
          <a:p>
            <a:pPr marL="228600" indent="-228600">
              <a:buAutoNum type="arabicPeriod"/>
            </a:pPr>
            <a:r>
              <a:rPr lang="en-US" sz="1200" dirty="0" smtClean="0"/>
              <a:t>Clearly describe the lifespan of each container</a:t>
            </a:r>
          </a:p>
          <a:p>
            <a:pPr marL="228600" indent="-228600">
              <a:buAutoNum type="arabicPeriod"/>
            </a:pPr>
            <a:r>
              <a:rPr lang="en-US" sz="1200" dirty="0" smtClean="0"/>
              <a:t>Clearly describe how each container scales</a:t>
            </a:r>
          </a:p>
          <a:p>
            <a:pPr marL="228600" indent="-228600">
              <a:buAutoNum type="arabicPeriod"/>
            </a:pPr>
            <a:r>
              <a:rPr lang="en-US" sz="1200" dirty="0" smtClean="0"/>
              <a:t>Don’t scale interconnects, </a:t>
            </a:r>
            <a:r>
              <a:rPr lang="en-US" sz="1200" smtClean="0"/>
              <a:t>use routers</a:t>
            </a:r>
            <a:endParaRPr lang="en-US" sz="1200" dirty="0" smtClean="0"/>
          </a:p>
          <a:p>
            <a:pPr marL="228600" indent="-228600">
              <a:buAutoNum type="arabicPeriod"/>
            </a:pPr>
            <a:endParaRPr lang="en-US" sz="1200" dirty="0" smtClean="0"/>
          </a:p>
          <a:p>
            <a:pPr marL="228600" indent="-228600">
              <a:buAutoNum type="arabicPeriod"/>
            </a:pPr>
            <a:endParaRPr lang="en-US" sz="1200" dirty="0" smtClean="0"/>
          </a:p>
          <a:p>
            <a:pPr marL="228600" indent="-228600">
              <a:buAutoNum type="arabicPeriod"/>
            </a:pPr>
            <a:endParaRPr lang="en-US" sz="1200" dirty="0" smtClean="0"/>
          </a:p>
          <a:p>
            <a:pPr marL="228600" indent="-228600">
              <a:buAutoNum type="arabicPeriod"/>
            </a:pPr>
            <a:endParaRPr lang="en-US" sz="1200" dirty="0" smtClean="0"/>
          </a:p>
          <a:p>
            <a:pPr marL="228600" indent="-228600">
              <a:buAutoNum type="arabicPeriod"/>
            </a:pPr>
            <a:endParaRPr lang="en-US" sz="1200" dirty="0" smtClean="0"/>
          </a:p>
          <a:p>
            <a:pPr marL="228600" indent="-228600">
              <a:buAutoNum type="arabicPeriod"/>
            </a:pPr>
            <a:endParaRPr lang="en-US" sz="1200" dirty="0" smtClean="0"/>
          </a:p>
          <a:p>
            <a:pPr marL="228600" indent="-228600">
              <a:buAutoNum type="arabicPeriod"/>
            </a:pPr>
            <a:endParaRPr lang="en-US" sz="1200" dirty="0" smtClean="0"/>
          </a:p>
          <a:p>
            <a:pPr marL="228600" indent="-228600">
              <a:buAutoNum type="arabicPeriod"/>
            </a:pPr>
            <a:endParaRPr lang="en-US" sz="1200" dirty="0" smtClean="0"/>
          </a:p>
          <a:p>
            <a:pPr marL="228600" indent="-228600">
              <a:buAutoNum type="arabicPeriod"/>
            </a:pPr>
            <a:endParaRPr lang="en-US" sz="1200" dirty="0" smtClean="0"/>
          </a:p>
          <a:p>
            <a:pPr marL="228600" indent="-228600">
              <a:buAutoNum type="arabicPeriod"/>
            </a:pPr>
            <a:endParaRPr lang="en-US" sz="1200"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33</a:t>
            </a:fld>
            <a:endParaRPr lang="en-US" dirty="0"/>
          </a:p>
        </p:txBody>
      </p:sp>
      <p:sp>
        <p:nvSpPr>
          <p:cNvPr id="4" name="Title 3"/>
          <p:cNvSpPr>
            <a:spLocks noGrp="1"/>
          </p:cNvSpPr>
          <p:nvPr>
            <p:ph type="title"/>
          </p:nvPr>
        </p:nvSpPr>
        <p:spPr/>
        <p:txBody>
          <a:bodyPr/>
          <a:lstStyle/>
          <a:p>
            <a:r>
              <a:rPr lang="en-US" dirty="0" smtClean="0"/>
              <a:t>Conclusion</a:t>
            </a:r>
            <a:endParaRPr lang="en-US" dirty="0"/>
          </a:p>
        </p:txBody>
      </p:sp>
      <p:sp>
        <p:nvSpPr>
          <p:cNvPr id="5" name="Date Placeholder 4"/>
          <p:cNvSpPr>
            <a:spLocks noGrp="1"/>
          </p:cNvSpPr>
          <p:nvPr>
            <p:ph type="dt" sz="half" idx="2"/>
          </p:nvPr>
        </p:nvSpPr>
        <p:spPr/>
        <p:txBody>
          <a:bodyPr/>
          <a:lstStyle/>
          <a:p>
            <a:r>
              <a:rPr lang="en-US" smtClean="0"/>
              <a:t>April 10, 2019</a:t>
            </a:r>
            <a:endParaRPr lang="en-US" dirty="0"/>
          </a:p>
        </p:txBody>
      </p:sp>
      <p:sp>
        <p:nvSpPr>
          <p:cNvPr id="6" name="Footer Placeholder 5"/>
          <p:cNvSpPr>
            <a:spLocks noGrp="1"/>
          </p:cNvSpPr>
          <p:nvPr>
            <p:ph type="ftr" sz="quarter" idx="3"/>
          </p:nvPr>
        </p:nvSpPr>
        <p:spPr/>
        <p:txBody>
          <a:bodyPr/>
          <a:lstStyle/>
          <a:p>
            <a:r>
              <a:rPr lang="en-US" smtClean="0"/>
              <a:t>Intel Corporation</a:t>
            </a:r>
            <a:endParaRPr lang="en-US" dirty="0"/>
          </a:p>
        </p:txBody>
      </p:sp>
    </p:spTree>
    <p:extLst>
      <p:ext uri="{BB962C8B-B14F-4D97-AF65-F5344CB8AC3E}">
        <p14:creationId xmlns:p14="http://schemas.microsoft.com/office/powerpoint/2010/main" val="42304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400" y="140373"/>
            <a:ext cx="8229600" cy="664370"/>
          </a:xfrm>
        </p:spPr>
        <p:txBody>
          <a:bodyPr/>
          <a:lstStyle/>
          <a:p>
            <a:r>
              <a:rPr lang="en-US" dirty="0"/>
              <a:t>Additional Legal Disclaimers</a:t>
            </a:r>
          </a:p>
        </p:txBody>
      </p:sp>
      <p:sp>
        <p:nvSpPr>
          <p:cNvPr id="6" name="Date Placeholder 16"/>
          <p:cNvSpPr>
            <a:spLocks noGrp="1"/>
          </p:cNvSpPr>
          <p:nvPr>
            <p:ph type="dt" sz="half" idx="2"/>
          </p:nvPr>
        </p:nvSpPr>
        <p:spPr>
          <a:xfrm>
            <a:off x="88547" y="4816787"/>
            <a:ext cx="1870881" cy="281444"/>
          </a:xfrm>
        </p:spPr>
        <p:txBody>
          <a:bodyPr/>
          <a:lstStyle/>
          <a:p>
            <a:r>
              <a:rPr lang="en-US" smtClean="0"/>
              <a:t>April 10, 2019</a:t>
            </a:r>
            <a:endParaRPr lang="en-US" sz="1200" dirty="0">
              <a:solidFill>
                <a:schemeClr val="bg1"/>
              </a:solidFill>
            </a:endParaRPr>
          </a:p>
        </p:txBody>
      </p:sp>
      <p:sp>
        <p:nvSpPr>
          <p:cNvPr id="8" name="Content Placeholder 2"/>
          <p:cNvSpPr txBox="1">
            <a:spLocks/>
          </p:cNvSpPr>
          <p:nvPr/>
        </p:nvSpPr>
        <p:spPr>
          <a:xfrm>
            <a:off x="236764" y="661753"/>
            <a:ext cx="8694965" cy="2726871"/>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pPr>
            <a:r>
              <a:rPr lang="en-US" sz="800" dirty="0">
                <a:solidFill>
                  <a:schemeClr val="tx1"/>
                </a:solidFill>
              </a:rPr>
              <a:t>Intel technologies’ features and benefits depend on system configuration and may require enabled hardware, software or service activation. Learn more at intel.com, or from the OEM or retailer.</a:t>
            </a:r>
          </a:p>
          <a:p>
            <a:pPr>
              <a:spcBef>
                <a:spcPts val="600"/>
              </a:spcBef>
            </a:pPr>
            <a:r>
              <a:rPr lang="en-US" sz="800" dirty="0">
                <a:solidFill>
                  <a:schemeClr val="tx1"/>
                </a:solidFill>
              </a:rPr>
              <a:t>No computer system can be absolutely secure. </a:t>
            </a:r>
          </a:p>
          <a:p>
            <a:pPr>
              <a:spcBef>
                <a:spcPts val="600"/>
              </a:spcBef>
            </a:pPr>
            <a:r>
              <a:rPr lang="en-US" sz="800" dirty="0">
                <a:solidFill>
                  <a:schemeClr val="tx1"/>
                </a:solidFill>
              </a:rPr>
              <a:t>Tests document performance of components on a particular test, in specific systems. Differences in hardware, software, or configuration will affect actual performance. Consult other sources of information to evaluate performance as you consider your purchase. For more complete information about performance and benchmark results, visit </a:t>
            </a:r>
            <a:r>
              <a:rPr lang="en-US" sz="800" dirty="0">
                <a:solidFill>
                  <a:schemeClr val="tx1"/>
                </a:solidFill>
                <a:hlinkClick r:id="rId3"/>
              </a:rPr>
              <a:t>http://www.intel.com/performance</a:t>
            </a:r>
            <a:r>
              <a:rPr lang="en-US" sz="800" dirty="0">
                <a:solidFill>
                  <a:schemeClr val="tx1"/>
                </a:solidFill>
              </a:rPr>
              <a:t>.  </a:t>
            </a:r>
          </a:p>
          <a:p>
            <a:pPr>
              <a:spcBef>
                <a:spcPts val="600"/>
              </a:spcBef>
            </a:pPr>
            <a:r>
              <a:rPr lang="en-US" sz="800" dirty="0">
                <a:solidFill>
                  <a:schemeClr val="tx1"/>
                </a:solidFill>
              </a:rPr>
              <a:t>Cost reduction scenarios described are intended as examples of how a given Intel-based product, in the specified circumstances and configurations, may affect future costs and provide cost savings.  Circumstances will vary.  Intel does not guarantee any costs or cost reduction.</a:t>
            </a:r>
          </a:p>
          <a:p>
            <a:pPr>
              <a:spcBef>
                <a:spcPts val="600"/>
              </a:spcBef>
            </a:pPr>
            <a:r>
              <a:rPr lang="en-US" sz="800" dirty="0">
                <a:solidFill>
                  <a:schemeClr val="tx1"/>
                </a:solidFill>
              </a:rPr>
              <a:t>This document contains information on products, services and/or processes in development.  All information provided here is subject to change without notice. Contact your Intel representative to obtain the latest forecast, schedule, specifications and roadmaps.</a:t>
            </a:r>
          </a:p>
          <a:p>
            <a:pPr>
              <a:spcBef>
                <a:spcPts val="600"/>
              </a:spcBef>
            </a:pPr>
            <a:r>
              <a:rPr lang="en-US" sz="800" dirty="0">
                <a:solidFill>
                  <a:schemeClr val="tx1"/>
                </a:solidFill>
              </a:rPr>
              <a:t>No license (express or implied, by estoppel or otherwise) to any intellectual property rights is granted by this document.</a:t>
            </a:r>
          </a:p>
          <a:p>
            <a:pPr>
              <a:spcBef>
                <a:spcPts val="600"/>
              </a:spcBef>
            </a:pPr>
            <a:r>
              <a:rPr lang="en-US" sz="800" dirty="0">
                <a:solidFill>
                  <a:schemeClr val="tx1"/>
                </a:solidFill>
              </a:rPr>
              <a:t>Statements in this document that refer to Intel’s plans and expectations for the quarter, the year, and the future, are forward-looking statements that involve a number of risks and uncertainties. A detailed discussion of the factors that could affect Intel’s results and plans is included in Intel’s SEC filings, including the annual report on Form 10-K.</a:t>
            </a:r>
          </a:p>
          <a:p>
            <a:pPr>
              <a:spcBef>
                <a:spcPts val="600"/>
              </a:spcBef>
            </a:pPr>
            <a:r>
              <a:rPr lang="en-US" sz="800" dirty="0">
                <a:solidFill>
                  <a:schemeClr val="tx1"/>
                </a:solidFill>
              </a:rPr>
              <a:t>Intel does not control or audit third-party benchmark data or the web sites referenced in this document. You should visit the referenced web site and confirm whether referenced data are accurate. </a:t>
            </a:r>
          </a:p>
          <a:p>
            <a:pPr>
              <a:spcBef>
                <a:spcPts val="600"/>
              </a:spcBef>
            </a:pPr>
            <a:r>
              <a:rPr lang="en-US" sz="800" dirty="0">
                <a:solidFill>
                  <a:schemeClr val="tx1"/>
                </a:solidFill>
              </a:rPr>
              <a:t>Intel, Xeon, Xeon Phi, the Intel logo and others are trademarks of Intel Corporation in the U.S. and/or other countries. *Other names and brands may be claimed as the property of others. </a:t>
            </a:r>
          </a:p>
          <a:p>
            <a:pPr>
              <a:spcBef>
                <a:spcPts val="600"/>
              </a:spcBef>
            </a:pPr>
            <a:endParaRPr lang="en-US" sz="800" dirty="0">
              <a:solidFill>
                <a:schemeClr val="tx1"/>
              </a:solidFill>
            </a:endParaRPr>
          </a:p>
          <a:p>
            <a:pPr>
              <a:spcBef>
                <a:spcPts val="600"/>
              </a:spcBef>
            </a:pPr>
            <a:endParaRPr lang="en-US" sz="800" dirty="0">
              <a:solidFill>
                <a:schemeClr val="tx1"/>
              </a:solidFill>
            </a:endParaRPr>
          </a:p>
          <a:p>
            <a:pPr>
              <a:spcBef>
                <a:spcPts val="600"/>
              </a:spcBef>
            </a:pPr>
            <a:endParaRPr lang="en-US" sz="800" dirty="0">
              <a:solidFill>
                <a:schemeClr val="tx1"/>
              </a:solidFill>
            </a:endParaRPr>
          </a:p>
          <a:p>
            <a:pPr>
              <a:spcBef>
                <a:spcPts val="600"/>
              </a:spcBef>
            </a:pPr>
            <a:endParaRPr lang="en-US" sz="800" dirty="0">
              <a:solidFill>
                <a:schemeClr val="tx1"/>
              </a:solidFill>
            </a:endParaRPr>
          </a:p>
          <a:p>
            <a:pPr>
              <a:spcBef>
                <a:spcPts val="600"/>
              </a:spcBef>
            </a:pPr>
            <a:endParaRPr lang="en-US" sz="800" dirty="0">
              <a:solidFill>
                <a:schemeClr val="tx1"/>
              </a:solidFill>
            </a:endParaRPr>
          </a:p>
          <a:p>
            <a:pPr>
              <a:spcBef>
                <a:spcPts val="600"/>
              </a:spcBef>
            </a:pPr>
            <a:endParaRPr lang="en-US" sz="800" dirty="0">
              <a:solidFill>
                <a:schemeClr val="tx1"/>
              </a:solidFill>
            </a:endParaRPr>
          </a:p>
          <a:p>
            <a:pPr>
              <a:spcBef>
                <a:spcPts val="600"/>
              </a:spcBef>
            </a:pPr>
            <a:endParaRPr lang="en-US" sz="800" dirty="0">
              <a:solidFill>
                <a:schemeClr val="tx1"/>
              </a:solidFill>
            </a:endParaRPr>
          </a:p>
          <a:p>
            <a:pPr>
              <a:spcBef>
                <a:spcPts val="600"/>
              </a:spcBef>
            </a:pPr>
            <a:r>
              <a:rPr lang="en-US" sz="800" dirty="0">
                <a:solidFill>
                  <a:schemeClr val="tx1"/>
                </a:solidFill>
              </a:rPr>
              <a:t>© </a:t>
            </a:r>
            <a:r>
              <a:rPr lang="en-US" sz="800" dirty="0" smtClean="0">
                <a:solidFill>
                  <a:schemeClr val="tx1"/>
                </a:solidFill>
              </a:rPr>
              <a:t>2019 </a:t>
            </a:r>
            <a:r>
              <a:rPr lang="en-US" sz="800" dirty="0">
                <a:solidFill>
                  <a:schemeClr val="tx1"/>
                </a:solidFill>
              </a:rPr>
              <a:t>Intel </a:t>
            </a:r>
            <a:r>
              <a:rPr lang="en-US" sz="800" dirty="0" smtClean="0">
                <a:solidFill>
                  <a:schemeClr val="tx1"/>
                </a:solidFill>
              </a:rPr>
              <a:t>Corporation.</a:t>
            </a:r>
            <a:endParaRPr lang="en-US" sz="800" dirty="0">
              <a:solidFill>
                <a:schemeClr val="tx1"/>
              </a:solidFill>
            </a:endParaRPr>
          </a:p>
          <a:p>
            <a:pPr>
              <a:spcBef>
                <a:spcPts val="600"/>
              </a:spcBef>
            </a:pPr>
            <a:endParaRPr lang="en-US" sz="800"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944719445"/>
              </p:ext>
            </p:extLst>
          </p:nvPr>
        </p:nvGraphicFramePr>
        <p:xfrm>
          <a:off x="744325" y="3217174"/>
          <a:ext cx="7651750" cy="1207868"/>
        </p:xfrm>
        <a:graphic>
          <a:graphicData uri="http://schemas.openxmlformats.org/drawingml/2006/table">
            <a:tbl>
              <a:tblPr/>
              <a:tblGrid>
                <a:gridCol w="7651750">
                  <a:extLst>
                    <a:ext uri="{9D8B030D-6E8A-4147-A177-3AD203B41FA5}">
                      <a16:colId xmlns:a16="http://schemas.microsoft.com/office/drawing/2014/main" xmlns="" val="20000"/>
                    </a:ext>
                  </a:extLst>
                </a:gridCol>
              </a:tblGrid>
              <a:tr h="19431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rgbClr val="FFFFFF"/>
                          </a:solidFill>
                          <a:effectLst/>
                          <a:latin typeface="Verdana" pitchFamily="34" charset="0"/>
                          <a:ea typeface="MS PGothic" pitchFamily="34" charset="-128"/>
                        </a:rPr>
                        <a:t>Optimization Notice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 val="10000"/>
                  </a:ext>
                </a:extLst>
              </a:tr>
              <a:tr h="10135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Verdana" pitchFamily="34" charset="0"/>
                          <a:ea typeface="MS PGothic" pitchFamily="34" charset="-128"/>
                        </a:rPr>
                        <a:t>Intel</a:t>
                      </a:r>
                      <a:r>
                        <a:rPr kumimoji="0" lang="en-US" altLang="en-US" sz="800" b="0" i="0" u="none" strike="noStrike" cap="none" normalizeH="0" baseline="0" dirty="0">
                          <a:ln>
                            <a:noFill/>
                          </a:ln>
                          <a:solidFill>
                            <a:srgbClr val="000000"/>
                          </a:solidFill>
                          <a:effectLst/>
                          <a:latin typeface="Verdana" pitchFamily="34" charset="0"/>
                          <a:ea typeface="MS PGothic" pitchFamily="34" charset="-128"/>
                        </a:rPr>
                        <a:t>’</a:t>
                      </a:r>
                      <a:r>
                        <a:rPr kumimoji="0" lang="en-US" sz="800" b="0" i="0" u="none" strike="noStrike" cap="none" normalizeH="0" baseline="0" dirty="0">
                          <a:ln>
                            <a:noFill/>
                          </a:ln>
                          <a:solidFill>
                            <a:srgbClr val="000000"/>
                          </a:solidFill>
                          <a:effectLst/>
                          <a:latin typeface="Verdana" pitchFamily="34" charset="0"/>
                          <a:ea typeface="MS PGothic" pitchFamily="34" charset="-128"/>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Verdana" pitchFamily="34" charset="0"/>
                          <a:ea typeface="MS PGothic" pitchFamily="34" charset="-128"/>
                        </a:rPr>
                        <a:t>Notice revision #20110804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1"/>
                  </a:ext>
                </a:extLst>
              </a:tr>
            </a:tbl>
          </a:graphicData>
        </a:graphic>
      </p:graphicFrame>
      <p:sp>
        <p:nvSpPr>
          <p:cNvPr id="3" name="Footer Placeholder 2"/>
          <p:cNvSpPr>
            <a:spLocks noGrp="1"/>
          </p:cNvSpPr>
          <p:nvPr>
            <p:ph type="ftr" sz="quarter" idx="3"/>
          </p:nvPr>
        </p:nvSpPr>
        <p:spPr/>
        <p:txBody>
          <a:bodyPr/>
          <a:lstStyle/>
          <a:p>
            <a:r>
              <a:rPr lang="en-US"/>
              <a:t>Intel Corporation</a:t>
            </a:r>
            <a:endParaRPr lang="en-US" dirty="0"/>
          </a:p>
        </p:txBody>
      </p:sp>
      <p:sp>
        <p:nvSpPr>
          <p:cNvPr id="4" name="Slide Number Placeholder 3"/>
          <p:cNvSpPr>
            <a:spLocks noGrp="1"/>
          </p:cNvSpPr>
          <p:nvPr>
            <p:ph type="sldNum" sz="quarter" idx="13"/>
          </p:nvPr>
        </p:nvSpPr>
        <p:spPr/>
        <p:txBody>
          <a:bodyPr/>
          <a:lstStyle/>
          <a:p>
            <a:pPr>
              <a:defRPr/>
            </a:pPr>
            <a:fld id="{152014F4-1B9C-487C-9C92-261A63D4DBD6}" type="slidenum">
              <a:rPr lang="en-US" smtClean="0"/>
              <a:pPr>
                <a:defRPr/>
              </a:pPr>
              <a:t>34</a:t>
            </a:fld>
            <a:endParaRPr lang="en-US" dirty="0"/>
          </a:p>
        </p:txBody>
      </p:sp>
    </p:spTree>
    <p:extLst>
      <p:ext uri="{BB962C8B-B14F-4D97-AF65-F5344CB8AC3E}">
        <p14:creationId xmlns:p14="http://schemas.microsoft.com/office/powerpoint/2010/main" val="257264043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Motivation</a:t>
            </a:r>
            <a:endParaRPr lang="en-US" dirty="0"/>
          </a:p>
        </p:txBody>
      </p:sp>
      <p:sp>
        <p:nvSpPr>
          <p:cNvPr id="16" name="Text Placeholder 15"/>
          <p:cNvSpPr>
            <a:spLocks noGrp="1"/>
          </p:cNvSpPr>
          <p:nvPr>
            <p:ph type="body" sz="quarter" idx="11"/>
          </p:nvPr>
        </p:nvSpPr>
        <p:spPr>
          <a:xfrm>
            <a:off x="457200" y="938018"/>
            <a:ext cx="8229600" cy="3676650"/>
          </a:xfrm>
        </p:spPr>
        <p:txBody>
          <a:bodyPr>
            <a:normAutofit lnSpcReduction="10000"/>
          </a:bodyPr>
          <a:lstStyle/>
          <a:p>
            <a:pPr lvl="1"/>
            <a:r>
              <a:rPr lang="en-US" dirty="0" smtClean="0"/>
              <a:t>There are many resources:</a:t>
            </a:r>
          </a:p>
          <a:p>
            <a:pPr lvl="2"/>
            <a:r>
              <a:rPr lang="en-US" dirty="0" smtClean="0"/>
              <a:t>Platforms: AWS, Google, Azure, a plethora of supercomputers</a:t>
            </a:r>
          </a:p>
          <a:p>
            <a:pPr lvl="1"/>
            <a:r>
              <a:rPr lang="en-US" dirty="0" smtClean="0"/>
              <a:t>There are many software components:</a:t>
            </a:r>
          </a:p>
          <a:p>
            <a:pPr lvl="2"/>
            <a:r>
              <a:rPr lang="en-US" dirty="0" smtClean="0"/>
              <a:t>Cloud APIs, resource managers, different Operating Systems, drivers, … and more</a:t>
            </a:r>
          </a:p>
          <a:p>
            <a:pPr lvl="1"/>
            <a:r>
              <a:rPr lang="en-US" dirty="0" smtClean="0"/>
              <a:t>There are many versions of software &amp; hardware</a:t>
            </a:r>
          </a:p>
          <a:p>
            <a:pPr lvl="1"/>
            <a:r>
              <a:rPr lang="en-US" dirty="0" smtClean="0"/>
              <a:t>There are many HPC frameworks</a:t>
            </a:r>
          </a:p>
          <a:p>
            <a:pPr lvl="2"/>
            <a:r>
              <a:rPr lang="en-US" dirty="0" err="1" smtClean="0"/>
              <a:t>Abaqus</a:t>
            </a:r>
            <a:r>
              <a:rPr lang="en-US" dirty="0" smtClean="0"/>
              <a:t>, ANSYS, WRF, </a:t>
            </a:r>
            <a:r>
              <a:rPr lang="en-US" dirty="0" err="1" smtClean="0"/>
              <a:t>Tensorflow</a:t>
            </a:r>
            <a:r>
              <a:rPr lang="en-US" dirty="0" smtClean="0"/>
              <a:t>, NEK5000,… and more</a:t>
            </a:r>
            <a:endParaRPr lang="en-US" dirty="0"/>
          </a:p>
          <a:p>
            <a:pPr lvl="1"/>
            <a:r>
              <a:rPr lang="en-US" dirty="0" smtClean="0"/>
              <a:t>Questions of hardware and software optimality</a:t>
            </a:r>
          </a:p>
          <a:p>
            <a:pPr lvl="1"/>
            <a:r>
              <a:rPr lang="en-US" dirty="0" smtClean="0"/>
              <a:t>Questions of guided scientific parameter tuning </a:t>
            </a:r>
          </a:p>
          <a:p>
            <a:pPr lvl="1"/>
            <a:r>
              <a:rPr lang="en-US" dirty="0" smtClean="0"/>
              <a:t>Questions of adding new science to an existing applications</a:t>
            </a:r>
          </a:p>
          <a:p>
            <a:pPr lvl="2"/>
            <a:r>
              <a:rPr lang="en-US" dirty="0" smtClean="0"/>
              <a:t>Modularity of features, and scaling complexity.</a:t>
            </a:r>
          </a:p>
          <a:p>
            <a:pPr lvl="1"/>
            <a:r>
              <a:rPr lang="en-US" dirty="0" smtClean="0"/>
              <a:t>Scaling and scheduling resource opaquely.</a:t>
            </a:r>
          </a:p>
          <a:p>
            <a:pPr lvl="1"/>
            <a:r>
              <a:rPr lang="en-US" b="1" dirty="0" smtClean="0"/>
              <a:t>System Subject Matter Experts (SME) != Scientific SME != Framework Performance SME.</a:t>
            </a:r>
            <a:endParaRPr lang="en-US" b="1" dirty="0"/>
          </a:p>
          <a:p>
            <a:pPr lvl="1"/>
            <a:endParaRPr lang="en-US" dirty="0" smtClean="0"/>
          </a:p>
        </p:txBody>
      </p:sp>
      <p:sp>
        <p:nvSpPr>
          <p:cNvPr id="17" name="Date Placeholder 16"/>
          <p:cNvSpPr>
            <a:spLocks noGrp="1"/>
          </p:cNvSpPr>
          <p:nvPr>
            <p:ph type="dt" sz="half" idx="2"/>
          </p:nvPr>
        </p:nvSpPr>
        <p:spPr>
          <a:xfrm>
            <a:off x="137533" y="4787213"/>
            <a:ext cx="1614534" cy="281444"/>
          </a:xfrm>
        </p:spPr>
        <p:txBody>
          <a:bodyPr/>
          <a:lstStyle/>
          <a:p>
            <a:r>
              <a:rPr lang="en-US" sz="1200" smtClean="0">
                <a:solidFill>
                  <a:schemeClr val="bg1"/>
                </a:solidFill>
              </a:rPr>
              <a:t>April 10, 2019</a:t>
            </a:r>
            <a:endParaRPr lang="en-US" sz="1200" dirty="0">
              <a:solidFill>
                <a:schemeClr val="bg1"/>
              </a:solidFill>
            </a:endParaRPr>
          </a:p>
        </p:txBody>
      </p:sp>
      <p:sp>
        <p:nvSpPr>
          <p:cNvPr id="2" name="Footer Placeholder 1"/>
          <p:cNvSpPr>
            <a:spLocks noGrp="1"/>
          </p:cNvSpPr>
          <p:nvPr>
            <p:ph type="ftr" sz="quarter" idx="3"/>
          </p:nvPr>
        </p:nvSpPr>
        <p:spPr/>
        <p:txBody>
          <a:bodyPr/>
          <a:lstStyle/>
          <a:p>
            <a:r>
              <a:rPr lang="en-US"/>
              <a:t>Intel Corporation</a:t>
            </a:r>
            <a:endParaRPr lang="en-US" dirty="0"/>
          </a:p>
        </p:txBody>
      </p:sp>
      <p:sp>
        <p:nvSpPr>
          <p:cNvPr id="3" name="Slide Number Placeholder 2"/>
          <p:cNvSpPr>
            <a:spLocks noGrp="1"/>
          </p:cNvSpPr>
          <p:nvPr>
            <p:ph type="sldNum" sz="quarter" idx="13"/>
          </p:nvPr>
        </p:nvSpPr>
        <p:spPr/>
        <p:txBody>
          <a:bodyPr/>
          <a:lstStyle/>
          <a:p>
            <a:pPr>
              <a:defRPr/>
            </a:pPr>
            <a:fld id="{152014F4-1B9C-487C-9C92-261A63D4DBD6}" type="slidenum">
              <a:rPr lang="en-US" smtClean="0"/>
              <a:pPr>
                <a:defRPr/>
              </a:pPr>
              <a:t>4</a:t>
            </a:fld>
            <a:endParaRPr lang="en-US" dirty="0"/>
          </a:p>
        </p:txBody>
      </p:sp>
    </p:spTree>
    <p:extLst>
      <p:ext uri="{BB962C8B-B14F-4D97-AF65-F5344CB8AC3E}">
        <p14:creationId xmlns:p14="http://schemas.microsoft.com/office/powerpoint/2010/main" val="179277572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Traditional HPC in 5min or less (A Primer)</a:t>
            </a:r>
            <a:endParaRPr lang="en-US" dirty="0"/>
          </a:p>
        </p:txBody>
      </p:sp>
      <p:sp>
        <p:nvSpPr>
          <p:cNvPr id="16" name="Text Placeholder 15"/>
          <p:cNvSpPr>
            <a:spLocks noGrp="1"/>
          </p:cNvSpPr>
          <p:nvPr>
            <p:ph type="body" sz="quarter" idx="11"/>
          </p:nvPr>
        </p:nvSpPr>
        <p:spPr>
          <a:xfrm>
            <a:off x="457200" y="938018"/>
            <a:ext cx="8229600" cy="3676650"/>
          </a:xfrm>
        </p:spPr>
        <p:txBody>
          <a:bodyPr>
            <a:normAutofit/>
          </a:bodyPr>
          <a:lstStyle/>
          <a:p>
            <a:pPr lvl="1"/>
            <a:r>
              <a:rPr lang="en-US" dirty="0" smtClean="0"/>
              <a:t>HPC applications are typically ran on supercomputers for optimal performance.</a:t>
            </a:r>
          </a:p>
          <a:p>
            <a:pPr lvl="2"/>
            <a:r>
              <a:rPr lang="en-US" dirty="0" smtClean="0"/>
              <a:t>Spare no expense (relatively)</a:t>
            </a:r>
          </a:p>
          <a:p>
            <a:pPr lvl="2"/>
            <a:r>
              <a:rPr lang="en-US" dirty="0" smtClean="0"/>
              <a:t>Not one, not two, or even three servers; thousands of servers interconnected with high performance interconnect (</a:t>
            </a:r>
            <a:r>
              <a:rPr lang="en-US" dirty="0" err="1" smtClean="0"/>
              <a:t>OmniPath</a:t>
            </a:r>
            <a:r>
              <a:rPr lang="en-US" dirty="0" smtClean="0"/>
              <a:t>, </a:t>
            </a:r>
            <a:r>
              <a:rPr lang="en-US" dirty="0" err="1" smtClean="0"/>
              <a:t>Infiniband</a:t>
            </a:r>
            <a:r>
              <a:rPr lang="en-US" dirty="0" smtClean="0"/>
              <a:t>, 100GbE... </a:t>
            </a:r>
            <a:r>
              <a:rPr lang="en-US" dirty="0" err="1" smtClean="0"/>
              <a:t>etc</a:t>
            </a:r>
            <a:r>
              <a:rPr lang="en-US" dirty="0" smtClean="0"/>
              <a:t>)</a:t>
            </a:r>
          </a:p>
          <a:p>
            <a:pPr lvl="1"/>
            <a:r>
              <a:rPr lang="en-US" dirty="0" smtClean="0"/>
              <a:t>Typically running Linux (RHEL/CentOS or some derivative)</a:t>
            </a:r>
          </a:p>
          <a:p>
            <a:pPr lvl="1"/>
            <a:r>
              <a:rPr lang="en-US" dirty="0" smtClean="0"/>
              <a:t>Each node can optionally have accelerator cards such as GPUS, FPGA and ASIC residing on the </a:t>
            </a:r>
            <a:r>
              <a:rPr lang="en-US" dirty="0" err="1" smtClean="0"/>
              <a:t>PCIe</a:t>
            </a:r>
            <a:r>
              <a:rPr lang="en-US" dirty="0" smtClean="0"/>
              <a:t> bus.</a:t>
            </a:r>
          </a:p>
          <a:p>
            <a:pPr lvl="1"/>
            <a:r>
              <a:rPr lang="en-US" dirty="0" smtClean="0"/>
              <a:t>Resource manager (manages allocation of resources)</a:t>
            </a:r>
          </a:p>
          <a:p>
            <a:pPr lvl="1"/>
            <a:r>
              <a:rPr lang="en-US" dirty="0" smtClean="0"/>
              <a:t>Resources are typically dedicated</a:t>
            </a:r>
          </a:p>
          <a:p>
            <a:pPr lvl="1"/>
            <a:r>
              <a:rPr lang="en-US" dirty="0" smtClean="0"/>
              <a:t>Users are typically in charge of resource allocation (via LSF/SLURM)</a:t>
            </a:r>
          </a:p>
          <a:p>
            <a:pPr lvl="1"/>
            <a:r>
              <a:rPr lang="en-US" dirty="0" smtClean="0"/>
              <a:t>Fees on a supercomputer is on a core*hour metric, or node*hour…</a:t>
            </a:r>
          </a:p>
          <a:p>
            <a:pPr lvl="1"/>
            <a:r>
              <a:rPr lang="en-US" dirty="0" smtClean="0"/>
              <a:t>Typically do not have access to the outside word beyond port 22 (</a:t>
            </a:r>
            <a:r>
              <a:rPr lang="en-US" dirty="0" err="1" smtClean="0"/>
              <a:t>ssh</a:t>
            </a:r>
            <a:r>
              <a:rPr lang="en-US" dirty="0" smtClean="0"/>
              <a:t>+ </a:t>
            </a:r>
            <a:r>
              <a:rPr lang="en-US" dirty="0" err="1" smtClean="0"/>
              <a:t>scp</a:t>
            </a:r>
            <a:r>
              <a:rPr lang="en-US" dirty="0"/>
              <a:t>)</a:t>
            </a:r>
            <a:endParaRPr lang="en-US" dirty="0" smtClean="0"/>
          </a:p>
        </p:txBody>
      </p:sp>
      <p:sp>
        <p:nvSpPr>
          <p:cNvPr id="17" name="Date Placeholder 16"/>
          <p:cNvSpPr>
            <a:spLocks noGrp="1"/>
          </p:cNvSpPr>
          <p:nvPr>
            <p:ph type="dt" sz="half" idx="2"/>
          </p:nvPr>
        </p:nvSpPr>
        <p:spPr>
          <a:xfrm>
            <a:off x="137533" y="4787213"/>
            <a:ext cx="1614534" cy="281444"/>
          </a:xfrm>
        </p:spPr>
        <p:txBody>
          <a:bodyPr/>
          <a:lstStyle/>
          <a:p>
            <a:r>
              <a:rPr lang="en-US" sz="1200" smtClean="0">
                <a:solidFill>
                  <a:schemeClr val="bg1"/>
                </a:solidFill>
              </a:rPr>
              <a:t>April 10, 2019</a:t>
            </a:r>
            <a:endParaRPr lang="en-US" sz="1200" dirty="0">
              <a:solidFill>
                <a:schemeClr val="bg1"/>
              </a:solidFill>
            </a:endParaRPr>
          </a:p>
        </p:txBody>
      </p:sp>
      <p:sp>
        <p:nvSpPr>
          <p:cNvPr id="2" name="Footer Placeholder 1"/>
          <p:cNvSpPr>
            <a:spLocks noGrp="1"/>
          </p:cNvSpPr>
          <p:nvPr>
            <p:ph type="ftr" sz="quarter" idx="3"/>
          </p:nvPr>
        </p:nvSpPr>
        <p:spPr/>
        <p:txBody>
          <a:bodyPr/>
          <a:lstStyle/>
          <a:p>
            <a:r>
              <a:rPr lang="en-US"/>
              <a:t>Intel Corporation</a:t>
            </a:r>
            <a:endParaRPr lang="en-US" dirty="0"/>
          </a:p>
        </p:txBody>
      </p:sp>
      <p:sp>
        <p:nvSpPr>
          <p:cNvPr id="3" name="Slide Number Placeholder 2"/>
          <p:cNvSpPr>
            <a:spLocks noGrp="1"/>
          </p:cNvSpPr>
          <p:nvPr>
            <p:ph type="sldNum" sz="quarter" idx="13"/>
          </p:nvPr>
        </p:nvSpPr>
        <p:spPr/>
        <p:txBody>
          <a:bodyPr/>
          <a:lstStyle/>
          <a:p>
            <a:pPr>
              <a:defRPr/>
            </a:pPr>
            <a:fld id="{152014F4-1B9C-487C-9C92-261A63D4DBD6}" type="slidenum">
              <a:rPr lang="en-US" smtClean="0"/>
              <a:pPr>
                <a:defRPr/>
              </a:pPr>
              <a:t>5</a:t>
            </a:fld>
            <a:endParaRPr lang="en-US" dirty="0"/>
          </a:p>
        </p:txBody>
      </p:sp>
    </p:spTree>
    <p:extLst>
      <p:ext uri="{BB962C8B-B14F-4D97-AF65-F5344CB8AC3E}">
        <p14:creationId xmlns:p14="http://schemas.microsoft.com/office/powerpoint/2010/main" val="242631095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152014F4-1B9C-487C-9C92-261A63D4DBD6}" type="slidenum">
              <a:rPr lang="en-US" smtClean="0"/>
              <a:pPr>
                <a:defRPr/>
              </a:pPr>
              <a:t>6</a:t>
            </a:fld>
            <a:endParaRPr lang="en-US" dirty="0"/>
          </a:p>
        </p:txBody>
      </p:sp>
      <p:sp>
        <p:nvSpPr>
          <p:cNvPr id="15" name="Title 14"/>
          <p:cNvSpPr>
            <a:spLocks noGrp="1"/>
          </p:cNvSpPr>
          <p:nvPr>
            <p:ph type="title"/>
          </p:nvPr>
        </p:nvSpPr>
        <p:spPr/>
        <p:txBody>
          <a:bodyPr/>
          <a:lstStyle/>
          <a:p>
            <a:r>
              <a:rPr lang="en-US" dirty="0" smtClean="0"/>
              <a:t>Supercomputer Statistics</a:t>
            </a:r>
            <a:endParaRPr lang="en-US" dirty="0"/>
          </a:p>
        </p:txBody>
      </p:sp>
      <p:sp>
        <p:nvSpPr>
          <p:cNvPr id="17" name="Date Placeholder 16"/>
          <p:cNvSpPr>
            <a:spLocks noGrp="1"/>
          </p:cNvSpPr>
          <p:nvPr>
            <p:ph type="dt" sz="half" idx="2"/>
          </p:nvPr>
        </p:nvSpPr>
        <p:spPr/>
        <p:txBody>
          <a:bodyPr/>
          <a:lstStyle/>
          <a:p>
            <a:r>
              <a:rPr lang="en-US" sz="1200" smtClean="0">
                <a:solidFill>
                  <a:schemeClr val="bg1"/>
                </a:solidFill>
              </a:rPr>
              <a:t>April 10, 2019</a:t>
            </a:r>
            <a:endParaRPr lang="en-US" sz="1200" dirty="0">
              <a:solidFill>
                <a:schemeClr val="bg1"/>
              </a:solidFill>
            </a:endParaRPr>
          </a:p>
        </p:txBody>
      </p:sp>
      <p:sp>
        <p:nvSpPr>
          <p:cNvPr id="2" name="Footer Placeholder 1"/>
          <p:cNvSpPr>
            <a:spLocks noGrp="1"/>
          </p:cNvSpPr>
          <p:nvPr>
            <p:ph type="ftr" sz="quarter" idx="3"/>
          </p:nvPr>
        </p:nvSpPr>
        <p:spPr/>
        <p:txBody>
          <a:bodyPr/>
          <a:lstStyle/>
          <a:p>
            <a:r>
              <a:rPr lang="en-US"/>
              <a:t>Intel Corporation</a:t>
            </a:r>
            <a:endParaRPr lang="en-US" dirty="0"/>
          </a:p>
        </p:txBody>
      </p:sp>
      <p:pic>
        <p:nvPicPr>
          <p:cNvPr id="11" name="Content Placeholder 10"/>
          <p:cNvPicPr>
            <a:picLocks noGrp="1" noChangeAspect="1"/>
          </p:cNvPicPr>
          <p:nvPr>
            <p:ph idx="1"/>
          </p:nvPr>
        </p:nvPicPr>
        <p:blipFill>
          <a:blip r:embed="rId3"/>
          <a:stretch>
            <a:fillRect/>
          </a:stretch>
        </p:blipFill>
        <p:spPr>
          <a:xfrm>
            <a:off x="439869" y="1047750"/>
            <a:ext cx="3733652" cy="3425825"/>
          </a:xfrm>
          <a:prstGeom prst="rect">
            <a:avLst/>
          </a:prstGeom>
        </p:spPr>
      </p:pic>
      <p:pic>
        <p:nvPicPr>
          <p:cNvPr id="12" name="Picture 11"/>
          <p:cNvPicPr>
            <a:picLocks noChangeAspect="1"/>
          </p:cNvPicPr>
          <p:nvPr/>
        </p:nvPicPr>
        <p:blipFill>
          <a:blip r:embed="rId4"/>
          <a:stretch>
            <a:fillRect/>
          </a:stretch>
        </p:blipFill>
        <p:spPr>
          <a:xfrm>
            <a:off x="4433701" y="1352550"/>
            <a:ext cx="3719700" cy="2899973"/>
          </a:xfrm>
          <a:prstGeom prst="rect">
            <a:avLst/>
          </a:prstGeom>
        </p:spPr>
      </p:pic>
      <p:cxnSp>
        <p:nvCxnSpPr>
          <p:cNvPr id="5" name="Straight Arrow Connector 4"/>
          <p:cNvCxnSpPr/>
          <p:nvPr/>
        </p:nvCxnSpPr>
        <p:spPr>
          <a:xfrm>
            <a:off x="533400" y="2038350"/>
            <a:ext cx="669949" cy="83820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01390" y="1831791"/>
            <a:ext cx="1290418" cy="169277"/>
          </a:xfrm>
          <a:prstGeom prst="rect">
            <a:avLst/>
          </a:prstGeom>
          <a:noFill/>
        </p:spPr>
        <p:txBody>
          <a:bodyPr vert="horz" wrap="none" lIns="0" tIns="0" rIns="0" bIns="0" rtlCol="0">
            <a:spAutoFit/>
          </a:bodyPr>
          <a:lstStyle/>
          <a:p>
            <a:r>
              <a:rPr lang="en-US" sz="1100" dirty="0" smtClean="0">
                <a:solidFill>
                  <a:srgbClr val="003C71"/>
                </a:solidFill>
              </a:rPr>
              <a:t>Single Cascade Lake</a:t>
            </a:r>
          </a:p>
        </p:txBody>
      </p:sp>
    </p:spTree>
    <p:extLst>
      <p:ext uri="{BB962C8B-B14F-4D97-AF65-F5344CB8AC3E}">
        <p14:creationId xmlns:p14="http://schemas.microsoft.com/office/powerpoint/2010/main" val="239998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152014F4-1B9C-487C-9C92-261A63D4DBD6}" type="slidenum">
              <a:rPr lang="en-US" smtClean="0"/>
              <a:pPr>
                <a:defRPr/>
              </a:pPr>
              <a:t>7</a:t>
            </a:fld>
            <a:endParaRPr lang="en-US" dirty="0"/>
          </a:p>
        </p:txBody>
      </p:sp>
      <p:sp>
        <p:nvSpPr>
          <p:cNvPr id="15" name="Title 14"/>
          <p:cNvSpPr>
            <a:spLocks noGrp="1"/>
          </p:cNvSpPr>
          <p:nvPr>
            <p:ph type="title"/>
          </p:nvPr>
        </p:nvSpPr>
        <p:spPr/>
        <p:txBody>
          <a:bodyPr/>
          <a:lstStyle/>
          <a:p>
            <a:r>
              <a:rPr lang="en-US" dirty="0" smtClean="0"/>
              <a:t>Supercomputer Statistics</a:t>
            </a:r>
            <a:endParaRPr lang="en-US" dirty="0"/>
          </a:p>
        </p:txBody>
      </p:sp>
      <p:sp>
        <p:nvSpPr>
          <p:cNvPr id="17" name="Date Placeholder 16"/>
          <p:cNvSpPr>
            <a:spLocks noGrp="1"/>
          </p:cNvSpPr>
          <p:nvPr>
            <p:ph type="dt" sz="half" idx="2"/>
          </p:nvPr>
        </p:nvSpPr>
        <p:spPr/>
        <p:txBody>
          <a:bodyPr/>
          <a:lstStyle/>
          <a:p>
            <a:r>
              <a:rPr lang="en-US" sz="1200" smtClean="0">
                <a:solidFill>
                  <a:schemeClr val="bg1"/>
                </a:solidFill>
              </a:rPr>
              <a:t>April 10, 2019</a:t>
            </a:r>
            <a:endParaRPr lang="en-US" sz="1200" dirty="0">
              <a:solidFill>
                <a:schemeClr val="bg1"/>
              </a:solidFill>
            </a:endParaRPr>
          </a:p>
        </p:txBody>
      </p:sp>
      <p:sp>
        <p:nvSpPr>
          <p:cNvPr id="2" name="Footer Placeholder 1"/>
          <p:cNvSpPr>
            <a:spLocks noGrp="1"/>
          </p:cNvSpPr>
          <p:nvPr>
            <p:ph type="ftr" sz="quarter" idx="3"/>
          </p:nvPr>
        </p:nvSpPr>
        <p:spPr/>
        <p:txBody>
          <a:bodyPr/>
          <a:lstStyle/>
          <a:p>
            <a:r>
              <a:rPr lang="en-US"/>
              <a:t>Intel Corporation</a:t>
            </a:r>
            <a:endParaRPr lang="en-US" dirty="0"/>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3719791798"/>
              </p:ext>
            </p:extLst>
          </p:nvPr>
        </p:nvGraphicFramePr>
        <p:xfrm>
          <a:off x="455613" y="1203325"/>
          <a:ext cx="8228012" cy="34258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979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152014F4-1B9C-487C-9C92-261A63D4DBD6}" type="slidenum">
              <a:rPr lang="en-US" smtClean="0"/>
              <a:pPr>
                <a:defRPr/>
              </a:pPr>
              <a:t>8</a:t>
            </a:fld>
            <a:endParaRPr lang="en-US" dirty="0"/>
          </a:p>
        </p:txBody>
      </p:sp>
      <p:sp>
        <p:nvSpPr>
          <p:cNvPr id="15" name="Title 14"/>
          <p:cNvSpPr>
            <a:spLocks noGrp="1"/>
          </p:cNvSpPr>
          <p:nvPr>
            <p:ph type="title"/>
          </p:nvPr>
        </p:nvSpPr>
        <p:spPr/>
        <p:txBody>
          <a:bodyPr/>
          <a:lstStyle/>
          <a:p>
            <a:r>
              <a:rPr lang="en-US" dirty="0" smtClean="0"/>
              <a:t>Top </a:t>
            </a:r>
            <a:r>
              <a:rPr lang="en-US" dirty="0" smtClean="0"/>
              <a:t>10: </a:t>
            </a:r>
            <a:r>
              <a:rPr lang="en-US" dirty="0" smtClean="0"/>
              <a:t>Trinity Supercomputer</a:t>
            </a:r>
            <a:endParaRPr lang="en-US" dirty="0"/>
          </a:p>
        </p:txBody>
      </p:sp>
      <p:sp>
        <p:nvSpPr>
          <p:cNvPr id="17" name="Date Placeholder 16"/>
          <p:cNvSpPr>
            <a:spLocks noGrp="1"/>
          </p:cNvSpPr>
          <p:nvPr>
            <p:ph type="dt" sz="half" idx="2"/>
          </p:nvPr>
        </p:nvSpPr>
        <p:spPr/>
        <p:txBody>
          <a:bodyPr/>
          <a:lstStyle/>
          <a:p>
            <a:r>
              <a:rPr lang="en-US" sz="1200" smtClean="0">
                <a:solidFill>
                  <a:schemeClr val="bg1"/>
                </a:solidFill>
              </a:rPr>
              <a:t>April 10, 2019</a:t>
            </a:r>
            <a:endParaRPr lang="en-US" sz="1200" dirty="0">
              <a:solidFill>
                <a:schemeClr val="bg1"/>
              </a:solidFill>
            </a:endParaRPr>
          </a:p>
        </p:txBody>
      </p:sp>
      <p:sp>
        <p:nvSpPr>
          <p:cNvPr id="2" name="Footer Placeholder 1"/>
          <p:cNvSpPr>
            <a:spLocks noGrp="1"/>
          </p:cNvSpPr>
          <p:nvPr>
            <p:ph type="ftr" sz="quarter" idx="3"/>
          </p:nvPr>
        </p:nvSpPr>
        <p:spPr/>
        <p:txBody>
          <a:bodyPr/>
          <a:lstStyle/>
          <a:p>
            <a:r>
              <a:rPr lang="en-US"/>
              <a:t>Intel Corporation</a:t>
            </a:r>
            <a:endParaRPr lang="en-US" dirty="0"/>
          </a:p>
        </p:txBody>
      </p:sp>
      <p:pic>
        <p:nvPicPr>
          <p:cNvPr id="1026" name="Picture 2" descr="Related imag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44616" y="1411332"/>
            <a:ext cx="3657600" cy="24558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428750"/>
            <a:ext cx="4572493"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57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Limitations / Pain points / Role Players</a:t>
            </a:r>
            <a:endParaRPr lang="en-US" dirty="0"/>
          </a:p>
        </p:txBody>
      </p:sp>
      <p:sp>
        <p:nvSpPr>
          <p:cNvPr id="16" name="Text Placeholder 15"/>
          <p:cNvSpPr>
            <a:spLocks noGrp="1"/>
          </p:cNvSpPr>
          <p:nvPr>
            <p:ph type="body" sz="quarter" idx="11"/>
          </p:nvPr>
        </p:nvSpPr>
        <p:spPr>
          <a:xfrm>
            <a:off x="457200" y="938018"/>
            <a:ext cx="3962400" cy="3676650"/>
          </a:xfrm>
        </p:spPr>
        <p:txBody>
          <a:bodyPr>
            <a:normAutofit fontScale="92500" lnSpcReduction="20000"/>
          </a:bodyPr>
          <a:lstStyle/>
          <a:p>
            <a:pPr marL="0" lvl="1" indent="0">
              <a:buNone/>
            </a:pPr>
            <a:r>
              <a:rPr lang="en-US" u="sng" dirty="0" smtClean="0">
                <a:solidFill>
                  <a:schemeClr val="accent2"/>
                </a:solidFill>
              </a:rPr>
              <a:t>Pain Points for Users</a:t>
            </a:r>
            <a:endParaRPr lang="en-US" u="sng" dirty="0">
              <a:solidFill>
                <a:schemeClr val="accent2"/>
              </a:solidFill>
            </a:endParaRPr>
          </a:p>
          <a:p>
            <a:pPr marL="342900" lvl="1" indent="-342900">
              <a:buFont typeface="+mj-lt"/>
              <a:buAutoNum type="arabicPeriod"/>
            </a:pPr>
            <a:r>
              <a:rPr lang="en-US" dirty="0" smtClean="0"/>
              <a:t>Job submissions</a:t>
            </a:r>
          </a:p>
          <a:p>
            <a:pPr marL="342900" lvl="1" indent="-342900">
              <a:buFont typeface="+mj-lt"/>
              <a:buAutoNum type="arabicPeriod"/>
            </a:pPr>
            <a:r>
              <a:rPr lang="en-US" dirty="0" smtClean="0"/>
              <a:t>Wait times (no resources)</a:t>
            </a:r>
          </a:p>
          <a:p>
            <a:pPr marL="342900" lvl="1" indent="-342900">
              <a:buFont typeface="+mj-lt"/>
              <a:buAutoNum type="arabicPeriod"/>
            </a:pPr>
            <a:r>
              <a:rPr lang="en-US" dirty="0" smtClean="0"/>
              <a:t>Environment setup</a:t>
            </a:r>
          </a:p>
          <a:p>
            <a:pPr marL="342900" lvl="1" indent="-342900">
              <a:buFont typeface="+mj-lt"/>
              <a:buAutoNum type="arabicPeriod"/>
            </a:pPr>
            <a:r>
              <a:rPr lang="en-US" dirty="0" smtClean="0"/>
              <a:t>Optimal application recipes</a:t>
            </a:r>
          </a:p>
          <a:p>
            <a:pPr marL="342900" lvl="1" indent="-342900">
              <a:buFont typeface="+mj-lt"/>
              <a:buAutoNum type="arabicPeriod"/>
            </a:pPr>
            <a:r>
              <a:rPr lang="en-US" dirty="0" smtClean="0"/>
              <a:t>Platform Health/Monitoring</a:t>
            </a:r>
          </a:p>
          <a:p>
            <a:pPr marL="342900" lvl="1" indent="-342900">
              <a:buFont typeface="+mj-lt"/>
              <a:buAutoNum type="arabicPeriod"/>
            </a:pPr>
            <a:r>
              <a:rPr lang="en-US" dirty="0" smtClean="0"/>
              <a:t>Gathering results</a:t>
            </a:r>
          </a:p>
          <a:p>
            <a:pPr marL="342900" lvl="1" indent="-342900">
              <a:buFont typeface="+mj-lt"/>
              <a:buAutoNum type="arabicPeriod"/>
            </a:pPr>
            <a:r>
              <a:rPr lang="en-US" dirty="0" smtClean="0"/>
              <a:t>Sharing results</a:t>
            </a:r>
          </a:p>
          <a:p>
            <a:pPr marL="342900" lvl="1" indent="-342900">
              <a:buFont typeface="+mj-lt"/>
              <a:buAutoNum type="arabicPeriod"/>
            </a:pPr>
            <a:r>
              <a:rPr lang="en-US" dirty="0"/>
              <a:t>Visualizing </a:t>
            </a:r>
            <a:r>
              <a:rPr lang="en-US" dirty="0" smtClean="0"/>
              <a:t>results</a:t>
            </a:r>
          </a:p>
          <a:p>
            <a:pPr marL="342900" lvl="1" indent="-342900">
              <a:buFont typeface="+mj-lt"/>
              <a:buAutoNum type="arabicPeriod"/>
            </a:pPr>
            <a:r>
              <a:rPr lang="en-US" dirty="0" smtClean="0"/>
              <a:t>Resource Managers</a:t>
            </a:r>
          </a:p>
          <a:p>
            <a:pPr marL="342900" lvl="1" indent="-342900">
              <a:buFont typeface="+mj-lt"/>
              <a:buAutoNum type="arabicPeriod"/>
            </a:pPr>
            <a:r>
              <a:rPr lang="en-US" dirty="0" smtClean="0"/>
              <a:t>Version control</a:t>
            </a:r>
            <a:endParaRPr lang="en-US" dirty="0"/>
          </a:p>
          <a:p>
            <a:pPr marL="0" lvl="1" indent="0">
              <a:buNone/>
            </a:pPr>
            <a:r>
              <a:rPr lang="en-US" u="sng" dirty="0">
                <a:solidFill>
                  <a:schemeClr val="accent2"/>
                </a:solidFill>
              </a:rPr>
              <a:t>Limitation</a:t>
            </a:r>
          </a:p>
          <a:p>
            <a:pPr marL="342900" lvl="1" indent="-342900">
              <a:buAutoNum type="arabicPeriod"/>
            </a:pPr>
            <a:r>
              <a:rPr lang="en-US" dirty="0"/>
              <a:t>Single supercomputer</a:t>
            </a:r>
          </a:p>
          <a:p>
            <a:pPr marL="342900" lvl="1" indent="-342900">
              <a:buAutoNum type="arabicPeriod"/>
            </a:pPr>
            <a:r>
              <a:rPr lang="en-US" dirty="0"/>
              <a:t>External network </a:t>
            </a:r>
            <a:r>
              <a:rPr lang="en-US" dirty="0" smtClean="0"/>
              <a:t>access</a:t>
            </a:r>
          </a:p>
          <a:p>
            <a:pPr marL="342900" lvl="1" indent="-342900">
              <a:buAutoNum type="arabicPeriod"/>
            </a:pPr>
            <a:r>
              <a:rPr lang="en-US" dirty="0" smtClean="0"/>
              <a:t>Generic/customization visible</a:t>
            </a:r>
          </a:p>
          <a:p>
            <a:pPr lvl="1"/>
            <a:endParaRPr lang="en-US" dirty="0" smtClean="0"/>
          </a:p>
          <a:p>
            <a:pPr lvl="1"/>
            <a:endParaRPr lang="en-US" dirty="0" smtClean="0"/>
          </a:p>
        </p:txBody>
      </p:sp>
      <p:sp>
        <p:nvSpPr>
          <p:cNvPr id="17" name="Date Placeholder 16"/>
          <p:cNvSpPr>
            <a:spLocks noGrp="1"/>
          </p:cNvSpPr>
          <p:nvPr>
            <p:ph type="dt" sz="half" idx="2"/>
          </p:nvPr>
        </p:nvSpPr>
        <p:spPr>
          <a:xfrm>
            <a:off x="137533" y="4787213"/>
            <a:ext cx="1614534" cy="281444"/>
          </a:xfrm>
        </p:spPr>
        <p:txBody>
          <a:bodyPr/>
          <a:lstStyle/>
          <a:p>
            <a:r>
              <a:rPr lang="en-US" sz="1200" smtClean="0">
                <a:solidFill>
                  <a:schemeClr val="bg1"/>
                </a:solidFill>
              </a:rPr>
              <a:t>April 10, 2019</a:t>
            </a:r>
            <a:endParaRPr lang="en-US" sz="1200" dirty="0">
              <a:solidFill>
                <a:schemeClr val="bg1"/>
              </a:solidFill>
            </a:endParaRPr>
          </a:p>
        </p:txBody>
      </p:sp>
      <p:sp>
        <p:nvSpPr>
          <p:cNvPr id="2" name="Footer Placeholder 1"/>
          <p:cNvSpPr>
            <a:spLocks noGrp="1"/>
          </p:cNvSpPr>
          <p:nvPr>
            <p:ph type="ftr" sz="quarter" idx="3"/>
          </p:nvPr>
        </p:nvSpPr>
        <p:spPr/>
        <p:txBody>
          <a:bodyPr/>
          <a:lstStyle/>
          <a:p>
            <a:r>
              <a:rPr lang="en-US"/>
              <a:t>Intel Corporation</a:t>
            </a:r>
            <a:endParaRPr lang="en-US" dirty="0"/>
          </a:p>
        </p:txBody>
      </p:sp>
      <p:sp>
        <p:nvSpPr>
          <p:cNvPr id="3" name="Slide Number Placeholder 2"/>
          <p:cNvSpPr>
            <a:spLocks noGrp="1"/>
          </p:cNvSpPr>
          <p:nvPr>
            <p:ph type="sldNum" sz="quarter" idx="13"/>
          </p:nvPr>
        </p:nvSpPr>
        <p:spPr/>
        <p:txBody>
          <a:bodyPr/>
          <a:lstStyle/>
          <a:p>
            <a:pPr>
              <a:defRPr/>
            </a:pPr>
            <a:fld id="{152014F4-1B9C-487C-9C92-261A63D4DBD6}" type="slidenum">
              <a:rPr lang="en-US" smtClean="0"/>
              <a:pPr>
                <a:defRPr/>
              </a:pPr>
              <a:t>9</a:t>
            </a:fld>
            <a:endParaRPr lang="en-US" dirty="0"/>
          </a:p>
        </p:txBody>
      </p:sp>
      <p:sp>
        <p:nvSpPr>
          <p:cNvPr id="8" name="Text Placeholder 15"/>
          <p:cNvSpPr txBox="1">
            <a:spLocks/>
          </p:cNvSpPr>
          <p:nvPr/>
        </p:nvSpPr>
        <p:spPr>
          <a:xfrm>
            <a:off x="4588374" y="938018"/>
            <a:ext cx="3962400" cy="3676650"/>
          </a:xfrm>
          <a:prstGeom prst="rect">
            <a:avLst/>
          </a:prstGeom>
        </p:spPr>
        <p:txBody>
          <a:bodyPr vert="horz" lIns="0" tIns="0" rIns="0" bIns="0" rtlCol="0">
            <a:normAutofit/>
          </a:bodyPr>
          <a:lstStyle>
            <a:lvl1pPr marL="0" indent="0" algn="l" defTabSz="457200" rtl="0" eaLnBrk="1" latinLnBrk="0" hangingPunct="1">
              <a:spcBef>
                <a:spcPts val="6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375"/>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15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ts val="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ts val="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Font typeface="Wingdings" charset="2"/>
              <a:buNone/>
            </a:pPr>
            <a:r>
              <a:rPr lang="en-US" u="sng" dirty="0" smtClean="0">
                <a:solidFill>
                  <a:schemeClr val="accent2"/>
                </a:solidFill>
              </a:rPr>
              <a:t>Role Players</a:t>
            </a:r>
          </a:p>
          <a:p>
            <a:pPr marL="342900" lvl="1" indent="-342900">
              <a:buFont typeface="+mj-lt"/>
              <a:buAutoNum type="arabicPeriod"/>
            </a:pPr>
            <a:r>
              <a:rPr lang="en-US" dirty="0" smtClean="0"/>
              <a:t>Scientists </a:t>
            </a:r>
          </a:p>
          <a:p>
            <a:pPr marL="342900" lvl="1" indent="-342900">
              <a:buFont typeface="+mj-lt"/>
              <a:buAutoNum type="arabicPeriod"/>
            </a:pPr>
            <a:r>
              <a:rPr lang="en-US" dirty="0" smtClean="0"/>
              <a:t>System Administrators</a:t>
            </a:r>
          </a:p>
          <a:p>
            <a:pPr marL="688975" lvl="2" indent="-342900"/>
            <a:r>
              <a:rPr lang="en-US" dirty="0" smtClean="0"/>
              <a:t>Fabric support</a:t>
            </a:r>
          </a:p>
          <a:p>
            <a:pPr marL="688975" lvl="2" indent="-342900"/>
            <a:r>
              <a:rPr lang="en-US" dirty="0" smtClean="0"/>
              <a:t>File system support</a:t>
            </a:r>
          </a:p>
          <a:p>
            <a:pPr marL="688975" lvl="2" indent="-342900"/>
            <a:r>
              <a:rPr lang="en-US" dirty="0" smtClean="0"/>
              <a:t>Node support</a:t>
            </a:r>
          </a:p>
          <a:p>
            <a:pPr marL="688975" lvl="2" indent="-342900"/>
            <a:r>
              <a:rPr lang="en-US" dirty="0" smtClean="0"/>
              <a:t>Platform Health</a:t>
            </a:r>
          </a:p>
          <a:p>
            <a:pPr marL="342900" lvl="1" indent="-342900">
              <a:buFont typeface="+mj-lt"/>
              <a:buAutoNum type="arabicPeriod"/>
            </a:pPr>
            <a:r>
              <a:rPr lang="en-US" dirty="0" smtClean="0"/>
              <a:t>Performance Engineers</a:t>
            </a:r>
          </a:p>
          <a:p>
            <a:pPr marL="342900" lvl="1" indent="-342900">
              <a:buFont typeface="+mj-lt"/>
              <a:buAutoNum type="arabicPeriod"/>
            </a:pPr>
            <a:r>
              <a:rPr lang="en-US" dirty="0" smtClean="0"/>
              <a:t>Framework/Application Support</a:t>
            </a:r>
          </a:p>
          <a:p>
            <a:pPr marL="342900" lvl="1" indent="-342900">
              <a:buFont typeface="+mj-lt"/>
              <a:buAutoNum type="arabicPeriod"/>
            </a:pPr>
            <a:r>
              <a:rPr lang="en-US" dirty="0" smtClean="0"/>
              <a:t>Managers</a:t>
            </a:r>
          </a:p>
          <a:p>
            <a:pPr marL="342900" lvl="1" indent="-342900">
              <a:buFont typeface="+mj-lt"/>
              <a:buAutoNum type="arabicPeriod"/>
            </a:pPr>
            <a:r>
              <a:rPr lang="en-US" dirty="0" smtClean="0"/>
              <a:t>Portal Engineers </a:t>
            </a:r>
            <a:r>
              <a:rPr lang="en-US" dirty="0" smtClean="0">
                <a:solidFill>
                  <a:srgbClr val="FF0000"/>
                </a:solidFill>
              </a:rPr>
              <a:t>NEW!!</a:t>
            </a:r>
          </a:p>
          <a:p>
            <a:pPr lvl="2"/>
            <a:r>
              <a:rPr lang="en-US" dirty="0" smtClean="0"/>
              <a:t>Application Specific</a:t>
            </a:r>
          </a:p>
        </p:txBody>
      </p:sp>
    </p:spTree>
    <p:extLst>
      <p:ext uri="{BB962C8B-B14F-4D97-AF65-F5344CB8AC3E}">
        <p14:creationId xmlns:p14="http://schemas.microsoft.com/office/powerpoint/2010/main" val="232278814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2523</Words>
  <Application>Microsoft Office PowerPoint</Application>
  <PresentationFormat>On-screen Show (16:9)</PresentationFormat>
  <Paragraphs>427</Paragraphs>
  <Slides>34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MS PGothic</vt:lpstr>
      <vt:lpstr>Arial</vt:lpstr>
      <vt:lpstr>Intel Clear</vt:lpstr>
      <vt:lpstr>Intel Clear Pro</vt:lpstr>
      <vt:lpstr>Verdana</vt:lpstr>
      <vt:lpstr>Wingdings</vt:lpstr>
      <vt:lpstr>Int_PPT Template_ClearPro_16x9</vt:lpstr>
      <vt:lpstr>PowerPoint Presentation</vt:lpstr>
      <vt:lpstr>Architectural CONSIDERATIONS FOR SUPERCOMPUTING AS A SERVICE</vt:lpstr>
      <vt:lpstr>Agenda</vt:lpstr>
      <vt:lpstr>Motivation</vt:lpstr>
      <vt:lpstr>Traditional HPC in 5min or less (A Primer)</vt:lpstr>
      <vt:lpstr>Supercomputer Statistics</vt:lpstr>
      <vt:lpstr>Supercomputer Statistics</vt:lpstr>
      <vt:lpstr>Top 10: Trinity Supercomputer</vt:lpstr>
      <vt:lpstr>Limitations / Pain points / Role Players</vt:lpstr>
      <vt:lpstr>What are trends in HPC: stop and look around</vt:lpstr>
      <vt:lpstr>What are trends in HPC: stop and look around</vt:lpstr>
      <vt:lpstr>What are trends in HPC: stop and look around</vt:lpstr>
      <vt:lpstr>What are trends in HPC: stop and look around</vt:lpstr>
      <vt:lpstr>What is SuperComputing as a Service (SCaaS)</vt:lpstr>
      <vt:lpstr>What are Portal Services</vt:lpstr>
      <vt:lpstr>Surgeon General WARNING:</vt:lpstr>
      <vt:lpstr>Major Ingredients for SCaaS Platforms</vt:lpstr>
      <vt:lpstr>Major Ingredients for SCaaS Platforms</vt:lpstr>
      <vt:lpstr>Major Ingredients for SCaaS Platforms</vt:lpstr>
      <vt:lpstr>Major Ingredients for SCaaS Platforms</vt:lpstr>
      <vt:lpstr>SCaaS Ingredients: Proposed Platform Overview</vt:lpstr>
      <vt:lpstr>Ingredient: Frontend + Master Service</vt:lpstr>
      <vt:lpstr>SCaaS Ingredients: Proposed Platform Overview</vt:lpstr>
      <vt:lpstr>SCaaS Ingredients: Proposed Platform Overview</vt:lpstr>
      <vt:lpstr>Ingredient: Container Interoperability Ex.</vt:lpstr>
      <vt:lpstr>Ingredient: Container Interoperability</vt:lpstr>
      <vt:lpstr>Ingredient: Agent Interface</vt:lpstr>
      <vt:lpstr>Ingredient: Broker Agents</vt:lpstr>
      <vt:lpstr>Ingredient: App Object Store Agents</vt:lpstr>
      <vt:lpstr>Ingredient: Security Strategy</vt:lpstr>
      <vt:lpstr>Ingredient: Data injection and Extraction Strategy</vt:lpstr>
      <vt:lpstr>Ingredient: System Interoperability BKMs</vt:lpstr>
      <vt:lpstr>Conclusion</vt:lpstr>
      <vt:lpstr>Additional Legal Disclaimers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CTPClassification=CTP_IC:VisualMarkings=, CTPClassification=CTP_IC</cp:keywords>
  <cp:lastModifiedBy/>
  <cp:revision>1</cp:revision>
  <dcterms:created xsi:type="dcterms:W3CDTF">2015-05-06T16:36:39Z</dcterms:created>
  <dcterms:modified xsi:type="dcterms:W3CDTF">2019-04-10T20:47:39Z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7842db3e-60b5-4fea-86e8-f33b1cbf049d</vt:lpwstr>
  </property>
  <property fmtid="{D5CDD505-2E9C-101B-9397-08002B2CF9AE}" pid="3" name="CTP_BU">
    <vt:lpwstr>DEVELOPER PRODUCTS GROUP</vt:lpwstr>
  </property>
  <property fmtid="{D5CDD505-2E9C-101B-9397-08002B2CF9AE}" pid="4" name="CTP_TimeStamp">
    <vt:lpwstr>2019-04-10 20:47:39Z</vt:lpwstr>
  </property>
  <property fmtid="{D5CDD505-2E9C-101B-9397-08002B2CF9AE}" pid="5" name="CTPClassification">
    <vt:lpwstr>CTP_IC</vt:lpwstr>
  </property>
</Properties>
</file>