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4" r:id="rId4"/>
    <p:sldId id="270" r:id="rId5"/>
    <p:sldId id="271" r:id="rId6"/>
    <p:sldId id="268" r:id="rId7"/>
    <p:sldId id="265" r:id="rId8"/>
    <p:sldId id="266" r:id="rId9"/>
    <p:sldId id="267" r:id="rId10"/>
    <p:sldId id="269" r:id="rId11"/>
    <p:sldId id="272" r:id="rId12"/>
    <p:sldId id="276" r:id="rId13"/>
    <p:sldId id="263" r:id="rId14"/>
    <p:sldId id="277" r:id="rId15"/>
    <p:sldId id="278" r:id="rId16"/>
    <p:sldId id="279" r:id="rId17"/>
    <p:sldId id="281" r:id="rId18"/>
    <p:sldId id="273" r:id="rId19"/>
    <p:sldId id="275" r:id="rId20"/>
    <p:sldId id="285" r:id="rId21"/>
    <p:sldId id="282" r:id="rId22"/>
    <p:sldId id="283" r:id="rId23"/>
    <p:sldId id="286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BE5A08"/>
    <a:srgbClr val="FB760B"/>
    <a:srgbClr val="632C02"/>
    <a:srgbClr val="7A3804"/>
    <a:srgbClr val="462103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7C95-E1F2-D34F-9B9B-4E129F3FADD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9FBB-CD82-234E-8DC5-D13DB0AA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1128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9DFA6-3B96-4A82-B155-C637B522C5A4}" type="datetimeFigureOut">
              <a:rPr lang="en-US" smtClean="0"/>
              <a:pPr/>
              <a:t>4/7/14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9FCE-A2DF-462B-8627-40C3FB9ED3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7846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ammb_tex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53912"/>
            <a:ext cx="1478585" cy="704088"/>
          </a:xfrm>
          <a:prstGeom prst="rect">
            <a:avLst/>
          </a:prstGeom>
        </p:spPr>
      </p:pic>
      <p:pic>
        <p:nvPicPr>
          <p:cNvPr id="12" name="Picture 11" descr="nesdis_banner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47800" y="6153912"/>
            <a:ext cx="6195968" cy="704088"/>
          </a:xfrm>
          <a:prstGeom prst="rect">
            <a:avLst/>
          </a:prstGeom>
        </p:spPr>
      </p:pic>
      <p:pic>
        <p:nvPicPr>
          <p:cNvPr id="10" name="Picture 9" descr="cira_text_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54189" y="6153912"/>
            <a:ext cx="1689811" cy="704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ammb_tex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53912"/>
            <a:ext cx="1478585" cy="704088"/>
          </a:xfrm>
          <a:prstGeom prst="rect">
            <a:avLst/>
          </a:prstGeom>
        </p:spPr>
      </p:pic>
      <p:pic>
        <p:nvPicPr>
          <p:cNvPr id="8" name="Picture 7" descr="nesdis_banner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47800" y="6153912"/>
            <a:ext cx="6195968" cy="704088"/>
          </a:xfrm>
          <a:prstGeom prst="rect">
            <a:avLst/>
          </a:prstGeom>
        </p:spPr>
      </p:pic>
      <p:pic>
        <p:nvPicPr>
          <p:cNvPr id="9" name="Picture 8" descr="cira_text_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54189" y="6153912"/>
            <a:ext cx="1689811" cy="704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3048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Narrow"/>
              </a:rPr>
              <a:t>Lessons Learned from the Deployment and Integration </a:t>
            </a:r>
            <a:r>
              <a:rPr lang="en-US" sz="3600" dirty="0" smtClean="0">
                <a:latin typeface="Arial Narrow"/>
              </a:rPr>
              <a:t>of </a:t>
            </a:r>
            <a:r>
              <a:rPr lang="en-US" sz="3600" dirty="0" smtClean="0">
                <a:latin typeface="Arial Narrow"/>
              </a:rPr>
              <a:t>Microwave Sounder Based Tropical Cyclone Intensity and Surface Wind Estimation </a:t>
            </a:r>
            <a:r>
              <a:rPr lang="en-US" sz="3600" dirty="0" smtClean="0">
                <a:latin typeface="Arial Narrow"/>
              </a:rPr>
              <a:t>Algorithms </a:t>
            </a:r>
            <a:r>
              <a:rPr lang="en-US" sz="3600" dirty="0" smtClean="0">
                <a:latin typeface="Arial Narrow"/>
              </a:rPr>
              <a:t>into NOAA NESDIS Satellite Product </a:t>
            </a:r>
            <a:r>
              <a:rPr lang="en-US" sz="3600" dirty="0" smtClean="0">
                <a:latin typeface="Arial Narrow"/>
              </a:rPr>
              <a:t>Operations </a:t>
            </a:r>
            <a:endParaRPr lang="en-US" sz="3600" dirty="0">
              <a:latin typeface="Arial Narrow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4800" y="3276600"/>
            <a:ext cx="8382000" cy="990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Scott P. Longmore</a:t>
            </a:r>
            <a:r>
              <a:rPr lang="en-US" sz="1600" baseline="30000" dirty="0" smtClean="0"/>
              <a:t>1</a:t>
            </a:r>
          </a:p>
          <a:p>
            <a:r>
              <a:rPr lang="en-US" sz="1600" dirty="0" smtClean="0"/>
              <a:t>Andrea Schumacher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, Jack Dostalek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, Robert DeMaria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, Galina Chirokova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John Knaff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, Mark DeMaria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, Dylan Powell</a:t>
            </a:r>
            <a:r>
              <a:rPr lang="en-US" sz="1600" baseline="30000" dirty="0" smtClean="0"/>
              <a:t>4</a:t>
            </a:r>
            <a:r>
              <a:rPr lang="en-US" sz="1600" dirty="0" smtClean="0"/>
              <a:t>, Angela Sigmund</a:t>
            </a:r>
            <a:r>
              <a:rPr lang="en-US" sz="1600" baseline="30000" dirty="0" smtClean="0"/>
              <a:t>4 </a:t>
            </a:r>
            <a:r>
              <a:rPr lang="en-US" sz="1600" dirty="0" smtClean="0"/>
              <a:t>,Wei Yu</a:t>
            </a:r>
            <a:r>
              <a:rPr lang="en-US" sz="1600" baseline="30000" dirty="0" smtClean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87205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Colorado State University (CSU)/ Cooperative Institute for Research in the Atmosphere (CIRA)/ Regional and </a:t>
            </a:r>
            <a:r>
              <a:rPr lang="en-US" sz="1200" dirty="0" err="1" smtClean="0"/>
              <a:t>Mesoscale</a:t>
            </a:r>
            <a:r>
              <a:rPr lang="en-US" sz="1200" dirty="0" smtClean="0"/>
              <a:t> Meteorology Branch (RAMMB), Fort Collins, Colorado</a:t>
            </a:r>
            <a:br>
              <a:rPr lang="en-US" sz="1200" dirty="0" smtClean="0"/>
            </a:br>
            <a:r>
              <a:rPr lang="en-US" sz="1200" baseline="30000" dirty="0" smtClean="0"/>
              <a:t>2</a:t>
            </a:r>
            <a:r>
              <a:rPr lang="en-US" sz="1200" dirty="0" smtClean="0"/>
              <a:t>National Oceanographic and Atmospheric Administration (NOAA)/ National Environmental Satellite, Data, and Information Service (NESDIS)/ Satellite Applications and Research (</a:t>
            </a:r>
            <a:r>
              <a:rPr lang="en-US" sz="1200" dirty="0" err="1" smtClean="0"/>
              <a:t>StAR</a:t>
            </a:r>
            <a:r>
              <a:rPr lang="en-US" sz="1200" dirty="0" smtClean="0"/>
              <a:t>), Fort Collins, Colorado</a:t>
            </a:r>
          </a:p>
          <a:p>
            <a:r>
              <a:rPr lang="en-US" sz="1200" baseline="30000" dirty="0" smtClean="0"/>
              <a:t>3</a:t>
            </a:r>
            <a:r>
              <a:rPr lang="en-US" sz="1200" dirty="0" smtClean="0"/>
              <a:t>NOAA/National Weather Service (NWS) /National Hurricane Center (NHC)/ Technology and Science Branch (TSB), Miami, Florida</a:t>
            </a:r>
          </a:p>
          <a:p>
            <a:r>
              <a:rPr lang="en-US" sz="1200" baseline="30000" dirty="0" smtClean="0"/>
              <a:t>4</a:t>
            </a:r>
            <a:r>
              <a:rPr lang="en-US" sz="1200" dirty="0" smtClean="0"/>
              <a:t>NOAA/NESDIS/Office of Systems Development (OSD)/ Satellite and Ground Systems Program (SGSP)/ System Engineering and Integration Division (SEID), Lockheed Martin, Silver Spring, Maryland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4343400"/>
            <a:ext cx="8382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S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ponsored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NESDIS/Product System Development and Implementation (PSDI)</a:t>
            </a: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NSOF SPSRB SA Standards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680621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Satellite Products and Services Review Board (SPSRB) </a:t>
            </a:r>
            <a:br>
              <a:rPr lang="en-US" sz="2000" dirty="0" smtClean="0">
                <a:solidFill>
                  <a:prstClr val="white"/>
                </a:solidFill>
              </a:rPr>
            </a:br>
            <a:r>
              <a:rPr lang="en-US" sz="2000" dirty="0" smtClean="0">
                <a:solidFill>
                  <a:prstClr val="white"/>
                </a:solidFill>
              </a:rPr>
              <a:t>Common Standards Working Group</a:t>
            </a:r>
          </a:p>
          <a:p>
            <a:pPr marL="4572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457200" lvl="0" indent="-274320">
              <a:buFont typeface="Arial"/>
              <a:buChar char="•"/>
            </a:pPr>
            <a:r>
              <a:rPr lang="en-US" sz="2000" dirty="0" smtClean="0"/>
              <a:t>Fortran 90/95 (conversion from F77)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Requirement Tiers: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Standard - mandatory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Guideline - encouraged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Recommendation - optional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Encapsulation i.e. Modules </a:t>
            </a:r>
            <a:r>
              <a:rPr lang="en-US" sz="2000" dirty="0" smtClean="0">
                <a:solidFill>
                  <a:prstClr val="white"/>
                </a:solidFill>
              </a:rPr>
              <a:t>(guideline)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Robustness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i="1" dirty="0" smtClean="0">
                <a:solidFill>
                  <a:prstClr val="white"/>
                </a:solidFill>
              </a:rPr>
              <a:t>Implicit None </a:t>
            </a:r>
            <a:r>
              <a:rPr lang="en-US" sz="2000" dirty="0" smtClean="0">
                <a:solidFill>
                  <a:prstClr val="white"/>
                </a:solidFill>
              </a:rPr>
              <a:t>(standard)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All variables declared and initialized (standard)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Discourages Elements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i="1" dirty="0" smtClean="0">
                <a:solidFill>
                  <a:prstClr val="white"/>
                </a:solidFill>
              </a:rPr>
              <a:t>Common/data </a:t>
            </a:r>
            <a:r>
              <a:rPr lang="en-US" sz="2000" dirty="0" smtClean="0">
                <a:solidFill>
                  <a:prstClr val="white"/>
                </a:solidFill>
              </a:rPr>
              <a:t>statements to modules (standard)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i="1" dirty="0" err="1" smtClean="0">
                <a:solidFill>
                  <a:prstClr val="white"/>
                </a:solidFill>
              </a:rPr>
              <a:t>Goto</a:t>
            </a:r>
            <a:r>
              <a:rPr lang="en-US" sz="2000" dirty="0" smtClean="0">
                <a:solidFill>
                  <a:prstClr val="white"/>
                </a:solidFill>
              </a:rPr>
              <a:t> statements </a:t>
            </a:r>
            <a:r>
              <a:rPr lang="en-US" sz="2000" i="1" dirty="0" smtClean="0">
                <a:solidFill>
                  <a:prstClr val="white"/>
                </a:solidFill>
              </a:rPr>
              <a:t>to exit/cycle </a:t>
            </a:r>
            <a:r>
              <a:rPr lang="en-US" sz="2000" dirty="0" smtClean="0">
                <a:solidFill>
                  <a:prstClr val="white"/>
                </a:solidFill>
              </a:rPr>
              <a:t>statements (standard)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Headers/Comments</a:t>
            </a:r>
            <a:r>
              <a:rPr lang="en-US" sz="2000" dirty="0" smtClean="0">
                <a:solidFill>
                  <a:prstClr val="white"/>
                </a:solidFill>
              </a:rPr>
              <a:t> (standard/guideline)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NDE SA Framework Conventions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457200"/>
            <a:ext cx="868680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Process Control File </a:t>
            </a:r>
            <a:r>
              <a:rPr lang="en-US" sz="2000" dirty="0" smtClean="0">
                <a:solidFill>
                  <a:prstClr val="white"/>
                </a:solidFill>
              </a:rPr>
              <a:t>(key=value)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Working directory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Job coverage start/end times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Input data files (ATCF, GFS, ATMS)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Other dynamic environment variables </a:t>
            </a:r>
          </a:p>
          <a:p>
            <a:pPr marL="228600" lvl="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Process Status File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List of NOAA Unique Product (NUP) files (</a:t>
            </a:r>
            <a:r>
              <a:rPr lang="en-US" sz="2000" dirty="0" err="1" smtClean="0">
                <a:solidFill>
                  <a:prstClr val="white"/>
                </a:solidFill>
              </a:rPr>
              <a:t>afx</a:t>
            </a:r>
            <a:r>
              <a:rPr lang="en-US" sz="2000" dirty="0" smtClean="0">
                <a:solidFill>
                  <a:prstClr val="white"/>
                </a:solidFill>
              </a:rPr>
              <a:t>, netCDF4, </a:t>
            </a:r>
            <a:r>
              <a:rPr lang="en-US" sz="2000" dirty="0" err="1" smtClean="0">
                <a:solidFill>
                  <a:prstClr val="white"/>
                </a:solidFill>
              </a:rPr>
              <a:t>png</a:t>
            </a:r>
            <a:r>
              <a:rPr lang="en-US" sz="2000" dirty="0" smtClean="0">
                <a:solidFill>
                  <a:prstClr val="white"/>
                </a:solidFill>
              </a:rPr>
              <a:t>)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NUP naming convention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CLASS archive network Common Data Format (netCDF4)</a:t>
            </a:r>
          </a:p>
          <a:p>
            <a:pPr marL="1143000" lvl="4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Climate and Forecast (CF) metadata convention</a:t>
            </a:r>
          </a:p>
          <a:p>
            <a:pPr marL="1143000" lvl="4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CF standard naming (variables/attributes)</a:t>
            </a:r>
          </a:p>
          <a:p>
            <a:pPr marL="1143000" lvl="4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Required NUP global, variable attributes</a:t>
            </a:r>
          </a:p>
          <a:p>
            <a:pPr marL="228600" lvl="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Process Log File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NDE log format: &lt;</a:t>
            </a:r>
            <a:r>
              <a:rPr lang="en-US" sz="2000" dirty="0" err="1" smtClean="0">
                <a:solidFill>
                  <a:prstClr val="white"/>
                </a:solidFill>
              </a:rPr>
              <a:t>datetime</a:t>
            </a:r>
            <a:r>
              <a:rPr lang="en-US" sz="2000" dirty="0" smtClean="0">
                <a:solidFill>
                  <a:prstClr val="white"/>
                </a:solidFill>
              </a:rPr>
              <a:t>&gt; | &lt;</a:t>
            </a:r>
            <a:r>
              <a:rPr lang="en-US" sz="2000" dirty="0" err="1" smtClean="0">
                <a:solidFill>
                  <a:prstClr val="white"/>
                </a:solidFill>
              </a:rPr>
              <a:t>prgrm</a:t>
            </a:r>
            <a:r>
              <a:rPr lang="en-US" sz="2000" dirty="0" smtClean="0">
                <a:solidFill>
                  <a:prstClr val="white"/>
                </a:solidFill>
              </a:rPr>
              <a:t>&gt; | &lt;</a:t>
            </a:r>
            <a:r>
              <a:rPr lang="en-US" sz="2000" dirty="0" err="1" smtClean="0">
                <a:solidFill>
                  <a:prstClr val="white"/>
                </a:solidFill>
              </a:rPr>
              <a:t>dsgn</a:t>
            </a:r>
            <a:r>
              <a:rPr lang="en-US" sz="2000" dirty="0" smtClean="0">
                <a:solidFill>
                  <a:prstClr val="white"/>
                </a:solidFill>
              </a:rPr>
              <a:t>&gt; message</a:t>
            </a:r>
          </a:p>
          <a:p>
            <a:pPr marL="6858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NDE error, warning designators for diagnostics dump</a:t>
            </a: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Return/Error Codes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unique for each error/warning condition</a:t>
            </a:r>
          </a:p>
          <a:p>
            <a:pPr marL="228600" lvl="1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1" indent="-274320"/>
            <a:endParaRPr lang="en-US" sz="2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NDE NPP/NSOF AMSU TC Implementation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457200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1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1" indent="-274320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57200"/>
            <a:ext cx="86106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NDE NPP_TC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DHS</a:t>
            </a:r>
            <a:r>
              <a:rPr lang="en-US" sz="2000" dirty="0" smtClean="0">
                <a:solidFill>
                  <a:prstClr val="white"/>
                </a:solidFill>
              </a:rPr>
              <a:t> provides PCF, input data, invokes NPP_TC</a:t>
            </a: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NSOF AMSU_TC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Supplemental to NDE NPP_TC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Identical purposes as NPP_TC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Real-time implementation different from NDE NPP TC </a:t>
            </a:r>
          </a:p>
          <a:p>
            <a:pPr marL="1143000" lvl="2" indent="-274320">
              <a:buFont typeface="Arial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Operational on </a:t>
            </a:r>
            <a:r>
              <a:rPr lang="en-US" dirty="0" smtClean="0">
                <a:solidFill>
                  <a:srgbClr val="FFFF00"/>
                </a:solidFill>
              </a:rPr>
              <a:t>stand alone server </a:t>
            </a:r>
            <a:r>
              <a:rPr lang="en-US" dirty="0" smtClean="0">
                <a:solidFill>
                  <a:prstClr val="white"/>
                </a:solidFill>
              </a:rPr>
              <a:t>separate from NDE DHS</a:t>
            </a:r>
          </a:p>
          <a:p>
            <a:pPr marL="1143000" lvl="2" indent="-274320">
              <a:buFont typeface="Arial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ATCF, GFS, AMSU data delivered on </a:t>
            </a:r>
            <a:r>
              <a:rPr lang="en-US" dirty="0" smtClean="0">
                <a:solidFill>
                  <a:srgbClr val="FFFF00"/>
                </a:solidFill>
              </a:rPr>
              <a:t>NWS DDS feed</a:t>
            </a:r>
          </a:p>
          <a:p>
            <a:pPr marL="1143000" lvl="2" indent="-27432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Determines and links latest input data </a:t>
            </a:r>
            <a:r>
              <a:rPr lang="en-US" dirty="0" smtClean="0">
                <a:solidFill>
                  <a:prstClr val="white"/>
                </a:solidFill>
              </a:rPr>
              <a:t>vs. reading NDE PCF</a:t>
            </a:r>
          </a:p>
          <a:p>
            <a:pPr marL="1143000" lvl="2" indent="-274320">
              <a:buFont typeface="Arial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Processes </a:t>
            </a:r>
            <a:r>
              <a:rPr lang="en-US" dirty="0" smtClean="0">
                <a:solidFill>
                  <a:srgbClr val="FFFF00"/>
                </a:solidFill>
              </a:rPr>
              <a:t>multiple satellites</a:t>
            </a:r>
            <a:r>
              <a:rPr lang="en-US" dirty="0" smtClean="0">
                <a:solidFill>
                  <a:prstClr val="white"/>
                </a:solidFill>
              </a:rPr>
              <a:t>, NOAA18, NOAA18, METOPA</a:t>
            </a:r>
          </a:p>
          <a:p>
            <a:pPr marL="1143000" lvl="2" indent="-274320">
              <a:buFont typeface="Arial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Products: ATCF format fixes, XYA,RZA netCDF (</a:t>
            </a:r>
            <a:r>
              <a:rPr lang="en-US" dirty="0" smtClean="0">
                <a:solidFill>
                  <a:srgbClr val="FFFF00"/>
                </a:solidFill>
              </a:rPr>
              <a:t>no plots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/>
              <a:t>Products</a:t>
            </a:r>
            <a:r>
              <a:rPr lang="en-US" sz="2000" dirty="0" smtClean="0">
                <a:solidFill>
                  <a:srgbClr val="FFFF00"/>
                </a:solidFill>
              </a:rPr>
              <a:t> distributed via DDS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Products </a:t>
            </a:r>
            <a:r>
              <a:rPr lang="en-US" sz="2000" dirty="0" smtClean="0">
                <a:solidFill>
                  <a:srgbClr val="FFFF00"/>
                </a:solidFill>
              </a:rPr>
              <a:t>archived on</a:t>
            </a:r>
            <a:r>
              <a:rPr lang="en-US" sz="2000" dirty="0" smtClean="0">
                <a:solidFill>
                  <a:prstClr val="white"/>
                </a:solidFill>
              </a:rPr>
              <a:t> NOAA </a:t>
            </a:r>
            <a:r>
              <a:rPr lang="en-US" sz="2000" dirty="0" smtClean="0"/>
              <a:t>Comprehensive Large Array-data Stewardship System (</a:t>
            </a:r>
            <a:r>
              <a:rPr lang="en-US" sz="2000" dirty="0" smtClean="0">
                <a:solidFill>
                  <a:srgbClr val="FFFF00"/>
                </a:solidFill>
              </a:rPr>
              <a:t>CLASS</a:t>
            </a:r>
            <a:r>
              <a:rPr lang="en-US" sz="2000" dirty="0" smtClean="0"/>
              <a:t>)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/>
          </a:p>
          <a:p>
            <a:pPr marL="228600" indent="-274320">
              <a:buFont typeface="Arial"/>
              <a:buChar char="•"/>
            </a:pPr>
            <a:r>
              <a:rPr lang="en-US" sz="2000" dirty="0" smtClean="0"/>
              <a:t>Algorithms invoked every 2 hours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CIRA Research to NSOF/NDE Operations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14400" y="762000"/>
            <a:ext cx="3429000" cy="5334000"/>
            <a:chOff x="838200" y="762000"/>
            <a:chExt cx="3429000" cy="5334000"/>
          </a:xfrm>
        </p:grpSpPr>
        <p:sp>
          <p:nvSpPr>
            <p:cNvPr id="26" name="Rectangle 25"/>
            <p:cNvSpPr/>
            <p:nvPr/>
          </p:nvSpPr>
          <p:spPr>
            <a:xfrm>
              <a:off x="838200" y="762000"/>
              <a:ext cx="3429000" cy="5334000"/>
            </a:xfrm>
            <a:prstGeom prst="rect">
              <a:avLst/>
            </a:prstGeom>
            <a:solidFill>
              <a:schemeClr val="tx1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NPP_TC</a:t>
              </a:r>
              <a:endParaRPr lang="en-US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1219200" y="11430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CIRA NPP_TC </a:t>
              </a:r>
            </a:p>
            <a:p>
              <a:pPr algn="ctr"/>
              <a:r>
                <a:rPr lang="en-US" sz="1400" dirty="0" smtClean="0"/>
                <a:t>System </a:t>
              </a:r>
              <a:endParaRPr lang="en-US" sz="1400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1219200" y="17526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SPSRB Standards </a:t>
              </a:r>
              <a:br>
                <a:rPr lang="en-US" sz="1400" dirty="0" smtClean="0"/>
              </a:br>
              <a:r>
                <a:rPr lang="en-US" sz="1400" dirty="0" smtClean="0"/>
                <a:t>Conversion </a:t>
              </a:r>
              <a:endParaRPr lang="en-US" sz="1400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1219200" y="23622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CIRA</a:t>
              </a:r>
              <a:br>
                <a:rPr lang="en-US" sz="1400" dirty="0" smtClean="0"/>
              </a:br>
              <a:r>
                <a:rPr lang="en-US" sz="1400" dirty="0" smtClean="0"/>
                <a:t>Internal Testing </a:t>
              </a:r>
              <a:endParaRPr lang="en-US" sz="1400" dirty="0"/>
            </a:p>
          </p:txBody>
        </p:sp>
        <p:sp>
          <p:nvSpPr>
            <p:cNvPr id="13" name="Process 12"/>
            <p:cNvSpPr/>
            <p:nvPr/>
          </p:nvSpPr>
          <p:spPr>
            <a:xfrm>
              <a:off x="1219200" y="29718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NDE SA Conventions </a:t>
              </a:r>
              <a:br>
                <a:rPr lang="en-US" sz="1400" dirty="0" smtClean="0"/>
              </a:br>
              <a:r>
                <a:rPr lang="en-US" sz="1400" dirty="0" smtClean="0"/>
                <a:t>Upgrades</a:t>
              </a:r>
              <a:endParaRPr lang="en-US" sz="1400" dirty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1219200" y="35814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CIRA</a:t>
              </a:r>
              <a:br>
                <a:rPr lang="en-US" sz="1400" dirty="0" smtClean="0"/>
              </a:br>
              <a:r>
                <a:rPr lang="en-US" sz="1400" dirty="0" smtClean="0"/>
                <a:t>Internal Testing </a:t>
              </a:r>
              <a:endParaRPr lang="en-US" sz="1400" dirty="0"/>
            </a:p>
          </p:txBody>
        </p:sp>
        <p:sp>
          <p:nvSpPr>
            <p:cNvPr id="15" name="Process 14"/>
            <p:cNvSpPr/>
            <p:nvPr/>
          </p:nvSpPr>
          <p:spPr>
            <a:xfrm>
              <a:off x="1219200" y="41910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NDE NPP_TC Development Server Installation and Testing</a:t>
              </a:r>
            </a:p>
          </p:txBody>
        </p:sp>
        <p:sp>
          <p:nvSpPr>
            <p:cNvPr id="16" name="Process 15"/>
            <p:cNvSpPr/>
            <p:nvPr/>
          </p:nvSpPr>
          <p:spPr>
            <a:xfrm>
              <a:off x="1219200" y="48006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NDE NPP_TC Test Server </a:t>
              </a:r>
              <a:br>
                <a:rPr lang="en-US" sz="1400" dirty="0" smtClean="0"/>
              </a:br>
              <a:r>
                <a:rPr lang="en-US" sz="1400" dirty="0" smtClean="0"/>
                <a:t>Installation and Testing</a:t>
              </a:r>
            </a:p>
          </p:txBody>
        </p:sp>
        <p:sp>
          <p:nvSpPr>
            <p:cNvPr id="17" name="Process 16"/>
            <p:cNvSpPr/>
            <p:nvPr/>
          </p:nvSpPr>
          <p:spPr>
            <a:xfrm>
              <a:off x="1219200" y="54102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NDE NPP_TC </a:t>
              </a:r>
              <a:br>
                <a:rPr lang="en-US" sz="1400" dirty="0" smtClean="0"/>
              </a:br>
              <a:r>
                <a:rPr lang="en-US" sz="1400" dirty="0" smtClean="0"/>
                <a:t>Operations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00600" y="762000"/>
            <a:ext cx="3429000" cy="3505200"/>
            <a:chOff x="4648200" y="2590800"/>
            <a:chExt cx="3429000" cy="3505200"/>
          </a:xfrm>
        </p:grpSpPr>
        <p:sp>
          <p:nvSpPr>
            <p:cNvPr id="27" name="Rectangle 26"/>
            <p:cNvSpPr/>
            <p:nvPr/>
          </p:nvSpPr>
          <p:spPr>
            <a:xfrm>
              <a:off x="4648200" y="2590800"/>
              <a:ext cx="3429000" cy="3505200"/>
            </a:xfrm>
            <a:prstGeom prst="rect">
              <a:avLst/>
            </a:prstGeom>
            <a:solidFill>
              <a:schemeClr val="tx1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AMSU_TC</a:t>
              </a:r>
              <a:endParaRPr lang="en-US" dirty="0"/>
            </a:p>
          </p:txBody>
        </p:sp>
        <p:sp>
          <p:nvSpPr>
            <p:cNvPr id="18" name="Process 17"/>
            <p:cNvSpPr/>
            <p:nvPr/>
          </p:nvSpPr>
          <p:spPr>
            <a:xfrm>
              <a:off x="4953000" y="29718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CIRA AMSU_TC </a:t>
              </a:r>
            </a:p>
            <a:p>
              <a:pPr algn="ctr"/>
              <a:r>
                <a:rPr lang="en-US" sz="1400" dirty="0" smtClean="0"/>
                <a:t>System </a:t>
              </a:r>
              <a:endParaRPr lang="en-US" sz="1400" dirty="0"/>
            </a:p>
          </p:txBody>
        </p:sp>
        <p:sp>
          <p:nvSpPr>
            <p:cNvPr id="19" name="Process 18"/>
            <p:cNvSpPr/>
            <p:nvPr/>
          </p:nvSpPr>
          <p:spPr>
            <a:xfrm>
              <a:off x="4953000" y="35814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SPSRB Standards </a:t>
              </a:r>
              <a:br>
                <a:rPr lang="en-US" sz="1400" dirty="0" smtClean="0"/>
              </a:br>
              <a:r>
                <a:rPr lang="en-US" sz="1400" dirty="0" smtClean="0"/>
                <a:t>Conversion </a:t>
              </a:r>
              <a:endParaRPr lang="en-US" sz="1400" dirty="0"/>
            </a:p>
          </p:txBody>
        </p:sp>
        <p:sp>
          <p:nvSpPr>
            <p:cNvPr id="20" name="Process 19"/>
            <p:cNvSpPr/>
            <p:nvPr/>
          </p:nvSpPr>
          <p:spPr>
            <a:xfrm>
              <a:off x="4953000" y="41910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CIRA</a:t>
              </a:r>
              <a:br>
                <a:rPr lang="en-US" sz="1400" dirty="0" smtClean="0"/>
              </a:br>
              <a:r>
                <a:rPr lang="en-US" sz="1400" dirty="0" smtClean="0"/>
                <a:t>Internal Testing </a:t>
              </a:r>
              <a:endParaRPr lang="en-US" sz="1400" dirty="0"/>
            </a:p>
          </p:txBody>
        </p:sp>
        <p:sp>
          <p:nvSpPr>
            <p:cNvPr id="23" name="Process 22"/>
            <p:cNvSpPr/>
            <p:nvPr/>
          </p:nvSpPr>
          <p:spPr>
            <a:xfrm>
              <a:off x="4953000" y="48006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NSOF AMSU_TC </a:t>
              </a:r>
              <a:br>
                <a:rPr lang="en-US" sz="1400" dirty="0" smtClean="0"/>
              </a:br>
              <a:r>
                <a:rPr lang="en-US" sz="1400" dirty="0" smtClean="0"/>
                <a:t>Installation and Testing</a:t>
              </a:r>
            </a:p>
          </p:txBody>
        </p:sp>
        <p:sp>
          <p:nvSpPr>
            <p:cNvPr id="25" name="Process 24"/>
            <p:cNvSpPr/>
            <p:nvPr/>
          </p:nvSpPr>
          <p:spPr>
            <a:xfrm>
              <a:off x="4953000" y="5410200"/>
              <a:ext cx="27432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NSOF AMSU_TC</a:t>
              </a:r>
              <a:br>
                <a:rPr lang="en-US" sz="1400" dirty="0" smtClean="0"/>
              </a:br>
              <a:r>
                <a:rPr lang="en-US" sz="1400" dirty="0" smtClean="0"/>
                <a:t>Operations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800600" y="457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Status:</a:t>
            </a:r>
          </a:p>
          <a:p>
            <a:pPr indent="-228600">
              <a:buFont typeface="Arial"/>
              <a:buChar char="•"/>
            </a:pPr>
            <a:r>
              <a:rPr lang="en-US" dirty="0" smtClean="0"/>
              <a:t>NDE NPP_TC Test Server Testing </a:t>
            </a:r>
          </a:p>
          <a:p>
            <a:pPr indent="-228600">
              <a:buFont typeface="Arial"/>
              <a:buChar char="•"/>
            </a:pPr>
            <a:r>
              <a:rPr lang="en-US" dirty="0" smtClean="0"/>
              <a:t>NSOF AMSU_TC Testing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4724400"/>
            <a:ext cx="2895600" cy="609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2895600"/>
            <a:ext cx="2895600" cy="609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CIRA NPP/AMSU TC Development Team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457200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1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1" indent="-274320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22031"/>
            <a:ext cx="9144000" cy="747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Andrea Schumacher </a:t>
            </a:r>
            <a:r>
              <a:rPr lang="en-US" sz="2000" dirty="0" smtClean="0">
                <a:solidFill>
                  <a:prstClr val="white"/>
                </a:solidFill>
              </a:rPr>
              <a:t>- PI (NSOF NDE NPP TC), scientist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Proposal, development, calibration, validation, documentation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oparet</a:t>
            </a:r>
            <a:r>
              <a:rPr lang="en-US" sz="2000" dirty="0" smtClean="0">
                <a:solidFill>
                  <a:prstClr val="white"/>
                </a:solidFill>
              </a:rPr>
              <a:t>, grib2pack, </a:t>
            </a:r>
            <a:r>
              <a:rPr lang="en-US" sz="2000" dirty="0" err="1" smtClean="0">
                <a:solidFill>
                  <a:prstClr val="white"/>
                </a:solidFill>
              </a:rPr>
              <a:t>shorttermtrack</a:t>
            </a:r>
            <a:r>
              <a:rPr lang="en-US" sz="2000" dirty="0" smtClean="0">
                <a:solidFill>
                  <a:prstClr val="white"/>
                </a:solidFill>
              </a:rPr>
              <a:t> components</a:t>
            </a: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Jack </a:t>
            </a:r>
            <a:r>
              <a:rPr lang="en-US" sz="2000" dirty="0" err="1" smtClean="0">
                <a:solidFill>
                  <a:srgbClr val="FFFF00"/>
                </a:solidFill>
              </a:rPr>
              <a:t>Dostalek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- PI (NSOF AMSU TC), scientist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Proposal, development, calibration, validation, documentation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operet</a:t>
            </a:r>
            <a:r>
              <a:rPr lang="en-US" sz="2000" dirty="0" smtClean="0">
                <a:solidFill>
                  <a:prstClr val="white"/>
                </a:solidFill>
              </a:rPr>
              <a:t>, </a:t>
            </a:r>
            <a:r>
              <a:rPr lang="en-US" sz="2000" dirty="0" err="1" smtClean="0">
                <a:solidFill>
                  <a:prstClr val="white"/>
                </a:solidFill>
              </a:rPr>
              <a:t>afdeck</a:t>
            </a:r>
            <a:r>
              <a:rPr lang="en-US" sz="2000" dirty="0" smtClean="0">
                <a:solidFill>
                  <a:prstClr val="white"/>
                </a:solidFill>
              </a:rPr>
              <a:t>, </a:t>
            </a:r>
            <a:r>
              <a:rPr lang="en-US" sz="2000" dirty="0" err="1" smtClean="0">
                <a:solidFill>
                  <a:prstClr val="white"/>
                </a:solidFill>
              </a:rPr>
              <a:t>satcenter</a:t>
            </a:r>
            <a:r>
              <a:rPr lang="en-US" sz="2000" dirty="0" smtClean="0">
                <a:solidFill>
                  <a:prstClr val="white"/>
                </a:solidFill>
              </a:rPr>
              <a:t>, master/sub-script components</a:t>
            </a: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Scott </a:t>
            </a:r>
            <a:r>
              <a:rPr lang="en-US" sz="2000" dirty="0" err="1" smtClean="0">
                <a:solidFill>
                  <a:srgbClr val="FFFF00"/>
                </a:solidFill>
              </a:rPr>
              <a:t>Longmore</a:t>
            </a:r>
            <a:r>
              <a:rPr lang="en-US" sz="2000" dirty="0" smtClean="0">
                <a:solidFill>
                  <a:prstClr val="white"/>
                </a:solidFill>
              </a:rPr>
              <a:t> - software engineer/scientist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Development, Integration, Testing, Validation, Documentation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Software version control, component, system and NSOF/NDE integration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Component, system testing, case generation, testing, and validation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F77 to F90 </a:t>
            </a:r>
            <a:r>
              <a:rPr lang="en-US" sz="2000" dirty="0" err="1" smtClean="0">
                <a:solidFill>
                  <a:prstClr val="white"/>
                </a:solidFill>
              </a:rPr>
              <a:t>oparet</a:t>
            </a:r>
            <a:r>
              <a:rPr lang="en-US" sz="2000" dirty="0" smtClean="0">
                <a:solidFill>
                  <a:prstClr val="white"/>
                </a:solidFill>
              </a:rPr>
              <a:t> conversion, </a:t>
            </a:r>
            <a:r>
              <a:rPr lang="en-US" sz="2000" dirty="0" err="1" smtClean="0">
                <a:solidFill>
                  <a:prstClr val="white"/>
                </a:solidFill>
              </a:rPr>
              <a:t>MIRS_tc_input</a:t>
            </a:r>
            <a:r>
              <a:rPr lang="en-US" sz="2000" dirty="0" smtClean="0">
                <a:solidFill>
                  <a:prstClr val="white"/>
                </a:solidFill>
              </a:rPr>
              <a:t>, </a:t>
            </a:r>
            <a:r>
              <a:rPr lang="en-US" sz="2000" dirty="0" err="1" smtClean="0">
                <a:solidFill>
                  <a:prstClr val="white"/>
                </a:solidFill>
              </a:rPr>
              <a:t>validatePCF</a:t>
            </a:r>
            <a:r>
              <a:rPr lang="en-US" sz="2000" dirty="0" smtClean="0">
                <a:solidFill>
                  <a:prstClr val="white"/>
                </a:solidFill>
              </a:rPr>
              <a:t>, convert2netCDF, master/sub-script components</a:t>
            </a: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Robert </a:t>
            </a:r>
            <a:r>
              <a:rPr lang="en-US" sz="2000" dirty="0" err="1" smtClean="0">
                <a:solidFill>
                  <a:srgbClr val="FFFF00"/>
                </a:solidFill>
              </a:rPr>
              <a:t>Demaria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- software engineer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Development, Validation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data_pool</a:t>
            </a:r>
            <a:r>
              <a:rPr lang="en-US" sz="2000" dirty="0" smtClean="0">
                <a:solidFill>
                  <a:prstClr val="white"/>
                </a:solidFill>
              </a:rPr>
              <a:t>, </a:t>
            </a:r>
            <a:r>
              <a:rPr lang="en-US" sz="2000" dirty="0" err="1" smtClean="0">
                <a:solidFill>
                  <a:prstClr val="white"/>
                </a:solidFill>
              </a:rPr>
              <a:t>pool_query</a:t>
            </a:r>
            <a:r>
              <a:rPr lang="en-US" sz="2000" dirty="0" smtClean="0">
                <a:solidFill>
                  <a:prstClr val="white"/>
                </a:solidFill>
              </a:rPr>
              <a:t> components</a:t>
            </a: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Galina </a:t>
            </a:r>
            <a:r>
              <a:rPr lang="en-US" sz="2000" dirty="0" err="1" smtClean="0">
                <a:solidFill>
                  <a:srgbClr val="FFFF00"/>
                </a:solidFill>
              </a:rPr>
              <a:t>Chirokova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- scientist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Development, Validation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main_read_plot_xya</a:t>
            </a:r>
            <a:r>
              <a:rPr lang="en-US" sz="2000" dirty="0" smtClean="0">
                <a:solidFill>
                  <a:prstClr val="white"/>
                </a:solidFill>
              </a:rPr>
              <a:t> component</a:t>
            </a:r>
          </a:p>
          <a:p>
            <a:pPr marL="685800" lvl="1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1676400"/>
            <a:ext cx="6629400" cy="3733800"/>
          </a:xfrm>
          <a:prstGeom prst="rect">
            <a:avLst/>
          </a:prstGeom>
          <a:solidFill>
            <a:schemeClr val="bg2">
              <a:lumMod val="20000"/>
              <a:lumOff val="80000"/>
              <a:alpha val="1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nip Same Side Corner Rectangle 49"/>
          <p:cNvSpPr/>
          <p:nvPr/>
        </p:nvSpPr>
        <p:spPr>
          <a:xfrm>
            <a:off x="0" y="4038600"/>
            <a:ext cx="4267200" cy="152400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tx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8" name="Snip Same Side Corner Rectangle 47"/>
          <p:cNvSpPr/>
          <p:nvPr/>
        </p:nvSpPr>
        <p:spPr>
          <a:xfrm>
            <a:off x="4267200" y="1219200"/>
            <a:ext cx="4876800" cy="434340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tx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Integration Development</a:t>
            </a:r>
            <a:endParaRPr lang="en-US" dirty="0"/>
          </a:p>
        </p:txBody>
      </p:sp>
      <p:sp>
        <p:nvSpPr>
          <p:cNvPr id="47" name="Snip Same Side Corner Rectangle 46"/>
          <p:cNvSpPr/>
          <p:nvPr/>
        </p:nvSpPr>
        <p:spPr>
          <a:xfrm>
            <a:off x="0" y="1219200"/>
            <a:ext cx="4267200" cy="281940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Development</a:t>
            </a:r>
            <a:b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and Integration Cycle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" y="1905000"/>
            <a:ext cx="1828801" cy="1143000"/>
            <a:chOff x="228600" y="2514600"/>
            <a:chExt cx="1752601" cy="1066800"/>
          </a:xfrm>
        </p:grpSpPr>
        <p:sp>
          <p:nvSpPr>
            <p:cNvPr id="17" name="Process 16"/>
            <p:cNvSpPr/>
            <p:nvPr/>
          </p:nvSpPr>
          <p:spPr>
            <a:xfrm>
              <a:off x="374651" y="2667000"/>
              <a:ext cx="1606550" cy="9144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6" name="Process 15"/>
            <p:cNvSpPr/>
            <p:nvPr/>
          </p:nvSpPr>
          <p:spPr>
            <a:xfrm>
              <a:off x="301625" y="2590800"/>
              <a:ext cx="1603375" cy="9144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228600" y="2514600"/>
              <a:ext cx="1600200" cy="9144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 </a:t>
              </a:r>
              <a:br>
                <a:rPr lang="en-US" dirty="0" smtClean="0"/>
              </a:br>
              <a:r>
                <a:rPr lang="en-US" dirty="0" smtClean="0"/>
                <a:t>Subversion Repository</a:t>
              </a:r>
              <a:endParaRPr lang="en-US" dirty="0"/>
            </a:p>
          </p:txBody>
        </p:sp>
      </p:grpSp>
      <p:sp>
        <p:nvSpPr>
          <p:cNvPr id="10" name="Process 9"/>
          <p:cNvSpPr/>
          <p:nvPr/>
        </p:nvSpPr>
        <p:spPr>
          <a:xfrm>
            <a:off x="838200" y="4114800"/>
            <a:ext cx="2209800" cy="9144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br>
              <a:rPr lang="en-US" dirty="0" smtClean="0"/>
            </a:br>
            <a:r>
              <a:rPr lang="en-US" dirty="0" smtClean="0"/>
              <a:t>Staging Directory Hierarchy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4343400" y="3886200"/>
            <a:ext cx="1981200" cy="1371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AMSU/NPP TC</a:t>
            </a:r>
            <a:br>
              <a:rPr lang="en-US" dirty="0" smtClean="0"/>
            </a:br>
            <a:r>
              <a:rPr lang="en-US" dirty="0" smtClean="0"/>
              <a:t>Subversion Source Directory Hierarchy</a:t>
            </a:r>
            <a:endParaRPr lang="en-US" dirty="0"/>
          </a:p>
        </p:txBody>
      </p:sp>
      <p:sp>
        <p:nvSpPr>
          <p:cNvPr id="13" name="Process 12"/>
          <p:cNvSpPr/>
          <p:nvPr/>
        </p:nvSpPr>
        <p:spPr>
          <a:xfrm>
            <a:off x="4343400" y="1905000"/>
            <a:ext cx="1981200" cy="12954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AMSU/NPP TC</a:t>
            </a:r>
            <a:br>
              <a:rPr lang="en-US" dirty="0" smtClean="0"/>
            </a:br>
            <a:r>
              <a:rPr lang="en-US" dirty="0" smtClean="0"/>
              <a:t>Subversion Repository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2514600"/>
            <a:ext cx="1828800" cy="1143000"/>
            <a:chOff x="2057400" y="2514600"/>
            <a:chExt cx="1524000" cy="1066800"/>
          </a:xfrm>
        </p:grpSpPr>
        <p:sp>
          <p:nvSpPr>
            <p:cNvPr id="15" name="Process 14"/>
            <p:cNvSpPr/>
            <p:nvPr/>
          </p:nvSpPr>
          <p:spPr>
            <a:xfrm>
              <a:off x="2209800" y="2667000"/>
              <a:ext cx="1371600" cy="9144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2133600" y="2590800"/>
              <a:ext cx="1371600" cy="9144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2057400" y="2514600"/>
              <a:ext cx="1371600" cy="9144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 </a:t>
              </a:r>
            </a:p>
            <a:p>
              <a:pPr algn="ctr"/>
              <a:r>
                <a:rPr lang="en-US" dirty="0" smtClean="0"/>
                <a:t>Source Directory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rot="5400000">
            <a:off x="609600" y="3505200"/>
            <a:ext cx="1219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286000" y="3810000"/>
            <a:ext cx="609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99703" y="3542903"/>
            <a:ext cx="1143000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990997" y="3581003"/>
            <a:ext cx="1066800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476500" y="3848100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667000" y="3886200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48000" y="4570412"/>
            <a:ext cx="1295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5372100" y="3543300"/>
            <a:ext cx="686594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10894" y="3542506"/>
            <a:ext cx="685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3886200" y="3429000"/>
            <a:ext cx="457200" cy="457200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1752600" y="2057400"/>
            <a:ext cx="2590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1828800" y="2208212"/>
            <a:ext cx="2514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1905000" y="2362200"/>
            <a:ext cx="2438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3810000" y="2743200"/>
            <a:ext cx="5334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3886200" y="2894012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3962400" y="3048000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cess 63"/>
          <p:cNvSpPr/>
          <p:nvPr/>
        </p:nvSpPr>
        <p:spPr>
          <a:xfrm>
            <a:off x="7010400" y="1905000"/>
            <a:ext cx="1981200" cy="12954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NSOF/NDE</a:t>
            </a:r>
          </a:p>
          <a:p>
            <a:pPr algn="ctr"/>
            <a:r>
              <a:rPr lang="en-US" dirty="0" smtClean="0"/>
              <a:t>AMSU/NPP TC Development Server</a:t>
            </a:r>
            <a:endParaRPr lang="en-US" dirty="0"/>
          </a:p>
        </p:txBody>
      </p:sp>
      <p:sp>
        <p:nvSpPr>
          <p:cNvPr id="65" name="Process 64"/>
          <p:cNvSpPr/>
          <p:nvPr/>
        </p:nvSpPr>
        <p:spPr>
          <a:xfrm>
            <a:off x="7010400" y="3962400"/>
            <a:ext cx="1981200" cy="12954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NSOF/NDE</a:t>
            </a:r>
          </a:p>
          <a:p>
            <a:pPr algn="ctr"/>
            <a:r>
              <a:rPr lang="en-US" dirty="0" smtClean="0"/>
              <a:t>AMSU/NPP TC Test Server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6324600" y="3200400"/>
            <a:ext cx="1143000" cy="685800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8076406" y="3581400"/>
            <a:ext cx="762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7087394" y="3581400"/>
            <a:ext cx="761206" cy="794"/>
          </a:xfrm>
          <a:prstGeom prst="straightConnector1">
            <a:avLst/>
          </a:prstGeom>
          <a:ln>
            <a:solidFill>
              <a:schemeClr val="bg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3"/>
            <a:endCxn id="64" idx="1"/>
          </p:cNvCxnSpPr>
          <p:nvPr/>
        </p:nvCxnSpPr>
        <p:spPr>
          <a:xfrm>
            <a:off x="6324600" y="2552700"/>
            <a:ext cx="685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316480" y="2057400"/>
            <a:ext cx="149352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CheckOut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685800" y="3429000"/>
            <a:ext cx="153924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CheckOut</a:t>
            </a:r>
            <a:endParaRPr lang="en-US" sz="1400" dirty="0"/>
          </a:p>
        </p:txBody>
      </p:sp>
      <p:sp>
        <p:nvSpPr>
          <p:cNvPr id="84" name="Oval 83"/>
          <p:cNvSpPr/>
          <p:nvPr/>
        </p:nvSpPr>
        <p:spPr>
          <a:xfrm>
            <a:off x="2057400" y="3733800"/>
            <a:ext cx="1371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Tar/FTP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3139440" y="4419600"/>
            <a:ext cx="97536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Copy</a:t>
            </a:r>
            <a:endParaRPr lang="en-US" sz="1400" dirty="0"/>
          </a:p>
        </p:txBody>
      </p:sp>
      <p:sp>
        <p:nvSpPr>
          <p:cNvPr id="86" name="Oval 85"/>
          <p:cNvSpPr/>
          <p:nvPr/>
        </p:nvSpPr>
        <p:spPr>
          <a:xfrm>
            <a:off x="4267200" y="3200400"/>
            <a:ext cx="13716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Checkout</a:t>
            </a:r>
            <a:endParaRPr lang="en-US" sz="1400" dirty="0"/>
          </a:p>
        </p:txBody>
      </p:sp>
      <p:sp>
        <p:nvSpPr>
          <p:cNvPr id="87" name="Oval 86"/>
          <p:cNvSpPr/>
          <p:nvPr/>
        </p:nvSpPr>
        <p:spPr>
          <a:xfrm>
            <a:off x="5105400" y="3505200"/>
            <a:ext cx="12192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CheckIn</a:t>
            </a:r>
            <a:endParaRPr lang="en-US" sz="1400" dirty="0"/>
          </a:p>
        </p:txBody>
      </p:sp>
      <p:sp>
        <p:nvSpPr>
          <p:cNvPr id="88" name="Oval 87"/>
          <p:cNvSpPr/>
          <p:nvPr/>
        </p:nvSpPr>
        <p:spPr>
          <a:xfrm>
            <a:off x="6019800" y="2667000"/>
            <a:ext cx="12192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Tar/FTP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Testing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800" y="609600"/>
            <a:ext cx="8534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@CIRA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Component testing used TC Sandy case (AMSU/ATMS)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Each component iteration was compared to verified TC Sandy component output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AMSU_TC system tested on ~3000 cases (Aug-Oct 2012/13)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NPP_TC system tested on ~2000 cases (Aug-Oct 2012)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Test run logs, sub-program output files checked for errors 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Tests products verified for select </a:t>
            </a:r>
            <a:r>
              <a:rPr lang="en-US" sz="2000" dirty="0" err="1" smtClean="0">
                <a:solidFill>
                  <a:prstClr val="white"/>
                </a:solidFill>
              </a:rPr>
              <a:t>TC’s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Set of test cases (13) built from verified </a:t>
            </a:r>
            <a:r>
              <a:rPr lang="en-US" sz="2000" dirty="0" err="1" smtClean="0">
                <a:solidFill>
                  <a:prstClr val="white"/>
                </a:solidFill>
              </a:rPr>
              <a:t>TC’s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@NDE NPP_TC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Tested within Development NDE on 13 test cases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Migrated to Test NDE on 13 test cases, then real-time testing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@NSOF AMSU_TC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Currently running in real-time on CIRA development server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Migrated to Test/Operational NSOF standalone server</a:t>
            </a: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Debugging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5344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lvl="0" indent="-274320">
              <a:buFont typeface="Arial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NPP_TC:</a:t>
            </a:r>
          </a:p>
          <a:p>
            <a:pPr marL="228600" lvl="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Issues identified on NDE Development/Test servers replicated on CIRA Development server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Component(s</a:t>
            </a:r>
            <a:r>
              <a:rPr lang="en-US" sz="2000" dirty="0" smtClean="0">
                <a:solidFill>
                  <a:prstClr val="white"/>
                </a:solidFill>
              </a:rPr>
              <a:t>) identified and resolved in next Delivery Algorithm Package (DAP)/release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Resolved issues:</a:t>
            </a:r>
          </a:p>
          <a:p>
            <a:pPr marL="11430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PCF, PSF, log formatting, conventions</a:t>
            </a:r>
          </a:p>
          <a:p>
            <a:pPr marL="11430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Product output naming</a:t>
            </a:r>
          </a:p>
          <a:p>
            <a:pPr marL="11430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Script/sub-program invocation and data path issues</a:t>
            </a:r>
          </a:p>
          <a:p>
            <a:pPr marL="11430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MIRS ATMS granule/data pool issue</a:t>
            </a:r>
          </a:p>
          <a:p>
            <a:pPr marL="1143000" lvl="2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MIRS ATMS variable attribute change issue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AMSU_TC:</a:t>
            </a:r>
          </a:p>
          <a:p>
            <a:pPr marL="228600" indent="-274320"/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Issues resolved in NPP_TC, applied to AMSU_TC when applicable.</a:t>
            </a:r>
          </a:p>
          <a:p>
            <a:pPr marL="22860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NPP TC System Releases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/>
            <a:r>
              <a:rPr lang="en-US" sz="1700" dirty="0" smtClean="0"/>
              <a:t>2014/03/06  v1.3.3 - PCF </a:t>
            </a:r>
            <a:r>
              <a:rPr lang="en-US" sz="1700" dirty="0" err="1" smtClean="0"/>
              <a:t>validator</a:t>
            </a:r>
            <a:r>
              <a:rPr lang="en-US" sz="1700" dirty="0" smtClean="0"/>
              <a:t>, removes older </a:t>
            </a:r>
            <a:r>
              <a:rPr lang="en-US" sz="1700" dirty="0" err="1" smtClean="0"/>
              <a:t>adeck/gfs</a:t>
            </a:r>
            <a:r>
              <a:rPr lang="en-US" sz="1700" dirty="0" smtClean="0"/>
              <a:t> files, </a:t>
            </a:r>
          </a:p>
          <a:p>
            <a:pPr indent="-457200"/>
            <a:r>
              <a:rPr lang="en-US" sz="1700" dirty="0" smtClean="0"/>
              <a:t>2014/02/08  v1.3.2 - netCDF bug fixes, minor updates </a:t>
            </a:r>
          </a:p>
          <a:p>
            <a:pPr indent="-457200"/>
            <a:r>
              <a:rPr lang="en-US" sz="1700" dirty="0" smtClean="0"/>
              <a:t>                   - Error to Warning messages for sub-programs inside storm loop</a:t>
            </a:r>
          </a:p>
          <a:p>
            <a:pPr indent="-457200"/>
            <a:r>
              <a:rPr lang="en-US" sz="1700" dirty="0" smtClean="0"/>
              <a:t>2014/02/02  v1.3.1 - netCDF converter for RZA files</a:t>
            </a:r>
          </a:p>
          <a:p>
            <a:pPr indent="-457200"/>
            <a:r>
              <a:rPr lang="en-US" sz="1700" dirty="0" smtClean="0"/>
              <a:t>2014/01/27  v1.3.0 - netCDF converter for XYA files, MIRS file fix</a:t>
            </a:r>
          </a:p>
          <a:p>
            <a:pPr indent="-457200"/>
            <a:r>
              <a:rPr lang="en-US" sz="1700" dirty="0" smtClean="0"/>
              <a:t>2014/01/07: v1.2.3 - ATCF (</a:t>
            </a:r>
            <a:r>
              <a:rPr lang="en-US" sz="1700" dirty="0" err="1" smtClean="0"/>
              <a:t>adeck</a:t>
            </a:r>
            <a:r>
              <a:rPr lang="en-US" sz="1700" dirty="0" smtClean="0"/>
              <a:t>), GFS </a:t>
            </a:r>
            <a:r>
              <a:rPr lang="en-US" sz="1700" dirty="0" err="1" smtClean="0"/>
              <a:t>grib</a:t>
            </a:r>
            <a:r>
              <a:rPr lang="en-US" sz="1700" dirty="0" smtClean="0"/>
              <a:t> file naming, product version in file names</a:t>
            </a:r>
          </a:p>
          <a:p>
            <a:pPr indent="-457200"/>
            <a:r>
              <a:rPr lang="en-US" sz="1700" dirty="0" smtClean="0"/>
              <a:t>2013/11/14: v1.2.2 - Data test case inclusion</a:t>
            </a:r>
          </a:p>
          <a:p>
            <a:pPr indent="-457200"/>
            <a:r>
              <a:rPr lang="en-US" sz="1700" dirty="0" smtClean="0"/>
              <a:t>2013/11/08: v1.2.1 - PCF formatting, required NDE and data input variable upgrades </a:t>
            </a:r>
          </a:p>
          <a:p>
            <a:pPr indent="-457200"/>
            <a:r>
              <a:rPr lang="en-US" sz="1700" dirty="0" smtClean="0"/>
              <a:t>                   - Data, temporary sub-directory hierarchy handling</a:t>
            </a:r>
          </a:p>
          <a:p>
            <a:pPr indent="-457200"/>
            <a:r>
              <a:rPr lang="en-US" sz="1700" dirty="0" smtClean="0"/>
              <a:t>                   - Static variables to master script, external and data variables to PCF</a:t>
            </a:r>
          </a:p>
          <a:p>
            <a:pPr indent="-457200"/>
            <a:r>
              <a:rPr lang="en-US" sz="1700" dirty="0" smtClean="0"/>
              <a:t>                   - Date format/handling between NDE and master script</a:t>
            </a:r>
          </a:p>
          <a:p>
            <a:pPr indent="-457200"/>
            <a:r>
              <a:rPr lang="en-US" sz="1700" dirty="0" smtClean="0"/>
              <a:t>                   - Executable/script location execution handling from working to operation directory </a:t>
            </a:r>
          </a:p>
          <a:p>
            <a:pPr indent="-457200"/>
            <a:r>
              <a:rPr lang="en-US" sz="1700" dirty="0" smtClean="0"/>
              <a:t>                   - PSF output file location and naming is now absolute </a:t>
            </a:r>
          </a:p>
          <a:p>
            <a:pPr indent="-457200"/>
            <a:r>
              <a:rPr lang="en-US" sz="1700" dirty="0" smtClean="0"/>
              <a:t>                   - LOG file location to top working directory</a:t>
            </a:r>
          </a:p>
          <a:p>
            <a:pPr indent="-457200"/>
            <a:r>
              <a:rPr lang="en-US" sz="1700" dirty="0" smtClean="0"/>
              <a:t>2013/10/31: v1.2.0 - NDE framework upgrades: PCF, PSF, logging, exception handling</a:t>
            </a:r>
          </a:p>
          <a:p>
            <a:pPr indent="-457200"/>
            <a:r>
              <a:rPr lang="en-US" sz="1700" dirty="0" smtClean="0"/>
              <a:t>                   - GFS </a:t>
            </a:r>
            <a:r>
              <a:rPr lang="en-US" sz="1700" dirty="0" err="1" smtClean="0"/>
              <a:t>grib</a:t>
            </a:r>
            <a:r>
              <a:rPr lang="en-US" sz="1700" dirty="0" smtClean="0"/>
              <a:t> to pack file converter</a:t>
            </a:r>
          </a:p>
          <a:p>
            <a:pPr indent="-457200"/>
            <a:r>
              <a:rPr lang="en-US" sz="1700" dirty="0" smtClean="0"/>
              <a:t>2013/06/25: v1.1.0 - NDE initial version</a:t>
            </a:r>
          </a:p>
          <a:p>
            <a:pPr indent="-457200"/>
            <a:r>
              <a:rPr lang="en-US" sz="1700" dirty="0" smtClean="0"/>
              <a:t>2013/06/14: v1.0.0 - Initial version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NSOF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AMSU TC System Releases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38200"/>
            <a:ext cx="9144000" cy="270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/>
            <a:r>
              <a:rPr lang="en-US" sz="1700" dirty="0" smtClean="0"/>
              <a:t>2014/03/03: v1.1.1 - </a:t>
            </a:r>
            <a:r>
              <a:rPr lang="en-US" sz="1700" dirty="0" err="1" smtClean="0"/>
              <a:t>MIRS_tc_input.py</a:t>
            </a:r>
            <a:r>
              <a:rPr lang="en-US" sz="1700" dirty="0" smtClean="0"/>
              <a:t> determines input files from data source directories</a:t>
            </a:r>
          </a:p>
          <a:p>
            <a:pPr indent="-457200"/>
            <a:r>
              <a:rPr lang="en-US" sz="1700" dirty="0" smtClean="0"/>
              <a:t>                   - </a:t>
            </a:r>
            <a:r>
              <a:rPr lang="en-US" sz="1700" dirty="0" err="1" smtClean="0"/>
              <a:t>AMSU_TC_CRON.sh</a:t>
            </a:r>
            <a:r>
              <a:rPr lang="en-US" sz="1700" dirty="0" smtClean="0"/>
              <a:t> - determines run time, directory and calls </a:t>
            </a:r>
            <a:r>
              <a:rPr lang="en-US" sz="1700" dirty="0" err="1" smtClean="0"/>
              <a:t>AMSU_TC.sh</a:t>
            </a:r>
            <a:endParaRPr lang="en-US" sz="1700" dirty="0" smtClean="0"/>
          </a:p>
          <a:p>
            <a:pPr indent="-457200"/>
            <a:r>
              <a:rPr lang="en-US" sz="1700" dirty="0" smtClean="0"/>
              <a:t>                   - </a:t>
            </a:r>
            <a:r>
              <a:rPr lang="en-US" sz="1700" dirty="0" err="1" smtClean="0"/>
              <a:t>AMSU_TC.crontab</a:t>
            </a:r>
            <a:r>
              <a:rPr lang="en-US" sz="1700" dirty="0" smtClean="0"/>
              <a:t> - sample </a:t>
            </a:r>
            <a:r>
              <a:rPr lang="en-US" sz="1700" dirty="0" err="1" smtClean="0"/>
              <a:t>crontab</a:t>
            </a:r>
            <a:r>
              <a:rPr lang="en-US" sz="1700" dirty="0" smtClean="0"/>
              <a:t> for AMSU_TC</a:t>
            </a:r>
          </a:p>
          <a:p>
            <a:pPr indent="-457200"/>
            <a:r>
              <a:rPr lang="en-US" sz="1700" dirty="0" smtClean="0"/>
              <a:t>2014/02/10: v1.1.0 - </a:t>
            </a:r>
            <a:r>
              <a:rPr lang="en-US" sz="1700" dirty="0" err="1" smtClean="0"/>
              <a:t>MIRS_tc_input.py</a:t>
            </a:r>
            <a:r>
              <a:rPr lang="en-US" sz="1700" dirty="0" smtClean="0"/>
              <a:t> determines input files, time from working directory</a:t>
            </a:r>
          </a:p>
          <a:p>
            <a:pPr indent="-457200"/>
            <a:r>
              <a:rPr lang="en-US" sz="1700" dirty="0" smtClean="0"/>
              <a:t>                   - </a:t>
            </a:r>
            <a:r>
              <a:rPr lang="en-US" sz="1700" dirty="0" err="1" smtClean="0"/>
              <a:t>AMSU_TC_ENV.sh</a:t>
            </a:r>
            <a:r>
              <a:rPr lang="en-US" sz="1700" dirty="0" smtClean="0"/>
              <a:t> - file added for environment variables</a:t>
            </a:r>
          </a:p>
          <a:p>
            <a:pPr indent="-457200"/>
            <a:r>
              <a:rPr lang="en-US" sz="1700" dirty="0" smtClean="0"/>
              <a:t>                   - </a:t>
            </a:r>
            <a:r>
              <a:rPr lang="en-US" sz="1700" dirty="0" err="1" smtClean="0"/>
              <a:t>makefile</a:t>
            </a:r>
            <a:r>
              <a:rPr lang="en-US" sz="1700" dirty="0" smtClean="0"/>
              <a:t> flags/parameters moved to master </a:t>
            </a:r>
            <a:r>
              <a:rPr lang="en-US" sz="1700" dirty="0" err="1" smtClean="0"/>
              <a:t>makefile</a:t>
            </a:r>
            <a:endParaRPr lang="en-US" sz="1700" dirty="0" smtClean="0"/>
          </a:p>
          <a:p>
            <a:pPr indent="-457200"/>
            <a:r>
              <a:rPr lang="en-US" sz="1700" dirty="0" smtClean="0"/>
              <a:t>                   - XYA/RZA netCDF converter added</a:t>
            </a:r>
          </a:p>
          <a:p>
            <a:pPr indent="-457200"/>
            <a:r>
              <a:rPr lang="en-US" sz="1700" dirty="0" smtClean="0"/>
              <a:t>                   - Updated AMSU_TC master and sub-scripts</a:t>
            </a:r>
          </a:p>
          <a:p>
            <a:pPr indent="-457200"/>
            <a:r>
              <a:rPr lang="en-US" sz="1700" dirty="0" smtClean="0"/>
              <a:t>                   - Updated </a:t>
            </a:r>
            <a:r>
              <a:rPr lang="en-US" sz="1700" dirty="0" err="1" smtClean="0"/>
              <a:t>data_pool</a:t>
            </a:r>
            <a:r>
              <a:rPr lang="en-US" sz="1700" dirty="0" smtClean="0"/>
              <a:t> scripts</a:t>
            </a:r>
          </a:p>
          <a:p>
            <a:pPr indent="-457200"/>
            <a:r>
              <a:rPr lang="en-US" sz="1700" dirty="0" smtClean="0"/>
              <a:t>2012/11/27: v1.0.0 - AMSU_TC Initial version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Outline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609600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endParaRPr lang="en-US" sz="24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CIRA Microwave Sounder-based Tropical Cyclone (TC) Research Algorithms</a:t>
            </a:r>
          </a:p>
          <a:p>
            <a:pPr marL="228600" indent="-228600">
              <a:buFont typeface="Arial"/>
              <a:buChar char="•"/>
            </a:pPr>
            <a:endParaRPr lang="en-US" sz="20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Operational Requirements and Real-Time Frameworks</a:t>
            </a:r>
          </a:p>
          <a:p>
            <a:pPr marL="228600" indent="-228600">
              <a:buFont typeface="Arial"/>
              <a:buChar char="•"/>
            </a:pPr>
            <a:endParaRPr lang="en-US" sz="20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Migration from Research to Operations</a:t>
            </a:r>
          </a:p>
          <a:p>
            <a:pPr marL="228600" indent="-228600">
              <a:buFont typeface="Arial"/>
              <a:buChar char="•"/>
            </a:pPr>
            <a:endParaRPr lang="en-US" sz="20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Component and System Development Cycle</a:t>
            </a:r>
          </a:p>
          <a:p>
            <a:pPr marL="228600" indent="-228600">
              <a:buFont typeface="Arial"/>
              <a:buChar char="•"/>
            </a:pPr>
            <a:endParaRPr lang="en-US" sz="20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Testing, Debugging and Integration at CIRA and NESDIS</a:t>
            </a:r>
          </a:p>
          <a:p>
            <a:pPr marL="228600" indent="-228600">
              <a:buFont typeface="Arial"/>
              <a:buChar char="•"/>
            </a:pPr>
            <a:endParaRPr lang="en-US" sz="20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Successes, Challenges, and Lessons Learned</a:t>
            </a:r>
          </a:p>
          <a:p>
            <a:pPr marL="228600" indent="-228600">
              <a:buFont typeface="Arial"/>
              <a:buChar char="•"/>
            </a:pPr>
            <a:endParaRPr lang="en-US" sz="2000" dirty="0" smtClean="0"/>
          </a:p>
          <a:p>
            <a:pPr marL="228600" indent="-228600">
              <a:buFont typeface="Arial"/>
              <a:buChar char="•"/>
            </a:pPr>
            <a:r>
              <a:rPr lang="en-US" sz="2000" dirty="0" smtClean="0"/>
              <a:t>Future Development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Successes/Challenges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1"/>
            <a:ext cx="8839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74320"/>
            <a:endParaRPr lang="en-US" sz="2400" dirty="0" smtClean="0">
              <a:solidFill>
                <a:prstClr val="white"/>
              </a:solidFill>
            </a:endParaRPr>
          </a:p>
          <a:p>
            <a:pPr marL="228600" indent="-274320"/>
            <a:r>
              <a:rPr lang="en-US" sz="2000" b="1" dirty="0" smtClean="0">
                <a:solidFill>
                  <a:srgbClr val="FFFF00"/>
                </a:solidFill>
              </a:rPr>
              <a:t>Successes:</a:t>
            </a:r>
          </a:p>
          <a:p>
            <a:pPr marL="228600" indent="-274320"/>
            <a:endParaRPr lang="en-US" sz="2000" b="1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CIRA/NSOF/NDE development and integration cycle for small development team and small number of components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Larger system/team would require use of working and stable subversion software repositories</a:t>
            </a:r>
          </a:p>
          <a:p>
            <a:pPr marL="228600" indent="-274320"/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/>
            <a:r>
              <a:rPr lang="en-US" sz="2000" b="1" dirty="0" smtClean="0">
                <a:solidFill>
                  <a:srgbClr val="FFFF00"/>
                </a:solidFill>
              </a:rPr>
              <a:t>Challenges:</a:t>
            </a:r>
          </a:p>
          <a:p>
            <a:pPr marL="228600" indent="-274320"/>
            <a:endParaRPr lang="en-US" sz="2000" b="1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Implementing NDE framework standards, e.g. logging, time matching/manipulation challenging in bash control system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Unplanned development time and software required for migrating CIRA NPP_TC system to NSOF/NDE framework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Limited time for unit/system test case planning and software development</a:t>
            </a: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Delays in MIRS ATMS data limited full testing of NPP system</a:t>
            </a:r>
          </a:p>
          <a:p>
            <a:pPr marL="228600" indent="-274320"/>
            <a:endParaRPr lang="en-US" sz="20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Lessons Learned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74320"/>
            <a:endParaRPr lang="en-US" sz="24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Input data availability at algorithm testing (MIRS ATMS)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Time for development of software to work within operational framework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Correct software language/implementation for operations (bash/python)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Time for unit/system test case planning and software development 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Component developers, integration lead using software repository</a:t>
            </a: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Adjust for team/project size</a:t>
            </a: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Development and stable trunks in future</a:t>
            </a:r>
          </a:p>
          <a:p>
            <a:pPr marL="685800" lvl="1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/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/>
            <a:r>
              <a:rPr lang="en-US" sz="2000" dirty="0" smtClean="0">
                <a:solidFill>
                  <a:prstClr val="white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Possible Development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85800"/>
            <a:ext cx="845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NPP/AMSU systems migrated into one system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Control system and data preprocessing converted to python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Development of modular framework for NPOESS and other polar orbiting microwave sounder instruments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Configuration built on JavaScript Object Notation (JSON)</a:t>
            </a:r>
          </a:p>
          <a:p>
            <a:pPr marL="228600" indent="-274320">
              <a:buFont typeface="Arial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Refactoring of python input and netCDF converter</a:t>
            </a:r>
          </a:p>
          <a:p>
            <a:pPr marL="228600" indent="-274320"/>
            <a:endParaRPr lang="en-US" sz="20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indent="-274320">
              <a:buFont typeface="Arial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895600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74320"/>
            <a:r>
              <a:rPr lang="en-US" sz="3600" dirty="0" smtClean="0">
                <a:solidFill>
                  <a:prstClr val="white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>
            <a:normAutofit fontScale="92500"/>
          </a:bodyPr>
          <a:lstStyle/>
          <a:p>
            <a:pPr marL="0" lvl="1" indent="-274320">
              <a:buNone/>
            </a:pPr>
            <a:r>
              <a:rPr lang="en-US" sz="2000" dirty="0" smtClean="0"/>
              <a:t>References (more information):</a:t>
            </a:r>
          </a:p>
          <a:p>
            <a:pPr marL="0" lvl="1" indent="-274320">
              <a:buNone/>
            </a:pPr>
            <a:endParaRPr lang="en-US" sz="2000" dirty="0" smtClean="0"/>
          </a:p>
          <a:p>
            <a:pPr marL="0" lvl="1" indent="-274320">
              <a:buNone/>
            </a:pPr>
            <a:r>
              <a:rPr lang="en-US" sz="2000" dirty="0" err="1" smtClean="0"/>
              <a:t>Bessho</a:t>
            </a:r>
            <a:r>
              <a:rPr lang="en-US" sz="2000" dirty="0" smtClean="0"/>
              <a:t>, K., M. </a:t>
            </a:r>
            <a:r>
              <a:rPr lang="en-US" sz="2000" dirty="0" err="1" smtClean="0"/>
              <a:t>DeMaria</a:t>
            </a:r>
            <a:r>
              <a:rPr lang="en-US" sz="2000" dirty="0" smtClean="0"/>
              <a:t>, and J. A. </a:t>
            </a:r>
            <a:r>
              <a:rPr lang="en-US" sz="2000" dirty="0" err="1" smtClean="0"/>
              <a:t>Knaff</a:t>
            </a:r>
            <a:r>
              <a:rPr lang="en-US" sz="2000" dirty="0" smtClean="0"/>
              <a:t>, 2006:  Tropical Cyclone Wind Retrievals from the Advanced Microwave Sounder Unit (AMSU): Application to Surface Wind Analysis.  </a:t>
            </a:r>
            <a:r>
              <a:rPr lang="en-US" sz="2000" i="1" dirty="0" smtClean="0"/>
              <a:t>J. of Applied Meteorology. </a:t>
            </a:r>
            <a:r>
              <a:rPr lang="en-US" sz="2000" b="1" dirty="0" smtClean="0"/>
              <a:t>45</a:t>
            </a:r>
            <a:r>
              <a:rPr lang="en-US" sz="2000" dirty="0" smtClean="0"/>
              <a:t>:3.</a:t>
            </a:r>
          </a:p>
          <a:p>
            <a:pPr marL="0" lvl="1" indent="-274320">
              <a:buNone/>
            </a:pPr>
            <a:endParaRPr lang="en-US" sz="2000" dirty="0" smtClean="0"/>
          </a:p>
          <a:p>
            <a:pPr marL="0" lvl="1" indent="-274320">
              <a:buNone/>
            </a:pPr>
            <a:r>
              <a:rPr lang="en-US" sz="2000" dirty="0" smtClean="0"/>
              <a:t>Demuth, Julie L., M. </a:t>
            </a:r>
            <a:r>
              <a:rPr lang="en-US" sz="2000" dirty="0" err="1" smtClean="0"/>
              <a:t>DeMaria</a:t>
            </a:r>
            <a:r>
              <a:rPr lang="en-US" sz="2000" dirty="0" smtClean="0"/>
              <a:t>, and J. A. </a:t>
            </a:r>
            <a:r>
              <a:rPr lang="en-US" sz="2000" dirty="0" err="1" smtClean="0"/>
              <a:t>Knaff</a:t>
            </a:r>
            <a:r>
              <a:rPr lang="en-US" sz="2000" dirty="0" smtClean="0"/>
              <a:t>. 2006: Improvement of Advanced Microwave Sounding Unit tropical cyclone intensity and size estimation algorithms. </a:t>
            </a:r>
            <a:r>
              <a:rPr lang="en-US" sz="2000" i="1" dirty="0" smtClean="0"/>
              <a:t>Journal of Applied Meteorology &amp; Climatology</a:t>
            </a:r>
            <a:r>
              <a:rPr lang="en-US" sz="2000" dirty="0" smtClean="0"/>
              <a:t> </a:t>
            </a:r>
            <a:r>
              <a:rPr lang="en-US" sz="2000" b="1" dirty="0" smtClean="0"/>
              <a:t>45</a:t>
            </a:r>
            <a:r>
              <a:rPr lang="en-US" sz="2000" dirty="0" smtClean="0"/>
              <a:t>.11.</a:t>
            </a:r>
          </a:p>
          <a:p>
            <a:pPr marL="0" lvl="1" indent="-274320">
              <a:buNone/>
            </a:pPr>
            <a:endParaRPr lang="en-US" sz="2000" dirty="0" smtClean="0"/>
          </a:p>
          <a:p>
            <a:pPr marL="0" lvl="1" indent="-274320">
              <a:buNone/>
            </a:pPr>
            <a:r>
              <a:rPr lang="en-US" sz="2000" dirty="0" smtClean="0"/>
              <a:t>Demuth, Julie L., M. </a:t>
            </a:r>
            <a:r>
              <a:rPr lang="en-US" sz="2000" dirty="0" err="1" smtClean="0"/>
              <a:t>DeMaria</a:t>
            </a:r>
            <a:r>
              <a:rPr lang="en-US" sz="2000" dirty="0" smtClean="0"/>
              <a:t>, J.A. </a:t>
            </a:r>
            <a:r>
              <a:rPr lang="en-US" sz="2000" dirty="0" err="1" smtClean="0"/>
              <a:t>Knaff</a:t>
            </a:r>
            <a:r>
              <a:rPr lang="en-US" sz="2000" dirty="0" smtClean="0"/>
              <a:t>, &amp; T. H. V. </a:t>
            </a:r>
            <a:r>
              <a:rPr lang="en-US" sz="2000" dirty="0" err="1" smtClean="0"/>
              <a:t>Haar</a:t>
            </a:r>
            <a:r>
              <a:rPr lang="en-US" sz="2000" dirty="0" smtClean="0"/>
              <a:t>, 2004: Evaluation of Advanced Microwave Sounding Unit tropical-cyclone intensity and size estimation algorithms. </a:t>
            </a:r>
            <a:r>
              <a:rPr lang="en-US" sz="2000" i="1" dirty="0" smtClean="0"/>
              <a:t>Journal of Applied Meteorology</a:t>
            </a:r>
            <a:r>
              <a:rPr lang="en-US" sz="2000" dirty="0" smtClean="0"/>
              <a:t> </a:t>
            </a:r>
            <a:r>
              <a:rPr lang="en-US" sz="2000" b="1" dirty="0" smtClean="0"/>
              <a:t>43</a:t>
            </a:r>
            <a:r>
              <a:rPr lang="en-US" sz="2000" dirty="0" smtClean="0"/>
              <a:t>.2.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5626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CIRA Microwave Sounder TC Algorithms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6096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74320">
              <a:buFont typeface="Arial"/>
              <a:buChar char="•"/>
            </a:pPr>
            <a:r>
              <a:rPr lang="en-US" sz="2000" dirty="0" smtClean="0"/>
              <a:t>Estimates TC intensity and structure (extent of 34-, 50-, and 64-kt winds)</a:t>
            </a:r>
          </a:p>
          <a:p>
            <a:pPr marL="457200" indent="-274320">
              <a:buFont typeface="Arial"/>
              <a:buChar char="•"/>
            </a:pPr>
            <a:endParaRPr lang="en-US" sz="2000" dirty="0" smtClean="0"/>
          </a:p>
          <a:p>
            <a:pPr marL="914400" lvl="1" indent="-274320">
              <a:buFont typeface="Arial"/>
              <a:buChar char="•"/>
            </a:pPr>
            <a:r>
              <a:rPr lang="en-US" sz="2000" dirty="0" smtClean="0"/>
              <a:t>From microwave temperature soundings (retrievals) from </a:t>
            </a:r>
            <a:br>
              <a:rPr lang="en-US" sz="2000" dirty="0" smtClean="0"/>
            </a:br>
            <a:r>
              <a:rPr lang="en-US" sz="2000" dirty="0" smtClean="0"/>
              <a:t>polar orbiting satellites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/>
              <a:t>Hydrostatic and gradient balanced relationship</a:t>
            </a:r>
          </a:p>
          <a:p>
            <a:pPr marL="914400" lvl="1" indent="-274320">
              <a:buFont typeface="Arial"/>
              <a:buChar char="•"/>
            </a:pPr>
            <a:r>
              <a:rPr lang="en-US" sz="2000" dirty="0" smtClean="0"/>
              <a:t>Multiple linear regression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Demuth et. al. (2004)</a:t>
            </a:r>
            <a:endParaRPr lang="en-US" sz="1400" dirty="0"/>
          </a:p>
        </p:txBody>
      </p:sp>
      <p:pic>
        <p:nvPicPr>
          <p:cNvPr id="9" name="Picture 8" descr="DemuthEtAl2004_Fi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24176"/>
            <a:ext cx="6248400" cy="3058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CIRA Microwave Sounder TC Algorithms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83820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74320">
              <a:buFont typeface="Arial"/>
              <a:buChar char="•"/>
            </a:pPr>
            <a:r>
              <a:rPr lang="en-US" sz="2000" b="1" dirty="0" smtClean="0"/>
              <a:t>Purpose:</a:t>
            </a:r>
            <a:r>
              <a:rPr lang="en-US" sz="2000" dirty="0" smtClean="0"/>
              <a:t> To provide TC structure/intensity guidance to NWS National Hurricane Center, etc for structure/intensity between aircraft reconnaissance </a:t>
            </a:r>
          </a:p>
          <a:p>
            <a:pPr marL="457200" indent="-274320"/>
            <a:endParaRPr lang="en-US" sz="2000" dirty="0" smtClean="0"/>
          </a:p>
          <a:p>
            <a:pPr marL="457200" indent="-274320">
              <a:buFont typeface="Arial"/>
              <a:buChar char="•"/>
            </a:pPr>
            <a:r>
              <a:rPr lang="en-US" sz="2000" b="1" dirty="0" smtClean="0"/>
              <a:t>Implementations:</a:t>
            </a:r>
            <a:r>
              <a:rPr lang="en-US" sz="2000" dirty="0" smtClean="0"/>
              <a:t>  </a:t>
            </a:r>
          </a:p>
          <a:p>
            <a:pPr marL="1097280" lvl="1" indent="-457200">
              <a:buFont typeface="+mj-lt"/>
              <a:buAutoNum type="arabicPeriod"/>
            </a:pPr>
            <a:r>
              <a:rPr lang="en-US" sz="2000" dirty="0" smtClean="0"/>
              <a:t>Advance Microwave Sounder Unit (</a:t>
            </a:r>
            <a:r>
              <a:rPr lang="en-US" sz="2000" b="1" dirty="0" smtClean="0">
                <a:solidFill>
                  <a:srgbClr val="FFFF00"/>
                </a:solidFill>
              </a:rPr>
              <a:t>AMSU_TC</a:t>
            </a:r>
            <a:r>
              <a:rPr lang="en-US" sz="2000" dirty="0" smtClean="0"/>
              <a:t>) soundings from NOAA18, 19, &amp; METOPA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/>
              <a:t>Developed in 2002 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/>
              <a:t>Operational algorithm since 2006</a:t>
            </a:r>
          </a:p>
          <a:p>
            <a:pPr marL="1097280" lvl="1" indent="-457200">
              <a:buFont typeface="+mj-lt"/>
              <a:buAutoNum type="arabicPeriod"/>
            </a:pPr>
            <a:r>
              <a:rPr lang="en-US" sz="2000" dirty="0" smtClean="0"/>
              <a:t>Advanced Technology Microwave Sounder (ATMS) on the </a:t>
            </a:r>
            <a:r>
              <a:rPr lang="en-US" sz="2000" dirty="0" err="1" smtClean="0"/>
              <a:t>Suomi</a:t>
            </a:r>
            <a:r>
              <a:rPr lang="en-US" sz="2000" dirty="0" smtClean="0"/>
              <a:t> National Polar-orbiting Operational Environmental Satellite System (NPOESS) Preparatory Project (S-NPP or NPP) launched Oct, 28, 2011 (</a:t>
            </a:r>
            <a:r>
              <a:rPr lang="en-US" sz="2000" b="1" dirty="0" smtClean="0">
                <a:solidFill>
                  <a:srgbClr val="FFFF00"/>
                </a:solidFill>
              </a:rPr>
              <a:t>NPP_TC</a:t>
            </a:r>
            <a:r>
              <a:rPr lang="en-US" sz="2000" dirty="0" smtClean="0"/>
              <a:t>)  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/>
              <a:t>Recently developed (2013)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/>
              <a:t>Makes use of the AMSU_TC algorithm</a:t>
            </a:r>
          </a:p>
          <a:p>
            <a:pPr marL="1371600" lvl="2" indent="-274320">
              <a:buFont typeface="Arial"/>
              <a:buChar char="•"/>
            </a:pPr>
            <a:r>
              <a:rPr lang="en-US" sz="2000" dirty="0" smtClean="0"/>
              <a:t>Tested on limited NPP/ATMS test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7-11 April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NPP/AMSU TC Algorithms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685801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4320">
              <a:buFont typeface="Arial"/>
              <a:buChar char="•"/>
            </a:pPr>
            <a:r>
              <a:rPr lang="en-US" sz="2000" b="1" dirty="0" smtClean="0"/>
              <a:t>Input data:</a:t>
            </a:r>
          </a:p>
          <a:p>
            <a:pPr indent="-274320"/>
            <a:endParaRPr lang="en-US" sz="2000" dirty="0" smtClean="0"/>
          </a:p>
          <a:p>
            <a:pPr marL="457200" lvl="2" indent="-274320">
              <a:buFont typeface="Arial"/>
              <a:buChar char="•"/>
            </a:pPr>
            <a:r>
              <a:rPr lang="en-US" sz="2000" dirty="0" smtClean="0"/>
              <a:t>Global real-time </a:t>
            </a:r>
            <a:r>
              <a:rPr lang="en-US" sz="2000" dirty="0" smtClean="0">
                <a:solidFill>
                  <a:srgbClr val="FFFF00"/>
                </a:solidFill>
              </a:rPr>
              <a:t>TC information </a:t>
            </a:r>
            <a:r>
              <a:rPr lang="en-US" sz="2000" dirty="0" smtClean="0"/>
              <a:t>from Automated TC Forecast (ATCF)</a:t>
            </a:r>
          </a:p>
          <a:p>
            <a:pPr marL="457200" lvl="2" indent="-274320">
              <a:buFont typeface="Arial"/>
              <a:buChar char="•"/>
            </a:pPr>
            <a:r>
              <a:rPr lang="en-US" sz="2000" dirty="0" smtClean="0"/>
              <a:t>Global Forecast System </a:t>
            </a:r>
            <a:r>
              <a:rPr lang="en-US" sz="2000" dirty="0" smtClean="0">
                <a:solidFill>
                  <a:srgbClr val="FFFF00"/>
                </a:solidFill>
              </a:rPr>
              <a:t>model boundary conditions </a:t>
            </a:r>
            <a:r>
              <a:rPr lang="en-US" sz="2000" dirty="0" smtClean="0"/>
              <a:t>(GFS)</a:t>
            </a:r>
          </a:p>
          <a:p>
            <a:pPr marL="457200" lvl="2" indent="-274320">
              <a:buFont typeface="Arial"/>
              <a:buChar char="•"/>
            </a:pPr>
            <a:r>
              <a:rPr lang="en-US" sz="2000" dirty="0" smtClean="0"/>
              <a:t>AMSU/ATMS – based </a:t>
            </a:r>
            <a:r>
              <a:rPr lang="en-US" sz="2000" dirty="0" smtClean="0">
                <a:solidFill>
                  <a:srgbClr val="FFFF00"/>
                </a:solidFill>
              </a:rPr>
              <a:t>retrievals</a:t>
            </a:r>
            <a:r>
              <a:rPr lang="en-US" sz="2000" dirty="0" smtClean="0"/>
              <a:t> from the Microwave Integrated Retrieval Scheme (MIRS)</a:t>
            </a:r>
          </a:p>
          <a:p>
            <a:pPr indent="-274320">
              <a:buFont typeface="Arial"/>
              <a:buChar char="•"/>
            </a:pPr>
            <a:endParaRPr lang="en-US" sz="2000" dirty="0" smtClean="0"/>
          </a:p>
          <a:p>
            <a:pPr indent="-274320">
              <a:buFont typeface="Arial"/>
              <a:buChar char="•"/>
            </a:pPr>
            <a:r>
              <a:rPr lang="en-US" sz="2000" b="1" dirty="0" smtClean="0"/>
              <a:t>Products:</a:t>
            </a:r>
          </a:p>
          <a:p>
            <a:pPr indent="-274320"/>
            <a:endParaRPr lang="en-US" sz="2000" dirty="0" smtClean="0"/>
          </a:p>
          <a:p>
            <a:pPr marL="457200" lvl="2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TC fix </a:t>
            </a:r>
            <a:r>
              <a:rPr lang="en-US" sz="2000" dirty="0" smtClean="0"/>
              <a:t>ATMS/AMSU ATCF format text file (</a:t>
            </a:r>
            <a:r>
              <a:rPr lang="en-US" sz="2000" dirty="0" err="1" smtClean="0">
                <a:solidFill>
                  <a:srgbClr val="FFFF00"/>
                </a:solidFill>
              </a:rPr>
              <a:t>afx</a:t>
            </a:r>
            <a:r>
              <a:rPr lang="en-US" sz="2000" dirty="0" smtClean="0"/>
              <a:t>)</a:t>
            </a:r>
          </a:p>
          <a:p>
            <a:pPr marL="457200" lvl="2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Pressure analyses </a:t>
            </a:r>
          </a:p>
          <a:p>
            <a:pPr marL="914400" lvl="3" indent="-274320">
              <a:buFont typeface="Arial"/>
              <a:buChar char="•"/>
            </a:pPr>
            <a:r>
              <a:rPr lang="en-US" sz="2000" dirty="0" smtClean="0"/>
              <a:t>t, u, v, z (p, lat, </a:t>
            </a:r>
            <a:r>
              <a:rPr lang="en-US" sz="2000" dirty="0" err="1" smtClean="0"/>
              <a:t>lon</a:t>
            </a:r>
            <a:r>
              <a:rPr lang="en-US" sz="2000" dirty="0" smtClean="0"/>
              <a:t>) text file (</a:t>
            </a:r>
            <a:r>
              <a:rPr lang="en-US" sz="2000" dirty="0" err="1" smtClean="0">
                <a:solidFill>
                  <a:srgbClr val="FFFF00"/>
                </a:solidFill>
              </a:rPr>
              <a:t>xya</a:t>
            </a:r>
            <a:r>
              <a:rPr lang="en-US" sz="2000" dirty="0" smtClean="0"/>
              <a:t>)</a:t>
            </a:r>
          </a:p>
          <a:p>
            <a:pPr marL="914400" lvl="3" indent="-274320">
              <a:buFont typeface="Arial"/>
              <a:buChar char="•"/>
            </a:pPr>
            <a:r>
              <a:rPr lang="en-US" sz="2000" dirty="0" smtClean="0"/>
              <a:t>surface [t, u, v, p] (lat, </a:t>
            </a:r>
            <a:r>
              <a:rPr lang="en-US" sz="2000" dirty="0" err="1" smtClean="0"/>
              <a:t>lon</a:t>
            </a:r>
            <a:r>
              <a:rPr lang="en-US" sz="2000" dirty="0" smtClean="0"/>
              <a:t>) text file (</a:t>
            </a:r>
            <a:r>
              <a:rPr lang="en-US" sz="2000" dirty="0" err="1" smtClean="0">
                <a:solidFill>
                  <a:srgbClr val="FFFF00"/>
                </a:solidFill>
              </a:rPr>
              <a:t>xya</a:t>
            </a:r>
            <a:r>
              <a:rPr lang="en-US" sz="2000" dirty="0" smtClean="0"/>
              <a:t>)</a:t>
            </a:r>
          </a:p>
          <a:p>
            <a:pPr marL="914400" lvl="3" indent="-274320">
              <a:buFont typeface="Arial"/>
              <a:buChar char="•"/>
            </a:pPr>
            <a:r>
              <a:rPr lang="en-US" sz="2000" dirty="0" smtClean="0"/>
              <a:t>Mean </a:t>
            </a:r>
            <a:r>
              <a:rPr lang="en-US" sz="2000" dirty="0" err="1" smtClean="0"/>
              <a:t>Azimuthal</a:t>
            </a:r>
            <a:r>
              <a:rPr lang="en-US" sz="2000" dirty="0" smtClean="0"/>
              <a:t> T, P, </a:t>
            </a:r>
            <a:r>
              <a:rPr lang="en-US" sz="2000" dirty="0" err="1" smtClean="0"/>
              <a:t>ρ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gradient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(range, Z) text file (</a:t>
            </a:r>
            <a:r>
              <a:rPr lang="en-US" sz="2000" dirty="0" err="1" smtClean="0">
                <a:solidFill>
                  <a:srgbClr val="FFFF00"/>
                </a:solidFill>
              </a:rPr>
              <a:t>rza</a:t>
            </a:r>
            <a:r>
              <a:rPr lang="en-US" sz="2000" dirty="0" smtClean="0"/>
              <a:t>)</a:t>
            </a:r>
          </a:p>
          <a:p>
            <a:pPr marL="457200" lvl="2" indent="-274320">
              <a:buFont typeface="Arial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Plots </a:t>
            </a:r>
          </a:p>
          <a:p>
            <a:pPr marL="914400" lvl="3" indent="-274320">
              <a:buFont typeface="Arial"/>
              <a:buChar char="•"/>
            </a:pPr>
            <a:r>
              <a:rPr lang="en-US" sz="2000" dirty="0" smtClean="0"/>
              <a:t>NPP_TC: V, z at 850,700,600,500,400,300,200,250 </a:t>
            </a:r>
            <a:r>
              <a:rPr lang="en-US" sz="2000" dirty="0" err="1" smtClean="0"/>
              <a:t>hPa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FF00"/>
                </a:solidFill>
              </a:rPr>
              <a:t>png</a:t>
            </a:r>
            <a:r>
              <a:rPr lang="en-US" sz="2000" dirty="0" smtClean="0"/>
              <a:t>)</a:t>
            </a:r>
          </a:p>
          <a:p>
            <a:pPr marL="0" lvl="1" indent="-274320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Algorithms Products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TC-al182012-UV+Z-850mb_v1r3_npp_s20121027060000000000_e20121027180000000000_c201403092041370.png"/>
          <p:cNvPicPr>
            <a:picLocks noChangeAspect="1"/>
          </p:cNvPicPr>
          <p:nvPr/>
        </p:nvPicPr>
        <p:blipFill>
          <a:blip r:embed="rId3" cstate="print"/>
          <a:srcRect l="8695" r="8695"/>
          <a:stretch>
            <a:fillRect/>
          </a:stretch>
        </p:blipFill>
        <p:spPr>
          <a:xfrm>
            <a:off x="0" y="2209800"/>
            <a:ext cx="4598883" cy="4114800"/>
          </a:xfrm>
          <a:prstGeom prst="rect">
            <a:avLst/>
          </a:prstGeom>
        </p:spPr>
      </p:pic>
      <p:pic>
        <p:nvPicPr>
          <p:cNvPr id="9" name="Picture 8" descr="TC-al182012-UV+Z-500mb_v1r3_npp_s20121027060000000000_e20121027180000000000_c201403092041370.png"/>
          <p:cNvPicPr>
            <a:picLocks noChangeAspect="1"/>
          </p:cNvPicPr>
          <p:nvPr/>
        </p:nvPicPr>
        <p:blipFill>
          <a:blip r:embed="rId4" cstate="print"/>
          <a:srcRect l="8695" r="8695"/>
          <a:stretch>
            <a:fillRect/>
          </a:stretch>
        </p:blipFill>
        <p:spPr>
          <a:xfrm>
            <a:off x="4572000" y="2209800"/>
            <a:ext cx="4598876" cy="4114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9906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AL, 18, 201210270652,  30, ATMS,        IPR,  , 2822N,  7681W,      , 1,  58, 2,  980, 2, MEAS,  34, NEQ ,  211,  263,  192,  159,  ,  ,  ,  , 2,  53,    , L,  NSOF, OPS,  ,    ,       ,   ,     ,     ,  980,    , SNPP01,  34, NEQ ,  211,  263,  192,  159,     ,     ,     ,     ,  ,  ,  ,  ,  ,  ,  ,  , 2, storm center extrapolated from </a:t>
            </a:r>
            <a:r>
              <a:rPr lang="en-US" sz="900" dirty="0" err="1" smtClean="0">
                <a:solidFill>
                  <a:schemeClr val="bg1"/>
                </a:solidFill>
              </a:rPr>
              <a:t>t</a:t>
            </a:r>
            <a:r>
              <a:rPr lang="en-US" sz="900" dirty="0" smtClean="0">
                <a:solidFill>
                  <a:schemeClr val="bg1"/>
                </a:solidFill>
              </a:rPr>
              <a:t>=-12 and </a:t>
            </a:r>
            <a:r>
              <a:rPr lang="en-US" sz="900" dirty="0" err="1" smtClean="0">
                <a:solidFill>
                  <a:schemeClr val="bg1"/>
                </a:solidFill>
              </a:rPr>
              <a:t>t</a:t>
            </a:r>
            <a:r>
              <a:rPr lang="en-US" sz="900" dirty="0" smtClean="0">
                <a:solidFill>
                  <a:schemeClr val="bg1"/>
                </a:solidFill>
              </a:rPr>
              <a:t>=0 </a:t>
            </a:r>
            <a:r>
              <a:rPr lang="en-US" sz="900" dirty="0" err="1" smtClean="0">
                <a:solidFill>
                  <a:schemeClr val="bg1"/>
                </a:solidFill>
              </a:rPr>
              <a:t>adeck</a:t>
            </a:r>
            <a:r>
              <a:rPr lang="en-US" sz="9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AL, 18, 201210270652,  30, ATMS,          R,  , 2822N,  7681W,      , 1,  58, 2,  980, 2, MEAS,  50, NEQ ,   87,  100,   81,   71,  ,  ,  ,  , 2,  53,    , L,  NSOF, OPS,  ,    ,       ,   ,     ,     ,  980,    , SNPP01,  50, NEQ ,   87,  100,   81,   71,     ,     ,     ,     ,  ,  ,  ,  ,  ,  ,  ,  , 2, storm center extrapolated from </a:t>
            </a:r>
            <a:r>
              <a:rPr lang="en-US" sz="900" dirty="0" err="1" smtClean="0">
                <a:solidFill>
                  <a:schemeClr val="bg1"/>
                </a:solidFill>
              </a:rPr>
              <a:t>t</a:t>
            </a:r>
            <a:r>
              <a:rPr lang="en-US" sz="900" dirty="0" smtClean="0">
                <a:solidFill>
                  <a:schemeClr val="bg1"/>
                </a:solidFill>
              </a:rPr>
              <a:t>=-12 and </a:t>
            </a:r>
            <a:r>
              <a:rPr lang="en-US" sz="900" dirty="0" err="1" smtClean="0">
                <a:solidFill>
                  <a:schemeClr val="bg1"/>
                </a:solidFill>
              </a:rPr>
              <a:t>t</a:t>
            </a:r>
            <a:r>
              <a:rPr lang="en-US" sz="900" dirty="0" smtClean="0">
                <a:solidFill>
                  <a:schemeClr val="bg1"/>
                </a:solidFill>
              </a:rPr>
              <a:t>=0 </a:t>
            </a:r>
            <a:r>
              <a:rPr lang="en-US" sz="900" dirty="0" err="1" smtClean="0">
                <a:solidFill>
                  <a:schemeClr val="bg1"/>
                </a:solidFill>
              </a:rPr>
              <a:t>adeck</a:t>
            </a:r>
            <a:r>
              <a:rPr lang="en-US" sz="9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AL, 18, 201210270652,  30, ATMS,          R,  , 2822N,  7681W,      , 1,  58, 2,  980, 2, MEAS,  64, NEQ ,    0,   55,    0,    0,  ,  ,  ,  , 2,  53,    , L,  NSOF, OPS,  ,    ,       ,   ,     ,     ,  980,    , SNPP01,  64, NEQ ,    0,   55,    0,    0,     ,     ,     ,     ,  ,  ,  ,  ,  ,  ,  ,  , 2, storm center extrapolated from </a:t>
            </a:r>
            <a:r>
              <a:rPr lang="en-US" sz="900" dirty="0" err="1" smtClean="0">
                <a:solidFill>
                  <a:schemeClr val="bg1"/>
                </a:solidFill>
              </a:rPr>
              <a:t>t</a:t>
            </a:r>
            <a:r>
              <a:rPr lang="en-US" sz="900" dirty="0" smtClean="0">
                <a:solidFill>
                  <a:schemeClr val="bg1"/>
                </a:solidFill>
              </a:rPr>
              <a:t>=-12 and </a:t>
            </a:r>
            <a:r>
              <a:rPr lang="en-US" sz="900" dirty="0" err="1" smtClean="0">
                <a:solidFill>
                  <a:schemeClr val="bg1"/>
                </a:solidFill>
              </a:rPr>
              <a:t>t</a:t>
            </a:r>
            <a:r>
              <a:rPr lang="en-US" sz="900" dirty="0" smtClean="0">
                <a:solidFill>
                  <a:schemeClr val="bg1"/>
                </a:solidFill>
              </a:rPr>
              <a:t>=0 </a:t>
            </a:r>
            <a:r>
              <a:rPr lang="en-US" sz="900" dirty="0" err="1" smtClean="0">
                <a:solidFill>
                  <a:schemeClr val="bg1"/>
                </a:solidFill>
              </a:rPr>
              <a:t>adeck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09600"/>
            <a:ext cx="925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TC fix: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0" y="1828800"/>
            <a:ext cx="826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Plots: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rapezoid 91"/>
          <p:cNvSpPr/>
          <p:nvPr/>
        </p:nvSpPr>
        <p:spPr>
          <a:xfrm>
            <a:off x="762000" y="2438400"/>
            <a:ext cx="7772400" cy="3810000"/>
          </a:xfrm>
          <a:prstGeom prst="trapezoid">
            <a:avLst>
              <a:gd name="adj" fmla="val 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Storm Loop</a:t>
            </a:r>
            <a:endParaRPr lang="en-US" sz="1400" b="1" dirty="0"/>
          </a:p>
        </p:txBody>
      </p:sp>
      <p:sp>
        <p:nvSpPr>
          <p:cNvPr id="93" name="Trapezoid 92"/>
          <p:cNvSpPr/>
          <p:nvPr/>
        </p:nvSpPr>
        <p:spPr>
          <a:xfrm>
            <a:off x="1066800" y="3657600"/>
            <a:ext cx="7315200" cy="2286001"/>
          </a:xfrm>
          <a:prstGeom prst="trapezoid">
            <a:avLst>
              <a:gd name="adj" fmla="val 0"/>
            </a:avLst>
          </a:prstGeom>
          <a:solidFill>
            <a:schemeClr val="tx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Satellite Loop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NPP/AMSU TC Systems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1829594" y="4724400"/>
            <a:ext cx="6400006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oparet</a:t>
            </a:r>
            <a:r>
              <a:rPr lang="en-US" sz="1400" dirty="0" smtClean="0"/>
              <a:t> - determines wind fields from MIRS satellite and GFS model</a:t>
            </a:r>
            <a:endParaRPr lang="en-US" sz="1400" dirty="0"/>
          </a:p>
        </p:txBody>
      </p:sp>
      <p:sp>
        <p:nvSpPr>
          <p:cNvPr id="8" name="Process 7"/>
          <p:cNvSpPr/>
          <p:nvPr/>
        </p:nvSpPr>
        <p:spPr>
          <a:xfrm>
            <a:off x="1524000" y="2819400"/>
            <a:ext cx="6705600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shorttermrack</a:t>
            </a:r>
            <a:r>
              <a:rPr lang="en-US" sz="1400" dirty="0" smtClean="0"/>
              <a:t> – determines latest, 12hr previous TC track from ATCF </a:t>
            </a:r>
            <a:endParaRPr lang="en-US" sz="1400" dirty="0"/>
          </a:p>
        </p:txBody>
      </p:sp>
      <p:sp>
        <p:nvSpPr>
          <p:cNvPr id="9" name="Process 8"/>
          <p:cNvSpPr/>
          <p:nvPr/>
        </p:nvSpPr>
        <p:spPr>
          <a:xfrm>
            <a:off x="1829594" y="4341812"/>
            <a:ext cx="6400006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satcenter</a:t>
            </a:r>
            <a:r>
              <a:rPr lang="en-US" sz="1400" dirty="0" smtClean="0"/>
              <a:t> - determines satellite </a:t>
            </a:r>
            <a:r>
              <a:rPr lang="en-US" sz="1400" dirty="0" err="1" smtClean="0"/>
              <a:t>scanline</a:t>
            </a:r>
            <a:r>
              <a:rPr lang="en-US" sz="1400" dirty="0" smtClean="0"/>
              <a:t> time coordinates closest to TC</a:t>
            </a:r>
            <a:endParaRPr lang="en-US" sz="1400" dirty="0"/>
          </a:p>
        </p:txBody>
      </p:sp>
      <p:sp>
        <p:nvSpPr>
          <p:cNvPr id="10" name="Process 9"/>
          <p:cNvSpPr/>
          <p:nvPr/>
        </p:nvSpPr>
        <p:spPr>
          <a:xfrm>
            <a:off x="1524000" y="3200400"/>
            <a:ext cx="6705600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afdeck</a:t>
            </a:r>
            <a:r>
              <a:rPr lang="en-US" sz="1400" dirty="0" smtClean="0"/>
              <a:t> – determines latest TC time and coordinates </a:t>
            </a:r>
            <a:endParaRPr lang="en-US" sz="1400" dirty="0"/>
          </a:p>
        </p:txBody>
      </p:sp>
      <p:sp>
        <p:nvSpPr>
          <p:cNvPr id="11" name="Process 10"/>
          <p:cNvSpPr/>
          <p:nvPr/>
        </p:nvSpPr>
        <p:spPr>
          <a:xfrm>
            <a:off x="1219200" y="1676400"/>
            <a:ext cx="7010400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grib2pack – converts GFS </a:t>
            </a:r>
            <a:r>
              <a:rPr lang="en-US" sz="1400" dirty="0" err="1" smtClean="0"/>
              <a:t>grib</a:t>
            </a:r>
            <a:r>
              <a:rPr lang="en-US" sz="1400" dirty="0" smtClean="0"/>
              <a:t> to internal CIRA pack format</a:t>
            </a:r>
            <a:endParaRPr lang="en-US" sz="1400" dirty="0"/>
          </a:p>
        </p:txBody>
      </p:sp>
      <p:sp>
        <p:nvSpPr>
          <p:cNvPr id="12" name="Process 11"/>
          <p:cNvSpPr/>
          <p:nvPr/>
        </p:nvSpPr>
        <p:spPr>
          <a:xfrm>
            <a:off x="1829594" y="3960812"/>
            <a:ext cx="6400006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pool_query.py</a:t>
            </a:r>
            <a:r>
              <a:rPr lang="en-US" sz="1400" dirty="0" smtClean="0"/>
              <a:t> - retrieves MIRS data near storm track  </a:t>
            </a:r>
            <a:endParaRPr lang="en-US" sz="1400" dirty="0"/>
          </a:p>
        </p:txBody>
      </p:sp>
      <p:sp>
        <p:nvSpPr>
          <p:cNvPr id="13" name="Process 12"/>
          <p:cNvSpPr/>
          <p:nvPr/>
        </p:nvSpPr>
        <p:spPr>
          <a:xfrm>
            <a:off x="1219200" y="1295400"/>
            <a:ext cx="7010400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MIRS_tc_input/validatePCF.py</a:t>
            </a:r>
            <a:r>
              <a:rPr lang="en-US" sz="1400" dirty="0" smtClean="0"/>
              <a:t> – retrieves/verifies ATCF, GFS, and MIRS data</a:t>
            </a:r>
            <a:endParaRPr lang="en-US" sz="1400" dirty="0"/>
          </a:p>
        </p:txBody>
      </p:sp>
      <p:sp>
        <p:nvSpPr>
          <p:cNvPr id="14" name="Process 13"/>
          <p:cNvSpPr/>
          <p:nvPr/>
        </p:nvSpPr>
        <p:spPr>
          <a:xfrm>
            <a:off x="1829594" y="5105400"/>
            <a:ext cx="6400006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convert2netcdf.py – converts </a:t>
            </a:r>
            <a:r>
              <a:rPr lang="en-US" sz="1400" dirty="0" err="1" smtClean="0"/>
              <a:t>oparet</a:t>
            </a:r>
            <a:r>
              <a:rPr lang="en-US" sz="1400" dirty="0" smtClean="0"/>
              <a:t> output to netCDF </a:t>
            </a:r>
            <a:endParaRPr lang="en-US" sz="1400" dirty="0"/>
          </a:p>
        </p:txBody>
      </p:sp>
      <p:sp>
        <p:nvSpPr>
          <p:cNvPr id="15" name="Process 14"/>
          <p:cNvSpPr/>
          <p:nvPr/>
        </p:nvSpPr>
        <p:spPr>
          <a:xfrm>
            <a:off x="1829594" y="5486400"/>
            <a:ext cx="6400006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main_read_plot_xya.py</a:t>
            </a:r>
            <a:r>
              <a:rPr lang="en-US" sz="1400" dirty="0" smtClean="0"/>
              <a:t> – plots </a:t>
            </a:r>
            <a:r>
              <a:rPr lang="en-US" sz="1400" dirty="0" err="1" smtClean="0"/>
              <a:t>oparet</a:t>
            </a:r>
            <a:r>
              <a:rPr lang="en-US" sz="1400" dirty="0" smtClean="0"/>
              <a:t> temp and wind fields</a:t>
            </a:r>
            <a:endParaRPr lang="en-US" sz="1400" dirty="0"/>
          </a:p>
        </p:txBody>
      </p:sp>
      <p:sp>
        <p:nvSpPr>
          <p:cNvPr id="16" name="Process 15"/>
          <p:cNvSpPr/>
          <p:nvPr/>
        </p:nvSpPr>
        <p:spPr>
          <a:xfrm>
            <a:off x="381000" y="838200"/>
            <a:ext cx="8305800" cy="304800"/>
          </a:xfrm>
          <a:prstGeom prst="flowChartProcess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Master Script – reads/sets environment, calls sub-programs, handles logging, errors and exceptions</a:t>
            </a:r>
            <a:endParaRPr lang="en-US" sz="1400" dirty="0"/>
          </a:p>
        </p:txBody>
      </p:sp>
      <p:cxnSp>
        <p:nvCxnSpPr>
          <p:cNvPr id="48" name="Elbow Connector 47"/>
          <p:cNvCxnSpPr/>
          <p:nvPr/>
        </p:nvCxnSpPr>
        <p:spPr>
          <a:xfrm>
            <a:off x="609600" y="1371600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609600" y="1752600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9600" y="2817812"/>
            <a:ext cx="304800" cy="1588"/>
          </a:xfrm>
          <a:prstGeom prst="line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762794" y="4495800"/>
            <a:ext cx="3353594" cy="794"/>
          </a:xfrm>
          <a:prstGeom prst="line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609600" y="6172200"/>
            <a:ext cx="304800" cy="1588"/>
          </a:xfrm>
          <a:prstGeom prst="straightConnector1">
            <a:avLst/>
          </a:prstGeom>
          <a:ln w="3175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14400" y="3960813"/>
            <a:ext cx="304800" cy="1587"/>
          </a:xfrm>
          <a:prstGeom prst="line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268289" y="4914106"/>
            <a:ext cx="1903411" cy="1588"/>
          </a:xfrm>
          <a:prstGeom prst="line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914400" y="5865812"/>
            <a:ext cx="304800" cy="1588"/>
          </a:xfrm>
          <a:prstGeom prst="straightConnector1">
            <a:avLst/>
          </a:prstGeom>
          <a:ln w="3175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>
            <a:off x="914400" y="2971800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914400" y="3276600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1219994" y="4113212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>
            <a:off x="1219994" y="4494212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1219994" y="4875212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>
            <a:off x="1219994" y="5256212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1219994" y="5637212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-1942703" y="3695303"/>
            <a:ext cx="5105400" cy="794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cess 35"/>
          <p:cNvSpPr/>
          <p:nvPr/>
        </p:nvSpPr>
        <p:spPr>
          <a:xfrm>
            <a:off x="1219200" y="2057400"/>
            <a:ext cx="7010400" cy="228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data_pool.py</a:t>
            </a:r>
            <a:r>
              <a:rPr lang="en-US" sz="1400" dirty="0" smtClean="0"/>
              <a:t> – subsets the required MIRS variables and sub-domain</a:t>
            </a:r>
            <a:endParaRPr lang="en-US" sz="1400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609600" y="2133600"/>
            <a:ext cx="609600" cy="1588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bg1"/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NOAA Satellite Operations Facility (NSOF)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Object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261" b="-145"/>
          <a:stretch>
            <a:fillRect/>
          </a:stretch>
        </p:blipFill>
        <p:spPr bwMode="auto">
          <a:xfrm>
            <a:off x="304800" y="762000"/>
            <a:ext cx="8458200" cy="5257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28600" y="6019800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Standards for Science Algorithm Delivery and Integration using Delivered Algorithm Packages v1.4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1905000"/>
            <a:ext cx="4038600" cy="419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3200400"/>
            <a:ext cx="1752600" cy="1752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34200" y="2895600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0" y="3124200"/>
            <a:ext cx="121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9000" y="3352800"/>
            <a:ext cx="381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3579812"/>
            <a:ext cx="1066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3733800"/>
            <a:ext cx="114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NDE Data Handling System (DHS)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7-11 April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6248400" cy="365125"/>
          </a:xfrm>
        </p:spPr>
        <p:txBody>
          <a:bodyPr/>
          <a:lstStyle/>
          <a:p>
            <a:r>
              <a:rPr lang="en-US" dirty="0" smtClean="0"/>
              <a:t>Third Annual Software Engineering Assembly Software Engineering Conference University Corporation for Atmospheric Research , Boulder, Colorado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DH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762000"/>
            <a:ext cx="8305800" cy="5257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6019800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Standards for Science Algorithm Delivery and Integration using Delivered Algorithm Packages v1.4 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5103812"/>
            <a:ext cx="1676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4600" y="5256212"/>
            <a:ext cx="121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2438400"/>
            <a:ext cx="1828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M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RAMMB</Template>
  <TotalTime>16452</TotalTime>
  <Words>3158</Words>
  <Application>Microsoft Macintosh PowerPoint</Application>
  <PresentationFormat>On-screen Show (4:3)</PresentationFormat>
  <Paragraphs>411</Paragraphs>
  <Slides>24</Slides>
  <Notes>22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RAMMB</vt:lpstr>
      <vt:lpstr>Slide 0</vt:lpstr>
      <vt:lpstr>Slide 1</vt:lpstr>
      <vt:lpstr>CIRA Microwave Sounder TC Algorithms</vt:lpstr>
      <vt:lpstr>Slide 3</vt:lpstr>
      <vt:lpstr>Slide 4</vt:lpstr>
      <vt:lpstr>NPP/AMSU TC Algorithms Products</vt:lpstr>
      <vt:lpstr>NPP/AMSU TC Systems</vt:lpstr>
      <vt:lpstr>NOAA Satellite Operations Facility (NSOF)</vt:lpstr>
      <vt:lpstr>NDE Data Handling System (DHS)</vt:lpstr>
      <vt:lpstr>NSOF SPSRB SA Standards</vt:lpstr>
      <vt:lpstr>NDE SA Framework Conventions</vt:lpstr>
      <vt:lpstr>NDE NPP/NSOF AMSU TC Implementation</vt:lpstr>
      <vt:lpstr>Slide 12</vt:lpstr>
      <vt:lpstr>CIRA NPP/AMSU TC Development Team</vt:lpstr>
      <vt:lpstr>NPP/AMSU TC Development and Integration Cycle</vt:lpstr>
      <vt:lpstr>NPP/AMSU TC Testing</vt:lpstr>
      <vt:lpstr>NPP/AMSU TC Debugging</vt:lpstr>
      <vt:lpstr>Slide 17</vt:lpstr>
      <vt:lpstr>Slide 18</vt:lpstr>
      <vt:lpstr>NPP/AMSU TC Successes/Challenges</vt:lpstr>
      <vt:lpstr>NPP/AMSU TC Lessons Learned</vt:lpstr>
      <vt:lpstr>NPP/AMSU TC Possible Development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Statistical Intensity Forecasts</dc:title>
  <dc:creator>knaff</dc:creator>
  <cp:lastModifiedBy>Scott Longmore</cp:lastModifiedBy>
  <cp:revision>152</cp:revision>
  <dcterms:created xsi:type="dcterms:W3CDTF">2014-04-07T14:40:47Z</dcterms:created>
  <dcterms:modified xsi:type="dcterms:W3CDTF">2014-04-07T17:33:02Z</dcterms:modified>
</cp:coreProperties>
</file>