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8" r:id="rId4"/>
    <p:sldId id="269" r:id="rId5"/>
    <p:sldId id="258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71" r:id="rId14"/>
    <p:sldId id="266" r:id="rId15"/>
    <p:sldId id="259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EA2C8-FCE9-C74E-8391-E18807428D6E}" type="datetimeFigureOut">
              <a:rPr lang="en-US" smtClean="0"/>
              <a:pPr/>
              <a:t>2/27/12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50677-724A-9A40-90C9-0FA19DAE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</a:p>
          <a:p>
            <a:pPr>
              <a:buFontTx/>
              <a:buChar char="-"/>
            </a:pPr>
            <a:r>
              <a:rPr lang="en-US" dirty="0" smtClean="0"/>
              <a:t>We shouldn’t ignore “new” software engineering paradigms coming out of computer science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50677-724A-9A40-90C9-0FA19DAE3A4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many. Here’s another.</a:t>
            </a:r>
          </a:p>
          <a:p>
            <a:r>
              <a:rPr lang="en-US" dirty="0" smtClean="0"/>
              <a:t>Inspired by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Unidata</a:t>
            </a:r>
            <a:r>
              <a:rPr lang="en-US" baseline="0" dirty="0" smtClean="0"/>
              <a:t> CDM and </a:t>
            </a:r>
            <a:r>
              <a:rPr lang="en-US" baseline="0" dirty="0" err="1" smtClean="0"/>
              <a:t>VisAD</a:t>
            </a:r>
            <a:endParaRPr lang="en-US" baseline="0" dirty="0" smtClean="0"/>
          </a:p>
          <a:p>
            <a:r>
              <a:rPr lang="en-US" baseline="0" dirty="0" smtClean="0"/>
              <a:t>See </a:t>
            </a:r>
            <a:r>
              <a:rPr lang="en-US" baseline="0" dirty="0" err="1" smtClean="0"/>
              <a:t>VisAD</a:t>
            </a:r>
            <a:r>
              <a:rPr lang="en-US" baseline="0" dirty="0" smtClean="0"/>
              <a:t> Earth Cube whitepaper.</a:t>
            </a:r>
          </a:p>
          <a:p>
            <a:r>
              <a:rPr lang="en-US" baseline="0" dirty="0" smtClean="0"/>
              <a:t>Extend to add application domain specifics, e.g. Spectrum</a:t>
            </a:r>
          </a:p>
          <a:p>
            <a:r>
              <a:rPr lang="en-US" baseline="0" dirty="0" smtClean="0"/>
              <a:t>Defines an implementation agnostic interface to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50677-724A-9A40-90C9-0FA19DAE3A4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ref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50677-724A-9A40-90C9-0FA19DAE3A4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Inspired by </a:t>
            </a:r>
            <a:r>
              <a:rPr lang="en-US" dirty="0" err="1" smtClean="0"/>
              <a:t>NcML</a:t>
            </a:r>
            <a:r>
              <a:rPr lang="en-US" dirty="0" smtClean="0"/>
              <a:t> plus </a:t>
            </a:r>
            <a:r>
              <a:rPr lang="en-US" dirty="0" err="1" smtClean="0"/>
              <a:t>IOSPs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50677-724A-9A40-90C9-0FA19DAE3A4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Solar</a:t>
            </a:r>
            <a:r>
              <a:rPr lang="en-US" baseline="0" dirty="0" smtClean="0"/>
              <a:t> spectral irradiance datasets from two missions.</a:t>
            </a:r>
          </a:p>
          <a:p>
            <a:r>
              <a:rPr lang="en-US" baseline="0" dirty="0" smtClean="0"/>
              <a:t>One in </a:t>
            </a:r>
            <a:r>
              <a:rPr lang="en-US" baseline="0" dirty="0" err="1" smtClean="0"/>
              <a:t>NetCDF</a:t>
            </a:r>
            <a:r>
              <a:rPr lang="en-US" baseline="0" dirty="0" smtClean="0"/>
              <a:t> (not CF, 3d array), another in a relational database, join 2 tables.</a:t>
            </a:r>
          </a:p>
          <a:p>
            <a:r>
              <a:rPr lang="en-US" baseline="0" dirty="0" smtClean="0"/>
              <a:t>User needs to be able to read both.</a:t>
            </a:r>
          </a:p>
          <a:p>
            <a:r>
              <a:rPr lang="en-US" baseline="0" dirty="0" smtClean="0"/>
              <a:t>Even if we already have readers for both, we must get them in the same data structure.</a:t>
            </a:r>
          </a:p>
          <a:p>
            <a:r>
              <a:rPr lang="en-US" baseline="0" dirty="0" smtClean="0"/>
              <a:t>Bridge the gap between data discovery and use.</a:t>
            </a:r>
          </a:p>
          <a:p>
            <a:r>
              <a:rPr lang="en-US" baseline="0" dirty="0" smtClean="0"/>
              <a:t>Hopefully we can do better than just arrays.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Potentially </a:t>
            </a:r>
            <a:r>
              <a:rPr lang="en-US" dirty="0" smtClean="0"/>
              <a:t>Different units and time samples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50677-724A-9A40-90C9-0FA19DAE3A4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ulogo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3" y="6477000"/>
            <a:ext cx="13779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848600" cy="2133600"/>
          </a:xfrm>
          <a:effectLst/>
        </p:spPr>
        <p:txBody>
          <a:bodyPr/>
          <a:lstStyle>
            <a:lvl1pPr algn="ctr">
              <a:defRPr sz="4500" b="0">
                <a:solidFill>
                  <a:srgbClr val="FFFFFF"/>
                </a:solidFill>
                <a:latin typeface="Palatino"/>
                <a:cs typeface="Palatin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038600"/>
            <a:ext cx="7848600" cy="1219200"/>
          </a:xfrm>
        </p:spPr>
        <p:txBody>
          <a:bodyPr anchor="ctr"/>
          <a:lstStyle>
            <a:lvl1pPr marL="0" indent="0" algn="ctr">
              <a:buFontTx/>
              <a:buNone/>
              <a:defRPr sz="2800">
                <a:solidFill>
                  <a:srgbClr val="6969D2"/>
                </a:solidFill>
                <a:latin typeface="Palatino"/>
                <a:cs typeface="Palatino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828800" y="6426198"/>
            <a:ext cx="7010400" cy="381000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rgbClr val="6969D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685800" y="5791200"/>
            <a:ext cx="7848600" cy="609600"/>
          </a:xfrm>
        </p:spPr>
        <p:txBody>
          <a:bodyPr/>
          <a:lstStyle>
            <a:lvl1pPr algn="ctr">
              <a:buNone/>
              <a:defRPr sz="2000">
                <a:latin typeface="Arial (Body)"/>
                <a:cs typeface="Arial (Body)"/>
              </a:defRPr>
            </a:lvl1pPr>
            <a:lvl2pPr>
              <a:defRPr sz="2000">
                <a:latin typeface="Arial (Body)"/>
                <a:cs typeface="Arial (Body)"/>
              </a:defRPr>
            </a:lvl2pPr>
            <a:lvl3pPr>
              <a:defRPr sz="2000">
                <a:latin typeface="Arial (Body)"/>
                <a:cs typeface="Arial (Body)"/>
              </a:defRPr>
            </a:lvl3pPr>
            <a:lvl4pPr>
              <a:defRPr sz="2000">
                <a:latin typeface="Arial (Body)"/>
                <a:cs typeface="Arial (Body)"/>
              </a:defRPr>
            </a:lvl4pPr>
            <a:lvl5pPr>
              <a:defRPr sz="2000">
                <a:latin typeface="Arial (Body)"/>
                <a:cs typeface="Arial (Body)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724400" y="533400"/>
            <a:ext cx="4267200" cy="533400"/>
          </a:xfrm>
          <a:effectLst>
            <a:outerShdw blurRad="38100" dist="25400" dir="2700000">
              <a:srgbClr val="000000">
                <a:alpha val="95000"/>
              </a:srgbClr>
            </a:outerShdw>
          </a:effectLst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6" y="4800600"/>
            <a:ext cx="7235824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576" y="612775"/>
            <a:ext cx="7235824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76" y="5367338"/>
            <a:ext cx="7235824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62200" y="6485467"/>
            <a:ext cx="6705600" cy="228600"/>
          </a:xfrm>
        </p:spPr>
        <p:txBody>
          <a:bodyPr/>
          <a:lstStyle>
            <a:lvl1pPr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>
          <a:xfrm>
            <a:off x="122238" y="122238"/>
            <a:ext cx="1219200" cy="228600"/>
          </a:xfrm>
        </p:spPr>
        <p:txBody>
          <a:bodyPr/>
          <a:lstStyle>
            <a:lvl1pPr>
              <a:defRPr/>
            </a:lvl1pPr>
          </a:lstStyle>
          <a:p>
            <a:fld id="{FD4D70DC-2368-2149-A2CD-631B904060A8}" type="datetimeFigureOut">
              <a:rPr lang="en-US" smtClean="0"/>
              <a:pPr/>
              <a:t>2/27/12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8412163" y="122238"/>
            <a:ext cx="609600" cy="228600"/>
          </a:xfrm>
        </p:spPr>
        <p:txBody>
          <a:bodyPr/>
          <a:lstStyle>
            <a:lvl1pPr>
              <a:defRPr/>
            </a:lvl1pPr>
          </a:lstStyle>
          <a:p>
            <a:fld id="{A1296813-2410-C04A-82FA-44AF62E2C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62200" y="6485467"/>
            <a:ext cx="6705600" cy="228600"/>
          </a:xfrm>
        </p:spPr>
        <p:txBody>
          <a:bodyPr/>
          <a:lstStyle>
            <a:lvl1pPr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ate Placeholder 1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fld id="{FD4D70DC-2368-2149-A2CD-631B904060A8}" type="datetimeFigureOut">
              <a:rPr lang="en-US" smtClean="0"/>
              <a:pPr/>
              <a:t>2/27/12</a:t>
            </a:fld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A1296813-2410-C04A-82FA-44AF62E2C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152400"/>
            <a:ext cx="13716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934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62200" y="6485467"/>
            <a:ext cx="6705600" cy="228600"/>
          </a:xfrm>
        </p:spPr>
        <p:txBody>
          <a:bodyPr/>
          <a:lstStyle>
            <a:lvl1pPr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2"/>
          </p:nvPr>
        </p:nvSpPr>
        <p:spPr>
          <a:xfrm>
            <a:off x="122238" y="122238"/>
            <a:ext cx="1219200" cy="228600"/>
          </a:xfrm>
        </p:spPr>
        <p:txBody>
          <a:bodyPr/>
          <a:lstStyle>
            <a:lvl1pPr>
              <a:defRPr/>
            </a:lvl1pPr>
          </a:lstStyle>
          <a:p>
            <a:fld id="{FD4D70DC-2368-2149-A2CD-631B904060A8}" type="datetimeFigureOut">
              <a:rPr lang="en-US" smtClean="0"/>
              <a:pPr/>
              <a:t>2/27/12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8412163" y="122238"/>
            <a:ext cx="609600" cy="228600"/>
          </a:xfrm>
        </p:spPr>
        <p:txBody>
          <a:bodyPr/>
          <a:lstStyle>
            <a:lvl1pPr>
              <a:defRPr/>
            </a:lvl1pPr>
          </a:lstStyle>
          <a:p>
            <a:fld id="{A1296813-2410-C04A-82FA-44AF62E2CC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70DC-2368-2149-A2CD-631B904060A8}" type="datetimeFigureOut">
              <a:rPr lang="en-US" smtClean="0"/>
              <a:pPr/>
              <a:t>2/27/12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6813-2410-C04A-82FA-44AF62E2C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70DC-2368-2149-A2CD-631B904060A8}" type="datetimeFigureOut">
              <a:rPr lang="en-US" smtClean="0"/>
              <a:pPr/>
              <a:t>2/27/12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6813-2410-C04A-82FA-44AF62E2C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62200" y="6485467"/>
            <a:ext cx="6705600" cy="228600"/>
          </a:xfrm>
        </p:spPr>
        <p:txBody>
          <a:bodyPr/>
          <a:lstStyle>
            <a:lvl1pPr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fld id="{FD4D70DC-2368-2149-A2CD-631B904060A8}" type="datetimeFigureOut">
              <a:rPr lang="en-US" smtClean="0"/>
              <a:pPr/>
              <a:t>2/27/12</a:t>
            </a:fld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A1296813-2410-C04A-82FA-44AF62E2C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62200" y="6485467"/>
            <a:ext cx="6705600" cy="228600"/>
          </a:xfrm>
        </p:spPr>
        <p:txBody>
          <a:bodyPr/>
          <a:lstStyle>
            <a:lvl1pPr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>
          <a:xfrm>
            <a:off x="122238" y="122238"/>
            <a:ext cx="1219200" cy="228600"/>
          </a:xfrm>
        </p:spPr>
        <p:txBody>
          <a:bodyPr/>
          <a:lstStyle>
            <a:lvl1pPr>
              <a:defRPr/>
            </a:lvl1pPr>
          </a:lstStyle>
          <a:p>
            <a:fld id="{FD4D70DC-2368-2149-A2CD-631B904060A8}" type="datetimeFigureOut">
              <a:rPr lang="en-US" smtClean="0"/>
              <a:pPr/>
              <a:t>2/27/12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8412163" y="122238"/>
            <a:ext cx="609600" cy="228600"/>
          </a:xfrm>
        </p:spPr>
        <p:txBody>
          <a:bodyPr/>
          <a:lstStyle>
            <a:lvl1pPr>
              <a:defRPr/>
            </a:lvl1pPr>
          </a:lstStyle>
          <a:p>
            <a:fld id="{A1296813-2410-C04A-82FA-44AF62E2C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62200" y="6485467"/>
            <a:ext cx="6705600" cy="228600"/>
          </a:xfrm>
        </p:spPr>
        <p:txBody>
          <a:bodyPr/>
          <a:lstStyle>
            <a:lvl1pPr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ate Placeholder 1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fld id="{FD4D70DC-2368-2149-A2CD-631B904060A8}" type="datetimeFigureOut">
              <a:rPr lang="en-US" smtClean="0"/>
              <a:pPr/>
              <a:t>2/27/12</a:t>
            </a:fld>
            <a:endParaRPr lang="en-US"/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A1296813-2410-C04A-82FA-44AF62E2C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268788" cy="78105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858962"/>
            <a:ext cx="4268788" cy="4389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270375" cy="78105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8962"/>
            <a:ext cx="4270375" cy="4389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62200" y="6485467"/>
            <a:ext cx="6705600" cy="228600"/>
          </a:xfrm>
        </p:spPr>
        <p:txBody>
          <a:bodyPr/>
          <a:lstStyle>
            <a:lvl1pPr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Date Placeholder 1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fld id="{FD4D70DC-2368-2149-A2CD-631B904060A8}" type="datetimeFigureOut">
              <a:rPr lang="en-US" smtClean="0"/>
              <a:pPr/>
              <a:t>2/27/12</a:t>
            </a:fld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A1296813-2410-C04A-82FA-44AF62E2C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62200" y="6485467"/>
            <a:ext cx="6705600" cy="228600"/>
          </a:xfrm>
        </p:spPr>
        <p:txBody>
          <a:bodyPr/>
          <a:lstStyle>
            <a:lvl1pPr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fld id="{FD4D70DC-2368-2149-A2CD-631B904060A8}" type="datetimeFigureOut">
              <a:rPr lang="en-US" smtClean="0"/>
              <a:pPr/>
              <a:t>2/27/12</a:t>
            </a:fld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A1296813-2410-C04A-82FA-44AF62E2C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ntent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362200" y="6485467"/>
            <a:ext cx="6705600" cy="228600"/>
          </a:xfrm>
        </p:spPr>
        <p:txBody>
          <a:bodyPr/>
          <a:lstStyle>
            <a:lvl1pPr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228600" y="304800"/>
            <a:ext cx="8686800" cy="601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>
          <a:xfrm>
            <a:off x="122238" y="122238"/>
            <a:ext cx="1219200" cy="228600"/>
          </a:xfrm>
        </p:spPr>
        <p:txBody>
          <a:bodyPr/>
          <a:lstStyle>
            <a:lvl1pPr>
              <a:defRPr/>
            </a:lvl1pPr>
          </a:lstStyle>
          <a:p>
            <a:fld id="{FD4D70DC-2368-2149-A2CD-631B904060A8}" type="datetimeFigureOut">
              <a:rPr lang="en-US" smtClean="0"/>
              <a:pPr/>
              <a:t>2/27/12</a:t>
            </a:fld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412163" y="122238"/>
            <a:ext cx="609600" cy="228600"/>
          </a:xfrm>
        </p:spPr>
        <p:txBody>
          <a:bodyPr/>
          <a:lstStyle>
            <a:lvl1pPr>
              <a:defRPr/>
            </a:lvl1pPr>
          </a:lstStyle>
          <a:p>
            <a:fld id="{A1296813-2410-C04A-82FA-44AF62E2C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62200" y="6485467"/>
            <a:ext cx="6705600" cy="228600"/>
          </a:xfrm>
        </p:spPr>
        <p:txBody>
          <a:bodyPr/>
          <a:lstStyle>
            <a:lvl1pPr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>
          <a:xfrm>
            <a:off x="122238" y="122238"/>
            <a:ext cx="1219200" cy="228600"/>
          </a:xfrm>
        </p:spPr>
        <p:txBody>
          <a:bodyPr/>
          <a:lstStyle>
            <a:lvl1pPr>
              <a:defRPr/>
            </a:lvl1pPr>
          </a:lstStyle>
          <a:p>
            <a:fld id="{FD4D70DC-2368-2149-A2CD-631B904060A8}" type="datetimeFigureOut">
              <a:rPr lang="en-US" smtClean="0"/>
              <a:pPr/>
              <a:t>2/27/12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412163" y="122238"/>
            <a:ext cx="609600" cy="228600"/>
          </a:xfrm>
        </p:spPr>
        <p:txBody>
          <a:bodyPr/>
          <a:lstStyle>
            <a:lvl1pPr>
              <a:defRPr/>
            </a:lvl1pPr>
          </a:lstStyle>
          <a:p>
            <a:fld id="{A1296813-2410-C04A-82FA-44AF62E2C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236913" cy="9906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8600"/>
            <a:ext cx="5340350" cy="6019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295400"/>
            <a:ext cx="3236913" cy="4953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62200" y="6485467"/>
            <a:ext cx="6705600" cy="228600"/>
          </a:xfrm>
        </p:spPr>
        <p:txBody>
          <a:bodyPr/>
          <a:lstStyle>
            <a:lvl1pPr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>
          <a:xfrm>
            <a:off x="122238" y="122238"/>
            <a:ext cx="1219200" cy="228600"/>
          </a:xfrm>
        </p:spPr>
        <p:txBody>
          <a:bodyPr/>
          <a:lstStyle>
            <a:lvl1pPr>
              <a:defRPr/>
            </a:lvl1pPr>
          </a:lstStyle>
          <a:p>
            <a:fld id="{FD4D70DC-2368-2149-A2CD-631B904060A8}" type="datetimeFigureOut">
              <a:rPr lang="en-US" smtClean="0"/>
              <a:pPr/>
              <a:t>2/27/12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8412163" y="122238"/>
            <a:ext cx="609600" cy="228600"/>
          </a:xfrm>
        </p:spPr>
        <p:txBody>
          <a:bodyPr/>
          <a:lstStyle>
            <a:lvl1pPr>
              <a:defRPr/>
            </a:lvl1pPr>
          </a:lstStyle>
          <a:p>
            <a:fld id="{A1296813-2410-C04A-82FA-44AF62E2C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362200" y="6688138"/>
            <a:ext cx="6705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mtClean="0">
                <a:solidFill>
                  <a:srgbClr val="6969D2"/>
                </a:solidFill>
                <a:latin typeface="Arial" pitchFamily="-109" charset="0"/>
              </a:defRPr>
            </a:lvl1pPr>
          </a:lstStyle>
          <a:p>
            <a:r>
              <a:rPr lang="en-US" dirty="0" smtClean="0"/>
              <a:t>Enabling Data Fusion via a Common Data Model and Programming Interface – AGU 2011 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0" y="0"/>
            <a:ext cx="12192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FD4D70DC-2368-2149-A2CD-631B904060A8}" type="datetimeFigureOut">
              <a:rPr lang="en-US" smtClean="0"/>
              <a:pPr/>
              <a:t>2/27/12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8534400" y="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A1296813-2410-C04A-82FA-44AF62E2C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6969D2"/>
          </a:solidFill>
          <a:latin typeface="Palatino"/>
          <a:ea typeface="ＭＳ Ｐゴシック" charset="-128"/>
          <a:cs typeface="Palatino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6969D2"/>
          </a:solidFill>
          <a:latin typeface="Palatino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6969D2"/>
          </a:solidFill>
          <a:latin typeface="Palatino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6969D2"/>
          </a:solidFill>
          <a:latin typeface="Palatino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6969D2"/>
          </a:solidFill>
          <a:latin typeface="Palatino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Palatino Linotype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Palatino Linotype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Palatino Linotype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ea typeface="ＭＳ Ｐゴシック" pitchFamily="-109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ＭＳ Ｐゴシック" pitchFamily="-109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ea typeface="ＭＳ Ｐゴシック" pitchFamily="-109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ea typeface="ＭＳ Ｐゴシック" pitchFamily="-109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ea typeface="ＭＳ Ｐゴシック" pitchFamily="-109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ea typeface="ＭＳ Ｐゴシック" pitchFamily="-109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ea typeface="ＭＳ Ｐゴシック" pitchFamily="-109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A Unified Data Model </a:t>
            </a:r>
            <a:br>
              <a:rPr lang="en-US" sz="3200" dirty="0" smtClean="0"/>
            </a:br>
            <a:r>
              <a:rPr lang="en-US" sz="3200" dirty="0" smtClean="0"/>
              <a:t>and Programming Interface </a:t>
            </a:r>
            <a:br>
              <a:rPr lang="en-US" sz="3200" dirty="0" smtClean="0"/>
            </a:br>
            <a:r>
              <a:rPr lang="en-US" sz="3200" dirty="0" smtClean="0"/>
              <a:t>for Working with Scientific Data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600" y="3886199"/>
            <a:ext cx="7010400" cy="2225233"/>
          </a:xfrm>
        </p:spPr>
        <p:txBody>
          <a:bodyPr/>
          <a:lstStyle/>
          <a:p>
            <a:r>
              <a:rPr lang="en-US" sz="2200" dirty="0" smtClean="0"/>
              <a:t>Doug Lindholm</a:t>
            </a:r>
          </a:p>
          <a:p>
            <a:r>
              <a:rPr lang="en-US" sz="2200" dirty="0" smtClean="0"/>
              <a:t>Laboratory for Atmospheric and Space Physics</a:t>
            </a:r>
          </a:p>
          <a:p>
            <a:r>
              <a:rPr lang="en-US" sz="2200" dirty="0" smtClean="0"/>
              <a:t>University of Colorado Boulder</a:t>
            </a:r>
          </a:p>
          <a:p>
            <a:endParaRPr lang="en-US" sz="2200" dirty="0" smtClean="0"/>
          </a:p>
          <a:p>
            <a:r>
              <a:rPr lang="en-US" sz="1800" dirty="0" smtClean="0"/>
              <a:t>UCAR SEA Conference – Feb 2012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4163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Philosophy: Leave data in their native form, expose via a common interface</a:t>
            </a:r>
          </a:p>
          <a:p>
            <a:r>
              <a:rPr lang="en-US" dirty="0" smtClean="0"/>
              <a:t>Reusable adapters (software modules) for common formats, extension points for custom formats</a:t>
            </a:r>
          </a:p>
          <a:p>
            <a:r>
              <a:rPr lang="en-US" dirty="0" smtClean="0"/>
              <a:t>XML dataset descriptors, map native data model to the </a:t>
            </a:r>
            <a:r>
              <a:rPr lang="en-US" dirty="0" err="1" smtClean="0"/>
              <a:t>LaTiS</a:t>
            </a:r>
            <a:r>
              <a:rPr lang="en-US" dirty="0" smtClean="0"/>
              <a:t> data model</a:t>
            </a:r>
          </a:p>
          <a:p>
            <a:r>
              <a:rPr lang="en-US" dirty="0" smtClean="0"/>
              <a:t>Catalog to map dataset names to the descriptors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962352"/>
            <a:ext cx="9677400" cy="5486400"/>
          </a:xfrm>
        </p:spPr>
        <p:txBody>
          <a:bodyPr/>
          <a:lstStyle/>
          <a:p>
            <a:r>
              <a:rPr lang="en-US" sz="2300" dirty="0" err="1" smtClean="0"/>
              <a:t>LaTiS</a:t>
            </a:r>
            <a:r>
              <a:rPr lang="en-US" sz="2300" dirty="0" smtClean="0"/>
              <a:t> server framework</a:t>
            </a:r>
          </a:p>
          <a:p>
            <a:pPr lvl="1"/>
            <a:r>
              <a:rPr lang="en-US" sz="2300" dirty="0" smtClean="0"/>
              <a:t>Built around unified data model</a:t>
            </a:r>
          </a:p>
          <a:p>
            <a:pPr lvl="1"/>
            <a:r>
              <a:rPr lang="en-US" sz="2300" dirty="0" smtClean="0"/>
              <a:t>XML dataset descriptors + data access adapters</a:t>
            </a:r>
          </a:p>
          <a:p>
            <a:pPr lvl="1"/>
            <a:r>
              <a:rPr lang="en-US" sz="2300" dirty="0" smtClean="0"/>
              <a:t>Writer modules to support various output formats</a:t>
            </a:r>
          </a:p>
          <a:p>
            <a:pPr lvl="1"/>
            <a:r>
              <a:rPr lang="en-US" sz="2300" dirty="0" smtClean="0"/>
              <a:t>Filter plug-ins to do server side processing</a:t>
            </a:r>
          </a:p>
          <a:p>
            <a:pPr lvl="1"/>
            <a:r>
              <a:rPr lang="en-US" sz="2300" dirty="0" err="1" smtClean="0"/>
              <a:t>RESTful</a:t>
            </a:r>
            <a:r>
              <a:rPr lang="en-US" sz="2300" dirty="0" smtClean="0"/>
              <a:t> web service API, </a:t>
            </a:r>
            <a:r>
              <a:rPr lang="en-US" sz="2300" dirty="0" err="1" smtClean="0"/>
              <a:t>OPeNDAP</a:t>
            </a:r>
            <a:r>
              <a:rPr lang="en-US" sz="2300" dirty="0" smtClean="0"/>
              <a:t> interface, </a:t>
            </a:r>
            <a:r>
              <a:rPr lang="en-US" sz="2300" dirty="0" err="1" smtClean="0"/>
              <a:t>subsetting</a:t>
            </a:r>
            <a:endParaRPr lang="en-US" sz="2300" dirty="0" smtClean="0"/>
          </a:p>
          <a:p>
            <a:pPr lvl="1"/>
            <a:r>
              <a:rPr lang="en-US" sz="2300" dirty="0" smtClean="0"/>
              <a:t>http://</a:t>
            </a:r>
            <a:r>
              <a:rPr lang="en-US" sz="2300" dirty="0" err="1" smtClean="0"/>
              <a:t>lasp.colorado.edu/lisird/tss.html</a:t>
            </a:r>
            <a:endParaRPr lang="en-US" sz="2300" dirty="0" smtClean="0"/>
          </a:p>
          <a:p>
            <a:r>
              <a:rPr lang="en-US" sz="2300" dirty="0" smtClean="0"/>
              <a:t>LASP Interactive Solar Irradiance Data Center (LISIRD)</a:t>
            </a:r>
          </a:p>
          <a:p>
            <a:pPr lvl="1"/>
            <a:r>
              <a:rPr lang="en-US" sz="2300" dirty="0" smtClean="0"/>
              <a:t>Uses </a:t>
            </a:r>
            <a:r>
              <a:rPr lang="en-US" sz="2300" dirty="0" err="1" smtClean="0"/>
              <a:t>LaTiS</a:t>
            </a:r>
            <a:r>
              <a:rPr lang="en-US" sz="2300" dirty="0" smtClean="0"/>
              <a:t> to read, subset, reformat data</a:t>
            </a:r>
          </a:p>
          <a:p>
            <a:pPr lvl="1"/>
            <a:r>
              <a:rPr lang="en-US" sz="2300" dirty="0" smtClean="0"/>
              <a:t>http://</a:t>
            </a:r>
            <a:r>
              <a:rPr lang="en-US" sz="2300" dirty="0" err="1" smtClean="0"/>
              <a:t>lasp.colorado.edu/lisird</a:t>
            </a:r>
            <a:r>
              <a:rPr lang="en-US" sz="2300" dirty="0" smtClean="0"/>
              <a:t>/</a:t>
            </a:r>
          </a:p>
          <a:p>
            <a:r>
              <a:rPr lang="en-US" sz="2300" dirty="0" smtClean="0"/>
              <a:t>Time Series Data Server (TSDS)</a:t>
            </a:r>
          </a:p>
          <a:p>
            <a:pPr lvl="1"/>
            <a:r>
              <a:rPr lang="en-US" sz="2300" dirty="0" smtClean="0"/>
              <a:t>Common </a:t>
            </a:r>
            <a:r>
              <a:rPr lang="en-US" sz="2300" dirty="0" err="1" smtClean="0"/>
              <a:t>RESTful</a:t>
            </a:r>
            <a:r>
              <a:rPr lang="en-US" sz="2300" dirty="0" smtClean="0"/>
              <a:t> interface to NASA </a:t>
            </a:r>
            <a:r>
              <a:rPr lang="en-US" sz="2300" dirty="0" err="1" smtClean="0"/>
              <a:t>Heliophysics</a:t>
            </a:r>
            <a:r>
              <a:rPr lang="en-US" sz="2300" dirty="0" smtClean="0"/>
              <a:t> data</a:t>
            </a:r>
          </a:p>
          <a:p>
            <a:pPr lvl="1"/>
            <a:r>
              <a:rPr lang="en-US" sz="2300" dirty="0" smtClean="0"/>
              <a:t>http://</a:t>
            </a:r>
            <a:r>
              <a:rPr lang="en-US" sz="2300" dirty="0" err="1" smtClean="0"/>
              <a:t>tsds.net</a:t>
            </a:r>
            <a:r>
              <a:rPr lang="en-US" sz="2300" dirty="0" smtClean="0"/>
              <a:t>/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s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105" r="-6105"/>
          <a:stretch>
            <a:fillRect/>
          </a:stretch>
        </p:blipFill>
        <p:spPr>
          <a:xfrm>
            <a:off x="-603997" y="0"/>
            <a:ext cx="10387302" cy="650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Fusion Problem</a:t>
            </a:r>
            <a:endParaRPr lang="en-US" dirty="0"/>
          </a:p>
        </p:txBody>
      </p:sp>
      <p:pic>
        <p:nvPicPr>
          <p:cNvPr id="7" name="Content Placeholder 6" descr="composite_lya.jpg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34248" b="-34248"/>
          <a:stretch>
            <a:fillRect/>
          </a:stretch>
        </p:blipFill>
        <p:spPr>
          <a:xfrm>
            <a:off x="228600" y="2120900"/>
            <a:ext cx="4305300" cy="51816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84600" y="1066800"/>
            <a:ext cx="5207000" cy="2387600"/>
          </a:xfrm>
        </p:spPr>
        <p:txBody>
          <a:bodyPr/>
          <a:lstStyle/>
          <a:p>
            <a:r>
              <a:rPr lang="en-US" sz="2400" dirty="0" smtClean="0"/>
              <a:t>Solar irradiance at 121.5 nm from multiple observations and proxies</a:t>
            </a:r>
          </a:p>
          <a:p>
            <a:r>
              <a:rPr lang="en-US" sz="2400" dirty="0" smtClean="0"/>
              <a:t>Disparate sources and formats</a:t>
            </a:r>
          </a:p>
          <a:p>
            <a:r>
              <a:rPr lang="en-US" sz="2400" dirty="0" smtClean="0"/>
              <a:t>Different units and time samples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656" y="1219200"/>
            <a:ext cx="1422400" cy="1422400"/>
          </a:xfrm>
          <a:prstGeom prst="rect">
            <a:avLst/>
          </a:prstGeom>
        </p:spPr>
      </p:pic>
      <p:pic>
        <p:nvPicPr>
          <p:cNvPr id="11" name="Picture 10" descr="d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700" y="4007366"/>
            <a:ext cx="1651000" cy="1651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72222" y="1751568"/>
            <a:ext cx="97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netCDF</a:t>
            </a:r>
            <a:endParaRPr lang="en-US" dirty="0"/>
          </a:p>
        </p:txBody>
      </p:sp>
      <p:cxnSp>
        <p:nvCxnSpPr>
          <p:cNvPr id="14" name="Straight Connector 13"/>
          <p:cNvCxnSpPr>
            <a:stCxn id="9" idx="2"/>
          </p:cNvCxnSpPr>
          <p:nvPr/>
        </p:nvCxnSpPr>
        <p:spPr bwMode="auto">
          <a:xfrm rot="16200000" flipH="1">
            <a:off x="2579128" y="2401328"/>
            <a:ext cx="965200" cy="14457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0800000">
            <a:off x="4229100" y="3454400"/>
            <a:ext cx="1752603" cy="8763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981700" y="4146035"/>
            <a:ext cx="113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500" y="986135"/>
            <a:ext cx="7869625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// Read the spectral time series data for each mission.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-&gt; (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-&gt; (I,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))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val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sorce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reader.readData("sorce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", time1, time2)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val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timed =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reader.readData("timed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", time1, time2)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// Make a time series with the Lyman alpha (121.5 nm) measurements only.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sorce_lya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TimeSeries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()  //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-&gt; (I,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for ((time, spectrum) &lt;-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sorce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) {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sorce_lya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sorce_lya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:+ (time, spectrum(121.5))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// Exclude time samples with bad values.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sorce_lya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sorce_lya.filter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(! _.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isMissing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// Do the same for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timed_lya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...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// Combine the two time series, with scale factors.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// Let SORCE take precedence.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composite_lya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timed_lya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* 1.03 ++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sorce_lya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* 1.04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289750"/>
            <a:ext cx="6705600" cy="500026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Higher Level Abstractions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What is a Data Model</a:t>
            </a:r>
          </a:p>
          <a:p>
            <a:r>
              <a:rPr lang="en-US" i="1" dirty="0" err="1" smtClean="0">
                <a:solidFill>
                  <a:schemeClr val="bg1">
                    <a:lumMod val="85000"/>
                  </a:schemeClr>
                </a:solidFill>
              </a:rPr>
              <a:t>LaTiS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Data Model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Higher Level Programming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Functional Programming</a:t>
            </a:r>
          </a:p>
          <a:p>
            <a:pPr lvl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Scala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Programming Language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Data Model Implementation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Examples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Broader Impacts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Data Interoperability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Data Abstractions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40759" y="1620345"/>
            <a:ext cx="54215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10110101000001001111001100110011111110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3448" y="1620345"/>
            <a:ext cx="583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bits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3448" y="2575034"/>
            <a:ext cx="79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2F2F2"/>
                </a:solidFill>
              </a:rPr>
              <a:t>bytes</a:t>
            </a:r>
            <a:endParaRPr lang="en-US" sz="2000" dirty="0">
              <a:solidFill>
                <a:srgbClr val="F2F2F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0759" y="2575034"/>
            <a:ext cx="6253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00105e0 e6b0 343b 9c74 0804 e7bc 0804 e7d5 0804</a:t>
            </a:r>
          </a:p>
        </p:txBody>
      </p:sp>
      <p:sp>
        <p:nvSpPr>
          <p:cNvPr id="8" name="Rectangle 7"/>
          <p:cNvSpPr/>
          <p:nvPr/>
        </p:nvSpPr>
        <p:spPr>
          <a:xfrm>
            <a:off x="2040759" y="4036989"/>
            <a:ext cx="60084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1, -506376193, 13.52, 0.177483826523, 1.02e-14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3448" y="3599793"/>
            <a:ext cx="595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, long, float, double, scientific notation  (Number)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040759" y="5243994"/>
          <a:ext cx="3317320" cy="396240"/>
        </p:xfrm>
        <a:graphic>
          <a:graphicData uri="http://schemas.openxmlformats.org/drawingml/2006/table">
            <a:tbl>
              <a:tblPr lastRow="1" bandRow="1">
                <a:tableStyleId>{00A15C55-8517-42AA-B614-E9B94910E393}</a:tableStyleId>
              </a:tblPr>
              <a:tblGrid>
                <a:gridCol w="663464"/>
                <a:gridCol w="663464"/>
                <a:gridCol w="663464"/>
                <a:gridCol w="663464"/>
                <a:gridCol w="663464"/>
              </a:tblGrid>
              <a:tr h="28407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8000"/>
                          </a:solidFill>
                        </a:rPr>
                        <a:t>1.2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8000"/>
                          </a:solidFill>
                        </a:rPr>
                        <a:t>3.6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8000"/>
                          </a:solidFill>
                        </a:rPr>
                        <a:t>2.4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8000"/>
                          </a:solidFill>
                        </a:rPr>
                        <a:t>1.7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</a:rPr>
                        <a:t>3.2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63448" y="5240422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array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1390888" y="1676676"/>
            <a:ext cx="5911613" cy="1339356"/>
          </a:xfrm>
          <a:prstGeom prst="roundRect">
            <a:avLst/>
          </a:prstGeom>
          <a:solidFill>
            <a:schemeClr val="tx1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Relationships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0888" y="1676676"/>
            <a:ext cx="190308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Independent</a:t>
            </a:r>
          </a:p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Variable</a:t>
            </a:r>
          </a:p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(domain)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4600" y="1676676"/>
            <a:ext cx="169790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Dependent</a:t>
            </a:r>
          </a:p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Variables</a:t>
            </a:r>
          </a:p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(range)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3750367" y="2113207"/>
            <a:ext cx="1395115" cy="484632"/>
          </a:xfrm>
          <a:prstGeom prst="rightArrow">
            <a:avLst/>
          </a:prstGeom>
          <a:solidFill>
            <a:schemeClr val="tx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0888" y="1676676"/>
            <a:ext cx="1903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Independent</a:t>
            </a:r>
          </a:p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Variable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0" y="3303745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F2F2F2"/>
                </a:solidFill>
              </a:rPr>
              <a:t>Time Series:  </a:t>
            </a:r>
          </a:p>
          <a:p>
            <a:r>
              <a:rPr lang="en-US" sz="2400" dirty="0" smtClean="0">
                <a:solidFill>
                  <a:srgbClr val="F2F2F2"/>
                </a:solidFill>
              </a:rPr>
              <a:t>  Instead of </a:t>
            </a:r>
            <a:r>
              <a:rPr lang="en-US" sz="2400" dirty="0" err="1" smtClean="0">
                <a:solidFill>
                  <a:srgbClr val="F2F2F2"/>
                </a:solidFill>
              </a:rPr>
              <a:t>pressure[time</a:t>
            </a:r>
            <a:r>
              <a:rPr lang="en-US" sz="2400" dirty="0" smtClean="0">
                <a:solidFill>
                  <a:srgbClr val="F2F2F2"/>
                </a:solidFill>
              </a:rPr>
              <a:t>]</a:t>
            </a:r>
          </a:p>
          <a:p>
            <a:r>
              <a:rPr lang="en-US" sz="2400" b="1" dirty="0" smtClean="0">
                <a:solidFill>
                  <a:srgbClr val="F2F2F2"/>
                </a:solidFill>
              </a:rPr>
              <a:t>  time → pressure</a:t>
            </a:r>
          </a:p>
          <a:p>
            <a:endParaRPr lang="en-US" sz="2400" dirty="0" smtClean="0">
              <a:solidFill>
                <a:srgbClr val="F2F2F2"/>
              </a:solidFill>
            </a:endParaRPr>
          </a:p>
          <a:p>
            <a:r>
              <a:rPr lang="en-US" sz="2400" dirty="0" smtClean="0">
                <a:solidFill>
                  <a:srgbClr val="F2F2F2"/>
                </a:solidFill>
              </a:rPr>
              <a:t>Gridded Time Series:  </a:t>
            </a:r>
          </a:p>
          <a:p>
            <a:r>
              <a:rPr lang="en-US" sz="2400" dirty="0" smtClean="0">
                <a:solidFill>
                  <a:srgbClr val="F2F2F2"/>
                </a:solidFill>
              </a:rPr>
              <a:t>  Instead of  </a:t>
            </a:r>
            <a:r>
              <a:rPr lang="en-US" sz="2400" dirty="0" err="1" smtClean="0">
                <a:solidFill>
                  <a:srgbClr val="F2F2F2"/>
                </a:solidFill>
              </a:rPr>
              <a:t>flux[time][lon][lat</a:t>
            </a:r>
            <a:r>
              <a:rPr lang="en-US" sz="2400" dirty="0" smtClean="0">
                <a:solidFill>
                  <a:srgbClr val="F2F2F2"/>
                </a:solidFill>
              </a:rPr>
              <a:t>] </a:t>
            </a:r>
          </a:p>
          <a:p>
            <a:r>
              <a:rPr lang="en-US" sz="2400" dirty="0" smtClean="0">
                <a:solidFill>
                  <a:srgbClr val="F2F2F2"/>
                </a:solidFill>
              </a:rPr>
              <a:t>  </a:t>
            </a:r>
            <a:r>
              <a:rPr lang="en-US" sz="2400" b="1" dirty="0" smtClean="0">
                <a:solidFill>
                  <a:srgbClr val="F2F2F2"/>
                </a:solidFill>
              </a:rPr>
              <a:t>time → ((</a:t>
            </a:r>
            <a:r>
              <a:rPr lang="en-US" sz="2400" b="1" dirty="0" err="1" smtClean="0">
                <a:solidFill>
                  <a:srgbClr val="F2F2F2"/>
                </a:solidFill>
              </a:rPr>
              <a:t>lon</a:t>
            </a:r>
            <a:r>
              <a:rPr lang="en-US" sz="2400" b="1" dirty="0" smtClean="0">
                <a:solidFill>
                  <a:srgbClr val="F2F2F2"/>
                </a:solidFill>
              </a:rPr>
              <a:t>, lat) → flux)</a:t>
            </a:r>
          </a:p>
          <a:p>
            <a:endParaRPr lang="en-US" sz="2400" dirty="0" smtClean="0">
              <a:solidFill>
                <a:srgbClr val="F2F2F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do I mean by </a:t>
            </a:r>
            <a:r>
              <a:rPr lang="en-US" sz="3200" i="1" dirty="0" smtClean="0"/>
              <a:t>Data Model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993" y="1066800"/>
            <a:ext cx="7907117" cy="5181600"/>
          </a:xfrm>
        </p:spPr>
        <p:txBody>
          <a:bodyPr/>
          <a:lstStyle/>
          <a:p>
            <a:r>
              <a:rPr lang="en-US" dirty="0" smtClean="0"/>
              <a:t>NOT a simulation or forecast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(climate model)</a:t>
            </a:r>
          </a:p>
          <a:p>
            <a:r>
              <a:rPr lang="en-US" dirty="0" smtClean="0"/>
              <a:t>NOT a </a:t>
            </a:r>
            <a:r>
              <a:rPr lang="en-US" b="1" dirty="0" smtClean="0"/>
              <a:t>meta</a:t>
            </a:r>
            <a:r>
              <a:rPr lang="en-US" dirty="0" smtClean="0"/>
              <a:t>data model </a:t>
            </a:r>
            <a:r>
              <a:rPr lang="en-US" sz="2400" dirty="0" smtClean="0">
                <a:solidFill>
                  <a:srgbClr val="BFBFBF"/>
                </a:solidFill>
              </a:rPr>
              <a:t>(ISO 19115)</a:t>
            </a:r>
          </a:p>
          <a:p>
            <a:r>
              <a:rPr lang="en-US" dirty="0" smtClean="0"/>
              <a:t>NOT a file format </a:t>
            </a:r>
            <a:r>
              <a:rPr lang="en-US" sz="2400" dirty="0" smtClean="0">
                <a:solidFill>
                  <a:srgbClr val="BFBFBF"/>
                </a:solidFill>
              </a:rPr>
              <a:t>(</a:t>
            </a:r>
            <a:r>
              <a:rPr lang="en-US" sz="2400" dirty="0" err="1" smtClean="0">
                <a:solidFill>
                  <a:srgbClr val="BFBFBF"/>
                </a:solidFill>
              </a:rPr>
              <a:t>NetCDF</a:t>
            </a:r>
            <a:r>
              <a:rPr lang="en-US" sz="2400" dirty="0" smtClean="0">
                <a:solidFill>
                  <a:srgbClr val="BFBFBF"/>
                </a:solidFill>
              </a:rPr>
              <a:t>)</a:t>
            </a:r>
          </a:p>
          <a:p>
            <a:r>
              <a:rPr lang="en-US" dirty="0" smtClean="0"/>
              <a:t>NOT how the data are stored </a:t>
            </a:r>
            <a:r>
              <a:rPr lang="en-US" sz="2400" dirty="0" smtClean="0">
                <a:solidFill>
                  <a:srgbClr val="BFBFBF"/>
                </a:solidFill>
              </a:rPr>
              <a:t>(RDBMS)</a:t>
            </a:r>
          </a:p>
          <a:p>
            <a:r>
              <a:rPr lang="en-US" dirty="0" smtClean="0"/>
              <a:t>NOT the representation in computer memory </a:t>
            </a:r>
            <a:r>
              <a:rPr lang="en-US" sz="2400" dirty="0" smtClean="0">
                <a:solidFill>
                  <a:srgbClr val="BFBFBF"/>
                </a:solidFill>
              </a:rPr>
              <a:t>(data structure)</a:t>
            </a:r>
          </a:p>
          <a:p>
            <a:endParaRPr lang="en-US" dirty="0" smtClean="0"/>
          </a:p>
          <a:p>
            <a:r>
              <a:rPr lang="en-US" b="1" dirty="0" smtClean="0"/>
              <a:t>Logical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What the data represent, conceptually</a:t>
            </a:r>
          </a:p>
          <a:p>
            <a:r>
              <a:rPr lang="en-US" dirty="0" smtClean="0"/>
              <a:t>How the data are USED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LaTiS</a:t>
            </a:r>
            <a:r>
              <a:rPr lang="en-US" dirty="0" smtClean="0"/>
              <a:t> Data Model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 descr="mod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09" y="1627664"/>
            <a:ext cx="4532095" cy="30939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34000" y="1977199"/>
            <a:ext cx="3862391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Scalar time series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Time -&gt; Pressure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Time series of grids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T: Time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Lon: Longitude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Lat: Latitude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P: Pressure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</a:t>
            </a:r>
            <a:r>
              <a:rPr lang="en-US" sz="2400" dirty="0" err="1" smtClean="0">
                <a:solidFill>
                  <a:schemeClr val="bg1"/>
                </a:solidFill>
              </a:rPr>
              <a:t>dP</a:t>
            </a:r>
            <a:r>
              <a:rPr lang="en-US" sz="2400" dirty="0" smtClean="0">
                <a:solidFill>
                  <a:schemeClr val="bg1"/>
                </a:solidFill>
              </a:rPr>
              <a:t>: Uncertainty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 T -&gt; ((</a:t>
            </a:r>
            <a:r>
              <a:rPr lang="en-US" sz="2400" dirty="0" err="1" smtClean="0">
                <a:solidFill>
                  <a:schemeClr val="bg1"/>
                </a:solidFill>
              </a:rPr>
              <a:t>Lon,Lat</a:t>
            </a:r>
            <a:r>
              <a:rPr lang="en-US" sz="2400" dirty="0" smtClean="0">
                <a:solidFill>
                  <a:schemeClr val="bg1"/>
                </a:solidFill>
              </a:rPr>
              <a:t>) -&gt; (P, </a:t>
            </a:r>
            <a:r>
              <a:rPr lang="en-US" sz="2400" dirty="0" err="1" smtClean="0">
                <a:solidFill>
                  <a:schemeClr val="bg1"/>
                </a:solidFill>
              </a:rPr>
              <a:t>dP</a:t>
            </a:r>
            <a:r>
              <a:rPr lang="en-US" sz="2400" dirty="0" smtClean="0">
                <a:solidFill>
                  <a:schemeClr val="bg1"/>
                </a:solidFill>
              </a:rPr>
              <a:t>)) 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809" y="4876801"/>
            <a:ext cx="4532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Three core Variable types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</a:t>
            </a:r>
            <a:r>
              <a:rPr lang="en-US" sz="2000" b="1" dirty="0" smtClean="0">
                <a:solidFill>
                  <a:schemeClr val="bg1"/>
                </a:solidFill>
              </a:rPr>
              <a:t>Scalar </a:t>
            </a:r>
            <a:r>
              <a:rPr lang="en-US" sz="2000" dirty="0" smtClean="0">
                <a:solidFill>
                  <a:schemeClr val="bg1"/>
                </a:solidFill>
              </a:rPr>
              <a:t>(single Variable)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</a:rPr>
              <a:t>Tuple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(group of Variables)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</a:t>
            </a:r>
            <a:r>
              <a:rPr lang="en-US" sz="2000" b="1" dirty="0" smtClean="0">
                <a:solidFill>
                  <a:schemeClr val="bg1"/>
                </a:solidFill>
              </a:rPr>
              <a:t>Function </a:t>
            </a:r>
            <a:r>
              <a:rPr lang="en-US" sz="2000" dirty="0" smtClean="0">
                <a:solidFill>
                  <a:schemeClr val="bg1"/>
                </a:solidFill>
              </a:rPr>
              <a:t>(domain mapped to range)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809" y="1066800"/>
            <a:ext cx="8292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Represents the functional relationship of the scientific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Implementing the Data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LaTiS</a:t>
            </a:r>
            <a:r>
              <a:rPr lang="en-US" dirty="0" smtClean="0"/>
              <a:t> Data Model is an abstract representation</a:t>
            </a:r>
          </a:p>
          <a:p>
            <a:r>
              <a:rPr lang="en-US" dirty="0" smtClean="0"/>
              <a:t>Can be represented several ways </a:t>
            </a:r>
          </a:p>
          <a:p>
            <a:pPr lvl="1"/>
            <a:r>
              <a:rPr lang="en-US" dirty="0" smtClean="0"/>
              <a:t>UML</a:t>
            </a:r>
          </a:p>
          <a:p>
            <a:pPr lvl="1"/>
            <a:r>
              <a:rPr lang="en-US" dirty="0" err="1" smtClean="0"/>
              <a:t>VisAD</a:t>
            </a:r>
            <a:r>
              <a:rPr lang="en-US" dirty="0" smtClean="0"/>
              <a:t> grammar</a:t>
            </a:r>
          </a:p>
          <a:p>
            <a:pPr lvl="1"/>
            <a:r>
              <a:rPr lang="en-US" dirty="0" smtClean="0"/>
              <a:t>Java Interface (no implementation)</a:t>
            </a:r>
          </a:p>
          <a:p>
            <a:endParaRPr lang="en-US" dirty="0" smtClean="0"/>
          </a:p>
          <a:p>
            <a:r>
              <a:rPr lang="en-US" dirty="0" smtClean="0"/>
              <a:t>Need an implementation in code</a:t>
            </a:r>
          </a:p>
          <a:p>
            <a:r>
              <a:rPr lang="en-US" dirty="0" smtClean="0"/>
              <a:t>Scientific data Domain Specific Language (DSL)</a:t>
            </a:r>
          </a:p>
          <a:p>
            <a:pPr lvl="1"/>
            <a:r>
              <a:rPr lang="en-US" dirty="0" smtClean="0"/>
              <a:t>Expose an API that fits the application domain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programming language</a:t>
            </a:r>
          </a:p>
          <a:p>
            <a:pPr lvl="1"/>
            <a:r>
              <a:rPr lang="en-US" dirty="0" err="1" smtClean="0"/>
              <a:t>http://www.scala-lang.org</a:t>
            </a:r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14323"/>
            <a:ext cx="8686800" cy="5680000"/>
          </a:xfrm>
        </p:spPr>
        <p:txBody>
          <a:bodyPr/>
          <a:lstStyle/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Evolution of Java</a:t>
            </a:r>
          </a:p>
          <a:p>
            <a:pPr lvl="1"/>
            <a:r>
              <a:rPr lang="en-US" sz="1800" dirty="0" smtClean="0"/>
              <a:t>Use with existing Java code</a:t>
            </a:r>
          </a:p>
          <a:p>
            <a:pPr lvl="1"/>
            <a:r>
              <a:rPr lang="en-US" sz="1800" dirty="0" smtClean="0"/>
              <a:t>Runs on the Java Virtual Machine (JVM)</a:t>
            </a:r>
          </a:p>
          <a:p>
            <a:pPr lvl="1"/>
            <a:r>
              <a:rPr lang="en-US" sz="1800" dirty="0" smtClean="0"/>
              <a:t>Command line (REPL), script, or compiled</a:t>
            </a:r>
          </a:p>
          <a:p>
            <a:pPr lvl="1"/>
            <a:r>
              <a:rPr lang="en-US" sz="1800" dirty="0" smtClean="0"/>
              <a:t>Statically typed (safer than dynamic languages)</a:t>
            </a:r>
          </a:p>
          <a:p>
            <a:pPr lvl="1"/>
            <a:r>
              <a:rPr lang="en-US" sz="1800" dirty="0" smtClean="0"/>
              <a:t>Industrial strength (Twitter, LinkedIn, …)</a:t>
            </a:r>
          </a:p>
          <a:p>
            <a:r>
              <a:rPr lang="en-US" sz="1800" dirty="0" smtClean="0"/>
              <a:t>Object-Oriented</a:t>
            </a:r>
          </a:p>
          <a:p>
            <a:pPr lvl="1"/>
            <a:r>
              <a:rPr lang="en-US" sz="1800" dirty="0" smtClean="0"/>
              <a:t>Encapsulation, polymorphism, …</a:t>
            </a:r>
          </a:p>
          <a:p>
            <a:pPr lvl="1"/>
            <a:r>
              <a:rPr lang="en-US" sz="1800" dirty="0" smtClean="0"/>
              <a:t>Traits: interfaces with implementation, multiple inheritance, mix-ins</a:t>
            </a:r>
          </a:p>
          <a:p>
            <a:r>
              <a:rPr lang="en-US" sz="1800" dirty="0" smtClean="0"/>
              <a:t>Functional Programming</a:t>
            </a:r>
          </a:p>
          <a:p>
            <a:pPr lvl="1"/>
            <a:r>
              <a:rPr lang="en-US" sz="1800" dirty="0" smtClean="0"/>
              <a:t>Immutable data structures</a:t>
            </a:r>
          </a:p>
          <a:p>
            <a:pPr lvl="1"/>
            <a:r>
              <a:rPr lang="en-US" sz="1800" dirty="0" smtClean="0"/>
              <a:t>Functions with no side effects</a:t>
            </a:r>
          </a:p>
          <a:p>
            <a:pPr lvl="1"/>
            <a:r>
              <a:rPr lang="en-US" sz="1800" dirty="0" smtClean="0"/>
              <a:t>Provable, parallelizable</a:t>
            </a:r>
          </a:p>
          <a:p>
            <a:r>
              <a:rPr lang="en-US" sz="1800" dirty="0" smtClean="0"/>
              <a:t>Syntactic sugar for Domain Specific Languages</a:t>
            </a:r>
          </a:p>
          <a:p>
            <a:r>
              <a:rPr lang="en-US" sz="1800" dirty="0" smtClean="0"/>
              <a:t>Operator “overloading”, natural math language for Variables</a:t>
            </a:r>
          </a:p>
          <a:p>
            <a:r>
              <a:rPr lang="en-US" sz="1800" dirty="0" smtClean="0"/>
              <a:t>Parallel collections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Scala</a:t>
            </a:r>
            <a:r>
              <a:rPr lang="en-US" dirty="0" smtClean="0"/>
              <a:t> Data Model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473700"/>
          </a:xfrm>
        </p:spPr>
        <p:txBody>
          <a:bodyPr/>
          <a:lstStyle/>
          <a:p>
            <a:r>
              <a:rPr lang="en-US" dirty="0" smtClean="0"/>
              <a:t>Three base Variable classes: Scalar, </a:t>
            </a:r>
            <a:r>
              <a:rPr lang="en-US" dirty="0" err="1" smtClean="0"/>
              <a:t>Tuple</a:t>
            </a:r>
            <a:r>
              <a:rPr lang="en-US" dirty="0" smtClean="0"/>
              <a:t>, Function</a:t>
            </a:r>
          </a:p>
          <a:p>
            <a:r>
              <a:rPr lang="en-US" dirty="0" smtClean="0"/>
              <a:t>Extend </a:t>
            </a:r>
            <a:r>
              <a:rPr lang="en-US" dirty="0" err="1" smtClean="0"/>
              <a:t>Scala</a:t>
            </a:r>
            <a:r>
              <a:rPr lang="en-US" dirty="0" smtClean="0"/>
              <a:t> collections, inherit many operations (e.g. Function extends </a:t>
            </a:r>
            <a:r>
              <a:rPr lang="en-US" dirty="0" err="1" smtClean="0"/>
              <a:t>SortedMap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Arbitrarily complex data structures by nesting</a:t>
            </a:r>
          </a:p>
          <a:p>
            <a:r>
              <a:rPr lang="en-US" dirty="0" smtClean="0"/>
              <a:t>Encapsulate metadata: units, provenance,…</a:t>
            </a:r>
          </a:p>
          <a:p>
            <a:r>
              <a:rPr lang="en-US" dirty="0" smtClean="0"/>
              <a:t>Mix-in math, </a:t>
            </a:r>
            <a:r>
              <a:rPr lang="en-US" dirty="0" err="1" smtClean="0"/>
              <a:t>resampling</a:t>
            </a:r>
            <a:r>
              <a:rPr lang="en-US" dirty="0" smtClean="0"/>
              <a:t> strategies</a:t>
            </a:r>
          </a:p>
          <a:p>
            <a:r>
              <a:rPr lang="en-US" dirty="0" smtClean="0"/>
              <a:t>“Overload” math operators, natural math processing </a:t>
            </a:r>
          </a:p>
          <a:p>
            <a:r>
              <a:rPr lang="en-US" dirty="0" smtClean="0"/>
              <a:t>Extend base Variables for specific application domain (e.g. </a:t>
            </a:r>
            <a:r>
              <a:rPr lang="en-US" dirty="0" err="1" smtClean="0"/>
              <a:t>TimeSeries</a:t>
            </a:r>
            <a:r>
              <a:rPr lang="en-US" dirty="0" smtClean="0"/>
              <a:t> extends Function), reuse basic math or mix-in domain specific operations without polluting the core API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426AA3"/>
      </a:hlink>
      <a:folHlink>
        <a:srgbClr val="942E39"/>
      </a:folHlink>
    </a:clrScheme>
    <a:fontScheme name="Default Design">
      <a:majorFont>
        <a:latin typeface="Palatino Linotyp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LASP_PPT_template_dark.potx</Template>
  <TotalTime>6609</TotalTime>
  <Words>1054</Words>
  <Application>Microsoft Macintosh PowerPoint</Application>
  <PresentationFormat>On-screen Show (4:3)</PresentationFormat>
  <Paragraphs>182</Paragraphs>
  <Slides>16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A Unified Data Model  and Programming Interface  for Working with Scientific Data</vt:lpstr>
      <vt:lpstr>Outline</vt:lpstr>
      <vt:lpstr>Scientific Data Abstractions</vt:lpstr>
      <vt:lpstr>Functional Relationships</vt:lpstr>
      <vt:lpstr>What do I mean by Data Model</vt:lpstr>
      <vt:lpstr>LaTiS Data Model</vt:lpstr>
      <vt:lpstr> Implementing the Data Model</vt:lpstr>
      <vt:lpstr>Why Scala</vt:lpstr>
      <vt:lpstr>The Scala Data Model Implementation</vt:lpstr>
      <vt:lpstr>Examples</vt:lpstr>
      <vt:lpstr>Data Interoperability</vt:lpstr>
      <vt:lpstr>Applications</vt:lpstr>
      <vt:lpstr>Extra slides</vt:lpstr>
      <vt:lpstr>Slide 14</vt:lpstr>
      <vt:lpstr>Data Fusion Problem</vt:lpstr>
      <vt:lpstr>Processing the Data</vt:lpstr>
    </vt:vector>
  </TitlesOfParts>
  <Company>University of Colorado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MacT32 LASP</dc:creator>
  <cp:lastModifiedBy>MacT32 LASP</cp:lastModifiedBy>
  <cp:revision>20</cp:revision>
  <dcterms:created xsi:type="dcterms:W3CDTF">2012-02-28T00:48:14Z</dcterms:created>
  <dcterms:modified xsi:type="dcterms:W3CDTF">2012-02-28T00:48:57Z</dcterms:modified>
</cp:coreProperties>
</file>