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03" r:id="rId2"/>
    <p:sldId id="336" r:id="rId3"/>
    <p:sldId id="311" r:id="rId4"/>
    <p:sldId id="317" r:id="rId5"/>
    <p:sldId id="326" r:id="rId6"/>
    <p:sldId id="319" r:id="rId7"/>
    <p:sldId id="320" r:id="rId8"/>
    <p:sldId id="348" r:id="rId9"/>
    <p:sldId id="323" r:id="rId10"/>
    <p:sldId id="321" r:id="rId11"/>
    <p:sldId id="322" r:id="rId12"/>
    <p:sldId id="324" r:id="rId13"/>
    <p:sldId id="312" r:id="rId14"/>
    <p:sldId id="318" r:id="rId15"/>
    <p:sldId id="325" r:id="rId16"/>
    <p:sldId id="332" r:id="rId17"/>
    <p:sldId id="338" r:id="rId18"/>
    <p:sldId id="337" r:id="rId19"/>
    <p:sldId id="339" r:id="rId20"/>
    <p:sldId id="304" r:id="rId21"/>
    <p:sldId id="307" r:id="rId22"/>
    <p:sldId id="340" r:id="rId23"/>
    <p:sldId id="308" r:id="rId24"/>
    <p:sldId id="310" r:id="rId25"/>
    <p:sldId id="309" r:id="rId26"/>
    <p:sldId id="314" r:id="rId27"/>
    <p:sldId id="316" r:id="rId28"/>
    <p:sldId id="341" r:id="rId29"/>
    <p:sldId id="315" r:id="rId30"/>
    <p:sldId id="329" r:id="rId31"/>
    <p:sldId id="347" r:id="rId32"/>
    <p:sldId id="344" r:id="rId33"/>
    <p:sldId id="330" r:id="rId34"/>
    <p:sldId id="343" r:id="rId35"/>
    <p:sldId id="342" r:id="rId36"/>
    <p:sldId id="345" r:id="rId37"/>
    <p:sldId id="327" r:id="rId38"/>
    <p:sldId id="305" r:id="rId39"/>
    <p:sldId id="328" r:id="rId40"/>
    <p:sldId id="302" r:id="rId41"/>
    <p:sldId id="333" r:id="rId42"/>
    <p:sldId id="331" r:id="rId43"/>
    <p:sldId id="276" r:id="rId44"/>
    <p:sldId id="298" r:id="rId45"/>
    <p:sldId id="263" r:id="rId46"/>
    <p:sldId id="287" r:id="rId47"/>
    <p:sldId id="288" r:id="rId48"/>
    <p:sldId id="289" r:id="rId49"/>
    <p:sldId id="285" r:id="rId50"/>
    <p:sldId id="334" r:id="rId51"/>
    <p:sldId id="299" r:id="rId52"/>
    <p:sldId id="300" r:id="rId53"/>
    <p:sldId id="301" r:id="rId54"/>
    <p:sldId id="335" r:id="rId55"/>
    <p:sldId id="34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3863" autoAdjust="0"/>
  </p:normalViewPr>
  <p:slideViewPr>
    <p:cSldViewPr>
      <p:cViewPr>
        <p:scale>
          <a:sx n="85" d="100"/>
          <a:sy n="85" d="100"/>
        </p:scale>
        <p:origin x="-304" y="-80"/>
      </p:cViewPr>
      <p:guideLst>
        <p:guide orient="horz" pos="2160"/>
        <p:guide pos="2880"/>
      </p:guideLst>
    </p:cSldViewPr>
  </p:slideViewPr>
  <p:outlineViewPr>
    <p:cViewPr>
      <p:scale>
        <a:sx n="33" d="100"/>
        <a:sy n="33" d="100"/>
      </p:scale>
      <p:origin x="0" y="25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5AF45-8842-3643-BCC8-5DF899B5D648}" type="datetimeFigureOut">
              <a:rPr lang="en-US" smtClean="0"/>
              <a:t>2/23/12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56F046-A448-0146-B9A0-B3621FFE3B63}" type="slidenum">
              <a:rPr lang="en-US" smtClean="0"/>
              <a:t>‹#›</a:t>
            </a:fld>
            <a:endParaRPr lang="en-US"/>
          </a:p>
        </p:txBody>
      </p:sp>
    </p:spTree>
    <p:extLst>
      <p:ext uri="{BB962C8B-B14F-4D97-AF65-F5344CB8AC3E}">
        <p14:creationId xmlns:p14="http://schemas.microsoft.com/office/powerpoint/2010/main" val="21901711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was originally titled SOA,</a:t>
            </a:r>
            <a:r>
              <a:rPr lang="en-US" baseline="0" dirty="0" smtClean="0"/>
              <a:t> </a:t>
            </a:r>
            <a:r>
              <a:rPr lang="en-US" baseline="0" smtClean="0"/>
              <a:t>c</a:t>
            </a:r>
            <a:r>
              <a:rPr lang="en-US" smtClean="0"/>
              <a:t>hanged</a:t>
            </a:r>
            <a:r>
              <a:rPr lang="en-US" baseline="0" smtClean="0"/>
              <a:t> title </a:t>
            </a:r>
            <a:r>
              <a:rPr lang="en-US" baseline="0" dirty="0" smtClean="0"/>
              <a:t>to focus on the Web Services approach to SOA.</a:t>
            </a:r>
            <a:endParaRPr lang="en-US" dirty="0"/>
          </a:p>
        </p:txBody>
      </p:sp>
      <p:sp>
        <p:nvSpPr>
          <p:cNvPr id="4" name="Slide Number Placeholder 3"/>
          <p:cNvSpPr>
            <a:spLocks noGrp="1"/>
          </p:cNvSpPr>
          <p:nvPr>
            <p:ph type="sldNum" sz="quarter" idx="10"/>
          </p:nvPr>
        </p:nvSpPr>
        <p:spPr/>
        <p:txBody>
          <a:bodyPr/>
          <a:lstStyle/>
          <a:p>
            <a:fld id="{5C56F046-A448-0146-B9A0-B3621FFE3B63}" type="slidenum">
              <a:rPr lang="en-US" smtClean="0"/>
              <a:t>1</a:t>
            </a:fld>
            <a:endParaRPr lang="en-US"/>
          </a:p>
        </p:txBody>
      </p:sp>
    </p:spTree>
    <p:extLst>
      <p:ext uri="{BB962C8B-B14F-4D97-AF65-F5344CB8AC3E}">
        <p14:creationId xmlns:p14="http://schemas.microsoft.com/office/powerpoint/2010/main" val="128789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6F046-A448-0146-B9A0-B3621FFE3B63}" type="slidenum">
              <a:rPr lang="en-US" smtClean="0"/>
              <a:t>3</a:t>
            </a:fld>
            <a:endParaRPr lang="en-US"/>
          </a:p>
        </p:txBody>
      </p:sp>
    </p:spTree>
    <p:extLst>
      <p:ext uri="{BB962C8B-B14F-4D97-AF65-F5344CB8AC3E}">
        <p14:creationId xmlns:p14="http://schemas.microsoft.com/office/powerpoint/2010/main" val="918327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SOAP</a:t>
            </a:r>
            <a:r>
              <a:rPr lang="en-US" baseline="0" dirty="0" smtClean="0"/>
              <a:t> was successor to XML-RPC</a:t>
            </a:r>
            <a:endParaRPr lang="en-US" dirty="0" smtClean="0"/>
          </a:p>
        </p:txBody>
      </p:sp>
      <p:sp>
        <p:nvSpPr>
          <p:cNvPr id="4" name="Slide Number Placeholder 3"/>
          <p:cNvSpPr>
            <a:spLocks noGrp="1"/>
          </p:cNvSpPr>
          <p:nvPr>
            <p:ph type="sldNum" sz="quarter" idx="10"/>
          </p:nvPr>
        </p:nvSpPr>
        <p:spPr/>
        <p:txBody>
          <a:bodyPr/>
          <a:lstStyle/>
          <a:p>
            <a:fld id="{5C56F046-A448-0146-B9A0-B3621FFE3B63}" type="slidenum">
              <a:rPr lang="en-US" smtClean="0"/>
              <a:t>4</a:t>
            </a:fld>
            <a:endParaRPr lang="en-US"/>
          </a:p>
        </p:txBody>
      </p:sp>
    </p:spTree>
    <p:extLst>
      <p:ext uri="{BB962C8B-B14F-4D97-AF65-F5344CB8AC3E}">
        <p14:creationId xmlns:p14="http://schemas.microsoft.com/office/powerpoint/2010/main" val="3449408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0" dirty="0" smtClean="0"/>
              <a:t> Do an http get, 6. extract the body of the http request, 8. decode the </a:t>
            </a:r>
            <a:r>
              <a:rPr lang="en-US" baseline="0" dirty="0" err="1" smtClean="0"/>
              <a:t>json</a:t>
            </a:r>
            <a:r>
              <a:rPr lang="en-US" baseline="0" dirty="0" smtClean="0"/>
              <a:t>, 10. loop through my data array printing key/value pairs.</a:t>
            </a:r>
            <a:endParaRPr lang="en-US" dirty="0"/>
          </a:p>
        </p:txBody>
      </p:sp>
      <p:sp>
        <p:nvSpPr>
          <p:cNvPr id="4" name="Slide Number Placeholder 3"/>
          <p:cNvSpPr>
            <a:spLocks noGrp="1"/>
          </p:cNvSpPr>
          <p:nvPr>
            <p:ph type="sldNum" sz="quarter" idx="10"/>
          </p:nvPr>
        </p:nvSpPr>
        <p:spPr/>
        <p:txBody>
          <a:bodyPr/>
          <a:lstStyle/>
          <a:p>
            <a:fld id="{5C56F046-A448-0146-B9A0-B3621FFE3B63}" type="slidenum">
              <a:rPr lang="en-US" smtClean="0"/>
              <a:t>16</a:t>
            </a:fld>
            <a:endParaRPr lang="en-US"/>
          </a:p>
        </p:txBody>
      </p:sp>
    </p:spTree>
    <p:extLst>
      <p:ext uri="{BB962C8B-B14F-4D97-AF65-F5344CB8AC3E}">
        <p14:creationId xmlns:p14="http://schemas.microsoft.com/office/powerpoint/2010/main" val="2080386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Folks can get global 1.4 degree CCSM monthly mean data for AR4 and 4.5 km downscaled data for the continental US.  They can access the raw CCSM monthly mean data, or the new derived products (long term averages (2030, 2050, 2090), climate change anomalies (difference maps for those same three times, and annual means. they can get the data as a </a:t>
            </a:r>
            <a:r>
              <a:rPr lang="en-US" sz="1200" kern="1200" dirty="0" err="1" smtClean="0">
                <a:solidFill>
                  <a:schemeClr val="tx1"/>
                </a:solidFill>
                <a:latin typeface="+mn-lt"/>
                <a:ea typeface="+mn-ea"/>
                <a:cs typeface="+mn-cs"/>
              </a:rPr>
              <a:t>shapefile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textfile</a:t>
            </a:r>
            <a:r>
              <a:rPr lang="en-US" sz="1200" kern="1200" dirty="0" smtClean="0">
                <a:solidFill>
                  <a:schemeClr val="tx1"/>
                </a:solidFill>
                <a:latin typeface="+mn-lt"/>
                <a:ea typeface="+mn-ea"/>
                <a:cs typeface="+mn-cs"/>
              </a:rPr>
              <a:t>, or image. </a:t>
            </a:r>
            <a:endParaRPr lang="en-US" dirty="0"/>
          </a:p>
        </p:txBody>
      </p:sp>
      <p:sp>
        <p:nvSpPr>
          <p:cNvPr id="4" name="Slide Number Placeholder 3"/>
          <p:cNvSpPr>
            <a:spLocks noGrp="1"/>
          </p:cNvSpPr>
          <p:nvPr>
            <p:ph type="sldNum" sz="quarter" idx="10"/>
          </p:nvPr>
        </p:nvSpPr>
        <p:spPr/>
        <p:txBody>
          <a:bodyPr/>
          <a:lstStyle/>
          <a:p>
            <a:fld id="{5C56F046-A448-0146-B9A0-B3621FFE3B63}" type="slidenum">
              <a:rPr lang="en-US" smtClean="0"/>
              <a:t>26</a:t>
            </a:fld>
            <a:endParaRPr lang="en-US"/>
          </a:p>
        </p:txBody>
      </p:sp>
    </p:spTree>
    <p:extLst>
      <p:ext uri="{BB962C8B-B14F-4D97-AF65-F5344CB8AC3E}">
        <p14:creationId xmlns:p14="http://schemas.microsoft.com/office/powerpoint/2010/main" val="138182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6F046-A448-0146-B9A0-B3621FFE3B63}" type="slidenum">
              <a:rPr lang="en-US" smtClean="0"/>
              <a:t>27</a:t>
            </a:fld>
            <a:endParaRPr lang="en-US"/>
          </a:p>
        </p:txBody>
      </p:sp>
    </p:spTree>
    <p:extLst>
      <p:ext uri="{BB962C8B-B14F-4D97-AF65-F5344CB8AC3E}">
        <p14:creationId xmlns:p14="http://schemas.microsoft.com/office/powerpoint/2010/main" val="213591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6F046-A448-0146-B9A0-B3621FFE3B63}" type="slidenum">
              <a:rPr lang="en-US" smtClean="0"/>
              <a:t>30</a:t>
            </a:fld>
            <a:endParaRPr lang="en-US"/>
          </a:p>
        </p:txBody>
      </p:sp>
    </p:spTree>
    <p:extLst>
      <p:ext uri="{BB962C8B-B14F-4D97-AF65-F5344CB8AC3E}">
        <p14:creationId xmlns:p14="http://schemas.microsoft.com/office/powerpoint/2010/main" val="208122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6F046-A448-0146-B9A0-B3621FFE3B63}" type="slidenum">
              <a:rPr lang="en-US" smtClean="0"/>
              <a:t>31</a:t>
            </a:fld>
            <a:endParaRPr lang="en-US"/>
          </a:p>
        </p:txBody>
      </p:sp>
    </p:spTree>
    <p:extLst>
      <p:ext uri="{BB962C8B-B14F-4D97-AF65-F5344CB8AC3E}">
        <p14:creationId xmlns:p14="http://schemas.microsoft.com/office/powerpoint/2010/main" val="208122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633C9-7ED6-41F9-88D3-3D732F795D53}" type="datetimeFigureOut">
              <a:rPr lang="en-US" smtClean="0"/>
              <a:pPr/>
              <a:t>2/23/12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DB1FBF-CA97-4771-9EF2-64D462024D5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633C9-7ED6-41F9-88D3-3D732F795D53}" type="datetimeFigureOut">
              <a:rPr lang="en-US" smtClean="0"/>
              <a:pPr/>
              <a:t>2/23/12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B1FBF-CA97-4771-9EF2-64D462024D5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ople.api.ucar.edu/persons/mstobb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ople.api.ucar.edu/persons/mstobbs" TargetMode="External"/><Relationship Id="rId3"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ople.api.ucar.edu/subOrgs?org=cisl" TargetMode="External"/><Relationship Id="rId3"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is.ucar.edu/maps_wcs_climate.jsp" TargetMode="External"/><Relationship Id="rId3" Type="http://schemas.openxmlformats.org/officeDocument/2006/relationships/hyperlink" Target="http://www.gisclimatechang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eople.api.ucar.edu/persons/mstobbs" TargetMode="External"/><Relationship Id="rId3" Type="http://schemas.openxmlformats.org/officeDocument/2006/relationships/hyperlink" Target="https://people.api.ucar.edu/subOrgs?org=cis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Web Services</a:t>
            </a:r>
            <a:br>
              <a:rPr lang="en-US" dirty="0" smtClean="0"/>
            </a:br>
            <a:r>
              <a:rPr lang="en-US" dirty="0" smtClean="0"/>
              <a:t>@UCAR</a:t>
            </a:r>
            <a:endParaRPr lang="en-US" dirty="0"/>
          </a:p>
        </p:txBody>
      </p:sp>
      <p:sp>
        <p:nvSpPr>
          <p:cNvPr id="3" name="Subtitle 2"/>
          <p:cNvSpPr>
            <a:spLocks noGrp="1"/>
          </p:cNvSpPr>
          <p:nvPr>
            <p:ph type="subTitle" idx="1"/>
          </p:nvPr>
        </p:nvSpPr>
        <p:spPr/>
        <p:txBody>
          <a:bodyPr/>
          <a:lstStyle/>
          <a:p>
            <a:endParaRPr lang="en-US" dirty="0" smtClean="0">
              <a:solidFill>
                <a:schemeClr val="tx1">
                  <a:lumMod val="65000"/>
                  <a:lumOff val="35000"/>
                </a:schemeClr>
              </a:solidFill>
            </a:endParaRPr>
          </a:p>
          <a:p>
            <a:r>
              <a:rPr lang="en-US" dirty="0" smtClean="0">
                <a:solidFill>
                  <a:schemeClr val="tx1">
                    <a:lumMod val="65000"/>
                    <a:lumOff val="35000"/>
                  </a:schemeClr>
                </a:solidFill>
              </a:rPr>
              <a:t>Markus Stobbs</a:t>
            </a:r>
          </a:p>
          <a:p>
            <a:r>
              <a:rPr lang="en-US" dirty="0" smtClean="0">
                <a:solidFill>
                  <a:schemeClr val="tx1">
                    <a:lumMod val="65000"/>
                    <a:lumOff val="35000"/>
                  </a:schemeClr>
                </a:solidFill>
              </a:rPr>
              <a:t>Web Engineering Group</a:t>
            </a:r>
            <a:endParaRPr lang="en-US" dirty="0">
              <a:solidFill>
                <a:schemeClr val="tx1">
                  <a:lumMod val="65000"/>
                  <a:lumOff val="35000"/>
                </a:schemeClr>
              </a:solidFill>
            </a:endParaRPr>
          </a:p>
        </p:txBody>
      </p:sp>
    </p:spTree>
    <p:extLst>
      <p:ext uri="{BB962C8B-B14F-4D97-AF65-F5344CB8AC3E}">
        <p14:creationId xmlns:p14="http://schemas.microsoft.com/office/powerpoint/2010/main" val="40855253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p:txBody>
          <a:bodyPr/>
          <a:lstStyle/>
          <a:p>
            <a:r>
              <a:rPr lang="en-US" dirty="0" smtClean="0"/>
              <a:t>JavaScript Object Notation</a:t>
            </a:r>
          </a:p>
          <a:p>
            <a:r>
              <a:rPr lang="en-US" dirty="0" smtClean="0"/>
              <a:t>Standard data interchange format</a:t>
            </a:r>
          </a:p>
          <a:p>
            <a:r>
              <a:rPr lang="en-US" dirty="0" smtClean="0"/>
              <a:t>Lightweight, human-readable</a:t>
            </a:r>
          </a:p>
          <a:p>
            <a:r>
              <a:rPr lang="en-US" dirty="0" smtClean="0"/>
              <a:t>Language-independent</a:t>
            </a:r>
          </a:p>
          <a:p>
            <a:r>
              <a:rPr lang="en-US" dirty="0" smtClean="0"/>
              <a:t>Parsers available in most languages</a:t>
            </a:r>
          </a:p>
          <a:p>
            <a:r>
              <a:rPr lang="en-US" dirty="0" smtClean="0"/>
              <a:t>Simpler than XML</a:t>
            </a:r>
          </a:p>
          <a:p>
            <a:endParaRPr lang="en-US" dirty="0" smtClean="0"/>
          </a:p>
          <a:p>
            <a:endParaRPr lang="en-US" dirty="0"/>
          </a:p>
        </p:txBody>
      </p:sp>
    </p:spTree>
    <p:extLst>
      <p:ext uri="{BB962C8B-B14F-4D97-AF65-F5344CB8AC3E}">
        <p14:creationId xmlns:p14="http://schemas.microsoft.com/office/powerpoint/2010/main" val="39255507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52400"/>
            <a:ext cx="6553200" cy="6629400"/>
          </a:xfrm>
        </p:spPr>
        <p:txBody>
          <a:bodyPr>
            <a:noAutofit/>
          </a:bodyPr>
          <a:lstStyle/>
          <a:p>
            <a:pPr marL="0" indent="0">
              <a:buNone/>
            </a:pP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    </a:t>
            </a:r>
            <a:r>
              <a:rPr lang="en-US" sz="1400" dirty="0" smtClean="0">
                <a:latin typeface="Monaco"/>
                <a:cs typeface="Monaco"/>
              </a:rPr>
              <a:t>"</a:t>
            </a:r>
            <a:r>
              <a:rPr lang="en-US" sz="1400" dirty="0" err="1">
                <a:latin typeface="Monaco"/>
                <a:cs typeface="Monaco"/>
              </a:rPr>
              <a:t>firstName</a:t>
            </a:r>
            <a:r>
              <a:rPr lang="en-US" sz="1400" dirty="0">
                <a:latin typeface="Monaco"/>
                <a:cs typeface="Monaco"/>
              </a:rPr>
              <a:t>": "John"</a:t>
            </a: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    </a:t>
            </a:r>
            <a:r>
              <a:rPr lang="en-US" sz="1400" dirty="0" smtClean="0">
                <a:latin typeface="Monaco"/>
                <a:cs typeface="Monaco"/>
              </a:rPr>
              <a:t>"</a:t>
            </a:r>
            <a:r>
              <a:rPr lang="en-US" sz="1400" dirty="0" err="1">
                <a:latin typeface="Monaco"/>
                <a:cs typeface="Monaco"/>
              </a:rPr>
              <a:t>lastName</a:t>
            </a:r>
            <a:r>
              <a:rPr lang="en-US" sz="1400" dirty="0">
                <a:latin typeface="Monaco"/>
                <a:cs typeface="Monaco"/>
              </a:rPr>
              <a:t>" : "Smith"</a:t>
            </a:r>
            <a:r>
              <a:rPr lang="en-US" sz="1400" dirty="0" smtClean="0">
                <a:latin typeface="Monaco"/>
                <a:cs typeface="Monaco"/>
              </a:rPr>
              <a:t>,</a:t>
            </a:r>
          </a:p>
          <a:p>
            <a:pPr marL="0" indent="0">
              <a:buNone/>
            </a:pPr>
            <a:r>
              <a:rPr lang="en-US" sz="1400" dirty="0" smtClean="0">
                <a:latin typeface="Monaco"/>
                <a:cs typeface="Monaco"/>
              </a:rPr>
              <a:t> </a:t>
            </a:r>
            <a:r>
              <a:rPr lang="en-US" sz="1400" dirty="0">
                <a:latin typeface="Monaco"/>
                <a:cs typeface="Monaco"/>
              </a:rPr>
              <a:t>   </a:t>
            </a:r>
            <a:r>
              <a:rPr lang="en-US" sz="1400" dirty="0" smtClean="0">
                <a:latin typeface="Monaco"/>
                <a:cs typeface="Monaco"/>
              </a:rPr>
              <a:t>"</a:t>
            </a:r>
            <a:r>
              <a:rPr lang="en-US" sz="1400" dirty="0">
                <a:latin typeface="Monaco"/>
                <a:cs typeface="Monaco"/>
              </a:rPr>
              <a:t>age"      : 25</a:t>
            </a: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    </a:t>
            </a:r>
            <a:r>
              <a:rPr lang="en-US" sz="1400" dirty="0" smtClean="0">
                <a:latin typeface="Monaco"/>
                <a:cs typeface="Monaco"/>
              </a:rPr>
              <a:t>"</a:t>
            </a:r>
            <a:r>
              <a:rPr lang="en-US" sz="1400" dirty="0">
                <a:latin typeface="Monaco"/>
                <a:cs typeface="Monaco"/>
              </a:rPr>
              <a:t>address"  </a:t>
            </a: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    </a:t>
            </a: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        </a:t>
            </a:r>
            <a:r>
              <a:rPr lang="en-US" sz="1400" dirty="0" smtClean="0">
                <a:latin typeface="Monaco"/>
                <a:cs typeface="Monaco"/>
              </a:rPr>
              <a:t>"</a:t>
            </a:r>
            <a:r>
              <a:rPr lang="en-US" sz="1400" dirty="0" err="1">
                <a:latin typeface="Monaco"/>
                <a:cs typeface="Monaco"/>
              </a:rPr>
              <a:t>streetAddress</a:t>
            </a:r>
            <a:r>
              <a:rPr lang="en-US" sz="1400" dirty="0">
                <a:latin typeface="Monaco"/>
                <a:cs typeface="Monaco"/>
              </a:rPr>
              <a:t>": "21 2nd Street",</a:t>
            </a:r>
          </a:p>
          <a:p>
            <a:pPr marL="0" indent="0">
              <a:buNone/>
            </a:pPr>
            <a:r>
              <a:rPr lang="en-US" sz="1400" dirty="0">
                <a:latin typeface="Monaco"/>
                <a:cs typeface="Monaco"/>
              </a:rPr>
              <a:t>        </a:t>
            </a:r>
            <a:r>
              <a:rPr lang="en-US" sz="1400" dirty="0" smtClean="0">
                <a:latin typeface="Monaco"/>
                <a:cs typeface="Monaco"/>
              </a:rPr>
              <a:t>"</a:t>
            </a:r>
            <a:r>
              <a:rPr lang="en-US" sz="1400" dirty="0">
                <a:latin typeface="Monaco"/>
                <a:cs typeface="Monaco"/>
              </a:rPr>
              <a:t>city"         : "New York"</a:t>
            </a: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        </a:t>
            </a:r>
            <a:r>
              <a:rPr lang="en-US" sz="1400" dirty="0" smtClean="0">
                <a:latin typeface="Monaco"/>
                <a:cs typeface="Monaco"/>
              </a:rPr>
              <a:t>"</a:t>
            </a:r>
            <a:r>
              <a:rPr lang="en-US" sz="1400" dirty="0">
                <a:latin typeface="Monaco"/>
                <a:cs typeface="Monaco"/>
              </a:rPr>
              <a:t>state"        : "NY"</a:t>
            </a: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        </a:t>
            </a:r>
            <a:r>
              <a:rPr lang="hr-HR" sz="1400" dirty="0" smtClean="0">
                <a:latin typeface="Monaco"/>
                <a:cs typeface="Monaco"/>
              </a:rPr>
              <a:t>"</a:t>
            </a:r>
            <a:r>
              <a:rPr lang="hr-HR" sz="1400" dirty="0">
                <a:latin typeface="Monaco"/>
                <a:cs typeface="Monaco"/>
              </a:rPr>
              <a:t>postalCode"   : "10021</a:t>
            </a:r>
            <a:r>
              <a:rPr lang="hr-HR" sz="1400" dirty="0" smtClean="0">
                <a:latin typeface="Monaco"/>
                <a:cs typeface="Monaco"/>
              </a:rPr>
              <a:t>"</a:t>
            </a:r>
            <a:endParaRPr lang="hr-HR" sz="1400" dirty="0">
              <a:latin typeface="Monaco"/>
              <a:cs typeface="Monaco"/>
            </a:endParaRPr>
          </a:p>
          <a:p>
            <a:pPr marL="0" indent="0">
              <a:buNone/>
            </a:pPr>
            <a:r>
              <a:rPr lang="en-US" sz="1400" dirty="0">
                <a:latin typeface="Monaco"/>
                <a:cs typeface="Monaco"/>
              </a:rPr>
              <a:t>    </a:t>
            </a:r>
            <a:r>
              <a:rPr lang="hr-HR" sz="1400" dirty="0" smtClean="0">
                <a:latin typeface="Monaco"/>
                <a:cs typeface="Monaco"/>
              </a:rPr>
              <a:t>},</a:t>
            </a:r>
          </a:p>
          <a:p>
            <a:pPr marL="0" indent="0">
              <a:buNone/>
            </a:pPr>
            <a:r>
              <a:rPr lang="en-US" sz="1400" dirty="0">
                <a:latin typeface="Monaco"/>
                <a:cs typeface="Monaco"/>
              </a:rPr>
              <a:t>    </a:t>
            </a:r>
            <a:r>
              <a:rPr lang="en-US" sz="1400" dirty="0" smtClean="0">
                <a:latin typeface="Monaco"/>
                <a:cs typeface="Monaco"/>
              </a:rPr>
              <a:t>"</a:t>
            </a:r>
            <a:r>
              <a:rPr lang="en-US" sz="1400" dirty="0" err="1">
                <a:latin typeface="Monaco"/>
                <a:cs typeface="Monaco"/>
              </a:rPr>
              <a:t>phoneNumber</a:t>
            </a:r>
            <a:r>
              <a:rPr lang="en-US" sz="1400" dirty="0">
                <a:latin typeface="Monaco"/>
                <a:cs typeface="Monaco"/>
              </a:rPr>
              <a:t>"</a:t>
            </a:r>
            <a:r>
              <a:rPr lang="en-US" sz="1400" dirty="0" smtClean="0">
                <a:latin typeface="Monaco"/>
                <a:cs typeface="Monaco"/>
              </a:rPr>
              <a:t>: </a:t>
            </a:r>
            <a:r>
              <a:rPr lang="en-US" sz="1400" dirty="0">
                <a:latin typeface="Monaco"/>
                <a:cs typeface="Monaco"/>
              </a:rPr>
              <a:t> </a:t>
            </a:r>
            <a:endParaRPr lang="en-US" sz="1400" dirty="0" smtClean="0">
              <a:latin typeface="Monaco"/>
              <a:cs typeface="Monaco"/>
            </a:endParaRPr>
          </a:p>
          <a:p>
            <a:pPr marL="0" indent="0">
              <a:buNone/>
            </a:pPr>
            <a:r>
              <a:rPr lang="en-US" sz="1400" dirty="0">
                <a:latin typeface="Monaco"/>
                <a:cs typeface="Monaco"/>
              </a:rPr>
              <a:t> </a:t>
            </a:r>
            <a:r>
              <a:rPr lang="en-US" sz="1400" dirty="0" smtClean="0">
                <a:latin typeface="Monaco"/>
                <a:cs typeface="Monaco"/>
              </a:rPr>
              <a:t>   [ </a:t>
            </a:r>
            <a:r>
              <a:rPr lang="en-US" sz="1400" dirty="0">
                <a:latin typeface="Monaco"/>
                <a:cs typeface="Monaco"/>
              </a:rPr>
              <a:t>     </a:t>
            </a:r>
          </a:p>
          <a:p>
            <a:pPr marL="0" indent="0">
              <a:buNone/>
            </a:pPr>
            <a:r>
              <a:rPr lang="en-US" sz="1400" dirty="0">
                <a:latin typeface="Monaco"/>
                <a:cs typeface="Monaco"/>
              </a:rPr>
              <a:t>        </a:t>
            </a: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            </a:t>
            </a:r>
            <a:r>
              <a:rPr lang="da-DK" sz="1400" dirty="0" smtClean="0">
                <a:latin typeface="Monaco"/>
                <a:cs typeface="Monaco"/>
              </a:rPr>
              <a:t>"</a:t>
            </a:r>
            <a:r>
              <a:rPr lang="da-DK" sz="1400" dirty="0">
                <a:latin typeface="Monaco"/>
                <a:cs typeface="Monaco"/>
              </a:rPr>
              <a:t>type"  : "</a:t>
            </a:r>
            <a:r>
              <a:rPr lang="da-DK" sz="1400" dirty="0" err="1">
                <a:latin typeface="Monaco"/>
                <a:cs typeface="Monaco"/>
              </a:rPr>
              <a:t>home</a:t>
            </a:r>
            <a:r>
              <a:rPr lang="da-DK" sz="1400" dirty="0">
                <a:latin typeface="Monaco"/>
                <a:cs typeface="Monaco"/>
              </a:rPr>
              <a:t>"</a:t>
            </a:r>
            <a:r>
              <a:rPr lang="da-DK" sz="1400" dirty="0" smtClean="0">
                <a:latin typeface="Monaco"/>
                <a:cs typeface="Monaco"/>
              </a:rPr>
              <a:t>, </a:t>
            </a:r>
            <a:r>
              <a:rPr lang="da-DK" sz="1400" dirty="0">
                <a:latin typeface="Monaco"/>
                <a:cs typeface="Monaco"/>
              </a:rPr>
              <a:t> </a:t>
            </a:r>
          </a:p>
          <a:p>
            <a:pPr marL="0" indent="0">
              <a:buNone/>
            </a:pPr>
            <a:r>
              <a:rPr lang="en-US" sz="1400" dirty="0">
                <a:latin typeface="Monaco"/>
                <a:cs typeface="Monaco"/>
              </a:rPr>
              <a:t>            </a:t>
            </a:r>
            <a:r>
              <a:rPr lang="en-US" sz="1400" dirty="0" smtClean="0">
                <a:latin typeface="Monaco"/>
                <a:cs typeface="Monaco"/>
              </a:rPr>
              <a:t>"</a:t>
            </a:r>
            <a:r>
              <a:rPr lang="en-US" sz="1400" dirty="0">
                <a:latin typeface="Monaco"/>
                <a:cs typeface="Monaco"/>
              </a:rPr>
              <a:t>number": "212 555-1234</a:t>
            </a:r>
            <a:r>
              <a:rPr lang="en-US" sz="1400" dirty="0" smtClean="0">
                <a:latin typeface="Monaco"/>
                <a:cs typeface="Monaco"/>
              </a:rPr>
              <a:t>"</a:t>
            </a:r>
            <a:r>
              <a:rPr lang="en-US" sz="1400" dirty="0">
                <a:latin typeface="Monaco"/>
                <a:cs typeface="Monaco"/>
              </a:rPr>
              <a:t>       </a:t>
            </a:r>
          </a:p>
          <a:p>
            <a:pPr marL="0" indent="0">
              <a:buNone/>
            </a:pPr>
            <a:r>
              <a:rPr lang="en-US" sz="1400" dirty="0">
                <a:latin typeface="Monaco"/>
                <a:cs typeface="Monaco"/>
              </a:rPr>
              <a:t>        </a:t>
            </a:r>
            <a:r>
              <a:rPr lang="en-US" sz="1400" dirty="0" smtClean="0">
                <a:latin typeface="Monaco"/>
                <a:cs typeface="Monaco"/>
              </a:rPr>
              <a:t>}, </a:t>
            </a:r>
            <a:r>
              <a:rPr lang="en-US" sz="1400" dirty="0">
                <a:latin typeface="Monaco"/>
                <a:cs typeface="Monaco"/>
              </a:rPr>
              <a:t>     </a:t>
            </a:r>
          </a:p>
          <a:p>
            <a:pPr marL="0" indent="0">
              <a:buNone/>
            </a:pPr>
            <a:r>
              <a:rPr lang="en-US" sz="1400" dirty="0">
                <a:latin typeface="Monaco"/>
                <a:cs typeface="Monaco"/>
              </a:rPr>
              <a:t>        </a:t>
            </a:r>
            <a:r>
              <a:rPr lang="en-US" sz="1400" dirty="0" smtClean="0">
                <a:latin typeface="Monaco"/>
                <a:cs typeface="Monaco"/>
              </a:rPr>
              <a:t>{</a:t>
            </a:r>
            <a:r>
              <a:rPr lang="en-US" sz="1400" dirty="0">
                <a:latin typeface="Monaco"/>
                <a:cs typeface="Monaco"/>
              </a:rPr>
              <a:t>       </a:t>
            </a:r>
          </a:p>
          <a:p>
            <a:pPr marL="0" indent="0">
              <a:buNone/>
            </a:pPr>
            <a:r>
              <a:rPr lang="en-US" sz="1400" dirty="0">
                <a:latin typeface="Monaco"/>
                <a:cs typeface="Monaco"/>
              </a:rPr>
              <a:t>            </a:t>
            </a:r>
            <a:r>
              <a:rPr lang="en-US" sz="1400" dirty="0" smtClean="0">
                <a:latin typeface="Monaco"/>
                <a:cs typeface="Monaco"/>
              </a:rPr>
              <a:t>"</a:t>
            </a:r>
            <a:r>
              <a:rPr lang="en-US" sz="1400" dirty="0">
                <a:latin typeface="Monaco"/>
                <a:cs typeface="Monaco"/>
              </a:rPr>
              <a:t>type"  : "fax"</a:t>
            </a:r>
            <a:r>
              <a:rPr lang="en-US" sz="1400" dirty="0" smtClean="0">
                <a:latin typeface="Monaco"/>
                <a:cs typeface="Monaco"/>
              </a:rPr>
              <a:t>, </a:t>
            </a:r>
            <a:r>
              <a:rPr lang="en-US" sz="1400" dirty="0">
                <a:latin typeface="Monaco"/>
                <a:cs typeface="Monaco"/>
              </a:rPr>
              <a:t>   </a:t>
            </a:r>
          </a:p>
          <a:p>
            <a:pPr marL="0" indent="0">
              <a:buNone/>
            </a:pPr>
            <a:r>
              <a:rPr lang="en-US" sz="1400" dirty="0">
                <a:latin typeface="Monaco"/>
                <a:cs typeface="Monaco"/>
              </a:rPr>
              <a:t>            </a:t>
            </a:r>
            <a:r>
              <a:rPr lang="en-US" sz="1400" dirty="0" smtClean="0">
                <a:latin typeface="Monaco"/>
                <a:cs typeface="Monaco"/>
              </a:rPr>
              <a:t>"</a:t>
            </a:r>
            <a:r>
              <a:rPr lang="en-US" sz="1400" dirty="0">
                <a:latin typeface="Monaco"/>
                <a:cs typeface="Monaco"/>
              </a:rPr>
              <a:t>number": "646 555-4567</a:t>
            </a:r>
            <a:r>
              <a:rPr lang="en-US" sz="1400" dirty="0" smtClean="0">
                <a:latin typeface="Monaco"/>
                <a:cs typeface="Monaco"/>
              </a:rPr>
              <a:t>"</a:t>
            </a:r>
            <a:r>
              <a:rPr lang="en-US" sz="1400" dirty="0">
                <a:latin typeface="Monaco"/>
                <a:cs typeface="Monaco"/>
              </a:rPr>
              <a:t> </a:t>
            </a:r>
          </a:p>
          <a:p>
            <a:pPr marL="0" indent="0">
              <a:buNone/>
            </a:pPr>
            <a:r>
              <a:rPr lang="en-US" sz="1400" dirty="0">
                <a:latin typeface="Monaco"/>
                <a:cs typeface="Monaco"/>
              </a:rPr>
              <a:t>        </a:t>
            </a: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    </a:t>
            </a:r>
            <a:r>
              <a:rPr lang="en-US" sz="1400" dirty="0" smtClean="0">
                <a:latin typeface="Monaco"/>
                <a:cs typeface="Monaco"/>
              </a:rPr>
              <a:t>]</a:t>
            </a:r>
            <a:endParaRPr lang="en-US" sz="1400" dirty="0">
              <a:latin typeface="Monaco"/>
              <a:cs typeface="Monaco"/>
            </a:endParaRPr>
          </a:p>
          <a:p>
            <a:pPr marL="0" indent="0">
              <a:buNone/>
            </a:pPr>
            <a:r>
              <a:rPr lang="en-US" sz="1400" dirty="0">
                <a:latin typeface="Monaco"/>
                <a:cs typeface="Monaco"/>
              </a:rPr>
              <a:t>}</a:t>
            </a:r>
          </a:p>
        </p:txBody>
      </p:sp>
    </p:spTree>
    <p:extLst>
      <p:ext uri="{BB962C8B-B14F-4D97-AF65-F5344CB8AC3E}">
        <p14:creationId xmlns:p14="http://schemas.microsoft.com/office/powerpoint/2010/main" val="2703981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JSON View</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marL="0" indent="0">
              <a:buNone/>
            </a:pPr>
            <a:r>
              <a:rPr lang="en-US" sz="2400" dirty="0">
                <a:hlinkClick r:id="rId2"/>
              </a:rPr>
              <a:t>https://people.api.ucar.edu/persons/mstobbs</a:t>
            </a:r>
            <a:endParaRPr lang="en-US" sz="2400" dirty="0"/>
          </a:p>
          <a:p>
            <a:pPr marL="0" indent="0">
              <a:buNone/>
            </a:pPr>
            <a:endParaRPr lang="en-US" sz="2000" dirty="0" smtClean="0"/>
          </a:p>
          <a:p>
            <a:pPr marL="0" indent="0">
              <a:buNone/>
            </a:pPr>
            <a:endParaRPr lang="en-US" sz="2000" dirty="0"/>
          </a:p>
          <a:p>
            <a:pPr marL="0" indent="0">
              <a:buNone/>
            </a:pPr>
            <a:r>
              <a:rPr lang="en-US" sz="2000" dirty="0" smtClean="0"/>
              <a:t>{</a:t>
            </a:r>
            <a:r>
              <a:rPr lang="en-US" sz="2000" dirty="0"/>
              <a:t>"upid</a:t>
            </a:r>
            <a:r>
              <a:rPr lang="en-US" sz="2000" dirty="0" smtClean="0"/>
              <a:t>"</a:t>
            </a:r>
            <a:r>
              <a:rPr lang="en-US" sz="2000" dirty="0"/>
              <a:t>:</a:t>
            </a:r>
            <a:r>
              <a:rPr lang="en-US" sz="2000" dirty="0" smtClean="0"/>
              <a:t>296</a:t>
            </a:r>
            <a:r>
              <a:rPr lang="en-US" sz="2000" dirty="0"/>
              <a:t>,"uid":"2794","firstName":"Mark","lastName":"Stobbs"</a:t>
            </a:r>
            <a:r>
              <a:rPr lang="en-US" sz="2000" dirty="0" smtClean="0"/>
              <a:t>, "</a:t>
            </a:r>
            <a:r>
              <a:rPr lang="en-US" sz="2000" dirty="0"/>
              <a:t>preferredName":"Markus","email":"mstobbs@ucar.edu","forwardEmail"</a:t>
            </a:r>
            <a:r>
              <a:rPr lang="en-US" sz="2000" dirty="0" smtClean="0"/>
              <a:t>: "</a:t>
            </a:r>
            <a:r>
              <a:rPr lang="en-US" sz="2000" dirty="0"/>
              <a:t>mstobbs@mail.ucar.edu","homePage":"http:\/\/</a:t>
            </a:r>
            <a:r>
              <a:rPr lang="en-US" sz="2000" dirty="0" err="1"/>
              <a:t>www.cisl.ucar.edu</a:t>
            </a:r>
            <a:r>
              <a:rPr lang="en-US" sz="2000" dirty="0"/>
              <a:t>\/staff\/</a:t>
            </a:r>
            <a:r>
              <a:rPr lang="en-US" sz="2000" dirty="0" err="1" smtClean="0"/>
              <a:t>mstobbs</a:t>
            </a:r>
            <a:r>
              <a:rPr lang="en-US" sz="2000" dirty="0" smtClean="0"/>
              <a:t>\</a:t>
            </a:r>
            <a:r>
              <a:rPr lang="en-US" sz="2000" dirty="0"/>
              <a:t>/","username":"mstobbs","active":true</a:t>
            </a:r>
            <a:r>
              <a:rPr lang="en-US" sz="2000" dirty="0" smtClean="0"/>
              <a:t>,"</a:t>
            </a:r>
            <a:r>
              <a:rPr lang="en-US" sz="2000" dirty="0"/>
              <a:t>usernameStatus":"active"</a:t>
            </a:r>
            <a:r>
              <a:rPr lang="en-US" sz="2000" dirty="0" smtClean="0"/>
              <a:t>, "</a:t>
            </a:r>
            <a:r>
              <a:rPr lang="en-US" sz="2000" dirty="0"/>
              <a:t>lastChanged":"1320080349","phone":"303-497-1238","location":"ML-17L"</a:t>
            </a:r>
            <a:r>
              <a:rPr lang="en-US" sz="2000" dirty="0" smtClean="0"/>
              <a:t>, "</a:t>
            </a:r>
            <a:r>
              <a:rPr lang="en-US" sz="2000" dirty="0"/>
              <a:t>internalOrg":"OSD","mailStop":"CISL","country":"United States"}</a:t>
            </a:r>
          </a:p>
        </p:txBody>
      </p:sp>
    </p:spTree>
    <p:extLst>
      <p:ext uri="{BB962C8B-B14F-4D97-AF65-F5344CB8AC3E}">
        <p14:creationId xmlns:p14="http://schemas.microsoft.com/office/powerpoint/2010/main" val="13510719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228600"/>
            <a:ext cx="7086600" cy="6477000"/>
          </a:xfrm>
        </p:spPr>
        <p:txBody>
          <a:bodyPr>
            <a:normAutofit fontScale="62500" lnSpcReduction="20000"/>
          </a:bodyPr>
          <a:lstStyle/>
          <a:p>
            <a:pPr marL="0" indent="0">
              <a:buNone/>
            </a:pPr>
            <a:r>
              <a:rPr lang="en-US" dirty="0">
                <a:hlinkClick r:id="rId2"/>
              </a:rPr>
              <a:t>https://people.api.ucar.edu/persons</a:t>
            </a:r>
            <a:r>
              <a:rPr lang="en-US" dirty="0" smtClean="0">
                <a:hlinkClick r:id="rId2"/>
              </a:rPr>
              <a:t>/mstobbs</a:t>
            </a:r>
            <a:endParaRPr lang="en-US" dirty="0" smtClean="0"/>
          </a:p>
          <a:p>
            <a:pPr marL="0" indent="0">
              <a:buNone/>
            </a:pPr>
            <a:endParaRPr lang="en-US" dirty="0"/>
          </a:p>
          <a:p>
            <a:pPr marL="0" indent="0">
              <a:buNone/>
            </a:pPr>
            <a:r>
              <a:rPr lang="en-US" dirty="0"/>
              <a:t>{</a:t>
            </a:r>
          </a:p>
          <a:p>
            <a:pPr marL="0" indent="0">
              <a:buNone/>
            </a:pPr>
            <a:r>
              <a:rPr lang="en-US" dirty="0"/>
              <a:t>	</a:t>
            </a:r>
            <a:r>
              <a:rPr lang="en-US" dirty="0" smtClean="0"/>
              <a:t> </a:t>
            </a:r>
            <a:r>
              <a:rPr lang="en-US" dirty="0" err="1"/>
              <a:t>upid</a:t>
            </a:r>
            <a:r>
              <a:rPr lang="en-US" dirty="0"/>
              <a:t>: 296,</a:t>
            </a:r>
          </a:p>
          <a:p>
            <a:pPr marL="0" indent="0">
              <a:buNone/>
            </a:pPr>
            <a:r>
              <a:rPr lang="nl-NL" dirty="0"/>
              <a:t>	</a:t>
            </a:r>
            <a:r>
              <a:rPr lang="nl-NL" dirty="0" smtClean="0"/>
              <a:t> </a:t>
            </a:r>
            <a:r>
              <a:rPr lang="nl-NL" dirty="0" err="1"/>
              <a:t>uid</a:t>
            </a:r>
            <a:r>
              <a:rPr lang="nl-NL" dirty="0"/>
              <a:t>: "2794",</a:t>
            </a:r>
          </a:p>
          <a:p>
            <a:pPr marL="0" indent="0">
              <a:buNone/>
            </a:pPr>
            <a:r>
              <a:rPr lang="nl-NL" dirty="0"/>
              <a:t>	</a:t>
            </a:r>
            <a:r>
              <a:rPr lang="nl-NL" dirty="0" smtClean="0"/>
              <a:t> </a:t>
            </a:r>
            <a:r>
              <a:rPr lang="nl-NL" dirty="0" err="1"/>
              <a:t>firstName</a:t>
            </a:r>
            <a:r>
              <a:rPr lang="nl-NL" dirty="0"/>
              <a:t>: "Mark",</a:t>
            </a:r>
          </a:p>
          <a:p>
            <a:pPr marL="0" indent="0">
              <a:buNone/>
            </a:pPr>
            <a:r>
              <a:rPr lang="nl-NL" dirty="0"/>
              <a:t>	</a:t>
            </a:r>
            <a:r>
              <a:rPr lang="nl-NL" dirty="0" smtClean="0"/>
              <a:t> </a:t>
            </a:r>
            <a:r>
              <a:rPr lang="nl-NL" dirty="0" err="1"/>
              <a:t>lastName</a:t>
            </a:r>
            <a:r>
              <a:rPr lang="nl-NL" dirty="0"/>
              <a:t>: "Stobbs",</a:t>
            </a:r>
          </a:p>
          <a:p>
            <a:pPr marL="0" indent="0">
              <a:buNone/>
            </a:pPr>
            <a:r>
              <a:rPr lang="nl-NL" dirty="0"/>
              <a:t>	</a:t>
            </a:r>
            <a:r>
              <a:rPr lang="nl-NL" dirty="0" smtClean="0"/>
              <a:t> </a:t>
            </a:r>
            <a:r>
              <a:rPr lang="nl-NL" dirty="0" err="1"/>
              <a:t>preferredName</a:t>
            </a:r>
            <a:r>
              <a:rPr lang="nl-NL" dirty="0"/>
              <a:t>: "Markus",</a:t>
            </a:r>
          </a:p>
          <a:p>
            <a:pPr marL="0" indent="0">
              <a:buNone/>
            </a:pPr>
            <a:r>
              <a:rPr lang="nl-NL" dirty="0"/>
              <a:t>	</a:t>
            </a:r>
            <a:r>
              <a:rPr lang="nl-NL" dirty="0" smtClean="0"/>
              <a:t> </a:t>
            </a:r>
            <a:r>
              <a:rPr lang="nl-NL" dirty="0"/>
              <a:t>email: "</a:t>
            </a:r>
            <a:r>
              <a:rPr lang="nl-NL" dirty="0" err="1"/>
              <a:t>mstobbs@ucar.edu</a:t>
            </a:r>
            <a:r>
              <a:rPr lang="nl-NL" dirty="0"/>
              <a:t>",</a:t>
            </a:r>
          </a:p>
          <a:p>
            <a:pPr marL="0" indent="0">
              <a:buNone/>
            </a:pPr>
            <a:r>
              <a:rPr lang="nl-NL" dirty="0"/>
              <a:t>	</a:t>
            </a:r>
            <a:r>
              <a:rPr lang="nl-NL" dirty="0" smtClean="0"/>
              <a:t> </a:t>
            </a:r>
            <a:r>
              <a:rPr lang="nl-NL" dirty="0" err="1"/>
              <a:t>forwardEmail</a:t>
            </a:r>
            <a:r>
              <a:rPr lang="nl-NL" dirty="0"/>
              <a:t>: "</a:t>
            </a:r>
            <a:r>
              <a:rPr lang="nl-NL" dirty="0" err="1"/>
              <a:t>mstobbs@mail.ucar.edu</a:t>
            </a:r>
            <a:r>
              <a:rPr lang="nl-NL" dirty="0"/>
              <a:t>",</a:t>
            </a:r>
          </a:p>
          <a:p>
            <a:pPr marL="0" indent="0">
              <a:buNone/>
            </a:pPr>
            <a:r>
              <a:rPr lang="nl-NL" dirty="0"/>
              <a:t>	</a:t>
            </a:r>
            <a:r>
              <a:rPr lang="nl-NL" dirty="0" smtClean="0"/>
              <a:t> </a:t>
            </a:r>
            <a:r>
              <a:rPr lang="nl-NL" dirty="0" err="1"/>
              <a:t>homePage</a:t>
            </a:r>
            <a:r>
              <a:rPr lang="nl-NL" dirty="0"/>
              <a:t>: "http://</a:t>
            </a:r>
            <a:r>
              <a:rPr lang="nl-NL" dirty="0" err="1"/>
              <a:t>www.cisl.ucar.edu</a:t>
            </a:r>
            <a:r>
              <a:rPr lang="nl-NL" dirty="0"/>
              <a:t>/</a:t>
            </a:r>
            <a:r>
              <a:rPr lang="nl-NL" dirty="0" err="1"/>
              <a:t>staff</a:t>
            </a:r>
            <a:r>
              <a:rPr lang="nl-NL" dirty="0"/>
              <a:t>/</a:t>
            </a:r>
            <a:r>
              <a:rPr lang="nl-NL" dirty="0" err="1"/>
              <a:t>mstobbs</a:t>
            </a:r>
            <a:r>
              <a:rPr lang="nl-NL" dirty="0"/>
              <a:t>/",</a:t>
            </a:r>
          </a:p>
          <a:p>
            <a:pPr marL="0" indent="0">
              <a:buNone/>
            </a:pPr>
            <a:r>
              <a:rPr lang="nl-NL" dirty="0"/>
              <a:t>	</a:t>
            </a:r>
            <a:r>
              <a:rPr lang="nl-NL" dirty="0" smtClean="0"/>
              <a:t> </a:t>
            </a:r>
            <a:r>
              <a:rPr lang="nl-NL" dirty="0"/>
              <a:t>username: "</a:t>
            </a:r>
            <a:r>
              <a:rPr lang="nl-NL" dirty="0" err="1"/>
              <a:t>mstobbs</a:t>
            </a:r>
            <a:r>
              <a:rPr lang="nl-NL" dirty="0"/>
              <a:t>",</a:t>
            </a:r>
          </a:p>
          <a:p>
            <a:pPr marL="0" indent="0">
              <a:buNone/>
            </a:pPr>
            <a:r>
              <a:rPr lang="nl-NL" dirty="0"/>
              <a:t>	</a:t>
            </a:r>
            <a:r>
              <a:rPr lang="nl-NL" dirty="0" smtClean="0"/>
              <a:t> </a:t>
            </a:r>
            <a:r>
              <a:rPr lang="nl-NL" dirty="0" err="1"/>
              <a:t>active</a:t>
            </a:r>
            <a:r>
              <a:rPr lang="nl-NL" dirty="0"/>
              <a:t>: </a:t>
            </a:r>
            <a:r>
              <a:rPr lang="nl-NL" dirty="0" err="1"/>
              <a:t>true</a:t>
            </a:r>
            <a:r>
              <a:rPr lang="nl-NL" dirty="0"/>
              <a:t>,</a:t>
            </a:r>
          </a:p>
          <a:p>
            <a:pPr marL="0" indent="0">
              <a:buNone/>
            </a:pPr>
            <a:r>
              <a:rPr lang="nl-NL" dirty="0"/>
              <a:t>	</a:t>
            </a:r>
            <a:r>
              <a:rPr lang="nl-NL" dirty="0" smtClean="0"/>
              <a:t> </a:t>
            </a:r>
            <a:r>
              <a:rPr lang="nl-NL" dirty="0" err="1"/>
              <a:t>usernameStatus</a:t>
            </a:r>
            <a:r>
              <a:rPr lang="nl-NL" dirty="0"/>
              <a:t>: "</a:t>
            </a:r>
            <a:r>
              <a:rPr lang="nl-NL" dirty="0" err="1"/>
              <a:t>active</a:t>
            </a:r>
            <a:r>
              <a:rPr lang="nl-NL" dirty="0"/>
              <a:t>",</a:t>
            </a:r>
          </a:p>
          <a:p>
            <a:pPr marL="0" indent="0">
              <a:buNone/>
            </a:pPr>
            <a:r>
              <a:rPr lang="es-ES_tradnl" dirty="0"/>
              <a:t>	</a:t>
            </a:r>
            <a:r>
              <a:rPr lang="es-ES_tradnl" dirty="0" smtClean="0"/>
              <a:t> </a:t>
            </a:r>
            <a:r>
              <a:rPr lang="es-ES_tradnl" dirty="0" err="1"/>
              <a:t>lastChanged</a:t>
            </a:r>
            <a:r>
              <a:rPr lang="es-ES_tradnl" dirty="0"/>
              <a:t>: "1320080349",</a:t>
            </a:r>
          </a:p>
          <a:p>
            <a:pPr marL="0" indent="0">
              <a:buNone/>
            </a:pPr>
            <a:r>
              <a:rPr lang="en-US" dirty="0"/>
              <a:t>	</a:t>
            </a:r>
            <a:r>
              <a:rPr lang="en-US" dirty="0" smtClean="0"/>
              <a:t> </a:t>
            </a:r>
            <a:r>
              <a:rPr lang="en-US" dirty="0"/>
              <a:t>phone: "303-497-1238",</a:t>
            </a:r>
          </a:p>
          <a:p>
            <a:pPr marL="0" indent="0">
              <a:buNone/>
            </a:pPr>
            <a:r>
              <a:rPr lang="en-US" dirty="0"/>
              <a:t>	</a:t>
            </a:r>
            <a:r>
              <a:rPr lang="en-US" dirty="0" smtClean="0"/>
              <a:t> </a:t>
            </a:r>
            <a:r>
              <a:rPr lang="en-US" dirty="0"/>
              <a:t>location: "ML-17L",</a:t>
            </a:r>
          </a:p>
          <a:p>
            <a:pPr marL="0" indent="0">
              <a:buNone/>
            </a:pPr>
            <a:r>
              <a:rPr lang="en-US" dirty="0"/>
              <a:t>	</a:t>
            </a:r>
            <a:r>
              <a:rPr lang="en-US" dirty="0" smtClean="0"/>
              <a:t> </a:t>
            </a:r>
            <a:r>
              <a:rPr lang="en-US" dirty="0" err="1"/>
              <a:t>internalOrg</a:t>
            </a:r>
            <a:r>
              <a:rPr lang="en-US" dirty="0"/>
              <a:t>: "OSD",</a:t>
            </a:r>
          </a:p>
          <a:p>
            <a:pPr marL="0" indent="0">
              <a:buNone/>
            </a:pPr>
            <a:r>
              <a:rPr lang="en-US" dirty="0"/>
              <a:t>	</a:t>
            </a:r>
            <a:r>
              <a:rPr lang="en-US" dirty="0" smtClean="0"/>
              <a:t> </a:t>
            </a:r>
            <a:r>
              <a:rPr lang="en-US" dirty="0" err="1"/>
              <a:t>mailStop</a:t>
            </a:r>
            <a:r>
              <a:rPr lang="en-US" dirty="0"/>
              <a:t>: "CISL",</a:t>
            </a:r>
          </a:p>
          <a:p>
            <a:pPr marL="0" indent="0">
              <a:buNone/>
            </a:pPr>
            <a:r>
              <a:rPr lang="en-US" dirty="0"/>
              <a:t>	</a:t>
            </a:r>
            <a:r>
              <a:rPr lang="en-US" dirty="0" smtClean="0"/>
              <a:t> </a:t>
            </a:r>
            <a:r>
              <a:rPr lang="en-US" dirty="0"/>
              <a:t>country: "United States"</a:t>
            </a:r>
          </a:p>
          <a:p>
            <a:pPr marL="0" indent="0">
              <a:buNone/>
            </a:pPr>
            <a:r>
              <a:rPr lang="en-US" dirty="0"/>
              <a:t>}</a:t>
            </a:r>
          </a:p>
        </p:txBody>
      </p:sp>
      <p:pic>
        <p:nvPicPr>
          <p:cNvPr id="2" name="Picture 1" descr="imgr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0" y="0"/>
            <a:ext cx="2540000" cy="2794000"/>
          </a:xfrm>
          <a:prstGeom prst="rect">
            <a:avLst/>
          </a:prstGeom>
        </p:spPr>
      </p:pic>
    </p:spTree>
    <p:extLst>
      <p:ext uri="{BB962C8B-B14F-4D97-AF65-F5344CB8AC3E}">
        <p14:creationId xmlns:p14="http://schemas.microsoft.com/office/powerpoint/2010/main" val="12784974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0"/>
            <a:ext cx="6705600" cy="6858000"/>
          </a:xfrm>
        </p:spPr>
        <p:txBody>
          <a:bodyPr>
            <a:noAutofit/>
          </a:bodyPr>
          <a:lstStyle/>
          <a:p>
            <a:pPr marL="0" indent="0">
              <a:buNone/>
            </a:pPr>
            <a:r>
              <a:rPr lang="en-US" sz="1500" dirty="0">
                <a:hlinkClick r:id="rId2"/>
              </a:rPr>
              <a:t>https://people.api.ucar.edu/subOrgs?org</a:t>
            </a:r>
            <a:r>
              <a:rPr lang="en-US" sz="1500" dirty="0" smtClean="0">
                <a:hlinkClick r:id="rId2"/>
              </a:rPr>
              <a:t>=cisl</a:t>
            </a:r>
            <a:endParaRPr lang="en-US" sz="1500" dirty="0" smtClean="0"/>
          </a:p>
          <a:p>
            <a:pPr marL="0" indent="0">
              <a:buNone/>
            </a:pPr>
            <a:endParaRPr lang="en-US" sz="1500" dirty="0"/>
          </a:p>
          <a:p>
            <a:pPr marL="0" indent="0">
              <a:buNone/>
            </a:pPr>
            <a:r>
              <a:rPr lang="en-US" sz="1500" dirty="0" smtClean="0"/>
              <a:t>[</a:t>
            </a:r>
          </a:p>
          <a:p>
            <a:pPr marL="0" indent="0">
              <a:buNone/>
            </a:pPr>
            <a:r>
              <a:rPr lang="en-US" sz="1500" dirty="0" smtClean="0"/>
              <a:t>{</a:t>
            </a:r>
            <a:endParaRPr lang="en-US" sz="1500" dirty="0"/>
          </a:p>
          <a:p>
            <a:pPr marL="457200" lvl="1" indent="0">
              <a:buNone/>
            </a:pPr>
            <a:r>
              <a:rPr lang="en-US" sz="1500" dirty="0"/>
              <a:t>"</a:t>
            </a:r>
            <a:r>
              <a:rPr lang="en-US" sz="1500" dirty="0" err="1"/>
              <a:t>orgId</a:t>
            </a:r>
            <a:r>
              <a:rPr lang="en-US" sz="1500" dirty="0"/>
              <a:t>": 119,</a:t>
            </a:r>
          </a:p>
          <a:p>
            <a:pPr marL="457200" lvl="1" indent="0">
              <a:buNone/>
            </a:pPr>
            <a:r>
              <a:rPr lang="en-US" sz="1500" dirty="0"/>
              <a:t>"acronym": "OSD",</a:t>
            </a:r>
          </a:p>
          <a:p>
            <a:pPr marL="457200" lvl="1" indent="0">
              <a:buNone/>
            </a:pPr>
            <a:r>
              <a:rPr lang="en-US" sz="1500" dirty="0"/>
              <a:t>"active": true,</a:t>
            </a:r>
          </a:p>
          <a:p>
            <a:pPr marL="457200" lvl="1" indent="0">
              <a:buNone/>
            </a:pPr>
            <a:r>
              <a:rPr lang="en-US" sz="1500" dirty="0"/>
              <a:t>"name": "Operations and Services Division",</a:t>
            </a:r>
          </a:p>
          <a:p>
            <a:pPr marL="457200" lvl="1" indent="0">
              <a:buNone/>
            </a:pPr>
            <a:r>
              <a:rPr lang="en-US" sz="1500" dirty="0"/>
              <a:t>"level": "Division / Section",</a:t>
            </a:r>
          </a:p>
          <a:p>
            <a:pPr marL="457200" lvl="1" indent="0">
              <a:buNone/>
            </a:pPr>
            <a:r>
              <a:rPr lang="en-US" sz="1500" dirty="0"/>
              <a:t>"</a:t>
            </a:r>
            <a:r>
              <a:rPr lang="en-US" sz="1500" dirty="0" err="1"/>
              <a:t>levelCode</a:t>
            </a:r>
            <a:r>
              <a:rPr lang="en-US" sz="1500" dirty="0"/>
              <a:t>": "0700",</a:t>
            </a:r>
          </a:p>
          <a:p>
            <a:pPr marL="457200" lvl="1" indent="0">
              <a:buNone/>
            </a:pPr>
            <a:r>
              <a:rPr lang="en-US" sz="1500" dirty="0"/>
              <a:t>"</a:t>
            </a:r>
            <a:r>
              <a:rPr lang="en-US" sz="1500" dirty="0" err="1"/>
              <a:t>leadUpid</a:t>
            </a:r>
            <a:r>
              <a:rPr lang="en-US" sz="1500" dirty="0"/>
              <a:t>": 16511,</a:t>
            </a:r>
          </a:p>
          <a:p>
            <a:pPr marL="457200" lvl="1" indent="0">
              <a:buNone/>
            </a:pPr>
            <a:r>
              <a:rPr lang="en-US" sz="1500" dirty="0"/>
              <a:t>"</a:t>
            </a:r>
            <a:r>
              <a:rPr lang="en-US" sz="1500" dirty="0" err="1"/>
              <a:t>parentOrgAcronym</a:t>
            </a:r>
            <a:r>
              <a:rPr lang="en-US" sz="1500" dirty="0"/>
              <a:t>": "CISL",</a:t>
            </a:r>
          </a:p>
          <a:p>
            <a:pPr marL="457200" lvl="1" indent="0">
              <a:buNone/>
            </a:pPr>
            <a:r>
              <a:rPr lang="en-US" sz="1500" dirty="0"/>
              <a:t>"</a:t>
            </a:r>
            <a:r>
              <a:rPr lang="en-US" sz="1500" dirty="0" err="1"/>
              <a:t>authoritativeUpid</a:t>
            </a:r>
            <a:r>
              <a:rPr lang="en-US" sz="1500" dirty="0"/>
              <a:t>": 4760</a:t>
            </a:r>
          </a:p>
          <a:p>
            <a:pPr marL="0" indent="0">
              <a:buNone/>
            </a:pPr>
            <a:r>
              <a:rPr lang="en-US" sz="1500" dirty="0"/>
              <a:t>},</a:t>
            </a:r>
          </a:p>
          <a:p>
            <a:pPr marL="0" indent="0">
              <a:buNone/>
            </a:pPr>
            <a:r>
              <a:rPr lang="en-US" sz="1500" dirty="0"/>
              <a:t>{</a:t>
            </a:r>
          </a:p>
          <a:p>
            <a:pPr marL="457200" lvl="1" indent="0">
              <a:buNone/>
            </a:pPr>
            <a:r>
              <a:rPr lang="en-US" sz="1500" dirty="0"/>
              <a:t>"</a:t>
            </a:r>
            <a:r>
              <a:rPr lang="en-US" sz="1500" dirty="0" err="1"/>
              <a:t>orgId</a:t>
            </a:r>
            <a:r>
              <a:rPr lang="en-US" sz="1500" dirty="0"/>
              <a:t>": 146,</a:t>
            </a:r>
          </a:p>
          <a:p>
            <a:pPr marL="457200" lvl="1" indent="0">
              <a:buNone/>
            </a:pPr>
            <a:r>
              <a:rPr lang="en-US" sz="1500" dirty="0"/>
              <a:t>"acronym": "TDD",</a:t>
            </a:r>
          </a:p>
          <a:p>
            <a:pPr marL="457200" lvl="1" indent="0">
              <a:buNone/>
            </a:pPr>
            <a:r>
              <a:rPr lang="en-US" sz="1500" dirty="0"/>
              <a:t>"active": true,</a:t>
            </a:r>
          </a:p>
          <a:p>
            <a:pPr marL="457200" lvl="1" indent="0">
              <a:buNone/>
            </a:pPr>
            <a:r>
              <a:rPr lang="en-US" sz="1500" dirty="0"/>
              <a:t>"name": "Technology Development Division",</a:t>
            </a:r>
          </a:p>
          <a:p>
            <a:pPr marL="457200" lvl="1" indent="0">
              <a:buNone/>
            </a:pPr>
            <a:r>
              <a:rPr lang="en-US" sz="1500" dirty="0"/>
              <a:t>"level": "Division / Section",</a:t>
            </a:r>
          </a:p>
          <a:p>
            <a:pPr marL="457200" lvl="1" indent="0">
              <a:buNone/>
            </a:pPr>
            <a:r>
              <a:rPr lang="en-US" sz="1500" dirty="0"/>
              <a:t>"</a:t>
            </a:r>
            <a:r>
              <a:rPr lang="en-US" sz="1500" dirty="0" err="1"/>
              <a:t>levelCode</a:t>
            </a:r>
            <a:r>
              <a:rPr lang="en-US" sz="1500" dirty="0"/>
              <a:t>": "0700",</a:t>
            </a:r>
          </a:p>
          <a:p>
            <a:pPr marL="457200" lvl="1" indent="0">
              <a:buNone/>
            </a:pPr>
            <a:r>
              <a:rPr lang="en-US" sz="1500" dirty="0"/>
              <a:t>"</a:t>
            </a:r>
            <a:r>
              <a:rPr lang="en-US" sz="1500" dirty="0" err="1"/>
              <a:t>leadUpid</a:t>
            </a:r>
            <a:r>
              <a:rPr lang="en-US" sz="1500" dirty="0"/>
              <a:t>": 993,</a:t>
            </a:r>
          </a:p>
          <a:p>
            <a:pPr marL="457200" lvl="1" indent="0">
              <a:buNone/>
            </a:pPr>
            <a:r>
              <a:rPr lang="en-US" sz="1500" dirty="0"/>
              <a:t>"</a:t>
            </a:r>
            <a:r>
              <a:rPr lang="en-US" sz="1500" dirty="0" err="1"/>
              <a:t>parentOrgAcronym</a:t>
            </a:r>
            <a:r>
              <a:rPr lang="en-US" sz="1500" dirty="0"/>
              <a:t>": "CISL",</a:t>
            </a:r>
          </a:p>
          <a:p>
            <a:pPr marL="457200" lvl="1" indent="0">
              <a:buNone/>
            </a:pPr>
            <a:r>
              <a:rPr lang="en-US" sz="1500" dirty="0"/>
              <a:t>"</a:t>
            </a:r>
            <a:r>
              <a:rPr lang="en-US" sz="1500" dirty="0" err="1"/>
              <a:t>authoritativeUpid</a:t>
            </a:r>
            <a:r>
              <a:rPr lang="en-US" sz="1500" dirty="0"/>
              <a:t>": 4760</a:t>
            </a:r>
          </a:p>
          <a:p>
            <a:pPr marL="0" indent="0">
              <a:buNone/>
            </a:pPr>
            <a:r>
              <a:rPr lang="en-US" sz="1500" dirty="0"/>
              <a:t>},</a:t>
            </a:r>
          </a:p>
          <a:p>
            <a:pPr marL="0" indent="0">
              <a:buNone/>
            </a:pPr>
            <a:r>
              <a:rPr lang="en-US" sz="1500" dirty="0"/>
              <a:t>{</a:t>
            </a:r>
          </a:p>
          <a:p>
            <a:pPr marL="457200" lvl="1" indent="0">
              <a:buNone/>
            </a:pPr>
            <a:r>
              <a:rPr lang="en-US" sz="1500" dirty="0"/>
              <a:t>"</a:t>
            </a:r>
            <a:r>
              <a:rPr lang="en-US" sz="1500" dirty="0" err="1"/>
              <a:t>orgId</a:t>
            </a:r>
            <a:r>
              <a:rPr lang="en-US" sz="1500" dirty="0"/>
              <a:t>": 81,</a:t>
            </a:r>
          </a:p>
          <a:p>
            <a:pPr marL="457200" lvl="1" indent="0">
              <a:buNone/>
            </a:pPr>
            <a:r>
              <a:rPr lang="en-US" sz="1500" dirty="0"/>
              <a:t>"acronym": "</a:t>
            </a:r>
            <a:r>
              <a:rPr lang="en-US" sz="1500" dirty="0" err="1"/>
              <a:t>IMAGe</a:t>
            </a:r>
            <a:r>
              <a:rPr lang="en-US" sz="1500" dirty="0"/>
              <a:t>",</a:t>
            </a:r>
          </a:p>
          <a:p>
            <a:pPr marL="457200" lvl="1" indent="0">
              <a:buNone/>
            </a:pPr>
            <a:r>
              <a:rPr lang="en-US" sz="1500" dirty="0"/>
              <a:t>"active": true,</a:t>
            </a:r>
          </a:p>
          <a:p>
            <a:pPr marL="457200" lvl="1" indent="0">
              <a:buNone/>
            </a:pPr>
            <a:r>
              <a:rPr lang="en-US" sz="1500" dirty="0"/>
              <a:t>"name": "Institute for Mathematics Applied to the Geosciences",</a:t>
            </a:r>
          </a:p>
          <a:p>
            <a:pPr marL="457200" lvl="1" indent="0">
              <a:buNone/>
            </a:pPr>
            <a:r>
              <a:rPr lang="en-US" sz="1500" dirty="0"/>
              <a:t>"level": "Division / Section",</a:t>
            </a:r>
          </a:p>
          <a:p>
            <a:pPr marL="457200" lvl="1" indent="0">
              <a:buNone/>
            </a:pPr>
            <a:r>
              <a:rPr lang="en-US" sz="1500" dirty="0"/>
              <a:t>"</a:t>
            </a:r>
            <a:r>
              <a:rPr lang="en-US" sz="1500" dirty="0" err="1"/>
              <a:t>levelCode</a:t>
            </a:r>
            <a:r>
              <a:rPr lang="en-US" sz="1500" dirty="0"/>
              <a:t>": "0700",</a:t>
            </a:r>
          </a:p>
          <a:p>
            <a:pPr marL="457200" lvl="1" indent="0">
              <a:buNone/>
            </a:pPr>
            <a:r>
              <a:rPr lang="en-US" sz="1500" dirty="0"/>
              <a:t>"</a:t>
            </a:r>
            <a:r>
              <a:rPr lang="en-US" sz="1500" dirty="0" err="1"/>
              <a:t>leadUpid</a:t>
            </a:r>
            <a:r>
              <a:rPr lang="en-US" sz="1500" dirty="0"/>
              <a:t>": 444,</a:t>
            </a:r>
          </a:p>
          <a:p>
            <a:pPr marL="457200" lvl="1" indent="0">
              <a:buNone/>
            </a:pPr>
            <a:r>
              <a:rPr lang="en-US" sz="1500" dirty="0"/>
              <a:t>"</a:t>
            </a:r>
            <a:r>
              <a:rPr lang="en-US" sz="1500" dirty="0" err="1"/>
              <a:t>parentOrgAcronym</a:t>
            </a:r>
            <a:r>
              <a:rPr lang="en-US" sz="1500" dirty="0"/>
              <a:t>": "CISL",</a:t>
            </a:r>
          </a:p>
          <a:p>
            <a:pPr marL="457200" lvl="1" indent="0">
              <a:buNone/>
            </a:pPr>
            <a:r>
              <a:rPr lang="en-US" sz="1500" dirty="0"/>
              <a:t>"</a:t>
            </a:r>
            <a:r>
              <a:rPr lang="en-US" sz="1500" dirty="0" err="1"/>
              <a:t>authoritativeUpid</a:t>
            </a:r>
            <a:r>
              <a:rPr lang="en-US" sz="1500" dirty="0"/>
              <a:t>": 11315</a:t>
            </a:r>
          </a:p>
          <a:p>
            <a:pPr marL="0" indent="0">
              <a:buNone/>
            </a:pPr>
            <a:r>
              <a:rPr lang="en-US" sz="1500" dirty="0"/>
              <a:t>},</a:t>
            </a:r>
          </a:p>
          <a:p>
            <a:pPr marL="0" indent="0">
              <a:buNone/>
            </a:pPr>
            <a:r>
              <a:rPr lang="en-US" sz="1500" dirty="0"/>
              <a:t>{</a:t>
            </a:r>
          </a:p>
          <a:p>
            <a:pPr marL="457200" lvl="1" indent="0">
              <a:buNone/>
            </a:pPr>
            <a:r>
              <a:rPr lang="en-US" sz="1500" dirty="0"/>
              <a:t>"</a:t>
            </a:r>
            <a:r>
              <a:rPr lang="en-US" sz="1500" dirty="0" err="1"/>
              <a:t>orgId</a:t>
            </a:r>
            <a:r>
              <a:rPr lang="en-US" sz="1500" dirty="0"/>
              <a:t>": 33,</a:t>
            </a:r>
          </a:p>
          <a:p>
            <a:pPr marL="457200" lvl="1" indent="0">
              <a:buNone/>
            </a:pPr>
            <a:r>
              <a:rPr lang="en-US" sz="1500" dirty="0"/>
              <a:t>"acronym": "CISLAO",</a:t>
            </a:r>
          </a:p>
          <a:p>
            <a:pPr marL="457200" lvl="1" indent="0">
              <a:buNone/>
            </a:pPr>
            <a:r>
              <a:rPr lang="en-US" sz="1500" dirty="0"/>
              <a:t>"active": true,</a:t>
            </a:r>
          </a:p>
          <a:p>
            <a:pPr marL="457200" lvl="1" indent="0">
              <a:buNone/>
            </a:pPr>
            <a:r>
              <a:rPr lang="en-US" sz="1500" dirty="0"/>
              <a:t>"name": "CISL Administrative Office",</a:t>
            </a:r>
          </a:p>
          <a:p>
            <a:pPr marL="457200" lvl="1" indent="0">
              <a:buNone/>
            </a:pPr>
            <a:r>
              <a:rPr lang="en-US" sz="1500" dirty="0"/>
              <a:t>"level": "Division / Section",</a:t>
            </a:r>
          </a:p>
          <a:p>
            <a:pPr marL="457200" lvl="1" indent="0">
              <a:buNone/>
            </a:pPr>
            <a:r>
              <a:rPr lang="en-US" sz="1500" dirty="0"/>
              <a:t>"</a:t>
            </a:r>
            <a:r>
              <a:rPr lang="en-US" sz="1500" dirty="0" err="1"/>
              <a:t>levelCode</a:t>
            </a:r>
            <a:r>
              <a:rPr lang="en-US" sz="1500" dirty="0"/>
              <a:t>": "0700",</a:t>
            </a:r>
          </a:p>
          <a:p>
            <a:pPr marL="457200" lvl="1" indent="0">
              <a:buNone/>
            </a:pPr>
            <a:r>
              <a:rPr lang="en-US" sz="1500" dirty="0"/>
              <a:t>"</a:t>
            </a:r>
            <a:r>
              <a:rPr lang="en-US" sz="1500" dirty="0" err="1"/>
              <a:t>leadUpid</a:t>
            </a:r>
            <a:r>
              <a:rPr lang="en-US" sz="1500" dirty="0"/>
              <a:t>": 8923,</a:t>
            </a:r>
          </a:p>
          <a:p>
            <a:pPr marL="457200" lvl="1" indent="0">
              <a:buNone/>
            </a:pPr>
            <a:r>
              <a:rPr lang="en-US" sz="1500" dirty="0"/>
              <a:t>"</a:t>
            </a:r>
            <a:r>
              <a:rPr lang="en-US" sz="1500" dirty="0" err="1"/>
              <a:t>parentOrgAcronym</a:t>
            </a:r>
            <a:r>
              <a:rPr lang="en-US" sz="1500" dirty="0"/>
              <a:t>": "CISL",</a:t>
            </a:r>
          </a:p>
          <a:p>
            <a:pPr marL="457200" lvl="1" indent="0">
              <a:buNone/>
            </a:pPr>
            <a:r>
              <a:rPr lang="en-US" sz="1500" dirty="0"/>
              <a:t>"</a:t>
            </a:r>
            <a:r>
              <a:rPr lang="en-US" sz="1500" dirty="0" err="1"/>
              <a:t>authoritativeUpid</a:t>
            </a:r>
            <a:r>
              <a:rPr lang="en-US" sz="1500" dirty="0"/>
              <a:t>": 4760</a:t>
            </a:r>
          </a:p>
          <a:p>
            <a:pPr marL="0" indent="0">
              <a:buNone/>
            </a:pPr>
            <a:r>
              <a:rPr lang="en-US" sz="1500" dirty="0"/>
              <a:t>}</a:t>
            </a:r>
          </a:p>
          <a:p>
            <a:pPr marL="0" indent="0">
              <a:buNone/>
            </a:pPr>
            <a:r>
              <a:rPr lang="en-US" sz="1500" dirty="0"/>
              <a:t>]</a:t>
            </a:r>
            <a:endParaRPr lang="en-US" sz="1500" dirty="0" smtClean="0"/>
          </a:p>
          <a:p>
            <a:pPr marL="0" indent="0">
              <a:buNone/>
            </a:pPr>
            <a:endParaRPr lang="en-US" sz="1500" dirty="0" smtClean="0"/>
          </a:p>
        </p:txBody>
      </p:sp>
      <p:pic>
        <p:nvPicPr>
          <p:cNvPr id="2" name="Picture 1" descr="imgr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0" y="0"/>
            <a:ext cx="2540000" cy="2794000"/>
          </a:xfrm>
          <a:prstGeom prst="rect">
            <a:avLst/>
          </a:prstGeom>
        </p:spPr>
      </p:pic>
    </p:spTree>
    <p:extLst>
      <p:ext uri="{BB962C8B-B14F-4D97-AF65-F5344CB8AC3E}">
        <p14:creationId xmlns:p14="http://schemas.microsoft.com/office/powerpoint/2010/main" val="25874509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Client Toolkit</a:t>
            </a:r>
            <a:endParaRPr lang="en-US" dirty="0"/>
          </a:p>
        </p:txBody>
      </p:sp>
      <p:sp>
        <p:nvSpPr>
          <p:cNvPr id="3" name="Content Placeholder 2"/>
          <p:cNvSpPr>
            <a:spLocks noGrp="1"/>
          </p:cNvSpPr>
          <p:nvPr>
            <p:ph idx="1"/>
          </p:nvPr>
        </p:nvSpPr>
        <p:spPr/>
        <p:txBody>
          <a:bodyPr/>
          <a:lstStyle/>
          <a:p>
            <a:r>
              <a:rPr lang="en-US" dirty="0" err="1" smtClean="0"/>
              <a:t>JSONView</a:t>
            </a:r>
            <a:r>
              <a:rPr lang="en-US" dirty="0" smtClean="0"/>
              <a:t> browser plugin</a:t>
            </a:r>
          </a:p>
          <a:p>
            <a:r>
              <a:rPr lang="en-US" dirty="0" smtClean="0"/>
              <a:t>HTTP client library</a:t>
            </a:r>
          </a:p>
          <a:p>
            <a:r>
              <a:rPr lang="en-US" dirty="0" smtClean="0"/>
              <a:t>JSON parser library</a:t>
            </a:r>
            <a:endParaRPr lang="en-US" dirty="0"/>
          </a:p>
        </p:txBody>
      </p:sp>
    </p:spTree>
    <p:extLst>
      <p:ext uri="{BB962C8B-B14F-4D97-AF65-F5344CB8AC3E}">
        <p14:creationId xmlns:p14="http://schemas.microsoft.com/office/powerpoint/2010/main" val="10887738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PHP code example</a:t>
            </a:r>
            <a:endParaRPr lang="en-US" dirty="0"/>
          </a:p>
        </p:txBody>
      </p:sp>
      <p:sp>
        <p:nvSpPr>
          <p:cNvPr id="3" name="Content Placeholder 2"/>
          <p:cNvSpPr>
            <a:spLocks noGrp="1"/>
          </p:cNvSpPr>
          <p:nvPr>
            <p:ph idx="1"/>
          </p:nvPr>
        </p:nvSpPr>
        <p:spPr>
          <a:xfrm>
            <a:off x="457200" y="944562"/>
            <a:ext cx="8229600" cy="4953000"/>
          </a:xfrm>
        </p:spPr>
        <p:txBody>
          <a:bodyPr>
            <a:normAutofit fontScale="47500" lnSpcReduction="20000"/>
          </a:bodyPr>
          <a:lstStyle/>
          <a:p>
            <a:pPr marL="514350" indent="-514350">
              <a:spcAft>
                <a:spcPts val="600"/>
              </a:spcAft>
              <a:buFont typeface="+mj-lt"/>
              <a:buAutoNum type="arabicPeriod"/>
            </a:pPr>
            <a:r>
              <a:rPr lang="en-US" dirty="0">
                <a:latin typeface="Monaco"/>
                <a:cs typeface="Monaco"/>
              </a:rPr>
              <a:t>&lt;?</a:t>
            </a:r>
            <a:r>
              <a:rPr lang="en-US" dirty="0" err="1">
                <a:latin typeface="Monaco"/>
                <a:cs typeface="Monaco"/>
              </a:rPr>
              <a:t>php</a:t>
            </a:r>
            <a:endParaRPr lang="en-US" dirty="0">
              <a:latin typeface="Monaco"/>
              <a:cs typeface="Monaco"/>
            </a:endParaRPr>
          </a:p>
          <a:p>
            <a:pPr marL="514350" indent="-514350">
              <a:spcAft>
                <a:spcPts val="600"/>
              </a:spcAft>
              <a:buFont typeface="+mj-lt"/>
              <a:buAutoNum type="arabicPeriod"/>
            </a:pPr>
            <a:r>
              <a:rPr lang="en-US" dirty="0">
                <a:latin typeface="Monaco"/>
                <a:cs typeface="Monaco"/>
              </a:rPr>
              <a:t> </a:t>
            </a:r>
          </a:p>
          <a:p>
            <a:pPr marL="514350" indent="-514350">
              <a:spcAft>
                <a:spcPts val="600"/>
              </a:spcAft>
              <a:buFont typeface="+mj-lt"/>
              <a:buAutoNum type="arabicPeriod"/>
            </a:pPr>
            <a:r>
              <a:rPr lang="en-US" dirty="0">
                <a:latin typeface="Monaco"/>
                <a:cs typeface="Monaco"/>
              </a:rPr>
              <a:t>$response = </a:t>
            </a:r>
            <a:r>
              <a:rPr lang="en-US" dirty="0" err="1">
                <a:latin typeface="Monaco"/>
                <a:cs typeface="Monaco"/>
              </a:rPr>
              <a:t>http_get</a:t>
            </a:r>
            <a:r>
              <a:rPr lang="en-US" dirty="0">
                <a:latin typeface="Monaco"/>
                <a:cs typeface="Monaco"/>
              </a:rPr>
              <a:t>("https://</a:t>
            </a:r>
            <a:r>
              <a:rPr lang="en-US" dirty="0" err="1" smtClean="0">
                <a:latin typeface="Monaco"/>
                <a:cs typeface="Monaco"/>
              </a:rPr>
              <a:t>people.api.ucar.edu</a:t>
            </a:r>
            <a:r>
              <a:rPr lang="en-US" dirty="0" smtClean="0">
                <a:latin typeface="Monaco"/>
                <a:cs typeface="Monaco"/>
              </a:rPr>
              <a:t>/</a:t>
            </a:r>
            <a:endParaRPr lang="en-US" dirty="0">
              <a:latin typeface="Monaco"/>
              <a:cs typeface="Monaco"/>
            </a:endParaRPr>
          </a:p>
          <a:p>
            <a:pPr marL="514350" indent="-514350">
              <a:spcAft>
                <a:spcPts val="600"/>
              </a:spcAft>
              <a:buFont typeface="+mj-lt"/>
              <a:buAutoNum type="arabicPeriod"/>
            </a:pPr>
            <a:r>
              <a:rPr lang="en-US" dirty="0" err="1" smtClean="0">
                <a:latin typeface="Monaco"/>
                <a:cs typeface="Monaco"/>
              </a:rPr>
              <a:t>internalPersons</a:t>
            </a:r>
            <a:r>
              <a:rPr lang="en-US" dirty="0" err="1">
                <a:latin typeface="Monaco"/>
                <a:cs typeface="Monaco"/>
              </a:rPr>
              <a:t>?name</a:t>
            </a:r>
            <a:r>
              <a:rPr lang="en-US" dirty="0">
                <a:latin typeface="Monaco"/>
                <a:cs typeface="Monaco"/>
              </a:rPr>
              <a:t>=bob" , $info)</a:t>
            </a:r>
            <a:r>
              <a:rPr lang="en-US" dirty="0" smtClean="0">
                <a:latin typeface="Monaco"/>
                <a:cs typeface="Monaco"/>
              </a:rPr>
              <a:t>;</a:t>
            </a:r>
          </a:p>
          <a:p>
            <a:pPr marL="514350" indent="-514350">
              <a:spcAft>
                <a:spcPts val="600"/>
              </a:spcAft>
              <a:buFont typeface="+mj-lt"/>
              <a:buAutoNum type="arabicPeriod"/>
            </a:pPr>
            <a:r>
              <a:rPr lang="en-US" dirty="0" smtClean="0">
                <a:latin typeface="Monaco"/>
                <a:cs typeface="Monaco"/>
              </a:rPr>
              <a:t> </a:t>
            </a:r>
            <a:endParaRPr lang="en-US" dirty="0">
              <a:latin typeface="Monaco"/>
              <a:cs typeface="Monaco"/>
            </a:endParaRPr>
          </a:p>
          <a:p>
            <a:pPr marL="514350" indent="-514350">
              <a:spcAft>
                <a:spcPts val="600"/>
              </a:spcAft>
              <a:buFont typeface="+mj-lt"/>
              <a:buAutoNum type="arabicPeriod"/>
            </a:pPr>
            <a:r>
              <a:rPr lang="en-US" dirty="0">
                <a:latin typeface="Monaco"/>
                <a:cs typeface="Monaco"/>
              </a:rPr>
              <a:t>$body = </a:t>
            </a:r>
            <a:r>
              <a:rPr lang="en-US" dirty="0" err="1">
                <a:latin typeface="Monaco"/>
                <a:cs typeface="Monaco"/>
              </a:rPr>
              <a:t>http_parse_message</a:t>
            </a:r>
            <a:r>
              <a:rPr lang="en-US" dirty="0">
                <a:latin typeface="Monaco"/>
                <a:cs typeface="Monaco"/>
              </a:rPr>
              <a:t>($response)-&gt;body</a:t>
            </a:r>
            <a:r>
              <a:rPr lang="en-US" dirty="0" smtClean="0">
                <a:latin typeface="Monaco"/>
                <a:cs typeface="Monaco"/>
              </a:rPr>
              <a:t>;</a:t>
            </a:r>
          </a:p>
          <a:p>
            <a:pPr marL="514350" indent="-514350">
              <a:spcAft>
                <a:spcPts val="600"/>
              </a:spcAft>
              <a:buFont typeface="+mj-lt"/>
              <a:buAutoNum type="arabicPeriod"/>
            </a:pPr>
            <a:r>
              <a:rPr lang="en-US" dirty="0" smtClean="0">
                <a:latin typeface="Monaco"/>
                <a:cs typeface="Monaco"/>
              </a:rPr>
              <a:t> </a:t>
            </a:r>
            <a:endParaRPr lang="en-US" dirty="0">
              <a:latin typeface="Monaco"/>
              <a:cs typeface="Monaco"/>
            </a:endParaRPr>
          </a:p>
          <a:p>
            <a:pPr marL="514350" indent="-514350">
              <a:spcAft>
                <a:spcPts val="600"/>
              </a:spcAft>
              <a:buFont typeface="+mj-lt"/>
              <a:buAutoNum type="arabicPeriod"/>
            </a:pPr>
            <a:r>
              <a:rPr lang="en-US" dirty="0">
                <a:latin typeface="Monaco"/>
                <a:cs typeface="Monaco"/>
              </a:rPr>
              <a:t>$persons = </a:t>
            </a:r>
            <a:r>
              <a:rPr lang="en-US" dirty="0" err="1">
                <a:latin typeface="Monaco"/>
                <a:cs typeface="Monaco"/>
              </a:rPr>
              <a:t>json_decode</a:t>
            </a:r>
            <a:r>
              <a:rPr lang="en-US" dirty="0">
                <a:latin typeface="Monaco"/>
                <a:cs typeface="Monaco"/>
              </a:rPr>
              <a:t>($body)</a:t>
            </a:r>
            <a:r>
              <a:rPr lang="en-US" dirty="0" smtClean="0">
                <a:latin typeface="Monaco"/>
                <a:cs typeface="Monaco"/>
              </a:rPr>
              <a:t>;</a:t>
            </a:r>
          </a:p>
          <a:p>
            <a:pPr marL="514350" indent="-514350">
              <a:spcAft>
                <a:spcPts val="600"/>
              </a:spcAft>
              <a:buFont typeface="+mj-lt"/>
              <a:buAutoNum type="arabicPeriod"/>
            </a:pPr>
            <a:r>
              <a:rPr lang="en-US" dirty="0" smtClean="0">
                <a:latin typeface="Monaco"/>
                <a:cs typeface="Monaco"/>
              </a:rPr>
              <a:t> </a:t>
            </a:r>
            <a:endParaRPr lang="en-US" dirty="0">
              <a:latin typeface="Monaco"/>
              <a:cs typeface="Monaco"/>
            </a:endParaRPr>
          </a:p>
          <a:p>
            <a:pPr marL="514350" indent="-514350">
              <a:spcAft>
                <a:spcPts val="600"/>
              </a:spcAft>
              <a:buFont typeface="+mj-lt"/>
              <a:buAutoNum type="arabicPeriod"/>
            </a:pPr>
            <a:r>
              <a:rPr lang="en-US" dirty="0" err="1">
                <a:latin typeface="Monaco"/>
                <a:cs typeface="Monaco"/>
              </a:rPr>
              <a:t>foreach</a:t>
            </a:r>
            <a:r>
              <a:rPr lang="en-US" dirty="0">
                <a:latin typeface="Monaco"/>
                <a:cs typeface="Monaco"/>
              </a:rPr>
              <a:t> ($persons as $person) {</a:t>
            </a:r>
          </a:p>
          <a:p>
            <a:pPr marL="514350" indent="-514350">
              <a:spcAft>
                <a:spcPts val="600"/>
              </a:spcAft>
              <a:buFont typeface="+mj-lt"/>
              <a:buAutoNum type="arabicPeriod"/>
            </a:pPr>
            <a:r>
              <a:rPr lang="en-US" dirty="0">
                <a:latin typeface="Monaco"/>
                <a:cs typeface="Monaco"/>
              </a:rPr>
              <a:t>    </a:t>
            </a:r>
            <a:r>
              <a:rPr lang="en-US" dirty="0" err="1">
                <a:latin typeface="Monaco"/>
                <a:cs typeface="Monaco"/>
              </a:rPr>
              <a:t>foreach</a:t>
            </a:r>
            <a:r>
              <a:rPr lang="en-US" dirty="0">
                <a:latin typeface="Monaco"/>
                <a:cs typeface="Monaco"/>
              </a:rPr>
              <a:t> ($person as $key =&gt; $value) {</a:t>
            </a:r>
          </a:p>
          <a:p>
            <a:pPr marL="514350" indent="-514350">
              <a:spcAft>
                <a:spcPts val="600"/>
              </a:spcAft>
              <a:buFont typeface="+mj-lt"/>
              <a:buAutoNum type="arabicPeriod"/>
            </a:pPr>
            <a:r>
              <a:rPr lang="es-ES_tradnl" dirty="0">
                <a:latin typeface="Monaco"/>
                <a:cs typeface="Monaco"/>
              </a:rPr>
              <a:t>        echo nl2br("$</a:t>
            </a:r>
            <a:r>
              <a:rPr lang="es-ES_tradnl" dirty="0" err="1">
                <a:latin typeface="Monaco"/>
                <a:cs typeface="Monaco"/>
              </a:rPr>
              <a:t>key</a:t>
            </a:r>
            <a:r>
              <a:rPr lang="es-ES_tradnl" dirty="0">
                <a:latin typeface="Monaco"/>
                <a:cs typeface="Monaco"/>
              </a:rPr>
              <a:t>: $</a:t>
            </a:r>
            <a:r>
              <a:rPr lang="es-ES_tradnl" dirty="0" err="1">
                <a:latin typeface="Monaco"/>
                <a:cs typeface="Monaco"/>
              </a:rPr>
              <a:t>value</a:t>
            </a:r>
            <a:r>
              <a:rPr lang="es-ES_tradnl" dirty="0">
                <a:latin typeface="Monaco"/>
                <a:cs typeface="Monaco"/>
              </a:rPr>
              <a:t> \n");</a:t>
            </a:r>
          </a:p>
          <a:p>
            <a:pPr marL="514350" indent="-514350">
              <a:spcAft>
                <a:spcPts val="600"/>
              </a:spcAft>
              <a:buFont typeface="+mj-lt"/>
              <a:buAutoNum type="arabicPeriod"/>
            </a:pPr>
            <a:r>
              <a:rPr lang="es-ES_tradnl" dirty="0">
                <a:latin typeface="Monaco"/>
                <a:cs typeface="Monaco"/>
              </a:rPr>
              <a:t>    }</a:t>
            </a:r>
          </a:p>
          <a:p>
            <a:pPr marL="514350" indent="-514350">
              <a:spcAft>
                <a:spcPts val="600"/>
              </a:spcAft>
              <a:buFont typeface="+mj-lt"/>
              <a:buAutoNum type="arabicPeriod"/>
            </a:pPr>
            <a:r>
              <a:rPr lang="es-ES_tradnl" dirty="0">
                <a:latin typeface="Monaco"/>
                <a:cs typeface="Monaco"/>
              </a:rPr>
              <a:t>    echo nl2br("\n");</a:t>
            </a:r>
          </a:p>
          <a:p>
            <a:pPr marL="514350" indent="-514350">
              <a:spcAft>
                <a:spcPts val="600"/>
              </a:spcAft>
              <a:buFont typeface="+mj-lt"/>
              <a:buAutoNum type="arabicPeriod"/>
            </a:pPr>
            <a:r>
              <a:rPr lang="es-ES_tradnl" dirty="0">
                <a:latin typeface="Monaco"/>
                <a:cs typeface="Monaco"/>
              </a:rPr>
              <a:t>}</a:t>
            </a:r>
          </a:p>
          <a:p>
            <a:pPr marL="514350" indent="-514350">
              <a:spcAft>
                <a:spcPts val="600"/>
              </a:spcAft>
              <a:buFont typeface="+mj-lt"/>
              <a:buAutoNum type="arabicPeriod"/>
            </a:pPr>
            <a:r>
              <a:rPr lang="es-ES_tradnl" dirty="0">
                <a:latin typeface="Monaco"/>
                <a:cs typeface="Monaco"/>
              </a:rPr>
              <a:t>?&gt;</a:t>
            </a:r>
            <a:endParaRPr lang="en-US" dirty="0">
              <a:latin typeface="Monaco"/>
              <a:cs typeface="Monaco"/>
            </a:endParaRPr>
          </a:p>
        </p:txBody>
      </p:sp>
    </p:spTree>
    <p:extLst>
      <p:ext uri="{BB962C8B-B14F-4D97-AF65-F5344CB8AC3E}">
        <p14:creationId xmlns:p14="http://schemas.microsoft.com/office/powerpoint/2010/main" val="32671620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Python code example</a:t>
            </a:r>
            <a:endParaRPr lang="en-US" dirty="0"/>
          </a:p>
        </p:txBody>
      </p:sp>
      <p:sp>
        <p:nvSpPr>
          <p:cNvPr id="3" name="Content Placeholder 2"/>
          <p:cNvSpPr>
            <a:spLocks noGrp="1"/>
          </p:cNvSpPr>
          <p:nvPr>
            <p:ph idx="1"/>
          </p:nvPr>
        </p:nvSpPr>
        <p:spPr>
          <a:xfrm>
            <a:off x="457200" y="609600"/>
            <a:ext cx="8229600" cy="6248400"/>
          </a:xfrm>
        </p:spPr>
        <p:txBody>
          <a:bodyPr>
            <a:noAutofit/>
          </a:bodyPr>
          <a:lstStyle/>
          <a:p>
            <a:pPr>
              <a:buFont typeface="+mj-lt"/>
              <a:buAutoNum type="arabicPeriod"/>
            </a:pPr>
            <a:r>
              <a:rPr lang="en-US" sz="1600" dirty="0" smtClean="0">
                <a:latin typeface="Monaco"/>
                <a:cs typeface="Monaco"/>
              </a:rPr>
              <a:t> #</a:t>
            </a:r>
            <a:r>
              <a:rPr lang="en-US" sz="1600" dirty="0">
                <a:latin typeface="Monaco"/>
                <a:cs typeface="Monaco"/>
              </a:rPr>
              <a:t>!/</a:t>
            </a:r>
            <a:r>
              <a:rPr lang="en-US" sz="1600" dirty="0" err="1">
                <a:latin typeface="Monaco"/>
                <a:cs typeface="Monaco"/>
              </a:rPr>
              <a:t>usr</a:t>
            </a:r>
            <a:r>
              <a:rPr lang="en-US" sz="1600" dirty="0">
                <a:latin typeface="Monaco"/>
                <a:cs typeface="Monaco"/>
              </a:rPr>
              <a:t>/bin/python</a:t>
            </a:r>
          </a:p>
          <a:p>
            <a:pPr>
              <a:buFont typeface="+mj-lt"/>
              <a:buAutoNum type="arabicPeriod"/>
            </a:pPr>
            <a:r>
              <a:rPr lang="en-US" sz="1600" dirty="0" smtClean="0">
                <a:latin typeface="Monaco"/>
                <a:cs typeface="Monaco"/>
              </a:rPr>
              <a:t> import</a:t>
            </a:r>
            <a:r>
              <a:rPr lang="en-US" sz="1600" dirty="0">
                <a:latin typeface="Monaco"/>
                <a:cs typeface="Monaco"/>
              </a:rPr>
              <a:t> httplib2</a:t>
            </a:r>
          </a:p>
          <a:p>
            <a:pPr>
              <a:buFont typeface="+mj-lt"/>
              <a:buAutoNum type="arabicPeriod"/>
            </a:pPr>
            <a:r>
              <a:rPr lang="en-US" sz="1600" dirty="0" smtClean="0">
                <a:latin typeface="Monaco"/>
                <a:cs typeface="Monaco"/>
              </a:rPr>
              <a:t> import</a:t>
            </a:r>
            <a:r>
              <a:rPr lang="en-US" sz="1600" dirty="0">
                <a:latin typeface="Monaco"/>
                <a:cs typeface="Monaco"/>
              </a:rPr>
              <a:t> </a:t>
            </a:r>
            <a:r>
              <a:rPr lang="en-US" sz="1600" dirty="0" err="1">
                <a:latin typeface="Monaco"/>
                <a:cs typeface="Monaco"/>
              </a:rPr>
              <a:t>demjson</a:t>
            </a:r>
            <a:endParaRPr lang="en-US" sz="1600" dirty="0">
              <a:latin typeface="Monaco"/>
              <a:cs typeface="Monaco"/>
            </a:endParaRPr>
          </a:p>
          <a:p>
            <a:pPr>
              <a:buFont typeface="+mj-lt"/>
              <a:buAutoNum type="arabicPeriod"/>
            </a:pPr>
            <a:r>
              <a:rPr lang="en-US" sz="1600" dirty="0">
                <a:latin typeface="Monaco"/>
                <a:cs typeface="Monaco"/>
              </a:rPr>
              <a:t> </a:t>
            </a:r>
          </a:p>
          <a:p>
            <a:pPr>
              <a:buFont typeface="+mj-lt"/>
              <a:buAutoNum type="arabicPeriod"/>
            </a:pPr>
            <a:r>
              <a:rPr lang="en-US" sz="1600" dirty="0" smtClean="0">
                <a:latin typeface="Monaco"/>
                <a:cs typeface="Monaco"/>
              </a:rPr>
              <a:t> </a:t>
            </a:r>
            <a:r>
              <a:rPr lang="en-US" sz="1600" dirty="0" err="1" smtClean="0">
                <a:latin typeface="Monaco"/>
                <a:cs typeface="Monaco"/>
              </a:rPr>
              <a:t>url</a:t>
            </a:r>
            <a:r>
              <a:rPr lang="en-US" sz="1600" dirty="0">
                <a:latin typeface="Monaco"/>
                <a:cs typeface="Monaco"/>
              </a:rPr>
              <a:t>='https://</a:t>
            </a:r>
            <a:r>
              <a:rPr lang="en-US" sz="1600" dirty="0" err="1">
                <a:latin typeface="Monaco"/>
                <a:cs typeface="Monaco"/>
              </a:rPr>
              <a:t>people.api.ucar.edu</a:t>
            </a:r>
            <a:r>
              <a:rPr lang="en-US" sz="1600" dirty="0">
                <a:latin typeface="Monaco"/>
                <a:cs typeface="Monaco"/>
              </a:rPr>
              <a:t>/</a:t>
            </a:r>
            <a:r>
              <a:rPr lang="en-US" sz="1600" dirty="0" err="1">
                <a:latin typeface="Monaco"/>
                <a:cs typeface="Monaco"/>
              </a:rPr>
              <a:t>internalPersons?name</a:t>
            </a:r>
            <a:r>
              <a:rPr lang="en-US" sz="1600" dirty="0">
                <a:latin typeface="Monaco"/>
                <a:cs typeface="Monaco"/>
              </a:rPr>
              <a:t>=bill'</a:t>
            </a:r>
          </a:p>
          <a:p>
            <a:pPr>
              <a:buFont typeface="+mj-lt"/>
              <a:buAutoNum type="arabicPeriod"/>
            </a:pPr>
            <a:r>
              <a:rPr lang="en-US" sz="1600" dirty="0" smtClean="0">
                <a:latin typeface="Monaco"/>
                <a:cs typeface="Monaco"/>
              </a:rPr>
              <a:t> http</a:t>
            </a:r>
            <a:r>
              <a:rPr lang="en-US" sz="1600" dirty="0">
                <a:latin typeface="Monaco"/>
                <a:cs typeface="Monaco"/>
              </a:rPr>
              <a:t>=httplib2.Http()</a:t>
            </a:r>
          </a:p>
          <a:p>
            <a:pPr>
              <a:buFont typeface="+mj-lt"/>
              <a:buAutoNum type="arabicPeriod"/>
            </a:pPr>
            <a:r>
              <a:rPr lang="en-US" sz="1600" dirty="0">
                <a:latin typeface="Monaco"/>
                <a:cs typeface="Monaco"/>
              </a:rPr>
              <a:t> </a:t>
            </a:r>
          </a:p>
          <a:p>
            <a:pPr>
              <a:buFont typeface="+mj-lt"/>
              <a:buAutoNum type="arabicPeriod"/>
            </a:pPr>
            <a:r>
              <a:rPr lang="en-US" sz="1600" dirty="0" smtClean="0">
                <a:latin typeface="Monaco"/>
                <a:cs typeface="Monaco"/>
              </a:rPr>
              <a:t> headers </a:t>
            </a:r>
            <a:r>
              <a:rPr lang="en-US" sz="1600" dirty="0">
                <a:latin typeface="Monaco"/>
                <a:cs typeface="Monaco"/>
              </a:rPr>
              <a:t>= {'Content-type': 'application/</a:t>
            </a:r>
            <a:r>
              <a:rPr lang="en-US" sz="1600" dirty="0" err="1">
                <a:latin typeface="Monaco"/>
                <a:cs typeface="Monaco"/>
              </a:rPr>
              <a:t>json</a:t>
            </a:r>
            <a:r>
              <a:rPr lang="en-US" sz="1600" dirty="0">
                <a:latin typeface="Monaco"/>
                <a:cs typeface="Monaco"/>
              </a:rPr>
              <a:t>'}</a:t>
            </a:r>
          </a:p>
          <a:p>
            <a:pPr>
              <a:buFont typeface="+mj-lt"/>
              <a:buAutoNum type="arabicPeriod"/>
            </a:pPr>
            <a:r>
              <a:rPr lang="en-US" sz="1600" dirty="0" smtClean="0">
                <a:latin typeface="Monaco"/>
                <a:cs typeface="Monaco"/>
              </a:rPr>
              <a:t> response</a:t>
            </a:r>
            <a:r>
              <a:rPr lang="en-US" sz="1600" dirty="0">
                <a:latin typeface="Monaco"/>
                <a:cs typeface="Monaco"/>
              </a:rPr>
              <a:t>, content = </a:t>
            </a:r>
            <a:r>
              <a:rPr lang="en-US" sz="1600" dirty="0" err="1">
                <a:latin typeface="Monaco"/>
                <a:cs typeface="Monaco"/>
              </a:rPr>
              <a:t>http.request</a:t>
            </a:r>
            <a:r>
              <a:rPr lang="en-US" sz="1600" dirty="0">
                <a:latin typeface="Monaco"/>
                <a:cs typeface="Monaco"/>
              </a:rPr>
              <a:t>(</a:t>
            </a:r>
            <a:r>
              <a:rPr lang="en-US" sz="1600" dirty="0" err="1">
                <a:latin typeface="Monaco"/>
                <a:cs typeface="Monaco"/>
              </a:rPr>
              <a:t>url</a:t>
            </a:r>
            <a:r>
              <a:rPr lang="en-US" sz="1600" dirty="0">
                <a:latin typeface="Monaco"/>
                <a:cs typeface="Monaco"/>
              </a:rPr>
              <a:t>, 'GET', headers=headers)</a:t>
            </a:r>
          </a:p>
          <a:p>
            <a:pPr>
              <a:buFont typeface="+mj-lt"/>
              <a:buAutoNum type="arabicPeriod"/>
            </a:pPr>
            <a:r>
              <a:rPr lang="en-US" sz="1600" dirty="0" smtClean="0">
                <a:latin typeface="Monaco"/>
                <a:cs typeface="Monaco"/>
              </a:rPr>
              <a:t> status </a:t>
            </a:r>
            <a:r>
              <a:rPr lang="en-US" sz="1600" dirty="0">
                <a:latin typeface="Monaco"/>
                <a:cs typeface="Monaco"/>
              </a:rPr>
              <a:t>= </a:t>
            </a:r>
            <a:r>
              <a:rPr lang="en-US" sz="1600" dirty="0" err="1">
                <a:latin typeface="Monaco"/>
                <a:cs typeface="Monaco"/>
              </a:rPr>
              <a:t>response.status</a:t>
            </a:r>
            <a:endParaRPr lang="en-US" sz="1600" dirty="0">
              <a:latin typeface="Monaco"/>
              <a:cs typeface="Monaco"/>
            </a:endParaRPr>
          </a:p>
          <a:p>
            <a:pPr>
              <a:buFont typeface="+mj-lt"/>
              <a:buAutoNum type="arabicPeriod"/>
            </a:pPr>
            <a:r>
              <a:rPr lang="en-US" sz="1600" dirty="0" smtClean="0">
                <a:latin typeface="Monaco"/>
                <a:cs typeface="Monaco"/>
              </a:rPr>
              <a:t> if</a:t>
            </a:r>
            <a:r>
              <a:rPr lang="en-US" sz="1600" dirty="0">
                <a:latin typeface="Monaco"/>
                <a:cs typeface="Monaco"/>
              </a:rPr>
              <a:t> status == 200:</a:t>
            </a:r>
          </a:p>
          <a:p>
            <a:pPr>
              <a:buFont typeface="+mj-lt"/>
              <a:buAutoNum type="arabicPeriod"/>
            </a:pPr>
            <a:r>
              <a:rPr lang="en-US" sz="1600" dirty="0">
                <a:latin typeface="Monaco"/>
                <a:cs typeface="Monaco"/>
              </a:rPr>
              <a:t>    persons=</a:t>
            </a:r>
            <a:r>
              <a:rPr lang="en-US" sz="1600" dirty="0" err="1">
                <a:latin typeface="Monaco"/>
                <a:cs typeface="Monaco"/>
              </a:rPr>
              <a:t>demjson.decode</a:t>
            </a:r>
            <a:r>
              <a:rPr lang="en-US" sz="1600" dirty="0">
                <a:latin typeface="Monaco"/>
                <a:cs typeface="Monaco"/>
              </a:rPr>
              <a:t>(content)</a:t>
            </a:r>
          </a:p>
          <a:p>
            <a:pPr>
              <a:buFont typeface="+mj-lt"/>
              <a:buAutoNum type="arabicPeriod"/>
            </a:pPr>
            <a:r>
              <a:rPr lang="en-US" sz="1600" dirty="0">
                <a:latin typeface="Monaco"/>
                <a:cs typeface="Monaco"/>
              </a:rPr>
              <a:t>    for </a:t>
            </a:r>
            <a:r>
              <a:rPr lang="en-US" sz="1600" dirty="0" err="1">
                <a:latin typeface="Monaco"/>
                <a:cs typeface="Monaco"/>
              </a:rPr>
              <a:t>i</a:t>
            </a:r>
            <a:r>
              <a:rPr lang="en-US" sz="1600" dirty="0">
                <a:latin typeface="Monaco"/>
                <a:cs typeface="Monaco"/>
              </a:rPr>
              <a:t> in range(</a:t>
            </a:r>
            <a:r>
              <a:rPr lang="en-US" sz="1600" dirty="0" err="1">
                <a:latin typeface="Monaco"/>
                <a:cs typeface="Monaco"/>
              </a:rPr>
              <a:t>len</a:t>
            </a:r>
            <a:r>
              <a:rPr lang="en-US" sz="1600" dirty="0">
                <a:latin typeface="Monaco"/>
                <a:cs typeface="Monaco"/>
              </a:rPr>
              <a:t>(persons)):</a:t>
            </a:r>
          </a:p>
          <a:p>
            <a:pPr>
              <a:buFont typeface="+mj-lt"/>
              <a:buAutoNum type="arabicPeriod"/>
            </a:pPr>
            <a:r>
              <a:rPr lang="en-US" sz="1600" dirty="0">
                <a:latin typeface="Monaco"/>
                <a:cs typeface="Monaco"/>
              </a:rPr>
              <a:t>        for key, value in persons[</a:t>
            </a:r>
            <a:r>
              <a:rPr lang="en-US" sz="1600" dirty="0" err="1">
                <a:latin typeface="Monaco"/>
                <a:cs typeface="Monaco"/>
              </a:rPr>
              <a:t>i</a:t>
            </a:r>
            <a:r>
              <a:rPr lang="en-US" sz="1600" dirty="0">
                <a:latin typeface="Monaco"/>
                <a:cs typeface="Monaco"/>
              </a:rPr>
              <a:t>].items():</a:t>
            </a:r>
          </a:p>
          <a:p>
            <a:pPr>
              <a:buFont typeface="+mj-lt"/>
              <a:buAutoNum type="arabicPeriod"/>
            </a:pPr>
            <a:r>
              <a:rPr lang="fi-FI" sz="1600" dirty="0">
                <a:latin typeface="Monaco"/>
                <a:cs typeface="Monaco"/>
              </a:rPr>
              <a:t>            </a:t>
            </a:r>
            <a:r>
              <a:rPr lang="fi-FI" sz="1600" dirty="0" err="1">
                <a:latin typeface="Monaco"/>
                <a:cs typeface="Monaco"/>
              </a:rPr>
              <a:t>print</a:t>
            </a:r>
            <a:r>
              <a:rPr lang="fi-FI" sz="1600" dirty="0">
                <a:latin typeface="Monaco"/>
                <a:cs typeface="Monaco"/>
              </a:rPr>
              <a:t> "%</a:t>
            </a:r>
            <a:r>
              <a:rPr lang="fi-FI" sz="1600" dirty="0" err="1">
                <a:latin typeface="Monaco"/>
                <a:cs typeface="Monaco"/>
              </a:rPr>
              <a:t>s=%s</a:t>
            </a:r>
            <a:r>
              <a:rPr lang="fi-FI" sz="1600" dirty="0">
                <a:latin typeface="Monaco"/>
                <a:cs typeface="Monaco"/>
              </a:rPr>
              <a:t>" % (</a:t>
            </a:r>
            <a:r>
              <a:rPr lang="fi-FI" sz="1600" dirty="0" err="1">
                <a:latin typeface="Monaco"/>
                <a:cs typeface="Monaco"/>
              </a:rPr>
              <a:t>key</a:t>
            </a:r>
            <a:r>
              <a:rPr lang="fi-FI" sz="1600" dirty="0">
                <a:latin typeface="Monaco"/>
                <a:cs typeface="Monaco"/>
              </a:rPr>
              <a:t>, </a:t>
            </a:r>
            <a:r>
              <a:rPr lang="fi-FI" sz="1600" dirty="0" err="1">
                <a:latin typeface="Monaco"/>
                <a:cs typeface="Monaco"/>
              </a:rPr>
              <a:t>value</a:t>
            </a:r>
            <a:r>
              <a:rPr lang="fi-FI" sz="1600" dirty="0">
                <a:latin typeface="Monaco"/>
                <a:cs typeface="Monaco"/>
              </a:rPr>
              <a:t>)</a:t>
            </a:r>
          </a:p>
          <a:p>
            <a:pPr>
              <a:buFont typeface="+mj-lt"/>
              <a:buAutoNum type="arabicPeriod"/>
            </a:pPr>
            <a:r>
              <a:rPr lang="en-US" sz="1600" dirty="0">
                <a:latin typeface="Monaco"/>
                <a:cs typeface="Monaco"/>
              </a:rPr>
              <a:t>        print </a:t>
            </a:r>
          </a:p>
          <a:p>
            <a:pPr>
              <a:buFont typeface="+mj-lt"/>
              <a:buAutoNum type="arabicPeriod"/>
            </a:pPr>
            <a:r>
              <a:rPr lang="en-US" sz="1600" dirty="0" smtClean="0">
                <a:latin typeface="Monaco"/>
                <a:cs typeface="Monaco"/>
              </a:rPr>
              <a:t> if</a:t>
            </a:r>
            <a:r>
              <a:rPr lang="en-US" sz="1600" dirty="0">
                <a:latin typeface="Monaco"/>
                <a:cs typeface="Monaco"/>
              </a:rPr>
              <a:t> status == 399:</a:t>
            </a:r>
          </a:p>
          <a:p>
            <a:pPr>
              <a:buFont typeface="+mj-lt"/>
              <a:buAutoNum type="arabicPeriod"/>
            </a:pPr>
            <a:r>
              <a:rPr lang="en-US" sz="1600" dirty="0">
                <a:latin typeface="Monaco"/>
                <a:cs typeface="Monaco"/>
              </a:rPr>
              <a:t>    print content</a:t>
            </a:r>
          </a:p>
          <a:p>
            <a:pPr>
              <a:buFont typeface="+mj-lt"/>
              <a:buAutoNum type="arabicPeriod"/>
            </a:pPr>
            <a:r>
              <a:rPr lang="en-US" sz="1600" dirty="0" smtClean="0">
                <a:latin typeface="Monaco"/>
                <a:cs typeface="Monaco"/>
              </a:rPr>
              <a:t> if</a:t>
            </a:r>
            <a:r>
              <a:rPr lang="en-US" sz="1600" dirty="0">
                <a:latin typeface="Monaco"/>
                <a:cs typeface="Monaco"/>
              </a:rPr>
              <a:t> status == 500:</a:t>
            </a:r>
          </a:p>
          <a:p>
            <a:pPr>
              <a:buFont typeface="+mj-lt"/>
              <a:buAutoNum type="arabicPeriod"/>
            </a:pPr>
            <a:r>
              <a:rPr lang="en-US" sz="1600" dirty="0">
                <a:latin typeface="Monaco"/>
                <a:cs typeface="Monaco"/>
              </a:rPr>
              <a:t>    print 'Server error'</a:t>
            </a:r>
          </a:p>
        </p:txBody>
      </p:sp>
    </p:spTree>
    <p:extLst>
      <p:ext uri="{BB962C8B-B14F-4D97-AF65-F5344CB8AC3E}">
        <p14:creationId xmlns:p14="http://schemas.microsoft.com/office/powerpoint/2010/main" val="33756629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Perl code example</a:t>
            </a:r>
            <a:endParaRPr lang="en-US" dirty="0"/>
          </a:p>
        </p:txBody>
      </p:sp>
      <p:sp>
        <p:nvSpPr>
          <p:cNvPr id="3" name="Content Placeholder 2"/>
          <p:cNvSpPr>
            <a:spLocks noGrp="1"/>
          </p:cNvSpPr>
          <p:nvPr>
            <p:ph idx="1"/>
          </p:nvPr>
        </p:nvSpPr>
        <p:spPr>
          <a:xfrm>
            <a:off x="457200" y="609600"/>
            <a:ext cx="8229600" cy="6248400"/>
          </a:xfrm>
        </p:spPr>
        <p:txBody>
          <a:bodyPr>
            <a:noAutofit/>
          </a:bodyPr>
          <a:lstStyle/>
          <a:p>
            <a:pPr marL="514350" indent="-514350">
              <a:buFont typeface="+mj-lt"/>
              <a:buAutoNum type="arabicPeriod"/>
            </a:pPr>
            <a:r>
              <a:rPr lang="en-US" sz="1100" dirty="0" smtClean="0">
                <a:latin typeface="Monaco"/>
                <a:cs typeface="Monaco"/>
              </a:rPr>
              <a:t>#</a:t>
            </a:r>
            <a:r>
              <a:rPr lang="en-US" sz="1100" dirty="0">
                <a:latin typeface="Monaco"/>
                <a:cs typeface="Monaco"/>
              </a:rPr>
              <a:t>!/</a:t>
            </a:r>
            <a:r>
              <a:rPr lang="en-US" sz="1100" dirty="0" err="1">
                <a:latin typeface="Monaco"/>
                <a:cs typeface="Monaco"/>
              </a:rPr>
              <a:t>usr</a:t>
            </a:r>
            <a:r>
              <a:rPr lang="en-US" sz="1100" dirty="0">
                <a:latin typeface="Monaco"/>
                <a:cs typeface="Monaco"/>
              </a:rPr>
              <a:t>/bin/</a:t>
            </a:r>
            <a:r>
              <a:rPr lang="en-US" sz="1100" dirty="0" err="1">
                <a:latin typeface="Monaco"/>
                <a:cs typeface="Monaco"/>
              </a:rPr>
              <a:t>perl</a:t>
            </a:r>
            <a:r>
              <a:rPr lang="en-US" sz="1100" dirty="0">
                <a:latin typeface="Monaco"/>
                <a:cs typeface="Monaco"/>
              </a:rPr>
              <a:t>  </a:t>
            </a:r>
          </a:p>
          <a:p>
            <a:pPr marL="514350" indent="-514350">
              <a:buFont typeface="+mj-lt"/>
              <a:buAutoNum type="arabicPeriod"/>
            </a:pPr>
            <a:r>
              <a:rPr lang="en-US" sz="1100" dirty="0">
                <a:latin typeface="Monaco"/>
                <a:cs typeface="Monaco"/>
              </a:rPr>
              <a:t>use LWP::</a:t>
            </a:r>
            <a:r>
              <a:rPr lang="en-US" sz="1100" dirty="0" err="1">
                <a:latin typeface="Monaco"/>
                <a:cs typeface="Monaco"/>
              </a:rPr>
              <a:t>UserAgent</a:t>
            </a:r>
            <a:r>
              <a:rPr lang="en-US" sz="1100" dirty="0">
                <a:latin typeface="Monaco"/>
                <a:cs typeface="Monaco"/>
              </a:rPr>
              <a:t>;</a:t>
            </a:r>
          </a:p>
          <a:p>
            <a:pPr marL="514350" indent="-514350">
              <a:buFont typeface="+mj-lt"/>
              <a:buAutoNum type="arabicPeriod"/>
            </a:pPr>
            <a:r>
              <a:rPr lang="en-US" sz="1100" dirty="0">
                <a:latin typeface="Monaco"/>
                <a:cs typeface="Monaco"/>
              </a:rPr>
              <a:t>use JSON;</a:t>
            </a:r>
          </a:p>
          <a:p>
            <a:pPr marL="514350" indent="-514350">
              <a:buFont typeface="+mj-lt"/>
              <a:buAutoNum type="arabicPeriod"/>
            </a:pPr>
            <a:r>
              <a:rPr lang="en-US" sz="1100" dirty="0">
                <a:latin typeface="Monaco"/>
                <a:cs typeface="Monaco"/>
              </a:rPr>
              <a:t> </a:t>
            </a:r>
          </a:p>
          <a:p>
            <a:pPr marL="514350" indent="-514350">
              <a:buFont typeface="+mj-lt"/>
              <a:buAutoNum type="arabicPeriod"/>
            </a:pPr>
            <a:r>
              <a:rPr lang="en-US" sz="1100" dirty="0">
                <a:latin typeface="Monaco"/>
                <a:cs typeface="Monaco"/>
              </a:rPr>
              <a:t>$</a:t>
            </a:r>
            <a:r>
              <a:rPr lang="en-US" sz="1100" dirty="0" err="1">
                <a:latin typeface="Monaco"/>
                <a:cs typeface="Monaco"/>
              </a:rPr>
              <a:t>url</a:t>
            </a:r>
            <a:r>
              <a:rPr lang="en-US" sz="1100" dirty="0">
                <a:latin typeface="Monaco"/>
                <a:cs typeface="Monaco"/>
              </a:rPr>
              <a:t>='https://</a:t>
            </a:r>
            <a:r>
              <a:rPr lang="en-US" sz="1100" dirty="0" err="1">
                <a:latin typeface="Monaco"/>
                <a:cs typeface="Monaco"/>
              </a:rPr>
              <a:t>people.api.ucar.edu</a:t>
            </a:r>
            <a:r>
              <a:rPr lang="en-US" sz="1100" dirty="0">
                <a:latin typeface="Monaco"/>
                <a:cs typeface="Monaco"/>
              </a:rPr>
              <a:t>/</a:t>
            </a:r>
            <a:r>
              <a:rPr lang="en-US" sz="1100" dirty="0" err="1">
                <a:latin typeface="Monaco"/>
                <a:cs typeface="Monaco"/>
              </a:rPr>
              <a:t>internalPersons?name</a:t>
            </a:r>
            <a:r>
              <a:rPr lang="en-US" sz="1100" dirty="0" smtClean="0">
                <a:latin typeface="Monaco"/>
                <a:cs typeface="Monaco"/>
              </a:rPr>
              <a:t>=bob'</a:t>
            </a:r>
            <a:r>
              <a:rPr lang="en-US" sz="1100" dirty="0">
                <a:latin typeface="Monaco"/>
                <a:cs typeface="Monaco"/>
              </a:rPr>
              <a:t>;</a:t>
            </a:r>
          </a:p>
          <a:p>
            <a:pPr marL="514350" indent="-514350">
              <a:buFont typeface="+mj-lt"/>
              <a:buAutoNum type="arabicPeriod"/>
            </a:pPr>
            <a:r>
              <a:rPr lang="en-US" sz="1100" dirty="0">
                <a:latin typeface="Monaco"/>
                <a:cs typeface="Monaco"/>
              </a:rPr>
              <a:t>$</a:t>
            </a:r>
            <a:r>
              <a:rPr lang="en-US" sz="1100" dirty="0" err="1">
                <a:latin typeface="Monaco"/>
                <a:cs typeface="Monaco"/>
              </a:rPr>
              <a:t>ua</a:t>
            </a:r>
            <a:r>
              <a:rPr lang="en-US" sz="1100" dirty="0">
                <a:latin typeface="Monaco"/>
                <a:cs typeface="Monaco"/>
              </a:rPr>
              <a:t> = LWP::</a:t>
            </a:r>
            <a:r>
              <a:rPr lang="en-US" sz="1100" dirty="0" err="1">
                <a:latin typeface="Monaco"/>
                <a:cs typeface="Monaco"/>
              </a:rPr>
              <a:t>UserAgent</a:t>
            </a:r>
            <a:r>
              <a:rPr lang="en-US" sz="1100" dirty="0">
                <a:latin typeface="Monaco"/>
                <a:cs typeface="Monaco"/>
              </a:rPr>
              <a:t>-&gt;new;</a:t>
            </a:r>
          </a:p>
          <a:p>
            <a:pPr marL="514350" indent="-514350">
              <a:buFont typeface="+mj-lt"/>
              <a:buAutoNum type="arabicPeriod"/>
            </a:pPr>
            <a:r>
              <a:rPr lang="en-US" sz="1100" dirty="0">
                <a:latin typeface="Monaco"/>
                <a:cs typeface="Monaco"/>
              </a:rPr>
              <a:t>$</a:t>
            </a:r>
            <a:r>
              <a:rPr lang="en-US" sz="1100" dirty="0" err="1">
                <a:latin typeface="Monaco"/>
                <a:cs typeface="Monaco"/>
              </a:rPr>
              <a:t>ua</a:t>
            </a:r>
            <a:r>
              <a:rPr lang="en-US" sz="1100" dirty="0">
                <a:latin typeface="Monaco"/>
                <a:cs typeface="Monaco"/>
              </a:rPr>
              <a:t>-&gt;agent("</a:t>
            </a:r>
            <a:r>
              <a:rPr lang="en-US" sz="1100" dirty="0" err="1">
                <a:latin typeface="Monaco"/>
                <a:cs typeface="Monaco"/>
              </a:rPr>
              <a:t>MyApp</a:t>
            </a:r>
            <a:r>
              <a:rPr lang="en-US" sz="1100" dirty="0">
                <a:latin typeface="Monaco"/>
                <a:cs typeface="Monaco"/>
              </a:rPr>
              <a:t>/0.1 ");</a:t>
            </a:r>
          </a:p>
          <a:p>
            <a:pPr marL="514350" indent="-514350">
              <a:buFont typeface="+mj-lt"/>
              <a:buAutoNum type="arabicPeriod"/>
            </a:pPr>
            <a:r>
              <a:rPr lang="en-US" sz="1100" dirty="0">
                <a:latin typeface="Monaco"/>
                <a:cs typeface="Monaco"/>
              </a:rPr>
              <a:t>my $</a:t>
            </a:r>
            <a:r>
              <a:rPr lang="en-US" sz="1100" dirty="0" err="1">
                <a:latin typeface="Monaco"/>
                <a:cs typeface="Monaco"/>
              </a:rPr>
              <a:t>req</a:t>
            </a:r>
            <a:r>
              <a:rPr lang="en-US" sz="1100" dirty="0">
                <a:latin typeface="Monaco"/>
                <a:cs typeface="Monaco"/>
              </a:rPr>
              <a:t> = HTTP::Request-&gt;new(GET =&gt; $</a:t>
            </a:r>
            <a:r>
              <a:rPr lang="en-US" sz="1100" dirty="0" err="1">
                <a:latin typeface="Monaco"/>
                <a:cs typeface="Monaco"/>
              </a:rPr>
              <a:t>url</a:t>
            </a:r>
            <a:r>
              <a:rPr lang="en-US" sz="1100" dirty="0">
                <a:latin typeface="Monaco"/>
                <a:cs typeface="Monaco"/>
              </a:rPr>
              <a:t>);</a:t>
            </a:r>
          </a:p>
          <a:p>
            <a:pPr marL="514350" indent="-514350">
              <a:buFont typeface="+mj-lt"/>
              <a:buAutoNum type="arabicPeriod"/>
            </a:pPr>
            <a:r>
              <a:rPr lang="en-US" sz="1100" dirty="0">
                <a:latin typeface="Monaco"/>
                <a:cs typeface="Monaco"/>
              </a:rPr>
              <a:t>$</a:t>
            </a:r>
            <a:r>
              <a:rPr lang="en-US" sz="1100" dirty="0" err="1">
                <a:latin typeface="Monaco"/>
                <a:cs typeface="Monaco"/>
              </a:rPr>
              <a:t>req</a:t>
            </a:r>
            <a:r>
              <a:rPr lang="en-US" sz="1100" dirty="0">
                <a:latin typeface="Monaco"/>
                <a:cs typeface="Monaco"/>
              </a:rPr>
              <a:t>-&gt;</a:t>
            </a:r>
            <a:r>
              <a:rPr lang="en-US" sz="1100" dirty="0" err="1">
                <a:latin typeface="Monaco"/>
                <a:cs typeface="Monaco"/>
              </a:rPr>
              <a:t>content_type</a:t>
            </a:r>
            <a:r>
              <a:rPr lang="en-US" sz="1100" dirty="0">
                <a:latin typeface="Monaco"/>
                <a:cs typeface="Monaco"/>
              </a:rPr>
              <a:t>('application/</a:t>
            </a:r>
            <a:r>
              <a:rPr lang="en-US" sz="1100" dirty="0" err="1">
                <a:latin typeface="Monaco"/>
                <a:cs typeface="Monaco"/>
              </a:rPr>
              <a:t>json</a:t>
            </a:r>
            <a:r>
              <a:rPr lang="en-US" sz="1100" dirty="0">
                <a:latin typeface="Monaco"/>
                <a:cs typeface="Monaco"/>
              </a:rPr>
              <a:t>');</a:t>
            </a:r>
          </a:p>
          <a:p>
            <a:pPr marL="514350" indent="-514350">
              <a:buFont typeface="+mj-lt"/>
              <a:buAutoNum type="arabicPeriod"/>
            </a:pPr>
            <a:r>
              <a:rPr lang="en-US" sz="1100" dirty="0">
                <a:latin typeface="Monaco"/>
                <a:cs typeface="Monaco"/>
              </a:rPr>
              <a:t>my $res = $</a:t>
            </a:r>
            <a:r>
              <a:rPr lang="en-US" sz="1100" dirty="0" err="1">
                <a:latin typeface="Monaco"/>
                <a:cs typeface="Monaco"/>
              </a:rPr>
              <a:t>ua</a:t>
            </a:r>
            <a:r>
              <a:rPr lang="en-US" sz="1100" dirty="0">
                <a:latin typeface="Monaco"/>
                <a:cs typeface="Monaco"/>
              </a:rPr>
              <a:t>-&gt;request($</a:t>
            </a:r>
            <a:r>
              <a:rPr lang="en-US" sz="1100" dirty="0" err="1">
                <a:latin typeface="Monaco"/>
                <a:cs typeface="Monaco"/>
              </a:rPr>
              <a:t>req</a:t>
            </a:r>
            <a:r>
              <a:rPr lang="en-US" sz="1100" dirty="0">
                <a:latin typeface="Monaco"/>
                <a:cs typeface="Monaco"/>
              </a:rPr>
              <a:t>);</a:t>
            </a:r>
          </a:p>
          <a:p>
            <a:pPr marL="514350" indent="-514350">
              <a:buFont typeface="+mj-lt"/>
              <a:buAutoNum type="arabicPeriod"/>
            </a:pPr>
            <a:r>
              <a:rPr lang="en-US" sz="1100" dirty="0">
                <a:latin typeface="Monaco"/>
                <a:cs typeface="Monaco"/>
              </a:rPr>
              <a:t> </a:t>
            </a:r>
          </a:p>
          <a:p>
            <a:pPr marL="514350" indent="-514350">
              <a:buFont typeface="+mj-lt"/>
              <a:buAutoNum type="arabicPeriod"/>
            </a:pPr>
            <a:r>
              <a:rPr lang="en-US" sz="1100" dirty="0">
                <a:latin typeface="Monaco"/>
                <a:cs typeface="Monaco"/>
              </a:rPr>
              <a:t>if ($res-&gt;</a:t>
            </a:r>
            <a:r>
              <a:rPr lang="en-US" sz="1100" dirty="0" err="1">
                <a:latin typeface="Monaco"/>
                <a:cs typeface="Monaco"/>
              </a:rPr>
              <a:t>is_success</a:t>
            </a:r>
            <a:r>
              <a:rPr lang="en-US" sz="1100" dirty="0">
                <a:latin typeface="Monaco"/>
                <a:cs typeface="Monaco"/>
              </a:rPr>
              <a:t>) {</a:t>
            </a:r>
          </a:p>
          <a:p>
            <a:pPr marL="514350" indent="-514350">
              <a:buFont typeface="+mj-lt"/>
              <a:buAutoNum type="arabicPeriod"/>
            </a:pPr>
            <a:r>
              <a:rPr lang="en-US" sz="1100" dirty="0">
                <a:latin typeface="Monaco"/>
                <a:cs typeface="Monaco"/>
              </a:rPr>
              <a:t>    #print $res-&gt;content;</a:t>
            </a:r>
          </a:p>
          <a:p>
            <a:pPr marL="514350" indent="-514350">
              <a:buFont typeface="+mj-lt"/>
              <a:buAutoNum type="arabicPeriod"/>
            </a:pPr>
            <a:r>
              <a:rPr lang="en-US" sz="1100" dirty="0">
                <a:latin typeface="Monaco"/>
                <a:cs typeface="Monaco"/>
              </a:rPr>
              <a:t>    $</a:t>
            </a:r>
            <a:r>
              <a:rPr lang="en-US" sz="1100" dirty="0" err="1">
                <a:latin typeface="Monaco"/>
                <a:cs typeface="Monaco"/>
              </a:rPr>
              <a:t>respData</a:t>
            </a:r>
            <a:r>
              <a:rPr lang="en-US" sz="1100" dirty="0">
                <a:latin typeface="Monaco"/>
                <a:cs typeface="Monaco"/>
              </a:rPr>
              <a:t>=</a:t>
            </a:r>
            <a:r>
              <a:rPr lang="en-US" sz="1100" dirty="0" err="1">
                <a:latin typeface="Monaco"/>
                <a:cs typeface="Monaco"/>
              </a:rPr>
              <a:t>from_json</a:t>
            </a:r>
            <a:r>
              <a:rPr lang="en-US" sz="1100" dirty="0">
                <a:latin typeface="Monaco"/>
                <a:cs typeface="Monaco"/>
              </a:rPr>
              <a:t>($res-&gt;content);</a:t>
            </a:r>
          </a:p>
          <a:p>
            <a:pPr marL="514350" indent="-514350">
              <a:buFont typeface="+mj-lt"/>
              <a:buAutoNum type="arabicPeriod"/>
            </a:pPr>
            <a:r>
              <a:rPr lang="en-US" sz="1100" dirty="0">
                <a:latin typeface="Monaco"/>
                <a:cs typeface="Monaco"/>
              </a:rPr>
              <a:t>    #use Data::Dumper; die(Dumper($</a:t>
            </a:r>
            <a:r>
              <a:rPr lang="en-US" sz="1100" dirty="0" err="1">
                <a:latin typeface="Monaco"/>
                <a:cs typeface="Monaco"/>
              </a:rPr>
              <a:t>respData</a:t>
            </a:r>
            <a:r>
              <a:rPr lang="en-US" sz="1100" dirty="0">
                <a:latin typeface="Monaco"/>
                <a:cs typeface="Monaco"/>
              </a:rPr>
              <a:t>));</a:t>
            </a:r>
          </a:p>
          <a:p>
            <a:pPr marL="514350" indent="-514350">
              <a:buFont typeface="+mj-lt"/>
              <a:buAutoNum type="arabicPeriod"/>
            </a:pPr>
            <a:r>
              <a:rPr lang="en-US" sz="1100" dirty="0">
                <a:latin typeface="Monaco"/>
                <a:cs typeface="Monaco"/>
              </a:rPr>
              <a:t>    </a:t>
            </a:r>
            <a:r>
              <a:rPr lang="en-US" sz="1100" dirty="0" err="1">
                <a:latin typeface="Monaco"/>
                <a:cs typeface="Monaco"/>
              </a:rPr>
              <a:t>foreach</a:t>
            </a:r>
            <a:r>
              <a:rPr lang="en-US" sz="1100" dirty="0">
                <a:latin typeface="Monaco"/>
                <a:cs typeface="Monaco"/>
              </a:rPr>
              <a:t> my $hash (@{$</a:t>
            </a:r>
            <a:r>
              <a:rPr lang="en-US" sz="1100" dirty="0" err="1">
                <a:latin typeface="Monaco"/>
                <a:cs typeface="Monaco"/>
              </a:rPr>
              <a:t>respData</a:t>
            </a:r>
            <a:r>
              <a:rPr lang="en-US" sz="1100" dirty="0">
                <a:latin typeface="Monaco"/>
                <a:cs typeface="Monaco"/>
              </a:rPr>
              <a:t>}) {</a:t>
            </a:r>
          </a:p>
          <a:p>
            <a:pPr marL="514350" indent="-514350">
              <a:buFont typeface="+mj-lt"/>
              <a:buAutoNum type="arabicPeriod"/>
            </a:pPr>
            <a:r>
              <a:rPr lang="en-US" sz="1100" dirty="0">
                <a:latin typeface="Monaco"/>
                <a:cs typeface="Monaco"/>
              </a:rPr>
              <a:t>        #use Data::Dumper; print Dumper($hash);</a:t>
            </a:r>
          </a:p>
          <a:p>
            <a:pPr marL="514350" indent="-514350">
              <a:buFont typeface="+mj-lt"/>
              <a:buAutoNum type="arabicPeriod"/>
            </a:pPr>
            <a:r>
              <a:rPr lang="en-US" sz="1100" dirty="0">
                <a:latin typeface="Monaco"/>
                <a:cs typeface="Monaco"/>
              </a:rPr>
              <a:t>        while( my($key, $value) = each %{$hash} ){</a:t>
            </a:r>
          </a:p>
          <a:p>
            <a:pPr marL="514350" indent="-514350">
              <a:buFont typeface="+mj-lt"/>
              <a:buAutoNum type="arabicPeriod"/>
            </a:pPr>
            <a:r>
              <a:rPr lang="fi-FI" sz="1100" dirty="0">
                <a:latin typeface="Monaco"/>
                <a:cs typeface="Monaco"/>
              </a:rPr>
              <a:t>            </a:t>
            </a:r>
            <a:r>
              <a:rPr lang="fi-FI" sz="1100" dirty="0" err="1">
                <a:latin typeface="Monaco"/>
                <a:cs typeface="Monaco"/>
              </a:rPr>
              <a:t>print</a:t>
            </a:r>
            <a:r>
              <a:rPr lang="fi-FI" sz="1100" dirty="0">
                <a:latin typeface="Monaco"/>
                <a:cs typeface="Monaco"/>
              </a:rPr>
              <a:t> "$</a:t>
            </a:r>
            <a:r>
              <a:rPr lang="fi-FI" sz="1100" dirty="0" err="1">
                <a:latin typeface="Monaco"/>
                <a:cs typeface="Monaco"/>
              </a:rPr>
              <a:t>key</a:t>
            </a:r>
            <a:r>
              <a:rPr lang="fi-FI" sz="1100" dirty="0">
                <a:latin typeface="Monaco"/>
                <a:cs typeface="Monaco"/>
              </a:rPr>
              <a:t>: $</a:t>
            </a:r>
            <a:r>
              <a:rPr lang="fi-FI" sz="1100" dirty="0" err="1">
                <a:latin typeface="Monaco"/>
                <a:cs typeface="Monaco"/>
              </a:rPr>
              <a:t>value\n</a:t>
            </a:r>
            <a:r>
              <a:rPr lang="fi-FI" sz="1100" dirty="0">
                <a:latin typeface="Monaco"/>
                <a:cs typeface="Monaco"/>
              </a:rPr>
              <a:t>";</a:t>
            </a:r>
          </a:p>
          <a:p>
            <a:pPr marL="514350" indent="-514350">
              <a:buFont typeface="+mj-lt"/>
              <a:buAutoNum type="arabicPeriod"/>
            </a:pPr>
            <a:r>
              <a:rPr lang="fi-FI" sz="1100" dirty="0">
                <a:latin typeface="Monaco"/>
                <a:cs typeface="Monaco"/>
              </a:rPr>
              <a:t>        }</a:t>
            </a:r>
          </a:p>
          <a:p>
            <a:pPr marL="514350" indent="-514350">
              <a:buFont typeface="+mj-lt"/>
              <a:buAutoNum type="arabicPeriod"/>
            </a:pPr>
            <a:r>
              <a:rPr lang="en-US" sz="1100" dirty="0">
                <a:latin typeface="Monaco"/>
                <a:cs typeface="Monaco"/>
              </a:rPr>
              <a:t>        print "\n";</a:t>
            </a:r>
          </a:p>
          <a:p>
            <a:pPr marL="514350" indent="-514350">
              <a:buFont typeface="+mj-lt"/>
              <a:buAutoNum type="arabicPeriod"/>
            </a:pPr>
            <a:r>
              <a:rPr lang="en-US" sz="1100" dirty="0">
                <a:latin typeface="Monaco"/>
                <a:cs typeface="Monaco"/>
              </a:rPr>
              <a:t>    }</a:t>
            </a:r>
          </a:p>
          <a:p>
            <a:pPr marL="514350" indent="-514350">
              <a:buFont typeface="+mj-lt"/>
              <a:buAutoNum type="arabicPeriod"/>
            </a:pPr>
            <a:r>
              <a:rPr lang="en-US" sz="1100" dirty="0">
                <a:latin typeface="Monaco"/>
                <a:cs typeface="Monaco"/>
              </a:rPr>
              <a:t>}</a:t>
            </a:r>
          </a:p>
          <a:p>
            <a:pPr marL="514350" indent="-514350">
              <a:buFont typeface="+mj-lt"/>
              <a:buAutoNum type="arabicPeriod"/>
            </a:pPr>
            <a:r>
              <a:rPr lang="en-US" sz="1100" dirty="0" err="1">
                <a:latin typeface="Monaco"/>
                <a:cs typeface="Monaco"/>
              </a:rPr>
              <a:t>elsif</a:t>
            </a:r>
            <a:r>
              <a:rPr lang="en-US" sz="1100" dirty="0">
                <a:latin typeface="Monaco"/>
                <a:cs typeface="Monaco"/>
              </a:rPr>
              <a:t> ($res-&gt;code </a:t>
            </a:r>
            <a:r>
              <a:rPr lang="en-US" sz="1100" dirty="0" err="1">
                <a:latin typeface="Monaco"/>
                <a:cs typeface="Monaco"/>
              </a:rPr>
              <a:t>eq</a:t>
            </a:r>
            <a:r>
              <a:rPr lang="en-US" sz="1100" dirty="0">
                <a:latin typeface="Monaco"/>
                <a:cs typeface="Monaco"/>
              </a:rPr>
              <a:t> "399" )</a:t>
            </a:r>
          </a:p>
          <a:p>
            <a:pPr marL="514350" indent="-514350">
              <a:buFont typeface="+mj-lt"/>
              <a:buAutoNum type="arabicPeriod"/>
            </a:pPr>
            <a:r>
              <a:rPr lang="en-US" sz="1100" dirty="0">
                <a:latin typeface="Monaco"/>
                <a:cs typeface="Monaco"/>
              </a:rPr>
              <a:t>{</a:t>
            </a:r>
          </a:p>
          <a:p>
            <a:pPr marL="514350" indent="-514350">
              <a:buFont typeface="+mj-lt"/>
              <a:buAutoNum type="arabicPeriod"/>
            </a:pPr>
            <a:r>
              <a:rPr lang="hu-HU" sz="1100" dirty="0">
                <a:latin typeface="Monaco"/>
                <a:cs typeface="Monaco"/>
              </a:rPr>
              <a:t>        print $res-&gt;content, "\n";</a:t>
            </a:r>
          </a:p>
          <a:p>
            <a:pPr marL="514350" indent="-514350">
              <a:buFont typeface="+mj-lt"/>
              <a:buAutoNum type="arabicPeriod"/>
            </a:pPr>
            <a:r>
              <a:rPr lang="hu-HU" sz="1100" dirty="0">
                <a:latin typeface="Monaco"/>
                <a:cs typeface="Monaco"/>
              </a:rPr>
              <a:t>}</a:t>
            </a:r>
          </a:p>
          <a:p>
            <a:pPr marL="514350" indent="-514350">
              <a:buFont typeface="+mj-lt"/>
              <a:buAutoNum type="arabicPeriod"/>
            </a:pPr>
            <a:r>
              <a:rPr lang="en-US" sz="1100" dirty="0">
                <a:latin typeface="Monaco"/>
                <a:cs typeface="Monaco"/>
              </a:rPr>
              <a:t>else</a:t>
            </a:r>
          </a:p>
          <a:p>
            <a:pPr marL="514350" indent="-514350">
              <a:buFont typeface="+mj-lt"/>
              <a:buAutoNum type="arabicPeriod"/>
            </a:pPr>
            <a:r>
              <a:rPr lang="en-US" sz="1100" dirty="0">
                <a:latin typeface="Monaco"/>
                <a:cs typeface="Monaco"/>
              </a:rPr>
              <a:t>{</a:t>
            </a:r>
          </a:p>
          <a:p>
            <a:pPr marL="514350" indent="-514350">
              <a:buFont typeface="+mj-lt"/>
              <a:buAutoNum type="arabicPeriod"/>
            </a:pPr>
            <a:r>
              <a:rPr lang="en-US" sz="1100" dirty="0">
                <a:latin typeface="Monaco"/>
                <a:cs typeface="Monaco"/>
              </a:rPr>
              <a:t>    print $res-&gt;</a:t>
            </a:r>
            <a:r>
              <a:rPr lang="en-US" sz="1100" dirty="0" err="1">
                <a:latin typeface="Monaco"/>
                <a:cs typeface="Monaco"/>
              </a:rPr>
              <a:t>status_line</a:t>
            </a:r>
            <a:r>
              <a:rPr lang="en-US" sz="1100" dirty="0">
                <a:latin typeface="Monaco"/>
                <a:cs typeface="Monaco"/>
              </a:rPr>
              <a:t>, "\n";</a:t>
            </a:r>
          </a:p>
          <a:p>
            <a:pPr marL="514350" indent="-514350">
              <a:buFont typeface="+mj-lt"/>
              <a:buAutoNum type="arabicPeriod"/>
            </a:pPr>
            <a:r>
              <a:rPr lang="en-US" sz="1100" dirty="0">
                <a:latin typeface="Monaco"/>
                <a:cs typeface="Monaco"/>
              </a:rPr>
              <a:t>}</a:t>
            </a:r>
          </a:p>
        </p:txBody>
      </p:sp>
    </p:spTree>
    <p:extLst>
      <p:ext uri="{BB962C8B-B14F-4D97-AF65-F5344CB8AC3E}">
        <p14:creationId xmlns:p14="http://schemas.microsoft.com/office/powerpoint/2010/main" val="28483306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Java code example</a:t>
            </a:r>
            <a:endParaRPr lang="en-US" dirty="0"/>
          </a:p>
        </p:txBody>
      </p:sp>
      <p:sp>
        <p:nvSpPr>
          <p:cNvPr id="3" name="Content Placeholder 2"/>
          <p:cNvSpPr>
            <a:spLocks noGrp="1"/>
          </p:cNvSpPr>
          <p:nvPr>
            <p:ph idx="1"/>
          </p:nvPr>
        </p:nvSpPr>
        <p:spPr>
          <a:xfrm>
            <a:off x="457200" y="609600"/>
            <a:ext cx="8229600" cy="6248400"/>
          </a:xfrm>
        </p:spPr>
        <p:txBody>
          <a:bodyPr>
            <a:noAutofit/>
          </a:bodyPr>
          <a:lstStyle/>
          <a:p>
            <a:pPr>
              <a:buFont typeface="+mj-lt"/>
              <a:buAutoNum type="arabicPeriod"/>
            </a:pPr>
            <a:r>
              <a:rPr lang="en-US" sz="1100" dirty="0"/>
              <a:t>package </a:t>
            </a:r>
            <a:r>
              <a:rPr lang="en-US" sz="1100" dirty="0" err="1"/>
              <a:t>edu.ucar.cisl.ds.client</a:t>
            </a:r>
            <a:r>
              <a:rPr lang="en-US" sz="1100" dirty="0"/>
              <a:t>;</a:t>
            </a:r>
          </a:p>
          <a:p>
            <a:pPr>
              <a:buFont typeface="+mj-lt"/>
              <a:buAutoNum type="arabicPeriod"/>
            </a:pPr>
            <a:r>
              <a:rPr lang="en-US" sz="1100" dirty="0"/>
              <a:t> </a:t>
            </a:r>
          </a:p>
          <a:p>
            <a:pPr>
              <a:buFont typeface="+mj-lt"/>
              <a:buAutoNum type="arabicPeriod"/>
            </a:pPr>
            <a:r>
              <a:rPr lang="en-US" sz="1100" dirty="0"/>
              <a:t>import </a:t>
            </a:r>
            <a:r>
              <a:rPr lang="en-US" sz="1100" dirty="0" err="1"/>
              <a:t>java.io.BufferedReader</a:t>
            </a:r>
            <a:r>
              <a:rPr lang="en-US" sz="1100" dirty="0"/>
              <a:t>;</a:t>
            </a:r>
          </a:p>
          <a:p>
            <a:pPr>
              <a:buFont typeface="+mj-lt"/>
              <a:buAutoNum type="arabicPeriod"/>
            </a:pPr>
            <a:r>
              <a:rPr lang="en-US" sz="1100" dirty="0"/>
              <a:t>import </a:t>
            </a:r>
            <a:r>
              <a:rPr lang="en-US" sz="1100" dirty="0" err="1"/>
              <a:t>java.io.IOException</a:t>
            </a:r>
            <a:r>
              <a:rPr lang="en-US" sz="1100" dirty="0"/>
              <a:t>;</a:t>
            </a:r>
          </a:p>
          <a:p>
            <a:pPr>
              <a:buFont typeface="+mj-lt"/>
              <a:buAutoNum type="arabicPeriod"/>
            </a:pPr>
            <a:r>
              <a:rPr lang="en-US" sz="1100" dirty="0"/>
              <a:t>import </a:t>
            </a:r>
            <a:r>
              <a:rPr lang="en-US" sz="1100" dirty="0" err="1"/>
              <a:t>java.io.InputStream</a:t>
            </a:r>
            <a:r>
              <a:rPr lang="en-US" sz="1100" dirty="0"/>
              <a:t>;</a:t>
            </a:r>
          </a:p>
          <a:p>
            <a:pPr>
              <a:buFont typeface="+mj-lt"/>
              <a:buAutoNum type="arabicPeriod"/>
            </a:pPr>
            <a:r>
              <a:rPr lang="en-US" sz="1100" dirty="0"/>
              <a:t>import </a:t>
            </a:r>
            <a:r>
              <a:rPr lang="en-US" sz="1100" dirty="0" err="1"/>
              <a:t>java.io.InputStreamReader</a:t>
            </a:r>
            <a:r>
              <a:rPr lang="en-US" sz="1100" dirty="0"/>
              <a:t>;</a:t>
            </a:r>
          </a:p>
          <a:p>
            <a:pPr>
              <a:buFont typeface="+mj-lt"/>
              <a:buAutoNum type="arabicPeriod"/>
            </a:pPr>
            <a:r>
              <a:rPr lang="en-US" sz="1100" dirty="0"/>
              <a:t>import </a:t>
            </a:r>
            <a:r>
              <a:rPr lang="en-US" sz="1100" dirty="0" err="1"/>
              <a:t>java.net.MalformedURLException</a:t>
            </a:r>
            <a:r>
              <a:rPr lang="en-US" sz="1100" dirty="0"/>
              <a:t>;</a:t>
            </a:r>
          </a:p>
          <a:p>
            <a:pPr>
              <a:buFont typeface="+mj-lt"/>
              <a:buAutoNum type="arabicPeriod"/>
            </a:pPr>
            <a:r>
              <a:rPr lang="en-US" sz="1100" dirty="0"/>
              <a:t>import </a:t>
            </a:r>
            <a:r>
              <a:rPr lang="en-US" sz="1100" dirty="0" err="1"/>
              <a:t>java.net.URL</a:t>
            </a:r>
            <a:r>
              <a:rPr lang="en-US" sz="1100" dirty="0"/>
              <a:t>;</a:t>
            </a:r>
          </a:p>
          <a:p>
            <a:pPr>
              <a:buFont typeface="+mj-lt"/>
              <a:buAutoNum type="arabicPeriod"/>
            </a:pPr>
            <a:r>
              <a:rPr lang="en-US" sz="1100" dirty="0"/>
              <a:t> </a:t>
            </a:r>
          </a:p>
          <a:p>
            <a:pPr>
              <a:buFont typeface="+mj-lt"/>
              <a:buAutoNum type="arabicPeriod"/>
            </a:pPr>
            <a:r>
              <a:rPr lang="en-US" sz="1100" dirty="0"/>
              <a:t>import </a:t>
            </a:r>
            <a:r>
              <a:rPr lang="en-US" sz="1100" dirty="0" err="1"/>
              <a:t>javax.net.ssl.HostnameVerifier</a:t>
            </a:r>
            <a:r>
              <a:rPr lang="en-US" sz="1100" dirty="0"/>
              <a:t>;</a:t>
            </a:r>
          </a:p>
          <a:p>
            <a:pPr>
              <a:buFont typeface="+mj-lt"/>
              <a:buAutoNum type="arabicPeriod"/>
            </a:pPr>
            <a:r>
              <a:rPr lang="en-US" sz="1100" dirty="0"/>
              <a:t>import </a:t>
            </a:r>
            <a:r>
              <a:rPr lang="en-US" sz="1100" dirty="0" err="1"/>
              <a:t>javax.net.ssl.HttpsURLConnection</a:t>
            </a:r>
            <a:r>
              <a:rPr lang="en-US" sz="1100" dirty="0"/>
              <a:t>;</a:t>
            </a:r>
          </a:p>
          <a:p>
            <a:pPr>
              <a:buFont typeface="+mj-lt"/>
              <a:buAutoNum type="arabicPeriod"/>
            </a:pPr>
            <a:r>
              <a:rPr lang="en-US" sz="1100" dirty="0"/>
              <a:t>import </a:t>
            </a:r>
            <a:r>
              <a:rPr lang="en-US" sz="1100" dirty="0" err="1"/>
              <a:t>javax.net.ssl.SSLContext</a:t>
            </a:r>
            <a:r>
              <a:rPr lang="en-US" sz="1100" dirty="0"/>
              <a:t>;</a:t>
            </a:r>
          </a:p>
          <a:p>
            <a:pPr>
              <a:buFont typeface="+mj-lt"/>
              <a:buAutoNum type="arabicPeriod"/>
            </a:pPr>
            <a:r>
              <a:rPr lang="en-US" sz="1100" dirty="0"/>
              <a:t>import </a:t>
            </a:r>
            <a:r>
              <a:rPr lang="en-US" sz="1100" dirty="0" err="1"/>
              <a:t>javax.net.ssl.SSLSession</a:t>
            </a:r>
            <a:r>
              <a:rPr lang="en-US" sz="1100" dirty="0"/>
              <a:t>;</a:t>
            </a:r>
          </a:p>
          <a:p>
            <a:pPr>
              <a:buFont typeface="+mj-lt"/>
              <a:buAutoNum type="arabicPeriod"/>
            </a:pPr>
            <a:r>
              <a:rPr lang="en-US" sz="1100" dirty="0"/>
              <a:t>import </a:t>
            </a:r>
            <a:r>
              <a:rPr lang="en-US" sz="1100" dirty="0" err="1"/>
              <a:t>javax.net.ssl.TrustManager</a:t>
            </a:r>
            <a:r>
              <a:rPr lang="en-US" sz="1100" dirty="0"/>
              <a:t>;</a:t>
            </a:r>
          </a:p>
          <a:p>
            <a:pPr>
              <a:buFont typeface="+mj-lt"/>
              <a:buAutoNum type="arabicPeriod"/>
            </a:pPr>
            <a:r>
              <a:rPr lang="en-US" sz="1100" dirty="0"/>
              <a:t>import javax.net.ssl.X509TrustManager;</a:t>
            </a:r>
          </a:p>
          <a:p>
            <a:pPr>
              <a:buFont typeface="+mj-lt"/>
              <a:buAutoNum type="arabicPeriod"/>
            </a:pPr>
            <a:r>
              <a:rPr lang="en-US" sz="1100" dirty="0"/>
              <a:t> </a:t>
            </a:r>
          </a:p>
          <a:p>
            <a:pPr>
              <a:buFont typeface="+mj-lt"/>
              <a:buAutoNum type="arabicPeriod"/>
            </a:pPr>
            <a:r>
              <a:rPr lang="en-US" sz="1100" dirty="0"/>
              <a:t>import </a:t>
            </a:r>
            <a:r>
              <a:rPr lang="en-US" sz="1100" dirty="0" err="1"/>
              <a:t>org.codehaus.jettison.json.JSONArray</a:t>
            </a:r>
            <a:r>
              <a:rPr lang="en-US" sz="1100" dirty="0"/>
              <a:t>;</a:t>
            </a:r>
          </a:p>
          <a:p>
            <a:pPr>
              <a:buFont typeface="+mj-lt"/>
              <a:buAutoNum type="arabicPeriod"/>
            </a:pPr>
            <a:r>
              <a:rPr lang="en-US" sz="1100" dirty="0"/>
              <a:t>import </a:t>
            </a:r>
            <a:r>
              <a:rPr lang="en-US" sz="1100" dirty="0" err="1"/>
              <a:t>org.codehaus.jettison.json.JSONException</a:t>
            </a:r>
            <a:r>
              <a:rPr lang="en-US" sz="1100" dirty="0"/>
              <a:t>;</a:t>
            </a:r>
          </a:p>
          <a:p>
            <a:pPr>
              <a:buFont typeface="+mj-lt"/>
              <a:buAutoNum type="arabicPeriod"/>
            </a:pPr>
            <a:r>
              <a:rPr lang="en-US" sz="1100" dirty="0"/>
              <a:t>import </a:t>
            </a:r>
            <a:r>
              <a:rPr lang="en-US" sz="1100" dirty="0" err="1"/>
              <a:t>org.codehaus.jettison.json.JSONObject</a:t>
            </a:r>
            <a:r>
              <a:rPr lang="en-US" sz="1100" dirty="0"/>
              <a:t>;</a:t>
            </a:r>
          </a:p>
          <a:p>
            <a:pPr>
              <a:buFont typeface="+mj-lt"/>
              <a:buAutoNum type="arabicPeriod"/>
            </a:pPr>
            <a:r>
              <a:rPr lang="en-US" sz="1100" dirty="0"/>
              <a:t> </a:t>
            </a:r>
          </a:p>
          <a:p>
            <a:pPr>
              <a:buFont typeface="+mj-lt"/>
              <a:buAutoNum type="arabicPeriod"/>
            </a:pPr>
            <a:r>
              <a:rPr lang="en-US" sz="1100" dirty="0"/>
              <a:t>public class DsClient2 {</a:t>
            </a:r>
          </a:p>
          <a:p>
            <a:pPr>
              <a:buFont typeface="+mj-lt"/>
              <a:buAutoNum type="arabicPeriod"/>
            </a:pPr>
            <a:r>
              <a:rPr lang="en-US" sz="1100" dirty="0"/>
              <a:t>    protected static </a:t>
            </a:r>
            <a:r>
              <a:rPr lang="en-US" sz="1100" dirty="0" err="1"/>
              <a:t>boolean</a:t>
            </a:r>
            <a:r>
              <a:rPr lang="en-US" sz="1100" dirty="0"/>
              <a:t> initialized=false;</a:t>
            </a:r>
          </a:p>
          <a:p>
            <a:pPr>
              <a:buFont typeface="+mj-lt"/>
              <a:buAutoNum type="arabicPeriod"/>
            </a:pPr>
            <a:r>
              <a:rPr lang="en-US" sz="1100" dirty="0"/>
              <a:t>    protected static String host="https://</a:t>
            </a:r>
            <a:r>
              <a:rPr lang="en-US" sz="1100" dirty="0" err="1"/>
              <a:t>people.api.ucar.edu</a:t>
            </a:r>
            <a:r>
              <a:rPr lang="en-US" sz="1100" dirty="0"/>
              <a:t>/";</a:t>
            </a:r>
          </a:p>
          <a:p>
            <a:pPr>
              <a:buFont typeface="+mj-lt"/>
              <a:buAutoNum type="arabicPeriod"/>
            </a:pPr>
            <a:r>
              <a:rPr lang="en-US" sz="1100" dirty="0"/>
              <a:t>     </a:t>
            </a:r>
          </a:p>
          <a:p>
            <a:pPr>
              <a:buFont typeface="+mj-lt"/>
              <a:buAutoNum type="arabicPeriod"/>
            </a:pPr>
            <a:r>
              <a:rPr lang="en-US" sz="1100" dirty="0"/>
              <a:t>    static public void setup() throws </a:t>
            </a:r>
            <a:r>
              <a:rPr lang="en-US" sz="1100" dirty="0" err="1"/>
              <a:t>DsClientException</a:t>
            </a:r>
            <a:endParaRPr lang="en-US" sz="1100" dirty="0"/>
          </a:p>
          <a:p>
            <a:pPr>
              <a:buFont typeface="+mj-lt"/>
              <a:buAutoNum type="arabicPeriod"/>
            </a:pPr>
            <a:r>
              <a:rPr lang="en-US" sz="1100" dirty="0"/>
              <a:t>    {       </a:t>
            </a:r>
          </a:p>
          <a:p>
            <a:pPr>
              <a:buFont typeface="+mj-lt"/>
              <a:buAutoNum type="arabicPeriod"/>
            </a:pPr>
            <a:r>
              <a:rPr lang="en-US" sz="1100" dirty="0"/>
              <a:t>        </a:t>
            </a:r>
            <a:r>
              <a:rPr lang="en-US" sz="1100" dirty="0" err="1"/>
              <a:t>TrustManager</a:t>
            </a:r>
            <a:r>
              <a:rPr lang="en-US" sz="1100" dirty="0"/>
              <a:t>[] </a:t>
            </a:r>
            <a:r>
              <a:rPr lang="en-US" sz="1100" dirty="0" err="1"/>
              <a:t>trustAllCerts</a:t>
            </a:r>
            <a:r>
              <a:rPr lang="en-US" sz="1100" dirty="0"/>
              <a:t> = new </a:t>
            </a:r>
            <a:r>
              <a:rPr lang="en-US" sz="1100" dirty="0" err="1"/>
              <a:t>TrustManager</a:t>
            </a:r>
            <a:r>
              <a:rPr lang="en-US" sz="1100" dirty="0"/>
              <a:t>[] { new X509TrustManager() {</a:t>
            </a:r>
          </a:p>
          <a:p>
            <a:pPr>
              <a:buFont typeface="+mj-lt"/>
              <a:buAutoNum type="arabicPeriod"/>
            </a:pPr>
            <a:r>
              <a:rPr lang="en-US" sz="1100" dirty="0"/>
              <a:t>            public java.security.cert.X509Certificate[] </a:t>
            </a:r>
            <a:r>
              <a:rPr lang="en-US" sz="1100" dirty="0" err="1"/>
              <a:t>getAcceptedIssuers</a:t>
            </a:r>
            <a:r>
              <a:rPr lang="en-US" sz="1100" dirty="0"/>
              <a:t>() {</a:t>
            </a:r>
          </a:p>
          <a:p>
            <a:pPr>
              <a:buFont typeface="+mj-lt"/>
              <a:buAutoNum type="arabicPeriod"/>
            </a:pPr>
            <a:r>
              <a:rPr lang="ro-RO" sz="1100" dirty="0"/>
              <a:t>                return null;</a:t>
            </a:r>
          </a:p>
          <a:p>
            <a:pPr>
              <a:buFont typeface="+mj-lt"/>
              <a:buAutoNum type="arabicPeriod"/>
            </a:pPr>
            <a:r>
              <a:rPr lang="ro-RO" sz="1100" dirty="0"/>
              <a:t>            }</a:t>
            </a:r>
          </a:p>
          <a:p>
            <a:pPr>
              <a:buFont typeface="+mj-lt"/>
              <a:buAutoNum type="arabicPeriod"/>
            </a:pPr>
            <a:r>
              <a:rPr lang="ro-RO" sz="1100" dirty="0"/>
              <a:t>            public void checkClientTrusted(java.security.cert.X509Certificate[] certs, String authType) {</a:t>
            </a:r>
          </a:p>
          <a:p>
            <a:pPr>
              <a:buFont typeface="+mj-lt"/>
              <a:buAutoNum type="arabicPeriod"/>
            </a:pPr>
            <a:r>
              <a:rPr lang="ro-RO" sz="1100" dirty="0"/>
              <a:t>            }</a:t>
            </a:r>
          </a:p>
          <a:p>
            <a:pPr>
              <a:buFont typeface="+mj-lt"/>
              <a:buAutoNum type="arabicPeriod"/>
            </a:pPr>
            <a:r>
              <a:rPr lang="ro-RO" sz="1100" dirty="0"/>
              <a:t>            public void checkServerTrusted(java.security.cert.X509Certificate[] certs, String authType) {</a:t>
            </a:r>
          </a:p>
          <a:p>
            <a:pPr>
              <a:buFont typeface="+mj-lt"/>
              <a:buAutoNum type="arabicPeriod"/>
            </a:pPr>
            <a:r>
              <a:rPr lang="ro-RO" sz="1100" dirty="0"/>
              <a:t>            }</a:t>
            </a:r>
          </a:p>
          <a:p>
            <a:pPr>
              <a:buFont typeface="+mj-lt"/>
              <a:buAutoNum type="arabicPeriod"/>
            </a:pPr>
            <a:r>
              <a:rPr lang="ro-RO" sz="1100" dirty="0"/>
              <a:t>        } };    </a:t>
            </a:r>
          </a:p>
          <a:p>
            <a:pPr>
              <a:buFont typeface="+mj-lt"/>
              <a:buAutoNum type="arabicPeriod"/>
            </a:pPr>
            <a:r>
              <a:rPr lang="ro-RO" sz="1100" dirty="0"/>
              <a:t> </a:t>
            </a:r>
          </a:p>
          <a:p>
            <a:pPr>
              <a:buFont typeface="+mj-lt"/>
              <a:buAutoNum type="arabicPeriod"/>
            </a:pPr>
            <a:r>
              <a:rPr lang="ro-RO" sz="1100" dirty="0"/>
              <a:t>        // Install the all-trusting trust manager</a:t>
            </a:r>
          </a:p>
          <a:p>
            <a:pPr>
              <a:buFont typeface="+mj-lt"/>
              <a:buAutoNum type="arabicPeriod"/>
            </a:pPr>
            <a:r>
              <a:rPr lang="ro-RO" sz="1100" dirty="0"/>
              <a:t>        try {</a:t>
            </a:r>
          </a:p>
          <a:p>
            <a:pPr>
              <a:buFont typeface="+mj-lt"/>
              <a:buAutoNum type="arabicPeriod"/>
            </a:pPr>
            <a:r>
              <a:rPr lang="ro-RO" sz="1100" dirty="0"/>
              <a:t>            SSLContext sc = SSLContext.getInstance("SSL");</a:t>
            </a:r>
          </a:p>
          <a:p>
            <a:pPr>
              <a:buFont typeface="+mj-lt"/>
              <a:buAutoNum type="arabicPeriod"/>
            </a:pPr>
            <a:r>
              <a:rPr lang="ro-RO" sz="1100" dirty="0"/>
              <a:t>            sc.init(null, trustAllCerts, new java.security.SecureRandom());</a:t>
            </a:r>
          </a:p>
          <a:p>
            <a:pPr>
              <a:buFont typeface="+mj-lt"/>
              <a:buAutoNum type="arabicPeriod"/>
            </a:pPr>
            <a:r>
              <a:rPr lang="ro-RO" sz="1100" dirty="0"/>
              <a:t>            HttpsURLConnection.setDefaultSSLSocketFactory(sc.getSocketFactory());</a:t>
            </a:r>
          </a:p>
          <a:p>
            <a:pPr>
              <a:buFont typeface="+mj-lt"/>
              <a:buAutoNum type="arabicPeriod"/>
            </a:pPr>
            <a:r>
              <a:rPr lang="fr-FR" sz="1100" dirty="0"/>
              <a:t>        } catch (Exception e) {</a:t>
            </a:r>
          </a:p>
          <a:p>
            <a:pPr>
              <a:buFont typeface="+mj-lt"/>
              <a:buAutoNum type="arabicPeriod"/>
            </a:pPr>
            <a:r>
              <a:rPr lang="fr-FR" sz="1100" dirty="0"/>
              <a:t>            //</a:t>
            </a:r>
            <a:r>
              <a:rPr lang="fr-FR" sz="1100" dirty="0" err="1"/>
              <a:t>logger.error</a:t>
            </a:r>
            <a:r>
              <a:rPr lang="fr-FR" sz="1100" dirty="0"/>
              <a:t>("</a:t>
            </a:r>
            <a:r>
              <a:rPr lang="fr-FR" sz="1100" dirty="0" err="1"/>
              <a:t>Error</a:t>
            </a:r>
            <a:r>
              <a:rPr lang="fr-FR" sz="1100" dirty="0"/>
              <a:t> in </a:t>
            </a:r>
            <a:r>
              <a:rPr lang="fr-FR" sz="1100" dirty="0" err="1"/>
              <a:t>init</a:t>
            </a:r>
            <a:r>
              <a:rPr lang="fr-FR" sz="1100" dirty="0"/>
              <a:t> SSL </a:t>
            </a:r>
            <a:r>
              <a:rPr lang="fr-FR" sz="1100" dirty="0" err="1"/>
              <a:t>Context</a:t>
            </a:r>
            <a:r>
              <a:rPr lang="fr-FR" sz="1100" dirty="0"/>
              <a:t>.", e);</a:t>
            </a:r>
          </a:p>
          <a:p>
            <a:pPr>
              <a:buFont typeface="+mj-lt"/>
              <a:buAutoNum type="arabicPeriod"/>
            </a:pPr>
            <a:r>
              <a:rPr lang="fr-FR" sz="1100" dirty="0"/>
              <a:t>            </a:t>
            </a:r>
            <a:r>
              <a:rPr lang="fr-FR" sz="1100" dirty="0" err="1"/>
              <a:t>throw</a:t>
            </a:r>
            <a:r>
              <a:rPr lang="fr-FR" sz="1100" dirty="0"/>
              <a:t> new </a:t>
            </a:r>
            <a:r>
              <a:rPr lang="fr-FR" sz="1100" dirty="0" err="1"/>
              <a:t>DsClientException</a:t>
            </a:r>
            <a:r>
              <a:rPr lang="fr-FR" sz="1100" dirty="0"/>
              <a:t>("</a:t>
            </a:r>
            <a:r>
              <a:rPr lang="fr-FR" sz="1100" dirty="0" err="1"/>
              <a:t>Error</a:t>
            </a:r>
            <a:r>
              <a:rPr lang="fr-FR" sz="1100" dirty="0"/>
              <a:t> in </a:t>
            </a:r>
            <a:r>
              <a:rPr lang="fr-FR" sz="1100" dirty="0" err="1"/>
              <a:t>init</a:t>
            </a:r>
            <a:r>
              <a:rPr lang="fr-FR" sz="1100" dirty="0"/>
              <a:t> SSL </a:t>
            </a:r>
            <a:r>
              <a:rPr lang="fr-FR" sz="1100" dirty="0" err="1"/>
              <a:t>Context</a:t>
            </a:r>
            <a:r>
              <a:rPr lang="fr-FR" sz="1100" dirty="0"/>
              <a:t>.", e);</a:t>
            </a:r>
          </a:p>
          <a:p>
            <a:pPr>
              <a:buFont typeface="+mj-lt"/>
              <a:buAutoNum type="arabicPeriod"/>
            </a:pPr>
            <a:r>
              <a:rPr lang="fr-FR" sz="1100" dirty="0"/>
              <a:t>        }</a:t>
            </a:r>
          </a:p>
          <a:p>
            <a:pPr>
              <a:buFont typeface="+mj-lt"/>
              <a:buAutoNum type="arabicPeriod"/>
            </a:pPr>
            <a:r>
              <a:rPr lang="fr-FR" sz="1100" dirty="0"/>
              <a:t> </a:t>
            </a:r>
          </a:p>
          <a:p>
            <a:pPr>
              <a:buFont typeface="+mj-lt"/>
              <a:buAutoNum type="arabicPeriod"/>
            </a:pPr>
            <a:r>
              <a:rPr lang="fr-FR" sz="1100" dirty="0"/>
              <a:t>        </a:t>
            </a:r>
            <a:r>
              <a:rPr lang="fr-FR" sz="1100" dirty="0" err="1"/>
              <a:t>HostnameVerifier</a:t>
            </a:r>
            <a:r>
              <a:rPr lang="fr-FR" sz="1100" dirty="0"/>
              <a:t> </a:t>
            </a:r>
            <a:r>
              <a:rPr lang="fr-FR" sz="1100" dirty="0" err="1"/>
              <a:t>hv</a:t>
            </a:r>
            <a:r>
              <a:rPr lang="fr-FR" sz="1100" dirty="0"/>
              <a:t> = new </a:t>
            </a:r>
            <a:r>
              <a:rPr lang="fr-FR" sz="1100" dirty="0" err="1"/>
              <a:t>HostnameVerifier</a:t>
            </a:r>
            <a:r>
              <a:rPr lang="fr-FR" sz="1100" dirty="0"/>
              <a:t>() {</a:t>
            </a:r>
          </a:p>
          <a:p>
            <a:pPr>
              <a:buFont typeface="+mj-lt"/>
              <a:buAutoNum type="arabicPeriod"/>
            </a:pPr>
            <a:r>
              <a:rPr lang="fr-FR" sz="1100" dirty="0"/>
              <a:t>            public </a:t>
            </a:r>
            <a:r>
              <a:rPr lang="fr-FR" sz="1100" dirty="0" err="1"/>
              <a:t>boolean</a:t>
            </a:r>
            <a:r>
              <a:rPr lang="fr-FR" sz="1100" dirty="0"/>
              <a:t> </a:t>
            </a:r>
            <a:r>
              <a:rPr lang="fr-FR" sz="1100" dirty="0" err="1"/>
              <a:t>verify</a:t>
            </a:r>
            <a:r>
              <a:rPr lang="fr-FR" sz="1100" dirty="0"/>
              <a:t>(String </a:t>
            </a:r>
            <a:r>
              <a:rPr lang="fr-FR" sz="1100" dirty="0" err="1"/>
              <a:t>urlHostName</a:t>
            </a:r>
            <a:r>
              <a:rPr lang="fr-FR" sz="1100" dirty="0"/>
              <a:t>, </a:t>
            </a:r>
            <a:r>
              <a:rPr lang="fr-FR" sz="1100" dirty="0" err="1"/>
              <a:t>SSLSession</a:t>
            </a:r>
            <a:r>
              <a:rPr lang="fr-FR" sz="1100" dirty="0"/>
              <a:t> session) {</a:t>
            </a:r>
          </a:p>
          <a:p>
            <a:pPr>
              <a:buFont typeface="+mj-lt"/>
              <a:buAutoNum type="arabicPeriod"/>
            </a:pPr>
            <a:r>
              <a:rPr lang="en-US" sz="1100" dirty="0"/>
              <a:t>                return true;</a:t>
            </a:r>
          </a:p>
          <a:p>
            <a:pPr>
              <a:buFont typeface="+mj-lt"/>
              <a:buAutoNum type="arabicPeriod"/>
            </a:pPr>
            <a:r>
              <a:rPr lang="en-US" sz="1100" dirty="0"/>
              <a:t>            }</a:t>
            </a:r>
          </a:p>
          <a:p>
            <a:pPr>
              <a:buFont typeface="+mj-lt"/>
              <a:buAutoNum type="arabicPeriod"/>
            </a:pPr>
            <a:r>
              <a:rPr lang="en-US" sz="1100" dirty="0"/>
              <a:t>        };</a:t>
            </a:r>
          </a:p>
          <a:p>
            <a:pPr>
              <a:buFont typeface="+mj-lt"/>
              <a:buAutoNum type="arabicPeriod"/>
            </a:pPr>
            <a:r>
              <a:rPr lang="en-US" sz="1100" dirty="0"/>
              <a:t>        </a:t>
            </a:r>
            <a:r>
              <a:rPr lang="en-US" sz="1100" dirty="0" err="1"/>
              <a:t>HttpsURLConnection.setDefaultHostnameVerifier</a:t>
            </a:r>
            <a:r>
              <a:rPr lang="en-US" sz="1100" dirty="0"/>
              <a:t>(</a:t>
            </a:r>
            <a:r>
              <a:rPr lang="en-US" sz="1100" dirty="0" err="1"/>
              <a:t>hv</a:t>
            </a:r>
            <a:r>
              <a:rPr lang="en-US" sz="1100" dirty="0"/>
              <a:t>);  </a:t>
            </a:r>
          </a:p>
          <a:p>
            <a:pPr>
              <a:buFont typeface="+mj-lt"/>
              <a:buAutoNum type="arabicPeriod"/>
            </a:pPr>
            <a:r>
              <a:rPr lang="en-US" sz="1100" dirty="0"/>
              <a:t>        initialized = true;</a:t>
            </a:r>
          </a:p>
          <a:p>
            <a:pPr>
              <a:buFont typeface="+mj-lt"/>
              <a:buAutoNum type="arabicPeriod"/>
            </a:pPr>
            <a:r>
              <a:rPr lang="en-US" sz="1100" dirty="0"/>
              <a:t>    }</a:t>
            </a:r>
          </a:p>
          <a:p>
            <a:pPr>
              <a:buFont typeface="+mj-lt"/>
              <a:buAutoNum type="arabicPeriod"/>
            </a:pPr>
            <a:r>
              <a:rPr lang="en-US" sz="1100" dirty="0"/>
              <a:t>     </a:t>
            </a:r>
          </a:p>
          <a:p>
            <a:pPr>
              <a:buFont typeface="+mj-lt"/>
              <a:buAutoNum type="arabicPeriod"/>
            </a:pPr>
            <a:r>
              <a:rPr lang="en-US" sz="1100" dirty="0"/>
              <a:t>    public void </a:t>
            </a:r>
            <a:r>
              <a:rPr lang="en-US" sz="1100" dirty="0" err="1"/>
              <a:t>invokeREST</a:t>
            </a:r>
            <a:r>
              <a:rPr lang="en-US" sz="1100" dirty="0"/>
              <a:t>(String </a:t>
            </a:r>
            <a:r>
              <a:rPr lang="en-US" sz="1100" dirty="0" err="1"/>
              <a:t>url</a:t>
            </a:r>
            <a:r>
              <a:rPr lang="en-US" sz="1100" dirty="0"/>
              <a:t>)  throws </a:t>
            </a:r>
            <a:r>
              <a:rPr lang="en-US" sz="1100" dirty="0" err="1"/>
              <a:t>DsClientException</a:t>
            </a:r>
            <a:endParaRPr lang="en-US" sz="1100" dirty="0"/>
          </a:p>
          <a:p>
            <a:pPr>
              <a:buFont typeface="+mj-lt"/>
              <a:buAutoNum type="arabicPeriod"/>
            </a:pPr>
            <a:r>
              <a:rPr lang="en-US" sz="1100" dirty="0"/>
              <a:t>    {</a:t>
            </a:r>
          </a:p>
          <a:p>
            <a:pPr>
              <a:buFont typeface="+mj-lt"/>
              <a:buAutoNum type="arabicPeriod"/>
            </a:pPr>
            <a:r>
              <a:rPr lang="cs-CZ" sz="1100" dirty="0"/>
              <a:t>        </a:t>
            </a:r>
            <a:r>
              <a:rPr lang="cs-CZ" sz="1100" dirty="0" err="1"/>
              <a:t>setup</a:t>
            </a:r>
            <a:r>
              <a:rPr lang="cs-CZ" sz="1100" dirty="0"/>
              <a:t>();</a:t>
            </a:r>
          </a:p>
          <a:p>
            <a:pPr>
              <a:buFont typeface="+mj-lt"/>
              <a:buAutoNum type="arabicPeriod"/>
            </a:pPr>
            <a:r>
              <a:rPr lang="cs-CZ" sz="1100" dirty="0"/>
              <a:t>        </a:t>
            </a:r>
            <a:r>
              <a:rPr lang="cs-CZ" sz="1100" dirty="0" err="1"/>
              <a:t>try</a:t>
            </a:r>
            <a:endParaRPr lang="cs-CZ" sz="1100" dirty="0"/>
          </a:p>
          <a:p>
            <a:pPr>
              <a:buFont typeface="+mj-lt"/>
              <a:buAutoNum type="arabicPeriod"/>
            </a:pPr>
            <a:r>
              <a:rPr lang="cs-CZ" sz="1100" dirty="0"/>
              <a:t>        {</a:t>
            </a:r>
          </a:p>
          <a:p>
            <a:pPr>
              <a:buFont typeface="+mj-lt"/>
              <a:buAutoNum type="arabicPeriod"/>
            </a:pPr>
            <a:r>
              <a:rPr lang="hr-HR" sz="1100" dirty="0"/>
              <a:t>            URL u = new URL(url);   </a:t>
            </a:r>
          </a:p>
          <a:p>
            <a:pPr>
              <a:buFont typeface="+mj-lt"/>
              <a:buAutoNum type="arabicPeriod"/>
            </a:pPr>
            <a:r>
              <a:rPr lang="hr-HR" sz="1100" dirty="0"/>
              <a:t> </a:t>
            </a:r>
          </a:p>
          <a:p>
            <a:pPr>
              <a:buFont typeface="+mj-lt"/>
              <a:buAutoNum type="arabicPeriod"/>
            </a:pPr>
            <a:r>
              <a:rPr lang="en-US" sz="1100" dirty="0"/>
              <a:t>            </a:t>
            </a:r>
            <a:r>
              <a:rPr lang="en-US" sz="1100" dirty="0" err="1"/>
              <a:t>HttpsURLConnection</a:t>
            </a:r>
            <a:r>
              <a:rPr lang="en-US" sz="1100" dirty="0"/>
              <a:t> </a:t>
            </a:r>
            <a:r>
              <a:rPr lang="en-US" sz="1100" dirty="0" err="1"/>
              <a:t>uc</a:t>
            </a:r>
            <a:r>
              <a:rPr lang="en-US" sz="1100" dirty="0"/>
              <a:t> = (</a:t>
            </a:r>
            <a:r>
              <a:rPr lang="en-US" sz="1100" dirty="0" err="1"/>
              <a:t>HttpsURLConnection</a:t>
            </a:r>
            <a:r>
              <a:rPr lang="en-US" sz="1100" dirty="0"/>
              <a:t>) </a:t>
            </a:r>
            <a:r>
              <a:rPr lang="en-US" sz="1100" dirty="0" err="1"/>
              <a:t>u.openConnection</a:t>
            </a:r>
            <a:r>
              <a:rPr lang="en-US" sz="1100" dirty="0"/>
              <a:t>();</a:t>
            </a:r>
          </a:p>
          <a:p>
            <a:pPr>
              <a:buFont typeface="+mj-lt"/>
              <a:buAutoNum type="arabicPeriod"/>
            </a:pPr>
            <a:r>
              <a:rPr lang="en-US" sz="1100" dirty="0"/>
              <a:t>            </a:t>
            </a:r>
            <a:r>
              <a:rPr lang="en-US" sz="1100" dirty="0" err="1"/>
              <a:t>uc.setRequestMethod</a:t>
            </a:r>
            <a:r>
              <a:rPr lang="en-US" sz="1100" dirty="0"/>
              <a:t>("GET");</a:t>
            </a:r>
          </a:p>
          <a:p>
            <a:pPr>
              <a:buFont typeface="+mj-lt"/>
              <a:buAutoNum type="arabicPeriod"/>
            </a:pPr>
            <a:r>
              <a:rPr lang="en-US" sz="1100" dirty="0"/>
              <a:t>            </a:t>
            </a:r>
            <a:r>
              <a:rPr lang="en-US" sz="1100" dirty="0" err="1"/>
              <a:t>uc.setRequestProperty</a:t>
            </a:r>
            <a:r>
              <a:rPr lang="en-US" sz="1100" dirty="0"/>
              <a:t>("Content-Type", "application/xml");</a:t>
            </a:r>
          </a:p>
          <a:p>
            <a:pPr>
              <a:buFont typeface="+mj-lt"/>
              <a:buAutoNum type="arabicPeriod"/>
            </a:pPr>
            <a:r>
              <a:rPr lang="en-US" sz="1100" dirty="0"/>
              <a:t>            </a:t>
            </a:r>
            <a:r>
              <a:rPr lang="en-US" sz="1100" dirty="0" err="1"/>
              <a:t>uc.setDoOutput</a:t>
            </a:r>
            <a:r>
              <a:rPr lang="en-US" sz="1100" dirty="0"/>
              <a:t>(false);</a:t>
            </a:r>
          </a:p>
          <a:p>
            <a:pPr>
              <a:buFont typeface="+mj-lt"/>
              <a:buAutoNum type="arabicPeriod"/>
            </a:pPr>
            <a:r>
              <a:rPr lang="en-US" sz="1100" dirty="0"/>
              <a:t>             </a:t>
            </a:r>
          </a:p>
          <a:p>
            <a:pPr>
              <a:buFont typeface="+mj-lt"/>
              <a:buAutoNum type="arabicPeriod"/>
            </a:pPr>
            <a:r>
              <a:rPr lang="en-US" sz="1100" dirty="0"/>
              <a:t>            </a:t>
            </a:r>
            <a:r>
              <a:rPr lang="en-US" sz="1100" dirty="0" err="1"/>
              <a:t>int</a:t>
            </a:r>
            <a:r>
              <a:rPr lang="en-US" sz="1100" dirty="0"/>
              <a:t> status = </a:t>
            </a:r>
            <a:r>
              <a:rPr lang="en-US" sz="1100" dirty="0" err="1"/>
              <a:t>uc.getResponseCode</a:t>
            </a:r>
            <a:r>
              <a:rPr lang="en-US" sz="1100" dirty="0"/>
              <a:t>();</a:t>
            </a:r>
          </a:p>
          <a:p>
            <a:pPr>
              <a:buFont typeface="+mj-lt"/>
              <a:buAutoNum type="arabicPeriod"/>
            </a:pPr>
            <a:r>
              <a:rPr lang="en-US" sz="1100" dirty="0"/>
              <a:t>            if (status != 200) {</a:t>
            </a:r>
          </a:p>
          <a:p>
            <a:pPr>
              <a:buFont typeface="+mj-lt"/>
              <a:buAutoNum type="arabicPeriod"/>
            </a:pPr>
            <a:r>
              <a:rPr lang="en-US" sz="1100" dirty="0"/>
              <a:t>                if (status == 401)</a:t>
            </a:r>
          </a:p>
          <a:p>
            <a:pPr>
              <a:buFont typeface="+mj-lt"/>
              <a:buAutoNum type="arabicPeriod"/>
            </a:pPr>
            <a:r>
              <a:rPr lang="en-US" sz="1100" dirty="0"/>
              <a:t>                    throw new </a:t>
            </a:r>
            <a:r>
              <a:rPr lang="en-US" sz="1100" dirty="0" err="1"/>
              <a:t>DsClientException</a:t>
            </a:r>
            <a:r>
              <a:rPr lang="en-US" sz="1100" dirty="0"/>
              <a:t>("Invalid login/password to connect to </a:t>
            </a:r>
            <a:r>
              <a:rPr lang="en-US" sz="1100" dirty="0" err="1"/>
              <a:t>auth</a:t>
            </a:r>
            <a:r>
              <a:rPr lang="en-US" sz="1100" dirty="0"/>
              <a:t> service server");</a:t>
            </a:r>
          </a:p>
          <a:p>
            <a:pPr>
              <a:buFont typeface="+mj-lt"/>
              <a:buAutoNum type="arabicPeriod"/>
            </a:pPr>
            <a:r>
              <a:rPr lang="en-US" sz="1100" dirty="0"/>
              <a:t>                if (status == 399)</a:t>
            </a:r>
          </a:p>
          <a:p>
            <a:pPr>
              <a:buFont typeface="+mj-lt"/>
              <a:buAutoNum type="arabicPeriod"/>
            </a:pPr>
            <a:r>
              <a:rPr lang="en-US" sz="1100" dirty="0"/>
              <a:t>                {</a:t>
            </a:r>
          </a:p>
          <a:p>
            <a:pPr>
              <a:buFont typeface="+mj-lt"/>
              <a:buAutoNum type="arabicPeriod"/>
            </a:pPr>
            <a:r>
              <a:rPr lang="en-US" sz="1100" dirty="0"/>
              <a:t>                    </a:t>
            </a:r>
            <a:r>
              <a:rPr lang="en-US" sz="1100" dirty="0" err="1"/>
              <a:t>InputStream</a:t>
            </a:r>
            <a:r>
              <a:rPr lang="en-US" sz="1100" dirty="0"/>
              <a:t> in = </a:t>
            </a:r>
            <a:r>
              <a:rPr lang="en-US" sz="1100" dirty="0" err="1"/>
              <a:t>uc.getInputStream</a:t>
            </a:r>
            <a:r>
              <a:rPr lang="en-US" sz="1100" dirty="0"/>
              <a:t>();</a:t>
            </a:r>
          </a:p>
          <a:p>
            <a:pPr>
              <a:buFont typeface="+mj-lt"/>
              <a:buAutoNum type="arabicPeriod"/>
            </a:pPr>
            <a:r>
              <a:rPr lang="en-US" sz="1100" dirty="0"/>
              <a:t>                    </a:t>
            </a:r>
            <a:r>
              <a:rPr lang="en-US" sz="1100" dirty="0" err="1"/>
              <a:t>BufferedReader</a:t>
            </a:r>
            <a:r>
              <a:rPr lang="en-US" sz="1100" dirty="0"/>
              <a:t> d = new </a:t>
            </a:r>
            <a:r>
              <a:rPr lang="en-US" sz="1100" dirty="0" err="1"/>
              <a:t>BufferedReader</a:t>
            </a:r>
            <a:r>
              <a:rPr lang="en-US" sz="1100" dirty="0"/>
              <a:t>(new </a:t>
            </a:r>
            <a:r>
              <a:rPr lang="en-US" sz="1100" dirty="0" err="1"/>
              <a:t>InputStreamReader</a:t>
            </a:r>
            <a:r>
              <a:rPr lang="en-US" sz="1100" dirty="0"/>
              <a:t>(in));</a:t>
            </a:r>
          </a:p>
          <a:p>
            <a:pPr>
              <a:buFont typeface="+mj-lt"/>
              <a:buAutoNum type="arabicPeriod"/>
            </a:pPr>
            <a:r>
              <a:rPr lang="en-US" sz="1100" dirty="0"/>
              <a:t>                    String buffer = </a:t>
            </a:r>
            <a:r>
              <a:rPr lang="en-US" sz="1100" dirty="0" err="1"/>
              <a:t>d.readLine</a:t>
            </a:r>
            <a:r>
              <a:rPr lang="en-US" sz="1100" dirty="0"/>
              <a:t>();</a:t>
            </a:r>
          </a:p>
          <a:p>
            <a:pPr>
              <a:buFont typeface="+mj-lt"/>
              <a:buAutoNum type="arabicPeriod"/>
            </a:pPr>
            <a:r>
              <a:rPr lang="en-US" sz="1100" dirty="0"/>
              <a:t>                    throw new </a:t>
            </a:r>
            <a:r>
              <a:rPr lang="en-US" sz="1100" dirty="0" err="1"/>
              <a:t>DsClientException</a:t>
            </a:r>
            <a:r>
              <a:rPr lang="en-US" sz="1100" dirty="0"/>
              <a:t>("Server error: " + buffer);</a:t>
            </a:r>
          </a:p>
          <a:p>
            <a:pPr>
              <a:buFont typeface="+mj-lt"/>
              <a:buAutoNum type="arabicPeriod"/>
            </a:pPr>
            <a:r>
              <a:rPr lang="en-US" sz="1100" dirty="0"/>
              <a:t>                }</a:t>
            </a:r>
          </a:p>
          <a:p>
            <a:pPr>
              <a:buFont typeface="+mj-lt"/>
              <a:buAutoNum type="arabicPeriod"/>
            </a:pPr>
            <a:r>
              <a:rPr lang="en-US" sz="1100" dirty="0"/>
              <a:t>            }</a:t>
            </a:r>
          </a:p>
          <a:p>
            <a:pPr>
              <a:buFont typeface="+mj-lt"/>
              <a:buAutoNum type="arabicPeriod"/>
            </a:pPr>
            <a:r>
              <a:rPr lang="en-US" sz="1100" dirty="0"/>
              <a:t>            </a:t>
            </a:r>
            <a:r>
              <a:rPr lang="en-US" sz="1100" dirty="0" err="1"/>
              <a:t>InputStream</a:t>
            </a:r>
            <a:r>
              <a:rPr lang="en-US" sz="1100" dirty="0"/>
              <a:t> in = </a:t>
            </a:r>
            <a:r>
              <a:rPr lang="en-US" sz="1100" dirty="0" err="1"/>
              <a:t>uc.getInputStream</a:t>
            </a:r>
            <a:r>
              <a:rPr lang="en-US" sz="1100" dirty="0"/>
              <a:t>();</a:t>
            </a:r>
          </a:p>
          <a:p>
            <a:pPr>
              <a:buFont typeface="+mj-lt"/>
              <a:buAutoNum type="arabicPeriod"/>
            </a:pPr>
            <a:r>
              <a:rPr lang="en-US" sz="1100" dirty="0"/>
              <a:t>            </a:t>
            </a:r>
            <a:r>
              <a:rPr lang="en-US" sz="1100" dirty="0" err="1"/>
              <a:t>BufferedReader</a:t>
            </a:r>
            <a:r>
              <a:rPr lang="en-US" sz="1100" dirty="0"/>
              <a:t> d = new </a:t>
            </a:r>
            <a:r>
              <a:rPr lang="en-US" sz="1100" dirty="0" err="1"/>
              <a:t>BufferedReader</a:t>
            </a:r>
            <a:r>
              <a:rPr lang="en-US" sz="1100" dirty="0"/>
              <a:t>(new </a:t>
            </a:r>
            <a:r>
              <a:rPr lang="en-US" sz="1100" dirty="0" err="1"/>
              <a:t>InputStreamReader</a:t>
            </a:r>
            <a:r>
              <a:rPr lang="en-US" sz="1100" dirty="0"/>
              <a:t>(in));</a:t>
            </a:r>
          </a:p>
          <a:p>
            <a:pPr>
              <a:buFont typeface="+mj-lt"/>
              <a:buAutoNum type="arabicPeriod"/>
            </a:pPr>
            <a:r>
              <a:rPr lang="en-US" sz="1100" dirty="0"/>
              <a:t>            String buffer = </a:t>
            </a:r>
            <a:r>
              <a:rPr lang="en-US" sz="1100" dirty="0" err="1"/>
              <a:t>d.readLine</a:t>
            </a:r>
            <a:r>
              <a:rPr lang="en-US" sz="1100" dirty="0"/>
              <a:t>();</a:t>
            </a:r>
          </a:p>
          <a:p>
            <a:pPr>
              <a:buFont typeface="+mj-lt"/>
              <a:buAutoNum type="arabicPeriod"/>
            </a:pPr>
            <a:r>
              <a:rPr lang="da-DK" sz="1100" dirty="0"/>
              <a:t>            </a:t>
            </a:r>
            <a:r>
              <a:rPr lang="da-DK" sz="1100" dirty="0" err="1"/>
              <a:t>parseJson</a:t>
            </a:r>
            <a:r>
              <a:rPr lang="da-DK" sz="1100" dirty="0"/>
              <a:t>(buffer);          </a:t>
            </a:r>
          </a:p>
          <a:p>
            <a:pPr>
              <a:buFont typeface="+mj-lt"/>
              <a:buAutoNum type="arabicPeriod"/>
            </a:pPr>
            <a:r>
              <a:rPr lang="da-DK" sz="1100" dirty="0"/>
              <a:t>        }</a:t>
            </a:r>
          </a:p>
          <a:p>
            <a:pPr>
              <a:buFont typeface="+mj-lt"/>
              <a:buAutoNum type="arabicPeriod"/>
            </a:pPr>
            <a:r>
              <a:rPr lang="da-DK" sz="1100" dirty="0"/>
              <a:t>        </a:t>
            </a:r>
            <a:r>
              <a:rPr lang="da-DK" sz="1100" dirty="0" err="1"/>
              <a:t>catch</a:t>
            </a:r>
            <a:r>
              <a:rPr lang="da-DK" sz="1100" dirty="0"/>
              <a:t> (</a:t>
            </a:r>
            <a:r>
              <a:rPr lang="da-DK" sz="1100" dirty="0" err="1"/>
              <a:t>MalformedURLException</a:t>
            </a:r>
            <a:r>
              <a:rPr lang="da-DK" sz="1100" dirty="0"/>
              <a:t> </a:t>
            </a:r>
            <a:r>
              <a:rPr lang="da-DK" sz="1100" dirty="0" err="1"/>
              <a:t>me</a:t>
            </a:r>
            <a:r>
              <a:rPr lang="da-DK" sz="1100" dirty="0"/>
              <a:t>)</a:t>
            </a:r>
          </a:p>
          <a:p>
            <a:pPr>
              <a:buFont typeface="+mj-lt"/>
              <a:buAutoNum type="arabicPeriod"/>
            </a:pPr>
            <a:r>
              <a:rPr lang="da-DK" sz="1100" dirty="0"/>
              <a:t>        {</a:t>
            </a:r>
          </a:p>
          <a:p>
            <a:pPr>
              <a:buFont typeface="+mj-lt"/>
              <a:buAutoNum type="arabicPeriod"/>
            </a:pPr>
            <a:r>
              <a:rPr lang="en-US" sz="1100" dirty="0"/>
              <a:t>            </a:t>
            </a:r>
            <a:r>
              <a:rPr lang="en-US" sz="1100" dirty="0" err="1"/>
              <a:t>me.printStackTrace</a:t>
            </a:r>
            <a:r>
              <a:rPr lang="en-US" sz="1100" dirty="0"/>
              <a:t>();</a:t>
            </a:r>
          </a:p>
          <a:p>
            <a:pPr>
              <a:buFont typeface="+mj-lt"/>
              <a:buAutoNum type="arabicPeriod"/>
            </a:pPr>
            <a:r>
              <a:rPr lang="en-US" sz="1100" dirty="0"/>
              <a:t>        }</a:t>
            </a:r>
          </a:p>
          <a:p>
            <a:pPr>
              <a:buFont typeface="+mj-lt"/>
              <a:buAutoNum type="arabicPeriod"/>
            </a:pPr>
            <a:r>
              <a:rPr lang="en-US" sz="1100" dirty="0"/>
              <a:t>        catch (</a:t>
            </a:r>
            <a:r>
              <a:rPr lang="en-US" sz="1100" dirty="0" err="1"/>
              <a:t>IOException</a:t>
            </a:r>
            <a:r>
              <a:rPr lang="en-US" sz="1100" dirty="0"/>
              <a:t> </a:t>
            </a:r>
            <a:r>
              <a:rPr lang="en-US" sz="1100" dirty="0" err="1"/>
              <a:t>ioe</a:t>
            </a:r>
            <a:r>
              <a:rPr lang="en-US" sz="1100" dirty="0"/>
              <a:t>)</a:t>
            </a:r>
          </a:p>
          <a:p>
            <a:pPr>
              <a:buFont typeface="+mj-lt"/>
              <a:buAutoNum type="arabicPeriod"/>
            </a:pPr>
            <a:r>
              <a:rPr lang="en-US" sz="1100" dirty="0"/>
              <a:t>        {</a:t>
            </a:r>
          </a:p>
          <a:p>
            <a:pPr>
              <a:buFont typeface="+mj-lt"/>
              <a:buAutoNum type="arabicPeriod"/>
            </a:pPr>
            <a:r>
              <a:rPr lang="en-US" sz="1100" dirty="0"/>
              <a:t>            </a:t>
            </a:r>
            <a:r>
              <a:rPr lang="en-US" sz="1100" dirty="0" err="1"/>
              <a:t>ioe.printStackTrace</a:t>
            </a:r>
            <a:r>
              <a:rPr lang="en-US" sz="1100" dirty="0"/>
              <a:t>();</a:t>
            </a:r>
          </a:p>
          <a:p>
            <a:pPr>
              <a:buFont typeface="+mj-lt"/>
              <a:buAutoNum type="arabicPeriod"/>
            </a:pPr>
            <a:r>
              <a:rPr lang="en-US" sz="1100" dirty="0"/>
              <a:t>        }</a:t>
            </a:r>
          </a:p>
          <a:p>
            <a:pPr>
              <a:buFont typeface="+mj-lt"/>
              <a:buAutoNum type="arabicPeriod"/>
            </a:pPr>
            <a:r>
              <a:rPr lang="en-US" sz="1100" dirty="0"/>
              <a:t>        catch (</a:t>
            </a:r>
            <a:r>
              <a:rPr lang="en-US" sz="1100" dirty="0" err="1"/>
              <a:t>JSONException</a:t>
            </a:r>
            <a:r>
              <a:rPr lang="en-US" sz="1100" dirty="0"/>
              <a:t> </a:t>
            </a:r>
            <a:r>
              <a:rPr lang="en-US" sz="1100" dirty="0" err="1"/>
              <a:t>jsoe</a:t>
            </a:r>
            <a:r>
              <a:rPr lang="en-US" sz="1100" dirty="0"/>
              <a:t>)</a:t>
            </a:r>
          </a:p>
          <a:p>
            <a:pPr>
              <a:buFont typeface="+mj-lt"/>
              <a:buAutoNum type="arabicPeriod"/>
            </a:pPr>
            <a:r>
              <a:rPr lang="en-US" sz="1100" dirty="0"/>
              <a:t>        {</a:t>
            </a:r>
          </a:p>
          <a:p>
            <a:pPr>
              <a:buFont typeface="+mj-lt"/>
              <a:buAutoNum type="arabicPeriod"/>
            </a:pPr>
            <a:r>
              <a:rPr lang="en-US" sz="1100" dirty="0"/>
              <a:t>            </a:t>
            </a:r>
            <a:r>
              <a:rPr lang="en-US" sz="1100" dirty="0" err="1"/>
              <a:t>jsoe.printStackTrace</a:t>
            </a:r>
            <a:r>
              <a:rPr lang="en-US" sz="1100" dirty="0"/>
              <a:t>();</a:t>
            </a:r>
          </a:p>
          <a:p>
            <a:pPr>
              <a:buFont typeface="+mj-lt"/>
              <a:buAutoNum type="arabicPeriod"/>
            </a:pPr>
            <a:r>
              <a:rPr lang="en-US" sz="1100" dirty="0"/>
              <a:t>        }</a:t>
            </a:r>
          </a:p>
          <a:p>
            <a:pPr>
              <a:buFont typeface="+mj-lt"/>
              <a:buAutoNum type="arabicPeriod"/>
            </a:pPr>
            <a:r>
              <a:rPr lang="en-US" sz="1100" dirty="0"/>
              <a:t>    }</a:t>
            </a:r>
          </a:p>
          <a:p>
            <a:pPr>
              <a:buFont typeface="+mj-lt"/>
              <a:buAutoNum type="arabicPeriod"/>
            </a:pPr>
            <a:r>
              <a:rPr lang="en-US" sz="1100" dirty="0"/>
              <a:t>     </a:t>
            </a:r>
          </a:p>
          <a:p>
            <a:pPr>
              <a:buFont typeface="+mj-lt"/>
              <a:buAutoNum type="arabicPeriod"/>
            </a:pPr>
            <a:r>
              <a:rPr lang="en-US" sz="1100" dirty="0"/>
              <a:t>    protected void </a:t>
            </a:r>
            <a:r>
              <a:rPr lang="en-US" sz="1100" dirty="0" err="1"/>
              <a:t>parseJson</a:t>
            </a:r>
            <a:r>
              <a:rPr lang="en-US" sz="1100" dirty="0"/>
              <a:t>(String content) throws </a:t>
            </a:r>
            <a:r>
              <a:rPr lang="en-US" sz="1100" dirty="0" err="1"/>
              <a:t>JSONException</a:t>
            </a:r>
            <a:endParaRPr lang="en-US" sz="1100" dirty="0"/>
          </a:p>
          <a:p>
            <a:pPr>
              <a:buFont typeface="+mj-lt"/>
              <a:buAutoNum type="arabicPeriod"/>
            </a:pPr>
            <a:r>
              <a:rPr lang="en-US" sz="1100" dirty="0"/>
              <a:t>    {</a:t>
            </a:r>
          </a:p>
          <a:p>
            <a:pPr>
              <a:buFont typeface="+mj-lt"/>
              <a:buAutoNum type="arabicPeriod"/>
            </a:pPr>
            <a:r>
              <a:rPr lang="en-US" sz="1100" dirty="0"/>
              <a:t>        </a:t>
            </a:r>
            <a:r>
              <a:rPr lang="en-US" sz="1100" dirty="0" err="1"/>
              <a:t>JSONArray</a:t>
            </a:r>
            <a:r>
              <a:rPr lang="en-US" sz="1100" dirty="0"/>
              <a:t> </a:t>
            </a:r>
            <a:r>
              <a:rPr lang="en-US" sz="1100" dirty="0" err="1"/>
              <a:t>ja</a:t>
            </a:r>
            <a:r>
              <a:rPr lang="en-US" sz="1100" dirty="0"/>
              <a:t>=new </a:t>
            </a:r>
            <a:r>
              <a:rPr lang="en-US" sz="1100" dirty="0" err="1"/>
              <a:t>JSONArray</a:t>
            </a:r>
            <a:r>
              <a:rPr lang="en-US" sz="1100" dirty="0"/>
              <a:t>(content);</a:t>
            </a:r>
          </a:p>
          <a:p>
            <a:pPr>
              <a:buFont typeface="+mj-lt"/>
              <a:buAutoNum type="arabicPeriod"/>
            </a:pPr>
            <a:r>
              <a:rPr lang="en-US" sz="1100" dirty="0"/>
              <a:t>        for (</a:t>
            </a:r>
            <a:r>
              <a:rPr lang="en-US" sz="1100" dirty="0" err="1"/>
              <a:t>int</a:t>
            </a:r>
            <a:r>
              <a:rPr lang="en-US" sz="1100" dirty="0"/>
              <a:t> </a:t>
            </a:r>
            <a:r>
              <a:rPr lang="en-US" sz="1100" dirty="0" err="1"/>
              <a:t>i</a:t>
            </a:r>
            <a:r>
              <a:rPr lang="en-US" sz="1100" dirty="0"/>
              <a:t>=0; </a:t>
            </a:r>
            <a:r>
              <a:rPr lang="en-US" sz="1100" dirty="0" err="1"/>
              <a:t>i</a:t>
            </a:r>
            <a:r>
              <a:rPr lang="en-US" sz="1100" dirty="0"/>
              <a:t>&lt;</a:t>
            </a:r>
            <a:r>
              <a:rPr lang="en-US" sz="1100" dirty="0" err="1"/>
              <a:t>ja.length</a:t>
            </a:r>
            <a:r>
              <a:rPr lang="en-US" sz="1100" dirty="0"/>
              <a:t>(); </a:t>
            </a:r>
            <a:r>
              <a:rPr lang="en-US" sz="1100" dirty="0" err="1"/>
              <a:t>i</a:t>
            </a:r>
            <a:r>
              <a:rPr lang="en-US" sz="1100" dirty="0"/>
              <a:t>++)</a:t>
            </a:r>
          </a:p>
          <a:p>
            <a:pPr>
              <a:buFont typeface="+mj-lt"/>
              <a:buAutoNum type="arabicPeriod"/>
            </a:pPr>
            <a:r>
              <a:rPr lang="en-US" sz="1100" dirty="0"/>
              <a:t>        {</a:t>
            </a:r>
          </a:p>
          <a:p>
            <a:pPr>
              <a:buFont typeface="+mj-lt"/>
              <a:buAutoNum type="arabicPeriod"/>
            </a:pPr>
            <a:r>
              <a:rPr lang="en-US" sz="1100" dirty="0"/>
              <a:t>            </a:t>
            </a:r>
            <a:r>
              <a:rPr lang="en-US" sz="1100" dirty="0" err="1"/>
              <a:t>JSONObject</a:t>
            </a:r>
            <a:r>
              <a:rPr lang="en-US" sz="1100" dirty="0"/>
              <a:t> </a:t>
            </a:r>
            <a:r>
              <a:rPr lang="en-US" sz="1100" dirty="0" err="1"/>
              <a:t>jo</a:t>
            </a:r>
            <a:r>
              <a:rPr lang="en-US" sz="1100" dirty="0"/>
              <a:t>=</a:t>
            </a:r>
            <a:r>
              <a:rPr lang="en-US" sz="1100" dirty="0" err="1"/>
              <a:t>ja.getJSONObject</a:t>
            </a:r>
            <a:r>
              <a:rPr lang="en-US" sz="1100" dirty="0"/>
              <a:t>(</a:t>
            </a:r>
            <a:r>
              <a:rPr lang="en-US" sz="1100" dirty="0" err="1"/>
              <a:t>i</a:t>
            </a:r>
            <a:r>
              <a:rPr lang="en-US" sz="1100" dirty="0"/>
              <a:t>);</a:t>
            </a:r>
          </a:p>
          <a:p>
            <a:pPr>
              <a:buFont typeface="+mj-lt"/>
              <a:buAutoNum type="arabicPeriod"/>
            </a:pPr>
            <a:r>
              <a:rPr lang="en-US" sz="1100" dirty="0"/>
              <a:t>            </a:t>
            </a:r>
            <a:r>
              <a:rPr lang="en-US" sz="1100" dirty="0" err="1"/>
              <a:t>System.out.println</a:t>
            </a:r>
            <a:r>
              <a:rPr lang="en-US" sz="1100" dirty="0"/>
              <a:t>("</a:t>
            </a:r>
            <a:r>
              <a:rPr lang="en-US" sz="1100" dirty="0" err="1"/>
              <a:t>upid</a:t>
            </a:r>
            <a:r>
              <a:rPr lang="en-US" sz="1100" dirty="0"/>
              <a:t>: " + </a:t>
            </a:r>
            <a:r>
              <a:rPr lang="en-US" sz="1100" dirty="0" err="1"/>
              <a:t>jo.getString</a:t>
            </a:r>
            <a:r>
              <a:rPr lang="en-US" sz="1100" dirty="0"/>
              <a:t>("</a:t>
            </a:r>
            <a:r>
              <a:rPr lang="en-US" sz="1100" dirty="0" err="1"/>
              <a:t>upid</a:t>
            </a:r>
            <a:r>
              <a:rPr lang="en-US" sz="1100" dirty="0"/>
              <a:t>"));</a:t>
            </a:r>
          </a:p>
          <a:p>
            <a:pPr>
              <a:buFont typeface="+mj-lt"/>
              <a:buAutoNum type="arabicPeriod"/>
            </a:pPr>
            <a:r>
              <a:rPr lang="en-US" sz="1100" dirty="0"/>
              <a:t>            </a:t>
            </a:r>
            <a:r>
              <a:rPr lang="en-US" sz="1100" dirty="0" err="1"/>
              <a:t>System.out.println</a:t>
            </a:r>
            <a:r>
              <a:rPr lang="en-US" sz="1100" dirty="0"/>
              <a:t>("</a:t>
            </a:r>
            <a:r>
              <a:rPr lang="en-US" sz="1100" dirty="0" err="1"/>
              <a:t>firstName</a:t>
            </a:r>
            <a:r>
              <a:rPr lang="en-US" sz="1100" dirty="0"/>
              <a:t>: " + </a:t>
            </a:r>
            <a:r>
              <a:rPr lang="en-US" sz="1100" dirty="0" err="1"/>
              <a:t>jo.getString</a:t>
            </a:r>
            <a:r>
              <a:rPr lang="en-US" sz="1100" dirty="0"/>
              <a:t>("</a:t>
            </a:r>
            <a:r>
              <a:rPr lang="en-US" sz="1100" dirty="0" err="1"/>
              <a:t>firstName</a:t>
            </a:r>
            <a:r>
              <a:rPr lang="en-US" sz="1100" dirty="0"/>
              <a:t>"));</a:t>
            </a:r>
          </a:p>
          <a:p>
            <a:pPr>
              <a:buFont typeface="+mj-lt"/>
              <a:buAutoNum type="arabicPeriod"/>
            </a:pPr>
            <a:r>
              <a:rPr lang="en-US" sz="1100" dirty="0"/>
              <a:t>            </a:t>
            </a:r>
            <a:r>
              <a:rPr lang="en-US" sz="1100" dirty="0" err="1"/>
              <a:t>System.out.println</a:t>
            </a:r>
            <a:r>
              <a:rPr lang="en-US" sz="1100" dirty="0"/>
              <a:t>("</a:t>
            </a:r>
            <a:r>
              <a:rPr lang="en-US" sz="1100" dirty="0" err="1"/>
              <a:t>lastName</a:t>
            </a:r>
            <a:r>
              <a:rPr lang="en-US" sz="1100" dirty="0"/>
              <a:t>: " + </a:t>
            </a:r>
            <a:r>
              <a:rPr lang="en-US" sz="1100" dirty="0" err="1"/>
              <a:t>jo.getString</a:t>
            </a:r>
            <a:r>
              <a:rPr lang="en-US" sz="1100" dirty="0"/>
              <a:t>("</a:t>
            </a:r>
            <a:r>
              <a:rPr lang="en-US" sz="1100" dirty="0" err="1"/>
              <a:t>lastName</a:t>
            </a:r>
            <a:r>
              <a:rPr lang="en-US" sz="1100" dirty="0"/>
              <a:t>"));</a:t>
            </a:r>
          </a:p>
          <a:p>
            <a:pPr>
              <a:buFont typeface="+mj-lt"/>
              <a:buAutoNum type="arabicPeriod"/>
            </a:pPr>
            <a:r>
              <a:rPr lang="en-US" sz="1100" dirty="0"/>
              <a:t>            </a:t>
            </a:r>
            <a:r>
              <a:rPr lang="en-US" sz="1100" dirty="0" err="1"/>
              <a:t>System.out.println</a:t>
            </a:r>
            <a:r>
              <a:rPr lang="en-US" sz="1100" dirty="0"/>
              <a:t>("</a:t>
            </a:r>
            <a:r>
              <a:rPr lang="en-US" sz="1100" dirty="0" err="1"/>
              <a:t>middleName</a:t>
            </a:r>
            <a:r>
              <a:rPr lang="en-US" sz="1100" dirty="0"/>
              <a:t>: " + </a:t>
            </a:r>
            <a:r>
              <a:rPr lang="en-US" sz="1100" dirty="0" err="1"/>
              <a:t>jo.getString</a:t>
            </a:r>
            <a:r>
              <a:rPr lang="en-US" sz="1100" dirty="0"/>
              <a:t>("</a:t>
            </a:r>
            <a:r>
              <a:rPr lang="en-US" sz="1100" dirty="0" err="1"/>
              <a:t>middleName</a:t>
            </a:r>
            <a:r>
              <a:rPr lang="en-US" sz="1100" dirty="0"/>
              <a:t>"));</a:t>
            </a:r>
          </a:p>
          <a:p>
            <a:pPr>
              <a:buFont typeface="+mj-lt"/>
              <a:buAutoNum type="arabicPeriod"/>
            </a:pPr>
            <a:r>
              <a:rPr lang="en-US" sz="1100" dirty="0"/>
              <a:t>            </a:t>
            </a:r>
            <a:r>
              <a:rPr lang="en-US" sz="1100" dirty="0" err="1"/>
              <a:t>System.out.println</a:t>
            </a:r>
            <a:r>
              <a:rPr lang="en-US" sz="1100" dirty="0"/>
              <a:t>("nickname: " + </a:t>
            </a:r>
            <a:r>
              <a:rPr lang="en-US" sz="1100" dirty="0" err="1"/>
              <a:t>jo.getString</a:t>
            </a:r>
            <a:r>
              <a:rPr lang="en-US" sz="1100" dirty="0"/>
              <a:t>("nickname"));</a:t>
            </a:r>
          </a:p>
          <a:p>
            <a:pPr>
              <a:buFont typeface="+mj-lt"/>
              <a:buAutoNum type="arabicPeriod"/>
            </a:pPr>
            <a:r>
              <a:rPr lang="en-US" sz="1100" dirty="0"/>
              <a:t>            </a:t>
            </a:r>
            <a:r>
              <a:rPr lang="en-US" sz="1100" dirty="0" err="1"/>
              <a:t>System.out.println</a:t>
            </a:r>
            <a:r>
              <a:rPr lang="en-US" sz="1100" dirty="0"/>
              <a:t>("</a:t>
            </a:r>
            <a:r>
              <a:rPr lang="en-US" sz="1100" dirty="0" err="1"/>
              <a:t>nameSuffix</a:t>
            </a:r>
            <a:r>
              <a:rPr lang="en-US" sz="1100" dirty="0"/>
              <a:t>: " + </a:t>
            </a:r>
            <a:r>
              <a:rPr lang="en-US" sz="1100" dirty="0" err="1"/>
              <a:t>jo.getString</a:t>
            </a:r>
            <a:r>
              <a:rPr lang="en-US" sz="1100" dirty="0"/>
              <a:t>("</a:t>
            </a:r>
            <a:r>
              <a:rPr lang="en-US" sz="1100" dirty="0" err="1"/>
              <a:t>nameSuffix</a:t>
            </a:r>
            <a:r>
              <a:rPr lang="en-US" sz="1100" dirty="0"/>
              <a:t>"));</a:t>
            </a:r>
          </a:p>
          <a:p>
            <a:pPr>
              <a:buFont typeface="+mj-lt"/>
              <a:buAutoNum type="arabicPeriod"/>
            </a:pPr>
            <a:r>
              <a:rPr lang="en-US" sz="1100" dirty="0"/>
              <a:t>            </a:t>
            </a:r>
            <a:r>
              <a:rPr lang="en-US" sz="1100" dirty="0" err="1"/>
              <a:t>System.out.println</a:t>
            </a:r>
            <a:r>
              <a:rPr lang="en-US" sz="1100" dirty="0"/>
              <a:t>("username: " + </a:t>
            </a:r>
            <a:r>
              <a:rPr lang="en-US" sz="1100" dirty="0" err="1"/>
              <a:t>jo.getString</a:t>
            </a:r>
            <a:r>
              <a:rPr lang="en-US" sz="1100" dirty="0"/>
              <a:t>("username"));</a:t>
            </a:r>
          </a:p>
          <a:p>
            <a:pPr>
              <a:buFont typeface="+mj-lt"/>
              <a:buAutoNum type="arabicPeriod"/>
            </a:pPr>
            <a:r>
              <a:rPr lang="en-US" sz="1100" dirty="0"/>
              <a:t>            </a:t>
            </a:r>
            <a:r>
              <a:rPr lang="en-US" sz="1100" dirty="0" err="1"/>
              <a:t>System.out.println</a:t>
            </a:r>
            <a:r>
              <a:rPr lang="en-US" sz="1100" dirty="0"/>
              <a:t>("email: " + </a:t>
            </a:r>
            <a:r>
              <a:rPr lang="en-US" sz="1100" dirty="0" err="1"/>
              <a:t>jo.getString</a:t>
            </a:r>
            <a:r>
              <a:rPr lang="en-US" sz="1100" dirty="0"/>
              <a:t>("email") + "\n");</a:t>
            </a:r>
          </a:p>
          <a:p>
            <a:pPr>
              <a:buFont typeface="+mj-lt"/>
              <a:buAutoNum type="arabicPeriod"/>
            </a:pPr>
            <a:r>
              <a:rPr lang="en-US" sz="1100" dirty="0"/>
              <a:t>        }</a:t>
            </a:r>
          </a:p>
          <a:p>
            <a:pPr>
              <a:buFont typeface="+mj-lt"/>
              <a:buAutoNum type="arabicPeriod"/>
            </a:pPr>
            <a:r>
              <a:rPr lang="en-US" sz="1100" dirty="0"/>
              <a:t>         </a:t>
            </a:r>
          </a:p>
          <a:p>
            <a:pPr>
              <a:buFont typeface="+mj-lt"/>
              <a:buAutoNum type="arabicPeriod"/>
            </a:pPr>
            <a:r>
              <a:rPr lang="en-US" sz="1100" dirty="0"/>
              <a:t>    }</a:t>
            </a:r>
          </a:p>
          <a:p>
            <a:pPr>
              <a:buFont typeface="+mj-lt"/>
              <a:buAutoNum type="arabicPeriod"/>
            </a:pPr>
            <a:r>
              <a:rPr lang="en-US" sz="1100" dirty="0"/>
              <a:t>     </a:t>
            </a:r>
          </a:p>
          <a:p>
            <a:pPr>
              <a:buFont typeface="+mj-lt"/>
              <a:buAutoNum type="arabicPeriod"/>
            </a:pPr>
            <a:r>
              <a:rPr lang="en-US" sz="1100" dirty="0"/>
              <a:t>    public void </a:t>
            </a:r>
            <a:r>
              <a:rPr lang="en-US" sz="1100" dirty="0" err="1"/>
              <a:t>searchInternalPersons</a:t>
            </a:r>
            <a:r>
              <a:rPr lang="en-US" sz="1100" dirty="0"/>
              <a:t>(String name, String </a:t>
            </a:r>
            <a:r>
              <a:rPr lang="en-US" sz="1100" dirty="0" err="1"/>
              <a:t>phoneNumber</a:t>
            </a:r>
            <a:r>
              <a:rPr lang="en-US" sz="1100" dirty="0"/>
              <a:t>, String email) throws </a:t>
            </a:r>
            <a:r>
              <a:rPr lang="en-US" sz="1100" dirty="0" err="1"/>
              <a:t>DsClientException</a:t>
            </a:r>
            <a:endParaRPr lang="en-US" sz="1100" dirty="0"/>
          </a:p>
          <a:p>
            <a:pPr>
              <a:buFont typeface="+mj-lt"/>
              <a:buAutoNum type="arabicPeriod"/>
            </a:pPr>
            <a:r>
              <a:rPr lang="en-US" sz="1100" dirty="0"/>
              <a:t>    {</a:t>
            </a:r>
          </a:p>
          <a:p>
            <a:pPr>
              <a:buFont typeface="+mj-lt"/>
              <a:buAutoNum type="arabicPeriod"/>
            </a:pPr>
            <a:r>
              <a:rPr lang="cs-CZ" sz="1100" dirty="0"/>
              <a:t>        </a:t>
            </a:r>
            <a:r>
              <a:rPr lang="cs-CZ" sz="1100" dirty="0" err="1"/>
              <a:t>setup</a:t>
            </a:r>
            <a:r>
              <a:rPr lang="cs-CZ" sz="1100" dirty="0"/>
              <a:t>();</a:t>
            </a:r>
          </a:p>
          <a:p>
            <a:pPr>
              <a:buFont typeface="+mj-lt"/>
              <a:buAutoNum type="arabicPeriod"/>
            </a:pPr>
            <a:r>
              <a:rPr lang="cs-CZ" sz="1100" dirty="0"/>
              <a:t>        </a:t>
            </a:r>
            <a:r>
              <a:rPr lang="cs-CZ" sz="1100" dirty="0" err="1"/>
              <a:t>String</a:t>
            </a:r>
            <a:r>
              <a:rPr lang="cs-CZ" sz="1100" dirty="0"/>
              <a:t> </a:t>
            </a:r>
            <a:r>
              <a:rPr lang="cs-CZ" sz="1100" dirty="0" err="1"/>
              <a:t>url</a:t>
            </a:r>
            <a:r>
              <a:rPr lang="cs-CZ" sz="1100" dirty="0"/>
              <a:t> = host + "/</a:t>
            </a:r>
            <a:r>
              <a:rPr lang="cs-CZ" sz="1100" dirty="0" err="1"/>
              <a:t>internalPersons</a:t>
            </a:r>
            <a:r>
              <a:rPr lang="cs-CZ" sz="1100" dirty="0"/>
              <a:t>?";</a:t>
            </a:r>
          </a:p>
          <a:p>
            <a:pPr>
              <a:buFont typeface="+mj-lt"/>
              <a:buAutoNum type="arabicPeriod"/>
            </a:pPr>
            <a:r>
              <a:rPr lang="ro-RO" sz="1100" dirty="0"/>
              <a:t>        if (name != null)</a:t>
            </a:r>
          </a:p>
          <a:p>
            <a:pPr>
              <a:buFont typeface="+mj-lt"/>
              <a:buAutoNum type="arabicPeriod"/>
            </a:pPr>
            <a:r>
              <a:rPr lang="en-US" sz="1100" dirty="0"/>
              <a:t>            </a:t>
            </a:r>
            <a:r>
              <a:rPr lang="en-US" sz="1100" dirty="0" err="1"/>
              <a:t>url</a:t>
            </a:r>
            <a:r>
              <a:rPr lang="en-US" sz="1100" dirty="0"/>
              <a:t>= </a:t>
            </a:r>
            <a:r>
              <a:rPr lang="en-US" sz="1100" dirty="0" err="1"/>
              <a:t>url</a:t>
            </a:r>
            <a:r>
              <a:rPr lang="en-US" sz="1100" dirty="0"/>
              <a:t> + "name=" + name;</a:t>
            </a:r>
          </a:p>
          <a:p>
            <a:pPr>
              <a:buFont typeface="+mj-lt"/>
              <a:buAutoNum type="arabicPeriod"/>
            </a:pPr>
            <a:r>
              <a:rPr lang="en-US" sz="1100" dirty="0"/>
              <a:t>        if (</a:t>
            </a:r>
            <a:r>
              <a:rPr lang="en-US" sz="1100" dirty="0" err="1"/>
              <a:t>phoneNumber</a:t>
            </a:r>
            <a:r>
              <a:rPr lang="en-US" sz="1100" dirty="0"/>
              <a:t> != null)</a:t>
            </a:r>
          </a:p>
          <a:p>
            <a:pPr>
              <a:buFont typeface="+mj-lt"/>
              <a:buAutoNum type="arabicPeriod"/>
            </a:pPr>
            <a:r>
              <a:rPr lang="en-US" sz="1100" dirty="0"/>
              <a:t>            </a:t>
            </a:r>
            <a:r>
              <a:rPr lang="en-US" sz="1100" dirty="0" err="1"/>
              <a:t>url</a:t>
            </a:r>
            <a:r>
              <a:rPr lang="en-US" sz="1100" dirty="0"/>
              <a:t>= </a:t>
            </a:r>
            <a:r>
              <a:rPr lang="en-US" sz="1100" dirty="0" err="1"/>
              <a:t>url</a:t>
            </a:r>
            <a:r>
              <a:rPr lang="en-US" sz="1100" dirty="0"/>
              <a:t> + "&amp;</a:t>
            </a:r>
            <a:r>
              <a:rPr lang="en-US" sz="1100" dirty="0" err="1"/>
              <a:t>phoneNumber</a:t>
            </a:r>
            <a:r>
              <a:rPr lang="en-US" sz="1100" dirty="0"/>
              <a:t>=" + </a:t>
            </a:r>
            <a:r>
              <a:rPr lang="en-US" sz="1100" dirty="0" err="1"/>
              <a:t>phoneNumber</a:t>
            </a:r>
            <a:r>
              <a:rPr lang="en-US" sz="1100" dirty="0"/>
              <a:t>;</a:t>
            </a:r>
          </a:p>
          <a:p>
            <a:pPr>
              <a:buFont typeface="+mj-lt"/>
              <a:buAutoNum type="arabicPeriod"/>
            </a:pPr>
            <a:r>
              <a:rPr lang="ro-RO" sz="1100" dirty="0"/>
              <a:t>        if (email != null)</a:t>
            </a:r>
          </a:p>
          <a:p>
            <a:pPr>
              <a:buFont typeface="+mj-lt"/>
              <a:buAutoNum type="arabicPeriod"/>
            </a:pPr>
            <a:r>
              <a:rPr lang="pt-BR" sz="1100" dirty="0"/>
              <a:t>            </a:t>
            </a:r>
            <a:r>
              <a:rPr lang="pt-BR" sz="1100" dirty="0" err="1"/>
              <a:t>url</a:t>
            </a:r>
            <a:r>
              <a:rPr lang="pt-BR" sz="1100" dirty="0"/>
              <a:t>= </a:t>
            </a:r>
            <a:r>
              <a:rPr lang="pt-BR" sz="1100" dirty="0" err="1"/>
              <a:t>url</a:t>
            </a:r>
            <a:r>
              <a:rPr lang="pt-BR" sz="1100" dirty="0"/>
              <a:t> + "&amp;</a:t>
            </a:r>
            <a:r>
              <a:rPr lang="pt-BR" sz="1100" dirty="0" err="1"/>
              <a:t>email</a:t>
            </a:r>
            <a:r>
              <a:rPr lang="pt-BR" sz="1100" dirty="0"/>
              <a:t>=" + </a:t>
            </a:r>
            <a:r>
              <a:rPr lang="pt-BR" sz="1100" dirty="0" err="1"/>
              <a:t>email</a:t>
            </a:r>
            <a:r>
              <a:rPr lang="pt-BR" sz="1100" dirty="0"/>
              <a:t>;</a:t>
            </a:r>
          </a:p>
          <a:p>
            <a:pPr>
              <a:buFont typeface="+mj-lt"/>
              <a:buAutoNum type="arabicPeriod"/>
            </a:pPr>
            <a:r>
              <a:rPr lang="pt-BR" sz="1100" dirty="0"/>
              <a:t>        </a:t>
            </a:r>
            <a:r>
              <a:rPr lang="pt-BR" sz="1100" dirty="0" err="1"/>
              <a:t>invokeREST</a:t>
            </a:r>
            <a:r>
              <a:rPr lang="pt-BR" sz="1100" dirty="0"/>
              <a:t>(</a:t>
            </a:r>
            <a:r>
              <a:rPr lang="pt-BR" sz="1100" dirty="0" err="1"/>
              <a:t>url</a:t>
            </a:r>
            <a:r>
              <a:rPr lang="pt-BR" sz="1100" dirty="0"/>
              <a:t>);</a:t>
            </a:r>
          </a:p>
          <a:p>
            <a:pPr>
              <a:buFont typeface="+mj-lt"/>
              <a:buAutoNum type="arabicPeriod"/>
            </a:pPr>
            <a:r>
              <a:rPr lang="pt-BR" sz="1100" dirty="0"/>
              <a:t>    }</a:t>
            </a:r>
          </a:p>
          <a:p>
            <a:pPr>
              <a:buFont typeface="+mj-lt"/>
              <a:buAutoNum type="arabicPeriod"/>
            </a:pPr>
            <a:r>
              <a:rPr lang="pt-BR" sz="1100" dirty="0"/>
              <a:t>     </a:t>
            </a:r>
          </a:p>
          <a:p>
            <a:pPr>
              <a:buFont typeface="+mj-lt"/>
              <a:buAutoNum type="arabicPeriod"/>
            </a:pPr>
            <a:r>
              <a:rPr lang="pt-BR" sz="1100" dirty="0"/>
              <a:t>    </a:t>
            </a:r>
            <a:r>
              <a:rPr lang="pt-BR" sz="1100" dirty="0" err="1"/>
              <a:t>public</a:t>
            </a:r>
            <a:r>
              <a:rPr lang="pt-BR" sz="1100" dirty="0"/>
              <a:t> </a:t>
            </a:r>
            <a:r>
              <a:rPr lang="pt-BR" sz="1100" dirty="0" err="1"/>
              <a:t>static</a:t>
            </a:r>
            <a:r>
              <a:rPr lang="pt-BR" sz="1100" dirty="0"/>
              <a:t> </a:t>
            </a:r>
            <a:r>
              <a:rPr lang="pt-BR" sz="1100" dirty="0" err="1"/>
              <a:t>void</a:t>
            </a:r>
            <a:r>
              <a:rPr lang="pt-BR" sz="1100" dirty="0"/>
              <a:t> </a:t>
            </a:r>
            <a:r>
              <a:rPr lang="pt-BR" sz="1100" dirty="0" err="1"/>
              <a:t>main</a:t>
            </a:r>
            <a:r>
              <a:rPr lang="pt-BR" sz="1100" dirty="0"/>
              <a:t>(</a:t>
            </a:r>
            <a:r>
              <a:rPr lang="pt-BR" sz="1100" dirty="0" err="1"/>
              <a:t>String</a:t>
            </a:r>
            <a:r>
              <a:rPr lang="pt-BR" sz="1100" dirty="0"/>
              <a:t> </a:t>
            </a:r>
            <a:r>
              <a:rPr lang="pt-BR" sz="1100" dirty="0" err="1"/>
              <a:t>args</a:t>
            </a:r>
            <a:r>
              <a:rPr lang="pt-BR" sz="1100" dirty="0"/>
              <a:t>[]) {</a:t>
            </a:r>
          </a:p>
          <a:p>
            <a:pPr>
              <a:buFont typeface="+mj-lt"/>
              <a:buAutoNum type="arabicPeriod"/>
            </a:pPr>
            <a:r>
              <a:rPr lang="pt-BR" sz="1100" dirty="0"/>
              <a:t>         </a:t>
            </a:r>
          </a:p>
          <a:p>
            <a:pPr>
              <a:buFont typeface="+mj-lt"/>
              <a:buAutoNum type="arabicPeriod"/>
            </a:pPr>
            <a:r>
              <a:rPr lang="pt-BR" sz="1100" dirty="0"/>
              <a:t>        </a:t>
            </a:r>
            <a:r>
              <a:rPr lang="pt-BR" sz="1100" dirty="0" err="1"/>
              <a:t>try</a:t>
            </a:r>
            <a:endParaRPr lang="pt-BR" sz="1100" dirty="0"/>
          </a:p>
          <a:p>
            <a:pPr>
              <a:buFont typeface="+mj-lt"/>
              <a:buAutoNum type="arabicPeriod"/>
            </a:pPr>
            <a:r>
              <a:rPr lang="pt-BR" sz="1100" dirty="0"/>
              <a:t>        {</a:t>
            </a:r>
          </a:p>
          <a:p>
            <a:pPr>
              <a:buFont typeface="+mj-lt"/>
              <a:buAutoNum type="arabicPeriod"/>
            </a:pPr>
            <a:r>
              <a:rPr lang="pt-BR" sz="1100" dirty="0"/>
              <a:t>            DsClient2 </a:t>
            </a:r>
            <a:r>
              <a:rPr lang="pt-BR" sz="1100" dirty="0" err="1"/>
              <a:t>client</a:t>
            </a:r>
            <a:r>
              <a:rPr lang="pt-BR" sz="1100" dirty="0"/>
              <a:t>=new DsClient2();</a:t>
            </a:r>
          </a:p>
          <a:p>
            <a:pPr>
              <a:buFont typeface="+mj-lt"/>
              <a:buAutoNum type="arabicPeriod"/>
            </a:pPr>
            <a:r>
              <a:rPr lang="pt-BR" sz="1100" dirty="0"/>
              <a:t>            </a:t>
            </a:r>
            <a:r>
              <a:rPr lang="pt-BR" sz="1100" dirty="0" err="1"/>
              <a:t>client.searchInternalPersons</a:t>
            </a:r>
            <a:r>
              <a:rPr lang="pt-BR" sz="1100" dirty="0"/>
              <a:t>("</a:t>
            </a:r>
            <a:r>
              <a:rPr lang="pt-BR" sz="1100" dirty="0" err="1"/>
              <a:t>sun</a:t>
            </a:r>
            <a:r>
              <a:rPr lang="pt-BR" sz="1100" dirty="0"/>
              <a:t>", </a:t>
            </a:r>
            <a:r>
              <a:rPr lang="pt-BR" sz="1100" dirty="0" err="1"/>
              <a:t>null</a:t>
            </a:r>
            <a:r>
              <a:rPr lang="pt-BR" sz="1100" dirty="0"/>
              <a:t>, </a:t>
            </a:r>
            <a:r>
              <a:rPr lang="pt-BR" sz="1100" dirty="0" err="1"/>
              <a:t>null</a:t>
            </a:r>
            <a:r>
              <a:rPr lang="pt-BR" sz="1100" dirty="0"/>
              <a:t>);            </a:t>
            </a:r>
          </a:p>
          <a:p>
            <a:pPr>
              <a:buFont typeface="+mj-lt"/>
              <a:buAutoNum type="arabicPeriod"/>
            </a:pPr>
            <a:r>
              <a:rPr lang="pt-BR" sz="1100" dirty="0"/>
              <a:t>        }</a:t>
            </a:r>
          </a:p>
          <a:p>
            <a:pPr>
              <a:buFont typeface="+mj-lt"/>
              <a:buAutoNum type="arabicPeriod"/>
            </a:pPr>
            <a:r>
              <a:rPr lang="pt-BR" sz="1100" dirty="0"/>
              <a:t>        catch (</a:t>
            </a:r>
            <a:r>
              <a:rPr lang="pt-BR" sz="1100" dirty="0" err="1"/>
              <a:t>DsClientException</a:t>
            </a:r>
            <a:r>
              <a:rPr lang="pt-BR" sz="1100" dirty="0"/>
              <a:t> </a:t>
            </a:r>
            <a:r>
              <a:rPr lang="pt-BR" sz="1100" dirty="0" err="1"/>
              <a:t>ex</a:t>
            </a:r>
            <a:r>
              <a:rPr lang="pt-BR" sz="1100" dirty="0"/>
              <a:t>)</a:t>
            </a:r>
          </a:p>
          <a:p>
            <a:pPr>
              <a:buFont typeface="+mj-lt"/>
              <a:buAutoNum type="arabicPeriod"/>
            </a:pPr>
            <a:r>
              <a:rPr lang="pt-BR" sz="1100" dirty="0"/>
              <a:t>        {</a:t>
            </a:r>
          </a:p>
          <a:p>
            <a:pPr>
              <a:buFont typeface="+mj-lt"/>
              <a:buAutoNum type="arabicPeriod"/>
            </a:pPr>
            <a:r>
              <a:rPr lang="pt-BR" sz="1100" dirty="0"/>
              <a:t>            </a:t>
            </a:r>
            <a:r>
              <a:rPr lang="pt-BR" sz="1100" dirty="0" err="1"/>
              <a:t>System.out.println</a:t>
            </a:r>
            <a:r>
              <a:rPr lang="pt-BR" sz="1100" dirty="0"/>
              <a:t>(</a:t>
            </a:r>
            <a:r>
              <a:rPr lang="pt-BR" sz="1100" dirty="0" err="1"/>
              <a:t>ex.getMessage</a:t>
            </a:r>
            <a:r>
              <a:rPr lang="pt-BR" sz="1100" dirty="0"/>
              <a:t>());</a:t>
            </a:r>
          </a:p>
          <a:p>
            <a:pPr>
              <a:buFont typeface="+mj-lt"/>
              <a:buAutoNum type="arabicPeriod"/>
            </a:pPr>
            <a:r>
              <a:rPr lang="pt-BR" sz="1100" dirty="0"/>
              <a:t>            </a:t>
            </a:r>
            <a:r>
              <a:rPr lang="pt-BR" sz="1100" dirty="0" err="1"/>
              <a:t>Exception</a:t>
            </a:r>
            <a:r>
              <a:rPr lang="pt-BR" sz="1100" dirty="0"/>
              <a:t> e=</a:t>
            </a:r>
            <a:r>
              <a:rPr lang="pt-BR" sz="1100" dirty="0" err="1"/>
              <a:t>ex.getException</a:t>
            </a:r>
            <a:r>
              <a:rPr lang="pt-BR" sz="1100" dirty="0"/>
              <a:t>();</a:t>
            </a:r>
          </a:p>
          <a:p>
            <a:pPr>
              <a:buFont typeface="+mj-lt"/>
              <a:buAutoNum type="arabicPeriod"/>
            </a:pPr>
            <a:r>
              <a:rPr lang="ro-RO" sz="1100" dirty="0"/>
              <a:t>            if (e != null)</a:t>
            </a:r>
          </a:p>
          <a:p>
            <a:pPr>
              <a:buFont typeface="+mj-lt"/>
              <a:buAutoNum type="arabicPeriod"/>
            </a:pPr>
            <a:r>
              <a:rPr lang="en-US" sz="1100" dirty="0"/>
              <a:t>                </a:t>
            </a:r>
            <a:r>
              <a:rPr lang="en-US" sz="1100" dirty="0" err="1"/>
              <a:t>e.printStackTrace</a:t>
            </a:r>
            <a:r>
              <a:rPr lang="en-US" sz="1100" dirty="0"/>
              <a:t>();</a:t>
            </a:r>
          </a:p>
          <a:p>
            <a:pPr>
              <a:buFont typeface="+mj-lt"/>
              <a:buAutoNum type="arabicPeriod"/>
            </a:pPr>
            <a:r>
              <a:rPr lang="en-US" sz="1100" dirty="0"/>
              <a:t>        }       </a:t>
            </a:r>
          </a:p>
          <a:p>
            <a:pPr>
              <a:buFont typeface="+mj-lt"/>
              <a:buAutoNum type="arabicPeriod"/>
            </a:pPr>
            <a:r>
              <a:rPr lang="en-US" sz="1100" dirty="0"/>
              <a:t>    }</a:t>
            </a:r>
          </a:p>
          <a:p>
            <a:pPr>
              <a:buFont typeface="+mj-lt"/>
              <a:buAutoNum type="arabicPeriod"/>
            </a:pPr>
            <a:r>
              <a:rPr lang="en-US" sz="1100" dirty="0"/>
              <a:t>}</a:t>
            </a:r>
            <a:endParaRPr lang="en-US" sz="1100" dirty="0">
              <a:latin typeface="Monaco"/>
              <a:cs typeface="Monaco"/>
            </a:endParaRPr>
          </a:p>
        </p:txBody>
      </p:sp>
    </p:spTree>
    <p:extLst>
      <p:ext uri="{BB962C8B-B14F-4D97-AF65-F5344CB8AC3E}">
        <p14:creationId xmlns:p14="http://schemas.microsoft.com/office/powerpoint/2010/main" val="184419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600200" y="2362200"/>
            <a:ext cx="6553200" cy="3763963"/>
          </a:xfrm>
        </p:spPr>
        <p:txBody>
          <a:bodyPr/>
          <a:lstStyle/>
          <a:p>
            <a:pPr marL="514350" indent="-514350">
              <a:buFont typeface="+mj-lt"/>
              <a:buAutoNum type="arabicPeriod"/>
            </a:pPr>
            <a:r>
              <a:rPr lang="en-US" dirty="0" smtClean="0"/>
              <a:t>SOA and Web Services</a:t>
            </a:r>
          </a:p>
          <a:p>
            <a:pPr marL="514350" indent="-514350">
              <a:buFont typeface="+mj-lt"/>
              <a:buAutoNum type="arabicPeriod"/>
            </a:pPr>
            <a:r>
              <a:rPr lang="en-US" dirty="0" smtClean="0"/>
              <a:t>Consuming </a:t>
            </a:r>
            <a:r>
              <a:rPr lang="en-US" dirty="0" err="1" smtClean="0"/>
              <a:t>RESTful</a:t>
            </a:r>
            <a:r>
              <a:rPr lang="en-US" dirty="0" smtClean="0"/>
              <a:t> web services</a:t>
            </a:r>
          </a:p>
          <a:p>
            <a:pPr marL="514350" indent="-514350">
              <a:buFont typeface="+mj-lt"/>
              <a:buAutoNum type="arabicPeriod"/>
            </a:pPr>
            <a:r>
              <a:rPr lang="en-US" dirty="0" smtClean="0"/>
              <a:t>UCAR Web </a:t>
            </a:r>
            <a:r>
              <a:rPr lang="en-US" dirty="0" smtClean="0"/>
              <a:t>Services </a:t>
            </a:r>
            <a:r>
              <a:rPr lang="en-US" dirty="0" smtClean="0"/>
              <a:t>Sampler</a:t>
            </a:r>
            <a:endParaRPr lang="en-US" dirty="0" smtClean="0"/>
          </a:p>
          <a:p>
            <a:pPr marL="514350" indent="-514350">
              <a:buFont typeface="+mj-lt"/>
              <a:buAutoNum type="arabicPeriod"/>
            </a:pPr>
            <a:r>
              <a:rPr lang="en-US" dirty="0" smtClean="0"/>
              <a:t>Building a Web Service</a:t>
            </a:r>
            <a:endParaRPr lang="en-US" dirty="0"/>
          </a:p>
        </p:txBody>
      </p:sp>
    </p:spTree>
    <p:extLst>
      <p:ext uri="{BB962C8B-B14F-4D97-AF65-F5344CB8AC3E}">
        <p14:creationId xmlns:p14="http://schemas.microsoft.com/office/powerpoint/2010/main" val="37935623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8229600" cy="1143000"/>
          </a:xfrm>
        </p:spPr>
        <p:txBody>
          <a:bodyPr>
            <a:normAutofit fontScale="90000"/>
          </a:bodyPr>
          <a:lstStyle/>
          <a:p>
            <a:r>
              <a:rPr lang="en-US" dirty="0" smtClean="0"/>
              <a:t>UCAR Web Services </a:t>
            </a:r>
            <a:br>
              <a:rPr lang="en-US" dirty="0" smtClean="0"/>
            </a:br>
            <a:r>
              <a:rPr lang="en-US" dirty="0" smtClean="0"/>
              <a:t>Sampler</a:t>
            </a:r>
            <a:endParaRPr lang="en-US" dirty="0"/>
          </a:p>
        </p:txBody>
      </p:sp>
      <p:pic>
        <p:nvPicPr>
          <p:cNvPr id="3" name="Picture 2" descr="imgr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086100"/>
            <a:ext cx="2857500" cy="2857500"/>
          </a:xfrm>
          <a:prstGeom prst="rect">
            <a:avLst/>
          </a:prstGeom>
        </p:spPr>
      </p:pic>
    </p:spTree>
    <p:extLst>
      <p:ext uri="{BB962C8B-B14F-4D97-AF65-F5344CB8AC3E}">
        <p14:creationId xmlns:p14="http://schemas.microsoft.com/office/powerpoint/2010/main" val="27450034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RAL Web Services</a:t>
            </a:r>
            <a:endParaRPr lang="en-US" dirty="0"/>
          </a:p>
        </p:txBody>
      </p:sp>
      <p:sp>
        <p:nvSpPr>
          <p:cNvPr id="3" name="Content Placeholder 2"/>
          <p:cNvSpPr>
            <a:spLocks noGrp="1"/>
          </p:cNvSpPr>
          <p:nvPr>
            <p:ph idx="1"/>
          </p:nvPr>
        </p:nvSpPr>
        <p:spPr>
          <a:xfrm>
            <a:off x="457200" y="731837"/>
            <a:ext cx="8229600" cy="4525963"/>
          </a:xfrm>
        </p:spPr>
        <p:txBody>
          <a:bodyPr>
            <a:normAutofit/>
          </a:bodyPr>
          <a:lstStyle/>
          <a:p>
            <a:r>
              <a:rPr lang="en-US" dirty="0" smtClean="0"/>
              <a:t>Aviation Digital Data Service (</a:t>
            </a:r>
            <a:r>
              <a:rPr lang="en-US" dirty="0" err="1" smtClean="0"/>
              <a:t>weather.aero</a:t>
            </a:r>
            <a:r>
              <a:rPr lang="en-US" dirty="0" smtClean="0"/>
              <a:t>)</a:t>
            </a:r>
          </a:p>
          <a:p>
            <a:pPr lvl="1"/>
            <a:r>
              <a:rPr lang="en-US" dirty="0" err="1" smtClean="0"/>
              <a:t>RESTful</a:t>
            </a:r>
            <a:endParaRPr lang="en-US" dirty="0" smtClean="0"/>
          </a:p>
          <a:p>
            <a:pPr lvl="1"/>
            <a:r>
              <a:rPr lang="en-US" dirty="0" smtClean="0"/>
              <a:t>Icing reports</a:t>
            </a:r>
          </a:p>
          <a:p>
            <a:pPr lvl="1"/>
            <a:r>
              <a:rPr lang="en-US" dirty="0" smtClean="0"/>
              <a:t>Pilot reports</a:t>
            </a:r>
          </a:p>
          <a:p>
            <a:pPr lvl="1"/>
            <a:r>
              <a:rPr lang="en-US" dirty="0" smtClean="0"/>
              <a:t>Visualization</a:t>
            </a:r>
          </a:p>
          <a:p>
            <a:pPr lvl="1"/>
            <a:r>
              <a:rPr lang="en-US" dirty="0" smtClean="0"/>
              <a:t>1 million hits/day from 12,000 unique IPs</a:t>
            </a:r>
          </a:p>
        </p:txBody>
      </p:sp>
      <p:pic>
        <p:nvPicPr>
          <p:cNvPr id="5" name="Picture 4" descr="Screen Shot 2012-02-22 at 7.32.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3886200"/>
            <a:ext cx="7759700" cy="2768600"/>
          </a:xfrm>
          <a:prstGeom prst="rect">
            <a:avLst/>
          </a:prstGeom>
        </p:spPr>
      </p:pic>
    </p:spTree>
    <p:extLst>
      <p:ext uri="{BB962C8B-B14F-4D97-AF65-F5344CB8AC3E}">
        <p14:creationId xmlns:p14="http://schemas.microsoft.com/office/powerpoint/2010/main" val="2095725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5"/>
            <a:ext cx="8229600" cy="1143000"/>
          </a:xfrm>
        </p:spPr>
        <p:txBody>
          <a:bodyPr/>
          <a:lstStyle/>
          <a:p>
            <a:r>
              <a:rPr lang="en-US" dirty="0" smtClean="0"/>
              <a:t>Aircraft Report XML sample</a:t>
            </a:r>
            <a:endParaRPr lang="en-US" dirty="0"/>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1100" dirty="0">
                <a:latin typeface="Monaco"/>
                <a:cs typeface="Monaco"/>
              </a:rPr>
              <a:t>&lt;response </a:t>
            </a:r>
            <a:r>
              <a:rPr lang="en-US" sz="1100" dirty="0" err="1">
                <a:latin typeface="Monaco"/>
                <a:cs typeface="Monaco"/>
              </a:rPr>
              <a:t>xmlns:xsd</a:t>
            </a:r>
            <a:r>
              <a:rPr lang="en-US" sz="1100" dirty="0">
                <a:latin typeface="Monaco"/>
                <a:cs typeface="Monaco"/>
              </a:rPr>
              <a:t>="http://www.w3.org/2001/</a:t>
            </a:r>
            <a:r>
              <a:rPr lang="en-US" sz="1100" dirty="0" err="1">
                <a:latin typeface="Monaco"/>
                <a:cs typeface="Monaco"/>
              </a:rPr>
              <a:t>XMLSchema</a:t>
            </a:r>
            <a:r>
              <a:rPr lang="en-US" sz="1100" dirty="0">
                <a:latin typeface="Monaco"/>
                <a:cs typeface="Monaco"/>
              </a:rPr>
              <a:t>" </a:t>
            </a:r>
            <a:r>
              <a:rPr lang="en-US" sz="1100" dirty="0" err="1">
                <a:latin typeface="Monaco"/>
                <a:cs typeface="Monaco"/>
              </a:rPr>
              <a:t>xmlns:xsi</a:t>
            </a:r>
            <a:r>
              <a:rPr lang="en-US" sz="1100" dirty="0">
                <a:latin typeface="Monaco"/>
                <a:cs typeface="Monaco"/>
              </a:rPr>
              <a:t>="http://www.w3.org/2001/XML-Schema-instance" version="1.0"xsi:noNamespaceSchemaLocation="http://</a:t>
            </a:r>
            <a:r>
              <a:rPr lang="en-US" sz="1100" dirty="0" err="1">
                <a:latin typeface="Monaco"/>
                <a:cs typeface="Monaco"/>
              </a:rPr>
              <a:t>weather.aero</a:t>
            </a:r>
            <a:r>
              <a:rPr lang="en-US" sz="1100" dirty="0">
                <a:latin typeface="Monaco"/>
                <a:cs typeface="Monaco"/>
              </a:rPr>
              <a:t>/schema/aircraftreport1_0.xsd"&gt;</a:t>
            </a:r>
          </a:p>
          <a:p>
            <a:pPr marL="0" indent="0">
              <a:buNone/>
            </a:pPr>
            <a:r>
              <a:rPr lang="en-US" sz="1100" dirty="0">
                <a:latin typeface="Monaco"/>
                <a:cs typeface="Monaco"/>
              </a:rPr>
              <a:t>   &lt;</a:t>
            </a:r>
            <a:r>
              <a:rPr lang="en-US" sz="1100" dirty="0" err="1">
                <a:latin typeface="Monaco"/>
                <a:cs typeface="Monaco"/>
              </a:rPr>
              <a:t>request_index</a:t>
            </a:r>
            <a:r>
              <a:rPr lang="en-US" sz="1100" dirty="0">
                <a:latin typeface="Monaco"/>
                <a:cs typeface="Monaco"/>
              </a:rPr>
              <a:t>&gt;11064672&lt;/</a:t>
            </a:r>
            <a:r>
              <a:rPr lang="en-US" sz="1100" dirty="0" err="1">
                <a:latin typeface="Monaco"/>
                <a:cs typeface="Monaco"/>
              </a:rPr>
              <a:t>request_index</a:t>
            </a:r>
            <a:r>
              <a:rPr lang="en-US" sz="1100" dirty="0">
                <a:latin typeface="Monaco"/>
                <a:cs typeface="Monaco"/>
              </a:rPr>
              <a:t>&gt;</a:t>
            </a:r>
          </a:p>
          <a:p>
            <a:pPr marL="0" indent="0">
              <a:buNone/>
            </a:pPr>
            <a:r>
              <a:rPr lang="en-US" sz="1100" dirty="0">
                <a:latin typeface="Monaco"/>
                <a:cs typeface="Monaco"/>
              </a:rPr>
              <a:t>   &lt;</a:t>
            </a:r>
            <a:r>
              <a:rPr lang="en-US" sz="1100" dirty="0" err="1">
                <a:latin typeface="Monaco"/>
                <a:cs typeface="Monaco"/>
              </a:rPr>
              <a:t>data_source</a:t>
            </a:r>
            <a:r>
              <a:rPr lang="en-US" sz="1100" dirty="0">
                <a:latin typeface="Monaco"/>
                <a:cs typeface="Monaco"/>
              </a:rPr>
              <a:t> name="</a:t>
            </a:r>
            <a:r>
              <a:rPr lang="en-US" sz="1100" dirty="0" err="1">
                <a:latin typeface="Monaco"/>
                <a:cs typeface="Monaco"/>
              </a:rPr>
              <a:t>aircraftreports</a:t>
            </a:r>
            <a:r>
              <a:rPr lang="en-US" sz="1100" dirty="0">
                <a:latin typeface="Monaco"/>
                <a:cs typeface="Monaco"/>
              </a:rPr>
              <a:t>"/&gt;</a:t>
            </a:r>
          </a:p>
          <a:p>
            <a:pPr marL="0" indent="0">
              <a:buNone/>
            </a:pPr>
            <a:r>
              <a:rPr lang="en-US" sz="1100" dirty="0">
                <a:latin typeface="Monaco"/>
                <a:cs typeface="Monaco"/>
              </a:rPr>
              <a:t>   &lt;request type="retrieve"/&gt;</a:t>
            </a:r>
          </a:p>
          <a:p>
            <a:pPr marL="0" indent="0">
              <a:buNone/>
            </a:pPr>
            <a:r>
              <a:rPr lang="hu-HU" sz="1100" dirty="0">
                <a:latin typeface="Monaco"/>
                <a:cs typeface="Monaco"/>
              </a:rPr>
              <a:t>   &lt;errors/&gt;</a:t>
            </a:r>
          </a:p>
          <a:p>
            <a:pPr marL="0" indent="0">
              <a:buNone/>
            </a:pPr>
            <a:r>
              <a:rPr lang="en-US" sz="1100" dirty="0">
                <a:latin typeface="Monaco"/>
                <a:cs typeface="Monaco"/>
              </a:rPr>
              <a:t>   &lt;warnings/&gt;</a:t>
            </a:r>
          </a:p>
          <a:p>
            <a:pPr marL="0" indent="0">
              <a:buNone/>
            </a:pPr>
            <a:r>
              <a:rPr lang="en-US" sz="1100" dirty="0">
                <a:latin typeface="Monaco"/>
                <a:cs typeface="Monaco"/>
              </a:rPr>
              <a:t>   &lt;</a:t>
            </a:r>
            <a:r>
              <a:rPr lang="en-US" sz="1100" dirty="0" err="1">
                <a:latin typeface="Monaco"/>
                <a:cs typeface="Monaco"/>
              </a:rPr>
              <a:t>time_taken_ms</a:t>
            </a:r>
            <a:r>
              <a:rPr lang="en-US" sz="1100" dirty="0">
                <a:latin typeface="Monaco"/>
                <a:cs typeface="Monaco"/>
              </a:rPr>
              <a:t>&gt;17&lt;/</a:t>
            </a:r>
            <a:r>
              <a:rPr lang="en-US" sz="1100" dirty="0" err="1">
                <a:latin typeface="Monaco"/>
                <a:cs typeface="Monaco"/>
              </a:rPr>
              <a:t>time_taken_ms</a:t>
            </a:r>
            <a:r>
              <a:rPr lang="en-US" sz="1100" dirty="0">
                <a:latin typeface="Monaco"/>
                <a:cs typeface="Monaco"/>
              </a:rPr>
              <a:t>&gt;</a:t>
            </a:r>
          </a:p>
          <a:p>
            <a:pPr marL="0" indent="0">
              <a:buNone/>
            </a:pPr>
            <a:r>
              <a:rPr lang="en-US" sz="1100" dirty="0">
                <a:latin typeface="Monaco"/>
                <a:cs typeface="Monaco"/>
              </a:rPr>
              <a:t>   &lt;data </a:t>
            </a:r>
            <a:r>
              <a:rPr lang="en-US" sz="1100" dirty="0" err="1">
                <a:latin typeface="Monaco"/>
                <a:cs typeface="Monaco"/>
              </a:rPr>
              <a:t>num_results</a:t>
            </a:r>
            <a:r>
              <a:rPr lang="en-US" sz="1100" dirty="0">
                <a:latin typeface="Monaco"/>
                <a:cs typeface="Monaco"/>
              </a:rPr>
              <a:t>="30"&gt;</a:t>
            </a:r>
          </a:p>
          <a:p>
            <a:pPr marL="0" indent="0">
              <a:buNone/>
            </a:pPr>
            <a:r>
              <a:rPr lang="en-US" sz="1100" dirty="0">
                <a:latin typeface="Monaco"/>
                <a:cs typeface="Monaco"/>
              </a:rPr>
              <a:t>      &lt;</a:t>
            </a:r>
            <a:r>
              <a:rPr lang="en-US" sz="1100" dirty="0" err="1">
                <a:latin typeface="Monaco"/>
                <a:cs typeface="Monaco"/>
              </a:rPr>
              <a:t>AircraftReport</a:t>
            </a:r>
            <a:r>
              <a:rPr lang="en-US" sz="1100" dirty="0">
                <a:latin typeface="Monaco"/>
                <a:cs typeface="Monaco"/>
              </a:rPr>
              <a:t>&gt;</a:t>
            </a:r>
          </a:p>
          <a:p>
            <a:pPr marL="0" indent="0">
              <a:buNone/>
            </a:pPr>
            <a:r>
              <a:rPr lang="en-US" sz="1100" dirty="0">
                <a:latin typeface="Monaco"/>
                <a:cs typeface="Monaco"/>
              </a:rPr>
              <a:t>         &lt;</a:t>
            </a:r>
            <a:r>
              <a:rPr lang="en-US" sz="1100" dirty="0" err="1">
                <a:latin typeface="Monaco"/>
                <a:cs typeface="Monaco"/>
              </a:rPr>
              <a:t>receipt_time</a:t>
            </a:r>
            <a:r>
              <a:rPr lang="en-US" sz="1100" dirty="0">
                <a:latin typeface="Monaco"/>
                <a:cs typeface="Monaco"/>
              </a:rPr>
              <a:t>&gt;2012-02-23T00:46:29Z&lt;/</a:t>
            </a:r>
            <a:r>
              <a:rPr lang="en-US" sz="1100" dirty="0" err="1">
                <a:latin typeface="Monaco"/>
                <a:cs typeface="Monaco"/>
              </a:rPr>
              <a:t>receipt_time</a:t>
            </a:r>
            <a:r>
              <a:rPr lang="en-US" sz="1100" dirty="0">
                <a:latin typeface="Monaco"/>
                <a:cs typeface="Monaco"/>
              </a:rPr>
              <a:t>&gt;</a:t>
            </a:r>
          </a:p>
          <a:p>
            <a:pPr marL="0" indent="0">
              <a:buNone/>
            </a:pPr>
            <a:r>
              <a:rPr lang="cs-CZ" sz="1100" dirty="0">
                <a:latin typeface="Monaco"/>
                <a:cs typeface="Monaco"/>
              </a:rPr>
              <a:t>         &lt;</a:t>
            </a:r>
            <a:r>
              <a:rPr lang="cs-CZ" sz="1100" dirty="0" err="1">
                <a:latin typeface="Monaco"/>
                <a:cs typeface="Monaco"/>
              </a:rPr>
              <a:t>observation_time</a:t>
            </a:r>
            <a:r>
              <a:rPr lang="cs-CZ" sz="1100" dirty="0">
                <a:latin typeface="Monaco"/>
                <a:cs typeface="Monaco"/>
              </a:rPr>
              <a:t>&gt;2012-02-23T00:43:00Z&lt;/</a:t>
            </a:r>
            <a:r>
              <a:rPr lang="cs-CZ" sz="1100" dirty="0" err="1">
                <a:latin typeface="Monaco"/>
                <a:cs typeface="Monaco"/>
              </a:rPr>
              <a:t>observation_time</a:t>
            </a:r>
            <a:r>
              <a:rPr lang="cs-CZ" sz="1100" dirty="0">
                <a:latin typeface="Monaco"/>
                <a:cs typeface="Monaco"/>
              </a:rPr>
              <a:t>&gt;</a:t>
            </a:r>
          </a:p>
          <a:p>
            <a:pPr marL="0" indent="0">
              <a:buNone/>
            </a:pPr>
            <a:r>
              <a:rPr lang="cs-CZ" sz="1100" dirty="0">
                <a:latin typeface="Monaco"/>
                <a:cs typeface="Monaco"/>
              </a:rPr>
              <a:t>         &lt;</a:t>
            </a:r>
            <a:r>
              <a:rPr lang="cs-CZ" sz="1100" dirty="0" err="1">
                <a:latin typeface="Monaco"/>
                <a:cs typeface="Monaco"/>
              </a:rPr>
              <a:t>quality_control_flags</a:t>
            </a:r>
            <a:r>
              <a:rPr lang="cs-CZ" sz="1100" dirty="0">
                <a:latin typeface="Monaco"/>
                <a:cs typeface="Monaco"/>
              </a:rPr>
              <a:t>&gt;</a:t>
            </a:r>
          </a:p>
          <a:p>
            <a:pPr marL="0" indent="0">
              <a:buNone/>
            </a:pPr>
            <a:r>
              <a:rPr lang="cs-CZ" sz="1100" dirty="0">
                <a:latin typeface="Monaco"/>
                <a:cs typeface="Monaco"/>
              </a:rPr>
              <a:t>            &lt;</a:t>
            </a:r>
            <a:r>
              <a:rPr lang="cs-CZ" sz="1100" dirty="0" err="1">
                <a:latin typeface="Monaco"/>
                <a:cs typeface="Monaco"/>
              </a:rPr>
              <a:t>no_flt_lvl</a:t>
            </a:r>
            <a:r>
              <a:rPr lang="cs-CZ" sz="1100" dirty="0">
                <a:latin typeface="Monaco"/>
                <a:cs typeface="Monaco"/>
              </a:rPr>
              <a:t>&gt;TRUE&lt;/</a:t>
            </a:r>
            <a:r>
              <a:rPr lang="cs-CZ" sz="1100" dirty="0" err="1">
                <a:latin typeface="Monaco"/>
                <a:cs typeface="Monaco"/>
              </a:rPr>
              <a:t>no_flt_lvl</a:t>
            </a:r>
            <a:r>
              <a:rPr lang="cs-CZ" sz="1100" dirty="0">
                <a:latin typeface="Monaco"/>
                <a:cs typeface="Monaco"/>
              </a:rPr>
              <a:t>&gt;</a:t>
            </a:r>
          </a:p>
          <a:p>
            <a:pPr marL="0" indent="0">
              <a:buNone/>
            </a:pPr>
            <a:r>
              <a:rPr lang="cs-CZ" sz="1100" dirty="0">
                <a:latin typeface="Monaco"/>
                <a:cs typeface="Monaco"/>
              </a:rPr>
              <a:t>         &lt;/</a:t>
            </a:r>
            <a:r>
              <a:rPr lang="cs-CZ" sz="1100" dirty="0" err="1">
                <a:latin typeface="Monaco"/>
                <a:cs typeface="Monaco"/>
              </a:rPr>
              <a:t>quality_control_flags</a:t>
            </a:r>
            <a:r>
              <a:rPr lang="cs-CZ" sz="1100" dirty="0">
                <a:latin typeface="Monaco"/>
                <a:cs typeface="Monaco"/>
              </a:rPr>
              <a:t>&gt;</a:t>
            </a:r>
          </a:p>
          <a:p>
            <a:pPr marL="0" indent="0">
              <a:buNone/>
            </a:pPr>
            <a:r>
              <a:rPr lang="cs-CZ" sz="1100" dirty="0">
                <a:latin typeface="Monaco"/>
                <a:cs typeface="Monaco"/>
              </a:rPr>
              <a:t>         &lt;</a:t>
            </a:r>
            <a:r>
              <a:rPr lang="cs-CZ" sz="1100" dirty="0" err="1">
                <a:latin typeface="Monaco"/>
                <a:cs typeface="Monaco"/>
              </a:rPr>
              <a:t>aircraft_ref</a:t>
            </a:r>
            <a:r>
              <a:rPr lang="cs-CZ" sz="1100" dirty="0">
                <a:latin typeface="Monaco"/>
                <a:cs typeface="Monaco"/>
              </a:rPr>
              <a:t>&gt;B190&lt;/</a:t>
            </a:r>
            <a:r>
              <a:rPr lang="cs-CZ" sz="1100" dirty="0" err="1">
                <a:latin typeface="Monaco"/>
                <a:cs typeface="Monaco"/>
              </a:rPr>
              <a:t>aircraft_ref</a:t>
            </a:r>
            <a:r>
              <a:rPr lang="cs-CZ" sz="1100" dirty="0">
                <a:latin typeface="Monaco"/>
                <a:cs typeface="Monaco"/>
              </a:rPr>
              <a:t>&gt;</a:t>
            </a:r>
          </a:p>
          <a:p>
            <a:pPr marL="0" indent="0">
              <a:buNone/>
            </a:pPr>
            <a:r>
              <a:rPr lang="cs-CZ" sz="1100" dirty="0">
                <a:latin typeface="Monaco"/>
                <a:cs typeface="Monaco"/>
              </a:rPr>
              <a:t>         &lt;</a:t>
            </a:r>
            <a:r>
              <a:rPr lang="cs-CZ" sz="1100" dirty="0" err="1">
                <a:latin typeface="Monaco"/>
                <a:cs typeface="Monaco"/>
              </a:rPr>
              <a:t>latitude</a:t>
            </a:r>
            <a:r>
              <a:rPr lang="cs-CZ" sz="1100" dirty="0">
                <a:latin typeface="Monaco"/>
                <a:cs typeface="Monaco"/>
              </a:rPr>
              <a:t>&gt;49.7167&lt;/</a:t>
            </a:r>
            <a:r>
              <a:rPr lang="cs-CZ" sz="1100" dirty="0" err="1">
                <a:latin typeface="Monaco"/>
                <a:cs typeface="Monaco"/>
              </a:rPr>
              <a:t>latitude</a:t>
            </a:r>
            <a:r>
              <a:rPr lang="cs-CZ" sz="1100" dirty="0">
                <a:latin typeface="Monaco"/>
                <a:cs typeface="Monaco"/>
              </a:rPr>
              <a:t>&gt;</a:t>
            </a:r>
          </a:p>
          <a:p>
            <a:pPr marL="0" indent="0">
              <a:buNone/>
            </a:pPr>
            <a:r>
              <a:rPr lang="en-US" sz="1100" dirty="0">
                <a:latin typeface="Monaco"/>
                <a:cs typeface="Monaco"/>
              </a:rPr>
              <a:t>         &lt;longitude&gt;-124.8228&lt;/longitude&gt;</a:t>
            </a:r>
          </a:p>
          <a:p>
            <a:pPr marL="0" indent="0">
              <a:buNone/>
            </a:pPr>
            <a:r>
              <a:rPr lang="en-US" sz="1100" dirty="0">
                <a:latin typeface="Monaco"/>
                <a:cs typeface="Monaco"/>
              </a:rPr>
              <a:t>         &lt;</a:t>
            </a:r>
            <a:r>
              <a:rPr lang="en-US" sz="1100" dirty="0" err="1">
                <a:latin typeface="Monaco"/>
                <a:cs typeface="Monaco"/>
              </a:rPr>
              <a:t>altitude_ft_msl</a:t>
            </a:r>
            <a:r>
              <a:rPr lang="en-US" sz="1100" dirty="0">
                <a:latin typeface="Monaco"/>
                <a:cs typeface="Monaco"/>
              </a:rPr>
              <a:t>&gt;5500&lt;/</a:t>
            </a:r>
            <a:r>
              <a:rPr lang="en-US" sz="1100" dirty="0" err="1">
                <a:latin typeface="Monaco"/>
                <a:cs typeface="Monaco"/>
              </a:rPr>
              <a:t>altitude_ft_msl</a:t>
            </a:r>
            <a:r>
              <a:rPr lang="en-US" sz="1100" dirty="0">
                <a:latin typeface="Monaco"/>
                <a:cs typeface="Monaco"/>
              </a:rPr>
              <a:t>&gt;</a:t>
            </a:r>
          </a:p>
          <a:p>
            <a:pPr marL="0" indent="0">
              <a:buNone/>
            </a:pPr>
            <a:r>
              <a:rPr lang="en-US" sz="1100" dirty="0">
                <a:latin typeface="Monaco"/>
                <a:cs typeface="Monaco"/>
              </a:rPr>
              <a:t>         &lt;</a:t>
            </a:r>
            <a:r>
              <a:rPr lang="en-US" sz="1100" dirty="0" err="1">
                <a:latin typeface="Monaco"/>
                <a:cs typeface="Monaco"/>
              </a:rPr>
              <a:t>turbulence_condition</a:t>
            </a:r>
            <a:r>
              <a:rPr lang="en-US" sz="1100" dirty="0">
                <a:latin typeface="Monaco"/>
                <a:cs typeface="Monaco"/>
              </a:rPr>
              <a:t> </a:t>
            </a:r>
            <a:r>
              <a:rPr lang="en-US" sz="1100" dirty="0" err="1">
                <a:latin typeface="Monaco"/>
                <a:cs typeface="Monaco"/>
              </a:rPr>
              <a:t>turbulence_intensity</a:t>
            </a:r>
            <a:r>
              <a:rPr lang="en-US" sz="1100" dirty="0">
                <a:latin typeface="Monaco"/>
                <a:cs typeface="Monaco"/>
              </a:rPr>
              <a:t>="</a:t>
            </a:r>
            <a:r>
              <a:rPr lang="en-US" sz="1100" dirty="0" smtClean="0">
                <a:latin typeface="Monaco"/>
                <a:cs typeface="Monaco"/>
              </a:rPr>
              <a:t>LGT-MOD" </a:t>
            </a:r>
            <a:r>
              <a:rPr lang="en-US" sz="1100" dirty="0" err="1" smtClean="0">
                <a:latin typeface="Monaco"/>
                <a:cs typeface="Monaco"/>
              </a:rPr>
              <a:t>turbulence_base_ft_msl</a:t>
            </a:r>
            <a:r>
              <a:rPr lang="en-US" sz="1100" dirty="0">
                <a:latin typeface="Monaco"/>
                <a:cs typeface="Monaco"/>
              </a:rPr>
              <a:t>="3000</a:t>
            </a:r>
            <a:r>
              <a:rPr lang="en-US" sz="1100" dirty="0" smtClean="0">
                <a:latin typeface="Monaco"/>
                <a:cs typeface="Monaco"/>
              </a:rPr>
              <a:t>"  </a:t>
            </a:r>
          </a:p>
          <a:p>
            <a:pPr marL="0" indent="0">
              <a:buNone/>
            </a:pPr>
            <a:r>
              <a:rPr lang="en-US" sz="1100" dirty="0">
                <a:latin typeface="Monaco"/>
                <a:cs typeface="Monaco"/>
              </a:rPr>
              <a:t> </a:t>
            </a:r>
            <a:r>
              <a:rPr lang="en-US" sz="1100" dirty="0" smtClean="0">
                <a:latin typeface="Monaco"/>
                <a:cs typeface="Monaco"/>
              </a:rPr>
              <a:t>           </a:t>
            </a:r>
            <a:r>
              <a:rPr lang="en-US" sz="1100" dirty="0" err="1" smtClean="0">
                <a:latin typeface="Monaco"/>
                <a:cs typeface="Monaco"/>
              </a:rPr>
              <a:t>turbulence_top_ft_msl</a:t>
            </a:r>
            <a:r>
              <a:rPr lang="en-US" sz="1100" dirty="0">
                <a:latin typeface="Monaco"/>
                <a:cs typeface="Monaco"/>
              </a:rPr>
              <a:t>="8000"/&gt;</a:t>
            </a:r>
          </a:p>
          <a:p>
            <a:pPr marL="0" indent="0">
              <a:buNone/>
            </a:pPr>
            <a:r>
              <a:rPr lang="en-US" sz="1100" dirty="0">
                <a:latin typeface="Monaco"/>
                <a:cs typeface="Monaco"/>
              </a:rPr>
              <a:t>         &lt;</a:t>
            </a:r>
            <a:r>
              <a:rPr lang="en-US" sz="1100" dirty="0" err="1">
                <a:latin typeface="Monaco"/>
                <a:cs typeface="Monaco"/>
              </a:rPr>
              <a:t>report_type</a:t>
            </a:r>
            <a:r>
              <a:rPr lang="en-US" sz="1100" dirty="0">
                <a:latin typeface="Monaco"/>
                <a:cs typeface="Monaco"/>
              </a:rPr>
              <a:t>&gt;PIREP&lt;/</a:t>
            </a:r>
            <a:r>
              <a:rPr lang="en-US" sz="1100" dirty="0" err="1">
                <a:latin typeface="Monaco"/>
                <a:cs typeface="Monaco"/>
              </a:rPr>
              <a:t>report_type</a:t>
            </a:r>
            <a:r>
              <a:rPr lang="en-US" sz="1100" dirty="0">
                <a:latin typeface="Monaco"/>
                <a:cs typeface="Monaco"/>
              </a:rPr>
              <a:t>&gt;</a:t>
            </a:r>
          </a:p>
          <a:p>
            <a:pPr marL="0" indent="0">
              <a:buNone/>
            </a:pPr>
            <a:r>
              <a:rPr lang="pl-PL" sz="1100" dirty="0">
                <a:latin typeface="Monaco"/>
                <a:cs typeface="Monaco"/>
              </a:rPr>
              <a:t>         &lt;</a:t>
            </a:r>
            <a:r>
              <a:rPr lang="pl-PL" sz="1100" dirty="0" err="1">
                <a:latin typeface="Monaco"/>
                <a:cs typeface="Monaco"/>
              </a:rPr>
              <a:t>raw_text</a:t>
            </a:r>
            <a:r>
              <a:rPr lang="pl-PL" sz="1100" dirty="0">
                <a:latin typeface="Monaco"/>
                <a:cs typeface="Monaco"/>
              </a:rPr>
              <a:t>&gt;</a:t>
            </a:r>
          </a:p>
          <a:p>
            <a:pPr marL="0" indent="0">
              <a:buNone/>
            </a:pPr>
            <a:r>
              <a:rPr lang="pl-PL" sz="1100" dirty="0">
                <a:latin typeface="Monaco"/>
                <a:cs typeface="Monaco"/>
              </a:rPr>
              <a:t>            VR UA /OV CYQQ 090003 /TM 0043 /FLUNKN /TP B190 /TB LGT-MDT 080-030</a:t>
            </a:r>
          </a:p>
          <a:p>
            <a:pPr marL="0" indent="0">
              <a:buNone/>
            </a:pPr>
            <a:r>
              <a:rPr lang="pl-PL" sz="1100" dirty="0">
                <a:latin typeface="Monaco"/>
                <a:cs typeface="Monaco"/>
              </a:rPr>
              <a:t>         &lt;/</a:t>
            </a:r>
            <a:r>
              <a:rPr lang="pl-PL" sz="1100" dirty="0" err="1">
                <a:latin typeface="Monaco"/>
                <a:cs typeface="Monaco"/>
              </a:rPr>
              <a:t>raw_text</a:t>
            </a:r>
            <a:r>
              <a:rPr lang="pl-PL" sz="1100" dirty="0">
                <a:latin typeface="Monaco"/>
                <a:cs typeface="Monaco"/>
              </a:rPr>
              <a:t>&gt;</a:t>
            </a:r>
          </a:p>
          <a:p>
            <a:pPr marL="0" indent="0">
              <a:buNone/>
            </a:pPr>
            <a:r>
              <a:rPr lang="pl-PL" sz="1100" dirty="0">
                <a:latin typeface="Monaco"/>
                <a:cs typeface="Monaco"/>
              </a:rPr>
              <a:t>      &lt;/</a:t>
            </a:r>
            <a:r>
              <a:rPr lang="pl-PL" sz="1100" dirty="0" err="1">
                <a:latin typeface="Monaco"/>
                <a:cs typeface="Monaco"/>
              </a:rPr>
              <a:t>AircraftReport</a:t>
            </a:r>
            <a:r>
              <a:rPr lang="pl-PL" sz="1100" dirty="0">
                <a:latin typeface="Monaco"/>
                <a:cs typeface="Monaco"/>
              </a:rPr>
              <a:t>&gt;</a:t>
            </a:r>
          </a:p>
          <a:p>
            <a:pPr marL="0" indent="0">
              <a:buNone/>
            </a:pPr>
            <a:endParaRPr lang="en-US" sz="1100" dirty="0">
              <a:latin typeface="Monaco"/>
              <a:cs typeface="Monaco"/>
            </a:endParaRPr>
          </a:p>
        </p:txBody>
      </p:sp>
    </p:spTree>
    <p:extLst>
      <p:ext uri="{BB962C8B-B14F-4D97-AF65-F5344CB8AC3E}">
        <p14:creationId xmlns:p14="http://schemas.microsoft.com/office/powerpoint/2010/main" val="17877865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RAL Web Services</a:t>
            </a:r>
            <a:endParaRPr lang="en-US" dirty="0"/>
          </a:p>
        </p:txBody>
      </p:sp>
      <p:sp>
        <p:nvSpPr>
          <p:cNvPr id="3" name="Content Placeholder 2"/>
          <p:cNvSpPr>
            <a:spLocks noGrp="1"/>
          </p:cNvSpPr>
          <p:nvPr>
            <p:ph idx="1"/>
          </p:nvPr>
        </p:nvSpPr>
        <p:spPr/>
        <p:txBody>
          <a:bodyPr>
            <a:normAutofit fontScale="92500"/>
          </a:bodyPr>
          <a:lstStyle/>
          <a:p>
            <a:r>
              <a:rPr lang="en-US" dirty="0" smtClean="0"/>
              <a:t>Next Generation Network Enabled Weather</a:t>
            </a:r>
          </a:p>
          <a:p>
            <a:pPr lvl="1"/>
            <a:r>
              <a:rPr lang="en-US" dirty="0" smtClean="0"/>
              <a:t>SOAP</a:t>
            </a:r>
          </a:p>
          <a:p>
            <a:pPr lvl="1"/>
            <a:r>
              <a:rPr lang="en-US" dirty="0" smtClean="0"/>
              <a:t>4-D Weather Data Cube</a:t>
            </a:r>
          </a:p>
          <a:p>
            <a:pPr lvl="1"/>
            <a:r>
              <a:rPr lang="en-US" smtClean="0"/>
              <a:t>NCAR, FAA</a:t>
            </a:r>
            <a:r>
              <a:rPr lang="en-US" dirty="0" smtClean="0"/>
              <a:t>, NOAA, MIT </a:t>
            </a:r>
            <a:r>
              <a:rPr lang="en-US" smtClean="0"/>
              <a:t>Lincoln </a:t>
            </a:r>
            <a:r>
              <a:rPr lang="en-US" smtClean="0"/>
              <a:t>Lab</a:t>
            </a:r>
            <a:r>
              <a:rPr lang="en-US"/>
              <a:t> </a:t>
            </a:r>
            <a:r>
              <a:rPr lang="en-US" smtClean="0"/>
              <a:t>collaboration</a:t>
            </a:r>
            <a:endParaRPr lang="en-US" dirty="0" smtClean="0"/>
          </a:p>
          <a:p>
            <a:pPr lvl="1"/>
            <a:r>
              <a:rPr lang="en-US" dirty="0" smtClean="0"/>
              <a:t>Weather data distribution for aviation</a:t>
            </a:r>
          </a:p>
          <a:p>
            <a:pPr lvl="1"/>
            <a:r>
              <a:rPr lang="en-US" dirty="0" smtClean="0"/>
              <a:t>Software distributed to a dozen other data providers</a:t>
            </a:r>
          </a:p>
          <a:p>
            <a:pPr lvl="1"/>
            <a:r>
              <a:rPr lang="en-US" dirty="0" smtClean="0"/>
              <a:t>Dataset replication between servers</a:t>
            </a:r>
          </a:p>
          <a:p>
            <a:pPr lvl="1"/>
            <a:r>
              <a:rPr lang="en-US" dirty="0" err="1"/>
              <a:t>nnew.aero</a:t>
            </a:r>
            <a:endParaRPr lang="en-US" dirty="0" smtClean="0"/>
          </a:p>
          <a:p>
            <a:pPr lvl="1"/>
            <a:r>
              <a:rPr lang="en-US" dirty="0" err="1" smtClean="0"/>
              <a:t>wiki.ucar.edu</a:t>
            </a:r>
            <a:r>
              <a:rPr lang="en-US" dirty="0"/>
              <a:t>/display/NNEWD</a:t>
            </a:r>
            <a:endParaRPr lang="en-US" dirty="0" smtClean="0"/>
          </a:p>
        </p:txBody>
      </p:sp>
      <p:pic>
        <p:nvPicPr>
          <p:cNvPr id="4" name="Picture 3" descr="NNEW_Logo_Web.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914400"/>
            <a:ext cx="3124200" cy="745222"/>
          </a:xfrm>
          <a:prstGeom prst="rect">
            <a:avLst/>
          </a:prstGeom>
        </p:spPr>
      </p:pic>
    </p:spTree>
    <p:extLst>
      <p:ext uri="{BB962C8B-B14F-4D97-AF65-F5344CB8AC3E}">
        <p14:creationId xmlns:p14="http://schemas.microsoft.com/office/powerpoint/2010/main" val="25417491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02-22 at 12.18.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8660153" cy="6858000"/>
          </a:xfrm>
          <a:prstGeom prst="rect">
            <a:avLst/>
          </a:prstGeom>
        </p:spPr>
      </p:pic>
    </p:spTree>
    <p:extLst>
      <p:ext uri="{BB962C8B-B14F-4D97-AF65-F5344CB8AC3E}">
        <p14:creationId xmlns:p14="http://schemas.microsoft.com/office/powerpoint/2010/main" val="204774787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RAL Web Services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GIS</a:t>
            </a:r>
          </a:p>
          <a:p>
            <a:pPr lvl="1"/>
            <a:r>
              <a:rPr lang="en-US" dirty="0" smtClean="0"/>
              <a:t>Web Map Service (JPEG)</a:t>
            </a:r>
          </a:p>
          <a:p>
            <a:pPr lvl="2"/>
            <a:r>
              <a:rPr lang="en-US" u="sng" dirty="0" smtClean="0">
                <a:hlinkClick r:id="rId2"/>
              </a:rPr>
              <a:t>www.gis.ucar.edu</a:t>
            </a:r>
            <a:r>
              <a:rPr lang="en-US" u="sng" dirty="0">
                <a:hlinkClick r:id="rId2"/>
              </a:rPr>
              <a:t>/</a:t>
            </a:r>
            <a:r>
              <a:rPr lang="en-US" u="sng" dirty="0" smtClean="0">
                <a:hlinkClick r:id="rId2"/>
              </a:rPr>
              <a:t>maps_wcs_climate.jsp</a:t>
            </a:r>
            <a:endParaRPr lang="en-US" u="sng" dirty="0" smtClean="0"/>
          </a:p>
          <a:p>
            <a:pPr lvl="1"/>
            <a:r>
              <a:rPr lang="en-US" dirty="0"/>
              <a:t>Web coverage (</a:t>
            </a:r>
            <a:r>
              <a:rPr lang="en-US" dirty="0" err="1"/>
              <a:t>GeoTiff</a:t>
            </a:r>
            <a:r>
              <a:rPr lang="en-US" dirty="0"/>
              <a:t>, </a:t>
            </a:r>
            <a:r>
              <a:rPr lang="en-US" dirty="0" err="1"/>
              <a:t>netCDF</a:t>
            </a:r>
            <a:r>
              <a:rPr lang="en-US" dirty="0"/>
              <a:t>) </a:t>
            </a:r>
          </a:p>
          <a:p>
            <a:pPr lvl="2"/>
            <a:r>
              <a:rPr lang="en-US" u="sng" dirty="0" smtClean="0">
                <a:hlinkClick r:id="rId2"/>
              </a:rPr>
              <a:t>www.gis.ucar.edu</a:t>
            </a:r>
            <a:r>
              <a:rPr lang="en-US" u="sng" dirty="0">
                <a:hlinkClick r:id="rId2"/>
              </a:rPr>
              <a:t>/</a:t>
            </a:r>
            <a:r>
              <a:rPr lang="en-US" u="sng" dirty="0" smtClean="0">
                <a:hlinkClick r:id="rId2"/>
              </a:rPr>
              <a:t>maps_wcs_climate.jsp</a:t>
            </a:r>
            <a:endParaRPr lang="en-US" u="sng" dirty="0" smtClean="0"/>
          </a:p>
          <a:p>
            <a:r>
              <a:rPr lang="en-US" dirty="0" smtClean="0"/>
              <a:t>In Development</a:t>
            </a:r>
            <a:endParaRPr lang="en-US" dirty="0"/>
          </a:p>
          <a:p>
            <a:pPr lvl="1"/>
            <a:r>
              <a:rPr lang="en-US" dirty="0"/>
              <a:t>Distributing CCSM AR4 raw data and data products via </a:t>
            </a:r>
            <a:r>
              <a:rPr lang="en-US" dirty="0" err="1" smtClean="0"/>
              <a:t>RESTful</a:t>
            </a:r>
            <a:r>
              <a:rPr lang="en-US" dirty="0" smtClean="0"/>
              <a:t> web service</a:t>
            </a:r>
            <a:endParaRPr lang="en-US" dirty="0"/>
          </a:p>
          <a:p>
            <a:pPr lvl="1"/>
            <a:r>
              <a:rPr lang="en-US" dirty="0"/>
              <a:t>Download shape, text or image files</a:t>
            </a:r>
          </a:p>
          <a:p>
            <a:pPr lvl="1"/>
            <a:r>
              <a:rPr lang="en-US" dirty="0"/>
              <a:t>Launching in a couple months at </a:t>
            </a:r>
            <a:r>
              <a:rPr lang="en-US" dirty="0">
                <a:hlinkClick r:id="rId3"/>
              </a:rPr>
              <a:t>www.gisclimatechange.org</a:t>
            </a:r>
            <a:endParaRPr lang="en-US" dirty="0"/>
          </a:p>
          <a:p>
            <a:endParaRPr lang="en-US" dirty="0" smtClean="0"/>
          </a:p>
        </p:txBody>
      </p:sp>
    </p:spTree>
    <p:extLst>
      <p:ext uri="{BB962C8B-B14F-4D97-AF65-F5344CB8AC3E}">
        <p14:creationId xmlns:p14="http://schemas.microsoft.com/office/powerpoint/2010/main" val="301639670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sClimateChan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28" y="0"/>
            <a:ext cx="6961804" cy="6858000"/>
          </a:xfrm>
          <a:prstGeom prst="rect">
            <a:avLst/>
          </a:prstGeom>
        </p:spPr>
      </p:pic>
    </p:spTree>
    <p:extLst>
      <p:ext uri="{BB962C8B-B14F-4D97-AF65-F5344CB8AC3E}">
        <p14:creationId xmlns:p14="http://schemas.microsoft.com/office/powerpoint/2010/main" val="301660326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NSDL Web Services</a:t>
            </a:r>
            <a:endParaRPr lang="en-US" dirty="0"/>
          </a:p>
        </p:txBody>
      </p:sp>
      <p:sp>
        <p:nvSpPr>
          <p:cNvPr id="3" name="Content Placeholder 2"/>
          <p:cNvSpPr>
            <a:spLocks noGrp="1"/>
          </p:cNvSpPr>
          <p:nvPr>
            <p:ph idx="1"/>
          </p:nvPr>
        </p:nvSpPr>
        <p:spPr/>
        <p:txBody>
          <a:bodyPr/>
          <a:lstStyle/>
          <a:p>
            <a:r>
              <a:rPr lang="en-US" dirty="0" smtClean="0"/>
              <a:t>Strand Map Service</a:t>
            </a:r>
          </a:p>
          <a:p>
            <a:pPr lvl="1"/>
            <a:r>
              <a:rPr lang="en-US" dirty="0" smtClean="0"/>
              <a:t>Generate knowledge maps </a:t>
            </a:r>
          </a:p>
          <a:p>
            <a:pPr lvl="1"/>
            <a:r>
              <a:rPr lang="en-US" dirty="0" smtClean="0"/>
              <a:t>JavaScript API</a:t>
            </a:r>
          </a:p>
          <a:p>
            <a:pPr lvl="1"/>
            <a:r>
              <a:rPr lang="en-US" dirty="0" smtClean="0"/>
              <a:t>CSIP REST API</a:t>
            </a:r>
          </a:p>
          <a:p>
            <a:pPr lvl="1"/>
            <a:r>
              <a:rPr lang="en-US" dirty="0" err="1" smtClean="0"/>
              <a:t>strandmap.nsdl.org</a:t>
            </a:r>
            <a:endParaRPr lang="en-US" dirty="0"/>
          </a:p>
          <a:p>
            <a:pPr lvl="1"/>
            <a:endParaRPr lang="en-US" dirty="0"/>
          </a:p>
        </p:txBody>
      </p:sp>
    </p:spTree>
    <p:extLst>
      <p:ext uri="{BB962C8B-B14F-4D97-AF65-F5344CB8AC3E}">
        <p14:creationId xmlns:p14="http://schemas.microsoft.com/office/powerpoint/2010/main" val="354598501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2-02-22 at 7.43.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4952577"/>
          </a:xfrm>
          <a:prstGeom prst="rect">
            <a:avLst/>
          </a:prstGeom>
        </p:spPr>
      </p:pic>
    </p:spTree>
    <p:extLst>
      <p:ext uri="{BB962C8B-B14F-4D97-AF65-F5344CB8AC3E}">
        <p14:creationId xmlns:p14="http://schemas.microsoft.com/office/powerpoint/2010/main" val="315343173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2-02-22 at 2.02.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563032"/>
          </a:xfrm>
          <a:prstGeom prst="rect">
            <a:avLst/>
          </a:prstGeom>
        </p:spPr>
      </p:pic>
    </p:spTree>
    <p:extLst>
      <p:ext uri="{BB962C8B-B14F-4D97-AF65-F5344CB8AC3E}">
        <p14:creationId xmlns:p14="http://schemas.microsoft.com/office/powerpoint/2010/main" val="31632021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3275"/>
            <a:ext cx="8229600" cy="1143000"/>
          </a:xfrm>
        </p:spPr>
        <p:txBody>
          <a:bodyPr>
            <a:normAutofit fontScale="90000"/>
          </a:bodyPr>
          <a:lstStyle/>
          <a:p>
            <a:r>
              <a:rPr lang="en-US" dirty="0"/>
              <a:t>Service Oriented Architecture (SOA)</a:t>
            </a:r>
          </a:p>
        </p:txBody>
      </p:sp>
      <p:sp>
        <p:nvSpPr>
          <p:cNvPr id="3" name="Content Placeholder 2"/>
          <p:cNvSpPr>
            <a:spLocks noGrp="1"/>
          </p:cNvSpPr>
          <p:nvPr>
            <p:ph idx="1"/>
          </p:nvPr>
        </p:nvSpPr>
        <p:spPr>
          <a:xfrm>
            <a:off x="457200" y="3398837"/>
            <a:ext cx="8229600" cy="4525963"/>
          </a:xfrm>
        </p:spPr>
        <p:txBody>
          <a:bodyPr>
            <a:normAutofit/>
          </a:bodyPr>
          <a:lstStyle/>
          <a:p>
            <a:pPr marL="400050" lvl="1" indent="0">
              <a:buNone/>
            </a:pPr>
            <a:r>
              <a:rPr lang="en-US" dirty="0" smtClean="0"/>
              <a:t>Design and develop software using </a:t>
            </a:r>
            <a:br>
              <a:rPr lang="en-US" dirty="0" smtClean="0"/>
            </a:br>
            <a:r>
              <a:rPr lang="en-US" dirty="0" smtClean="0"/>
              <a:t>loosely-coupled, interoperable services</a:t>
            </a:r>
          </a:p>
        </p:txBody>
      </p:sp>
    </p:spTree>
    <p:extLst>
      <p:ext uri="{BB962C8B-B14F-4D97-AF65-F5344CB8AC3E}">
        <p14:creationId xmlns:p14="http://schemas.microsoft.com/office/powerpoint/2010/main" val="4806079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NSDL Web Services</a:t>
            </a:r>
            <a:endParaRPr lang="en-US" dirty="0"/>
          </a:p>
        </p:txBody>
      </p:sp>
      <p:sp>
        <p:nvSpPr>
          <p:cNvPr id="3" name="Content Placeholder 2"/>
          <p:cNvSpPr>
            <a:spLocks noGrp="1"/>
          </p:cNvSpPr>
          <p:nvPr>
            <p:ph idx="1"/>
          </p:nvPr>
        </p:nvSpPr>
        <p:spPr/>
        <p:txBody>
          <a:bodyPr>
            <a:normAutofit/>
          </a:bodyPr>
          <a:lstStyle/>
          <a:p>
            <a:r>
              <a:rPr lang="en-US" dirty="0" smtClean="0"/>
              <a:t>NSDL </a:t>
            </a:r>
            <a:r>
              <a:rPr lang="en-US" dirty="0"/>
              <a:t>Search </a:t>
            </a:r>
            <a:r>
              <a:rPr lang="en-US" dirty="0" smtClean="0"/>
              <a:t>API (REST-RPC hybrid)</a:t>
            </a:r>
          </a:p>
          <a:p>
            <a:r>
              <a:rPr lang="en-US" dirty="0"/>
              <a:t>Repository Update Service API</a:t>
            </a:r>
          </a:p>
          <a:p>
            <a:r>
              <a:rPr lang="en-US" dirty="0"/>
              <a:t>NSDL OAI Data </a:t>
            </a:r>
            <a:r>
              <a:rPr lang="en-US" dirty="0" smtClean="0"/>
              <a:t>Provider</a:t>
            </a:r>
          </a:p>
          <a:p>
            <a:r>
              <a:rPr lang="en-US" dirty="0" smtClean="0"/>
              <a:t>CCS – </a:t>
            </a:r>
            <a:r>
              <a:rPr lang="en-US" dirty="0" err="1" smtClean="0"/>
              <a:t>Mashup</a:t>
            </a:r>
            <a:r>
              <a:rPr lang="en-US" dirty="0" smtClean="0"/>
              <a:t> of services for creating digitized curriculums</a:t>
            </a:r>
            <a:endParaRPr lang="en-US" dirty="0"/>
          </a:p>
        </p:txBody>
      </p:sp>
    </p:spTree>
    <p:extLst>
      <p:ext uri="{BB962C8B-B14F-4D97-AF65-F5344CB8AC3E}">
        <p14:creationId xmlns:p14="http://schemas.microsoft.com/office/powerpoint/2010/main" val="37725748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DLESE Web </a:t>
            </a:r>
            <a:r>
              <a:rPr lang="en-US" dirty="0" smtClean="0"/>
              <a:t>Services</a:t>
            </a:r>
            <a:endParaRPr lang="en-US" dirty="0"/>
          </a:p>
        </p:txBody>
      </p:sp>
      <p:sp>
        <p:nvSpPr>
          <p:cNvPr id="3" name="Content Placeholder 2"/>
          <p:cNvSpPr>
            <a:spLocks noGrp="1"/>
          </p:cNvSpPr>
          <p:nvPr>
            <p:ph idx="1"/>
          </p:nvPr>
        </p:nvSpPr>
        <p:spPr/>
        <p:txBody>
          <a:bodyPr>
            <a:normAutofit/>
          </a:bodyPr>
          <a:lstStyle/>
          <a:p>
            <a:r>
              <a:rPr lang="en-US" dirty="0" smtClean="0"/>
              <a:t>Search Search </a:t>
            </a:r>
            <a:r>
              <a:rPr lang="en-US" dirty="0" smtClean="0"/>
              <a:t>API (REST-RPC hybrid)</a:t>
            </a:r>
          </a:p>
          <a:p>
            <a:r>
              <a:rPr lang="en-US" dirty="0"/>
              <a:t>Repository Update Service API</a:t>
            </a:r>
          </a:p>
          <a:p>
            <a:r>
              <a:rPr lang="en-US" dirty="0" smtClean="0"/>
              <a:t>JavaScript Search Service</a:t>
            </a:r>
            <a:endParaRPr lang="en-US" dirty="0"/>
          </a:p>
        </p:txBody>
      </p:sp>
    </p:spTree>
    <p:extLst>
      <p:ext uri="{BB962C8B-B14F-4D97-AF65-F5344CB8AC3E}">
        <p14:creationId xmlns:p14="http://schemas.microsoft.com/office/powerpoint/2010/main" val="206630081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NCAR Library </a:t>
            </a:r>
            <a:r>
              <a:rPr lang="en-US" dirty="0" err="1" smtClean="0"/>
              <a:t>OpenSky</a:t>
            </a:r>
            <a:r>
              <a:rPr lang="en-US" dirty="0" smtClean="0"/>
              <a:t> Web Services</a:t>
            </a:r>
            <a:endParaRPr lang="en-US" dirty="0"/>
          </a:p>
        </p:txBody>
      </p:sp>
      <p:sp>
        <p:nvSpPr>
          <p:cNvPr id="3" name="Content Placeholder 2"/>
          <p:cNvSpPr>
            <a:spLocks noGrp="1"/>
          </p:cNvSpPr>
          <p:nvPr>
            <p:ph idx="1"/>
          </p:nvPr>
        </p:nvSpPr>
        <p:spPr/>
        <p:txBody>
          <a:bodyPr>
            <a:normAutofit/>
          </a:bodyPr>
          <a:lstStyle/>
          <a:p>
            <a:r>
              <a:rPr lang="en-US" dirty="0" smtClean="0"/>
              <a:t>Service integration with web pages</a:t>
            </a:r>
          </a:p>
          <a:p>
            <a:pPr lvl="1"/>
            <a:r>
              <a:rPr lang="en-US" dirty="0" err="1" smtClean="0"/>
              <a:t>opensky.library.ucar.edu</a:t>
            </a:r>
            <a:r>
              <a:rPr lang="en-US" dirty="0"/>
              <a:t>/</a:t>
            </a:r>
            <a:r>
              <a:rPr lang="en-US" dirty="0" err="1" smtClean="0"/>
              <a:t>webservices</a:t>
            </a:r>
            <a:endParaRPr lang="en-US" dirty="0" smtClean="0"/>
          </a:p>
          <a:p>
            <a:r>
              <a:rPr lang="en-US" dirty="0" smtClean="0"/>
              <a:t>Search Service API (</a:t>
            </a:r>
            <a:r>
              <a:rPr lang="en-US" dirty="0" err="1" smtClean="0"/>
              <a:t>RESTful</a:t>
            </a:r>
            <a:r>
              <a:rPr lang="en-US" dirty="0" smtClean="0"/>
              <a:t>)</a:t>
            </a:r>
          </a:p>
          <a:p>
            <a:pPr lvl="1"/>
            <a:r>
              <a:rPr lang="en-US" dirty="0" err="1" smtClean="0"/>
              <a:t>nldr.library.ucar.edu</a:t>
            </a:r>
            <a:r>
              <a:rPr lang="en-US" dirty="0"/>
              <a:t>/</a:t>
            </a:r>
            <a:r>
              <a:rPr lang="en-US" dirty="0" err="1"/>
              <a:t>dds</a:t>
            </a:r>
            <a:r>
              <a:rPr lang="en-US" dirty="0"/>
              <a:t>/services/ddsws1-1/</a:t>
            </a:r>
            <a:r>
              <a:rPr lang="en-US" dirty="0" err="1"/>
              <a:t>index.jsp</a:t>
            </a:r>
            <a:endParaRPr lang="en-US" dirty="0"/>
          </a:p>
        </p:txBody>
      </p:sp>
    </p:spTree>
    <p:extLst>
      <p:ext uri="{BB962C8B-B14F-4D97-AF65-F5344CB8AC3E}">
        <p14:creationId xmlns:p14="http://schemas.microsoft.com/office/powerpoint/2010/main" val="190563591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 name="Content Placeholder 6" descr="Screen Shot 2012-02-22 at 7.59.38 PM.png"/>
          <p:cNvPicPr>
            <a:picLocks noGrp="1" noChangeAspect="1"/>
          </p:cNvPicPr>
          <p:nvPr>
            <p:ph idx="1"/>
          </p:nvPr>
        </p:nvPicPr>
        <p:blipFill>
          <a:blip r:embed="rId2">
            <a:extLst>
              <a:ext uri="{28A0092B-C50C-407E-A947-70E740481C1C}">
                <a14:useLocalDpi xmlns:a14="http://schemas.microsoft.com/office/drawing/2010/main" val="0"/>
              </a:ext>
            </a:extLst>
          </a:blip>
          <a:srcRect l="-10962" r="-10962"/>
          <a:stretch>
            <a:fillRect/>
          </a:stretch>
        </p:blipFill>
        <p:spPr>
          <a:xfrm>
            <a:off x="-990600" y="0"/>
            <a:ext cx="11125200" cy="6118431"/>
          </a:xfrm>
        </p:spPr>
      </p:pic>
    </p:spTree>
    <p:extLst>
      <p:ext uri="{BB962C8B-B14F-4D97-AF65-F5344CB8AC3E}">
        <p14:creationId xmlns:p14="http://schemas.microsoft.com/office/powerpoint/2010/main" val="3929937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StaffNotes</a:t>
            </a:r>
            <a:r>
              <a:rPr lang="en-US" dirty="0" smtClean="0"/>
              <a:t> </a:t>
            </a:r>
            <a:r>
              <a:rPr lang="en-US" dirty="0" err="1" smtClean="0"/>
              <a:t>OpenSky</a:t>
            </a:r>
            <a:r>
              <a:rPr lang="en-US" dirty="0" smtClean="0"/>
              <a:t> Search</a:t>
            </a:r>
            <a:endParaRPr lang="en-US" dirty="0"/>
          </a:p>
        </p:txBody>
      </p:sp>
      <p:pic>
        <p:nvPicPr>
          <p:cNvPr id="4" name="Content Placeholder 3" descr="Screen Shot 2012-02-22 at 7.53.45 PM.png"/>
          <p:cNvPicPr>
            <a:picLocks noGrp="1" noChangeAspect="1"/>
          </p:cNvPicPr>
          <p:nvPr>
            <p:ph idx="1"/>
          </p:nvPr>
        </p:nvPicPr>
        <p:blipFill>
          <a:blip r:embed="rId2">
            <a:extLst>
              <a:ext uri="{28A0092B-C50C-407E-A947-70E740481C1C}">
                <a14:useLocalDpi xmlns:a14="http://schemas.microsoft.com/office/drawing/2010/main" val="0"/>
              </a:ext>
            </a:extLst>
          </a:blip>
          <a:srcRect l="-24650" r="-24650"/>
          <a:stretch>
            <a:fillRect/>
          </a:stretch>
        </p:blipFill>
        <p:spPr>
          <a:xfrm>
            <a:off x="-568706" y="1600200"/>
            <a:ext cx="9560306" cy="5257800"/>
          </a:xfrm>
        </p:spPr>
      </p:pic>
    </p:spTree>
    <p:extLst>
      <p:ext uri="{BB962C8B-B14F-4D97-AF65-F5344CB8AC3E}">
        <p14:creationId xmlns:p14="http://schemas.microsoft.com/office/powerpoint/2010/main" val="177560994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COSMIC </a:t>
            </a:r>
            <a:r>
              <a:rPr lang="en-US" dirty="0" err="1" smtClean="0"/>
              <a:t>OpenSky</a:t>
            </a:r>
            <a:r>
              <a:rPr lang="en-US" dirty="0" smtClean="0"/>
              <a:t> Search</a:t>
            </a:r>
            <a:endParaRPr lang="en-US" dirty="0"/>
          </a:p>
        </p:txBody>
      </p:sp>
      <p:pic>
        <p:nvPicPr>
          <p:cNvPr id="4" name="Content Placeholder 3" descr="Screen Shot 2012-02-22 at 7.50.57 PM.png"/>
          <p:cNvPicPr>
            <a:picLocks noGrp="1" noChangeAspect="1"/>
          </p:cNvPicPr>
          <p:nvPr>
            <p:ph idx="1"/>
          </p:nvPr>
        </p:nvPicPr>
        <p:blipFill>
          <a:blip r:embed="rId2">
            <a:extLst>
              <a:ext uri="{28A0092B-C50C-407E-A947-70E740481C1C}">
                <a14:useLocalDpi xmlns:a14="http://schemas.microsoft.com/office/drawing/2010/main" val="0"/>
              </a:ext>
            </a:extLst>
          </a:blip>
          <a:srcRect l="1367" r="1367"/>
          <a:stretch>
            <a:fillRect/>
          </a:stretch>
        </p:blipFill>
        <p:spPr/>
      </p:pic>
    </p:spTree>
    <p:extLst>
      <p:ext uri="{BB962C8B-B14F-4D97-AF65-F5344CB8AC3E}">
        <p14:creationId xmlns:p14="http://schemas.microsoft.com/office/powerpoint/2010/main" val="278731218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2-02-22 at 8.0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11946"/>
          </a:xfrm>
          <a:prstGeom prst="rect">
            <a:avLst/>
          </a:prstGeom>
        </p:spPr>
      </p:pic>
    </p:spTree>
    <p:extLst>
      <p:ext uri="{BB962C8B-B14F-4D97-AF65-F5344CB8AC3E}">
        <p14:creationId xmlns:p14="http://schemas.microsoft.com/office/powerpoint/2010/main" val="408694404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F&amp;A Web Services</a:t>
            </a:r>
            <a:endParaRPr lang="en-US" dirty="0"/>
          </a:p>
        </p:txBody>
      </p:sp>
      <p:sp>
        <p:nvSpPr>
          <p:cNvPr id="3" name="Content Placeholder 2"/>
          <p:cNvSpPr>
            <a:spLocks noGrp="1"/>
          </p:cNvSpPr>
          <p:nvPr>
            <p:ph idx="1"/>
          </p:nvPr>
        </p:nvSpPr>
        <p:spPr/>
        <p:txBody>
          <a:bodyPr>
            <a:normAutofit/>
          </a:bodyPr>
          <a:lstStyle/>
          <a:p>
            <a:r>
              <a:rPr lang="en-US" dirty="0" err="1" smtClean="0"/>
              <a:t>iVantage</a:t>
            </a:r>
            <a:r>
              <a:rPr lang="en-US" dirty="0" smtClean="0"/>
              <a:t> SOAP service (PDB integration)</a:t>
            </a:r>
          </a:p>
          <a:p>
            <a:r>
              <a:rPr lang="en-US" dirty="0" smtClean="0"/>
              <a:t>Planned</a:t>
            </a:r>
            <a:endParaRPr lang="en-US" dirty="0"/>
          </a:p>
          <a:p>
            <a:pPr lvl="1"/>
            <a:r>
              <a:rPr lang="en-US" dirty="0"/>
              <a:t>Travel Authorization/IFAS</a:t>
            </a:r>
          </a:p>
          <a:p>
            <a:pPr lvl="1"/>
            <a:r>
              <a:rPr lang="en-US" dirty="0" err="1"/>
              <a:t>OnBoarding</a:t>
            </a:r>
            <a:r>
              <a:rPr lang="en-US" dirty="0"/>
              <a:t>/Silk Road</a:t>
            </a:r>
          </a:p>
        </p:txBody>
      </p:sp>
    </p:spTree>
    <p:extLst>
      <p:ext uri="{BB962C8B-B14F-4D97-AF65-F5344CB8AC3E}">
        <p14:creationId xmlns:p14="http://schemas.microsoft.com/office/powerpoint/2010/main" val="396383052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Unidata</a:t>
            </a:r>
            <a:r>
              <a:rPr lang="en-US" dirty="0" smtClean="0"/>
              <a:t> Web Services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THREDDS Data Server (TDS)</a:t>
            </a:r>
          </a:p>
          <a:p>
            <a:pPr lvl="1"/>
            <a:r>
              <a:rPr lang="en-US" dirty="0" err="1" smtClean="0"/>
              <a:t>NetCDF</a:t>
            </a:r>
            <a:r>
              <a:rPr lang="en-US" dirty="0" smtClean="0"/>
              <a:t> Subset Service (</a:t>
            </a:r>
            <a:r>
              <a:rPr lang="en-US" dirty="0" err="1" smtClean="0"/>
              <a:t>RESTful</a:t>
            </a:r>
            <a:r>
              <a:rPr lang="en-US" dirty="0" smtClean="0"/>
              <a:t>)</a:t>
            </a:r>
          </a:p>
          <a:p>
            <a:pPr lvl="1"/>
            <a:r>
              <a:rPr lang="en-US" dirty="0" err="1" smtClean="0"/>
              <a:t>OPeNDAP</a:t>
            </a:r>
            <a:r>
              <a:rPr lang="en-US" dirty="0" smtClean="0"/>
              <a:t> client</a:t>
            </a:r>
          </a:p>
          <a:p>
            <a:pPr lvl="1"/>
            <a:r>
              <a:rPr lang="en-US" dirty="0" smtClean="0"/>
              <a:t>CDM remote </a:t>
            </a:r>
            <a:r>
              <a:rPr lang="en-US" dirty="0"/>
              <a:t>w</a:t>
            </a:r>
            <a:r>
              <a:rPr lang="en-US" dirty="0" smtClean="0"/>
              <a:t>eb </a:t>
            </a:r>
            <a:r>
              <a:rPr lang="en-US" dirty="0"/>
              <a:t>s</a:t>
            </a:r>
            <a:r>
              <a:rPr lang="en-US" dirty="0" smtClean="0"/>
              <a:t>ervice client</a:t>
            </a:r>
          </a:p>
          <a:p>
            <a:pPr lvl="1"/>
            <a:r>
              <a:rPr lang="en-US" dirty="0"/>
              <a:t>a</a:t>
            </a:r>
            <a:r>
              <a:rPr lang="en-US" dirty="0" smtClean="0"/>
              <a:t>nd more…</a:t>
            </a:r>
          </a:p>
          <a:p>
            <a:pPr lvl="1"/>
            <a:r>
              <a:rPr lang="en-US" dirty="0" err="1" smtClean="0"/>
              <a:t>www.unidata.ucar.edu</a:t>
            </a:r>
            <a:r>
              <a:rPr lang="en-US" dirty="0"/>
              <a:t>/projects/THREDDS/tech/</a:t>
            </a:r>
            <a:r>
              <a:rPr lang="en-US" dirty="0" err="1"/>
              <a:t>TDS.html</a:t>
            </a:r>
            <a:endParaRPr lang="en-US" dirty="0" smtClean="0"/>
          </a:p>
          <a:p>
            <a:r>
              <a:rPr lang="en-US" dirty="0" smtClean="0"/>
              <a:t>RAMADDA</a:t>
            </a:r>
          </a:p>
          <a:p>
            <a:pPr lvl="1"/>
            <a:r>
              <a:rPr lang="en-US" dirty="0" smtClean="0"/>
              <a:t>Content repository and publishing system</a:t>
            </a:r>
          </a:p>
          <a:p>
            <a:pPr lvl="1"/>
            <a:r>
              <a:rPr lang="en-US" dirty="0" smtClean="0"/>
              <a:t>Data source for IDV </a:t>
            </a:r>
          </a:p>
        </p:txBody>
      </p:sp>
      <p:pic>
        <p:nvPicPr>
          <p:cNvPr id="4" name="Picture 3" descr="ID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397" y="5619750"/>
            <a:ext cx="952500" cy="952500"/>
          </a:xfrm>
          <a:prstGeom prst="rect">
            <a:avLst/>
          </a:prstGeom>
        </p:spPr>
      </p:pic>
      <p:pic>
        <p:nvPicPr>
          <p:cNvPr id="5" name="Picture 4" descr="unidata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28600"/>
            <a:ext cx="889957" cy="914339"/>
          </a:xfrm>
          <a:prstGeom prst="rect">
            <a:avLst/>
          </a:prstGeom>
        </p:spPr>
      </p:pic>
    </p:spTree>
    <p:extLst>
      <p:ext uri="{BB962C8B-B14F-4D97-AF65-F5344CB8AC3E}">
        <p14:creationId xmlns:p14="http://schemas.microsoft.com/office/powerpoint/2010/main" val="396491013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WEG Web Services</a:t>
            </a:r>
            <a:endParaRPr lang="en-US" dirty="0"/>
          </a:p>
        </p:txBody>
      </p:sp>
      <p:sp>
        <p:nvSpPr>
          <p:cNvPr id="3" name="Content Placeholder 2"/>
          <p:cNvSpPr>
            <a:spLocks noGrp="1"/>
          </p:cNvSpPr>
          <p:nvPr>
            <p:ph idx="1"/>
          </p:nvPr>
        </p:nvSpPr>
        <p:spPr/>
        <p:txBody>
          <a:bodyPr>
            <a:normAutofit/>
          </a:bodyPr>
          <a:lstStyle/>
          <a:p>
            <a:r>
              <a:rPr lang="en-US" dirty="0" err="1" smtClean="0"/>
              <a:t>Auth</a:t>
            </a:r>
            <a:r>
              <a:rPr lang="en-US" dirty="0" smtClean="0"/>
              <a:t> REST API</a:t>
            </a:r>
          </a:p>
          <a:p>
            <a:r>
              <a:rPr lang="en-US" dirty="0" smtClean="0"/>
              <a:t>People REST API</a:t>
            </a:r>
          </a:p>
        </p:txBody>
      </p:sp>
    </p:spTree>
    <p:extLst>
      <p:ext uri="{BB962C8B-B14F-4D97-AF65-F5344CB8AC3E}">
        <p14:creationId xmlns:p14="http://schemas.microsoft.com/office/powerpoint/2010/main" val="4924191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US" dirty="0" smtClean="0"/>
              <a:t>An </a:t>
            </a:r>
            <a:r>
              <a:rPr lang="en-US" dirty="0"/>
              <a:t>approach to SOA that uses standard Internet protocols</a:t>
            </a:r>
          </a:p>
          <a:p>
            <a:r>
              <a:rPr lang="en-US" dirty="0" smtClean="0"/>
              <a:t>Simple Object Access Protocol (SOAP) </a:t>
            </a:r>
            <a:r>
              <a:rPr lang="en-US" dirty="0"/>
              <a:t>services implement their own </a:t>
            </a:r>
            <a:r>
              <a:rPr lang="en-US" dirty="0" smtClean="0"/>
              <a:t>methods and use XML data format</a:t>
            </a:r>
          </a:p>
          <a:p>
            <a:r>
              <a:rPr lang="en-US" dirty="0" smtClean="0"/>
              <a:t>Representational State Transfer (REST) </a:t>
            </a:r>
            <a:r>
              <a:rPr lang="en-US" dirty="0"/>
              <a:t>services use HTTP methods (GET, PUT, POST, DELETE</a:t>
            </a:r>
            <a:r>
              <a:rPr lang="en-US" dirty="0" smtClean="0"/>
              <a:t>) and often use JSON data format</a:t>
            </a:r>
            <a:endParaRPr lang="en-US" dirty="0"/>
          </a:p>
        </p:txBody>
      </p:sp>
    </p:spTree>
    <p:extLst>
      <p:ext uri="{BB962C8B-B14F-4D97-AF65-F5344CB8AC3E}">
        <p14:creationId xmlns:p14="http://schemas.microsoft.com/office/powerpoint/2010/main" val="291902524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a:t>
            </a:r>
            <a:r>
              <a:rPr lang="en-US" dirty="0" smtClean="0"/>
              <a:t> REST API</a:t>
            </a:r>
            <a:endParaRPr lang="en-US" dirty="0"/>
          </a:p>
        </p:txBody>
      </p:sp>
      <p:sp>
        <p:nvSpPr>
          <p:cNvPr id="3" name="Content Placeholder 2"/>
          <p:cNvSpPr>
            <a:spLocks noGrp="1"/>
          </p:cNvSpPr>
          <p:nvPr>
            <p:ph idx="1"/>
          </p:nvPr>
        </p:nvSpPr>
        <p:spPr/>
        <p:txBody>
          <a:bodyPr/>
          <a:lstStyle/>
          <a:p>
            <a:r>
              <a:rPr lang="en-US" dirty="0" smtClean="0"/>
              <a:t>Convenience layer for adding authentication to your applications</a:t>
            </a:r>
          </a:p>
          <a:p>
            <a:r>
              <a:rPr lang="en-US" dirty="0" smtClean="0"/>
              <a:t>No need to deal with technical particulars of authentication </a:t>
            </a:r>
            <a:r>
              <a:rPr lang="en-US" dirty="0" err="1" smtClean="0"/>
              <a:t>backends</a:t>
            </a:r>
            <a:endParaRPr lang="en-US" dirty="0" smtClean="0"/>
          </a:p>
          <a:p>
            <a:r>
              <a:rPr lang="en-US" dirty="0" smtClean="0"/>
              <a:t>Java client packages available</a:t>
            </a:r>
          </a:p>
          <a:p>
            <a:r>
              <a:rPr lang="en-US" dirty="0" smtClean="0"/>
              <a:t>UCAS Password (Kerberos) authentication</a:t>
            </a:r>
          </a:p>
          <a:p>
            <a:pPr lvl="1"/>
            <a:r>
              <a:rPr lang="en-US" dirty="0" smtClean="0"/>
              <a:t>Kerberos passphrase expiration date</a:t>
            </a:r>
          </a:p>
          <a:p>
            <a:r>
              <a:rPr lang="en-US" dirty="0" smtClean="0"/>
              <a:t>UCAS Token (Radius) authentication</a:t>
            </a:r>
          </a:p>
        </p:txBody>
      </p:sp>
    </p:spTree>
    <p:extLst>
      <p:ext uri="{BB962C8B-B14F-4D97-AF65-F5344CB8AC3E}">
        <p14:creationId xmlns:p14="http://schemas.microsoft.com/office/powerpoint/2010/main" val="58514403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auth</a:t>
            </a:r>
            <a:r>
              <a:rPr lang="en-US" dirty="0" smtClean="0"/>
              <a:t> client code example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514350" indent="-514350">
              <a:buFont typeface="+mj-lt"/>
              <a:buAutoNum type="arabicPeriod"/>
            </a:pPr>
            <a:r>
              <a:rPr lang="en-US" sz="1600" dirty="0"/>
              <a:t>import </a:t>
            </a:r>
            <a:r>
              <a:rPr lang="en-US" sz="1600" dirty="0" err="1"/>
              <a:t>edu.ucar.cisl.authenticator.client.AuthClient</a:t>
            </a:r>
            <a:r>
              <a:rPr lang="en-US" sz="1600" dirty="0"/>
              <a:t>;</a:t>
            </a:r>
          </a:p>
          <a:p>
            <a:pPr marL="514350" indent="-514350">
              <a:buFont typeface="+mj-lt"/>
              <a:buAutoNum type="arabicPeriod"/>
            </a:pPr>
            <a:r>
              <a:rPr lang="en-US" sz="1600" dirty="0" smtClean="0"/>
              <a:t>import</a:t>
            </a:r>
            <a:r>
              <a:rPr lang="en-US" sz="1600" dirty="0"/>
              <a:t> </a:t>
            </a:r>
            <a:r>
              <a:rPr lang="en-US" sz="1600" dirty="0" err="1"/>
              <a:t>edu.ucar.cisl.authenticator.client.AuthClientException</a:t>
            </a:r>
            <a:r>
              <a:rPr lang="en-US" sz="1600" dirty="0"/>
              <a:t>;</a:t>
            </a:r>
          </a:p>
          <a:p>
            <a:pPr marL="514350" indent="-514350">
              <a:buFont typeface="+mj-lt"/>
              <a:buAutoNum type="arabicPeriod"/>
            </a:pPr>
            <a:r>
              <a:rPr lang="en-US" sz="1600" dirty="0"/>
              <a:t>import </a:t>
            </a:r>
            <a:r>
              <a:rPr lang="en-US" sz="1600" dirty="0" err="1"/>
              <a:t>edu.ucar.cisl.authenticator.domain.Authentication</a:t>
            </a:r>
            <a:r>
              <a:rPr lang="en-US" sz="1600" dirty="0"/>
              <a:t>;</a:t>
            </a:r>
          </a:p>
          <a:p>
            <a:pPr marL="514350" indent="-514350">
              <a:buFont typeface="+mj-lt"/>
              <a:buAutoNum type="arabicPeriod"/>
            </a:pPr>
            <a:r>
              <a:rPr lang="en-US" sz="1600" dirty="0"/>
              <a:t>try {</a:t>
            </a:r>
          </a:p>
          <a:p>
            <a:pPr marL="514350" indent="-514350">
              <a:buFont typeface="+mj-lt"/>
              <a:buAutoNum type="arabicPeriod"/>
            </a:pPr>
            <a:r>
              <a:rPr lang="en-US" sz="1600" dirty="0"/>
              <a:t>    Authentication </a:t>
            </a:r>
            <a:r>
              <a:rPr lang="en-US" sz="1600" dirty="0" err="1"/>
              <a:t>auth</a:t>
            </a:r>
            <a:r>
              <a:rPr lang="en-US" sz="1600" dirty="0"/>
              <a:t>=</a:t>
            </a:r>
            <a:r>
              <a:rPr lang="en-US" sz="1600" dirty="0" err="1"/>
              <a:t>AuthClient.getAuthentication</a:t>
            </a:r>
            <a:r>
              <a:rPr lang="en-US" sz="1600" dirty="0"/>
              <a:t>("password", "</a:t>
            </a:r>
            <a:r>
              <a:rPr lang="en-US" sz="1600" dirty="0" err="1"/>
              <a:t>bsun</a:t>
            </a:r>
            <a:r>
              <a:rPr lang="en-US" sz="1600" dirty="0"/>
              <a:t>", "</a:t>
            </a:r>
            <a:r>
              <a:rPr lang="en-US" sz="1600" dirty="0" err="1"/>
              <a:t>bsun</a:t>
            </a:r>
            <a:r>
              <a:rPr lang="en-US" sz="1600" dirty="0"/>
              <a:t>");</a:t>
            </a:r>
          </a:p>
          <a:p>
            <a:pPr marL="514350" indent="-514350">
              <a:buFont typeface="+mj-lt"/>
              <a:buAutoNum type="arabicPeriod"/>
            </a:pPr>
            <a:r>
              <a:rPr lang="en-US" sz="1600" dirty="0"/>
              <a:t>    //Authentication </a:t>
            </a:r>
            <a:r>
              <a:rPr lang="en-US" sz="1600" dirty="0" err="1"/>
              <a:t>auth</a:t>
            </a:r>
            <a:r>
              <a:rPr lang="en-US" sz="1600" dirty="0"/>
              <a:t>=</a:t>
            </a:r>
            <a:r>
              <a:rPr lang="en-US" sz="1600" dirty="0" err="1"/>
              <a:t>AuthClient.getAuthentication</a:t>
            </a:r>
            <a:r>
              <a:rPr lang="en-US" sz="1600" dirty="0"/>
              <a:t>("token", "</a:t>
            </a:r>
            <a:r>
              <a:rPr lang="en-US" sz="1600" dirty="0" err="1"/>
              <a:t>bsun</a:t>
            </a:r>
            <a:r>
              <a:rPr lang="en-US" sz="1600" dirty="0"/>
              <a:t>", "261-3394");</a:t>
            </a:r>
          </a:p>
          <a:p>
            <a:pPr marL="514350" indent="-514350">
              <a:buFont typeface="+mj-lt"/>
              <a:buAutoNum type="arabicPeriod"/>
            </a:pPr>
            <a:r>
              <a:rPr lang="en-US" sz="1600" dirty="0"/>
              <a:t>    </a:t>
            </a:r>
            <a:r>
              <a:rPr lang="en-US" sz="1600" dirty="0" err="1"/>
              <a:t>System.out.println</a:t>
            </a:r>
            <a:r>
              <a:rPr lang="en-US" sz="1600" dirty="0"/>
              <a:t>("result is " + </a:t>
            </a:r>
            <a:r>
              <a:rPr lang="en-US" sz="1600" dirty="0" err="1"/>
              <a:t>auth.isValid</a:t>
            </a:r>
            <a:r>
              <a:rPr lang="en-US" sz="1600" dirty="0"/>
              <a:t>());</a:t>
            </a:r>
          </a:p>
          <a:p>
            <a:pPr marL="514350" indent="-514350">
              <a:buFont typeface="+mj-lt"/>
              <a:buAutoNum type="arabicPeriod"/>
            </a:pPr>
            <a:r>
              <a:rPr lang="en-US" sz="1600" dirty="0"/>
              <a:t>    if (</a:t>
            </a:r>
            <a:r>
              <a:rPr lang="en-US" sz="1600" dirty="0" err="1"/>
              <a:t>auth.isValid</a:t>
            </a:r>
            <a:r>
              <a:rPr lang="en-US" sz="1600" dirty="0"/>
              <a:t>()) {</a:t>
            </a:r>
          </a:p>
          <a:p>
            <a:pPr marL="514350" indent="-514350">
              <a:buFont typeface="+mj-lt"/>
              <a:buAutoNum type="arabicPeriod"/>
            </a:pPr>
            <a:r>
              <a:rPr lang="en-US" sz="1600" dirty="0"/>
              <a:t>        </a:t>
            </a:r>
            <a:r>
              <a:rPr lang="en-US" sz="1600" dirty="0" err="1"/>
              <a:t>System.out.println</a:t>
            </a:r>
            <a:r>
              <a:rPr lang="en-US" sz="1600" dirty="0"/>
              <a:t>("First Name is " + </a:t>
            </a:r>
            <a:r>
              <a:rPr lang="en-US" sz="1600" dirty="0" err="1"/>
              <a:t>auth.getFirstName</a:t>
            </a:r>
            <a:r>
              <a:rPr lang="en-US" sz="1600" dirty="0"/>
              <a:t>());</a:t>
            </a:r>
          </a:p>
          <a:p>
            <a:pPr marL="514350" indent="-514350">
              <a:buFont typeface="+mj-lt"/>
              <a:buAutoNum type="arabicPeriod"/>
            </a:pPr>
            <a:r>
              <a:rPr lang="en-US" sz="1600" dirty="0"/>
              <a:t>        </a:t>
            </a:r>
            <a:r>
              <a:rPr lang="en-US" sz="1600" dirty="0" err="1"/>
              <a:t>System.out.println</a:t>
            </a:r>
            <a:r>
              <a:rPr lang="en-US" sz="1600" dirty="0"/>
              <a:t>("Last Name is " + </a:t>
            </a:r>
            <a:r>
              <a:rPr lang="en-US" sz="1600" dirty="0" err="1"/>
              <a:t>auth.getLastName</a:t>
            </a:r>
            <a:r>
              <a:rPr lang="en-US" sz="1600" dirty="0"/>
              <a:t>());    }</a:t>
            </a:r>
          </a:p>
          <a:p>
            <a:pPr marL="514350" indent="-514350">
              <a:buFont typeface="+mj-lt"/>
              <a:buAutoNum type="arabicPeriod"/>
            </a:pPr>
            <a:r>
              <a:rPr lang="en-US" sz="1600" dirty="0"/>
              <a:t>    }</a:t>
            </a:r>
          </a:p>
          <a:p>
            <a:pPr marL="514350" indent="-514350">
              <a:buFont typeface="+mj-lt"/>
              <a:buAutoNum type="arabicPeriod"/>
            </a:pPr>
            <a:r>
              <a:rPr lang="en-US" sz="1600" dirty="0"/>
              <a:t>    catch (</a:t>
            </a:r>
            <a:r>
              <a:rPr lang="en-US" sz="1600" dirty="0" err="1"/>
              <a:t>AuthClientException</a:t>
            </a:r>
            <a:r>
              <a:rPr lang="en-US" sz="1600" dirty="0"/>
              <a:t> ex) {</a:t>
            </a:r>
          </a:p>
          <a:p>
            <a:pPr marL="514350" indent="-514350">
              <a:buFont typeface="+mj-lt"/>
              <a:buAutoNum type="arabicPeriod"/>
            </a:pPr>
            <a:r>
              <a:rPr lang="en-US" sz="1600" dirty="0"/>
              <a:t>        </a:t>
            </a:r>
            <a:r>
              <a:rPr lang="en-US" sz="1600" dirty="0" err="1"/>
              <a:t>System.out.println</a:t>
            </a:r>
            <a:r>
              <a:rPr lang="en-US" sz="1600" dirty="0"/>
              <a:t>(</a:t>
            </a:r>
            <a:r>
              <a:rPr lang="en-US" sz="1600" dirty="0" err="1"/>
              <a:t>ex.getMessage</a:t>
            </a:r>
            <a:r>
              <a:rPr lang="en-US" sz="1600" dirty="0"/>
              <a:t>());</a:t>
            </a:r>
          </a:p>
          <a:p>
            <a:pPr marL="514350" indent="-514350">
              <a:buFont typeface="+mj-lt"/>
              <a:buAutoNum type="arabicPeriod"/>
            </a:pPr>
            <a:r>
              <a:rPr lang="en-US" sz="1600" dirty="0"/>
              <a:t>        Exception e=</a:t>
            </a:r>
            <a:r>
              <a:rPr lang="en-US" sz="1600" dirty="0" err="1"/>
              <a:t>ex.getException</a:t>
            </a:r>
            <a:r>
              <a:rPr lang="en-US" sz="1600" dirty="0"/>
              <a:t>();</a:t>
            </a:r>
          </a:p>
          <a:p>
            <a:pPr marL="514350" indent="-514350">
              <a:buFont typeface="+mj-lt"/>
              <a:buAutoNum type="arabicPeriod"/>
            </a:pPr>
            <a:r>
              <a:rPr lang="ro-RO" sz="1600" dirty="0"/>
              <a:t>        if (e != null)</a:t>
            </a:r>
          </a:p>
          <a:p>
            <a:pPr marL="514350" indent="-514350">
              <a:buFont typeface="+mj-lt"/>
              <a:buAutoNum type="arabicPeriod"/>
            </a:pPr>
            <a:r>
              <a:rPr lang="en-US" sz="1600" dirty="0"/>
              <a:t>            </a:t>
            </a:r>
            <a:r>
              <a:rPr lang="en-US" sz="1600" dirty="0" err="1"/>
              <a:t>e.printStackTrace</a:t>
            </a:r>
            <a:r>
              <a:rPr lang="en-US" sz="1600" dirty="0"/>
              <a:t>();</a:t>
            </a:r>
          </a:p>
          <a:p>
            <a:pPr marL="514350" indent="-514350">
              <a:buFont typeface="+mj-lt"/>
              <a:buAutoNum type="arabicPeriod"/>
            </a:pPr>
            <a:r>
              <a:rPr lang="en-US" sz="1600" dirty="0" smtClean="0"/>
              <a:t> }</a:t>
            </a:r>
            <a:endParaRPr lang="en-US" sz="1600" dirty="0"/>
          </a:p>
        </p:txBody>
      </p:sp>
    </p:spTree>
    <p:extLst>
      <p:ext uri="{BB962C8B-B14F-4D97-AF65-F5344CB8AC3E}">
        <p14:creationId xmlns:p14="http://schemas.microsoft.com/office/powerpoint/2010/main" val="217192366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REST API</a:t>
            </a:r>
            <a:endParaRPr lang="en-US" dirty="0"/>
          </a:p>
        </p:txBody>
      </p:sp>
      <p:sp>
        <p:nvSpPr>
          <p:cNvPr id="3" name="Content Placeholder 2"/>
          <p:cNvSpPr>
            <a:spLocks noGrp="1"/>
          </p:cNvSpPr>
          <p:nvPr>
            <p:ph idx="1"/>
          </p:nvPr>
        </p:nvSpPr>
        <p:spPr/>
        <p:txBody>
          <a:bodyPr/>
          <a:lstStyle/>
          <a:p>
            <a:r>
              <a:rPr lang="en-US" dirty="0" smtClean="0"/>
              <a:t>People</a:t>
            </a:r>
          </a:p>
          <a:p>
            <a:pPr lvl="1"/>
            <a:r>
              <a:rPr lang="en-US" dirty="0" smtClean="0"/>
              <a:t>Staff</a:t>
            </a:r>
          </a:p>
          <a:p>
            <a:pPr lvl="1"/>
            <a:r>
              <a:rPr lang="en-US" dirty="0" smtClean="0"/>
              <a:t>Visitors</a:t>
            </a:r>
          </a:p>
          <a:p>
            <a:pPr lvl="1"/>
            <a:r>
              <a:rPr lang="en-US" dirty="0" smtClean="0"/>
              <a:t>Collaborators</a:t>
            </a:r>
          </a:p>
          <a:p>
            <a:r>
              <a:rPr lang="en-US" dirty="0" smtClean="0"/>
              <a:t>Usernames (</a:t>
            </a:r>
            <a:r>
              <a:rPr lang="en-US" dirty="0" err="1" smtClean="0"/>
              <a:t>uid</a:t>
            </a:r>
            <a:r>
              <a:rPr lang="en-US" dirty="0" smtClean="0"/>
              <a:t>)</a:t>
            </a:r>
          </a:p>
          <a:p>
            <a:r>
              <a:rPr lang="en-US" dirty="0" smtClean="0"/>
              <a:t>Groups (</a:t>
            </a:r>
            <a:r>
              <a:rPr lang="en-US" dirty="0" err="1" smtClean="0"/>
              <a:t>gid</a:t>
            </a:r>
            <a:r>
              <a:rPr lang="en-US" dirty="0" smtClean="0"/>
              <a:t>)</a:t>
            </a:r>
          </a:p>
          <a:p>
            <a:r>
              <a:rPr lang="en-US" dirty="0" smtClean="0"/>
              <a:t>UCAR and External Orgs</a:t>
            </a:r>
            <a:endParaRPr lang="en-US" dirty="0"/>
          </a:p>
        </p:txBody>
      </p:sp>
    </p:spTree>
    <p:extLst>
      <p:ext uri="{BB962C8B-B14F-4D97-AF65-F5344CB8AC3E}">
        <p14:creationId xmlns:p14="http://schemas.microsoft.com/office/powerpoint/2010/main" val="85347625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Authoritative data 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People DB</a:t>
            </a:r>
          </a:p>
          <a:p>
            <a:pPr lvl="1"/>
            <a:r>
              <a:rPr lang="en-US" dirty="0" err="1" smtClean="0"/>
              <a:t>upid</a:t>
            </a:r>
            <a:r>
              <a:rPr lang="en-US" dirty="0" smtClean="0"/>
              <a:t>, username, nickname, non-office phones</a:t>
            </a:r>
          </a:p>
          <a:p>
            <a:r>
              <a:rPr lang="en-US" dirty="0" smtClean="0"/>
              <a:t>HR </a:t>
            </a:r>
            <a:r>
              <a:rPr lang="en-US" dirty="0" err="1" smtClean="0"/>
              <a:t>iVantage</a:t>
            </a:r>
            <a:r>
              <a:rPr lang="en-US" dirty="0" smtClean="0"/>
              <a:t> DB</a:t>
            </a:r>
          </a:p>
          <a:p>
            <a:pPr lvl="1"/>
            <a:r>
              <a:rPr lang="en-US" dirty="0" smtClean="0"/>
              <a:t>Internal persons: names, position, status</a:t>
            </a:r>
          </a:p>
          <a:p>
            <a:pPr lvl="1"/>
            <a:r>
              <a:rPr lang="en-US" dirty="0" smtClean="0"/>
              <a:t>Organization structure</a:t>
            </a:r>
          </a:p>
          <a:p>
            <a:r>
              <a:rPr lang="en-US" dirty="0" smtClean="0"/>
              <a:t>NETS DB</a:t>
            </a:r>
          </a:p>
          <a:p>
            <a:pPr lvl="1"/>
            <a:r>
              <a:rPr lang="en-US" dirty="0" smtClean="0"/>
              <a:t>Internal persons: office allocations, preferred names</a:t>
            </a:r>
          </a:p>
          <a:p>
            <a:r>
              <a:rPr lang="en-US" dirty="0" smtClean="0"/>
              <a:t>CISL HPC Allocations DB(ACC8-&gt;SAM)</a:t>
            </a:r>
          </a:p>
          <a:p>
            <a:pPr lvl="1"/>
            <a:r>
              <a:rPr lang="en-US" dirty="0" smtClean="0"/>
              <a:t>Supercomputing and </a:t>
            </a:r>
            <a:r>
              <a:rPr lang="en-US" dirty="0" err="1" smtClean="0"/>
              <a:t>TeraGrid</a:t>
            </a:r>
            <a:r>
              <a:rPr lang="en-US" dirty="0" smtClean="0"/>
              <a:t> users</a:t>
            </a:r>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DB Architecture </a:t>
            </a:r>
            <a:endParaRPr lang="en-US" dirty="0"/>
          </a:p>
        </p:txBody>
      </p:sp>
      <p:cxnSp>
        <p:nvCxnSpPr>
          <p:cNvPr id="5" name="Straight Arrow Connector 4"/>
          <p:cNvCxnSpPr/>
          <p:nvPr/>
        </p:nvCxnSpPr>
        <p:spPr>
          <a:xfrm flipH="1" flipV="1">
            <a:off x="990600" y="1752602"/>
            <a:ext cx="533400" cy="2590798"/>
          </a:xfrm>
          <a:prstGeom prst="straightConnector1">
            <a:avLst/>
          </a:prstGeom>
          <a:ln>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6" name="Magnetic Disk 5"/>
          <p:cNvSpPr/>
          <p:nvPr/>
        </p:nvSpPr>
        <p:spPr>
          <a:xfrm>
            <a:off x="2286000" y="3200400"/>
            <a:ext cx="914400" cy="80616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CISL</a:t>
            </a:r>
            <a:endParaRPr lang="en-US" dirty="0"/>
          </a:p>
        </p:txBody>
      </p:sp>
      <p:sp>
        <p:nvSpPr>
          <p:cNvPr id="7" name="Magnetic Disk 6"/>
          <p:cNvSpPr/>
          <p:nvPr/>
        </p:nvSpPr>
        <p:spPr>
          <a:xfrm>
            <a:off x="3409443" y="3228035"/>
            <a:ext cx="914400" cy="80616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HR</a:t>
            </a:r>
            <a:endParaRPr lang="en-US" dirty="0"/>
          </a:p>
        </p:txBody>
      </p:sp>
      <p:cxnSp>
        <p:nvCxnSpPr>
          <p:cNvPr id="9" name="Straight Arrow Connector 8"/>
          <p:cNvCxnSpPr>
            <a:endCxn id="17" idx="3"/>
          </p:cNvCxnSpPr>
          <p:nvPr/>
        </p:nvCxnSpPr>
        <p:spPr>
          <a:xfrm flipV="1">
            <a:off x="1828800" y="2412486"/>
            <a:ext cx="336614" cy="1930914"/>
          </a:xfrm>
          <a:prstGeom prst="straightConnector1">
            <a:avLst/>
          </a:prstGeom>
          <a:ln>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16" name="Cube 15"/>
          <p:cNvSpPr/>
          <p:nvPr/>
        </p:nvSpPr>
        <p:spPr>
          <a:xfrm>
            <a:off x="609600" y="1752600"/>
            <a:ext cx="914400" cy="707069"/>
          </a:xfrm>
          <a:prstGeom prst="cube">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apps</a:t>
            </a:r>
            <a:endParaRPr lang="en-US" dirty="0"/>
          </a:p>
        </p:txBody>
      </p:sp>
      <p:sp>
        <p:nvSpPr>
          <p:cNvPr id="17" name="Cube 16"/>
          <p:cNvSpPr/>
          <p:nvPr/>
        </p:nvSpPr>
        <p:spPr>
          <a:xfrm>
            <a:off x="1752600" y="1752600"/>
            <a:ext cx="990600" cy="659886"/>
          </a:xfrm>
          <a:prstGeom prst="cube">
            <a:avLst/>
          </a:prstGeom>
          <a:ln/>
        </p:spPr>
        <p:style>
          <a:lnRef idx="1">
            <a:schemeClr val="accent1"/>
          </a:lnRef>
          <a:fillRef idx="3">
            <a:schemeClr val="accent1"/>
          </a:fillRef>
          <a:effectRef idx="2">
            <a:schemeClr val="accent1"/>
          </a:effectRef>
          <a:fontRef idx="minor">
            <a:schemeClr val="lt1"/>
          </a:fontRef>
        </p:style>
        <p:txBody>
          <a:bodyPr/>
          <a:lstStyle/>
          <a:p>
            <a:r>
              <a:rPr lang="en-US" dirty="0" smtClean="0"/>
              <a:t>scripts</a:t>
            </a:r>
            <a:endParaRPr lang="en-US" dirty="0"/>
          </a:p>
        </p:txBody>
      </p:sp>
      <p:sp>
        <p:nvSpPr>
          <p:cNvPr id="19" name="Magnetic Disk 18"/>
          <p:cNvSpPr/>
          <p:nvPr/>
        </p:nvSpPr>
        <p:spPr>
          <a:xfrm>
            <a:off x="4592491" y="3203294"/>
            <a:ext cx="914400" cy="80616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NETS</a:t>
            </a:r>
            <a:endParaRPr lang="en-US" dirty="0"/>
          </a:p>
        </p:txBody>
      </p:sp>
      <p:sp>
        <p:nvSpPr>
          <p:cNvPr id="20" name="Bevel 19"/>
          <p:cNvSpPr/>
          <p:nvPr/>
        </p:nvSpPr>
        <p:spPr>
          <a:xfrm>
            <a:off x="2362200" y="5035507"/>
            <a:ext cx="5410200" cy="450893"/>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Synchronizer</a:t>
            </a:r>
            <a:endParaRPr lang="en-US" dirty="0"/>
          </a:p>
        </p:txBody>
      </p:sp>
      <p:sp>
        <p:nvSpPr>
          <p:cNvPr id="24" name="Magnetic Disk 23"/>
          <p:cNvSpPr/>
          <p:nvPr/>
        </p:nvSpPr>
        <p:spPr>
          <a:xfrm>
            <a:off x="5791200" y="3200400"/>
            <a:ext cx="914400" cy="80616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Your DB</a:t>
            </a:r>
            <a:endParaRPr lang="en-US" dirty="0"/>
          </a:p>
        </p:txBody>
      </p:sp>
      <p:sp>
        <p:nvSpPr>
          <p:cNvPr id="27" name="Magnetic Disk 26"/>
          <p:cNvSpPr/>
          <p:nvPr/>
        </p:nvSpPr>
        <p:spPr>
          <a:xfrm>
            <a:off x="3886200" y="5747040"/>
            <a:ext cx="1699037" cy="80616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People DB</a:t>
            </a:r>
            <a:endParaRPr lang="en-US" dirty="0"/>
          </a:p>
        </p:txBody>
      </p:sp>
      <p:sp>
        <p:nvSpPr>
          <p:cNvPr id="29" name="Magnetic Disk 28"/>
          <p:cNvSpPr/>
          <p:nvPr/>
        </p:nvSpPr>
        <p:spPr>
          <a:xfrm>
            <a:off x="7010400" y="3124200"/>
            <a:ext cx="914400" cy="80616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LDAP</a:t>
            </a:r>
            <a:endParaRPr lang="en-US" dirty="0"/>
          </a:p>
        </p:txBody>
      </p:sp>
      <p:cxnSp>
        <p:nvCxnSpPr>
          <p:cNvPr id="48" name="Straight Arrow Connector 47"/>
          <p:cNvCxnSpPr>
            <a:endCxn id="6" idx="3"/>
          </p:cNvCxnSpPr>
          <p:nvPr/>
        </p:nvCxnSpPr>
        <p:spPr>
          <a:xfrm flipV="1">
            <a:off x="2743200" y="4006560"/>
            <a:ext cx="0" cy="102264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3886200" y="4038600"/>
            <a:ext cx="0" cy="102264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5029200" y="4038600"/>
            <a:ext cx="0" cy="102264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6248400" y="4038600"/>
            <a:ext cx="0" cy="102264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29" idx="3"/>
          </p:cNvCxnSpPr>
          <p:nvPr/>
        </p:nvCxnSpPr>
        <p:spPr>
          <a:xfrm flipV="1">
            <a:off x="7467600" y="3930360"/>
            <a:ext cx="0" cy="109884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1" name="Bevel 10"/>
          <p:cNvSpPr/>
          <p:nvPr/>
        </p:nvSpPr>
        <p:spPr>
          <a:xfrm>
            <a:off x="1066800" y="4349707"/>
            <a:ext cx="5791200" cy="450893"/>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People REST API</a:t>
            </a:r>
            <a:endParaRPr lang="en-US" dirty="0"/>
          </a:p>
        </p:txBody>
      </p:sp>
    </p:spTree>
    <p:extLst>
      <p:ext uri="{BB962C8B-B14F-4D97-AF65-F5344CB8AC3E}">
        <p14:creationId xmlns:p14="http://schemas.microsoft.com/office/powerpoint/2010/main" val="378176304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uses of People DB</a:t>
            </a:r>
            <a:endParaRPr lang="en-US" dirty="0"/>
          </a:p>
        </p:txBody>
      </p:sp>
      <p:sp>
        <p:nvSpPr>
          <p:cNvPr id="3" name="Content Placeholder 2"/>
          <p:cNvSpPr>
            <a:spLocks noGrp="1"/>
          </p:cNvSpPr>
          <p:nvPr>
            <p:ph idx="1"/>
          </p:nvPr>
        </p:nvSpPr>
        <p:spPr/>
        <p:txBody>
          <a:bodyPr>
            <a:normAutofit/>
          </a:bodyPr>
          <a:lstStyle/>
          <a:p>
            <a:r>
              <a:rPr lang="en-US" dirty="0" smtClean="0"/>
              <a:t>Use orgs service to create cascade drop down menus</a:t>
            </a:r>
          </a:p>
          <a:p>
            <a:r>
              <a:rPr lang="en-US" dirty="0" smtClean="0"/>
              <a:t>Add people search widget to your site or list a directory of your staff</a:t>
            </a:r>
          </a:p>
          <a:p>
            <a:r>
              <a:rPr lang="en-US" dirty="0" smtClean="0"/>
              <a:t>Populate user profile at initial authentication</a:t>
            </a:r>
          </a:p>
          <a:p>
            <a:r>
              <a:rPr lang="en-US" dirty="0" smtClean="0"/>
              <a:t>Authorization of users using groups service or LDAP integration</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vs. REST</a:t>
            </a:r>
            <a:br>
              <a:rPr lang="en-US" dirty="0" smtClean="0"/>
            </a:br>
            <a:r>
              <a:rPr lang="en-US" dirty="0" smtClean="0"/>
              <a:t>search internal persons</a:t>
            </a:r>
            <a:endParaRPr lang="en-US" dirty="0"/>
          </a:p>
        </p:txBody>
      </p:sp>
      <p:sp>
        <p:nvSpPr>
          <p:cNvPr id="6" name="TextBox 5"/>
          <p:cNvSpPr txBox="1"/>
          <p:nvPr/>
        </p:nvSpPr>
        <p:spPr>
          <a:xfrm>
            <a:off x="313391" y="2323770"/>
            <a:ext cx="4334810" cy="3293209"/>
          </a:xfrm>
          <a:prstGeom prst="rect">
            <a:avLst/>
          </a:prstGeom>
          <a:noFill/>
        </p:spPr>
        <p:txBody>
          <a:bodyPr wrap="square" rtlCol="0">
            <a:spAutoFit/>
          </a:bodyPr>
          <a:lstStyle/>
          <a:p>
            <a:r>
              <a:rPr lang="en-US" sz="1600" b="1" dirty="0" smtClean="0">
                <a:latin typeface="Courier New"/>
                <a:cs typeface="Courier New"/>
              </a:rPr>
              <a:t>SELECT </a:t>
            </a:r>
            <a:r>
              <a:rPr lang="en-US" sz="1600" b="1" dirty="0" err="1" smtClean="0">
                <a:latin typeface="Courier New"/>
                <a:cs typeface="Courier New"/>
              </a:rPr>
              <a:t>P.name_last</a:t>
            </a:r>
            <a:r>
              <a:rPr lang="en-US" sz="1600" b="1" dirty="0" smtClean="0">
                <a:latin typeface="Courier New"/>
                <a:cs typeface="Courier New"/>
              </a:rPr>
              <a:t>, </a:t>
            </a:r>
            <a:r>
              <a:rPr lang="en-US" sz="1600" b="1" dirty="0" err="1" smtClean="0">
                <a:latin typeface="Courier New"/>
                <a:cs typeface="Courier New"/>
              </a:rPr>
              <a:t>P.name_first</a:t>
            </a:r>
            <a:r>
              <a:rPr lang="en-US" sz="1600" b="1" dirty="0" smtClean="0">
                <a:latin typeface="Courier New"/>
                <a:cs typeface="Courier New"/>
              </a:rPr>
              <a:t>, </a:t>
            </a:r>
            <a:r>
              <a:rPr lang="en-US" sz="1600" b="1" dirty="0" err="1" smtClean="0">
                <a:latin typeface="Courier New"/>
                <a:cs typeface="Courier New"/>
              </a:rPr>
              <a:t>P.email</a:t>
            </a:r>
            <a:r>
              <a:rPr lang="en-US" sz="1600" b="1" dirty="0" smtClean="0">
                <a:latin typeface="Courier New"/>
                <a:cs typeface="Courier New"/>
              </a:rPr>
              <a:t>, </a:t>
            </a:r>
            <a:r>
              <a:rPr lang="en-US" sz="1600" b="1" dirty="0" err="1" smtClean="0">
                <a:latin typeface="Courier New"/>
                <a:cs typeface="Courier New"/>
              </a:rPr>
              <a:t>P.upid</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P.name_middle</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P.name_suffix</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P.nickname</a:t>
            </a:r>
            <a:endParaRPr lang="en-US" sz="1600" b="1" dirty="0" smtClean="0">
              <a:latin typeface="Courier New"/>
              <a:cs typeface="Courier New"/>
            </a:endParaRPr>
          </a:p>
          <a:p>
            <a:r>
              <a:rPr lang="en-US" sz="1600" b="1" dirty="0" smtClean="0">
                <a:latin typeface="Courier New"/>
                <a:cs typeface="Courier New"/>
              </a:rPr>
              <a:t>FROM person P</a:t>
            </a:r>
          </a:p>
          <a:p>
            <a:r>
              <a:rPr lang="en-US" sz="1600" b="1" dirty="0" smtClean="0">
                <a:latin typeface="Courier New"/>
                <a:cs typeface="Courier New"/>
              </a:rPr>
              <a:t>WHERE </a:t>
            </a:r>
            <a:r>
              <a:rPr lang="en-US" sz="1600" b="1" dirty="0" err="1" smtClean="0">
                <a:latin typeface="Courier New"/>
                <a:cs typeface="Courier New"/>
              </a:rPr>
              <a:t>to_lower</a:t>
            </a:r>
            <a:r>
              <a:rPr lang="en-US" sz="1600" b="1" dirty="0" smtClean="0">
                <a:latin typeface="Courier New"/>
                <a:cs typeface="Courier New"/>
              </a:rPr>
              <a:t>(</a:t>
            </a:r>
            <a:r>
              <a:rPr lang="en-US" sz="1600" b="1" dirty="0" err="1" smtClean="0">
                <a:latin typeface="Courier New"/>
                <a:cs typeface="Courier New"/>
              </a:rPr>
              <a:t>P.name_first</a:t>
            </a:r>
            <a:r>
              <a:rPr lang="en-US" sz="1600" b="1" dirty="0" smtClean="0">
                <a:latin typeface="Courier New"/>
                <a:cs typeface="Courier New"/>
              </a:rPr>
              <a:t>) like ‘%mark%’ or </a:t>
            </a:r>
            <a:r>
              <a:rPr lang="en-US" sz="1600" b="1" dirty="0" err="1" smtClean="0">
                <a:latin typeface="Courier New"/>
                <a:cs typeface="Courier New"/>
              </a:rPr>
              <a:t>to_lower</a:t>
            </a:r>
            <a:r>
              <a:rPr lang="en-US" sz="1600" b="1" dirty="0" smtClean="0">
                <a:latin typeface="Courier New"/>
                <a:cs typeface="Courier New"/>
              </a:rPr>
              <a:t>(</a:t>
            </a:r>
            <a:r>
              <a:rPr lang="en-US" sz="1600" b="1" dirty="0" err="1" smtClean="0">
                <a:latin typeface="Courier New"/>
                <a:cs typeface="Courier New"/>
              </a:rPr>
              <a:t>P.name_last</a:t>
            </a:r>
            <a:r>
              <a:rPr lang="en-US" sz="1600" b="1" dirty="0" smtClean="0">
                <a:latin typeface="Courier New"/>
                <a:cs typeface="Courier New"/>
              </a:rPr>
              <a:t>) </a:t>
            </a:r>
            <a:r>
              <a:rPr lang="en-US" sz="1600" b="1" dirty="0" err="1" smtClean="0">
                <a:latin typeface="Courier New"/>
                <a:cs typeface="Courier New"/>
              </a:rPr>
              <a:t>ilike</a:t>
            </a:r>
            <a:r>
              <a:rPr lang="en-US" sz="1600" b="1" dirty="0" smtClean="0">
                <a:latin typeface="Courier New"/>
                <a:cs typeface="Courier New"/>
              </a:rPr>
              <a:t> ‘%mark%’ or </a:t>
            </a:r>
            <a:r>
              <a:rPr lang="en-US" sz="1600" b="1" dirty="0" err="1" smtClean="0">
                <a:latin typeface="Courier New"/>
                <a:cs typeface="Courier New"/>
              </a:rPr>
              <a:t>to_lower</a:t>
            </a:r>
            <a:r>
              <a:rPr lang="en-US" sz="1600" b="1" dirty="0" smtClean="0">
                <a:latin typeface="Courier New"/>
                <a:cs typeface="Courier New"/>
              </a:rPr>
              <a:t>(</a:t>
            </a:r>
            <a:r>
              <a:rPr lang="en-US" sz="1600" b="1" dirty="0" err="1" smtClean="0">
                <a:latin typeface="Courier New"/>
                <a:cs typeface="Courier New"/>
              </a:rPr>
              <a:t>P.name_middle</a:t>
            </a:r>
            <a:r>
              <a:rPr lang="en-US" sz="1600" b="1" dirty="0" smtClean="0">
                <a:latin typeface="Courier New"/>
                <a:cs typeface="Courier New"/>
              </a:rPr>
              <a:t>) like ‘%mark%’ or </a:t>
            </a:r>
            <a:r>
              <a:rPr lang="en-US" sz="1600" b="1" dirty="0" err="1" smtClean="0">
                <a:latin typeface="Courier New"/>
                <a:cs typeface="Courier New"/>
              </a:rPr>
              <a:t>to_lower</a:t>
            </a:r>
            <a:r>
              <a:rPr lang="en-US" sz="1600" b="1" dirty="0" smtClean="0">
                <a:latin typeface="Courier New"/>
                <a:cs typeface="Courier New"/>
              </a:rPr>
              <a:t>(</a:t>
            </a:r>
            <a:r>
              <a:rPr lang="en-US" sz="1600" b="1" dirty="0" err="1" smtClean="0">
                <a:latin typeface="Courier New"/>
                <a:cs typeface="Courier New"/>
              </a:rPr>
              <a:t>P.name_first</a:t>
            </a:r>
            <a:r>
              <a:rPr lang="en-US" sz="1600" b="1" dirty="0" smtClean="0">
                <a:latin typeface="Courier New"/>
                <a:cs typeface="Courier New"/>
              </a:rPr>
              <a:t>) like ‘%mark%’;</a:t>
            </a:r>
          </a:p>
        </p:txBody>
      </p:sp>
      <p:sp>
        <p:nvSpPr>
          <p:cNvPr id="10" name="TextBox 9"/>
          <p:cNvSpPr txBox="1"/>
          <p:nvPr/>
        </p:nvSpPr>
        <p:spPr>
          <a:xfrm>
            <a:off x="4857555" y="2325524"/>
            <a:ext cx="4140058" cy="584776"/>
          </a:xfrm>
          <a:prstGeom prst="rect">
            <a:avLst/>
          </a:prstGeom>
          <a:noFill/>
        </p:spPr>
        <p:txBody>
          <a:bodyPr wrap="square" rtlCol="0">
            <a:spAutoFit/>
          </a:bodyPr>
          <a:lstStyle/>
          <a:p>
            <a:r>
              <a:rPr lang="en-US" sz="1600" b="1" dirty="0" smtClean="0">
                <a:latin typeface="Courier New"/>
                <a:cs typeface="Courier New"/>
              </a:rPr>
              <a:t>https://</a:t>
            </a:r>
            <a:r>
              <a:rPr lang="en-US" sz="1600" b="1" dirty="0" err="1" smtClean="0">
                <a:latin typeface="Courier New"/>
                <a:cs typeface="Courier New"/>
              </a:rPr>
              <a:t>people.api.ucar.edu</a:t>
            </a:r>
            <a:r>
              <a:rPr lang="en-US" sz="1600" b="1" dirty="0" smtClean="0">
                <a:latin typeface="Courier New"/>
                <a:cs typeface="Courier New"/>
              </a:rPr>
              <a:t>/</a:t>
            </a:r>
            <a:r>
              <a:rPr lang="en-US" sz="1600" b="1" dirty="0" err="1" smtClean="0">
                <a:latin typeface="Courier New"/>
                <a:cs typeface="Courier New"/>
              </a:rPr>
              <a:t>internalPersons?name</a:t>
            </a:r>
            <a:r>
              <a:rPr lang="en-US" sz="1600" b="1" dirty="0" smtClean="0">
                <a:latin typeface="Courier New"/>
                <a:cs typeface="Courier New"/>
              </a:rPr>
              <a:t>=</a:t>
            </a:r>
            <a:r>
              <a:rPr lang="en-US" sz="1600" b="1" dirty="0" err="1" smtClean="0">
                <a:latin typeface="Courier New"/>
                <a:cs typeface="Courier New"/>
              </a:rPr>
              <a:t>markus</a:t>
            </a:r>
            <a:endParaRPr lang="en-US" sz="1600" b="1" dirty="0">
              <a:latin typeface="Courier New"/>
              <a:cs typeface="Courier New"/>
            </a:endParaRPr>
          </a:p>
        </p:txBody>
      </p:sp>
      <p:cxnSp>
        <p:nvCxnSpPr>
          <p:cNvPr id="12" name="Straight Connector 11"/>
          <p:cNvCxnSpPr/>
          <p:nvPr/>
        </p:nvCxnSpPr>
        <p:spPr>
          <a:xfrm rot="5400000">
            <a:off x="2420703" y="4308817"/>
            <a:ext cx="4560317"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vs. REST</a:t>
            </a:r>
            <a:br>
              <a:rPr lang="en-US" dirty="0" smtClean="0"/>
            </a:br>
            <a:r>
              <a:rPr lang="en-US" dirty="0" smtClean="0"/>
              <a:t>get staff detail</a:t>
            </a:r>
            <a:endParaRPr lang="en-US" dirty="0"/>
          </a:p>
        </p:txBody>
      </p:sp>
      <p:sp>
        <p:nvSpPr>
          <p:cNvPr id="6" name="TextBox 5"/>
          <p:cNvSpPr txBox="1"/>
          <p:nvPr/>
        </p:nvSpPr>
        <p:spPr>
          <a:xfrm>
            <a:off x="313390" y="2323770"/>
            <a:ext cx="5220431" cy="4031873"/>
          </a:xfrm>
          <a:prstGeom prst="rect">
            <a:avLst/>
          </a:prstGeom>
          <a:noFill/>
        </p:spPr>
        <p:txBody>
          <a:bodyPr wrap="square" rtlCol="0">
            <a:spAutoFit/>
          </a:bodyPr>
          <a:lstStyle/>
          <a:p>
            <a:r>
              <a:rPr lang="en-US" sz="1600" b="1" dirty="0" smtClean="0">
                <a:latin typeface="Courier New"/>
                <a:cs typeface="Courier New"/>
              </a:rPr>
              <a:t>SELECT </a:t>
            </a:r>
            <a:r>
              <a:rPr lang="en-US" sz="1600" b="1" dirty="0" err="1" smtClean="0">
                <a:latin typeface="Courier New"/>
                <a:cs typeface="Courier New"/>
              </a:rPr>
              <a:t>P.name_last</a:t>
            </a:r>
            <a:r>
              <a:rPr lang="en-US" sz="1600" b="1" dirty="0" smtClean="0">
                <a:latin typeface="Courier New"/>
                <a:cs typeface="Courier New"/>
              </a:rPr>
              <a:t>, </a:t>
            </a:r>
            <a:r>
              <a:rPr lang="en-US" sz="1600" b="1" dirty="0" err="1" smtClean="0">
                <a:latin typeface="Courier New"/>
                <a:cs typeface="Courier New"/>
              </a:rPr>
              <a:t>P.name_first</a:t>
            </a:r>
            <a:r>
              <a:rPr lang="en-US" sz="1600" b="1" dirty="0" smtClean="0">
                <a:latin typeface="Courier New"/>
                <a:cs typeface="Courier New"/>
              </a:rPr>
              <a:t>, </a:t>
            </a:r>
            <a:r>
              <a:rPr lang="en-US" sz="1600" b="1" dirty="0" err="1" smtClean="0">
                <a:latin typeface="Courier New"/>
                <a:cs typeface="Courier New"/>
              </a:rPr>
              <a:t>P.email</a:t>
            </a:r>
            <a:r>
              <a:rPr lang="en-US" sz="1600" b="1" dirty="0" smtClean="0">
                <a:latin typeface="Courier New"/>
                <a:cs typeface="Courier New"/>
              </a:rPr>
              <a:t>, </a:t>
            </a:r>
            <a:r>
              <a:rPr lang="en-US" sz="1600" b="1" dirty="0" err="1" smtClean="0">
                <a:latin typeface="Courier New"/>
                <a:cs typeface="Courier New"/>
              </a:rPr>
              <a:t>P.upid</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C.position_current_id</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C.current_employee</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C.start_date</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C.end_date</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C.primary_position</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T.position_title_id</a:t>
            </a:r>
            <a:r>
              <a:rPr lang="en-US" sz="1600" b="1" dirty="0" smtClean="0">
                <a:latin typeface="Courier New"/>
                <a:cs typeface="Courier New"/>
              </a:rPr>
              <a:t>,</a:t>
            </a:r>
          </a:p>
          <a:p>
            <a:r>
              <a:rPr lang="en-US" sz="1600" b="1" dirty="0" smtClean="0">
                <a:latin typeface="Courier New"/>
                <a:cs typeface="Courier New"/>
              </a:rPr>
              <a:t>       </a:t>
            </a:r>
            <a:r>
              <a:rPr lang="en-US" sz="1600" b="1" dirty="0" err="1" smtClean="0">
                <a:latin typeface="Courier New"/>
                <a:cs typeface="Courier New"/>
              </a:rPr>
              <a:t>T.title</a:t>
            </a:r>
            <a:endParaRPr lang="en-US" sz="1600" b="1" dirty="0" smtClean="0">
              <a:latin typeface="Courier New"/>
              <a:cs typeface="Courier New"/>
            </a:endParaRPr>
          </a:p>
          <a:p>
            <a:r>
              <a:rPr lang="en-US" sz="1600" b="1" dirty="0" smtClean="0">
                <a:latin typeface="Courier New"/>
                <a:cs typeface="Courier New"/>
              </a:rPr>
              <a:t>FROM person P,</a:t>
            </a:r>
          </a:p>
          <a:p>
            <a:r>
              <a:rPr lang="en-US" sz="1600" b="1" dirty="0" smtClean="0">
                <a:latin typeface="Courier New"/>
                <a:cs typeface="Courier New"/>
              </a:rPr>
              <a:t>       </a:t>
            </a:r>
            <a:r>
              <a:rPr lang="en-US" sz="1600" b="1" dirty="0" err="1" smtClean="0">
                <a:latin typeface="Courier New"/>
                <a:cs typeface="Courier New"/>
              </a:rPr>
              <a:t>position_current</a:t>
            </a:r>
            <a:r>
              <a:rPr lang="en-US" sz="1600" b="1" dirty="0" smtClean="0">
                <a:latin typeface="Courier New"/>
                <a:cs typeface="Courier New"/>
              </a:rPr>
              <a:t> C,</a:t>
            </a:r>
          </a:p>
          <a:p>
            <a:r>
              <a:rPr lang="en-US" sz="1600" b="1" dirty="0" smtClean="0">
                <a:latin typeface="Courier New"/>
                <a:cs typeface="Courier New"/>
              </a:rPr>
              <a:t>       </a:t>
            </a:r>
            <a:r>
              <a:rPr lang="en-US" sz="1600" b="1" dirty="0" err="1" smtClean="0">
                <a:latin typeface="Courier New"/>
                <a:cs typeface="Courier New"/>
              </a:rPr>
              <a:t>position_title</a:t>
            </a:r>
            <a:r>
              <a:rPr lang="en-US" sz="1600" b="1" dirty="0" smtClean="0">
                <a:latin typeface="Courier New"/>
                <a:cs typeface="Courier New"/>
              </a:rPr>
              <a:t> T</a:t>
            </a:r>
          </a:p>
          <a:p>
            <a:r>
              <a:rPr lang="en-US" sz="1600" b="1" dirty="0" smtClean="0">
                <a:latin typeface="Courier New"/>
                <a:cs typeface="Courier New"/>
              </a:rPr>
              <a:t>WHERE </a:t>
            </a:r>
            <a:r>
              <a:rPr lang="en-US" sz="1600" b="1" dirty="0" err="1" smtClean="0">
                <a:latin typeface="Courier New"/>
                <a:cs typeface="Courier New"/>
              </a:rPr>
              <a:t>P.upid</a:t>
            </a:r>
            <a:r>
              <a:rPr lang="en-US" sz="1600" b="1" dirty="0" smtClean="0">
                <a:latin typeface="Courier New"/>
                <a:cs typeface="Courier New"/>
              </a:rPr>
              <a:t> = </a:t>
            </a:r>
            <a:r>
              <a:rPr lang="en-US" sz="1600" b="1" dirty="0" err="1" smtClean="0">
                <a:latin typeface="Courier New"/>
                <a:cs typeface="Courier New"/>
              </a:rPr>
              <a:t>C.upid</a:t>
            </a:r>
            <a:endParaRPr lang="en-US" sz="1600" b="1" dirty="0" smtClean="0">
              <a:latin typeface="Courier New"/>
              <a:cs typeface="Courier New"/>
            </a:endParaRPr>
          </a:p>
          <a:p>
            <a:r>
              <a:rPr lang="en-US" sz="1600" b="1" dirty="0" smtClean="0">
                <a:latin typeface="Courier New"/>
                <a:cs typeface="Courier New"/>
              </a:rPr>
              <a:t>AND </a:t>
            </a:r>
            <a:r>
              <a:rPr lang="en-US" sz="1600" b="1" dirty="0" err="1" smtClean="0">
                <a:latin typeface="Courier New"/>
                <a:cs typeface="Courier New"/>
              </a:rPr>
              <a:t>C.position_title_id</a:t>
            </a:r>
            <a:r>
              <a:rPr lang="en-US" sz="1600" b="1" dirty="0" smtClean="0">
                <a:latin typeface="Courier New"/>
                <a:cs typeface="Courier New"/>
              </a:rPr>
              <a:t> = 			 </a:t>
            </a:r>
          </a:p>
          <a:p>
            <a:r>
              <a:rPr lang="en-US" sz="1600" b="1" dirty="0" smtClean="0">
                <a:latin typeface="Courier New"/>
                <a:cs typeface="Courier New"/>
              </a:rPr>
              <a:t>       </a:t>
            </a:r>
            <a:r>
              <a:rPr lang="en-US" sz="1600" b="1" dirty="0" err="1" smtClean="0">
                <a:latin typeface="Courier New"/>
                <a:cs typeface="Courier New"/>
              </a:rPr>
              <a:t>T.position_title_id</a:t>
            </a:r>
            <a:endParaRPr lang="en-US" sz="1600" b="1" dirty="0" smtClean="0">
              <a:latin typeface="Courier New"/>
              <a:cs typeface="Courier New"/>
            </a:endParaRPr>
          </a:p>
          <a:p>
            <a:r>
              <a:rPr lang="en-US" sz="1600" b="1" dirty="0" smtClean="0">
                <a:latin typeface="Courier New"/>
                <a:cs typeface="Courier New"/>
              </a:rPr>
              <a:t>AND </a:t>
            </a:r>
            <a:r>
              <a:rPr lang="en-US" sz="1600" b="1" dirty="0" err="1" smtClean="0">
                <a:latin typeface="Courier New"/>
                <a:cs typeface="Courier New"/>
              </a:rPr>
              <a:t>P.upid</a:t>
            </a:r>
            <a:r>
              <a:rPr lang="en-US" sz="1600" b="1" dirty="0" smtClean="0">
                <a:latin typeface="Courier New"/>
                <a:cs typeface="Courier New"/>
              </a:rPr>
              <a:t> = 15446;</a:t>
            </a:r>
            <a:endParaRPr lang="en-US" sz="1600" b="1" dirty="0">
              <a:latin typeface="Courier New"/>
              <a:cs typeface="Courier New"/>
            </a:endParaRPr>
          </a:p>
        </p:txBody>
      </p:sp>
      <p:sp>
        <p:nvSpPr>
          <p:cNvPr id="10" name="TextBox 9"/>
          <p:cNvSpPr txBox="1"/>
          <p:nvPr/>
        </p:nvSpPr>
        <p:spPr>
          <a:xfrm>
            <a:off x="4857555" y="2325524"/>
            <a:ext cx="4140058" cy="584776"/>
          </a:xfrm>
          <a:prstGeom prst="rect">
            <a:avLst/>
          </a:prstGeom>
          <a:noFill/>
        </p:spPr>
        <p:txBody>
          <a:bodyPr wrap="square" rtlCol="0">
            <a:spAutoFit/>
          </a:bodyPr>
          <a:lstStyle/>
          <a:p>
            <a:r>
              <a:rPr lang="en-US" sz="1600" b="1" dirty="0" smtClean="0">
                <a:latin typeface="Courier New"/>
                <a:cs typeface="Courier New"/>
              </a:rPr>
              <a:t>https://</a:t>
            </a:r>
            <a:r>
              <a:rPr lang="en-US" sz="1600" b="1" dirty="0" err="1" smtClean="0">
                <a:latin typeface="Courier New"/>
                <a:cs typeface="Courier New"/>
              </a:rPr>
              <a:t>people.api.ucar.edu</a:t>
            </a:r>
            <a:r>
              <a:rPr lang="en-US" sz="1600" b="1" dirty="0" smtClean="0">
                <a:latin typeface="Courier New"/>
                <a:cs typeface="Courier New"/>
              </a:rPr>
              <a:t>/</a:t>
            </a:r>
            <a:r>
              <a:rPr lang="en-US" sz="1600" b="1" dirty="0" err="1" smtClean="0">
                <a:latin typeface="Courier New"/>
                <a:cs typeface="Courier New"/>
              </a:rPr>
              <a:t>internalPersons</a:t>
            </a:r>
            <a:r>
              <a:rPr lang="en-US" sz="1600" b="1" dirty="0" smtClean="0">
                <a:latin typeface="Courier New"/>
                <a:cs typeface="Courier New"/>
              </a:rPr>
              <a:t>/</a:t>
            </a:r>
            <a:r>
              <a:rPr lang="en-US" sz="1600" b="1" dirty="0" err="1" smtClean="0">
                <a:latin typeface="Courier New"/>
                <a:cs typeface="Courier New"/>
              </a:rPr>
              <a:t>mstobbs</a:t>
            </a:r>
            <a:endParaRPr lang="en-US" sz="1600" b="1" dirty="0">
              <a:latin typeface="Courier New"/>
              <a:cs typeface="Courier New"/>
            </a:endParaRPr>
          </a:p>
        </p:txBody>
      </p:sp>
      <p:cxnSp>
        <p:nvCxnSpPr>
          <p:cNvPr id="12" name="Straight Connector 11"/>
          <p:cNvCxnSpPr/>
          <p:nvPr/>
        </p:nvCxnSpPr>
        <p:spPr>
          <a:xfrm rot="5400000">
            <a:off x="2420703" y="4308817"/>
            <a:ext cx="4560317"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vs. REST</a:t>
            </a:r>
            <a:br>
              <a:rPr lang="en-US" dirty="0" smtClean="0"/>
            </a:br>
            <a:r>
              <a:rPr lang="en-US" dirty="0" smtClean="0"/>
              <a:t>get organizational hierarchy</a:t>
            </a:r>
            <a:endParaRPr lang="en-US" dirty="0"/>
          </a:p>
        </p:txBody>
      </p:sp>
      <p:sp>
        <p:nvSpPr>
          <p:cNvPr id="6" name="TextBox 5"/>
          <p:cNvSpPr txBox="1"/>
          <p:nvPr/>
        </p:nvSpPr>
        <p:spPr>
          <a:xfrm>
            <a:off x="206179" y="2323770"/>
            <a:ext cx="4544165" cy="2800766"/>
          </a:xfrm>
          <a:prstGeom prst="rect">
            <a:avLst/>
          </a:prstGeom>
          <a:noFill/>
        </p:spPr>
        <p:txBody>
          <a:bodyPr wrap="square" rtlCol="0">
            <a:spAutoFit/>
          </a:bodyPr>
          <a:lstStyle/>
          <a:p>
            <a:r>
              <a:rPr lang="en-US" sz="1600" b="1" dirty="0" smtClean="0">
                <a:latin typeface="Courier New"/>
                <a:cs typeface="Courier New"/>
              </a:rPr>
              <a:t>SELECT o1.acronym, o1.full_name, </a:t>
            </a:r>
          </a:p>
          <a:p>
            <a:r>
              <a:rPr lang="en-US" sz="1600" b="1" dirty="0" smtClean="0">
                <a:latin typeface="Courier New"/>
                <a:cs typeface="Courier New"/>
              </a:rPr>
              <a:t>      </a:t>
            </a:r>
            <a:r>
              <a:rPr lang="en-US" sz="1600" b="1" dirty="0" err="1" smtClean="0">
                <a:latin typeface="Courier New"/>
                <a:cs typeface="Courier New"/>
              </a:rPr>
              <a:t>ol.code</a:t>
            </a:r>
            <a:r>
              <a:rPr lang="en-US" sz="1600" b="1" dirty="0" smtClean="0">
                <a:latin typeface="Courier New"/>
                <a:cs typeface="Courier New"/>
              </a:rPr>
              <a:t> </a:t>
            </a:r>
          </a:p>
          <a:p>
            <a:r>
              <a:rPr lang="en-US" sz="1600" b="1" dirty="0" smtClean="0">
                <a:latin typeface="Courier New"/>
                <a:cs typeface="Courier New"/>
              </a:rPr>
              <a:t>FROM organization o1, organization        </a:t>
            </a:r>
          </a:p>
          <a:p>
            <a:r>
              <a:rPr lang="en-US" sz="1600" b="1" dirty="0" smtClean="0">
                <a:latin typeface="Courier New"/>
                <a:cs typeface="Courier New"/>
              </a:rPr>
              <a:t>      o2, </a:t>
            </a:r>
            <a:r>
              <a:rPr lang="en-US" sz="1600" b="1" dirty="0" err="1" smtClean="0">
                <a:latin typeface="Courier New"/>
                <a:cs typeface="Courier New"/>
              </a:rPr>
              <a:t>organization_level</a:t>
            </a:r>
            <a:r>
              <a:rPr lang="en-US" sz="1600" b="1" dirty="0" smtClean="0">
                <a:latin typeface="Courier New"/>
                <a:cs typeface="Courier New"/>
              </a:rPr>
              <a:t> </a:t>
            </a:r>
            <a:r>
              <a:rPr lang="en-US" sz="1600" b="1" dirty="0" err="1" smtClean="0">
                <a:latin typeface="Courier New"/>
                <a:cs typeface="Courier New"/>
              </a:rPr>
              <a:t>ol</a:t>
            </a:r>
            <a:r>
              <a:rPr lang="en-US" sz="1600" b="1" dirty="0" smtClean="0">
                <a:latin typeface="Courier New"/>
                <a:cs typeface="Courier New"/>
              </a:rPr>
              <a:t> </a:t>
            </a:r>
          </a:p>
          <a:p>
            <a:r>
              <a:rPr lang="en-US" sz="1600" b="1" dirty="0" smtClean="0">
                <a:latin typeface="Courier New"/>
                <a:cs typeface="Courier New"/>
              </a:rPr>
              <a:t>WHERE o1.preorder_tree_left &lt; </a:t>
            </a:r>
          </a:p>
          <a:p>
            <a:r>
              <a:rPr lang="en-US" sz="1600" b="1" dirty="0" smtClean="0">
                <a:latin typeface="Courier New"/>
                <a:cs typeface="Courier New"/>
              </a:rPr>
              <a:t>      o2.preorder_tree_left </a:t>
            </a:r>
          </a:p>
          <a:p>
            <a:r>
              <a:rPr lang="en-US" sz="1600" b="1" dirty="0" smtClean="0">
                <a:latin typeface="Courier New"/>
                <a:cs typeface="Courier New"/>
              </a:rPr>
              <a:t>AND o1.preorder_tree_right &gt;   </a:t>
            </a:r>
          </a:p>
          <a:p>
            <a:r>
              <a:rPr lang="en-US" sz="1600" b="1" dirty="0" smtClean="0">
                <a:latin typeface="Courier New"/>
                <a:cs typeface="Courier New"/>
              </a:rPr>
              <a:t>      o2.preorder_tree_right </a:t>
            </a:r>
          </a:p>
          <a:p>
            <a:r>
              <a:rPr lang="en-US" sz="1600" b="1" dirty="0" smtClean="0">
                <a:latin typeface="Courier New"/>
                <a:cs typeface="Courier New"/>
              </a:rPr>
              <a:t>AND o2.acronym='RSF' </a:t>
            </a:r>
          </a:p>
          <a:p>
            <a:r>
              <a:rPr lang="en-US" sz="1600" b="1" dirty="0" smtClean="0">
                <a:latin typeface="Courier New"/>
                <a:cs typeface="Courier New"/>
              </a:rPr>
              <a:t>AND o1.org_level_id=</a:t>
            </a:r>
            <a:r>
              <a:rPr lang="en-US" sz="1600" b="1" dirty="0" err="1" smtClean="0">
                <a:latin typeface="Courier New"/>
                <a:cs typeface="Courier New"/>
              </a:rPr>
              <a:t>ol.org_level_id</a:t>
            </a:r>
            <a:r>
              <a:rPr lang="en-US" sz="1600" b="1" dirty="0" smtClean="0">
                <a:latin typeface="Courier New"/>
                <a:cs typeface="Courier New"/>
              </a:rPr>
              <a:t> </a:t>
            </a:r>
          </a:p>
          <a:p>
            <a:r>
              <a:rPr lang="en-US" sz="1600" b="1" dirty="0" smtClean="0">
                <a:latin typeface="Courier New"/>
                <a:cs typeface="Courier New"/>
              </a:rPr>
              <a:t>ORDER by </a:t>
            </a:r>
            <a:r>
              <a:rPr lang="en-US" sz="1600" b="1" dirty="0" err="1" smtClean="0">
                <a:latin typeface="Courier New"/>
                <a:cs typeface="Courier New"/>
              </a:rPr>
              <a:t>ol.code</a:t>
            </a:r>
            <a:r>
              <a:rPr lang="en-US" sz="1600" b="1" dirty="0" smtClean="0">
                <a:latin typeface="Courier New"/>
                <a:cs typeface="Courier New"/>
              </a:rPr>
              <a:t>;</a:t>
            </a:r>
            <a:endParaRPr lang="en-US" sz="1600" b="1" dirty="0">
              <a:latin typeface="Courier New"/>
              <a:cs typeface="Courier New"/>
            </a:endParaRPr>
          </a:p>
        </p:txBody>
      </p:sp>
      <p:sp>
        <p:nvSpPr>
          <p:cNvPr id="10" name="TextBox 9"/>
          <p:cNvSpPr txBox="1"/>
          <p:nvPr/>
        </p:nvSpPr>
        <p:spPr>
          <a:xfrm>
            <a:off x="4857555" y="2325524"/>
            <a:ext cx="4140058" cy="584776"/>
          </a:xfrm>
          <a:prstGeom prst="rect">
            <a:avLst/>
          </a:prstGeom>
          <a:noFill/>
        </p:spPr>
        <p:txBody>
          <a:bodyPr wrap="square" rtlCol="0">
            <a:spAutoFit/>
          </a:bodyPr>
          <a:lstStyle/>
          <a:p>
            <a:r>
              <a:rPr lang="en-US" sz="1600" b="1" dirty="0" smtClean="0">
                <a:latin typeface="Courier New"/>
                <a:cs typeface="Courier New"/>
              </a:rPr>
              <a:t>https://</a:t>
            </a:r>
            <a:r>
              <a:rPr lang="en-US" sz="1600" b="1" dirty="0" err="1" smtClean="0">
                <a:latin typeface="Courier New"/>
                <a:cs typeface="Courier New"/>
              </a:rPr>
              <a:t>people.api.ucar.edu</a:t>
            </a:r>
            <a:r>
              <a:rPr lang="en-US" sz="1600" b="1" dirty="0" smtClean="0">
                <a:latin typeface="Courier New"/>
                <a:cs typeface="Courier New"/>
              </a:rPr>
              <a:t>/</a:t>
            </a:r>
            <a:r>
              <a:rPr lang="en-US" sz="1600" b="1" dirty="0" err="1" smtClean="0">
                <a:latin typeface="Courier New"/>
                <a:cs typeface="Courier New"/>
              </a:rPr>
              <a:t>orgHierarchy?org</a:t>
            </a:r>
            <a:r>
              <a:rPr lang="en-US" sz="1600" b="1" dirty="0" smtClean="0">
                <a:latin typeface="Courier New"/>
                <a:cs typeface="Courier New"/>
              </a:rPr>
              <a:t>=MMM</a:t>
            </a:r>
            <a:endParaRPr lang="en-US" sz="1600" b="1" dirty="0">
              <a:latin typeface="Courier New"/>
              <a:cs typeface="Courier New"/>
            </a:endParaRPr>
          </a:p>
        </p:txBody>
      </p:sp>
      <p:cxnSp>
        <p:nvCxnSpPr>
          <p:cNvPr id="12" name="Straight Connector 11"/>
          <p:cNvCxnSpPr/>
          <p:nvPr/>
        </p:nvCxnSpPr>
        <p:spPr>
          <a:xfrm rot="5400000">
            <a:off x="2420703" y="4308817"/>
            <a:ext cx="4560317"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2275"/>
            <a:ext cx="8229600" cy="1143000"/>
          </a:xfrm>
        </p:spPr>
        <p:txBody>
          <a:bodyPr>
            <a:normAutofit fontScale="90000"/>
          </a:bodyPr>
          <a:lstStyle/>
          <a:p>
            <a:r>
              <a:rPr lang="en-US" dirty="0" smtClean="0"/>
              <a:t>People DB Documentation </a:t>
            </a:r>
            <a:br>
              <a:rPr lang="en-US" dirty="0" smtClean="0"/>
            </a:br>
            <a:r>
              <a:rPr lang="en-US" dirty="0" smtClean="0"/>
              <a:t>&amp; Code Examples</a:t>
            </a:r>
            <a:endParaRPr lang="en-US" dirty="0"/>
          </a:p>
        </p:txBody>
      </p:sp>
      <p:sp>
        <p:nvSpPr>
          <p:cNvPr id="3" name="Content Placeholder 2"/>
          <p:cNvSpPr>
            <a:spLocks noGrp="1"/>
          </p:cNvSpPr>
          <p:nvPr>
            <p:ph idx="1"/>
          </p:nvPr>
        </p:nvSpPr>
        <p:spPr>
          <a:xfrm>
            <a:off x="457200" y="3779837"/>
            <a:ext cx="8229600" cy="4525963"/>
          </a:xfrm>
        </p:spPr>
        <p:txBody>
          <a:bodyPr/>
          <a:lstStyle/>
          <a:p>
            <a:pPr marL="0" indent="0" algn="ctr">
              <a:buNone/>
            </a:pPr>
            <a:r>
              <a:rPr lang="en-US" dirty="0" err="1" smtClean="0"/>
              <a:t>wiki.ucar.edu</a:t>
            </a:r>
            <a:r>
              <a:rPr lang="en-US" dirty="0" smtClean="0"/>
              <a:t>/display/</a:t>
            </a:r>
            <a:r>
              <a:rPr lang="en-US" dirty="0" err="1" smtClean="0"/>
              <a:t>peopledb</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client-server interaction</a:t>
            </a:r>
            <a:endParaRPr lang="en-US" dirty="0"/>
          </a:p>
        </p:txBody>
      </p:sp>
      <p:sp>
        <p:nvSpPr>
          <p:cNvPr id="5" name="Content Placeholder 4"/>
          <p:cNvSpPr>
            <a:spLocks noGrp="1"/>
          </p:cNvSpPr>
          <p:nvPr>
            <p:ph idx="1"/>
          </p:nvPr>
        </p:nvSpPr>
        <p:spPr/>
        <p:txBody>
          <a:bodyPr/>
          <a:lstStyle/>
          <a:p>
            <a:pPr marL="0" indent="0">
              <a:buNone/>
            </a:pPr>
            <a:endParaRPr lang="en-US" dirty="0"/>
          </a:p>
        </p:txBody>
      </p:sp>
      <p:cxnSp>
        <p:nvCxnSpPr>
          <p:cNvPr id="6" name="Straight Arrow Connector 5"/>
          <p:cNvCxnSpPr/>
          <p:nvPr/>
        </p:nvCxnSpPr>
        <p:spPr>
          <a:xfrm flipV="1">
            <a:off x="4343400" y="2514600"/>
            <a:ext cx="0" cy="1828800"/>
          </a:xfrm>
          <a:prstGeom prst="straightConnector1">
            <a:avLst/>
          </a:prstGeom>
          <a:ln>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7" name="Cube 6"/>
          <p:cNvSpPr/>
          <p:nvPr/>
        </p:nvSpPr>
        <p:spPr>
          <a:xfrm>
            <a:off x="4038600" y="1828800"/>
            <a:ext cx="914400" cy="707069"/>
          </a:xfrm>
          <a:prstGeom prst="cube">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client</a:t>
            </a:r>
            <a:endParaRPr lang="en-US" dirty="0"/>
          </a:p>
        </p:txBody>
      </p:sp>
      <p:sp>
        <p:nvSpPr>
          <p:cNvPr id="8" name="Magnetic Disk 7"/>
          <p:cNvSpPr/>
          <p:nvPr/>
        </p:nvSpPr>
        <p:spPr>
          <a:xfrm>
            <a:off x="3657600" y="5181600"/>
            <a:ext cx="1699037" cy="80616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9" name="Bevel 8"/>
          <p:cNvSpPr/>
          <p:nvPr/>
        </p:nvSpPr>
        <p:spPr>
          <a:xfrm>
            <a:off x="3352800" y="4349707"/>
            <a:ext cx="2286000" cy="450893"/>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REST web service</a:t>
            </a:r>
            <a:endParaRPr lang="en-US" dirty="0"/>
          </a:p>
        </p:txBody>
      </p:sp>
      <p:cxnSp>
        <p:nvCxnSpPr>
          <p:cNvPr id="11" name="Straight Arrow Connector 10"/>
          <p:cNvCxnSpPr/>
          <p:nvPr/>
        </p:nvCxnSpPr>
        <p:spPr>
          <a:xfrm>
            <a:off x="4572000" y="2514600"/>
            <a:ext cx="0" cy="1828800"/>
          </a:xfrm>
          <a:prstGeom prst="straightConnector1">
            <a:avLst/>
          </a:prstGeom>
          <a:ln>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438400" y="3200400"/>
            <a:ext cx="1772541" cy="830997"/>
          </a:xfrm>
          <a:prstGeom prst="rect">
            <a:avLst/>
          </a:prstGeom>
          <a:noFill/>
        </p:spPr>
        <p:txBody>
          <a:bodyPr wrap="none" rtlCol="0">
            <a:spAutoFit/>
          </a:bodyPr>
          <a:lstStyle/>
          <a:p>
            <a:r>
              <a:rPr lang="en-US" sz="2400" dirty="0" smtClean="0"/>
              <a:t>1. Client </a:t>
            </a:r>
            <a:br>
              <a:rPr lang="en-US" sz="2400" dirty="0" smtClean="0"/>
            </a:br>
            <a:r>
              <a:rPr lang="en-US" sz="2400" dirty="0" smtClean="0"/>
              <a:t>provides URI</a:t>
            </a:r>
            <a:endParaRPr lang="en-US" sz="2400" dirty="0"/>
          </a:p>
        </p:txBody>
      </p:sp>
      <p:sp>
        <p:nvSpPr>
          <p:cNvPr id="13" name="TextBox 12"/>
          <p:cNvSpPr txBox="1"/>
          <p:nvPr/>
        </p:nvSpPr>
        <p:spPr>
          <a:xfrm>
            <a:off x="4698957" y="3124200"/>
            <a:ext cx="2387643" cy="830997"/>
          </a:xfrm>
          <a:prstGeom prst="rect">
            <a:avLst/>
          </a:prstGeom>
          <a:noFill/>
        </p:spPr>
        <p:txBody>
          <a:bodyPr wrap="none" rtlCol="0">
            <a:spAutoFit/>
          </a:bodyPr>
          <a:lstStyle/>
          <a:p>
            <a:r>
              <a:rPr lang="en-US" sz="2400" dirty="0"/>
              <a:t>3</a:t>
            </a:r>
            <a:r>
              <a:rPr lang="en-US" sz="2400" dirty="0" smtClean="0"/>
              <a:t>. JSON data </a:t>
            </a:r>
          </a:p>
          <a:p>
            <a:r>
              <a:rPr lang="en-US" sz="2400" dirty="0"/>
              <a:t>r</a:t>
            </a:r>
            <a:r>
              <a:rPr lang="en-US" sz="2400" dirty="0" smtClean="0"/>
              <a:t>eturned to client</a:t>
            </a:r>
            <a:endParaRPr lang="en-US" sz="2400" dirty="0"/>
          </a:p>
        </p:txBody>
      </p:sp>
      <p:cxnSp>
        <p:nvCxnSpPr>
          <p:cNvPr id="15" name="Straight Arrow Connector 14"/>
          <p:cNvCxnSpPr>
            <a:stCxn id="9" idx="2"/>
            <a:endCxn id="8" idx="1"/>
          </p:cNvCxnSpPr>
          <p:nvPr/>
        </p:nvCxnSpPr>
        <p:spPr>
          <a:xfrm>
            <a:off x="4495800" y="4800600"/>
            <a:ext cx="11319" cy="381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52400" y="4258270"/>
            <a:ext cx="3282269" cy="1200328"/>
          </a:xfrm>
          <a:prstGeom prst="rect">
            <a:avLst/>
          </a:prstGeom>
          <a:noFill/>
        </p:spPr>
        <p:txBody>
          <a:bodyPr wrap="none" rtlCol="0">
            <a:spAutoFit/>
          </a:bodyPr>
          <a:lstStyle/>
          <a:p>
            <a:r>
              <a:rPr lang="en-US" sz="2400" dirty="0" smtClean="0"/>
              <a:t>2. Service interprets URI, </a:t>
            </a:r>
            <a:br>
              <a:rPr lang="en-US" sz="2400" dirty="0" smtClean="0"/>
            </a:br>
            <a:r>
              <a:rPr lang="en-US" sz="2400" dirty="0" smtClean="0"/>
              <a:t>queries data source, </a:t>
            </a:r>
            <a:br>
              <a:rPr lang="en-US" sz="2400" dirty="0" smtClean="0"/>
            </a:br>
            <a:r>
              <a:rPr lang="en-US" sz="2400" dirty="0" smtClean="0"/>
              <a:t>builds response </a:t>
            </a:r>
            <a:endParaRPr lang="en-US" sz="2400" dirty="0"/>
          </a:p>
        </p:txBody>
      </p:sp>
      <p:sp>
        <p:nvSpPr>
          <p:cNvPr id="18" name="TextBox 17"/>
          <p:cNvSpPr txBox="1"/>
          <p:nvPr/>
        </p:nvSpPr>
        <p:spPr>
          <a:xfrm>
            <a:off x="4114800" y="2667000"/>
            <a:ext cx="703287" cy="461665"/>
          </a:xfrm>
          <a:prstGeom prst="rect">
            <a:avLst/>
          </a:prstGeom>
          <a:noFill/>
        </p:spPr>
        <p:txBody>
          <a:bodyPr wrap="none" rtlCol="0">
            <a:spAutoFit/>
          </a:bodyPr>
          <a:lstStyle/>
          <a:p>
            <a:r>
              <a:rPr lang="en-US" sz="2400" dirty="0" smtClean="0"/>
              <a:t>http</a:t>
            </a:r>
            <a:endParaRPr lang="en-US" sz="2400" dirty="0"/>
          </a:p>
        </p:txBody>
      </p:sp>
    </p:spTree>
    <p:extLst>
      <p:ext uri="{BB962C8B-B14F-4D97-AF65-F5344CB8AC3E}">
        <p14:creationId xmlns:p14="http://schemas.microsoft.com/office/powerpoint/2010/main" val="400777914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 REST Service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787087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Screen Shot 2012-02-22 at 10.50.20 AM.png"/>
          <p:cNvPicPr>
            <a:picLocks noChangeAspect="1"/>
          </p:cNvPicPr>
          <p:nvPr/>
        </p:nvPicPr>
        <p:blipFill rotWithShape="1">
          <a:blip r:embed="rId2">
            <a:extLst>
              <a:ext uri="{28A0092B-C50C-407E-A947-70E740481C1C}">
                <a14:useLocalDpi xmlns:a14="http://schemas.microsoft.com/office/drawing/2010/main" val="0"/>
              </a:ext>
            </a:extLst>
          </a:blip>
          <a:srcRect l="60623" t="-102406" r="1943" b="5428"/>
          <a:stretch/>
        </p:blipFill>
        <p:spPr>
          <a:xfrm>
            <a:off x="990600" y="-1143000"/>
            <a:ext cx="3177720" cy="2670802"/>
          </a:xfrm>
          <a:prstGeom prst="rect">
            <a:avLst/>
          </a:prstGeom>
        </p:spPr>
      </p:pic>
      <p:sp>
        <p:nvSpPr>
          <p:cNvPr id="5" name="Content Placeholder 4"/>
          <p:cNvSpPr>
            <a:spLocks noGrp="1"/>
          </p:cNvSpPr>
          <p:nvPr>
            <p:ph idx="1"/>
          </p:nvPr>
        </p:nvSpPr>
        <p:spPr>
          <a:xfrm>
            <a:off x="457200" y="1981200"/>
            <a:ext cx="8229600" cy="4525963"/>
          </a:xfrm>
        </p:spPr>
        <p:txBody>
          <a:bodyPr/>
          <a:lstStyle/>
          <a:p>
            <a:r>
              <a:rPr lang="en-US" dirty="0" smtClean="0"/>
              <a:t>JAX-RS (JSR 311) reference implementation for building </a:t>
            </a:r>
            <a:r>
              <a:rPr lang="en-US" dirty="0" err="1" smtClean="0"/>
              <a:t>RESTful</a:t>
            </a:r>
            <a:r>
              <a:rPr lang="en-US" dirty="0" smtClean="0"/>
              <a:t> web services</a:t>
            </a:r>
          </a:p>
          <a:p>
            <a:r>
              <a:rPr lang="en-US" dirty="0" smtClean="0"/>
              <a:t>API for extendibility</a:t>
            </a:r>
          </a:p>
          <a:p>
            <a:r>
              <a:rPr lang="en-US" dirty="0" smtClean="0"/>
              <a:t>Production quality</a:t>
            </a:r>
          </a:p>
          <a:p>
            <a:r>
              <a:rPr lang="en-US" dirty="0" err="1"/>
              <a:t>j</a:t>
            </a:r>
            <a:r>
              <a:rPr lang="en-US" dirty="0" err="1" smtClean="0"/>
              <a:t>ersey.java.net</a:t>
            </a:r>
            <a:endParaRPr lang="en-US" dirty="0"/>
          </a:p>
        </p:txBody>
      </p:sp>
    </p:spTree>
    <p:extLst>
      <p:ext uri="{BB962C8B-B14F-4D97-AF65-F5344CB8AC3E}">
        <p14:creationId xmlns:p14="http://schemas.microsoft.com/office/powerpoint/2010/main" val="403398862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Screen Shot 2012-02-22 at 10.50.20 AM.png"/>
          <p:cNvPicPr>
            <a:picLocks noChangeAspect="1"/>
          </p:cNvPicPr>
          <p:nvPr/>
        </p:nvPicPr>
        <p:blipFill rotWithShape="1">
          <a:blip r:embed="rId2">
            <a:extLst>
              <a:ext uri="{28A0092B-C50C-407E-A947-70E740481C1C}">
                <a14:useLocalDpi xmlns:a14="http://schemas.microsoft.com/office/drawing/2010/main" val="0"/>
              </a:ext>
            </a:extLst>
          </a:blip>
          <a:srcRect l="60623" t="-102406" r="1943" b="5428"/>
          <a:stretch/>
        </p:blipFill>
        <p:spPr>
          <a:xfrm>
            <a:off x="990600" y="-1143000"/>
            <a:ext cx="3177720" cy="2670802"/>
          </a:xfrm>
          <a:prstGeom prst="rect">
            <a:avLst/>
          </a:prstGeom>
        </p:spPr>
      </p:pic>
      <p:sp>
        <p:nvSpPr>
          <p:cNvPr id="5" name="Content Placeholder 4"/>
          <p:cNvSpPr>
            <a:spLocks noGrp="1"/>
          </p:cNvSpPr>
          <p:nvPr>
            <p:ph idx="1"/>
          </p:nvPr>
        </p:nvSpPr>
        <p:spPr>
          <a:xfrm>
            <a:off x="990600" y="1981200"/>
            <a:ext cx="7924800" cy="4525963"/>
          </a:xfrm>
        </p:spPr>
        <p:txBody>
          <a:bodyPr>
            <a:noAutofit/>
          </a:bodyPr>
          <a:lstStyle/>
          <a:p>
            <a:pPr marL="0" indent="0">
              <a:buNone/>
            </a:pPr>
            <a:r>
              <a:rPr lang="en-US" sz="2800" dirty="0" smtClean="0">
                <a:cs typeface="Monaco"/>
              </a:rPr>
              <a:t>@Path</a:t>
            </a:r>
          </a:p>
          <a:p>
            <a:pPr marL="0" indent="0">
              <a:buNone/>
            </a:pPr>
            <a:endParaRPr lang="en-US" sz="2800" dirty="0" smtClean="0">
              <a:cs typeface="Monaco"/>
            </a:endParaRPr>
          </a:p>
          <a:p>
            <a:pPr marL="0" indent="0">
              <a:buNone/>
            </a:pPr>
            <a:r>
              <a:rPr lang="en-US" sz="2800" dirty="0" smtClean="0">
                <a:cs typeface="Monaco"/>
              </a:rPr>
              <a:t>HTTP Methods</a:t>
            </a:r>
            <a:endParaRPr lang="en-US" sz="2800" dirty="0">
              <a:cs typeface="Monaco"/>
            </a:endParaRPr>
          </a:p>
          <a:p>
            <a:pPr marL="0" indent="0">
              <a:buNone/>
            </a:pPr>
            <a:r>
              <a:rPr lang="en-US" sz="2800" dirty="0">
                <a:cs typeface="Monaco"/>
              </a:rPr>
              <a:t>   </a:t>
            </a:r>
            <a:r>
              <a:rPr lang="en-US" sz="2800" dirty="0" smtClean="0">
                <a:cs typeface="Monaco"/>
              </a:rPr>
              <a:t>@GET, @PUT, @POST, @DELETE, @HEAD</a:t>
            </a:r>
            <a:endParaRPr lang="en-US" sz="2800" dirty="0">
              <a:cs typeface="Monaco"/>
            </a:endParaRPr>
          </a:p>
          <a:p>
            <a:pPr marL="0" indent="0">
              <a:buNone/>
            </a:pPr>
            <a:r>
              <a:rPr lang="pt-BR" sz="2800" dirty="0">
                <a:cs typeface="Monaco"/>
              </a:rPr>
              <a:t> </a:t>
            </a:r>
            <a:r>
              <a:rPr lang="pt-BR" sz="2800" dirty="0" smtClean="0">
                <a:cs typeface="Monaco"/>
              </a:rPr>
              <a:t>  </a:t>
            </a:r>
          </a:p>
          <a:p>
            <a:pPr marL="0" indent="0">
              <a:buNone/>
            </a:pPr>
            <a:r>
              <a:rPr lang="pt-BR" sz="2800" dirty="0" smtClean="0">
                <a:cs typeface="Monaco"/>
              </a:rPr>
              <a:t>@</a:t>
            </a:r>
            <a:r>
              <a:rPr lang="pt-BR" sz="2800" dirty="0" err="1" smtClean="0">
                <a:cs typeface="Monaco"/>
              </a:rPr>
              <a:t>Produces</a:t>
            </a:r>
            <a:r>
              <a:rPr lang="pt-BR" sz="2800" dirty="0" smtClean="0">
                <a:cs typeface="Monaco"/>
              </a:rPr>
              <a:t> – MIME </a:t>
            </a:r>
            <a:r>
              <a:rPr lang="pt-BR" sz="2800" dirty="0" err="1" smtClean="0">
                <a:cs typeface="Monaco"/>
              </a:rPr>
              <a:t>types</a:t>
            </a:r>
            <a:r>
              <a:rPr lang="pt-BR" sz="2800" dirty="0" smtClean="0">
                <a:cs typeface="Monaco"/>
              </a:rPr>
              <a:t> </a:t>
            </a:r>
            <a:r>
              <a:rPr lang="pt-BR" sz="2800" dirty="0" err="1" smtClean="0">
                <a:cs typeface="Monaco"/>
              </a:rPr>
              <a:t>produced</a:t>
            </a:r>
            <a:r>
              <a:rPr lang="pt-BR" sz="2800" dirty="0" smtClean="0">
                <a:cs typeface="Monaco"/>
              </a:rPr>
              <a:t> </a:t>
            </a:r>
            <a:r>
              <a:rPr lang="pt-BR" sz="2800" dirty="0" err="1" smtClean="0">
                <a:cs typeface="Monaco"/>
              </a:rPr>
              <a:t>by</a:t>
            </a:r>
            <a:r>
              <a:rPr lang="pt-BR" sz="2800" dirty="0" smtClean="0">
                <a:cs typeface="Monaco"/>
              </a:rPr>
              <a:t> </a:t>
            </a:r>
            <a:r>
              <a:rPr lang="pt-BR" sz="2800" dirty="0" err="1" smtClean="0">
                <a:cs typeface="Monaco"/>
              </a:rPr>
              <a:t>service</a:t>
            </a:r>
            <a:endParaRPr lang="pt-BR" sz="2800" dirty="0" smtClean="0">
              <a:cs typeface="Monaco"/>
            </a:endParaRPr>
          </a:p>
          <a:p>
            <a:pPr marL="0" indent="0">
              <a:buNone/>
            </a:pPr>
            <a:r>
              <a:rPr lang="pt-BR" sz="2800" dirty="0" smtClean="0">
                <a:cs typeface="Monaco"/>
              </a:rPr>
              <a:t>@Consumes – MIME </a:t>
            </a:r>
            <a:r>
              <a:rPr lang="pt-BR" sz="2800" dirty="0" err="1" smtClean="0">
                <a:cs typeface="Monaco"/>
              </a:rPr>
              <a:t>types</a:t>
            </a:r>
            <a:r>
              <a:rPr lang="pt-BR" sz="2800" dirty="0" smtClean="0">
                <a:cs typeface="Monaco"/>
              </a:rPr>
              <a:t> </a:t>
            </a:r>
            <a:r>
              <a:rPr lang="pt-BR" sz="2800" dirty="0" err="1" smtClean="0">
                <a:cs typeface="Monaco"/>
              </a:rPr>
              <a:t>accepted</a:t>
            </a:r>
            <a:r>
              <a:rPr lang="pt-BR" sz="2800" dirty="0" smtClean="0">
                <a:cs typeface="Monaco"/>
              </a:rPr>
              <a:t> </a:t>
            </a:r>
            <a:r>
              <a:rPr lang="pt-BR" sz="2800" dirty="0" err="1" smtClean="0">
                <a:cs typeface="Monaco"/>
              </a:rPr>
              <a:t>from</a:t>
            </a:r>
            <a:r>
              <a:rPr lang="pt-BR" sz="2800" dirty="0" smtClean="0">
                <a:cs typeface="Monaco"/>
              </a:rPr>
              <a:t> </a:t>
            </a:r>
            <a:r>
              <a:rPr lang="pt-BR" sz="2800" dirty="0" err="1" smtClean="0">
                <a:cs typeface="Monaco"/>
              </a:rPr>
              <a:t>client</a:t>
            </a:r>
            <a:endParaRPr lang="pt-BR" sz="2800" dirty="0" smtClean="0">
              <a:cs typeface="Monaco"/>
            </a:endParaRPr>
          </a:p>
        </p:txBody>
      </p:sp>
      <p:sp>
        <p:nvSpPr>
          <p:cNvPr id="2" name="TextBox 1"/>
          <p:cNvSpPr txBox="1"/>
          <p:nvPr/>
        </p:nvSpPr>
        <p:spPr>
          <a:xfrm>
            <a:off x="4343400" y="533400"/>
            <a:ext cx="2734943" cy="707886"/>
          </a:xfrm>
          <a:prstGeom prst="rect">
            <a:avLst/>
          </a:prstGeom>
          <a:noFill/>
        </p:spPr>
        <p:txBody>
          <a:bodyPr wrap="none" rtlCol="0">
            <a:spAutoFit/>
          </a:bodyPr>
          <a:lstStyle/>
          <a:p>
            <a:r>
              <a:rPr lang="en-US" sz="4000" dirty="0" smtClean="0"/>
              <a:t>Annotations</a:t>
            </a:r>
            <a:endParaRPr lang="en-US" sz="4000" dirty="0"/>
          </a:p>
        </p:txBody>
      </p:sp>
    </p:spTree>
    <p:extLst>
      <p:ext uri="{BB962C8B-B14F-4D97-AF65-F5344CB8AC3E}">
        <p14:creationId xmlns:p14="http://schemas.microsoft.com/office/powerpoint/2010/main" val="70215522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Screen Shot 2012-02-22 at 10.50.20 AM.png"/>
          <p:cNvPicPr>
            <a:picLocks noChangeAspect="1"/>
          </p:cNvPicPr>
          <p:nvPr/>
        </p:nvPicPr>
        <p:blipFill rotWithShape="1">
          <a:blip r:embed="rId2">
            <a:extLst>
              <a:ext uri="{28A0092B-C50C-407E-A947-70E740481C1C}">
                <a14:useLocalDpi xmlns:a14="http://schemas.microsoft.com/office/drawing/2010/main" val="0"/>
              </a:ext>
            </a:extLst>
          </a:blip>
          <a:srcRect l="60623" t="-102406" r="1943" b="5428"/>
          <a:stretch/>
        </p:blipFill>
        <p:spPr>
          <a:xfrm>
            <a:off x="990600" y="-1143000"/>
            <a:ext cx="3177720" cy="2670802"/>
          </a:xfrm>
          <a:prstGeom prst="rect">
            <a:avLst/>
          </a:prstGeom>
        </p:spPr>
      </p:pic>
      <p:sp>
        <p:nvSpPr>
          <p:cNvPr id="5" name="Content Placeholder 4"/>
          <p:cNvSpPr>
            <a:spLocks noGrp="1"/>
          </p:cNvSpPr>
          <p:nvPr>
            <p:ph idx="1"/>
          </p:nvPr>
        </p:nvSpPr>
        <p:spPr>
          <a:xfrm>
            <a:off x="228600" y="1981200"/>
            <a:ext cx="8915400" cy="4525963"/>
          </a:xfrm>
        </p:spPr>
        <p:txBody>
          <a:bodyPr>
            <a:noAutofit/>
          </a:bodyPr>
          <a:lstStyle/>
          <a:p>
            <a:pPr marL="0" indent="0">
              <a:buNone/>
            </a:pPr>
            <a:r>
              <a:rPr lang="en-US" sz="2400" dirty="0" smtClean="0">
                <a:latin typeface="Monaco"/>
                <a:cs typeface="Monaco"/>
              </a:rPr>
              <a:t>@</a:t>
            </a:r>
            <a:r>
              <a:rPr lang="en-US" sz="2400" dirty="0">
                <a:latin typeface="Monaco"/>
                <a:cs typeface="Monaco"/>
              </a:rPr>
              <a:t>Path("/users/{username}")</a:t>
            </a:r>
          </a:p>
          <a:p>
            <a:pPr marL="0" indent="0">
              <a:buNone/>
            </a:pPr>
            <a:r>
              <a:rPr lang="en-US" sz="2400" dirty="0" smtClean="0">
                <a:latin typeface="Monaco"/>
                <a:cs typeface="Monaco"/>
              </a:rPr>
              <a:t>public </a:t>
            </a:r>
            <a:r>
              <a:rPr lang="en-US" sz="2400" dirty="0">
                <a:latin typeface="Monaco"/>
                <a:cs typeface="Monaco"/>
              </a:rPr>
              <a:t>class </a:t>
            </a:r>
            <a:r>
              <a:rPr lang="en-US" sz="2400" dirty="0" err="1">
                <a:latin typeface="Monaco"/>
                <a:cs typeface="Monaco"/>
              </a:rPr>
              <a:t>UserResource</a:t>
            </a:r>
            <a:r>
              <a:rPr lang="en-US" sz="2400" dirty="0">
                <a:latin typeface="Monaco"/>
                <a:cs typeface="Monaco"/>
              </a:rPr>
              <a:t> {</a:t>
            </a:r>
          </a:p>
          <a:p>
            <a:pPr marL="0" indent="0">
              <a:buNone/>
            </a:pPr>
            <a:r>
              <a:rPr lang="en-US" sz="2400" dirty="0">
                <a:latin typeface="Monaco"/>
                <a:cs typeface="Monaco"/>
              </a:rPr>
              <a:t>   </a:t>
            </a:r>
            <a:r>
              <a:rPr lang="en-US" sz="2400" dirty="0" smtClean="0">
                <a:latin typeface="Monaco"/>
                <a:cs typeface="Monaco"/>
              </a:rPr>
              <a:t>@</a:t>
            </a:r>
            <a:r>
              <a:rPr lang="en-US" sz="2400" dirty="0">
                <a:latin typeface="Monaco"/>
                <a:cs typeface="Monaco"/>
              </a:rPr>
              <a:t>GET</a:t>
            </a:r>
          </a:p>
          <a:p>
            <a:pPr marL="0" indent="0">
              <a:buNone/>
            </a:pPr>
            <a:r>
              <a:rPr lang="pt-BR" sz="2400" dirty="0">
                <a:latin typeface="Monaco"/>
                <a:cs typeface="Monaco"/>
              </a:rPr>
              <a:t> </a:t>
            </a:r>
            <a:r>
              <a:rPr lang="pt-BR" sz="2400" dirty="0" smtClean="0">
                <a:latin typeface="Monaco"/>
                <a:cs typeface="Monaco"/>
              </a:rPr>
              <a:t>  @</a:t>
            </a:r>
            <a:r>
              <a:rPr lang="pt-BR" sz="2400" dirty="0" err="1">
                <a:latin typeface="Monaco"/>
                <a:cs typeface="Monaco"/>
              </a:rPr>
              <a:t>Produces</a:t>
            </a:r>
            <a:r>
              <a:rPr lang="pt-BR" sz="2400" dirty="0">
                <a:latin typeface="Monaco"/>
                <a:cs typeface="Monaco"/>
              </a:rPr>
              <a:t>("</a:t>
            </a:r>
            <a:r>
              <a:rPr lang="pt-BR" sz="2400" dirty="0" err="1">
                <a:latin typeface="Monaco"/>
                <a:cs typeface="Monaco"/>
              </a:rPr>
              <a:t>text</a:t>
            </a:r>
            <a:r>
              <a:rPr lang="pt-BR" sz="2400" dirty="0">
                <a:latin typeface="Monaco"/>
                <a:cs typeface="Monaco"/>
              </a:rPr>
              <a:t>/</a:t>
            </a:r>
            <a:r>
              <a:rPr lang="pt-BR" sz="2400" dirty="0" err="1">
                <a:latin typeface="Monaco"/>
                <a:cs typeface="Monaco"/>
              </a:rPr>
              <a:t>xml</a:t>
            </a:r>
            <a:r>
              <a:rPr lang="pt-BR" sz="2400" dirty="0">
                <a:latin typeface="Monaco"/>
                <a:cs typeface="Monaco"/>
              </a:rPr>
              <a:t>")</a:t>
            </a:r>
          </a:p>
          <a:p>
            <a:pPr marL="0" indent="0">
              <a:buNone/>
            </a:pPr>
            <a:r>
              <a:rPr lang="pt-BR" sz="2400" dirty="0" smtClean="0">
                <a:latin typeface="Monaco"/>
                <a:cs typeface="Monaco"/>
              </a:rPr>
              <a:t>   </a:t>
            </a:r>
            <a:r>
              <a:rPr lang="pt-BR" sz="2400" dirty="0" err="1" smtClean="0">
                <a:latin typeface="Monaco"/>
                <a:cs typeface="Monaco"/>
              </a:rPr>
              <a:t>public</a:t>
            </a:r>
            <a:r>
              <a:rPr lang="pt-BR" sz="2400" dirty="0" smtClean="0">
                <a:latin typeface="Monaco"/>
                <a:cs typeface="Monaco"/>
              </a:rPr>
              <a:t> </a:t>
            </a:r>
            <a:r>
              <a:rPr lang="pt-BR" sz="2400" dirty="0" err="1" smtClean="0">
                <a:latin typeface="Monaco"/>
                <a:cs typeface="Monaco"/>
              </a:rPr>
              <a:t>String</a:t>
            </a:r>
            <a:r>
              <a:rPr lang="pt-BR" sz="2400" dirty="0">
                <a:latin typeface="Monaco"/>
                <a:cs typeface="Monaco"/>
              </a:rPr>
              <a:t> </a:t>
            </a:r>
            <a:r>
              <a:rPr lang="pt-BR" sz="2400" dirty="0" err="1" smtClean="0">
                <a:latin typeface="Monaco"/>
                <a:cs typeface="Monaco"/>
              </a:rPr>
              <a:t>getUser</a:t>
            </a:r>
            <a:r>
              <a:rPr lang="pt-BR" sz="2400" dirty="0">
                <a:latin typeface="Monaco"/>
                <a:cs typeface="Monaco"/>
              </a:rPr>
              <a:t>(@</a:t>
            </a:r>
            <a:r>
              <a:rPr lang="pt-BR" sz="2400" dirty="0" err="1">
                <a:latin typeface="Monaco"/>
                <a:cs typeface="Monaco"/>
              </a:rPr>
              <a:t>PathParam</a:t>
            </a:r>
            <a:r>
              <a:rPr lang="pt-BR" sz="2400" dirty="0">
                <a:latin typeface="Monaco"/>
                <a:cs typeface="Monaco"/>
              </a:rPr>
              <a:t>("</a:t>
            </a:r>
            <a:r>
              <a:rPr lang="pt-BR" sz="2400" dirty="0" err="1">
                <a:latin typeface="Monaco"/>
                <a:cs typeface="Monaco"/>
              </a:rPr>
              <a:t>username</a:t>
            </a:r>
            <a:r>
              <a:rPr lang="pt-BR" sz="2400" dirty="0">
                <a:latin typeface="Monaco"/>
                <a:cs typeface="Monaco"/>
              </a:rPr>
              <a:t>") </a:t>
            </a:r>
            <a:r>
              <a:rPr lang="pt-BR" sz="2400" dirty="0" smtClean="0">
                <a:latin typeface="Monaco"/>
                <a:cs typeface="Monaco"/>
              </a:rPr>
              <a:t> </a:t>
            </a:r>
            <a:br>
              <a:rPr lang="pt-BR" sz="2400" dirty="0" smtClean="0">
                <a:latin typeface="Monaco"/>
                <a:cs typeface="Monaco"/>
              </a:rPr>
            </a:br>
            <a:r>
              <a:rPr lang="pt-BR" sz="2400" dirty="0" smtClean="0">
                <a:latin typeface="Monaco"/>
                <a:cs typeface="Monaco"/>
              </a:rPr>
              <a:t>   </a:t>
            </a:r>
            <a:r>
              <a:rPr lang="pt-BR" sz="2400" dirty="0" err="1" smtClean="0">
                <a:latin typeface="Monaco"/>
                <a:cs typeface="Monaco"/>
              </a:rPr>
              <a:t>String</a:t>
            </a:r>
            <a:r>
              <a:rPr lang="pt-BR" sz="2400" dirty="0" smtClean="0">
                <a:latin typeface="Monaco"/>
                <a:cs typeface="Monaco"/>
              </a:rPr>
              <a:t> </a:t>
            </a:r>
            <a:r>
              <a:rPr lang="pt-BR" sz="2400" dirty="0" err="1">
                <a:latin typeface="Monaco"/>
                <a:cs typeface="Monaco"/>
              </a:rPr>
              <a:t>userName</a:t>
            </a:r>
            <a:r>
              <a:rPr lang="pt-BR" sz="2400" dirty="0">
                <a:latin typeface="Monaco"/>
                <a:cs typeface="Monaco"/>
              </a:rPr>
              <a:t>) {</a:t>
            </a:r>
          </a:p>
          <a:p>
            <a:pPr marL="0" indent="0">
              <a:buNone/>
            </a:pPr>
            <a:r>
              <a:rPr lang="pt-BR" sz="2400" dirty="0">
                <a:latin typeface="Monaco"/>
                <a:cs typeface="Monaco"/>
              </a:rPr>
              <a:t>  </a:t>
            </a:r>
            <a:r>
              <a:rPr lang="pt-BR" sz="2400" dirty="0" smtClean="0">
                <a:latin typeface="Monaco"/>
                <a:cs typeface="Monaco"/>
              </a:rPr>
              <a:t> .</a:t>
            </a:r>
            <a:r>
              <a:rPr lang="pt-BR" sz="2400" dirty="0">
                <a:latin typeface="Monaco"/>
                <a:cs typeface="Monaco"/>
              </a:rPr>
              <a:t>.</a:t>
            </a:r>
            <a:r>
              <a:rPr lang="pt-BR" sz="2400" dirty="0" smtClean="0">
                <a:latin typeface="Monaco"/>
                <a:cs typeface="Monaco"/>
              </a:rPr>
              <a:t>.</a:t>
            </a:r>
          </a:p>
          <a:p>
            <a:pPr marL="0" indent="0">
              <a:buNone/>
            </a:pPr>
            <a:r>
              <a:rPr lang="pt-BR" sz="2400" dirty="0" smtClean="0">
                <a:latin typeface="Monaco"/>
                <a:cs typeface="Monaco"/>
              </a:rPr>
              <a:t>   }</a:t>
            </a:r>
            <a:endParaRPr lang="pt-BR" sz="2400" dirty="0">
              <a:latin typeface="Monaco"/>
              <a:cs typeface="Monaco"/>
            </a:endParaRPr>
          </a:p>
          <a:p>
            <a:pPr marL="0" indent="0">
              <a:buNone/>
            </a:pPr>
            <a:r>
              <a:rPr lang="pt-BR" sz="2400" dirty="0" smtClean="0">
                <a:latin typeface="Monaco"/>
                <a:cs typeface="Monaco"/>
              </a:rPr>
              <a:t>}</a:t>
            </a:r>
          </a:p>
        </p:txBody>
      </p:sp>
      <p:sp>
        <p:nvSpPr>
          <p:cNvPr id="2" name="TextBox 1"/>
          <p:cNvSpPr txBox="1"/>
          <p:nvPr/>
        </p:nvSpPr>
        <p:spPr>
          <a:xfrm>
            <a:off x="4343400" y="533400"/>
            <a:ext cx="3144711" cy="707886"/>
          </a:xfrm>
          <a:prstGeom prst="rect">
            <a:avLst/>
          </a:prstGeom>
          <a:noFill/>
        </p:spPr>
        <p:txBody>
          <a:bodyPr wrap="none" rtlCol="0">
            <a:spAutoFit/>
          </a:bodyPr>
          <a:lstStyle/>
          <a:p>
            <a:r>
              <a:rPr lang="en-US" sz="4000" dirty="0" smtClean="0"/>
              <a:t>Code example</a:t>
            </a:r>
            <a:endParaRPr lang="en-US" sz="4000" dirty="0"/>
          </a:p>
        </p:txBody>
      </p:sp>
    </p:spTree>
    <p:extLst>
      <p:ext uri="{BB962C8B-B14F-4D97-AF65-F5344CB8AC3E}">
        <p14:creationId xmlns:p14="http://schemas.microsoft.com/office/powerpoint/2010/main" val="192338902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frameworks </a:t>
            </a:r>
            <a:br>
              <a:rPr lang="en-US" dirty="0" smtClean="0"/>
            </a:br>
            <a:r>
              <a:rPr lang="en-US" dirty="0" smtClean="0"/>
              <a:t>for building web services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Java</a:t>
            </a:r>
          </a:p>
          <a:p>
            <a:pPr lvl="1"/>
            <a:r>
              <a:rPr lang="en-US" dirty="0" smtClean="0"/>
              <a:t>Apache CXF </a:t>
            </a:r>
          </a:p>
          <a:p>
            <a:pPr lvl="1"/>
            <a:r>
              <a:rPr lang="en-US" dirty="0" smtClean="0"/>
              <a:t>Spring Web Services</a:t>
            </a:r>
          </a:p>
          <a:p>
            <a:pPr lvl="1"/>
            <a:r>
              <a:rPr lang="en-US" dirty="0" err="1" smtClean="0"/>
              <a:t>Restlet</a:t>
            </a:r>
            <a:endParaRPr lang="en-US" dirty="0" smtClean="0"/>
          </a:p>
          <a:p>
            <a:r>
              <a:rPr lang="en-US" dirty="0" smtClean="0"/>
              <a:t>Python</a:t>
            </a:r>
          </a:p>
          <a:p>
            <a:pPr lvl="1"/>
            <a:r>
              <a:rPr lang="en-US" dirty="0" err="1" smtClean="0"/>
              <a:t>Django</a:t>
            </a:r>
            <a:r>
              <a:rPr lang="en-US" dirty="0" smtClean="0"/>
              <a:t>, </a:t>
            </a:r>
            <a:r>
              <a:rPr lang="en-US" dirty="0" err="1"/>
              <a:t>W</a:t>
            </a:r>
            <a:r>
              <a:rPr lang="en-US" dirty="0" err="1" smtClean="0"/>
              <a:t>eb.py</a:t>
            </a:r>
            <a:r>
              <a:rPr lang="en-US" dirty="0" smtClean="0"/>
              <a:t>, Web2py</a:t>
            </a:r>
          </a:p>
          <a:p>
            <a:r>
              <a:rPr lang="en-US" dirty="0" smtClean="0"/>
              <a:t>PHP</a:t>
            </a:r>
          </a:p>
          <a:p>
            <a:pPr marL="742950" lvl="2" indent="-342900"/>
            <a:r>
              <a:rPr lang="en-US" sz="2800" dirty="0" err="1" smtClean="0"/>
              <a:t>Symfony</a:t>
            </a:r>
            <a:endParaRPr lang="en-US" sz="2800" dirty="0" smtClean="0"/>
          </a:p>
          <a:p>
            <a:pPr marL="742950" lvl="2" indent="-342900"/>
            <a:r>
              <a:rPr lang="en-US" sz="2800" dirty="0" smtClean="0"/>
              <a:t>Drupal 8 (under development)</a:t>
            </a:r>
            <a:endParaRPr lang="en-US" sz="2800" dirty="0"/>
          </a:p>
          <a:p>
            <a:endParaRPr lang="en-US" sz="1200" dirty="0" smtClean="0"/>
          </a:p>
          <a:p>
            <a:r>
              <a:rPr lang="en-US" sz="2400" dirty="0" err="1" smtClean="0"/>
              <a:t>en.wikipedia.org</a:t>
            </a:r>
            <a:r>
              <a:rPr lang="en-US" sz="2400" dirty="0"/>
              <a:t>/wiki/</a:t>
            </a:r>
            <a:r>
              <a:rPr lang="en-US" sz="2400" dirty="0" err="1"/>
              <a:t>List_of_web_service_frameworks</a:t>
            </a:r>
            <a:endParaRPr lang="en-US" sz="2400" dirty="0" smtClean="0"/>
          </a:p>
        </p:txBody>
      </p:sp>
    </p:spTree>
    <p:extLst>
      <p:ext uri="{BB962C8B-B14F-4D97-AF65-F5344CB8AC3E}">
        <p14:creationId xmlns:p14="http://schemas.microsoft.com/office/powerpoint/2010/main" val="89942384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with Web Services</a:t>
            </a:r>
            <a:endParaRPr lang="en-US" dirty="0"/>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r>
              <a:rPr lang="en-US" dirty="0" smtClean="0"/>
              <a:t>Browse services with your </a:t>
            </a:r>
            <a:r>
              <a:rPr lang="en-US" dirty="0" err="1" smtClean="0"/>
              <a:t>JSONView</a:t>
            </a:r>
            <a:r>
              <a:rPr lang="en-US" dirty="0"/>
              <a:t>-</a:t>
            </a:r>
            <a:r>
              <a:rPr lang="en-US" dirty="0" smtClean="0"/>
              <a:t>enabled web browser </a:t>
            </a:r>
          </a:p>
          <a:p>
            <a:r>
              <a:rPr lang="en-US" dirty="0" smtClean="0"/>
              <a:t>Think about how you could utilize services in your web </a:t>
            </a:r>
            <a:r>
              <a:rPr lang="en-US" dirty="0" smtClean="0"/>
              <a:t>apps and mobile apps</a:t>
            </a:r>
            <a:endParaRPr lang="en-US" dirty="0" smtClean="0"/>
          </a:p>
          <a:p>
            <a:r>
              <a:rPr lang="en-US" dirty="0" smtClean="0"/>
              <a:t>Explore</a:t>
            </a:r>
          </a:p>
          <a:p>
            <a:pPr lvl="1"/>
            <a:r>
              <a:rPr lang="en-US" dirty="0" smtClean="0"/>
              <a:t>UCAR web services</a:t>
            </a:r>
          </a:p>
          <a:p>
            <a:pPr lvl="1"/>
            <a:r>
              <a:rPr lang="en-US" dirty="0" smtClean="0"/>
              <a:t>Google Maps API, et. al.</a:t>
            </a:r>
          </a:p>
          <a:p>
            <a:pPr lvl="1"/>
            <a:r>
              <a:rPr lang="en-US" dirty="0" err="1" smtClean="0"/>
              <a:t>FaceBook</a:t>
            </a:r>
            <a:r>
              <a:rPr lang="en-US" dirty="0" smtClean="0"/>
              <a:t> API</a:t>
            </a:r>
          </a:p>
          <a:p>
            <a:pPr lvl="1"/>
            <a:r>
              <a:rPr lang="en-US" dirty="0" smtClean="0"/>
              <a:t>Twitter API</a:t>
            </a:r>
          </a:p>
          <a:p>
            <a:pPr lvl="1"/>
            <a:r>
              <a:rPr lang="en-US" dirty="0" smtClean="0"/>
              <a:t>Flickr API</a:t>
            </a:r>
            <a:endParaRPr lang="en-US" dirty="0"/>
          </a:p>
        </p:txBody>
      </p:sp>
    </p:spTree>
    <p:extLst>
      <p:ext uri="{BB962C8B-B14F-4D97-AF65-F5344CB8AC3E}">
        <p14:creationId xmlns:p14="http://schemas.microsoft.com/office/powerpoint/2010/main" val="2193964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t>
            </a:r>
            <a:r>
              <a:rPr lang="en-US" dirty="0" err="1" smtClean="0"/>
              <a:t>Contraints</a:t>
            </a:r>
            <a:endParaRPr lang="en-US" dirty="0"/>
          </a:p>
        </p:txBody>
      </p:sp>
      <p:sp>
        <p:nvSpPr>
          <p:cNvPr id="3" name="Content Placeholder 2"/>
          <p:cNvSpPr>
            <a:spLocks noGrp="1"/>
          </p:cNvSpPr>
          <p:nvPr>
            <p:ph idx="1"/>
          </p:nvPr>
        </p:nvSpPr>
        <p:spPr/>
        <p:txBody>
          <a:bodyPr/>
          <a:lstStyle/>
          <a:p>
            <a:r>
              <a:rPr lang="en-US" dirty="0" smtClean="0"/>
              <a:t>Client-server</a:t>
            </a:r>
          </a:p>
          <a:p>
            <a:r>
              <a:rPr lang="en-US" dirty="0" smtClean="0"/>
              <a:t>Stateless</a:t>
            </a:r>
          </a:p>
          <a:p>
            <a:r>
              <a:rPr lang="en-US" dirty="0" smtClean="0"/>
              <a:t>Cacheable</a:t>
            </a:r>
          </a:p>
          <a:p>
            <a:r>
              <a:rPr lang="en-US" dirty="0" smtClean="0"/>
              <a:t>Layered system</a:t>
            </a:r>
          </a:p>
          <a:p>
            <a:r>
              <a:rPr lang="en-US" dirty="0" smtClean="0"/>
              <a:t>Uniform interface</a:t>
            </a:r>
            <a:endParaRPr lang="en-US" dirty="0"/>
          </a:p>
        </p:txBody>
      </p:sp>
    </p:spTree>
    <p:extLst>
      <p:ext uri="{BB962C8B-B14F-4D97-AF65-F5344CB8AC3E}">
        <p14:creationId xmlns:p14="http://schemas.microsoft.com/office/powerpoint/2010/main" val="27626284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Principles</a:t>
            </a:r>
            <a:endParaRPr lang="en-US" dirty="0"/>
          </a:p>
        </p:txBody>
      </p:sp>
      <p:sp>
        <p:nvSpPr>
          <p:cNvPr id="3" name="Content Placeholder 2"/>
          <p:cNvSpPr>
            <a:spLocks noGrp="1"/>
          </p:cNvSpPr>
          <p:nvPr>
            <p:ph idx="1"/>
          </p:nvPr>
        </p:nvSpPr>
        <p:spPr/>
        <p:txBody>
          <a:bodyPr/>
          <a:lstStyle/>
          <a:p>
            <a:r>
              <a:rPr lang="en-US" dirty="0" smtClean="0"/>
              <a:t>Identification of resources (URI)</a:t>
            </a:r>
          </a:p>
          <a:p>
            <a:r>
              <a:rPr lang="en-US" dirty="0" smtClean="0"/>
              <a:t>Manipulation of resources</a:t>
            </a:r>
          </a:p>
          <a:p>
            <a:r>
              <a:rPr lang="en-US" dirty="0" smtClean="0"/>
              <a:t>Self-descriptive messages</a:t>
            </a:r>
            <a:endParaRPr lang="en-US" dirty="0"/>
          </a:p>
        </p:txBody>
      </p:sp>
    </p:spTree>
    <p:extLst>
      <p:ext uri="{BB962C8B-B14F-4D97-AF65-F5344CB8AC3E}">
        <p14:creationId xmlns:p14="http://schemas.microsoft.com/office/powerpoint/2010/main" val="9173659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2-02-23 at 8.56.5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0"/>
            <a:ext cx="7810219" cy="6858000"/>
          </a:xfrm>
          <a:prstGeom prst="rect">
            <a:avLst/>
          </a:prstGeom>
        </p:spPr>
      </p:pic>
    </p:spTree>
    <p:extLst>
      <p:ext uri="{BB962C8B-B14F-4D97-AF65-F5344CB8AC3E}">
        <p14:creationId xmlns:p14="http://schemas.microsoft.com/office/powerpoint/2010/main" val="961381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https://people.api.ucar.edu/persons/mstobbs</a:t>
            </a:r>
            <a:endParaRPr lang="en-US" dirty="0"/>
          </a:p>
          <a:p>
            <a:pPr marL="0" indent="0">
              <a:buNone/>
            </a:pPr>
            <a:endParaRPr lang="en-US" dirty="0" smtClean="0"/>
          </a:p>
          <a:p>
            <a:pPr marL="0" indent="0">
              <a:buNone/>
            </a:pPr>
            <a:endParaRPr lang="en-US" dirty="0"/>
          </a:p>
          <a:p>
            <a:pPr marL="0" indent="0">
              <a:buNone/>
            </a:pPr>
            <a:r>
              <a:rPr lang="en-US" dirty="0">
                <a:hlinkClick r:id="rId3"/>
              </a:rPr>
              <a:t>https://people.api.ucar.edu/subOrgs?org=cisl</a:t>
            </a:r>
            <a:endParaRPr lang="en-US" dirty="0"/>
          </a:p>
          <a:p>
            <a:pPr marL="0" indent="0">
              <a:buNone/>
            </a:pPr>
            <a:endParaRPr lang="en-US" dirty="0" smtClean="0"/>
          </a:p>
          <a:p>
            <a:pPr marL="0" indent="0">
              <a:buNone/>
            </a:pPr>
            <a:endParaRPr lang="en-US" dirty="0"/>
          </a:p>
        </p:txBody>
      </p:sp>
      <p:sp>
        <p:nvSpPr>
          <p:cNvPr id="4" name="Left Brace 3"/>
          <p:cNvSpPr/>
          <p:nvPr/>
        </p:nvSpPr>
        <p:spPr>
          <a:xfrm rot="16200000">
            <a:off x="1066800" y="1752600"/>
            <a:ext cx="228600" cy="1143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685800" y="2362200"/>
            <a:ext cx="1244451" cy="461665"/>
          </a:xfrm>
          <a:prstGeom prst="rect">
            <a:avLst/>
          </a:prstGeom>
          <a:noFill/>
        </p:spPr>
        <p:txBody>
          <a:bodyPr wrap="none" rtlCol="0">
            <a:spAutoFit/>
          </a:bodyPr>
          <a:lstStyle/>
          <a:p>
            <a:r>
              <a:rPr lang="en-US" sz="2400" dirty="0"/>
              <a:t>p</a:t>
            </a:r>
            <a:r>
              <a:rPr lang="en-US" sz="2400" dirty="0" smtClean="0"/>
              <a:t>rotocol</a:t>
            </a:r>
            <a:endParaRPr lang="en-US" sz="2400" dirty="0"/>
          </a:p>
        </p:txBody>
      </p:sp>
      <p:sp>
        <p:nvSpPr>
          <p:cNvPr id="6" name="Left Brace 5"/>
          <p:cNvSpPr/>
          <p:nvPr/>
        </p:nvSpPr>
        <p:spPr>
          <a:xfrm rot="16200000">
            <a:off x="3352800" y="685800"/>
            <a:ext cx="228600" cy="3276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3048000" y="2362200"/>
            <a:ext cx="964928" cy="461665"/>
          </a:xfrm>
          <a:prstGeom prst="rect">
            <a:avLst/>
          </a:prstGeom>
          <a:noFill/>
        </p:spPr>
        <p:txBody>
          <a:bodyPr wrap="none" rtlCol="0">
            <a:spAutoFit/>
          </a:bodyPr>
          <a:lstStyle/>
          <a:p>
            <a:r>
              <a:rPr lang="en-US" sz="2400" dirty="0" smtClean="0"/>
              <a:t>server</a:t>
            </a:r>
            <a:endParaRPr lang="en-US" sz="2400" dirty="0"/>
          </a:p>
        </p:txBody>
      </p:sp>
      <p:sp>
        <p:nvSpPr>
          <p:cNvPr id="8" name="Left Brace 7"/>
          <p:cNvSpPr/>
          <p:nvPr/>
        </p:nvSpPr>
        <p:spPr>
          <a:xfrm rot="16200000">
            <a:off x="5753100" y="1638300"/>
            <a:ext cx="228600" cy="1371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342397" y="2362200"/>
            <a:ext cx="1058403" cy="461665"/>
          </a:xfrm>
          <a:prstGeom prst="rect">
            <a:avLst/>
          </a:prstGeom>
          <a:noFill/>
        </p:spPr>
        <p:txBody>
          <a:bodyPr wrap="none" rtlCol="0">
            <a:spAutoFit/>
          </a:bodyPr>
          <a:lstStyle/>
          <a:p>
            <a:r>
              <a:rPr lang="en-US" sz="2400" dirty="0" smtClean="0"/>
              <a:t>service</a:t>
            </a:r>
            <a:endParaRPr lang="en-US" sz="2400" dirty="0"/>
          </a:p>
        </p:txBody>
      </p:sp>
      <p:sp>
        <p:nvSpPr>
          <p:cNvPr id="10" name="Left Brace 9"/>
          <p:cNvSpPr/>
          <p:nvPr/>
        </p:nvSpPr>
        <p:spPr>
          <a:xfrm rot="16200000">
            <a:off x="7277100" y="1638300"/>
            <a:ext cx="228600" cy="1371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6705600" y="2362200"/>
            <a:ext cx="1409761" cy="461665"/>
          </a:xfrm>
          <a:prstGeom prst="rect">
            <a:avLst/>
          </a:prstGeom>
          <a:noFill/>
        </p:spPr>
        <p:txBody>
          <a:bodyPr wrap="none" rtlCol="0">
            <a:spAutoFit/>
          </a:bodyPr>
          <a:lstStyle/>
          <a:p>
            <a:r>
              <a:rPr lang="en-US" sz="2400" dirty="0" smtClean="0"/>
              <a:t>argument</a:t>
            </a:r>
            <a:endParaRPr lang="en-US" sz="2400" dirty="0"/>
          </a:p>
        </p:txBody>
      </p:sp>
      <p:sp>
        <p:nvSpPr>
          <p:cNvPr id="12" name="Left Brace 11"/>
          <p:cNvSpPr/>
          <p:nvPr/>
        </p:nvSpPr>
        <p:spPr>
          <a:xfrm rot="16200000">
            <a:off x="5829300" y="3390900"/>
            <a:ext cx="228600" cy="1371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5418597" y="4114800"/>
            <a:ext cx="1058403" cy="461665"/>
          </a:xfrm>
          <a:prstGeom prst="rect">
            <a:avLst/>
          </a:prstGeom>
          <a:noFill/>
        </p:spPr>
        <p:txBody>
          <a:bodyPr wrap="none" rtlCol="0">
            <a:spAutoFit/>
          </a:bodyPr>
          <a:lstStyle/>
          <a:p>
            <a:r>
              <a:rPr lang="en-US" sz="2400" dirty="0" smtClean="0"/>
              <a:t>service</a:t>
            </a:r>
            <a:endParaRPr lang="en-US" sz="2400" dirty="0"/>
          </a:p>
        </p:txBody>
      </p:sp>
      <p:sp>
        <p:nvSpPr>
          <p:cNvPr id="14" name="Left Brace 13"/>
          <p:cNvSpPr/>
          <p:nvPr/>
        </p:nvSpPr>
        <p:spPr>
          <a:xfrm rot="16200000">
            <a:off x="7353300" y="3390900"/>
            <a:ext cx="228600" cy="1371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6705600" y="4114800"/>
            <a:ext cx="1716786" cy="461665"/>
          </a:xfrm>
          <a:prstGeom prst="rect">
            <a:avLst/>
          </a:prstGeom>
          <a:noFill/>
        </p:spPr>
        <p:txBody>
          <a:bodyPr wrap="none" rtlCol="0">
            <a:spAutoFit/>
          </a:bodyPr>
          <a:lstStyle/>
          <a:p>
            <a:r>
              <a:rPr lang="en-US" sz="2400" dirty="0"/>
              <a:t>a</a:t>
            </a:r>
            <a:r>
              <a:rPr lang="en-US" sz="2400" dirty="0" smtClean="0"/>
              <a:t>rgument(s)</a:t>
            </a:r>
            <a:endParaRPr lang="en-US" sz="2400" dirty="0"/>
          </a:p>
        </p:txBody>
      </p:sp>
    </p:spTree>
    <p:extLst>
      <p:ext uri="{BB962C8B-B14F-4D97-AF65-F5344CB8AC3E}">
        <p14:creationId xmlns:p14="http://schemas.microsoft.com/office/powerpoint/2010/main" val="39007442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5107</TotalTime>
  <Words>1638</Words>
  <Application>Microsoft Macintosh PowerPoint</Application>
  <PresentationFormat>On-screen Show (4:3)</PresentationFormat>
  <Paragraphs>617</Paragraphs>
  <Slides>55</Slides>
  <Notes>8</Notes>
  <HiddenSlides>2</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Web Services @UCAR</vt:lpstr>
      <vt:lpstr>Overview</vt:lpstr>
      <vt:lpstr>Service Oriented Architecture (SOA)</vt:lpstr>
      <vt:lpstr>Web Services</vt:lpstr>
      <vt:lpstr>REST client-server interaction</vt:lpstr>
      <vt:lpstr>REST Contraints</vt:lpstr>
      <vt:lpstr>REST Principles</vt:lpstr>
      <vt:lpstr>PowerPoint Presentation</vt:lpstr>
      <vt:lpstr>URI</vt:lpstr>
      <vt:lpstr>JSON</vt:lpstr>
      <vt:lpstr>PowerPoint Presentation</vt:lpstr>
      <vt:lpstr>Without JSON View</vt:lpstr>
      <vt:lpstr>PowerPoint Presentation</vt:lpstr>
      <vt:lpstr>PowerPoint Presentation</vt:lpstr>
      <vt:lpstr>REST Client Toolkit</vt:lpstr>
      <vt:lpstr>PHP code example</vt:lpstr>
      <vt:lpstr>Python code example</vt:lpstr>
      <vt:lpstr>Perl code example</vt:lpstr>
      <vt:lpstr>Java code example</vt:lpstr>
      <vt:lpstr>UCAR Web Services  Sampler</vt:lpstr>
      <vt:lpstr>RAL Web Services</vt:lpstr>
      <vt:lpstr>Aircraft Report XML sample</vt:lpstr>
      <vt:lpstr>RAL Web Services</vt:lpstr>
      <vt:lpstr>PowerPoint Presentation</vt:lpstr>
      <vt:lpstr>RAL Web Services</vt:lpstr>
      <vt:lpstr>PowerPoint Presentation</vt:lpstr>
      <vt:lpstr>NSDL Web Services</vt:lpstr>
      <vt:lpstr>PowerPoint Presentation</vt:lpstr>
      <vt:lpstr>PowerPoint Presentation</vt:lpstr>
      <vt:lpstr>NSDL Web Services</vt:lpstr>
      <vt:lpstr>DLESE Web Services</vt:lpstr>
      <vt:lpstr>NCAR Library OpenSky Web Services</vt:lpstr>
      <vt:lpstr>PowerPoint Presentation</vt:lpstr>
      <vt:lpstr>StaffNotes OpenSky Search</vt:lpstr>
      <vt:lpstr>COSMIC OpenSky Search</vt:lpstr>
      <vt:lpstr>PowerPoint Presentation</vt:lpstr>
      <vt:lpstr>F&amp;A Web Services</vt:lpstr>
      <vt:lpstr>Unidata Web Services</vt:lpstr>
      <vt:lpstr>WEG Web Services</vt:lpstr>
      <vt:lpstr>Auth REST API</vt:lpstr>
      <vt:lpstr>Java auth client code example</vt:lpstr>
      <vt:lpstr>People REST API</vt:lpstr>
      <vt:lpstr>Authoritative data sources</vt:lpstr>
      <vt:lpstr>People DB Architecture </vt:lpstr>
      <vt:lpstr>Example uses of People DB</vt:lpstr>
      <vt:lpstr>SQL vs. REST search internal persons</vt:lpstr>
      <vt:lpstr>SQL vs. REST get staff detail</vt:lpstr>
      <vt:lpstr>SQL vs. REST get organizational hierarchy</vt:lpstr>
      <vt:lpstr>People DB Documentation  &amp; Code Examples</vt:lpstr>
      <vt:lpstr>Building a REST Service</vt:lpstr>
      <vt:lpstr>PowerPoint Presentation</vt:lpstr>
      <vt:lpstr>PowerPoint Presentation</vt:lpstr>
      <vt:lpstr>PowerPoint Presentation</vt:lpstr>
      <vt:lpstr>Other frameworks  for building web services</vt:lpstr>
      <vt:lpstr>Experiment with Web Services</vt:lpstr>
    </vt:vector>
  </TitlesOfParts>
  <Company>NCAR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People Editor using GWT and GWT-ext</dc:title>
  <dc:creator>bsun</dc:creator>
  <cp:lastModifiedBy>Markus Stobbs</cp:lastModifiedBy>
  <cp:revision>174</cp:revision>
  <dcterms:created xsi:type="dcterms:W3CDTF">2009-11-30T16:31:36Z</dcterms:created>
  <dcterms:modified xsi:type="dcterms:W3CDTF">2012-02-23T17:14:38Z</dcterms:modified>
</cp:coreProperties>
</file>