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10" r:id="rId2"/>
    <p:sldId id="280" r:id="rId3"/>
    <p:sldId id="281" r:id="rId4"/>
    <p:sldId id="312" r:id="rId5"/>
    <p:sldId id="259" r:id="rId6"/>
    <p:sldId id="285" r:id="rId7"/>
    <p:sldId id="313" r:id="rId8"/>
    <p:sldId id="258" r:id="rId9"/>
    <p:sldId id="302" r:id="rId10"/>
    <p:sldId id="286" r:id="rId11"/>
    <p:sldId id="288" r:id="rId12"/>
    <p:sldId id="287" r:id="rId13"/>
    <p:sldId id="291" r:id="rId14"/>
    <p:sldId id="292" r:id="rId15"/>
    <p:sldId id="303" r:id="rId16"/>
    <p:sldId id="289" r:id="rId17"/>
    <p:sldId id="290" r:id="rId18"/>
    <p:sldId id="309" r:id="rId19"/>
    <p:sldId id="295" r:id="rId20"/>
    <p:sldId id="296" r:id="rId21"/>
    <p:sldId id="304" r:id="rId22"/>
    <p:sldId id="299" r:id="rId23"/>
    <p:sldId id="300" r:id="rId24"/>
    <p:sldId id="311" r:id="rId25"/>
    <p:sldId id="305" r:id="rId26"/>
    <p:sldId id="307" r:id="rId27"/>
    <p:sldId id="294" r:id="rId28"/>
    <p:sldId id="297" r:id="rId29"/>
    <p:sldId id="31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5" autoAdjust="0"/>
    <p:restoredTop sz="89710" autoAdjust="0"/>
  </p:normalViewPr>
  <p:slideViewPr>
    <p:cSldViewPr snapToGrid="0" snapToObjects="1">
      <p:cViewPr varScale="1">
        <p:scale>
          <a:sx n="108" d="100"/>
          <a:sy n="108" d="100"/>
        </p:scale>
        <p:origin x="-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kaushikdatta:Work:GSFC:intel_mic:advection_2D:mmm_mic_v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oloso:Desktop:Intel_MIC:fv2d_MI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17688907308"/>
          <c:y val="0.0453752181500872"/>
          <c:w val="0.856330984942672"/>
          <c:h val="0.753596286579994"/>
        </c:manualLayout>
      </c:layout>
      <c:lineChart>
        <c:grouping val="standard"/>
        <c:varyColors val="0"/>
        <c:ser>
          <c:idx val="0"/>
          <c:order val="0"/>
          <c:tx>
            <c:strRef>
              <c:f>sgemm_intel!$D$5</c:f>
              <c:strCache>
                <c:ptCount val="1"/>
                <c:pt idx="0">
                  <c:v>SGEMM</c:v>
                </c:pt>
              </c:strCache>
            </c:strRef>
          </c:tx>
          <c:cat>
            <c:numRef>
              <c:f>sgemm_intel!$B$6:$B$37</c:f>
              <c:numCache>
                <c:formatCode>General</c:formatCode>
                <c:ptCount val="32"/>
                <c:pt idx="0">
                  <c:v>256.0</c:v>
                </c:pt>
                <c:pt idx="1">
                  <c:v>512.0</c:v>
                </c:pt>
                <c:pt idx="2">
                  <c:v>768.0</c:v>
                </c:pt>
                <c:pt idx="3">
                  <c:v>1024.0</c:v>
                </c:pt>
                <c:pt idx="4">
                  <c:v>1280.0</c:v>
                </c:pt>
                <c:pt idx="5">
                  <c:v>1536.0</c:v>
                </c:pt>
                <c:pt idx="6">
                  <c:v>1792.0</c:v>
                </c:pt>
                <c:pt idx="7">
                  <c:v>2048.0</c:v>
                </c:pt>
                <c:pt idx="8">
                  <c:v>2304.0</c:v>
                </c:pt>
                <c:pt idx="9">
                  <c:v>2560.0</c:v>
                </c:pt>
                <c:pt idx="10">
                  <c:v>2816.0</c:v>
                </c:pt>
                <c:pt idx="11">
                  <c:v>3072.0</c:v>
                </c:pt>
                <c:pt idx="12">
                  <c:v>3328.0</c:v>
                </c:pt>
                <c:pt idx="13">
                  <c:v>3584.0</c:v>
                </c:pt>
                <c:pt idx="14">
                  <c:v>3840.0</c:v>
                </c:pt>
                <c:pt idx="15">
                  <c:v>4096.0</c:v>
                </c:pt>
                <c:pt idx="16">
                  <c:v>4352.0</c:v>
                </c:pt>
                <c:pt idx="17">
                  <c:v>4608.0</c:v>
                </c:pt>
                <c:pt idx="18">
                  <c:v>4864.0</c:v>
                </c:pt>
                <c:pt idx="19">
                  <c:v>5120.0</c:v>
                </c:pt>
                <c:pt idx="20">
                  <c:v>5376.0</c:v>
                </c:pt>
                <c:pt idx="21">
                  <c:v>5632.0</c:v>
                </c:pt>
                <c:pt idx="22">
                  <c:v>5888.0</c:v>
                </c:pt>
                <c:pt idx="23">
                  <c:v>6144.0</c:v>
                </c:pt>
                <c:pt idx="24">
                  <c:v>6400.0</c:v>
                </c:pt>
                <c:pt idx="25">
                  <c:v>6656.0</c:v>
                </c:pt>
                <c:pt idx="26">
                  <c:v>6912.0</c:v>
                </c:pt>
                <c:pt idx="27">
                  <c:v>7168.0</c:v>
                </c:pt>
                <c:pt idx="28">
                  <c:v>7424.0</c:v>
                </c:pt>
                <c:pt idx="29">
                  <c:v>7680.0</c:v>
                </c:pt>
                <c:pt idx="30">
                  <c:v>7936.0</c:v>
                </c:pt>
                <c:pt idx="31">
                  <c:v>8192.0</c:v>
                </c:pt>
              </c:numCache>
            </c:numRef>
          </c:cat>
          <c:val>
            <c:numRef>
              <c:f>sgemm_intel!$D$6:$D$37</c:f>
              <c:numCache>
                <c:formatCode>0.0</c:formatCode>
                <c:ptCount val="32"/>
                <c:pt idx="0">
                  <c:v>18.3875</c:v>
                </c:pt>
                <c:pt idx="1">
                  <c:v>29.41041666666667</c:v>
                </c:pt>
                <c:pt idx="2">
                  <c:v>48.20104166666658</c:v>
                </c:pt>
                <c:pt idx="3">
                  <c:v>46.18020833333333</c:v>
                </c:pt>
                <c:pt idx="4">
                  <c:v>55.02395833333333</c:v>
                </c:pt>
                <c:pt idx="5">
                  <c:v>63.878125</c:v>
                </c:pt>
                <c:pt idx="6">
                  <c:v>58.13125</c:v>
                </c:pt>
                <c:pt idx="7">
                  <c:v>54.840625</c:v>
                </c:pt>
                <c:pt idx="8">
                  <c:v>60.85833333333333</c:v>
                </c:pt>
                <c:pt idx="9">
                  <c:v>64.7916666666667</c:v>
                </c:pt>
                <c:pt idx="10">
                  <c:v>60.45104166666655</c:v>
                </c:pt>
                <c:pt idx="11">
                  <c:v>64.915625</c:v>
                </c:pt>
                <c:pt idx="12">
                  <c:v>62.06666666666659</c:v>
                </c:pt>
                <c:pt idx="13">
                  <c:v>59.28854166666661</c:v>
                </c:pt>
                <c:pt idx="14">
                  <c:v>68.05937499999995</c:v>
                </c:pt>
                <c:pt idx="15">
                  <c:v>65.29791666666666</c:v>
                </c:pt>
                <c:pt idx="16">
                  <c:v>62.9875</c:v>
                </c:pt>
                <c:pt idx="17">
                  <c:v>64.94375</c:v>
                </c:pt>
                <c:pt idx="18">
                  <c:v>63.16458333333333</c:v>
                </c:pt>
                <c:pt idx="19">
                  <c:v>64.80208333333327</c:v>
                </c:pt>
                <c:pt idx="20">
                  <c:v>67.8375</c:v>
                </c:pt>
                <c:pt idx="21">
                  <c:v>64.91041666666667</c:v>
                </c:pt>
                <c:pt idx="22">
                  <c:v>63.81666666666653</c:v>
                </c:pt>
                <c:pt idx="23">
                  <c:v>65.79374999999998</c:v>
                </c:pt>
                <c:pt idx="24">
                  <c:v>67.16770833333324</c:v>
                </c:pt>
                <c:pt idx="25">
                  <c:v>64.990625</c:v>
                </c:pt>
                <c:pt idx="26">
                  <c:v>67.49895833333331</c:v>
                </c:pt>
                <c:pt idx="27">
                  <c:v>65.73229166666667</c:v>
                </c:pt>
                <c:pt idx="28">
                  <c:v>63.88645833333332</c:v>
                </c:pt>
                <c:pt idx="29">
                  <c:v>68.43333333333334</c:v>
                </c:pt>
                <c:pt idx="30">
                  <c:v>67.36770833333325</c:v>
                </c:pt>
                <c:pt idx="31">
                  <c:v>65.99479166666665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4408024"/>
        <c:axId val="2114057448"/>
      </c:lineChart>
      <c:catAx>
        <c:axId val="21144080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</a:t>
                </a:r>
              </a:p>
            </c:rich>
          </c:tx>
          <c:layout>
            <c:manualLayout>
              <c:xMode val="edge"/>
              <c:yMode val="edge"/>
              <c:x val="0.502041373117834"/>
              <c:y val="0.94567863572027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4057448"/>
        <c:crosses val="autoZero"/>
        <c:auto val="1"/>
        <c:lblAlgn val="ctr"/>
        <c:lblOffset val="100"/>
        <c:noMultiLvlLbl val="0"/>
      </c:catAx>
      <c:valAx>
        <c:axId val="2114057448"/>
        <c:scaling>
          <c:orientation val="minMax"/>
          <c:max val="1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% of HW peak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4408024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517543859649123"/>
          <c:y val="0.492874359291476"/>
          <c:w val="0.171140350877193"/>
          <c:h val="0.081021701555598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409762559282"/>
          <c:y val="0.126528556794573"/>
          <c:w val="0.807020824563412"/>
          <c:h val="0.743740032086624"/>
        </c:manualLayout>
      </c:layout>
      <c:scatterChart>
        <c:scatterStyle val="smoothMarker"/>
        <c:varyColors val="0"/>
        <c:ser>
          <c:idx val="0"/>
          <c:order val="0"/>
          <c:tx>
            <c:v>Speed-Up (offload)</c:v>
          </c:tx>
          <c:xVal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  <c:pt idx="6">
                  <c:v>60.0</c:v>
                </c:pt>
                <c:pt idx="7">
                  <c:v>70.0</c:v>
                </c:pt>
                <c:pt idx="8">
                  <c:v>80.0</c:v>
                </c:pt>
                <c:pt idx="9">
                  <c:v>90.0</c:v>
                </c:pt>
                <c:pt idx="10">
                  <c:v>100.0</c:v>
                </c:pt>
                <c:pt idx="11">
                  <c:v>110.0</c:v>
                </c:pt>
                <c:pt idx="12">
                  <c:v>120.0</c:v>
                </c:pt>
              </c:numCache>
            </c:numRef>
          </c:xVal>
          <c:yVal>
            <c:numRef>
              <c:f>Sheet1!$E$2:$E$14</c:f>
              <c:numCache>
                <c:formatCode>0.000</c:formatCode>
                <c:ptCount val="13"/>
                <c:pt idx="0">
                  <c:v>0.999999999999622</c:v>
                </c:pt>
                <c:pt idx="1">
                  <c:v>9.5342689568689</c:v>
                </c:pt>
                <c:pt idx="2">
                  <c:v>17.6202384638647</c:v>
                </c:pt>
                <c:pt idx="3">
                  <c:v>21.77202716912478</c:v>
                </c:pt>
                <c:pt idx="4">
                  <c:v>24.48708844413386</c:v>
                </c:pt>
                <c:pt idx="5">
                  <c:v>28.32748319677573</c:v>
                </c:pt>
                <c:pt idx="6">
                  <c:v>25.71268783189749</c:v>
                </c:pt>
                <c:pt idx="7">
                  <c:v>26.44776292845284</c:v>
                </c:pt>
                <c:pt idx="8">
                  <c:v>27.209827833568</c:v>
                </c:pt>
                <c:pt idx="9">
                  <c:v>25.80306122432655</c:v>
                </c:pt>
                <c:pt idx="10">
                  <c:v>25.82941777327616</c:v>
                </c:pt>
                <c:pt idx="11">
                  <c:v>27.66293910305513</c:v>
                </c:pt>
                <c:pt idx="12">
                  <c:v>19.34242733289227</c:v>
                </c:pt>
              </c:numCache>
            </c:numRef>
          </c:yVal>
          <c:smooth val="1"/>
        </c:ser>
        <c:ser>
          <c:idx val="1"/>
          <c:order val="1"/>
          <c:tx>
            <c:v>Speed-Up (native)</c:v>
          </c:tx>
          <c:xVal>
            <c:numRef>
              <c:f>Sheet1!$A$2:$A$14</c:f>
              <c:numCache>
                <c:formatCode>General</c:formatCode>
                <c:ptCount val="13"/>
                <c:pt idx="0">
                  <c:v>1.0</c:v>
                </c:pt>
                <c:pt idx="1">
                  <c:v>10.0</c:v>
                </c:pt>
                <c:pt idx="2">
                  <c:v>20.0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  <c:pt idx="6">
                  <c:v>60.0</c:v>
                </c:pt>
                <c:pt idx="7">
                  <c:v>70.0</c:v>
                </c:pt>
                <c:pt idx="8">
                  <c:v>80.0</c:v>
                </c:pt>
                <c:pt idx="9">
                  <c:v>90.0</c:v>
                </c:pt>
                <c:pt idx="10">
                  <c:v>100.0</c:v>
                </c:pt>
                <c:pt idx="11">
                  <c:v>110.0</c:v>
                </c:pt>
                <c:pt idx="12">
                  <c:v>120.0</c:v>
                </c:pt>
              </c:numCache>
            </c:numRef>
          </c:xVal>
          <c:yVal>
            <c:numRef>
              <c:f>Sheet1!$J$2:$J$14</c:f>
              <c:numCache>
                <c:formatCode>0.000</c:formatCode>
                <c:ptCount val="13"/>
                <c:pt idx="0">
                  <c:v>1.000040280119459</c:v>
                </c:pt>
                <c:pt idx="1">
                  <c:v>9.784371129377296</c:v>
                </c:pt>
                <c:pt idx="2">
                  <c:v>25.37821261682243</c:v>
                </c:pt>
                <c:pt idx="3">
                  <c:v>25.96205557215418</c:v>
                </c:pt>
                <c:pt idx="4">
                  <c:v>27.99001449508775</c:v>
                </c:pt>
                <c:pt idx="5">
                  <c:v>28.02612481857765</c:v>
                </c:pt>
                <c:pt idx="6">
                  <c:v>29.7280191583989</c:v>
                </c:pt>
                <c:pt idx="7">
                  <c:v>26.58558972005508</c:v>
                </c:pt>
                <c:pt idx="8">
                  <c:v>26.09851329028378</c:v>
                </c:pt>
                <c:pt idx="9">
                  <c:v>26.00868003591737</c:v>
                </c:pt>
                <c:pt idx="10">
                  <c:v>30.14047866805416</c:v>
                </c:pt>
                <c:pt idx="11">
                  <c:v>28.99399399399403</c:v>
                </c:pt>
                <c:pt idx="12">
                  <c:v>26.75338669950732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2080552"/>
        <c:axId val="2042086120"/>
      </c:scatterChart>
      <c:valAx>
        <c:axId val="2042080552"/>
        <c:scaling>
          <c:orientation val="minMax"/>
          <c:max val="125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Number of Threads</a:t>
                </a:r>
              </a:p>
            </c:rich>
          </c:tx>
          <c:layout>
            <c:manualLayout>
              <c:xMode val="edge"/>
              <c:yMode val="edge"/>
              <c:x val="0.395565584729587"/>
              <c:y val="0.94590727748562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42086120"/>
        <c:crosses val="autoZero"/>
        <c:crossBetween val="midCat"/>
        <c:majorUnit val="25.0"/>
      </c:valAx>
      <c:valAx>
        <c:axId val="204208612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Speed-Up</a:t>
                </a:r>
              </a:p>
            </c:rich>
          </c:tx>
          <c:layout>
            <c:manualLayout>
              <c:xMode val="edge"/>
              <c:yMode val="edge"/>
              <c:x val="0.01830871165159"/>
              <c:y val="0.39453684132179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42080552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t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EFC9-1903-0E4B-A9EF-C7C91027CBC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26FCD-91B5-A746-9265-59E7EDFC4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4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NASA HEC is funding project, but work done by NCCS and SSSO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only</a:t>
            </a:r>
            <a:r>
              <a:rPr lang="en-US" baseline="0" dirty="0" smtClean="0"/>
              <a:t> do this technique for performance reasons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5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Speedup is relative to 1 thread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Recall that there are 30 MIC cores,</a:t>
            </a:r>
            <a:r>
              <a:rPr lang="en-US" baseline="0" dirty="0" smtClean="0"/>
              <a:t> each of which supports 4 threads/core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98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May</a:t>
            </a:r>
            <a:r>
              <a:rPr lang="en-US" baseline="0" dirty="0" smtClean="0"/>
              <a:t> need to make code changes to ensure parallelization/</a:t>
            </a:r>
            <a:r>
              <a:rPr lang="en-US" baseline="0" dirty="0" err="1" smtClean="0"/>
              <a:t>vectorization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expect the MIC architecture</a:t>
            </a:r>
            <a:r>
              <a:rPr lang="en-US" baseline="0" dirty="0" smtClean="0"/>
              <a:t> to be very scalable and power efficient (one way to reach </a:t>
            </a:r>
            <a:r>
              <a:rPr lang="en-US" baseline="0" dirty="0" err="1" smtClean="0"/>
              <a:t>exascale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Intel: “Expect to program for hundreds of cores.”- that day is almost here.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MIC will be in the same market as GPUs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We expect Knights Corner to have much better performance than Knights Ferry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2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SSE only supported</a:t>
            </a:r>
            <a:r>
              <a:rPr lang="en-US" baseline="0" dirty="0" smtClean="0"/>
              <a:t> 128-bit, AVX only supports 256-bit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Mention the analogy with GPUs and PGI ACC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Maybe compare this to PGI directives model?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0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“automatic” arrays means “local” arrays in this context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Moving local variables to the heap of the calling function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Another solution would be to inline everything</a:t>
            </a:r>
            <a:r>
              <a:rPr lang="en-US" baseline="0" dirty="0" smtClean="0"/>
              <a:t> (to create a single offload region), but this isn’t practical in most codes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8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“SGEMM” is single precision matrix-matrix multiply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MIC</a:t>
            </a:r>
            <a:r>
              <a:rPr lang="en-US" baseline="0" dirty="0" smtClean="0"/>
              <a:t> card able to achieve good fraction of HW peak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We used special benchmarking scripts</a:t>
            </a:r>
            <a:r>
              <a:rPr lang="en-US" baseline="0" dirty="0" smtClean="0"/>
              <a:t> given to us by Intel to attain this performance -&gt; may be able to leverage compiler flags in other codes to see improved performance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5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PPM is “piece-wise</a:t>
            </a:r>
            <a:r>
              <a:rPr lang="en-US" baseline="0" dirty="0" smtClean="0"/>
              <a:t> parabolic method”, used for </a:t>
            </a:r>
            <a:r>
              <a:rPr lang="en-US" baseline="0" dirty="0" err="1" smtClean="0"/>
              <a:t>subgrid</a:t>
            </a:r>
            <a:r>
              <a:rPr lang="en-US" baseline="0" dirty="0" smtClean="0"/>
              <a:t> advection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 general, in advection process we are conserving mass characteristics of the continuity equation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Total code was few hundred lines of code- several regions are amenable to parallelization and </a:t>
            </a:r>
            <a:r>
              <a:rPr lang="en-US" baseline="0" dirty="0" err="1" smtClean="0"/>
              <a:t>vectorization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Bill Putman’s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3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F26FCD-91B5-A746-9265-59E7EDFC4B1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8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5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8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0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8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0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0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5014-869D-F042-85F4-7DCF2D2C8EBF}" type="datetimeFigureOut">
              <a:rPr lang="en-US" smtClean="0"/>
              <a:pPr/>
              <a:t>2/28/12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D9E69-508D-714E-AD10-EF83513059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Porting a 2D Finite Volume Advection Code to the Intel MIC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679" y="3886200"/>
            <a:ext cx="8210677" cy="26885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Kaushik Datta – NASA GSFC (SSSO) / Northrop Grumman</a:t>
            </a:r>
            <a:endParaRPr lang="en-US" dirty="0"/>
          </a:p>
          <a:p>
            <a:r>
              <a:rPr lang="en-US" dirty="0" smtClean="0"/>
              <a:t>Hamid </a:t>
            </a:r>
            <a:r>
              <a:rPr lang="en-US" dirty="0" err="1" smtClean="0"/>
              <a:t>Oloso</a:t>
            </a:r>
            <a:r>
              <a:rPr lang="en-US" dirty="0" smtClean="0"/>
              <a:t> – NASA GSFC (SSSO) / AMT</a:t>
            </a:r>
            <a:endParaRPr lang="en-US" dirty="0"/>
          </a:p>
          <a:p>
            <a:r>
              <a:rPr lang="en-US" dirty="0" smtClean="0"/>
              <a:t>Tom </a:t>
            </a:r>
            <a:r>
              <a:rPr lang="en-US" dirty="0" err="1" smtClean="0"/>
              <a:t>Clune</a:t>
            </a:r>
            <a:r>
              <a:rPr lang="en-US" dirty="0" smtClean="0"/>
              <a:t> – NASA GSFC (SSSO)</a:t>
            </a:r>
            <a:endParaRPr lang="en-US" dirty="0"/>
          </a:p>
          <a:p>
            <a:r>
              <a:rPr lang="en-US" dirty="0" smtClean="0"/>
              <a:t>Dan Duffy – NASA GSFC (NCCS)</a:t>
            </a:r>
          </a:p>
          <a:p>
            <a:endParaRPr lang="en-US" dirty="0" smtClean="0"/>
          </a:p>
          <a:p>
            <a:r>
              <a:rPr lang="en-US" sz="2800" dirty="0" smtClean="0"/>
              <a:t>Project funded by NASA High-End Computing (HEC) Program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6382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Offload Mode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489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Need to specify what gets offloaded to MIC card: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Data: </a:t>
            </a:r>
            <a:r>
              <a:rPr lang="en-US" sz="2300" b="1" kern="0" dirty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!</a:t>
            </a:r>
            <a:r>
              <a:rPr lang="en-US" sz="2300" b="1" kern="0" dirty="0" err="1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dir</a:t>
            </a:r>
            <a:r>
              <a:rPr lang="en-US" sz="2300" b="1" kern="0" dirty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$ </a:t>
            </a:r>
            <a:r>
              <a:rPr lang="en-US" sz="2300" b="1" kern="0" dirty="0" err="1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omp</a:t>
            </a:r>
            <a:r>
              <a:rPr lang="en-US" sz="2300" b="1" kern="0" dirty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offload target(mic:0) in(</a:t>
            </a:r>
            <a:r>
              <a:rPr lang="en-US" sz="2300" b="1" kern="0" dirty="0" smtClean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a) </a:t>
            </a:r>
            <a:r>
              <a:rPr lang="en-US" sz="2300" b="1" kern="0" dirty="0" err="1" smtClean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inout</a:t>
            </a:r>
            <a:r>
              <a:rPr lang="en-US" sz="2300" b="1" kern="0" dirty="0" smtClean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(b)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Subroutines: </a:t>
            </a:r>
            <a:r>
              <a:rPr lang="en-US" sz="2300" b="1" kern="0" dirty="0" smtClean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!</a:t>
            </a:r>
            <a:r>
              <a:rPr lang="en-US" sz="2300" b="1" kern="0" dirty="0" err="1" smtClean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dir</a:t>
            </a:r>
            <a:r>
              <a:rPr lang="en-US" sz="2300" b="1" kern="0" dirty="0" smtClean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$ attributes </a:t>
            </a:r>
            <a:r>
              <a:rPr lang="en-US" sz="2300" b="1" kern="0" dirty="0" err="1" smtClean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offload:mic</a:t>
            </a:r>
            <a:r>
              <a:rPr lang="en-US" sz="2300" b="1" kern="0" dirty="0" smtClean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 :: </a:t>
            </a:r>
            <a:r>
              <a:rPr lang="en-US" sz="2300" b="1" kern="0" dirty="0" err="1" smtClean="0">
                <a:solidFill>
                  <a:srgbClr val="3366FF"/>
                </a:solidFill>
                <a:latin typeface="Courier New" pitchFamily="49" charset="0"/>
                <a:ea typeface="Verdana" pitchFamily="34" charset="0"/>
                <a:cs typeface="Courier New" pitchFamily="49" charset="0"/>
              </a:rPr>
              <a:t>matmult</a:t>
            </a:r>
          </a:p>
          <a:p>
            <a:r>
              <a:rPr lang="en-US" dirty="0" smtClean="0"/>
              <a:t>Offload directives must be followed by </a:t>
            </a:r>
            <a:r>
              <a:rPr lang="en-US" dirty="0" err="1" smtClean="0"/>
              <a:t>OpenMP</a:t>
            </a:r>
            <a:r>
              <a:rPr lang="en-US" dirty="0" smtClean="0"/>
              <a:t> parallel region</a:t>
            </a:r>
          </a:p>
          <a:p>
            <a:pPr lvl="1"/>
            <a:r>
              <a:rPr lang="en-US" dirty="0" smtClean="0"/>
              <a:t>Distributes work over MIC cores</a:t>
            </a:r>
          </a:p>
          <a:p>
            <a:r>
              <a:rPr lang="en-US" dirty="0" smtClean="0"/>
              <a:t>Code compilation:</a:t>
            </a:r>
          </a:p>
          <a:p>
            <a:pPr lvl="1"/>
            <a:r>
              <a:rPr lang="en-US" dirty="0" smtClean="0"/>
              <a:t>Requires special offload flags</a:t>
            </a:r>
          </a:p>
          <a:p>
            <a:pPr lvl="1"/>
            <a:r>
              <a:rPr lang="en-US" dirty="0" smtClean="0"/>
              <a:t>Generates report to show whether offloaded code is </a:t>
            </a:r>
            <a:r>
              <a:rPr lang="en-US" dirty="0" err="1" smtClean="0"/>
              <a:t>vectorized</a:t>
            </a:r>
            <a:endParaRPr lang="en-US" dirty="0" smtClean="0"/>
          </a:p>
          <a:p>
            <a:r>
              <a:rPr lang="en-US" dirty="0" smtClean="0"/>
              <a:t>Code execution:</a:t>
            </a:r>
          </a:p>
          <a:p>
            <a:pPr lvl="1"/>
            <a:r>
              <a:rPr lang="en-US" dirty="0" smtClean="0"/>
              <a:t>Can control MIC parallelization via </a:t>
            </a:r>
            <a:r>
              <a:rPr lang="en-US" dirty="0" smtClean="0">
                <a:latin typeface="Courier"/>
                <a:cs typeface="Courier"/>
              </a:rPr>
              <a:t>OMP_NUM_THREADS</a:t>
            </a:r>
          </a:p>
          <a:p>
            <a:pPr lvl="1"/>
            <a:r>
              <a:rPr lang="en-US" dirty="0" smtClean="0"/>
              <a:t>Can control MIC affinity via </a:t>
            </a:r>
            <a:r>
              <a:rPr lang="en-US" dirty="0" smtClean="0">
                <a:latin typeface="Courier"/>
                <a:cs typeface="Courier"/>
              </a:rPr>
              <a:t>KMP_AFFINITY</a:t>
            </a:r>
          </a:p>
          <a:p>
            <a:pPr lvl="1"/>
            <a:r>
              <a:rPr lang="en-US" dirty="0" smtClean="0"/>
              <a:t>Can run MKL library calls on the MIC (as we will see…)</a:t>
            </a:r>
          </a:p>
        </p:txBody>
      </p:sp>
    </p:spTree>
    <p:extLst>
      <p:ext uri="{BB962C8B-B14F-4D97-AF65-F5344CB8AC3E}">
        <p14:creationId xmlns:p14="http://schemas.microsoft.com/office/powerpoint/2010/main" val="3791016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Offload Mode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Overheads: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Connecting to the MIC card for the first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Copying in data for an offload region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Copying out data for an offload region</a:t>
            </a:r>
          </a:p>
          <a:p>
            <a:r>
              <a:rPr lang="en-US" dirty="0" smtClean="0"/>
              <a:t>Parallel regions in offload mode may run slower than in native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7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22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Offload Mode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41" y="1119637"/>
            <a:ext cx="7966843" cy="53070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cannot persist automatic arrays on the stack across offload regions</a:t>
            </a:r>
          </a:p>
          <a:p>
            <a:pPr lvl="1"/>
            <a:r>
              <a:rPr lang="en-US" dirty="0" smtClean="0"/>
              <a:t>Even though array </a:t>
            </a:r>
            <a:r>
              <a:rPr lang="en-US" b="1" dirty="0" smtClean="0">
                <a:latin typeface="Courier"/>
                <a:cs typeface="Courier"/>
              </a:rPr>
              <a:t>a</a:t>
            </a:r>
            <a:r>
              <a:rPr lang="en-US" dirty="0" smtClean="0"/>
              <a:t> is local to subroutine </a:t>
            </a:r>
            <a:r>
              <a:rPr lang="en-US" b="1" dirty="0" smtClean="0">
                <a:latin typeface="Courier"/>
                <a:cs typeface="Courier"/>
              </a:rPr>
              <a:t>bar</a:t>
            </a:r>
            <a:r>
              <a:rPr lang="en-US" dirty="0" smtClean="0"/>
              <a:t>, it still needs to be “copied in”: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Solution: Restructure code to move local arrays inside layers of subroutines to the heap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Intel is aware of this issue and is addressing it for the next Alpha software releases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6613" y="2650231"/>
            <a:ext cx="7847894" cy="2123658"/>
            <a:chOff x="606613" y="2214079"/>
            <a:chExt cx="7847894" cy="2123658"/>
          </a:xfrm>
        </p:grpSpPr>
        <p:sp>
          <p:nvSpPr>
            <p:cNvPr id="5" name="TextBox 4"/>
            <p:cNvSpPr txBox="1"/>
            <p:nvPr/>
          </p:nvSpPr>
          <p:spPr>
            <a:xfrm>
              <a:off x="1029665" y="3752949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6613" y="2529385"/>
              <a:ext cx="3141256" cy="1569660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 rtlCol="0">
              <a:spAutoFit/>
            </a:bodyPr>
            <a:lstStyle/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program </a:t>
              </a:r>
              <a:r>
                <a:rPr lang="en-US" sz="12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foo</a:t>
              </a:r>
              <a:endParaRPr lang="en-US" sz="1200" dirty="0" smtClean="0">
                <a:solidFill>
                  <a:srgbClr val="0000FF"/>
                </a:solidFill>
                <a:latin typeface="Courier"/>
                <a:cs typeface="Courier"/>
              </a:endParaRP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  call bar(size1)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end program </a:t>
              </a:r>
            </a:p>
            <a:p>
              <a:pPr marL="0" lvl="1">
                <a:buNone/>
              </a:pPr>
              <a:endParaRPr lang="en-US" sz="1200" dirty="0" smtClean="0">
                <a:solidFill>
                  <a:srgbClr val="0000FF"/>
                </a:solidFill>
                <a:latin typeface="Courier"/>
                <a:cs typeface="Courier"/>
              </a:endParaRP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subroutine bar(size1)</a:t>
              </a:r>
            </a:p>
            <a:p>
              <a:pPr marL="0" lvl="1">
                <a:buNone/>
              </a:pPr>
              <a:r>
                <a:rPr lang="en-US" sz="1200" dirty="0">
                  <a:solidFill>
                    <a:srgbClr val="0000FF"/>
                  </a:solidFill>
                  <a:latin typeface="Courier"/>
                  <a:cs typeface="Courier"/>
                </a:rPr>
                <a:t> </a:t>
              </a: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 </a:t>
              </a:r>
              <a:r>
                <a:rPr lang="en-US" sz="1200" dirty="0" smtClean="0">
                  <a:solidFill>
                    <a:schemeClr val="accent2"/>
                  </a:solidFill>
                  <a:latin typeface="Courier"/>
                  <a:cs typeface="Courier"/>
                </a:rPr>
                <a:t>! </a:t>
              </a:r>
              <a:r>
                <a:rPr lang="en-US" sz="1200" dirty="0">
                  <a:solidFill>
                    <a:schemeClr val="accent2"/>
                  </a:solidFill>
                  <a:latin typeface="Courier"/>
                  <a:cs typeface="Courier"/>
                </a:rPr>
                <a:t>l</a:t>
              </a:r>
              <a:r>
                <a:rPr lang="en-US" sz="1200" dirty="0" smtClean="0">
                  <a:solidFill>
                    <a:schemeClr val="accent2"/>
                  </a:solidFill>
                  <a:latin typeface="Courier"/>
                  <a:cs typeface="Courier"/>
                </a:rPr>
                <a:t>ocal (automatic) array a     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  real, dimension(size1) :: a(:)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end subroutine bar</a:t>
              </a:r>
              <a:endParaRPr lang="en-US" sz="1200" dirty="0" smtClean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8282" y="2214079"/>
              <a:ext cx="3686225" cy="212365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program </a:t>
              </a:r>
              <a:r>
                <a:rPr lang="en-US" sz="12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foo</a:t>
              </a:r>
              <a:endParaRPr lang="en-US" sz="1200" dirty="0" smtClean="0">
                <a:solidFill>
                  <a:srgbClr val="0000FF"/>
                </a:solidFill>
                <a:latin typeface="Courier"/>
                <a:cs typeface="Courier"/>
              </a:endParaRPr>
            </a:p>
            <a:p>
              <a:pPr marL="0" lvl="1">
                <a:buNone/>
              </a:pPr>
              <a:r>
                <a:rPr lang="en-US" sz="1200" dirty="0" smtClean="0">
                  <a:solidFill>
                    <a:schemeClr val="accent2"/>
                  </a:solidFill>
                  <a:latin typeface="Courier"/>
                  <a:cs typeface="Courier"/>
                </a:rPr>
                <a:t>  ! array a now global (heap)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  real, </a:t>
              </a:r>
              <a:r>
                <a:rPr lang="en-US" sz="1200" dirty="0" err="1" smtClean="0">
                  <a:solidFill>
                    <a:srgbClr val="0000FF"/>
                  </a:solidFill>
                  <a:latin typeface="Courier"/>
                  <a:cs typeface="Courier"/>
                </a:rPr>
                <a:t>allocatable</a:t>
              </a: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, dimension(:) :: a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  allocate(a(size1))   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  call bar(size1, a)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end program </a:t>
              </a:r>
            </a:p>
            <a:p>
              <a:pPr marL="0" lvl="1">
                <a:buNone/>
              </a:pPr>
              <a:endParaRPr lang="en-US" sz="1200" dirty="0" smtClean="0">
                <a:solidFill>
                  <a:srgbClr val="0000FF"/>
                </a:solidFill>
                <a:latin typeface="Courier"/>
                <a:cs typeface="Courier"/>
              </a:endParaRP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subroutine bar(size1, a)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chemeClr val="accent2"/>
                  </a:solidFill>
                  <a:latin typeface="Courier"/>
                  <a:cs typeface="Courier"/>
                </a:rPr>
                <a:t>  ! array a turned into dummy </a:t>
              </a:r>
              <a:r>
                <a:rPr lang="en-US" sz="1200" dirty="0" err="1" smtClean="0">
                  <a:solidFill>
                    <a:schemeClr val="accent2"/>
                  </a:solidFill>
                  <a:latin typeface="Courier"/>
                  <a:cs typeface="Courier"/>
                </a:rPr>
                <a:t>var</a:t>
              </a: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    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  real, dimension(size1) :: a(:)</a:t>
              </a:r>
            </a:p>
            <a:p>
              <a:pPr marL="0" lvl="1">
                <a:buNone/>
              </a:pPr>
              <a:r>
                <a:rPr lang="en-US" sz="1200" dirty="0" smtClean="0">
                  <a:solidFill>
                    <a:srgbClr val="0000FF"/>
                  </a:solidFill>
                  <a:latin typeface="Courier"/>
                  <a:cs typeface="Courier"/>
                </a:rPr>
                <a:t>end subroutine bar</a:t>
              </a:r>
              <a:endParaRPr lang="en-US" sz="1200" dirty="0" smtClean="0">
                <a:solidFill>
                  <a:srgbClr val="FF0000"/>
                </a:solidFill>
                <a:latin typeface="Courier"/>
                <a:cs typeface="Courier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764972" y="3007191"/>
              <a:ext cx="978408" cy="48463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9367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23770" cy="44863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Both approaches only require additional directives and possibly some code transformations</a:t>
            </a:r>
          </a:p>
          <a:p>
            <a:pPr lvl="1"/>
            <a:r>
              <a:rPr lang="en-US" dirty="0" smtClean="0"/>
              <a:t>No large-scale code refactoring/rewriting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Both compilers report:</a:t>
            </a:r>
          </a:p>
          <a:p>
            <a:pPr lvl="1"/>
            <a:r>
              <a:rPr lang="en-US" dirty="0" smtClean="0"/>
              <a:t>what data is being moved in and out of each offload region</a:t>
            </a:r>
          </a:p>
          <a:p>
            <a:pPr lvl="1"/>
            <a:r>
              <a:rPr lang="en-US" dirty="0" smtClean="0"/>
              <a:t>which loops have been successfully </a:t>
            </a:r>
            <a:r>
              <a:rPr lang="en-US" dirty="0" err="1" smtClean="0"/>
              <a:t>vectorized</a:t>
            </a:r>
            <a:r>
              <a:rPr lang="en-US" dirty="0" smtClean="0"/>
              <a:t>/parallelized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980821"/>
              </p:ext>
            </p:extLst>
          </p:nvPr>
        </p:nvGraphicFramePr>
        <p:xfrm>
          <a:off x="970135" y="2703383"/>
          <a:ext cx="63570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195"/>
                <a:gridCol w="3507855"/>
              </a:tblGrid>
              <a:tr h="314828">
                <a:tc>
                  <a:txBody>
                    <a:bodyPr/>
                    <a:lstStyle/>
                    <a:p>
                      <a:r>
                        <a:rPr lang="en-US" dirty="0" smtClean="0"/>
                        <a:t>Intel MIC offload 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PGI ACC</a:t>
                      </a:r>
                      <a:r>
                        <a:rPr lang="en-US" baseline="0" dirty="0" smtClean="0"/>
                        <a:t> data region</a:t>
                      </a:r>
                      <a:r>
                        <a:rPr lang="en-US" dirty="0" smtClean="0"/>
                        <a:t> keywords</a:t>
                      </a:r>
                      <a:endParaRPr lang="en-US" dirty="0"/>
                    </a:p>
                  </a:txBody>
                  <a:tcPr/>
                </a:tc>
              </a:tr>
              <a:tr h="31482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in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copyin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14828"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out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copyout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  <a:tr h="314828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inout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copy</a:t>
                      </a:r>
                    </a:p>
                  </a:txBody>
                  <a:tcPr/>
                </a:tc>
              </a:tr>
              <a:tr h="314828">
                <a:tc>
                  <a:txBody>
                    <a:bodyPr/>
                    <a:lstStyle/>
                    <a:p>
                      <a:r>
                        <a:rPr lang="en-US" b="0" i="0" dirty="0" err="1" smtClean="0">
                          <a:latin typeface="Courier"/>
                          <a:cs typeface="Courier"/>
                        </a:rPr>
                        <a:t>nocopy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 smtClean="0">
                          <a:latin typeface="Courier"/>
                          <a:cs typeface="Courier"/>
                        </a:rPr>
                        <a:t>local</a:t>
                      </a:r>
                      <a:endParaRPr lang="en-US" b="0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 Offload vs. PGI Accelerator Model </a:t>
            </a:r>
            <a:r>
              <a:rPr lang="en-US" sz="2700" dirty="0" smtClean="0"/>
              <a:t>(Similarities)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9825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MIC Offload vs. PGI Accelerator Model </a:t>
            </a:r>
            <a:r>
              <a:rPr lang="en-US" sz="2700" dirty="0" smtClean="0"/>
              <a:t>(Differences)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371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Persisting data across offload regions: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MIC: </a:t>
            </a:r>
            <a:r>
              <a:rPr lang="en-US" dirty="0" smtClean="0"/>
              <a:t>user must specify which </a:t>
            </a:r>
            <a:r>
              <a:rPr lang="en-US" dirty="0" err="1" smtClean="0"/>
              <a:t>vars</a:t>
            </a:r>
            <a:r>
              <a:rPr lang="en-US" dirty="0" smtClean="0"/>
              <a:t> need to be retained for the next offload region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PGI ACC: </a:t>
            </a:r>
            <a:r>
              <a:rPr lang="en-US" dirty="0" smtClean="0"/>
              <a:t>user needs to create an encompassing “data region” to persist data across individual “compute regions”</a:t>
            </a:r>
          </a:p>
          <a:p>
            <a:r>
              <a:rPr lang="en-US" dirty="0" smtClean="0"/>
              <a:t>Subroutine calls within offload regions: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MIC:</a:t>
            </a:r>
            <a:r>
              <a:rPr lang="en-US" dirty="0" smtClean="0"/>
              <a:t> allowed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PGI ACC: </a:t>
            </a:r>
            <a:r>
              <a:rPr lang="en-US" dirty="0" smtClean="0"/>
              <a:t>allowed within data regions, but not within compute regions</a:t>
            </a:r>
          </a:p>
          <a:p>
            <a:r>
              <a:rPr lang="en-US" dirty="0" smtClean="0"/>
              <a:t>Running on the co-processor: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MIC:</a:t>
            </a:r>
            <a:r>
              <a:rPr lang="en-US" dirty="0" smtClean="0"/>
              <a:t> </a:t>
            </a:r>
            <a:r>
              <a:rPr lang="en-US" dirty="0"/>
              <a:t>offload code will still run (slowly) even if it does not </a:t>
            </a:r>
            <a:r>
              <a:rPr lang="en-US" dirty="0" err="1" smtClean="0"/>
              <a:t>vectorize</a:t>
            </a:r>
            <a:r>
              <a:rPr lang="en-US" dirty="0" smtClean="0"/>
              <a:t>/parallelize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PGI </a:t>
            </a:r>
            <a:r>
              <a:rPr lang="en-US" dirty="0" smtClean="0">
                <a:solidFill>
                  <a:srgbClr val="008000"/>
                </a:solidFill>
              </a:rPr>
              <a:t>ACC: </a:t>
            </a:r>
            <a:r>
              <a:rPr lang="en-US" dirty="0"/>
              <a:t>will refuse to generate GPU kernels </a:t>
            </a:r>
            <a:r>
              <a:rPr lang="en-US" dirty="0" smtClean="0"/>
              <a:t>unless:</a:t>
            </a:r>
          </a:p>
          <a:p>
            <a:pPr lvl="2"/>
            <a:r>
              <a:rPr lang="en-US" dirty="0" smtClean="0"/>
              <a:t>loop carried dependencies are removed</a:t>
            </a:r>
          </a:p>
          <a:p>
            <a:pPr lvl="2"/>
            <a:r>
              <a:rPr lang="en-US" dirty="0" smtClean="0"/>
              <a:t>certain arrays are declared </a:t>
            </a:r>
            <a:r>
              <a:rPr lang="en-US" dirty="0" smtClean="0">
                <a:latin typeface="Courier"/>
                <a:cs typeface="Courier"/>
              </a:rPr>
              <a:t>private</a:t>
            </a:r>
          </a:p>
          <a:p>
            <a:pPr lvl="2"/>
            <a:r>
              <a:rPr lang="en-US" dirty="0" smtClean="0"/>
              <a:t>no live variables after parallel loops</a:t>
            </a:r>
          </a:p>
          <a:p>
            <a:pPr lvl="2"/>
            <a:r>
              <a:rPr lang="en-US" dirty="0" smtClean="0">
                <a:cs typeface="Courier"/>
              </a:rPr>
              <a:t>etc.</a:t>
            </a:r>
            <a:endParaRPr lang="en-US" dirty="0"/>
          </a:p>
          <a:p>
            <a:r>
              <a:rPr lang="en-US" dirty="0" smtClean="0"/>
              <a:t>Generally, since MIC card is also x86, there is less tuning than for PGI ACC running on GPUs</a:t>
            </a:r>
          </a:p>
          <a:p>
            <a:pPr lvl="1"/>
            <a:r>
              <a:rPr lang="en-US" dirty="0" smtClean="0"/>
              <a:t>PGI ACC may require larger code transformations to expose lots of fine-grained parallelism</a:t>
            </a:r>
          </a:p>
        </p:txBody>
      </p:sp>
    </p:spTree>
    <p:extLst>
      <p:ext uri="{BB962C8B-B14F-4D97-AF65-F5344CB8AC3E}">
        <p14:creationId xmlns:p14="http://schemas.microsoft.com/office/powerpoint/2010/main" val="339129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1871"/>
          </a:xfrm>
        </p:spPr>
        <p:txBody>
          <a:bodyPr>
            <a:normAutofit/>
          </a:bodyPr>
          <a:lstStyle/>
          <a:p>
            <a:r>
              <a:rPr lang="en-US" dirty="0" smtClean="0"/>
              <a:t>What is Intel’s MIC Platform?</a:t>
            </a:r>
          </a:p>
          <a:p>
            <a:r>
              <a:rPr lang="en-US" dirty="0" smtClean="0"/>
              <a:t>Intel MIC Hardware</a:t>
            </a:r>
          </a:p>
          <a:p>
            <a:r>
              <a:rPr lang="en-US" dirty="0" smtClean="0"/>
              <a:t>Intel MIC Programming Models</a:t>
            </a:r>
          </a:p>
          <a:p>
            <a:pPr lvl="1"/>
            <a:r>
              <a:rPr lang="en-US" dirty="0" smtClean="0"/>
              <a:t>Offload Mode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Native Mode</a:t>
            </a:r>
          </a:p>
          <a:p>
            <a:r>
              <a:rPr lang="en-US" dirty="0" smtClean="0"/>
              <a:t>Intel MIC SGEMM Performance</a:t>
            </a:r>
          </a:p>
          <a:p>
            <a:r>
              <a:rPr lang="en-US" dirty="0" smtClean="0"/>
              <a:t>FV 2D Advection Code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9128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Mode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 smtClean="0">
                <a:solidFill>
                  <a:srgbClr val="3366FF"/>
                </a:solidFill>
              </a:rPr>
              <a:t>Everything runs on the MIC card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need for offload directives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odes with large serial regions will suffer</a:t>
            </a:r>
          </a:p>
          <a:p>
            <a:r>
              <a:rPr lang="en-US" dirty="0" err="1" smtClean="0"/>
              <a:t>OpenMP</a:t>
            </a:r>
            <a:r>
              <a:rPr lang="en-US" dirty="0" smtClean="0"/>
              <a:t> parallel regions will parallelize over MIC cores</a:t>
            </a:r>
          </a:p>
          <a:p>
            <a:r>
              <a:rPr lang="en-US" dirty="0"/>
              <a:t>Code compilation:</a:t>
            </a:r>
          </a:p>
          <a:p>
            <a:pPr lvl="1"/>
            <a:r>
              <a:rPr lang="en-US" b="1" i="1" dirty="0">
                <a:solidFill>
                  <a:srgbClr val="3366FF"/>
                </a:solidFill>
              </a:rPr>
              <a:t>c</a:t>
            </a:r>
            <a:r>
              <a:rPr lang="en-US" b="1" i="1" dirty="0" smtClean="0">
                <a:solidFill>
                  <a:srgbClr val="3366FF"/>
                </a:solidFill>
              </a:rPr>
              <a:t>an build as is without any code changes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special </a:t>
            </a:r>
            <a:r>
              <a:rPr lang="en-US" dirty="0" smtClean="0"/>
              <a:t>native mode flags</a:t>
            </a:r>
          </a:p>
          <a:p>
            <a:pPr lvl="1"/>
            <a:r>
              <a:rPr lang="en-US" dirty="0" smtClean="0"/>
              <a:t>generates </a:t>
            </a:r>
            <a:r>
              <a:rPr lang="en-US" dirty="0"/>
              <a:t>report to show whether offloaded code is </a:t>
            </a:r>
            <a:r>
              <a:rPr lang="en-US" dirty="0" err="1"/>
              <a:t>vectorized</a:t>
            </a:r>
            <a:r>
              <a:rPr lang="en-US" dirty="0"/>
              <a:t> or not</a:t>
            </a:r>
          </a:p>
          <a:p>
            <a:r>
              <a:rPr lang="en-US" dirty="0" smtClean="0"/>
              <a:t>Can use OMP_NUM_THREADS, KMP_AFFINITY, and MKL libraries (just like offload mode)</a:t>
            </a:r>
          </a:p>
          <a:p>
            <a:r>
              <a:rPr lang="en-US" dirty="0" smtClean="0"/>
              <a:t>Code execution: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ssh</a:t>
            </a:r>
            <a:r>
              <a:rPr lang="en-US" dirty="0" smtClean="0"/>
              <a:t> to remotely launch a native executable on MIC card, or: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ssh</a:t>
            </a:r>
            <a:r>
              <a:rPr lang="en-US" dirty="0" smtClean="0"/>
              <a:t> to MIC card and run natively there</a:t>
            </a:r>
          </a:p>
        </p:txBody>
      </p:sp>
    </p:spTree>
    <p:extLst>
      <p:ext uri="{BB962C8B-B14F-4D97-AF65-F5344CB8AC3E}">
        <p14:creationId xmlns:p14="http://schemas.microsoft.com/office/powerpoint/2010/main" val="2386900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Intel’s MIC Platform?</a:t>
            </a:r>
          </a:p>
          <a:p>
            <a:r>
              <a:rPr lang="en-US" dirty="0" smtClean="0"/>
              <a:t>Intel MIC Hardware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Intel MIC Programming Models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Intel MIC SGEMM Performance</a:t>
            </a:r>
          </a:p>
          <a:p>
            <a:r>
              <a:rPr lang="en-US" dirty="0" smtClean="0"/>
              <a:t>FV 2D Advection Code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4481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 SGEMM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11750"/>
            <a:ext cx="8229600" cy="1289264"/>
          </a:xfrm>
        </p:spPr>
        <p:txBody>
          <a:bodyPr/>
          <a:lstStyle/>
          <a:p>
            <a:r>
              <a:rPr lang="en-US" dirty="0" smtClean="0"/>
              <a:t>Code was run natively on single MIC card</a:t>
            </a:r>
          </a:p>
          <a:p>
            <a:r>
              <a:rPr lang="en-US" dirty="0" smtClean="0"/>
              <a:t>Attains up to 68% of hardware peak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671704"/>
              </p:ext>
            </p:extLst>
          </p:nvPr>
        </p:nvGraphicFramePr>
        <p:xfrm>
          <a:off x="1110161" y="1417637"/>
          <a:ext cx="6341840" cy="3694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4827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Intel’s MIC Platform?</a:t>
            </a:r>
          </a:p>
          <a:p>
            <a:r>
              <a:rPr lang="en-US" dirty="0" smtClean="0"/>
              <a:t>Intel MIC Hardware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Intel MIC Programming Models</a:t>
            </a:r>
          </a:p>
          <a:p>
            <a:r>
              <a:rPr lang="en-US" dirty="0" smtClean="0"/>
              <a:t>Intel MIC SGEMM Performance</a:t>
            </a:r>
          </a:p>
          <a:p>
            <a:r>
              <a:rPr lang="en-US" dirty="0" smtClean="0"/>
              <a:t>FV </a:t>
            </a:r>
            <a:r>
              <a:rPr lang="en-US" dirty="0"/>
              <a:t>2D Advection Code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Description</a:t>
            </a:r>
          </a:p>
          <a:p>
            <a:pPr lvl="1"/>
            <a:r>
              <a:rPr lang="en-US" dirty="0"/>
              <a:t>Experience Porting to MIC</a:t>
            </a:r>
          </a:p>
          <a:p>
            <a:pPr lvl="1"/>
            <a:r>
              <a:rPr lang="en-US" dirty="0" smtClean="0"/>
              <a:t>Performance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94739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What is Intel’s MIC Platform?</a:t>
            </a:r>
          </a:p>
          <a:p>
            <a:r>
              <a:rPr lang="en-US" dirty="0" smtClean="0"/>
              <a:t>Intel MIC Hardware</a:t>
            </a:r>
          </a:p>
          <a:p>
            <a:r>
              <a:rPr lang="en-US" dirty="0" smtClean="0"/>
              <a:t>Intel MIC Programming Models</a:t>
            </a:r>
          </a:p>
          <a:p>
            <a:r>
              <a:rPr lang="en-US" dirty="0" smtClean="0"/>
              <a:t>Intel MIC SGEMM Performance</a:t>
            </a:r>
          </a:p>
          <a:p>
            <a:r>
              <a:rPr lang="en-US" dirty="0" smtClean="0"/>
              <a:t>FV 2D Advection Code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1111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538"/>
            <a:ext cx="8229600" cy="8934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FV Advection Kernel</a:t>
            </a:r>
            <a:br>
              <a:rPr lang="en-US" dirty="0" smtClean="0"/>
            </a:br>
            <a:r>
              <a:rPr lang="en-US" sz="2700" dirty="0" smtClean="0"/>
              <a:t>(PPM Details)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90488" y="997940"/>
            <a:ext cx="3962400" cy="5829898"/>
            <a:chOff x="90488" y="997940"/>
            <a:chExt cx="3962400" cy="582989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0488" y="997940"/>
              <a:ext cx="3962400" cy="58298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  <a:cs typeface="ＭＳ Ｐゴシック" charset="-128"/>
              </a:endParaRPr>
            </a:p>
          </p:txBody>
        </p: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081088" y="1100974"/>
              <a:ext cx="1774825" cy="1908148"/>
              <a:chOff x="460" y="136"/>
              <a:chExt cx="1118" cy="1202"/>
            </a:xfrm>
          </p:grpSpPr>
          <p:pic>
            <p:nvPicPr>
              <p:cNvPr id="15" name="Picture 24" descr="C-Gri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" y="136"/>
                <a:ext cx="1118" cy="1202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 flipH="1">
                <a:off x="926" y="516"/>
                <a:ext cx="154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800">
                    <a:latin typeface="Times" charset="0"/>
                  </a:rPr>
                  <a:t>π</a:t>
                </a:r>
              </a:p>
            </p:txBody>
          </p:sp>
        </p:grpSp>
        <p:pic>
          <p:nvPicPr>
            <p:cNvPr id="7" name="Picture 26" descr="F_cubed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8" y="4355739"/>
              <a:ext cx="3810000" cy="5968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7" descr="G_cub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8" y="5092329"/>
              <a:ext cx="3810000" cy="5937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8" descr="mas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1" y="3369916"/>
              <a:ext cx="3886200" cy="4873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90488" y="3993794"/>
              <a:ext cx="3962400" cy="366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1D flux-form operators</a:t>
              </a:r>
            </a:p>
          </p:txBody>
        </p:sp>
        <p:sp>
          <p:nvSpPr>
            <p:cNvPr id="11" name="Text Box 30"/>
            <p:cNvSpPr txBox="1">
              <a:spLocks noChangeArrowheads="1"/>
            </p:cNvSpPr>
            <p:nvPr/>
          </p:nvSpPr>
          <p:spPr bwMode="auto">
            <a:xfrm>
              <a:off x="90488" y="3019083"/>
              <a:ext cx="3962400" cy="366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Directionally split</a:t>
              </a:r>
            </a:p>
          </p:txBody>
        </p:sp>
        <p:pic>
          <p:nvPicPr>
            <p:cNvPr id="12" name="Picture 31" descr="inner_x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438" y="6289287"/>
              <a:ext cx="1593850" cy="4000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2" descr="inner_y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088" y="6287700"/>
              <a:ext cx="1524000" cy="398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Box 33"/>
            <p:cNvSpPr txBox="1">
              <a:spLocks noChangeArrowheads="1"/>
            </p:cNvSpPr>
            <p:nvPr/>
          </p:nvSpPr>
          <p:spPr bwMode="auto">
            <a:xfrm>
              <a:off x="90488" y="5838443"/>
              <a:ext cx="3962400" cy="366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Cross-stream inner-operators</a:t>
              </a:r>
            </a:p>
          </p:txBody>
        </p:sp>
      </p:grp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127500" y="997940"/>
            <a:ext cx="4897438" cy="58298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9" name="Group 51"/>
          <p:cNvGrpSpPr>
            <a:grpSpLocks/>
          </p:cNvGrpSpPr>
          <p:nvPr/>
        </p:nvGrpSpPr>
        <p:grpSpPr bwMode="auto">
          <a:xfrm>
            <a:off x="4060825" y="1113027"/>
            <a:ext cx="4964113" cy="5430419"/>
            <a:chOff x="4061414" y="1022505"/>
            <a:chExt cx="4964113" cy="5430495"/>
          </a:xfrm>
        </p:grpSpPr>
        <p:pic>
          <p:nvPicPr>
            <p:cNvPr id="20" name="Picture 45" descr="ppm1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0870" y="2755855"/>
              <a:ext cx="3505200" cy="7334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21" name="Picture 46" descr="ppm2"/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5108" y="3945653"/>
              <a:ext cx="1736725" cy="4270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pic>
          <p:nvPicPr>
            <p:cNvPr id="22" name="Picture 47" descr="ppm3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851" y="5644962"/>
              <a:ext cx="3043238" cy="80803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</p:pic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4409870" y="1882814"/>
              <a:ext cx="426720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The value at the edge is an average of two one-sided 2nd order extrapolations across edge discontinuities</a:t>
              </a:r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5529058" y="3561562"/>
              <a:ext cx="2028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Positivity for tracers</a:t>
              </a:r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4339226" y="4453220"/>
              <a:ext cx="4408488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Fitting by Cubic Polynomial to find the value on the other edge of the cell</a:t>
              </a:r>
            </a:p>
            <a:p>
              <a:pPr lvl="1" eaLnBrk="1" hangingPunct="1">
                <a:buFontTx/>
                <a:buChar char="-"/>
              </a:pPr>
              <a:r>
                <a:rPr lang="en-US" sz="1600"/>
                <a:t> vanishing 2nd derivative</a:t>
              </a:r>
            </a:p>
            <a:p>
              <a:pPr lvl="1" eaLnBrk="1" hangingPunct="1">
                <a:buFontTx/>
                <a:buChar char="-"/>
              </a:pPr>
              <a:r>
                <a:rPr lang="en-US" sz="1600"/>
                <a:t> local mean = cell mean of left/right cells</a:t>
              </a:r>
            </a:p>
          </p:txBody>
        </p:sp>
        <p:sp>
          <p:nvSpPr>
            <p:cNvPr id="26" name="Rectangle 51"/>
            <p:cNvSpPr>
              <a:spLocks noChangeArrowheads="1"/>
            </p:cNvSpPr>
            <p:nvPr/>
          </p:nvSpPr>
          <p:spPr bwMode="auto">
            <a:xfrm>
              <a:off x="4061414" y="1515217"/>
              <a:ext cx="49641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accent2"/>
                  </a:solidFill>
                </a:rPr>
                <a:t>ORD=7 </a:t>
              </a:r>
              <a:r>
                <a:rPr lang="en-US" sz="1600"/>
                <a:t>details (</a:t>
              </a:r>
              <a:r>
                <a:rPr lang="en-US" sz="1200" i="1"/>
                <a:t>4th order and continuous before monotonicity</a:t>
              </a:r>
              <a:r>
                <a:rPr lang="en-US" sz="1600"/>
                <a:t>)…</a:t>
              </a:r>
            </a:p>
          </p:txBody>
        </p:sp>
        <p:sp>
          <p:nvSpPr>
            <p:cNvPr id="27" name="Rectangle 49"/>
            <p:cNvSpPr>
              <a:spLocks noChangeArrowheads="1"/>
            </p:cNvSpPr>
            <p:nvPr/>
          </p:nvSpPr>
          <p:spPr bwMode="auto">
            <a:xfrm>
              <a:off x="4300527" y="1022505"/>
              <a:ext cx="433256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20774"/>
                  </a:solidFill>
                </a:rPr>
                <a:t>Sub-Grid PPM Distribution Schemes</a:t>
              </a:r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32180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Intel’s MIC Platform?</a:t>
            </a:r>
          </a:p>
          <a:p>
            <a:r>
              <a:rPr lang="en-US" dirty="0" smtClean="0"/>
              <a:t>Intel MIC Hardware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Intel MIC Programming Models</a:t>
            </a:r>
          </a:p>
          <a:p>
            <a:r>
              <a:rPr lang="en-US" dirty="0" smtClean="0"/>
              <a:t>Intel MIC SGEMM Performance</a:t>
            </a:r>
          </a:p>
          <a:p>
            <a:r>
              <a:rPr lang="en-US" dirty="0" smtClean="0"/>
              <a:t>FV </a:t>
            </a:r>
            <a:r>
              <a:rPr lang="en-US" dirty="0"/>
              <a:t>2D Advection Code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Experience Porting to MIC</a:t>
            </a:r>
          </a:p>
          <a:p>
            <a:pPr lvl="1"/>
            <a:r>
              <a:rPr lang="en-US" dirty="0" smtClean="0"/>
              <a:t>Performance</a:t>
            </a:r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3363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99013" y="1195724"/>
            <a:ext cx="8153136" cy="5309121"/>
            <a:chOff x="499013" y="572024"/>
            <a:chExt cx="8153136" cy="5309121"/>
          </a:xfrm>
        </p:grpSpPr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5124649" y="583466"/>
              <a:ext cx="3527500" cy="52976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 fontScale="55000" lnSpcReduction="20000"/>
            </a:bodyPr>
            <a:lstStyle/>
            <a:p>
              <a:pPr marL="342900" marR="0" lvl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Original code parallelized with </a:t>
              </a:r>
              <a:r>
                <a:rPr kumimoji="0" lang="en-US" sz="25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OpenMP</a:t>
              </a:r>
              <a:endPara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342900" marR="0" lvl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p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rogram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foo</a:t>
              </a:r>
              <a:endParaRPr lang="en-US" sz="2000" dirty="0" smtClean="0">
                <a:latin typeface="Andale Mono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dimension(:,:),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allocatable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a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allocate a(size1,size2)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d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iter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= 1,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numTimeSteps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c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bar(a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size1, size2)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err="1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nddo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err="1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program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foo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m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odule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bar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c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ontains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s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ubroutine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bar(a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size1, size2)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a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! local 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parallel do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some_parallel_work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call bar1(b, size1, size2)</a:t>
              </a:r>
            </a:p>
            <a:p>
              <a:pPr marL="640080" indent="-342900"/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parallel do</a:t>
              </a:r>
              <a:endParaRPr lang="en-US" sz="2000" dirty="0" smtClean="0">
                <a:latin typeface="Andale Mono"/>
              </a:endParaRPr>
            </a:p>
            <a:p>
              <a:pPr marL="640080" indent="-342900"/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more_parallel_work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more_calls</a:t>
              </a:r>
              <a:endParaRPr lang="en-US" sz="2000" dirty="0" smtClean="0"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noProof="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tc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subroutine bar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s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ubroutine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bar1(b, size1, size2)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! local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</a:rPr>
                <a:t>c</a:t>
              </a:r>
              <a:endParaRPr lang="en-US" sz="2000" b="1" dirty="0" smtClean="0">
                <a:solidFill>
                  <a:srgbClr val="FF0000"/>
                </a:solidFill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parallel do</a:t>
              </a:r>
              <a:endParaRPr lang="en-US" sz="2000" dirty="0" smtClean="0"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</a:rPr>
                <a:t>some_parallel_work</a:t>
              </a:r>
              <a:endParaRPr lang="en-US" sz="2000" b="1" dirty="0" smtClean="0">
                <a:solidFill>
                  <a:srgbClr val="008000"/>
                </a:solidFill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calls_to_other_inner_subroutines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indent="-342900"/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parallel do</a:t>
              </a:r>
              <a:endParaRPr lang="en-US" sz="2000" dirty="0" smtClean="0">
                <a:latin typeface="Andale Mono"/>
              </a:endParaRPr>
            </a:p>
            <a:p>
              <a:pPr marL="640080" indent="-342900"/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</a:rPr>
                <a:t>more_parallel_work</a:t>
              </a:r>
              <a:endParaRPr lang="en-US" sz="2000" b="1" dirty="0" smtClean="0">
                <a:solidFill>
                  <a:srgbClr val="008000"/>
                </a:solidFill>
                <a:latin typeface="Andale Mono"/>
              </a:endParaRPr>
            </a:p>
            <a:p>
              <a:pPr marL="640080" indent="-342900"/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etc.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subroutine bar1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tc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.</a:t>
              </a: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module bar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742080" y="2770839"/>
              <a:ext cx="1382569" cy="29369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99013" y="572024"/>
              <a:ext cx="3243067" cy="530912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vert="horz" lIns="91440" tIns="45720" rIns="91440" bIns="45720" rtlCol="0">
              <a:normAutofit fontScale="62500" lnSpcReduction="20000"/>
            </a:bodyPr>
            <a:lstStyle/>
            <a:p>
              <a:pPr marL="342900" marR="0" lvl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24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Original code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lang="en-US" sz="1806" dirty="0" smtClean="0">
                <a:latin typeface="Andale Mono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p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rogram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foo</a:t>
              </a:r>
              <a:endParaRPr lang="en-US" sz="1806" dirty="0" smtClean="0">
                <a:latin typeface="Andale Mono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dimension(:,:), 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allocatable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a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allocate a(size1,size2)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d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iter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= 1, 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numTimeSteps</a:t>
              </a:r>
              <a:endParaRPr kumimoji="0" lang="en-US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c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 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bar(a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size1, size2)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err="1" smtClean="0">
                  <a:latin typeface="Andale Mono"/>
                </a:rPr>
                <a:t>e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nddo</a:t>
              </a:r>
              <a:endParaRPr kumimoji="0" lang="en-US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err="1" smtClean="0">
                  <a:latin typeface="Andale Mono"/>
                </a:rPr>
                <a:t>e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program 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foo</a:t>
              </a:r>
              <a:endParaRPr kumimoji="0" lang="en-US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m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odule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bar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c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ontains</a:t>
              </a:r>
              <a:endParaRPr kumimoji="0" lang="en-US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s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ubroutine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bar(a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size1, size2)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a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! local 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180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endParaRPr kumimoji="0" lang="en-US" sz="1806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some_parallel_work</a:t>
              </a:r>
              <a:endParaRPr kumimoji="0" lang="en-US" sz="180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call bar1(b, size1, size2)</a:t>
              </a:r>
            </a:p>
            <a:p>
              <a:pPr marL="640080" indent="-342900"/>
              <a:r>
                <a:rPr kumimoji="0" lang="en-US" sz="180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more_parallel_work</a:t>
              </a:r>
              <a:endParaRPr kumimoji="0" lang="en-US" sz="1806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more_calls</a:t>
              </a:r>
              <a:endParaRPr lang="en-US" sz="1806" dirty="0" smtClean="0"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noProof="0" dirty="0" smtClean="0">
                  <a:latin typeface="Andale Mono"/>
                </a:rPr>
                <a:t>e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tc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e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subroutine bar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s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ubroutine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bar1(b, size1, size2)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endParaRPr kumimoji="0" lang="en-US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! local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180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</a:rPr>
                <a:t>c</a:t>
              </a:r>
              <a:endParaRPr lang="en-US" sz="1806" b="1" dirty="0" smtClean="0">
                <a:solidFill>
                  <a:srgbClr val="FF0000"/>
                </a:solidFill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</a:rPr>
                <a:t>some_parallel_work</a:t>
              </a:r>
              <a:endParaRPr lang="en-US" sz="1806" b="1" dirty="0" smtClean="0">
                <a:solidFill>
                  <a:srgbClr val="008000"/>
                </a:solidFill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calls_to_other_inner_subroutines</a:t>
              </a:r>
              <a:endParaRPr kumimoji="0" lang="en-US" sz="1806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indent="-342900"/>
              <a:r>
                <a:rPr kumimoji="0" lang="en-US" sz="1806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</a:rPr>
                <a:t>more_parallel_work</a:t>
              </a:r>
              <a:endParaRPr lang="en-US" sz="1806" b="1" dirty="0" smtClean="0">
                <a:solidFill>
                  <a:srgbClr val="008000"/>
                </a:solidFill>
                <a:latin typeface="Andale Mono"/>
              </a:endParaRPr>
            </a:p>
            <a:p>
              <a:pPr marL="640080" indent="-342900"/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etc.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e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subroutine bar1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e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tc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.</a:t>
              </a: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1806" dirty="0" smtClean="0">
                  <a:latin typeface="Andale Mono"/>
                </a:rPr>
                <a:t>e</a:t>
              </a:r>
              <a:r>
                <a:rPr kumimoji="0" lang="en-US" sz="1806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1806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module bar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3742080" y="1564949"/>
              <a:ext cx="138256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rgbClr val="3366FF"/>
                  </a:solidFill>
                </a:rPr>
                <a:t>OpenMP</a:t>
              </a:r>
              <a:r>
                <a:rPr lang="en-US" sz="1400" dirty="0">
                  <a:solidFill>
                    <a:srgbClr val="3366FF"/>
                  </a:solidFill>
                </a:rPr>
                <a:t> </a:t>
              </a:r>
              <a:r>
                <a:rPr lang="en-US" sz="1400" dirty="0" smtClean="0">
                  <a:solidFill>
                    <a:srgbClr val="3366FF"/>
                  </a:solidFill>
                </a:rPr>
                <a:t>“</a:t>
              </a:r>
              <a:r>
                <a:rPr lang="en-US" sz="1200" dirty="0" smtClean="0">
                  <a:solidFill>
                    <a:srgbClr val="3366FF"/>
                  </a:solidFill>
                  <a:latin typeface="Courier"/>
                  <a:cs typeface="Courier"/>
                </a:rPr>
                <a:t>parallel do</a:t>
              </a:r>
              <a:r>
                <a:rPr lang="en-US" sz="1400" dirty="0" smtClean="0">
                  <a:solidFill>
                    <a:srgbClr val="3366FF"/>
                  </a:solidFill>
                </a:rPr>
                <a:t>” directives allow do loops to be parallelized</a:t>
              </a:r>
              <a:endParaRPr lang="en-US" sz="1400" dirty="0">
                <a:solidFill>
                  <a:srgbClr val="3366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7060" y="3361649"/>
              <a:ext cx="138256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366FF"/>
                  </a:solidFill>
                </a:rPr>
                <a:t>Each “</a:t>
              </a:r>
              <a:r>
                <a:rPr lang="en-US" sz="1200" dirty="0" smtClean="0">
                  <a:solidFill>
                    <a:srgbClr val="3366FF"/>
                  </a:solidFill>
                  <a:latin typeface="Courier"/>
                  <a:cs typeface="Courier"/>
                </a:rPr>
                <a:t>parallel do</a:t>
              </a:r>
              <a:r>
                <a:rPr lang="en-US" sz="1400" dirty="0" smtClean="0">
                  <a:solidFill>
                    <a:srgbClr val="3366FF"/>
                  </a:solidFill>
                </a:rPr>
                <a:t>” region can also become a MIC offload region (with appropriate directives)</a:t>
              </a:r>
              <a:endParaRPr lang="en-US" sz="1400" dirty="0">
                <a:solidFill>
                  <a:srgbClr val="3366FF"/>
                </a:solidFill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4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OpenMP</a:t>
            </a:r>
            <a:r>
              <a:rPr lang="en-US" dirty="0" smtClean="0"/>
              <a:t> Parallelization</a:t>
            </a:r>
            <a:br>
              <a:rPr lang="en-US" dirty="0" smtClean="0"/>
            </a:br>
            <a:r>
              <a:rPr lang="en-US" sz="2700" dirty="0" smtClean="0"/>
              <a:t>(First Attempt)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8487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625" y="1081712"/>
            <a:ext cx="8617757" cy="5643817"/>
            <a:chOff x="282625" y="1081712"/>
            <a:chExt cx="8617757" cy="5643817"/>
          </a:xfrm>
        </p:grpSpPr>
        <p:sp>
          <p:nvSpPr>
            <p:cNvPr id="7" name="Right Arrow 6"/>
            <p:cNvSpPr/>
            <p:nvPr/>
          </p:nvSpPr>
          <p:spPr>
            <a:xfrm>
              <a:off x="3810125" y="3443205"/>
              <a:ext cx="1017359" cy="293695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</a:t>
              </a:r>
              <a:endParaRPr lang="en-US" dirty="0"/>
            </a:p>
          </p:txBody>
        </p:sp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4827484" y="1081712"/>
              <a:ext cx="4072898" cy="56438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 fontScale="55000" lnSpcReduction="20000"/>
            </a:bodyPr>
            <a:lstStyle/>
            <a:p>
              <a:pPr marL="342900" marR="0" lvl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MIC code</a:t>
              </a: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lang="en-US" sz="2000" dirty="0" smtClean="0">
                <a:latin typeface="Andale Mono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p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rogram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foo</a:t>
              </a:r>
              <a:endParaRPr lang="en-US" sz="2000" dirty="0" smtClean="0">
                <a:latin typeface="Andale Mono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dimension(:,:),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allocatable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a,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lvl="0" indent="-342900"/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!dir$ attributes offload :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Andale Mono"/>
                </a:rPr>
                <a:t>mic</a:t>
              </a:r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 :: a,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Andale Mono"/>
                </a:rPr>
                <a:t>b</a:t>
              </a:r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,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Andale Mono"/>
                </a:rPr>
                <a:t>c</a:t>
              </a:r>
              <a:endParaRPr lang="en-US" sz="2000" b="1" dirty="0" smtClean="0">
                <a:solidFill>
                  <a:srgbClr val="FF0000"/>
                </a:solidFill>
                <a:latin typeface="Andale Mono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allocate a(size1,size2)</a:t>
              </a:r>
            </a:p>
            <a:p>
              <a:pPr marL="457200" indent="-342900"/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allocate b(size1,size2)</a:t>
              </a:r>
            </a:p>
            <a:p>
              <a:pPr marL="457200" indent="-342900"/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allocate c(size1,size2)</a:t>
              </a:r>
            </a:p>
            <a:p>
              <a:pPr marL="457200" indent="-342900"/>
              <a:endParaRPr lang="en-US" sz="2000" dirty="0" smtClean="0">
                <a:solidFill>
                  <a:srgbClr val="FF6600"/>
                </a:solidFill>
                <a:latin typeface="Andale Mono"/>
              </a:endParaRPr>
            </a:p>
            <a:p>
              <a:pPr marL="457200" indent="-342900"/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!dir$ offload target(mic:0) in(b</a:t>
              </a:r>
              <a:r>
                <a:rPr lang="en-US" sz="2000" b="1" dirty="0">
                  <a:solidFill>
                    <a:srgbClr val="FF0000"/>
                  </a:solidFill>
                  <a:latin typeface="Andale Mono"/>
                </a:rPr>
                <a:t>,</a:t>
              </a:r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 c)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Andale Mono"/>
                </a:rPr>
                <a:t>inout</a:t>
              </a:r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(a)</a:t>
              </a:r>
            </a:p>
            <a:p>
              <a:pPr marL="457200" indent="-342900"/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parallel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d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iter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= 1,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numTimeSteps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c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bar(a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</a:rPr>
                <a:t>b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</a:rPr>
                <a:t>,</a:t>
              </a:r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 </a:t>
              </a:r>
              <a:r>
                <a:rPr lang="en-US" sz="2000" b="1" dirty="0" err="1" smtClean="0">
                  <a:solidFill>
                    <a:srgbClr val="FF0000"/>
                  </a:solidFill>
                  <a:latin typeface="Andale Mono"/>
                </a:rPr>
                <a:t>c</a:t>
              </a:r>
              <a:r>
                <a:rPr lang="en-US" sz="2000" b="1" dirty="0" smtClean="0">
                  <a:solidFill>
                    <a:srgbClr val="FF0000"/>
                  </a:solidFill>
                  <a:latin typeface="Andale Mono"/>
                </a:rPr>
                <a:t>,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size1, size2)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noProof="0" dirty="0" err="1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nddo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indent="-342900"/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end parallel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err="1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program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foo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m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odule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bar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c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ontains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s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ubroutine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bar(a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size1, size2)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a,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do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some_parallel_work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call bar1(b,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size1, size2)</a:t>
              </a:r>
            </a:p>
            <a:p>
              <a:pPr marL="640080" indent="-342900"/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do</a:t>
              </a:r>
              <a:endParaRPr lang="en-US" sz="2000" dirty="0" smtClean="0">
                <a:latin typeface="Andale Mono"/>
              </a:endParaRPr>
            </a:p>
            <a:p>
              <a:pPr marL="640080" indent="-342900"/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more_parallel_work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more_calls</a:t>
              </a:r>
              <a:endParaRPr lang="en-US" sz="2000" dirty="0" smtClean="0"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noProof="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tc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subroutine bar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s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ubroutine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bar1(b,</a:t>
              </a:r>
              <a:r>
                <a:rPr kumimoji="0" lang="en-US" sz="20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size1, size2)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do</a:t>
              </a:r>
              <a:endParaRPr lang="en-US" sz="2000" dirty="0" smtClean="0"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</a:rPr>
                <a:t>some_parallel_work</a:t>
              </a:r>
              <a:endParaRPr lang="en-US" sz="2000" b="1" dirty="0" smtClean="0">
                <a:solidFill>
                  <a:srgbClr val="008000"/>
                </a:solidFill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calls_to_other_inner_subroutines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indent="-342900"/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do</a:t>
              </a:r>
              <a:endParaRPr lang="en-US" sz="2000" dirty="0" smtClean="0">
                <a:latin typeface="Andale Mono"/>
              </a:endParaRPr>
            </a:p>
            <a:p>
              <a:pPr marL="640080" indent="-342900"/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</a:rPr>
                <a:t>more_parallel_work</a:t>
              </a:r>
              <a:endParaRPr lang="en-US" sz="2000" b="1" dirty="0" smtClean="0">
                <a:solidFill>
                  <a:srgbClr val="008000"/>
                </a:solidFill>
                <a:latin typeface="Andale Mono"/>
              </a:endParaRPr>
            </a:p>
            <a:p>
              <a:pPr marL="640080" indent="-342900"/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etc.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subroutine bar1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tc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.</a:t>
              </a: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module bar</a:t>
              </a: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282625" y="1081712"/>
              <a:ext cx="3527500" cy="529767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rmAutofit fontScale="55000" lnSpcReduction="20000"/>
            </a:bodyPr>
            <a:lstStyle/>
            <a:p>
              <a:pPr marL="342900" marR="0" lvl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5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Original code parallelized with </a:t>
              </a:r>
              <a:r>
                <a:rPr kumimoji="0" lang="en-US" sz="25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OpenMP</a:t>
              </a:r>
              <a:endPara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342900" marR="0" lvl="0" indent="-342900" algn="ct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p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rogram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foo</a:t>
              </a:r>
              <a:endParaRPr lang="en-US" sz="2000" dirty="0" smtClean="0">
                <a:latin typeface="Andale Mono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dimension(:,:),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allocatable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a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allocate a(size1,size2)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d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iter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= 1,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numTimeSteps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c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all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bar(a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size1, size2)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err="1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nddo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err="1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program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foo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m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odule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bar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c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ontains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s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ubroutine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bar(a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, size1, size2)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a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! local 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parallel do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some_parallel_work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call bar1(b, size1, size2)</a:t>
              </a:r>
            </a:p>
            <a:p>
              <a:pPr marL="640080" indent="-342900"/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parallel do</a:t>
              </a:r>
              <a:endParaRPr lang="en-US" sz="2000" dirty="0" smtClean="0">
                <a:latin typeface="Andale Mono"/>
              </a:endParaRPr>
            </a:p>
            <a:p>
              <a:pPr marL="640080" indent="-342900"/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more_parallel_work</a:t>
              </a:r>
              <a:endPara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more_calls</a:t>
              </a:r>
              <a:endParaRPr lang="en-US" sz="2000" dirty="0" smtClean="0"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noProof="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tc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subroutine bar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s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ubroutine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bar1(b, size1, size2)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b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! local</a:t>
              </a: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real, dimension(size1,size2) :: </a:t>
              </a: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ndale Mono"/>
                </a:rPr>
                <a:t>c</a:t>
              </a:r>
              <a:endParaRPr lang="en-US" sz="2000" b="1" dirty="0" smtClean="0">
                <a:solidFill>
                  <a:srgbClr val="FF0000"/>
                </a:solidFill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parallel do</a:t>
              </a:r>
              <a:endParaRPr lang="en-US" sz="2000" dirty="0" smtClean="0"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</a:rPr>
                <a:t>some_parallel_work</a:t>
              </a:r>
              <a:endParaRPr lang="en-US" sz="2000" b="1" dirty="0" smtClean="0">
                <a:solidFill>
                  <a:srgbClr val="008000"/>
                </a:solidFill>
                <a:latin typeface="Andale Mono"/>
              </a:endParaRPr>
            </a:p>
            <a:p>
              <a:pPr marL="64008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calls_to_other_inner_subroutines</a:t>
              </a:r>
              <a:endPara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dale Mono"/>
                <a:ea typeface="+mn-ea"/>
                <a:cs typeface="+mn-cs"/>
              </a:endParaRPr>
            </a:p>
            <a:p>
              <a:pPr marL="640080" indent="-342900"/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!$</a:t>
              </a:r>
              <a:r>
                <a:rPr lang="en-US" sz="2000" b="1" dirty="0" err="1" smtClean="0">
                  <a:solidFill>
                    <a:srgbClr val="0000FF"/>
                  </a:solidFill>
                  <a:latin typeface="Andale Mono"/>
                </a:rPr>
                <a:t>omp</a:t>
              </a:r>
              <a:r>
                <a:rPr lang="en-US" sz="2000" b="1" dirty="0" smtClean="0">
                  <a:solidFill>
                    <a:srgbClr val="0000FF"/>
                  </a:solidFill>
                  <a:latin typeface="Andale Mono"/>
                </a:rPr>
                <a:t> parallel do</a:t>
              </a:r>
              <a:endParaRPr lang="en-US" sz="2000" dirty="0" smtClean="0">
                <a:latin typeface="Andale Mono"/>
              </a:endParaRPr>
            </a:p>
            <a:p>
              <a:pPr marL="640080" indent="-342900"/>
              <a:r>
                <a:rPr kumimoji="0" 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ndale Mono"/>
                </a:rPr>
                <a:t>more_parallel_work</a:t>
              </a:r>
              <a:endParaRPr lang="en-US" sz="2000" b="1" dirty="0" smtClean="0">
                <a:solidFill>
                  <a:srgbClr val="008000"/>
                </a:solidFill>
                <a:latin typeface="Andale Mono"/>
              </a:endParaRPr>
            </a:p>
            <a:p>
              <a:pPr marL="640080" indent="-342900"/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etc.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subroutine bar1</a:t>
              </a:r>
            </a:p>
            <a:p>
              <a:pPr marL="457200"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tc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.</a:t>
              </a:r>
            </a:p>
            <a:p>
              <a:pPr marR="0" lvl="0" indent="-342900" algn="l" defTabSz="457200" rtl="0" eaLnBrk="1" fontAlgn="auto" latinLnBrk="0" hangingPunct="1">
                <a:lnSpc>
                  <a:spcPct val="100000"/>
                </a:lnSpc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sz="2000" dirty="0" smtClean="0">
                  <a:latin typeface="Andale Mono"/>
                </a:rPr>
                <a:t>e</a:t>
              </a:r>
              <a:r>
                <a:rPr kumimoji="0" lang="en-US" sz="20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nd</a:t>
              </a:r>
              <a:r>
                <a:rPr kumimoji="0" 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dale Mono"/>
                  <a:ea typeface="+mn-ea"/>
                  <a:cs typeface="+mn-cs"/>
                </a:rPr>
                <a:t> module bar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125" y="1104913"/>
              <a:ext cx="101735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366FF"/>
                  </a:solidFill>
                </a:rPr>
                <a:t>We could offload each “</a:t>
              </a:r>
              <a:r>
                <a:rPr lang="en-US" sz="1200" dirty="0" smtClean="0">
                  <a:solidFill>
                    <a:srgbClr val="3366FF"/>
                  </a:solidFill>
                  <a:latin typeface="Courier"/>
                  <a:cs typeface="Courier"/>
                </a:rPr>
                <a:t>parallel do</a:t>
              </a:r>
              <a:r>
                <a:rPr lang="en-US" sz="1400" dirty="0" smtClean="0">
                  <a:solidFill>
                    <a:srgbClr val="3366FF"/>
                  </a:solidFill>
                </a:rPr>
                <a:t>” region to the MIC, but local arrays would not persist</a:t>
              </a:r>
              <a:endParaRPr lang="en-US" sz="1400" dirty="0">
                <a:solidFill>
                  <a:srgbClr val="3366FF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15105" y="3831493"/>
              <a:ext cx="1017359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3366FF"/>
                  </a:solidFill>
                </a:rPr>
                <a:t>As a result, we move local arrays to the top-most caller subroutine, and then create a single parallel offload region</a:t>
              </a:r>
              <a:endParaRPr lang="en-US" sz="1400" dirty="0">
                <a:solidFill>
                  <a:srgbClr val="3366FF"/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38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Advection Code on the MIC</a:t>
            </a:r>
            <a:br>
              <a:rPr lang="en-US" dirty="0" smtClean="0"/>
            </a:br>
            <a:r>
              <a:rPr lang="en-US" sz="2700" dirty="0" smtClean="0"/>
              <a:t>(Offload Mode)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28487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Advection Code on the MIC</a:t>
            </a:r>
            <a:br>
              <a:rPr lang="en-US" dirty="0" smtClean="0"/>
            </a:br>
            <a:r>
              <a:rPr lang="en-US" sz="2700" dirty="0" smtClean="0"/>
              <a:t>(Steps Taken for Offload Mode)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reorganized to put automatic variables (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r>
              <a:rPr lang="en-US" dirty="0" smtClean="0"/>
              <a:t>, </a:t>
            </a:r>
            <a:r>
              <a:rPr lang="en-US" sz="2800" b="1" dirty="0" smtClean="0">
                <a:solidFill>
                  <a:srgbClr val="FF0000"/>
                </a:solidFill>
                <a:latin typeface="Courier"/>
                <a:cs typeface="Courier"/>
              </a:rPr>
              <a:t>c</a:t>
            </a:r>
            <a:r>
              <a:rPr lang="en-US" dirty="0" smtClean="0"/>
              <a:t>) on the heap and pass them as arguments</a:t>
            </a:r>
          </a:p>
          <a:p>
            <a:r>
              <a:rPr lang="en-US" dirty="0" smtClean="0"/>
              <a:t>Code restructured to have only single “</a:t>
            </a:r>
            <a:r>
              <a:rPr lang="en-US" sz="2800" b="1" dirty="0" err="1" smtClean="0">
                <a:solidFill>
                  <a:srgbClr val="3366FF"/>
                </a:solidFill>
                <a:latin typeface="Courier"/>
                <a:cs typeface="Courier"/>
              </a:rPr>
              <a:t>omp</a:t>
            </a:r>
            <a:r>
              <a:rPr lang="en-US" sz="2800" b="1" dirty="0" smtClean="0">
                <a:solidFill>
                  <a:srgbClr val="3366FF"/>
                </a:solidFill>
                <a:latin typeface="Courier"/>
                <a:cs typeface="Courier"/>
              </a:rPr>
              <a:t> parallel</a:t>
            </a:r>
            <a:r>
              <a:rPr lang="en-US" dirty="0" smtClean="0"/>
              <a:t>” at highest level</a:t>
            </a:r>
          </a:p>
          <a:p>
            <a:pPr lvl="1"/>
            <a:r>
              <a:rPr lang="en-US" dirty="0" smtClean="0"/>
              <a:t>Allows MIC data to be copied only once</a:t>
            </a:r>
          </a:p>
          <a:p>
            <a:r>
              <a:rPr lang="en-US" dirty="0" smtClean="0"/>
              <a:t>MIC directives then added above “</a:t>
            </a:r>
            <a:r>
              <a:rPr lang="en-US" sz="2800" b="1" dirty="0" err="1" smtClean="0">
                <a:solidFill>
                  <a:srgbClr val="3366FF"/>
                </a:solidFill>
                <a:latin typeface="Courier"/>
                <a:cs typeface="Courier"/>
              </a:rPr>
              <a:t>omp</a:t>
            </a:r>
            <a:r>
              <a:rPr lang="en-US" sz="2800" b="1" dirty="0" smtClean="0">
                <a:solidFill>
                  <a:srgbClr val="3366FF"/>
                </a:solidFill>
                <a:latin typeface="Courier"/>
                <a:cs typeface="Courier"/>
              </a:rPr>
              <a:t> parallel</a:t>
            </a:r>
            <a:r>
              <a:rPr lang="en-US" dirty="0" smtClean="0"/>
              <a:t>” directive to offload work and data</a:t>
            </a:r>
          </a:p>
        </p:txBody>
      </p:sp>
    </p:spTree>
    <p:extLst>
      <p:ext uri="{BB962C8B-B14F-4D97-AF65-F5344CB8AC3E}">
        <p14:creationId xmlns:p14="http://schemas.microsoft.com/office/powerpoint/2010/main" val="1787996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Intel’s MIC Platform?</a:t>
            </a:r>
          </a:p>
          <a:p>
            <a:r>
              <a:rPr lang="en-US" dirty="0" smtClean="0"/>
              <a:t>Intel MIC Hardware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Intel MIC Programming Models</a:t>
            </a:r>
          </a:p>
          <a:p>
            <a:r>
              <a:rPr lang="en-US" dirty="0" smtClean="0"/>
              <a:t>Intel MIC SGEMM Performance</a:t>
            </a:r>
          </a:p>
          <a:p>
            <a:r>
              <a:rPr lang="en-US" dirty="0" smtClean="0"/>
              <a:t>FV </a:t>
            </a:r>
            <a:r>
              <a:rPr lang="en-US" dirty="0"/>
              <a:t>2D Advection Code</a:t>
            </a:r>
          </a:p>
          <a:p>
            <a:pPr lvl="1"/>
            <a:r>
              <a:rPr lang="en-US" dirty="0"/>
              <a:t>Description</a:t>
            </a:r>
          </a:p>
          <a:p>
            <a:pPr lvl="1"/>
            <a:r>
              <a:rPr lang="en-US" dirty="0"/>
              <a:t>Experience Porting to MIC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Performance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270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5337307" y="1564977"/>
            <a:ext cx="3638293" cy="49733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-308610">
              <a:spcAft>
                <a:spcPts val="600"/>
              </a:spcAft>
            </a:pPr>
            <a:r>
              <a:rPr lang="en-US" sz="2200" dirty="0" smtClean="0"/>
              <a:t>Speed-up basically </a:t>
            </a:r>
            <a:r>
              <a:rPr lang="en-US" sz="2200" dirty="0"/>
              <a:t>flattens out at a maximum </a:t>
            </a:r>
            <a:r>
              <a:rPr lang="en-US" sz="2200" dirty="0" smtClean="0"/>
              <a:t>of: </a:t>
            </a:r>
          </a:p>
          <a:p>
            <a:pPr marL="411480" lvl="2" indent="-137160">
              <a:spcAft>
                <a:spcPts val="600"/>
              </a:spcAft>
            </a:pPr>
            <a:r>
              <a:rPr lang="en-US" sz="1600" dirty="0" smtClean="0"/>
              <a:t>about </a:t>
            </a:r>
            <a:r>
              <a:rPr lang="en-US" sz="1600" dirty="0"/>
              <a:t>28</a:t>
            </a:r>
            <a:r>
              <a:rPr lang="en-US" sz="1600" dirty="0" smtClean="0"/>
              <a:t> at 50 threads for “offload”</a:t>
            </a:r>
          </a:p>
          <a:p>
            <a:pPr marL="411480" lvl="2" indent="-137160">
              <a:spcAft>
                <a:spcPts val="600"/>
              </a:spcAft>
            </a:pPr>
            <a:r>
              <a:rPr lang="en-US" sz="1600" dirty="0" smtClean="0"/>
              <a:t>about 30 at 60 (and 100) threads for “native” </a:t>
            </a:r>
          </a:p>
          <a:p>
            <a:pPr marL="0" indent="-308610">
              <a:spcAft>
                <a:spcPts val="600"/>
              </a:spcAft>
            </a:pPr>
            <a:r>
              <a:rPr lang="en-US" sz="2200" dirty="0" smtClean="0"/>
              <a:t>Not shown but observed:</a:t>
            </a:r>
          </a:p>
          <a:p>
            <a:pPr marL="411480" lvl="2" indent="-137160">
              <a:spcAft>
                <a:spcPts val="600"/>
              </a:spcAft>
            </a:pPr>
            <a:r>
              <a:rPr lang="en-US" sz="1600" dirty="0" smtClean="0"/>
              <a:t>“native” about 30% faster than “offload”</a:t>
            </a:r>
          </a:p>
          <a:p>
            <a:pPr marL="411480" lvl="2" indent="-137160">
              <a:spcAft>
                <a:spcPts val="600"/>
              </a:spcAft>
            </a:pPr>
            <a:r>
              <a:rPr lang="en-US" sz="1600" dirty="0" smtClean="0"/>
              <a:t>Cost of spawning threads grows with number of threads in “native” mode but remains constant in “offload” mode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06092366"/>
              </p:ext>
            </p:extLst>
          </p:nvPr>
        </p:nvGraphicFramePr>
        <p:xfrm>
          <a:off x="366233" y="1417638"/>
          <a:ext cx="4855612" cy="4944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Advection Code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5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Intel’s MIC Platform?</a:t>
            </a:r>
          </a:p>
          <a:p>
            <a:r>
              <a:rPr lang="en-US" dirty="0" smtClean="0"/>
              <a:t>Intel MIC Hardware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Intel MIC Programming Models</a:t>
            </a:r>
          </a:p>
          <a:p>
            <a:r>
              <a:rPr lang="en-US" dirty="0" smtClean="0"/>
              <a:t>Intel MIC SGEMM Performance</a:t>
            </a:r>
          </a:p>
          <a:p>
            <a:r>
              <a:rPr lang="en-US" dirty="0" smtClean="0"/>
              <a:t>FV 2D Advection Code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2035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Once automatic variables persist on the MIC, we expect porting of parallel codes to be quicker than for GPUs (typically within days)</a:t>
            </a:r>
          </a:p>
          <a:p>
            <a:pPr lvl="1"/>
            <a:r>
              <a:rPr lang="en-US" dirty="0" smtClean="0"/>
              <a:t>Similar programming and environment between CPUs and MIC</a:t>
            </a:r>
          </a:p>
          <a:p>
            <a:pPr lvl="1"/>
            <a:r>
              <a:rPr lang="en-US" dirty="0" smtClean="0"/>
              <a:t>“Offload” mode might only require addition of offload directives</a:t>
            </a:r>
          </a:p>
          <a:p>
            <a:pPr lvl="1"/>
            <a:r>
              <a:rPr lang="en-US" dirty="0" smtClean="0"/>
              <a:t>“Native” mode might not require any code changes</a:t>
            </a:r>
          </a:p>
          <a:p>
            <a:pPr lvl="1"/>
            <a:r>
              <a:rPr lang="en-US" dirty="0" smtClean="0"/>
              <a:t>Maintain a single code base?</a:t>
            </a:r>
          </a:p>
          <a:p>
            <a:pPr lvl="1"/>
            <a:r>
              <a:rPr lang="en-US" dirty="0" smtClean="0"/>
              <a:t>Generating GPU kernels using PGI ACC still not easy</a:t>
            </a:r>
          </a:p>
          <a:p>
            <a:r>
              <a:rPr lang="en-US" dirty="0"/>
              <a:t>H</a:t>
            </a:r>
            <a:r>
              <a:rPr lang="en-US" dirty="0" smtClean="0"/>
              <a:t>ave yet to see how Knights Corner performance compares to latest GPUs</a:t>
            </a:r>
          </a:p>
        </p:txBody>
      </p:sp>
    </p:spTree>
    <p:extLst>
      <p:ext uri="{BB962C8B-B14F-4D97-AF65-F5344CB8AC3E}">
        <p14:creationId xmlns:p14="http://schemas.microsoft.com/office/powerpoint/2010/main" val="1751917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thanks </a:t>
            </a:r>
            <a:r>
              <a:rPr lang="en-US" dirty="0" smtClean="0"/>
              <a:t>to </a:t>
            </a:r>
            <a:r>
              <a:rPr lang="en-US" dirty="0" smtClean="0"/>
              <a:t>Dr. Bill </a:t>
            </a:r>
            <a:r>
              <a:rPr lang="en-US" dirty="0" smtClean="0"/>
              <a:t>Putman (Goddard scientist) for letting us use his 2D </a:t>
            </a:r>
            <a:r>
              <a:rPr lang="en-US" dirty="0" smtClean="0"/>
              <a:t>finite-volume advection </a:t>
            </a:r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1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MIC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Intel MIC (Many Integrated Core) is a co-processor attached to CPU host via </a:t>
            </a:r>
            <a:r>
              <a:rPr lang="en-US" dirty="0" err="1" smtClean="0"/>
              <a:t>PCIe</a:t>
            </a:r>
            <a:r>
              <a:rPr lang="en-US" dirty="0" smtClean="0"/>
              <a:t> bus</a:t>
            </a:r>
          </a:p>
          <a:p>
            <a:r>
              <a:rPr lang="en-US" dirty="0" smtClean="0"/>
              <a:t>MIC architecture:</a:t>
            </a:r>
          </a:p>
          <a:p>
            <a:pPr lvl="1"/>
            <a:r>
              <a:rPr lang="en-US" dirty="0" smtClean="0"/>
              <a:t>Is designed for highly parallel, </a:t>
            </a:r>
            <a:r>
              <a:rPr lang="en-US" dirty="0" err="1" smtClean="0"/>
              <a:t>vectorizable</a:t>
            </a:r>
            <a:r>
              <a:rPr lang="en-US" dirty="0" smtClean="0"/>
              <a:t> codes</a:t>
            </a:r>
          </a:p>
          <a:p>
            <a:pPr lvl="1"/>
            <a:r>
              <a:rPr lang="en-US" dirty="0" smtClean="0"/>
              <a:t>Uses many small, simple x86 cores with wide vector units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All results in this talk are run on prototype Knights Ferry (KNF) card with Alpha 8 release of software stack</a:t>
            </a:r>
          </a:p>
          <a:p>
            <a:pPr lvl="1"/>
            <a:r>
              <a:rPr lang="en-US" dirty="0" smtClean="0"/>
              <a:t>As a result, we will focus more on programmability and experience than raw performance numbers</a:t>
            </a:r>
          </a:p>
          <a:p>
            <a:pPr lvl="1"/>
            <a:r>
              <a:rPr lang="en-US" dirty="0" smtClean="0"/>
              <a:t>Knights Corner (first MIC consumer product, 22 nm process) expected in 2012 and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3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Intel’s MIC Platform?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Intel MIC Hardware</a:t>
            </a:r>
          </a:p>
          <a:p>
            <a:r>
              <a:rPr lang="en-US" dirty="0" smtClean="0"/>
              <a:t>Intel MIC Programming Models</a:t>
            </a:r>
          </a:p>
          <a:p>
            <a:r>
              <a:rPr lang="en-US" dirty="0" smtClean="0"/>
              <a:t>Intel MIC SGEMM Performance</a:t>
            </a:r>
          </a:p>
          <a:p>
            <a:r>
              <a:rPr lang="en-US" dirty="0" smtClean="0"/>
              <a:t>FV 2D Advection Code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5800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KNF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12 Xeon CPU cores (</a:t>
            </a:r>
            <a:r>
              <a:rPr lang="en-US" dirty="0" err="1" smtClean="0"/>
              <a:t>Westmere</a:t>
            </a:r>
            <a:r>
              <a:rPr lang="en-US" dirty="0" smtClean="0"/>
              <a:t> @ 3.33 GHz)</a:t>
            </a:r>
          </a:p>
          <a:p>
            <a:r>
              <a:rPr lang="en-US" dirty="0" smtClean="0"/>
              <a:t>2 MIC co-processors (over </a:t>
            </a:r>
            <a:r>
              <a:rPr lang="en-US" dirty="0" err="1" smtClean="0"/>
              <a:t>PCIe</a:t>
            </a:r>
            <a:r>
              <a:rPr lang="en-US" dirty="0" smtClean="0"/>
              <a:t>) each with:</a:t>
            </a:r>
          </a:p>
          <a:p>
            <a:pPr lvl="1"/>
            <a:r>
              <a:rPr lang="en-US" dirty="0" smtClean="0"/>
              <a:t>30 active cores</a:t>
            </a:r>
          </a:p>
          <a:p>
            <a:pPr lvl="1"/>
            <a:r>
              <a:rPr lang="en-US" dirty="0" smtClean="0"/>
              <a:t>Up to 1.2 GHz clock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igh-BW bidirectional ring connecting cores (for cache coherency)</a:t>
            </a:r>
          </a:p>
          <a:p>
            <a:pPr lvl="1"/>
            <a:r>
              <a:rPr lang="en-US" dirty="0" smtClean="0"/>
              <a:t>2GB GDDR5 memory (graphics memory)</a:t>
            </a:r>
          </a:p>
          <a:p>
            <a:r>
              <a:rPr lang="en-US" i="1" dirty="0" smtClean="0">
                <a:solidFill>
                  <a:srgbClr val="3366FF"/>
                </a:solidFill>
              </a:rPr>
              <a:t>Only 1 MIC co-processor used in our testing</a:t>
            </a:r>
          </a:p>
        </p:txBody>
      </p:sp>
    </p:spTree>
    <p:extLst>
      <p:ext uri="{BB962C8B-B14F-4D97-AF65-F5344CB8AC3E}">
        <p14:creationId xmlns:p14="http://schemas.microsoft.com/office/powerpoint/2010/main" val="1765552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KNF MIC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4 hardware threads</a:t>
            </a:r>
          </a:p>
          <a:p>
            <a:r>
              <a:rPr lang="en-US" dirty="0" smtClean="0"/>
              <a:t>Two pipelines</a:t>
            </a:r>
          </a:p>
          <a:p>
            <a:pPr lvl="1"/>
            <a:r>
              <a:rPr lang="en-US" dirty="0" smtClean="0"/>
              <a:t>Pentium® processor-based scalar units</a:t>
            </a:r>
          </a:p>
          <a:p>
            <a:pPr lvl="1"/>
            <a:r>
              <a:rPr lang="en-US" dirty="0" smtClean="0"/>
              <a:t>64-bit addressing</a:t>
            </a:r>
          </a:p>
          <a:p>
            <a:r>
              <a:rPr lang="en-US" dirty="0" smtClean="0"/>
              <a:t>64 KB L1 cache and 256 KB L2 cache</a:t>
            </a:r>
          </a:p>
          <a:p>
            <a:pPr lvl="1"/>
            <a:r>
              <a:rPr lang="en-US" dirty="0" smtClean="0"/>
              <a:t>Both are fully coherent</a:t>
            </a:r>
          </a:p>
          <a:p>
            <a:r>
              <a:rPr lang="en-US" dirty="0" smtClean="0"/>
              <a:t>New vector unit</a:t>
            </a:r>
          </a:p>
          <a:p>
            <a:pPr lvl="1"/>
            <a:r>
              <a:rPr lang="en-US" dirty="0" smtClean="0"/>
              <a:t>512-bit (16 SP or 8 DP numbers) SIMD instructions</a:t>
            </a:r>
          </a:p>
          <a:p>
            <a:pPr lvl="2"/>
            <a:r>
              <a:rPr lang="en-US" dirty="0" smtClean="0"/>
              <a:t>DP is currently much slower than SP</a:t>
            </a:r>
          </a:p>
          <a:p>
            <a:pPr lvl="1"/>
            <a:r>
              <a:rPr lang="en-US" dirty="0" smtClean="0"/>
              <a:t>32 512-bit wide vector registers</a:t>
            </a:r>
          </a:p>
          <a:p>
            <a:pPr lvl="1"/>
            <a:r>
              <a:rPr lang="en-US" dirty="0" smtClean="0"/>
              <a:t>Pipelined one-per-clock throughput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021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Intel’s MIC Platform?</a:t>
            </a:r>
          </a:p>
          <a:p>
            <a:r>
              <a:rPr lang="en-US" dirty="0" smtClean="0"/>
              <a:t>Intel MIC Hardware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Intel MIC Programming Models</a:t>
            </a:r>
          </a:p>
          <a:p>
            <a:r>
              <a:rPr lang="en-US" dirty="0" smtClean="0"/>
              <a:t>Intel MIC SGEMM Performance</a:t>
            </a:r>
          </a:p>
          <a:p>
            <a:r>
              <a:rPr lang="en-US" dirty="0" smtClean="0"/>
              <a:t>FV 2D Advection Code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15090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tested two different ways to run on MIC: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3366FF"/>
                </a:solidFill>
              </a:rPr>
              <a:t>Offload mode</a:t>
            </a:r>
            <a:r>
              <a:rPr lang="en-US" dirty="0"/>
              <a:t>: </a:t>
            </a:r>
            <a:r>
              <a:rPr lang="en-US" dirty="0" smtClean="0"/>
              <a:t>Executable </a:t>
            </a:r>
            <a:r>
              <a:rPr lang="en-US" dirty="0"/>
              <a:t>runs on CPU but parallel segments are offloaded to </a:t>
            </a:r>
            <a:r>
              <a:rPr lang="en-US" dirty="0" smtClean="0"/>
              <a:t>MIC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i="1" dirty="0" smtClean="0">
                <a:solidFill>
                  <a:srgbClr val="3366FF"/>
                </a:solidFill>
              </a:rPr>
              <a:t>Native mode</a:t>
            </a:r>
            <a:r>
              <a:rPr lang="en-US" dirty="0" smtClean="0"/>
              <a:t>: Executable runs entirely on MIC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 err="1" smtClean="0"/>
              <a:t>OpenMP</a:t>
            </a:r>
            <a:r>
              <a:rPr lang="en-US" dirty="0" smtClean="0"/>
              <a:t> + MIC directives for parallelization</a:t>
            </a:r>
          </a:p>
          <a:p>
            <a:pPr lvl="1"/>
            <a:r>
              <a:rPr lang="en-US" dirty="0" smtClean="0"/>
              <a:t>MPI can also be supported, but have not tested it</a:t>
            </a:r>
          </a:p>
        </p:txBody>
      </p:sp>
    </p:spTree>
    <p:extLst>
      <p:ext uri="{BB962C8B-B14F-4D97-AF65-F5344CB8AC3E}">
        <p14:creationId xmlns:p14="http://schemas.microsoft.com/office/powerpoint/2010/main" val="401475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1871"/>
          </a:xfrm>
        </p:spPr>
        <p:txBody>
          <a:bodyPr>
            <a:normAutofit/>
          </a:bodyPr>
          <a:lstStyle/>
          <a:p>
            <a:r>
              <a:rPr lang="en-US" dirty="0" smtClean="0"/>
              <a:t>What is Intel’s MIC Platform?</a:t>
            </a:r>
          </a:p>
          <a:p>
            <a:r>
              <a:rPr lang="en-US" dirty="0" smtClean="0"/>
              <a:t>Intel MIC Hardware</a:t>
            </a:r>
          </a:p>
          <a:p>
            <a:r>
              <a:rPr lang="en-US" dirty="0" smtClean="0"/>
              <a:t>Intel MIC Programming Models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Offload Mode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Native Mode</a:t>
            </a:r>
          </a:p>
          <a:p>
            <a:r>
              <a:rPr lang="en-US" dirty="0" smtClean="0"/>
              <a:t>Intel MIC SGEMM Performance</a:t>
            </a:r>
          </a:p>
          <a:p>
            <a:r>
              <a:rPr lang="en-US" dirty="0" smtClean="0"/>
              <a:t>FV 2D Advection Code</a:t>
            </a:r>
          </a:p>
          <a:p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0443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7219</TotalTime>
  <Words>2660</Words>
  <Application>Microsoft Macintosh PowerPoint</Application>
  <PresentationFormat>On-screen Show (4:3)</PresentationFormat>
  <Paragraphs>457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Porting a 2D Finite Volume Advection Code to the Intel MIC</vt:lpstr>
      <vt:lpstr>Outline</vt:lpstr>
      <vt:lpstr>Intel MIC Overview</vt:lpstr>
      <vt:lpstr>Outline</vt:lpstr>
      <vt:lpstr>KNF Node</vt:lpstr>
      <vt:lpstr>KNF MIC Core</vt:lpstr>
      <vt:lpstr>Outline</vt:lpstr>
      <vt:lpstr>Programming Models</vt:lpstr>
      <vt:lpstr>Outline</vt:lpstr>
      <vt:lpstr>Offload Mode Basics</vt:lpstr>
      <vt:lpstr>Offload Mode Caveats</vt:lpstr>
      <vt:lpstr>Offload Mode Issues</vt:lpstr>
      <vt:lpstr>MIC Offload vs. PGI Accelerator Model (Similarities)</vt:lpstr>
      <vt:lpstr>MIC Offload vs. PGI Accelerator Model (Differences)</vt:lpstr>
      <vt:lpstr>Outline</vt:lpstr>
      <vt:lpstr>Native Mode Basics</vt:lpstr>
      <vt:lpstr>Outline</vt:lpstr>
      <vt:lpstr>MIC SGEMM Performance</vt:lpstr>
      <vt:lpstr>Outline</vt:lpstr>
      <vt:lpstr>FV Advection Kernel (PPM Details)</vt:lpstr>
      <vt:lpstr>Outline</vt:lpstr>
      <vt:lpstr>OpenMP Parallelization (First Attempt)</vt:lpstr>
      <vt:lpstr>Advection Code on the MIC (Offload Mode)</vt:lpstr>
      <vt:lpstr>Advection Code on the MIC (Steps Taken for Offload Mode)</vt:lpstr>
      <vt:lpstr>Outline</vt:lpstr>
      <vt:lpstr>2D Advection Code Performance</vt:lpstr>
      <vt:lpstr>Outline</vt:lpstr>
      <vt:lpstr>Conclusions</vt:lpstr>
      <vt:lpstr>Acknowledgements</vt:lpstr>
    </vt:vector>
  </TitlesOfParts>
  <Company>Northrop Grumman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a 2D Advection Code to the Intel MIC</dc:title>
  <dc:creator>Kaushik Datta</dc:creator>
  <cp:lastModifiedBy>Kaushik Datta</cp:lastModifiedBy>
  <cp:revision>537</cp:revision>
  <dcterms:created xsi:type="dcterms:W3CDTF">2012-02-19T14:15:06Z</dcterms:created>
  <dcterms:modified xsi:type="dcterms:W3CDTF">2012-02-28T20:21:24Z</dcterms:modified>
</cp:coreProperties>
</file>