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4914" r:id="rId1"/>
  </p:sldMasterIdLst>
  <p:notesMasterIdLst>
    <p:notesMasterId r:id="rId16"/>
  </p:notesMasterIdLst>
  <p:handoutMasterIdLst>
    <p:handoutMasterId r:id="rId17"/>
  </p:handoutMasterIdLst>
  <p:sldIdLst>
    <p:sldId id="765" r:id="rId2"/>
    <p:sldId id="766" r:id="rId3"/>
    <p:sldId id="767" r:id="rId4"/>
    <p:sldId id="768" r:id="rId5"/>
    <p:sldId id="769" r:id="rId6"/>
    <p:sldId id="770" r:id="rId7"/>
    <p:sldId id="771" r:id="rId8"/>
    <p:sldId id="772" r:id="rId9"/>
    <p:sldId id="773" r:id="rId10"/>
    <p:sldId id="774" r:id="rId11"/>
    <p:sldId id="775" r:id="rId12"/>
    <p:sldId id="776" r:id="rId13"/>
    <p:sldId id="777" r:id="rId14"/>
    <p:sldId id="77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C279D"/>
    <a:srgbClr val="FF8000"/>
    <a:srgbClr val="00FF00"/>
    <a:srgbClr val="F41D14"/>
    <a:srgbClr val="F4F4F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1496" autoAdjust="0"/>
    <p:restoredTop sz="87879" autoAdjust="0"/>
  </p:normalViewPr>
  <p:slideViewPr>
    <p:cSldViewPr>
      <p:cViewPr>
        <p:scale>
          <a:sx n="100" d="100"/>
          <a:sy n="100" d="100"/>
        </p:scale>
        <p:origin x="-2264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BE86D2-EF69-6942-9C2D-8AD35B8A2F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517C7A-7186-F340-AB87-7D501BB51D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50292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92240"/>
            <a:ext cx="192024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Jan 31, 2013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r>
              <a:rPr lang="en-US" smtClean="0"/>
              <a:t>CW2013 Coupling Technologies for Earth System Models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9287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CW2013 Coupling Technologies for Earth System Models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A6C9-72E2-5146-B9D5-0FFFA89CB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CW2013 Coupling Technologies for Earth System Models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22C1-02B6-804C-A357-295F3BEBA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31,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CW2013 Coupling Technologies for Earth System Models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31712"/>
            <a:ext cx="77724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31,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CW2013 Coupling Technologies for Earth System Models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CW2013 Coupling Technologies for Earth System Models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306-4B59-D243-BB92-9CB73804DE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31,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CW2013 Coupling Technologies for Earth System Models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5C3C-89F4-0943-A166-584513001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31,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CW2013 Coupling Technologies for Earth System Models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DFBC-E7DE-124F-B41C-F668A6FE7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31,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CW2013 Coupling Technologies for Earth System Models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2CE2-D792-0C49-A596-499F8C444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/>
              <a:t>CW2013 Coupling Technologies for Earth System Models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Jan 31,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400" smtClean="0"/>
              <a:t>CW2013 Coupling Technologies for Earth System Models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2380B1-4DE5-1347-AE0F-B08F54E491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304800" y="5715000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Jan 31, 2013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51054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z="1400" smtClean="0"/>
              <a:t>CW2013 Coupling Technologies for Earth System Models</a:t>
            </a:r>
            <a:endParaRPr lang="en-US" sz="1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A16D254-353B-A847-B184-357C90D31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5" r:id="rId1"/>
    <p:sldLayoutId id="2147484916" r:id="rId2"/>
    <p:sldLayoutId id="2147484917" r:id="rId3"/>
    <p:sldLayoutId id="2147484918" r:id="rId4"/>
    <p:sldLayoutId id="2147484919" r:id="rId5"/>
    <p:sldLayoutId id="2147484920" r:id="rId6"/>
    <p:sldLayoutId id="2147484921" r:id="rId7"/>
    <p:sldLayoutId id="2147484922" r:id="rId8"/>
    <p:sldLayoutId id="2147484923" r:id="rId9"/>
    <p:sldLayoutId id="2147484924" r:id="rId10"/>
    <p:sldLayoutId id="21474849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brown@ucar.edu" TargetMode="External"/><Relationship Id="rId4" Type="http://schemas.openxmlformats.org/officeDocument/2006/relationships/hyperlink" Target="mailto:kpaul@ucar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ennis@ucar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2689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Post-processing analysis of climate simulation data using Python and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7772400" cy="2038768"/>
          </a:xfrm>
        </p:spPr>
        <p:txBody>
          <a:bodyPr>
            <a:normAutofit/>
          </a:bodyPr>
          <a:lstStyle/>
          <a:p>
            <a:r>
              <a:rPr lang="en-US" dirty="0" smtClean="0"/>
              <a:t>John Dennis (</a:t>
            </a:r>
            <a:r>
              <a:rPr lang="en-US" dirty="0" smtClean="0">
                <a:hlinkClick r:id="rId2"/>
              </a:rPr>
              <a:t>dennis@ucar.edu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Dave Brown (</a:t>
            </a:r>
            <a:r>
              <a:rPr lang="en-US" dirty="0" smtClean="0">
                <a:hlinkClick r:id="rId3"/>
              </a:rPr>
              <a:t>dbrown@ucar.edu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Kevin Paul (</a:t>
            </a:r>
            <a:r>
              <a:rPr lang="en-US" dirty="0" smtClean="0">
                <a:hlinkClick r:id="rId4"/>
              </a:rPr>
              <a:t>kpaul@ucar.edu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Sheri Mickelson (</a:t>
            </a:r>
            <a:r>
              <a:rPr lang="en-US" dirty="0" err="1" smtClean="0"/>
              <a:t>mickelso@ucar.edu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import </a:t>
            </a:r>
            <a:r>
              <a:rPr lang="en-US" sz="2400" dirty="0" err="1" smtClean="0">
                <a:solidFill>
                  <a:srgbClr val="FF0000"/>
                </a:solidFill>
              </a:rPr>
              <a:t>parUtils</a:t>
            </a:r>
            <a:r>
              <a:rPr lang="en-US" sz="2400" dirty="0" smtClean="0">
                <a:solidFill>
                  <a:srgbClr val="FF0000"/>
                </a:solidFill>
              </a:rPr>
              <a:t> as par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rank = </a:t>
            </a:r>
            <a:r>
              <a:rPr lang="en-US" sz="2400" dirty="0" err="1" smtClean="0">
                <a:solidFill>
                  <a:srgbClr val="FF0000"/>
                </a:solidFill>
              </a:rPr>
              <a:t>par.GetRank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sz="2400" dirty="0" smtClean="0"/>
              <a:t># construct global dictionary ‘</a:t>
            </a:r>
            <a:r>
              <a:rPr lang="en-US" sz="2400" dirty="0" err="1" smtClean="0"/>
              <a:t>varsTimeseries</a:t>
            </a:r>
            <a:r>
              <a:rPr lang="en-US" sz="2400" dirty="0" smtClean="0"/>
              <a:t>’ for all variables</a:t>
            </a:r>
          </a:p>
          <a:p>
            <a:pPr>
              <a:buNone/>
            </a:pPr>
            <a:r>
              <a:rPr lang="en-US" sz="2400" dirty="0" err="1" smtClean="0"/>
              <a:t>varsTimeseries</a:t>
            </a:r>
            <a:r>
              <a:rPr lang="en-US" sz="2400" dirty="0" smtClean="0"/>
              <a:t> = </a:t>
            </a:r>
            <a:r>
              <a:rPr lang="en-US" sz="2400" dirty="0" err="1" smtClean="0"/>
              <a:t>ConstructDict</a:t>
            </a:r>
            <a:r>
              <a:rPr lang="en-US" sz="2400" dirty="0" smtClean="0"/>
              <a:t>()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# Partition dictionary into local piece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lvars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par.Partition(varsTimeseries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/>
              <a:t># Iterate over all variables assigned to MPI rank</a:t>
            </a:r>
          </a:p>
          <a:p>
            <a:pPr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k,v</a:t>
            </a:r>
            <a:r>
              <a:rPr lang="en-US" sz="2400" dirty="0" smtClean="0"/>
              <a:t> in </a:t>
            </a:r>
            <a:r>
              <a:rPr lang="en-US" sz="2400" dirty="0" err="1" smtClean="0"/>
              <a:t>lvars.iteritems</a:t>
            </a:r>
            <a:r>
              <a:rPr lang="en-US" sz="2400" dirty="0" smtClean="0"/>
              <a:t>():</a:t>
            </a:r>
          </a:p>
          <a:p>
            <a:pPr>
              <a:buNone/>
            </a:pPr>
            <a:r>
              <a:rPr lang="en-US" dirty="0" smtClean="0"/>
              <a:t>	….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Throughput: Parallel methods</a:t>
            </a:r>
            <a:br>
              <a:rPr lang="en-US" dirty="0" smtClean="0"/>
            </a:br>
            <a:r>
              <a:rPr lang="en-US" dirty="0" smtClean="0"/>
              <a:t>(4 nodes, 16 cores)</a:t>
            </a:r>
            <a:endParaRPr lang="en-US" dirty="0"/>
          </a:p>
        </p:txBody>
      </p:sp>
      <p:pic>
        <p:nvPicPr>
          <p:cNvPr id="4" name="Content Placeholder 3" descr="data-vs-task:4:16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8187" r="-18187"/>
              <a:stretch>
                <a:fillRect/>
              </a:stretch>
            </p:blipFill>
          </mc:Choice>
          <mc:Fallback>
            <p:blipFill>
              <a:blip r:embed="rId3"/>
              <a:srcRect l="-18187" r="-18187"/>
              <a:stretch>
                <a:fillRect/>
              </a:stretch>
            </p:blipFill>
          </mc:Fallback>
        </mc:AlternateContent>
        <p:spPr/>
      </p:pic>
      <p:grpSp>
        <p:nvGrpSpPr>
          <p:cNvPr id="3" name="Group 9"/>
          <p:cNvGrpSpPr/>
          <p:nvPr/>
        </p:nvGrpSpPr>
        <p:grpSpPr>
          <a:xfrm>
            <a:off x="4288183" y="2057400"/>
            <a:ext cx="2341217" cy="4115518"/>
            <a:chOff x="4318000" y="2595217"/>
            <a:chExt cx="2341217" cy="4115518"/>
          </a:xfrm>
        </p:grpSpPr>
        <p:sp>
          <p:nvSpPr>
            <p:cNvPr id="6" name="TextBox 5"/>
            <p:cNvSpPr txBox="1"/>
            <p:nvPr/>
          </p:nvSpPr>
          <p:spPr>
            <a:xfrm>
              <a:off x="4318000" y="6341403"/>
              <a:ext cx="164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task-parallelism</a:t>
              </a:r>
              <a:endParaRPr lang="en-US" dirty="0"/>
            </a:p>
          </p:txBody>
        </p:sp>
        <p:sp>
          <p:nvSpPr>
            <p:cNvPr id="7" name="Donut 6"/>
            <p:cNvSpPr/>
            <p:nvPr/>
          </p:nvSpPr>
          <p:spPr>
            <a:xfrm>
              <a:off x="5964530" y="2595217"/>
              <a:ext cx="694687" cy="3324087"/>
            </a:xfrm>
            <a:prstGeom prst="donut">
              <a:avLst>
                <a:gd name="adj" fmla="val 907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5282382" y="5659256"/>
              <a:ext cx="844201" cy="520095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2"/>
          <p:cNvGrpSpPr/>
          <p:nvPr/>
        </p:nvGrpSpPr>
        <p:grpSpPr>
          <a:xfrm>
            <a:off x="6705600" y="4853128"/>
            <a:ext cx="1778051" cy="1319072"/>
            <a:chOff x="6802777" y="4969564"/>
            <a:chExt cx="1778051" cy="1319072"/>
          </a:xfrm>
        </p:grpSpPr>
        <p:sp>
          <p:nvSpPr>
            <p:cNvPr id="5" name="TextBox 4"/>
            <p:cNvSpPr txBox="1"/>
            <p:nvPr/>
          </p:nvSpPr>
          <p:spPr>
            <a:xfrm>
              <a:off x="6891130" y="5919304"/>
              <a:ext cx="168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data-parallelism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V="1">
              <a:off x="6769647" y="5002694"/>
              <a:ext cx="982869" cy="91660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Throughput:</a:t>
            </a:r>
            <a:br>
              <a:rPr lang="en-US" dirty="0" smtClean="0"/>
            </a:br>
            <a:r>
              <a:rPr lang="en-US" dirty="0" err="1" smtClean="0"/>
              <a:t>pyNIO</a:t>
            </a:r>
            <a:r>
              <a:rPr lang="en-US" dirty="0" smtClean="0"/>
              <a:t> + MPI </a:t>
            </a:r>
            <a:r>
              <a:rPr lang="en-US" dirty="0" err="1" smtClean="0"/>
              <a:t>w</a:t>
            </a:r>
            <a:r>
              <a:rPr lang="en-US" dirty="0" smtClean="0"/>
              <a:t>/compression</a:t>
            </a:r>
            <a:endParaRPr lang="en-US" dirty="0"/>
          </a:p>
        </p:txBody>
      </p:sp>
      <p:pic>
        <p:nvPicPr>
          <p:cNvPr id="4" name="Content Placeholder 3" descr="maxthroughpu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8187" r="-18187"/>
              <a:stretch>
                <a:fillRect/>
              </a:stretch>
            </p:blipFill>
          </mc:Choice>
          <mc:Fallback>
            <p:blipFill>
              <a:blip r:embed="rId3"/>
              <a:srcRect l="-18187" r="-18187"/>
              <a:stretch>
                <a:fillRect/>
              </a:stretch>
            </p:blipFill>
          </mc:Fallback>
        </mc:AlternateContent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Duration: NCO versus </a:t>
            </a:r>
            <a:br>
              <a:rPr lang="en-US" sz="3200" dirty="0" smtClean="0"/>
            </a:br>
            <a:r>
              <a:rPr lang="en-US" sz="3200" dirty="0" err="1" smtClean="0"/>
              <a:t>pyNIO</a:t>
            </a:r>
            <a:r>
              <a:rPr lang="en-US" sz="3200" dirty="0" smtClean="0"/>
              <a:t> + MPI </a:t>
            </a:r>
            <a:r>
              <a:rPr lang="en-US" sz="3200" dirty="0" err="1" smtClean="0"/>
              <a:t>w</a:t>
            </a:r>
            <a:r>
              <a:rPr lang="en-US" sz="3200" dirty="0" smtClean="0"/>
              <a:t>/compression </a:t>
            </a:r>
            <a:endParaRPr lang="en-US" sz="3200" dirty="0"/>
          </a:p>
        </p:txBody>
      </p:sp>
      <p:pic>
        <p:nvPicPr>
          <p:cNvPr id="4" name="Content Placeholder 3" descr="pain-reduce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8187" r="-18187"/>
              <a:stretch>
                <a:fillRect/>
              </a:stretch>
            </p:blipFill>
          </mc:Choice>
          <mc:Fallback>
            <p:blipFill>
              <a:blip r:embed="rId3"/>
              <a:srcRect l="-18187" r="-18187"/>
              <a:stretch>
                <a:fillRect/>
              </a:stretch>
            </p:blipFill>
          </mc:Fallback>
        </mc:AlternateContent>
        <p:spPr/>
      </p:pic>
      <p:grpSp>
        <p:nvGrpSpPr>
          <p:cNvPr id="3" name="Group 9"/>
          <p:cNvGrpSpPr/>
          <p:nvPr/>
        </p:nvGrpSpPr>
        <p:grpSpPr>
          <a:xfrm>
            <a:off x="6659217" y="2374348"/>
            <a:ext cx="1750626" cy="2429565"/>
            <a:chOff x="6659217" y="2374348"/>
            <a:chExt cx="1750626" cy="2429565"/>
          </a:xfrm>
        </p:grpSpPr>
        <p:sp>
          <p:nvSpPr>
            <p:cNvPr id="5" name="Right Bracket 4"/>
            <p:cNvSpPr/>
            <p:nvPr/>
          </p:nvSpPr>
          <p:spPr>
            <a:xfrm>
              <a:off x="6659217" y="2374348"/>
              <a:ext cx="110435" cy="2429565"/>
            </a:xfrm>
            <a:prstGeom prst="rightBracket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02174" y="3600174"/>
              <a:ext cx="150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7.9x (3 nodes) 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06957" y="4079461"/>
            <a:ext cx="2512019" cy="949739"/>
            <a:chOff x="4306957" y="4218609"/>
            <a:chExt cx="2512019" cy="949739"/>
          </a:xfrm>
        </p:grpSpPr>
        <p:sp>
          <p:nvSpPr>
            <p:cNvPr id="6" name="Right Bracket 5"/>
            <p:cNvSpPr/>
            <p:nvPr/>
          </p:nvSpPr>
          <p:spPr>
            <a:xfrm>
              <a:off x="4306957" y="4218609"/>
              <a:ext cx="55217" cy="949739"/>
            </a:xfrm>
            <a:prstGeom prst="rightBracket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95303" y="4483666"/>
              <a:ext cx="2423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35x speedup (13 nodes)</a:t>
              </a:r>
              <a:endParaRPr lang="en-US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amounts of “easy-parallelism” present in post-processing operations</a:t>
            </a:r>
          </a:p>
          <a:p>
            <a:r>
              <a:rPr lang="en-US" dirty="0" smtClean="0"/>
              <a:t>Single source python scripts can be written to achieve task-parallel execution</a:t>
            </a:r>
          </a:p>
          <a:p>
            <a:r>
              <a:rPr lang="en-US" dirty="0" smtClean="0"/>
              <a:t>Factors of 8 – 35x speedup is possible</a:t>
            </a:r>
          </a:p>
          <a:p>
            <a:r>
              <a:rPr lang="en-US" dirty="0" smtClean="0"/>
              <a:t>Need ability to exploit both task and data parallelism</a:t>
            </a:r>
          </a:p>
          <a:p>
            <a:r>
              <a:rPr lang="en-US" dirty="0" smtClean="0"/>
              <a:t>Exploring broader use within CESM workflow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Expose entire NCL capability to python?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Post-processing consumes a surprisingly large fraction of simulation time for high-resolution runs</a:t>
            </a:r>
          </a:p>
          <a:p>
            <a:r>
              <a:rPr lang="en-US" dirty="0" smtClean="0"/>
              <a:t>Post-processing analysis is not typically parallelized</a:t>
            </a:r>
          </a:p>
          <a:p>
            <a:r>
              <a:rPr lang="en-US" dirty="0" smtClean="0"/>
              <a:t>Can we parallelize post-processing using existing software?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MPI </a:t>
            </a:r>
          </a:p>
          <a:p>
            <a:pPr lvl="1"/>
            <a:r>
              <a:rPr lang="en-US" dirty="0" err="1" smtClean="0"/>
              <a:t>pyNGL</a:t>
            </a:r>
            <a:r>
              <a:rPr lang="en-US" dirty="0" smtClean="0"/>
              <a:t>: python interface to NCL graphics</a:t>
            </a:r>
          </a:p>
          <a:p>
            <a:pPr lvl="1"/>
            <a:r>
              <a:rPr lang="en-US" dirty="0" err="1" smtClean="0"/>
              <a:t>pyNIO</a:t>
            </a:r>
            <a:r>
              <a:rPr lang="en-US" dirty="0" smtClean="0"/>
              <a:t>: python interface to NCL I/O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a “piece” of CESM post-processing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Conversion of time-slice to time-series</a:t>
            </a:r>
          </a:p>
          <a:p>
            <a:r>
              <a:rPr lang="en-US" dirty="0" smtClean="0"/>
              <a:t>Time-slice </a:t>
            </a:r>
          </a:p>
          <a:p>
            <a:pPr lvl="1"/>
            <a:r>
              <a:rPr lang="en-US" dirty="0" smtClean="0"/>
              <a:t>Generated by the CESM component model</a:t>
            </a:r>
          </a:p>
          <a:p>
            <a:pPr lvl="1"/>
            <a:r>
              <a:rPr lang="en-US" dirty="0" smtClean="0"/>
              <a:t>All variables for a particular time-slice in one file</a:t>
            </a:r>
          </a:p>
          <a:p>
            <a:r>
              <a:rPr lang="en-US" dirty="0" smtClean="0"/>
              <a:t>Time-series</a:t>
            </a:r>
          </a:p>
          <a:p>
            <a:pPr lvl="1"/>
            <a:r>
              <a:rPr lang="en-US" dirty="0" smtClean="0"/>
              <a:t>Form used for some post-processing and CMIP</a:t>
            </a:r>
          </a:p>
          <a:p>
            <a:pPr lvl="1"/>
            <a:r>
              <a:rPr lang="en-US" dirty="0" smtClean="0"/>
              <a:t>Single variables over a range of model time</a:t>
            </a:r>
          </a:p>
          <a:p>
            <a:r>
              <a:rPr lang="en-US" dirty="0" smtClean="0"/>
              <a:t>Single most expensive post-processing step for CMIP5 submission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experiment: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10-years of monthly time-slice files into time-series files</a:t>
            </a:r>
          </a:p>
          <a:p>
            <a:r>
              <a:rPr lang="en-US" dirty="0" smtClean="0"/>
              <a:t>Different methods:</a:t>
            </a:r>
          </a:p>
          <a:p>
            <a:pPr lvl="1"/>
            <a:r>
              <a:rPr lang="en-US" dirty="0" err="1" smtClean="0"/>
              <a:t>Netcdf</a:t>
            </a:r>
            <a:r>
              <a:rPr lang="en-US" dirty="0" smtClean="0"/>
              <a:t> Operators (NCO)</a:t>
            </a:r>
          </a:p>
          <a:p>
            <a:pPr lvl="1"/>
            <a:r>
              <a:rPr lang="en-US" dirty="0" smtClean="0"/>
              <a:t>NCAR Command Language (NCL)</a:t>
            </a:r>
          </a:p>
          <a:p>
            <a:pPr lvl="1"/>
            <a:r>
              <a:rPr lang="en-US" dirty="0" smtClean="0"/>
              <a:t>Python using </a:t>
            </a:r>
            <a:r>
              <a:rPr lang="en-US" dirty="0" err="1" smtClean="0"/>
              <a:t>pyNIO</a:t>
            </a:r>
            <a:r>
              <a:rPr lang="en-US" dirty="0" smtClean="0"/>
              <a:t> (NCL I/O library)</a:t>
            </a:r>
          </a:p>
          <a:p>
            <a:pPr lvl="1"/>
            <a:r>
              <a:rPr lang="en-US" dirty="0" smtClean="0"/>
              <a:t>Climate Data Operators (CDO)</a:t>
            </a:r>
          </a:p>
          <a:p>
            <a:pPr lvl="1"/>
            <a:r>
              <a:rPr lang="en-US" dirty="0" err="1" smtClean="0"/>
              <a:t>ncReshaper</a:t>
            </a:r>
            <a:r>
              <a:rPr lang="en-US" dirty="0" smtClean="0"/>
              <a:t>-prototype (Fortran + PIO)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characteristics:</a:t>
            </a:r>
            <a:br>
              <a:rPr lang="en-US" dirty="0" smtClean="0"/>
            </a:br>
            <a:r>
              <a:rPr lang="en-US" dirty="0" smtClean="0"/>
              <a:t>10-years of monthly 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2D </a:t>
                      </a:r>
                      <a:r>
                        <a:rPr lang="en-US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3D </a:t>
                      </a:r>
                      <a:r>
                        <a:rPr lang="en-US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total</a:t>
                      </a:r>
                      <a:r>
                        <a:rPr lang="en-US" baseline="0" dirty="0" smtClean="0"/>
                        <a:t> size (</a:t>
                      </a:r>
                      <a:r>
                        <a:rPr lang="en-US" baseline="0" dirty="0" err="1" smtClean="0"/>
                        <a:t>Gbytes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CAMFV-1.0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CAMSE-1.0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CICE-1.0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CAMSE-0.25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1077.1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CLM-1.0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CLM-0.25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CICE-0.1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569.6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POP-0.1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3183.8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POP-1.0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Duration: Serial NCO</a:t>
            </a:r>
            <a:endParaRPr lang="en-US" dirty="0"/>
          </a:p>
        </p:txBody>
      </p:sp>
      <p:pic>
        <p:nvPicPr>
          <p:cNvPr id="4" name="Content Placeholder 3" descr="pain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8187" r="-18187"/>
              <a:stretch>
                <a:fillRect/>
              </a:stretch>
            </p:blipFill>
          </mc:Choice>
          <mc:Fallback>
            <p:blipFill>
              <a:blip r:embed="rId3"/>
              <a:srcRect l="-18187" r="-18187"/>
              <a:stretch>
                <a:fillRect/>
              </a:stretch>
            </p:blipFill>
          </mc:Fallback>
        </mc:AlternateContent>
        <p:spPr/>
      </p:pic>
      <p:grpSp>
        <p:nvGrpSpPr>
          <p:cNvPr id="3" name="Group 9"/>
          <p:cNvGrpSpPr/>
          <p:nvPr/>
        </p:nvGrpSpPr>
        <p:grpSpPr>
          <a:xfrm>
            <a:off x="6460436" y="2948610"/>
            <a:ext cx="2269807" cy="1705598"/>
            <a:chOff x="6460436" y="2948610"/>
            <a:chExt cx="2269807" cy="1705598"/>
          </a:xfrm>
        </p:grpSpPr>
        <p:cxnSp>
          <p:nvCxnSpPr>
            <p:cNvPr id="8" name="Straight Arrow Connector 7"/>
            <p:cNvCxnSpPr/>
            <p:nvPr/>
          </p:nvCxnSpPr>
          <p:spPr>
            <a:xfrm rot="10800000">
              <a:off x="6460436" y="2948610"/>
              <a:ext cx="1446695" cy="128104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53130" y="4284876"/>
              <a:ext cx="1077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 hours!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501372" y="2528966"/>
            <a:ext cx="3496367" cy="2125242"/>
            <a:chOff x="501372" y="2528966"/>
            <a:chExt cx="3496367" cy="212524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126435" y="2948610"/>
              <a:ext cx="2871304" cy="1705598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1372" y="25289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hours</a:t>
              </a:r>
              <a:endParaRPr lang="en-US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Throughput: Serial methods</a:t>
            </a:r>
            <a:endParaRPr lang="en-US" dirty="0"/>
          </a:p>
        </p:txBody>
      </p:sp>
      <p:pic>
        <p:nvPicPr>
          <p:cNvPr id="4" name="Content Placeholder 3" descr="serial-throughpu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8187" r="-18187"/>
              <a:stretch>
                <a:fillRect/>
              </a:stretch>
            </p:blipFill>
          </mc:Choice>
          <mc:Fallback>
            <p:blipFill>
              <a:blip r:embed="rId3"/>
              <a:srcRect l="-18187" r="-18187"/>
              <a:stretch>
                <a:fillRect/>
              </a:stretch>
            </p:blipFill>
          </mc:Fallback>
        </mc:AlternateContent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Data-parallelism:</a:t>
            </a:r>
          </a:p>
          <a:p>
            <a:pPr lvl="1"/>
            <a:r>
              <a:rPr lang="en-US" dirty="0" smtClean="0"/>
              <a:t>Divide single variable across multiple ranks</a:t>
            </a:r>
          </a:p>
          <a:p>
            <a:pPr lvl="1"/>
            <a:r>
              <a:rPr lang="en-US" dirty="0" smtClean="0"/>
              <a:t>Parallelism used by large simulation codes: CESM, WRF, etc</a:t>
            </a:r>
          </a:p>
          <a:p>
            <a:pPr lvl="1"/>
            <a:r>
              <a:rPr lang="en-US" dirty="0" smtClean="0"/>
              <a:t>Approach used by </a:t>
            </a:r>
            <a:r>
              <a:rPr lang="en-US" dirty="0" err="1" smtClean="0"/>
              <a:t>ncReshaper</a:t>
            </a:r>
            <a:r>
              <a:rPr lang="en-US" dirty="0" smtClean="0"/>
              <a:t>-prototype code </a:t>
            </a:r>
          </a:p>
          <a:p>
            <a:r>
              <a:rPr lang="en-US" dirty="0" smtClean="0"/>
              <a:t>Task-parallelism:</a:t>
            </a:r>
          </a:p>
          <a:p>
            <a:pPr lvl="1"/>
            <a:r>
              <a:rPr lang="en-US" dirty="0" smtClean="0"/>
              <a:t>Divide independent tasks across multiple ranks</a:t>
            </a:r>
          </a:p>
          <a:p>
            <a:pPr lvl="1"/>
            <a:r>
              <a:rPr lang="en-US" dirty="0" smtClean="0"/>
              <a:t>Climate models output large number of different variables </a:t>
            </a:r>
          </a:p>
          <a:p>
            <a:pPr lvl="2"/>
            <a:r>
              <a:rPr lang="en-US" dirty="0" smtClean="0"/>
              <a:t>T, U, V, W, PS, etc..</a:t>
            </a:r>
          </a:p>
          <a:p>
            <a:pPr lvl="1"/>
            <a:r>
              <a:rPr lang="en-US" dirty="0" smtClean="0"/>
              <a:t>Approach used by python + MPI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source Python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dictionary which describes which tasks need to be performed</a:t>
            </a:r>
          </a:p>
          <a:p>
            <a:r>
              <a:rPr lang="en-US" dirty="0" smtClean="0"/>
              <a:t>Partition dictionary across MPI ranks</a:t>
            </a:r>
          </a:p>
          <a:p>
            <a:r>
              <a:rPr lang="en-US" dirty="0" smtClean="0"/>
              <a:t>Utility module ‘</a:t>
            </a:r>
            <a:r>
              <a:rPr lang="en-US" dirty="0" err="1" smtClean="0"/>
              <a:t>parUtils.py</a:t>
            </a:r>
            <a:r>
              <a:rPr lang="en-US" dirty="0" smtClean="0"/>
              <a:t>’ only difference between parallel and serial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7F5-1D9A-4D45-80F2-683043380F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5784</TotalTime>
  <Words>593</Words>
  <Application>Microsoft Macintosh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Post-processing analysis of climate simulation data using Python and MPI</vt:lpstr>
      <vt:lpstr>Motivation</vt:lpstr>
      <vt:lpstr>Consider a “piece” of CESM post-processing workflow</vt:lpstr>
      <vt:lpstr>The experiment: </vt:lpstr>
      <vt:lpstr>Dataset characteristics: 10-years of monthly output</vt:lpstr>
      <vt:lpstr>Duration: Serial NCO</vt:lpstr>
      <vt:lpstr>Throughput: Serial methods</vt:lpstr>
      <vt:lpstr>Approaches to Parallelism</vt:lpstr>
      <vt:lpstr>Single source Python approach</vt:lpstr>
      <vt:lpstr>Example python code </vt:lpstr>
      <vt:lpstr>Throughput: Parallel methods (4 nodes, 16 cores)</vt:lpstr>
      <vt:lpstr>Throughput: pyNIO + MPI w/compression</vt:lpstr>
      <vt:lpstr>Duration: NCO versus  pyNIO + MPI w/compression </vt:lpstr>
      <vt:lpstr>Conclusions</vt:lpstr>
    </vt:vector>
  </TitlesOfParts>
  <Company>John Dennis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CCSM to a Petascale system</dc:title>
  <dc:creator>John Dennis</dc:creator>
  <cp:lastModifiedBy>John Dennis</cp:lastModifiedBy>
  <cp:revision>136</cp:revision>
  <dcterms:created xsi:type="dcterms:W3CDTF">2014-05-07T16:44:20Z</dcterms:created>
  <dcterms:modified xsi:type="dcterms:W3CDTF">2014-05-07T16:45:01Z</dcterms:modified>
</cp:coreProperties>
</file>