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3" r:id="rId19"/>
    <p:sldId id="275" r:id="rId20"/>
    <p:sldId id="276" r:id="rId21"/>
    <p:sldId id="278" r:id="rId22"/>
    <p:sldId id="279" r:id="rId23"/>
    <p:sldId id="277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5F9"/>
    <a:srgbClr val="0066F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22" autoAdjust="0"/>
  </p:normalViewPr>
  <p:slideViewPr>
    <p:cSldViewPr>
      <p:cViewPr>
        <p:scale>
          <a:sx n="100" d="100"/>
          <a:sy n="100" d="100"/>
        </p:scale>
        <p:origin x="-1464" y="-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A3C79-90E8-4237-8D18-934E1E5EABF3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D735-1DCF-4870-AA82-431B39D84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8BCDE-B00A-443A-941B-7F13DBA8C5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9D6DC-BAEA-480F-9E64-DE3C36E75E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9D6DC-BAEA-480F-9E64-DE3C36E75E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1676400"/>
            <a:ext cx="7924800" cy="4267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74638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245225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fld id="{0EB9D6DC-BAEA-480F-9E64-DE3C36E75E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800" b="1">
          <a:solidFill>
            <a:srgbClr val="0735F9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ftp://ftp.ncdc.noaa.gov/pub/downloa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nomads.ncep.noaa.gov/pub/data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503238"/>
            <a:ext cx="7924800" cy="1782762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Operational Dataset Update Functionality Included in the NCAR Research Data Archive Management System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75668" y="3122473"/>
            <a:ext cx="5917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292079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Zaihua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Ji</a:t>
            </a:r>
          </a:p>
          <a:p>
            <a:pPr algn="ctr" defTabSz="3292079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Doug Schuster</a:t>
            </a:r>
          </a:p>
          <a:p>
            <a:pPr algn="ctr" defTabSz="3292079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Steven Worley</a:t>
            </a:r>
          </a:p>
          <a:p>
            <a:pPr algn="ctr" defTabSz="3292079"/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algn="ctr" defTabSz="3292079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Computational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and Information Systems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Laboratory</a:t>
            </a:r>
          </a:p>
          <a:p>
            <a:pPr algn="ctr" defTabSz="3292079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National Center for Atmospheric Research</a:t>
            </a:r>
          </a:p>
          <a:p>
            <a:pPr algn="ctr" defTabSz="3292079"/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algn="ctr" defTabSz="3292079"/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http://</a:t>
            </a:r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</a:rPr>
              <a:t>dss.ucar.edu</a:t>
            </a:r>
            <a:endParaRPr lang="en-US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Design of DSUPDT</a:t>
            </a:r>
            <a:endParaRPr kumimoji="0"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09208" y="1344272"/>
            <a:ext cx="7776488" cy="2956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Data </a:t>
            </a:r>
            <a:r>
              <a:rPr lang="en-US" sz="2000" dirty="0">
                <a:solidFill>
                  <a:srgbClr val="800000"/>
                </a:solidFill>
              </a:rPr>
              <a:t>Update </a:t>
            </a:r>
            <a:r>
              <a:rPr lang="en-US" sz="2000" dirty="0" smtClean="0">
                <a:solidFill>
                  <a:srgbClr val="800000"/>
                </a:solidFill>
              </a:rPr>
              <a:t>Cycle - a </a:t>
            </a:r>
            <a:r>
              <a:rPr lang="en-US" sz="2000" dirty="0">
                <a:solidFill>
                  <a:srgbClr val="800000"/>
                </a:solidFill>
              </a:rPr>
              <a:t>complete update process for a single </a:t>
            </a:r>
            <a:endParaRPr lang="en-US" sz="2000" dirty="0" smtClean="0">
              <a:solidFill>
                <a:srgbClr val="80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en-US" sz="2000" dirty="0" smtClean="0">
                <a:solidFill>
                  <a:srgbClr val="800000"/>
                </a:solidFill>
              </a:rPr>
              <a:t>update </a:t>
            </a:r>
            <a:r>
              <a:rPr lang="en-US" sz="2000" dirty="0">
                <a:solidFill>
                  <a:srgbClr val="800000"/>
                </a:solidFill>
              </a:rPr>
              <a:t>interval</a:t>
            </a:r>
            <a:endParaRPr lang="en-US" sz="2000" dirty="0" smtClean="0">
              <a:solidFill>
                <a:srgbClr val="800000"/>
              </a:solidFill>
            </a:endParaRP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Download </a:t>
            </a:r>
            <a:r>
              <a:rPr lang="en-US" sz="2000" dirty="0">
                <a:solidFill>
                  <a:srgbClr val="800000"/>
                </a:solidFill>
              </a:rPr>
              <a:t>Remote </a:t>
            </a:r>
            <a:r>
              <a:rPr lang="en-US" sz="2000" dirty="0" smtClean="0">
                <a:solidFill>
                  <a:srgbClr val="800000"/>
                </a:solidFill>
              </a:rPr>
              <a:t>File</a:t>
            </a:r>
            <a:endParaRPr lang="en-US" sz="2000" dirty="0">
              <a:solidFill>
                <a:srgbClr val="800000"/>
              </a:solidFill>
            </a:endParaRP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Build </a:t>
            </a:r>
            <a:r>
              <a:rPr lang="en-US" sz="2000" dirty="0">
                <a:solidFill>
                  <a:srgbClr val="800000"/>
                </a:solidFill>
              </a:rPr>
              <a:t>Local </a:t>
            </a:r>
            <a:r>
              <a:rPr lang="en-US" sz="2000" dirty="0" smtClean="0">
                <a:solidFill>
                  <a:srgbClr val="800000"/>
                </a:solidFill>
              </a:rPr>
              <a:t>File</a:t>
            </a:r>
            <a:endParaRPr lang="en-US" sz="2000" dirty="0">
              <a:solidFill>
                <a:srgbClr val="800000"/>
              </a:solidFill>
            </a:endParaRP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Archive </a:t>
            </a:r>
            <a:r>
              <a:rPr lang="en-US" sz="2000" dirty="0">
                <a:solidFill>
                  <a:srgbClr val="800000"/>
                </a:solidFill>
              </a:rPr>
              <a:t>Data </a:t>
            </a:r>
            <a:r>
              <a:rPr lang="en-US" sz="2000" dirty="0" smtClean="0">
                <a:solidFill>
                  <a:srgbClr val="800000"/>
                </a:solidFill>
              </a:rPr>
              <a:t>File</a:t>
            </a:r>
            <a:endParaRPr lang="en-US" sz="2000" dirty="0">
              <a:solidFill>
                <a:srgbClr val="800000"/>
              </a:solidFill>
            </a:endParaRP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Clean </a:t>
            </a:r>
            <a:r>
              <a:rPr lang="en-US" sz="2000" dirty="0">
                <a:solidFill>
                  <a:srgbClr val="800000"/>
                </a:solidFill>
              </a:rPr>
              <a:t>Up Temporary </a:t>
            </a:r>
            <a:r>
              <a:rPr lang="en-US" sz="2000" dirty="0" smtClean="0">
                <a:solidFill>
                  <a:srgbClr val="800000"/>
                </a:solidFill>
              </a:rPr>
              <a:t>Files</a:t>
            </a:r>
          </a:p>
          <a:p>
            <a:pPr marL="34290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Temporal </a:t>
            </a:r>
            <a:r>
              <a:rPr lang="en-US" sz="2000" dirty="0">
                <a:solidFill>
                  <a:srgbClr val="800000"/>
                </a:solidFill>
              </a:rPr>
              <a:t>Update Control </a:t>
            </a:r>
            <a:r>
              <a:rPr lang="en-US" sz="2000" dirty="0" smtClean="0">
                <a:solidFill>
                  <a:srgbClr val="800000"/>
                </a:solidFill>
              </a:rPr>
              <a:t>- synchronize </a:t>
            </a:r>
            <a:r>
              <a:rPr lang="en-US" sz="2000" dirty="0">
                <a:solidFill>
                  <a:srgbClr val="800000"/>
                </a:solidFill>
              </a:rPr>
              <a:t>the Data Update </a:t>
            </a:r>
            <a:r>
              <a:rPr lang="en-US" sz="2000" dirty="0" smtClean="0">
                <a:solidFill>
                  <a:srgbClr val="800000"/>
                </a:solidFill>
              </a:rPr>
              <a:t>Cycle</a:t>
            </a:r>
          </a:p>
          <a:p>
            <a:pPr lvl="1">
              <a:lnSpc>
                <a:spcPts val="2800"/>
              </a:lnSpc>
            </a:pPr>
            <a:r>
              <a:rPr lang="en-US" sz="2000" dirty="0" smtClean="0">
                <a:solidFill>
                  <a:srgbClr val="800000"/>
                </a:solidFill>
              </a:rPr>
              <a:t>with </a:t>
            </a:r>
            <a:r>
              <a:rPr lang="en-US" sz="2000" dirty="0">
                <a:solidFill>
                  <a:srgbClr val="800000"/>
                </a:solidFill>
              </a:rPr>
              <a:t>the data provider </a:t>
            </a:r>
            <a:r>
              <a:rPr lang="en-US" sz="2000" dirty="0" smtClean="0">
                <a:solidFill>
                  <a:srgbClr val="800000"/>
                </a:solidFill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49875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Design of DSUPDT – Data Update Cycle</a:t>
            </a:r>
            <a:endParaRPr kumimoji="0" lang="en-US" sz="2800" dirty="0"/>
          </a:p>
        </p:txBody>
      </p:sp>
      <p:pic>
        <p:nvPicPr>
          <p:cNvPr id="5" name="Picture 4" descr="update_flow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839" y="3750199"/>
            <a:ext cx="6400800" cy="45795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410602"/>
            <a:ext cx="5905500" cy="42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6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Design of DSUPDT – Data Update Cycle</a:t>
            </a:r>
            <a:endParaRPr kumimoji="0"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8416512" cy="3674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Server Files </a:t>
            </a:r>
            <a:r>
              <a:rPr lang="en-US" sz="2000" dirty="0">
                <a:solidFill>
                  <a:srgbClr val="800000"/>
                </a:solidFill>
              </a:rPr>
              <a:t>–</a:t>
            </a:r>
            <a:r>
              <a:rPr lang="en-US" sz="2000" dirty="0" smtClean="0">
                <a:solidFill>
                  <a:srgbClr val="800000"/>
                </a:solidFill>
              </a:rPr>
              <a:t> Source </a:t>
            </a:r>
            <a:r>
              <a:rPr lang="en-US" sz="2000" dirty="0">
                <a:solidFill>
                  <a:srgbClr val="800000"/>
                </a:solidFill>
              </a:rPr>
              <a:t>data files on remote or local servers</a:t>
            </a:r>
          </a:p>
          <a:p>
            <a:pPr marL="342900" lvl="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Remote Files – Data files downloaded onto local </a:t>
            </a:r>
            <a:r>
              <a:rPr lang="en-US" sz="2000" dirty="0" smtClean="0">
                <a:solidFill>
                  <a:srgbClr val="800000"/>
                </a:solidFill>
              </a:rPr>
              <a:t>disks</a:t>
            </a:r>
          </a:p>
          <a:p>
            <a:pPr lvl="1">
              <a:lnSpc>
                <a:spcPts val="2800"/>
              </a:lnSpc>
            </a:pPr>
            <a:r>
              <a:rPr lang="en-US" sz="2000" dirty="0" smtClean="0">
                <a:solidFill>
                  <a:srgbClr val="800000"/>
                </a:solidFill>
              </a:rPr>
              <a:t>                        and </a:t>
            </a:r>
            <a:r>
              <a:rPr lang="en-US" sz="2000" dirty="0">
                <a:solidFill>
                  <a:srgbClr val="800000"/>
                </a:solidFill>
              </a:rPr>
              <a:t>prior to any local processing</a:t>
            </a:r>
          </a:p>
          <a:p>
            <a:pPr marL="342900" lvl="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Local File – A file built (created) from the Remote </a:t>
            </a:r>
            <a:r>
              <a:rPr lang="en-US" sz="2000" dirty="0" smtClean="0">
                <a:solidFill>
                  <a:srgbClr val="800000"/>
                </a:solidFill>
              </a:rPr>
              <a:t>Files</a:t>
            </a:r>
          </a:p>
          <a:p>
            <a:pPr lvl="3">
              <a:lnSpc>
                <a:spcPts val="2800"/>
              </a:lnSpc>
            </a:pP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 smtClean="0">
                <a:solidFill>
                  <a:srgbClr val="800000"/>
                </a:solidFill>
              </a:rPr>
              <a:t>    and </a:t>
            </a:r>
            <a:r>
              <a:rPr lang="en-US" sz="2000" dirty="0">
                <a:solidFill>
                  <a:srgbClr val="800000"/>
                </a:solidFill>
              </a:rPr>
              <a:t>ready to be archived</a:t>
            </a:r>
          </a:p>
          <a:p>
            <a:pPr marL="342900" lvl="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Archive Files – Files on </a:t>
            </a:r>
            <a:r>
              <a:rPr lang="en-US" sz="2000" dirty="0" smtClean="0">
                <a:solidFill>
                  <a:srgbClr val="800000"/>
                </a:solidFill>
              </a:rPr>
              <a:t>HPSS</a:t>
            </a:r>
          </a:p>
          <a:p>
            <a:pPr lvl="4">
              <a:lnSpc>
                <a:spcPts val="2800"/>
              </a:lnSpc>
            </a:pP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 smtClean="0">
                <a:solidFill>
                  <a:srgbClr val="800000"/>
                </a:solidFill>
              </a:rPr>
              <a:t>   and </a:t>
            </a:r>
            <a:r>
              <a:rPr lang="en-US" sz="2000" dirty="0">
                <a:solidFill>
                  <a:srgbClr val="800000"/>
                </a:solidFill>
              </a:rPr>
              <a:t>copies online for direct web services.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800000"/>
              </a:solidFill>
            </a:endParaRPr>
          </a:p>
          <a:p>
            <a:pPr>
              <a:lnSpc>
                <a:spcPts val="2800"/>
              </a:lnSpc>
            </a:pPr>
            <a:r>
              <a:rPr lang="en-US" sz="2000" dirty="0" smtClean="0">
                <a:solidFill>
                  <a:srgbClr val="800000"/>
                </a:solidFill>
              </a:rPr>
              <a:t>NOTE: Key </a:t>
            </a:r>
            <a:r>
              <a:rPr lang="en-US" sz="2000" dirty="0">
                <a:solidFill>
                  <a:srgbClr val="800000"/>
                </a:solidFill>
              </a:rPr>
              <a:t>file during a Data Update Cycle is the Local </a:t>
            </a:r>
            <a:r>
              <a:rPr lang="en-US" sz="2000" dirty="0" smtClean="0">
                <a:solidFill>
                  <a:srgbClr val="800000"/>
                </a:solidFill>
              </a:rPr>
              <a:t>File and</a:t>
            </a:r>
          </a:p>
          <a:p>
            <a:pPr lvl="1">
              <a:lnSpc>
                <a:spcPts val="2800"/>
              </a:lnSpc>
            </a:pP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 smtClean="0">
                <a:solidFill>
                  <a:srgbClr val="800000"/>
                </a:solidFill>
              </a:rPr>
              <a:t>     the </a:t>
            </a:r>
            <a:r>
              <a:rPr lang="en-US" sz="2000" dirty="0">
                <a:solidFill>
                  <a:srgbClr val="800000"/>
                </a:solidFill>
              </a:rPr>
              <a:t>focus of an update cycle is to build and archive the Local </a:t>
            </a:r>
            <a:r>
              <a:rPr lang="en-US" sz="2000" dirty="0" smtClean="0">
                <a:solidFill>
                  <a:srgbClr val="800000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19901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Design of DSUPDT – Temporal Update Control</a:t>
            </a:r>
            <a:endParaRPr kumimoji="0" lang="en-US" sz="2800" dirty="0"/>
          </a:p>
        </p:txBody>
      </p:sp>
      <p:pic>
        <p:nvPicPr>
          <p:cNvPr id="5" name="Picture 4" descr="update_flow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839" y="3750199"/>
            <a:ext cx="6400800" cy="45795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28" y="1371600"/>
            <a:ext cx="739517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4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Design of DSUPDT – Temporal Update Retry</a:t>
            </a:r>
            <a:endParaRPr kumimoji="0" lang="en-US" sz="2800" dirty="0"/>
          </a:p>
        </p:txBody>
      </p:sp>
      <p:pic>
        <p:nvPicPr>
          <p:cNvPr id="5" name="Picture 4" descr="update_flow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839" y="3750199"/>
            <a:ext cx="6400800" cy="45795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905000"/>
            <a:ext cx="7772401" cy="32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3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Design of DSUPDT – Update Window</a:t>
            </a:r>
            <a:endParaRPr kumimoji="0" lang="en-US" sz="2800" dirty="0"/>
          </a:p>
        </p:txBody>
      </p:sp>
      <p:pic>
        <p:nvPicPr>
          <p:cNvPr id="5" name="Picture 4" descr="update_flow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839" y="3750199"/>
            <a:ext cx="6400800" cy="45795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1447800"/>
            <a:ext cx="753431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Implementation of DSUPDT</a:t>
            </a:r>
            <a:endParaRPr kumimoji="0"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09208" y="1832726"/>
            <a:ext cx="8302273" cy="1879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dirty="0">
                <a:solidFill>
                  <a:srgbClr val="800000"/>
                </a:solidFill>
              </a:rPr>
              <a:t>Three levels of programming </a:t>
            </a:r>
            <a:r>
              <a:rPr lang="en-US" sz="2400" dirty="0" smtClean="0">
                <a:solidFill>
                  <a:srgbClr val="800000"/>
                </a:solidFill>
              </a:rPr>
              <a:t>configurations</a:t>
            </a:r>
            <a:r>
              <a:rPr lang="en-US" sz="2000" dirty="0" smtClean="0">
                <a:solidFill>
                  <a:srgbClr val="800000"/>
                </a:solidFill>
              </a:rPr>
              <a:t>:</a:t>
            </a:r>
          </a:p>
          <a:p>
            <a:pPr>
              <a:lnSpc>
                <a:spcPts val="2800"/>
              </a:lnSpc>
            </a:pPr>
            <a:endParaRPr lang="en-US" sz="2000" dirty="0" smtClean="0">
              <a:solidFill>
                <a:srgbClr val="800000"/>
              </a:solidFill>
            </a:endParaRPr>
          </a:p>
          <a:p>
            <a:pPr marL="34290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Update Control - </a:t>
            </a:r>
            <a:r>
              <a:rPr lang="en-US" sz="2000" dirty="0">
                <a:solidFill>
                  <a:srgbClr val="800000"/>
                </a:solidFill>
              </a:rPr>
              <a:t>manages update schedules</a:t>
            </a:r>
          </a:p>
          <a:p>
            <a:pPr marL="34290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Local File - </a:t>
            </a:r>
            <a:r>
              <a:rPr lang="en-US" sz="2000" dirty="0">
                <a:solidFill>
                  <a:srgbClr val="800000"/>
                </a:solidFill>
              </a:rPr>
              <a:t>configuration defines how a local file is built and archived</a:t>
            </a:r>
          </a:p>
          <a:p>
            <a:pPr marL="34290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Remote File - defines </a:t>
            </a:r>
            <a:r>
              <a:rPr lang="en-US" sz="2000" dirty="0">
                <a:solidFill>
                  <a:srgbClr val="800000"/>
                </a:solidFill>
              </a:rPr>
              <a:t>the server/remote file </a:t>
            </a:r>
            <a:r>
              <a:rPr lang="en-US" sz="2000" dirty="0" smtClean="0">
                <a:solidFill>
                  <a:srgbClr val="800000"/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351732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Implementation of DSUPDT</a:t>
            </a:r>
            <a:endParaRPr kumimoji="0"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09208" y="1832726"/>
            <a:ext cx="8302273" cy="1879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dirty="0">
                <a:solidFill>
                  <a:srgbClr val="800000"/>
                </a:solidFill>
              </a:rPr>
              <a:t>Three levels of programming </a:t>
            </a:r>
            <a:r>
              <a:rPr lang="en-US" sz="2400" dirty="0" smtClean="0">
                <a:solidFill>
                  <a:srgbClr val="800000"/>
                </a:solidFill>
              </a:rPr>
              <a:t>configurations</a:t>
            </a:r>
            <a:r>
              <a:rPr lang="en-US" sz="2000" dirty="0" smtClean="0">
                <a:solidFill>
                  <a:srgbClr val="800000"/>
                </a:solidFill>
              </a:rPr>
              <a:t>:</a:t>
            </a:r>
          </a:p>
          <a:p>
            <a:pPr>
              <a:lnSpc>
                <a:spcPts val="2800"/>
              </a:lnSpc>
            </a:pPr>
            <a:endParaRPr lang="en-US" sz="2000" dirty="0" smtClean="0">
              <a:solidFill>
                <a:srgbClr val="800000"/>
              </a:solidFill>
            </a:endParaRPr>
          </a:p>
          <a:p>
            <a:pPr marL="34290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Update Control - </a:t>
            </a:r>
            <a:r>
              <a:rPr lang="en-US" sz="2000" dirty="0">
                <a:solidFill>
                  <a:srgbClr val="800000"/>
                </a:solidFill>
              </a:rPr>
              <a:t>manages update schedules</a:t>
            </a:r>
          </a:p>
          <a:p>
            <a:pPr marL="34290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Local File - </a:t>
            </a:r>
            <a:r>
              <a:rPr lang="en-US" sz="2000" dirty="0">
                <a:solidFill>
                  <a:srgbClr val="800000"/>
                </a:solidFill>
              </a:rPr>
              <a:t>configuration defines how a local file is built and archived</a:t>
            </a:r>
          </a:p>
          <a:p>
            <a:pPr marL="34290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Remote File - defines </a:t>
            </a:r>
            <a:r>
              <a:rPr lang="en-US" sz="2000" dirty="0">
                <a:solidFill>
                  <a:srgbClr val="800000"/>
                </a:solidFill>
              </a:rPr>
              <a:t>the server/remote file </a:t>
            </a:r>
            <a:r>
              <a:rPr lang="en-US" sz="2000" dirty="0" smtClean="0">
                <a:solidFill>
                  <a:srgbClr val="800000"/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6195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990600"/>
          </a:xfrm>
        </p:spPr>
        <p:txBody>
          <a:bodyPr/>
          <a:lstStyle/>
          <a:p>
            <a:pPr algn="l"/>
            <a:r>
              <a:rPr kumimoji="0" lang="en-US" sz="2400" dirty="0" smtClean="0"/>
              <a:t>Implementation of DSUPDT – Update Control Configuration</a:t>
            </a:r>
            <a:endParaRPr kumimoji="0"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09208" y="1832726"/>
            <a:ext cx="8199681" cy="4028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Control ID – Unique ID for an Update Control configuration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Parent Control ID – Do not process update actions </a:t>
            </a:r>
            <a:r>
              <a:rPr lang="en-US" dirty="0" smtClean="0">
                <a:solidFill>
                  <a:srgbClr val="800000"/>
                </a:solidFill>
              </a:rPr>
              <a:t>until</a:t>
            </a:r>
          </a:p>
          <a:p>
            <a:pPr lvl="1">
              <a:lnSpc>
                <a:spcPts val="2800"/>
              </a:lnSpc>
            </a:pPr>
            <a:r>
              <a:rPr lang="en-US" dirty="0" smtClean="0">
                <a:solidFill>
                  <a:srgbClr val="800000"/>
                </a:solidFill>
              </a:rPr>
              <a:t>		        a </a:t>
            </a:r>
            <a:r>
              <a:rPr lang="en-US" dirty="0">
                <a:solidFill>
                  <a:srgbClr val="800000"/>
                </a:solidFill>
              </a:rPr>
              <a:t>parent control configuration is finished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Action– Update actions (UF – a full update cycle)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Frequency – Update control frequency (6H – update every 6 hours)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Control Offset – Update control offset (</a:t>
            </a:r>
            <a:r>
              <a:rPr lang="en-US" dirty="0" smtClean="0">
                <a:solidFill>
                  <a:srgbClr val="800000"/>
                </a:solidFill>
              </a:rPr>
              <a:t>2D8H, update </a:t>
            </a:r>
            <a:r>
              <a:rPr lang="en-US" dirty="0">
                <a:solidFill>
                  <a:srgbClr val="800000"/>
                </a:solidFill>
              </a:rPr>
              <a:t>at 8:00AM on day 3)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Retry Interval – Time to wait before retrying a failed update </a:t>
            </a:r>
            <a:r>
              <a:rPr lang="en-US" dirty="0" smtClean="0">
                <a:solidFill>
                  <a:srgbClr val="800000"/>
                </a:solidFill>
              </a:rPr>
              <a:t>action</a:t>
            </a:r>
            <a:endParaRPr lang="en-US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Control Time – Date and time when update actions are due to be </a:t>
            </a:r>
            <a:r>
              <a:rPr lang="en-US" dirty="0" smtClean="0">
                <a:solidFill>
                  <a:srgbClr val="800000"/>
                </a:solidFill>
              </a:rPr>
              <a:t>processed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Valid </a:t>
            </a:r>
            <a:r>
              <a:rPr lang="en-US" dirty="0">
                <a:solidFill>
                  <a:srgbClr val="800000"/>
                </a:solidFill>
              </a:rPr>
              <a:t>Interval – Update control window (10D – </a:t>
            </a:r>
            <a:r>
              <a:rPr lang="en-US" dirty="0" smtClean="0">
                <a:solidFill>
                  <a:srgbClr val="800000"/>
                </a:solidFill>
              </a:rPr>
              <a:t>reprocess </a:t>
            </a:r>
            <a:r>
              <a:rPr lang="en-US" dirty="0">
                <a:solidFill>
                  <a:srgbClr val="800000"/>
                </a:solidFill>
              </a:rPr>
              <a:t>10 days backward) 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Email Options – Send email for full report; summary, or error </a:t>
            </a:r>
            <a:r>
              <a:rPr lang="en-US" dirty="0" smtClean="0">
                <a:solidFill>
                  <a:srgbClr val="800000"/>
                </a:solidFill>
              </a:rPr>
              <a:t>only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Update </a:t>
            </a:r>
            <a:r>
              <a:rPr lang="en-US" dirty="0">
                <a:solidFill>
                  <a:srgbClr val="800000"/>
                </a:solidFill>
              </a:rPr>
              <a:t>Options – Mode options for update actions (G – use GMT </a:t>
            </a:r>
            <a:r>
              <a:rPr lang="en-US" dirty="0" smtClean="0">
                <a:solidFill>
                  <a:srgbClr val="800000"/>
                </a:solidFill>
              </a:rPr>
              <a:t>time)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1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990600"/>
          </a:xfrm>
        </p:spPr>
        <p:txBody>
          <a:bodyPr/>
          <a:lstStyle/>
          <a:p>
            <a:pPr algn="l"/>
            <a:r>
              <a:rPr kumimoji="0" lang="en-US" sz="2400" dirty="0" smtClean="0"/>
              <a:t>Implementation of DSUPDT – Local File Configuration</a:t>
            </a:r>
            <a:endParaRPr kumimoji="0"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8430513" cy="438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Local File ID – Unique ID for an individual Local File configuration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Control ID – Unique ID linked to the Update Control configuration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Local File – Local file name, usually includes a temporal </a:t>
            </a:r>
            <a:r>
              <a:rPr lang="en-US" dirty="0" smtClean="0">
                <a:solidFill>
                  <a:srgbClr val="800000"/>
                </a:solidFill>
              </a:rPr>
              <a:t>pattern</a:t>
            </a:r>
            <a:endParaRPr lang="en-US" dirty="0">
              <a:solidFill>
                <a:srgbClr val="800000"/>
              </a:solidFill>
            </a:endParaRPr>
          </a:p>
          <a:p>
            <a:pPr lvl="3">
              <a:lnSpc>
                <a:spcPts val="2800"/>
              </a:lnSpc>
            </a:pPr>
            <a:r>
              <a:rPr lang="en-US" dirty="0" smtClean="0">
                <a:solidFill>
                  <a:srgbClr val="800000"/>
                </a:solidFill>
              </a:rPr>
              <a:t>   and unique </a:t>
            </a:r>
            <a:r>
              <a:rPr lang="en-US" dirty="0">
                <a:solidFill>
                  <a:srgbClr val="800000"/>
                </a:solidFill>
              </a:rPr>
              <a:t>for a data interval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Action– Data archive actions (AB – </a:t>
            </a:r>
            <a:r>
              <a:rPr lang="en-US" dirty="0" smtClean="0">
                <a:solidFill>
                  <a:srgbClr val="800000"/>
                </a:solidFill>
              </a:rPr>
              <a:t>to </a:t>
            </a:r>
            <a:r>
              <a:rPr lang="en-US" dirty="0">
                <a:solidFill>
                  <a:srgbClr val="800000"/>
                </a:solidFill>
              </a:rPr>
              <a:t>both Online </a:t>
            </a:r>
            <a:r>
              <a:rPr lang="en-US" dirty="0" smtClean="0">
                <a:solidFill>
                  <a:srgbClr val="800000"/>
                </a:solidFill>
              </a:rPr>
              <a:t>and HPSS</a:t>
            </a:r>
            <a:r>
              <a:rPr lang="en-US" dirty="0">
                <a:solidFill>
                  <a:srgbClr val="800000"/>
                </a:solidFill>
              </a:rPr>
              <a:t>)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Frequency – Data file frequency (1M – monthly data, 6H – 6-hourly data)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Download Command – (</a:t>
            </a:r>
            <a:r>
              <a:rPr lang="en-US" dirty="0" err="1">
                <a:solidFill>
                  <a:srgbClr val="800000"/>
                </a:solidFill>
              </a:rPr>
              <a:t>ncftpget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  <a:hlinkClick r:id="rId2" action="ppaction://hlinkfile"/>
              </a:rPr>
              <a:t>ftp://ftp.ncdc.noaa.gov/pub/download/</a:t>
            </a:r>
            <a:r>
              <a:rPr lang="en-US" dirty="0">
                <a:solidFill>
                  <a:srgbClr val="800000"/>
                </a:solidFill>
              </a:rPr>
              <a:t>)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Data End Date – End Date of data interval (2011-10-31 – for October of </a:t>
            </a:r>
            <a:r>
              <a:rPr lang="en-US" dirty="0" smtClean="0">
                <a:solidFill>
                  <a:srgbClr val="800000"/>
                </a:solidFill>
              </a:rPr>
              <a:t>2011)</a:t>
            </a:r>
            <a:endParaRPr lang="en-US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Data End Hour– End Hour of data interval (6, </a:t>
            </a:r>
            <a:r>
              <a:rPr lang="en-US" dirty="0" smtClean="0">
                <a:solidFill>
                  <a:srgbClr val="800000"/>
                </a:solidFill>
              </a:rPr>
              <a:t>12… </a:t>
            </a:r>
            <a:r>
              <a:rPr lang="en-US" dirty="0">
                <a:solidFill>
                  <a:srgbClr val="800000"/>
                </a:solidFill>
              </a:rPr>
              <a:t>– for data frequency of 6H)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Archive Options – Options to control how a local file is </a:t>
            </a:r>
            <a:r>
              <a:rPr lang="en-US" dirty="0" smtClean="0">
                <a:solidFill>
                  <a:srgbClr val="800000"/>
                </a:solidFill>
              </a:rPr>
              <a:t>archived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Process </a:t>
            </a:r>
            <a:r>
              <a:rPr lang="en-US" dirty="0">
                <a:solidFill>
                  <a:srgbClr val="800000"/>
                </a:solidFill>
              </a:rPr>
              <a:t>Command – Customized command to </a:t>
            </a:r>
            <a:r>
              <a:rPr lang="en-US" dirty="0" smtClean="0">
                <a:solidFill>
                  <a:srgbClr val="800000"/>
                </a:solidFill>
              </a:rPr>
              <a:t>validate</a:t>
            </a:r>
          </a:p>
          <a:p>
            <a:pPr lvl="5">
              <a:lnSpc>
                <a:spcPts val="2800"/>
              </a:lnSpc>
            </a:pP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 or </a:t>
            </a:r>
            <a:r>
              <a:rPr lang="en-US" dirty="0">
                <a:solidFill>
                  <a:srgbClr val="800000"/>
                </a:solidFill>
              </a:rPr>
              <a:t>further process the remote </a:t>
            </a:r>
            <a:r>
              <a:rPr lang="en-US" dirty="0" smtClean="0">
                <a:solidFill>
                  <a:srgbClr val="800000"/>
                </a:solidFill>
              </a:rPr>
              <a:t>files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6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/>
              <a:t>Presentation Outline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828800"/>
            <a:ext cx="7620000" cy="3733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2"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Introduction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Research Data Archive Components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What Dataset Updates Do?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Challenges of Operational Dataset Updates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Design of DSUPDT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Implementation of DSUPDT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Examples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052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10600" cy="990600"/>
          </a:xfrm>
        </p:spPr>
        <p:txBody>
          <a:bodyPr/>
          <a:lstStyle/>
          <a:p>
            <a:pPr algn="l"/>
            <a:r>
              <a:rPr kumimoji="0" lang="en-US" sz="2400" dirty="0" smtClean="0"/>
              <a:t>Implementation of DSUPDT – Remote File Configuration (Optional)</a:t>
            </a:r>
            <a:endParaRPr kumimoji="0"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9367" y="1522637"/>
            <a:ext cx="8494633" cy="2592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Remote File – Remote file name, usually includes a temporal </a:t>
            </a:r>
            <a:r>
              <a:rPr lang="en-US" dirty="0" smtClean="0">
                <a:solidFill>
                  <a:srgbClr val="800000"/>
                </a:solidFill>
              </a:rPr>
              <a:t>pattern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and</a:t>
            </a:r>
          </a:p>
          <a:p>
            <a:pPr lvl="3">
              <a:lnSpc>
                <a:spcPts val="2800"/>
              </a:lnSpc>
            </a:pP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    unique </a:t>
            </a:r>
            <a:r>
              <a:rPr lang="en-US" dirty="0">
                <a:solidFill>
                  <a:srgbClr val="800000"/>
                </a:solidFill>
              </a:rPr>
              <a:t>for a Time Interval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Local File ID </a:t>
            </a:r>
            <a:r>
              <a:rPr lang="en-US" dirty="0" smtClean="0">
                <a:solidFill>
                  <a:srgbClr val="800000"/>
                </a:solidFill>
              </a:rPr>
              <a:t>–Refers to an </a:t>
            </a:r>
            <a:r>
              <a:rPr lang="en-US" dirty="0">
                <a:solidFill>
                  <a:srgbClr val="800000"/>
                </a:solidFill>
              </a:rPr>
              <a:t>individual local file configuration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Server File – File name on remote server, </a:t>
            </a:r>
            <a:r>
              <a:rPr lang="en-US" dirty="0" smtClean="0">
                <a:solidFill>
                  <a:srgbClr val="800000"/>
                </a:solidFill>
              </a:rPr>
              <a:t>if </a:t>
            </a:r>
            <a:r>
              <a:rPr lang="en-US" dirty="0">
                <a:solidFill>
                  <a:srgbClr val="800000"/>
                </a:solidFill>
              </a:rPr>
              <a:t>it is different from remote file name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Download Command </a:t>
            </a:r>
            <a:r>
              <a:rPr lang="en-US" dirty="0" smtClean="0">
                <a:solidFill>
                  <a:srgbClr val="800000"/>
                </a:solidFill>
              </a:rPr>
              <a:t>–if </a:t>
            </a:r>
            <a:r>
              <a:rPr lang="en-US" dirty="0">
                <a:solidFill>
                  <a:srgbClr val="800000"/>
                </a:solidFill>
              </a:rPr>
              <a:t>a unique command is needed for each remote file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Time Interval– Time internal for Remote </a:t>
            </a:r>
            <a:r>
              <a:rPr lang="en-US" dirty="0" smtClean="0">
                <a:solidFill>
                  <a:srgbClr val="800000"/>
                </a:solidFill>
              </a:rPr>
              <a:t>Files, if multiple ones for a single </a:t>
            </a:r>
          </a:p>
          <a:p>
            <a:pPr lvl="3">
              <a:lnSpc>
                <a:spcPts val="2800"/>
              </a:lnSpc>
            </a:pPr>
            <a:r>
              <a:rPr lang="en-US" dirty="0" smtClean="0">
                <a:solidFill>
                  <a:srgbClr val="800000"/>
                </a:solidFill>
              </a:rPr>
              <a:t>       Local file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1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990600"/>
          </a:xfrm>
        </p:spPr>
        <p:txBody>
          <a:bodyPr/>
          <a:lstStyle/>
          <a:p>
            <a:pPr algn="l"/>
            <a:r>
              <a:rPr kumimoji="0" lang="en-US" sz="2400" dirty="0" smtClean="0"/>
              <a:t>Examples – NCEP FNL 6 Hourly, Update Control Configuration</a:t>
            </a:r>
            <a:endParaRPr kumimoji="0"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2737" y="1447800"/>
            <a:ext cx="8109912" cy="3674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Control ID – </a:t>
            </a:r>
            <a:r>
              <a:rPr lang="en-US" sz="2000" dirty="0" smtClean="0">
                <a:solidFill>
                  <a:srgbClr val="800000"/>
                </a:solidFill>
              </a:rPr>
              <a:t>23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Parent Control ID – </a:t>
            </a:r>
            <a:r>
              <a:rPr lang="en-US" sz="2000" dirty="0" smtClean="0">
                <a:solidFill>
                  <a:srgbClr val="800000"/>
                </a:solidFill>
              </a:rPr>
              <a:t>0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Action– UF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Frequency </a:t>
            </a:r>
            <a:r>
              <a:rPr lang="en-US" sz="2000" dirty="0" smtClean="0">
                <a:solidFill>
                  <a:srgbClr val="800000"/>
                </a:solidFill>
              </a:rPr>
              <a:t>– 6H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Control </a:t>
            </a:r>
            <a:r>
              <a:rPr lang="en-US" sz="2000" dirty="0">
                <a:solidFill>
                  <a:srgbClr val="800000"/>
                </a:solidFill>
              </a:rPr>
              <a:t>Offset – </a:t>
            </a:r>
            <a:r>
              <a:rPr lang="en-US" sz="2000" dirty="0" smtClean="0">
                <a:solidFill>
                  <a:srgbClr val="800000"/>
                </a:solidFill>
              </a:rPr>
              <a:t>3H45N (3:45, 9:45, 15:45 &amp; 21:45)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Retry Interval – </a:t>
            </a:r>
            <a:r>
              <a:rPr lang="en-US" sz="2000" dirty="0" smtClean="0">
                <a:solidFill>
                  <a:srgbClr val="800000"/>
                </a:solidFill>
              </a:rPr>
              <a:t>3H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Control Time – </a:t>
            </a:r>
            <a:r>
              <a:rPr lang="en-US" sz="2000" dirty="0">
                <a:solidFill>
                  <a:srgbClr val="800000"/>
                </a:solidFill>
              </a:rPr>
              <a:t>2012-02-</a:t>
            </a:r>
            <a:r>
              <a:rPr lang="en-US" sz="2000" dirty="0" smtClean="0">
                <a:solidFill>
                  <a:srgbClr val="800000"/>
                </a:solidFill>
              </a:rPr>
              <a:t>23 </a:t>
            </a:r>
            <a:r>
              <a:rPr lang="en-US" sz="2000" dirty="0">
                <a:solidFill>
                  <a:srgbClr val="800000"/>
                </a:solidFill>
              </a:rPr>
              <a:t>15:45:</a:t>
            </a:r>
            <a:r>
              <a:rPr lang="en-US" sz="2000" dirty="0" smtClean="0">
                <a:solidFill>
                  <a:srgbClr val="800000"/>
                </a:solidFill>
              </a:rPr>
              <a:t>00 (reset automatically)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Valid </a:t>
            </a:r>
            <a:r>
              <a:rPr lang="en-US" sz="2000" dirty="0">
                <a:solidFill>
                  <a:srgbClr val="800000"/>
                </a:solidFill>
              </a:rPr>
              <a:t>Interval – </a:t>
            </a:r>
            <a:r>
              <a:rPr lang="en-US" sz="2000" dirty="0" smtClean="0">
                <a:solidFill>
                  <a:srgbClr val="800000"/>
                </a:solidFill>
              </a:rPr>
              <a:t>5D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Email Options – </a:t>
            </a:r>
            <a:r>
              <a:rPr lang="en-US" sz="2000" dirty="0" smtClean="0">
                <a:solidFill>
                  <a:srgbClr val="800000"/>
                </a:solidFill>
              </a:rPr>
              <a:t>S (Send Summary email only)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Update </a:t>
            </a:r>
            <a:r>
              <a:rPr lang="en-US" sz="2000" dirty="0">
                <a:solidFill>
                  <a:srgbClr val="800000"/>
                </a:solidFill>
              </a:rPr>
              <a:t>Options – </a:t>
            </a:r>
            <a:r>
              <a:rPr lang="en-US" sz="2000" dirty="0" smtClean="0">
                <a:solidFill>
                  <a:srgbClr val="800000"/>
                </a:solidFill>
              </a:rPr>
              <a:t>GMN  (G-GMT, M-Multi-Cycles &amp; N-</a:t>
            </a:r>
            <a:r>
              <a:rPr lang="en-US" sz="2000" dirty="0" err="1" smtClean="0">
                <a:solidFill>
                  <a:srgbClr val="800000"/>
                </a:solidFill>
              </a:rPr>
              <a:t>checkNewer</a:t>
            </a:r>
            <a:r>
              <a:rPr lang="en-US" sz="2000" dirty="0" smtClean="0">
                <a:solidFill>
                  <a:srgbClr val="800000"/>
                </a:solidFill>
              </a:rPr>
              <a:t>)</a:t>
            </a:r>
            <a:endParaRPr lang="en-US" sz="2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2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990600"/>
          </a:xfrm>
        </p:spPr>
        <p:txBody>
          <a:bodyPr/>
          <a:lstStyle/>
          <a:p>
            <a:pPr algn="l"/>
            <a:r>
              <a:rPr lang="en-US" sz="2400" dirty="0" smtClean="0"/>
              <a:t>Examples </a:t>
            </a:r>
            <a:r>
              <a:rPr lang="en-US" sz="2400" dirty="0"/>
              <a:t>– NCEP FNL 6 Hourly, </a:t>
            </a:r>
            <a:r>
              <a:rPr kumimoji="0" lang="en-US" sz="2400" dirty="0" smtClean="0"/>
              <a:t>Local File Configuration – GRIB2</a:t>
            </a:r>
            <a:endParaRPr kumimoji="0"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5753" y="1524000"/>
            <a:ext cx="6571030" cy="3674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Local File ID – </a:t>
            </a:r>
            <a:r>
              <a:rPr lang="en-US" sz="2000" dirty="0" smtClean="0">
                <a:solidFill>
                  <a:srgbClr val="800000"/>
                </a:solidFill>
              </a:rPr>
              <a:t>213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Control ID </a:t>
            </a:r>
            <a:r>
              <a:rPr lang="en-US" sz="2000" dirty="0" smtClean="0">
                <a:solidFill>
                  <a:srgbClr val="800000"/>
                </a:solidFill>
              </a:rPr>
              <a:t>– 23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Local File</a:t>
            </a:r>
            <a:r>
              <a:rPr lang="en-US" sz="2000" dirty="0">
                <a:solidFill>
                  <a:srgbClr val="800000"/>
                </a:solidFill>
              </a:rPr>
              <a:t> – </a:t>
            </a:r>
            <a:r>
              <a:rPr lang="is-IS" sz="2000" dirty="0" smtClean="0">
                <a:solidFill>
                  <a:srgbClr val="800000"/>
                </a:solidFill>
              </a:rPr>
              <a:t>fnl_</a:t>
            </a:r>
            <a:r>
              <a:rPr lang="is-IS" sz="2000" dirty="0">
                <a:solidFill>
                  <a:srgbClr val="800000"/>
                </a:solidFill>
              </a:rPr>
              <a:t>&lt;YYYYMMDD&gt;_&lt;HH&gt;</a:t>
            </a:r>
            <a:r>
              <a:rPr lang="is-IS" sz="2000" dirty="0" smtClean="0">
                <a:solidFill>
                  <a:srgbClr val="800000"/>
                </a:solidFill>
              </a:rPr>
              <a:t>_00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Action</a:t>
            </a:r>
            <a:r>
              <a:rPr lang="en-US" sz="2000" dirty="0" smtClean="0">
                <a:solidFill>
                  <a:srgbClr val="800000"/>
                </a:solidFill>
              </a:rPr>
              <a:t>– AB (to </a:t>
            </a:r>
            <a:r>
              <a:rPr lang="en-US" sz="2000" dirty="0">
                <a:solidFill>
                  <a:srgbClr val="800000"/>
                </a:solidFill>
              </a:rPr>
              <a:t>both Online </a:t>
            </a:r>
            <a:r>
              <a:rPr lang="en-US" sz="2000" dirty="0" smtClean="0">
                <a:solidFill>
                  <a:srgbClr val="800000"/>
                </a:solidFill>
              </a:rPr>
              <a:t>and HPSS</a:t>
            </a:r>
            <a:r>
              <a:rPr lang="en-US" sz="2000" dirty="0">
                <a:solidFill>
                  <a:srgbClr val="800000"/>
                </a:solidFill>
              </a:rPr>
              <a:t>)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Frequency – </a:t>
            </a:r>
            <a:r>
              <a:rPr lang="en-US" sz="2000" dirty="0" smtClean="0">
                <a:solidFill>
                  <a:srgbClr val="800000"/>
                </a:solidFill>
              </a:rPr>
              <a:t>6H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Download Command </a:t>
            </a:r>
            <a:r>
              <a:rPr lang="en-US" sz="2000" dirty="0" smtClean="0">
                <a:solidFill>
                  <a:srgbClr val="800000"/>
                </a:solidFill>
              </a:rPr>
              <a:t>– 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Data </a:t>
            </a:r>
            <a:r>
              <a:rPr lang="en-US" sz="2000" dirty="0">
                <a:solidFill>
                  <a:srgbClr val="800000"/>
                </a:solidFill>
              </a:rPr>
              <a:t>End Date – </a:t>
            </a:r>
            <a:r>
              <a:rPr lang="en-US" sz="2000" dirty="0">
                <a:solidFill>
                  <a:srgbClr val="800000"/>
                </a:solidFill>
              </a:rPr>
              <a:t>2012-02-</a:t>
            </a:r>
            <a:r>
              <a:rPr lang="en-US" sz="2000" dirty="0" smtClean="0">
                <a:solidFill>
                  <a:srgbClr val="800000"/>
                </a:solidFill>
              </a:rPr>
              <a:t>23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Data </a:t>
            </a:r>
            <a:r>
              <a:rPr lang="en-US" sz="2000" dirty="0">
                <a:solidFill>
                  <a:srgbClr val="800000"/>
                </a:solidFill>
              </a:rPr>
              <a:t>End </a:t>
            </a:r>
            <a:r>
              <a:rPr lang="en-US" sz="2000" dirty="0" smtClean="0">
                <a:solidFill>
                  <a:srgbClr val="800000"/>
                </a:solidFill>
              </a:rPr>
              <a:t>Hour – 12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Archive </a:t>
            </a:r>
            <a:r>
              <a:rPr lang="en-US" sz="2000" dirty="0">
                <a:solidFill>
                  <a:srgbClr val="800000"/>
                </a:solidFill>
              </a:rPr>
              <a:t>Options </a:t>
            </a:r>
            <a:r>
              <a:rPr lang="en-US" sz="2000" dirty="0" smtClean="0">
                <a:solidFill>
                  <a:srgbClr val="800000"/>
                </a:solidFill>
              </a:rPr>
              <a:t>– </a:t>
            </a:r>
            <a:r>
              <a:rPr lang="is-IS" sz="2000" dirty="0">
                <a:solidFill>
                  <a:srgbClr val="800000"/>
                </a:solidFill>
              </a:rPr>
              <a:t>-GX -DF GRIB2 -GI </a:t>
            </a:r>
            <a:r>
              <a:rPr lang="is-IS" sz="2000" dirty="0" smtClean="0">
                <a:solidFill>
                  <a:srgbClr val="800000"/>
                </a:solidFill>
              </a:rPr>
              <a:t>2</a:t>
            </a:r>
            <a:r>
              <a:rPr lang="is-IS" sz="2000" dirty="0">
                <a:solidFill>
                  <a:srgbClr val="800000"/>
                </a:solidFill>
              </a:rPr>
              <a:t>&lt;YYYYMM</a:t>
            </a:r>
            <a:r>
              <a:rPr lang="is-IS" sz="2000" dirty="0" smtClean="0">
                <a:solidFill>
                  <a:srgbClr val="800000"/>
                </a:solidFill>
              </a:rPr>
              <a:t>&gt;</a:t>
            </a:r>
            <a:endParaRPr lang="en-US" sz="2000" dirty="0" smtClean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Process </a:t>
            </a:r>
            <a:r>
              <a:rPr lang="en-US" sz="2000" dirty="0">
                <a:solidFill>
                  <a:srgbClr val="800000"/>
                </a:solidFill>
              </a:rPr>
              <a:t>Command </a:t>
            </a:r>
            <a:r>
              <a:rPr lang="en-US" sz="2000" dirty="0" smtClean="0">
                <a:solidFill>
                  <a:srgbClr val="80000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5648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10600" cy="990600"/>
          </a:xfrm>
        </p:spPr>
        <p:txBody>
          <a:bodyPr/>
          <a:lstStyle/>
          <a:p>
            <a:pPr algn="l"/>
            <a:r>
              <a:rPr lang="en-US" sz="2400" dirty="0" smtClean="0"/>
              <a:t>Examples </a:t>
            </a:r>
            <a:r>
              <a:rPr lang="en-US" sz="2400" dirty="0"/>
              <a:t>– NCEP FNL 6 Hourly, </a:t>
            </a:r>
            <a:r>
              <a:rPr lang="en-US" sz="2400" dirty="0" smtClean="0"/>
              <a:t>Remote </a:t>
            </a:r>
            <a:r>
              <a:rPr lang="en-US" sz="2400" dirty="0"/>
              <a:t>File Configuration – GRIB2</a:t>
            </a:r>
            <a:endParaRPr kumimoji="0"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430513" cy="22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Remote File – </a:t>
            </a:r>
            <a:r>
              <a:rPr lang="en-US" sz="2000" dirty="0" err="1">
                <a:solidFill>
                  <a:srgbClr val="800000"/>
                </a:solidFill>
              </a:rPr>
              <a:t>fnl</a:t>
            </a:r>
            <a:r>
              <a:rPr lang="en-US" sz="2000" dirty="0">
                <a:solidFill>
                  <a:srgbClr val="800000"/>
                </a:solidFill>
              </a:rPr>
              <a:t>_&lt;YYYYMMDD&gt;_&lt;HH&gt;</a:t>
            </a:r>
            <a:r>
              <a:rPr lang="en-US" sz="2000" dirty="0" smtClean="0">
                <a:solidFill>
                  <a:srgbClr val="800000"/>
                </a:solidFill>
              </a:rPr>
              <a:t>_00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Local </a:t>
            </a:r>
            <a:r>
              <a:rPr lang="en-US" sz="2000" dirty="0">
                <a:solidFill>
                  <a:srgbClr val="800000"/>
                </a:solidFill>
              </a:rPr>
              <a:t>File ID </a:t>
            </a:r>
            <a:r>
              <a:rPr lang="en-US" sz="2000" dirty="0" smtClean="0">
                <a:solidFill>
                  <a:srgbClr val="800000"/>
                </a:solidFill>
              </a:rPr>
              <a:t>– 213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Server File – </a:t>
            </a:r>
            <a:r>
              <a:rPr lang="en-US" sz="2000" dirty="0">
                <a:solidFill>
                  <a:srgbClr val="800000"/>
                </a:solidFill>
              </a:rPr>
              <a:t>gdas1.t&lt;HH&gt;z.pgrbf00.</a:t>
            </a:r>
            <a:r>
              <a:rPr lang="en-US" sz="2000" dirty="0" smtClean="0">
                <a:solidFill>
                  <a:srgbClr val="800000"/>
                </a:solidFill>
              </a:rPr>
              <a:t>grib2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Download Command </a:t>
            </a:r>
            <a:r>
              <a:rPr lang="en-US" sz="2000" dirty="0">
                <a:solidFill>
                  <a:srgbClr val="800000"/>
                </a:solidFill>
              </a:rPr>
              <a:t>– </a:t>
            </a:r>
            <a:r>
              <a:rPr lang="en-US" sz="2000" dirty="0" err="1">
                <a:solidFill>
                  <a:srgbClr val="800000"/>
                </a:solidFill>
              </a:rPr>
              <a:t>wget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  <a:hlinkClick r:id="rId2"/>
              </a:rPr>
              <a:t>http://nomads.ncep.noaa.gov/pub/data</a:t>
            </a:r>
            <a:r>
              <a:rPr lang="en-US" sz="2000" dirty="0" smtClean="0">
                <a:solidFill>
                  <a:srgbClr val="800000"/>
                </a:solidFill>
                <a:hlinkClick r:id="rId2"/>
              </a:rPr>
              <a:t>/</a:t>
            </a:r>
            <a:r>
              <a:rPr lang="en-US" sz="2000" dirty="0" smtClean="0">
                <a:solidFill>
                  <a:srgbClr val="800000"/>
                </a:solidFill>
              </a:rPr>
              <a:t>  \</a:t>
            </a:r>
          </a:p>
          <a:p>
            <a:pPr lvl="5">
              <a:lnSpc>
                <a:spcPts val="2800"/>
              </a:lnSpc>
            </a:pPr>
            <a:r>
              <a:rPr lang="en-US" sz="2000" dirty="0" smtClean="0">
                <a:solidFill>
                  <a:srgbClr val="800000"/>
                </a:solidFill>
              </a:rPr>
              <a:t>       </a:t>
            </a:r>
            <a:r>
              <a:rPr lang="en-US" sz="2000" dirty="0" err="1" smtClean="0">
                <a:solidFill>
                  <a:srgbClr val="800000"/>
                </a:solidFill>
              </a:rPr>
              <a:t>nccf</a:t>
            </a:r>
            <a:r>
              <a:rPr lang="en-US" sz="2000" dirty="0">
                <a:solidFill>
                  <a:srgbClr val="800000"/>
                </a:solidFill>
              </a:rPr>
              <a:t>/com/</a:t>
            </a:r>
            <a:r>
              <a:rPr lang="en-US" sz="2000" dirty="0" err="1">
                <a:solidFill>
                  <a:srgbClr val="800000"/>
                </a:solidFill>
              </a:rPr>
              <a:t>gfs</a:t>
            </a:r>
            <a:r>
              <a:rPr lang="en-US" sz="2000" dirty="0">
                <a:solidFill>
                  <a:srgbClr val="800000"/>
                </a:solidFill>
              </a:rPr>
              <a:t>/prod/</a:t>
            </a:r>
            <a:r>
              <a:rPr lang="en-US" sz="2000" dirty="0" err="1">
                <a:solidFill>
                  <a:srgbClr val="800000"/>
                </a:solidFill>
              </a:rPr>
              <a:t>gdas</a:t>
            </a:r>
            <a:r>
              <a:rPr lang="en-US" sz="2000" dirty="0">
                <a:solidFill>
                  <a:srgbClr val="800000"/>
                </a:solidFill>
              </a:rPr>
              <a:t>.&lt;YYYYMMDD&gt;/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Time Interval– </a:t>
            </a:r>
            <a:r>
              <a:rPr lang="en-US" sz="2000" dirty="0" smtClean="0">
                <a:solidFill>
                  <a:srgbClr val="800000"/>
                </a:solidFill>
              </a:rPr>
              <a:t>6H</a:t>
            </a:r>
            <a:endParaRPr lang="en-US" sz="2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8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990600"/>
          </a:xfrm>
        </p:spPr>
        <p:txBody>
          <a:bodyPr/>
          <a:lstStyle/>
          <a:p>
            <a:pPr algn="l"/>
            <a:r>
              <a:rPr lang="en-US" sz="2400" dirty="0" smtClean="0"/>
              <a:t>Examples </a:t>
            </a:r>
            <a:r>
              <a:rPr lang="en-US" sz="2400" dirty="0"/>
              <a:t>– NCEP FNL 6 Hourly, </a:t>
            </a:r>
            <a:r>
              <a:rPr kumimoji="0" lang="en-US" sz="2400" dirty="0" smtClean="0"/>
              <a:t>Local File Configuration – GRIB1</a:t>
            </a:r>
            <a:endParaRPr kumimoji="0"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507457" cy="3674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Local File ID – </a:t>
            </a:r>
            <a:r>
              <a:rPr lang="en-US" sz="2000" dirty="0" smtClean="0">
                <a:solidFill>
                  <a:srgbClr val="800000"/>
                </a:solidFill>
              </a:rPr>
              <a:t>214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Control ID </a:t>
            </a:r>
            <a:r>
              <a:rPr lang="en-US" sz="2000" dirty="0" smtClean="0">
                <a:solidFill>
                  <a:srgbClr val="800000"/>
                </a:solidFill>
              </a:rPr>
              <a:t>– 23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Local File</a:t>
            </a:r>
            <a:r>
              <a:rPr lang="en-US" sz="2000" dirty="0">
                <a:solidFill>
                  <a:srgbClr val="800000"/>
                </a:solidFill>
              </a:rPr>
              <a:t> – </a:t>
            </a:r>
            <a:r>
              <a:rPr lang="is-IS" sz="2000" dirty="0" smtClean="0">
                <a:solidFill>
                  <a:srgbClr val="800000"/>
                </a:solidFill>
              </a:rPr>
              <a:t>fnl_</a:t>
            </a:r>
            <a:r>
              <a:rPr lang="is-IS" sz="2000" dirty="0">
                <a:solidFill>
                  <a:srgbClr val="800000"/>
                </a:solidFill>
              </a:rPr>
              <a:t>&lt;YYYYMMDD&gt;_&lt;HH&gt;</a:t>
            </a:r>
            <a:r>
              <a:rPr lang="is-IS" sz="2000" dirty="0" smtClean="0">
                <a:solidFill>
                  <a:srgbClr val="800000"/>
                </a:solidFill>
              </a:rPr>
              <a:t>_00_c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Action</a:t>
            </a:r>
            <a:r>
              <a:rPr lang="en-US" sz="2000" dirty="0" smtClean="0">
                <a:solidFill>
                  <a:srgbClr val="800000"/>
                </a:solidFill>
              </a:rPr>
              <a:t>– AB (to </a:t>
            </a:r>
            <a:r>
              <a:rPr lang="en-US" sz="2000" dirty="0">
                <a:solidFill>
                  <a:srgbClr val="800000"/>
                </a:solidFill>
              </a:rPr>
              <a:t>both Online </a:t>
            </a:r>
            <a:r>
              <a:rPr lang="en-US" sz="2000" dirty="0" smtClean="0">
                <a:solidFill>
                  <a:srgbClr val="800000"/>
                </a:solidFill>
              </a:rPr>
              <a:t>and HPSS</a:t>
            </a:r>
            <a:r>
              <a:rPr lang="en-US" sz="2000" dirty="0">
                <a:solidFill>
                  <a:srgbClr val="800000"/>
                </a:solidFill>
              </a:rPr>
              <a:t>)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Frequency – </a:t>
            </a:r>
            <a:r>
              <a:rPr lang="en-US" sz="2000" dirty="0" smtClean="0">
                <a:solidFill>
                  <a:srgbClr val="800000"/>
                </a:solidFill>
              </a:rPr>
              <a:t>6H</a:t>
            </a:r>
            <a:endParaRPr lang="en-US" sz="2000" dirty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Download Command </a:t>
            </a:r>
            <a:r>
              <a:rPr lang="en-US" sz="2000" dirty="0">
                <a:solidFill>
                  <a:srgbClr val="800000"/>
                </a:solidFill>
              </a:rPr>
              <a:t>– </a:t>
            </a:r>
            <a:r>
              <a:rPr lang="en-US" sz="2000" dirty="0" err="1">
                <a:solidFill>
                  <a:srgbClr val="800000"/>
                </a:solidFill>
              </a:rPr>
              <a:t>cnvgrib</a:t>
            </a:r>
            <a:r>
              <a:rPr lang="en-US" sz="2000" dirty="0">
                <a:solidFill>
                  <a:srgbClr val="800000"/>
                </a:solidFill>
              </a:rPr>
              <a:t> -g21 </a:t>
            </a:r>
            <a:r>
              <a:rPr lang="en-US" sz="2000" dirty="0" err="1" smtClean="0">
                <a:solidFill>
                  <a:srgbClr val="800000"/>
                </a:solidFill>
              </a:rPr>
              <a:t>fnl</a:t>
            </a:r>
            <a:r>
              <a:rPr lang="en-US" sz="2000" dirty="0" smtClean="0">
                <a:solidFill>
                  <a:srgbClr val="800000"/>
                </a:solidFill>
              </a:rPr>
              <a:t>_</a:t>
            </a:r>
            <a:r>
              <a:rPr lang="en-US" sz="2000" dirty="0">
                <a:solidFill>
                  <a:srgbClr val="800000"/>
                </a:solidFill>
              </a:rPr>
              <a:t>&lt;YYYYMMDD&gt;_&lt;HH&gt;_00 -LF</a:t>
            </a:r>
            <a:endParaRPr lang="en-US" sz="2000" dirty="0" smtClean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Data </a:t>
            </a:r>
            <a:r>
              <a:rPr lang="en-US" sz="2000" dirty="0">
                <a:solidFill>
                  <a:srgbClr val="800000"/>
                </a:solidFill>
              </a:rPr>
              <a:t>End Date – </a:t>
            </a:r>
            <a:r>
              <a:rPr lang="en-US" sz="2000" dirty="0">
                <a:solidFill>
                  <a:srgbClr val="800000"/>
                </a:solidFill>
              </a:rPr>
              <a:t>2012-02-</a:t>
            </a:r>
            <a:r>
              <a:rPr lang="en-US" sz="2000" dirty="0" smtClean="0">
                <a:solidFill>
                  <a:srgbClr val="800000"/>
                </a:solidFill>
              </a:rPr>
              <a:t>23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Data </a:t>
            </a:r>
            <a:r>
              <a:rPr lang="en-US" sz="2000" dirty="0">
                <a:solidFill>
                  <a:srgbClr val="800000"/>
                </a:solidFill>
              </a:rPr>
              <a:t>End Hour– </a:t>
            </a:r>
            <a:r>
              <a:rPr lang="en-US" sz="2000" dirty="0" smtClean="0">
                <a:solidFill>
                  <a:srgbClr val="800000"/>
                </a:solidFill>
              </a:rPr>
              <a:t>12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Archive </a:t>
            </a:r>
            <a:r>
              <a:rPr lang="en-US" sz="2000" dirty="0">
                <a:solidFill>
                  <a:srgbClr val="800000"/>
                </a:solidFill>
              </a:rPr>
              <a:t>Options </a:t>
            </a:r>
            <a:r>
              <a:rPr lang="en-US" sz="2000" dirty="0" smtClean="0">
                <a:solidFill>
                  <a:srgbClr val="800000"/>
                </a:solidFill>
              </a:rPr>
              <a:t>– </a:t>
            </a:r>
            <a:r>
              <a:rPr lang="is-IS" sz="2000" dirty="0">
                <a:solidFill>
                  <a:srgbClr val="800000"/>
                </a:solidFill>
              </a:rPr>
              <a:t>-GX -DF </a:t>
            </a:r>
            <a:r>
              <a:rPr lang="is-IS" sz="2000" dirty="0" smtClean="0">
                <a:solidFill>
                  <a:srgbClr val="800000"/>
                </a:solidFill>
              </a:rPr>
              <a:t>GRIB1 –GI </a:t>
            </a:r>
            <a:r>
              <a:rPr lang="is-IS" sz="2000" dirty="0">
                <a:solidFill>
                  <a:srgbClr val="800000"/>
                </a:solidFill>
              </a:rPr>
              <a:t>1</a:t>
            </a:r>
            <a:r>
              <a:rPr lang="is-IS" sz="2000" dirty="0" smtClean="0">
                <a:solidFill>
                  <a:srgbClr val="800000"/>
                </a:solidFill>
              </a:rPr>
              <a:t>&lt;</a:t>
            </a:r>
            <a:r>
              <a:rPr lang="is-IS" sz="2000" dirty="0">
                <a:solidFill>
                  <a:srgbClr val="800000"/>
                </a:solidFill>
              </a:rPr>
              <a:t>YYYYMM</a:t>
            </a:r>
            <a:r>
              <a:rPr lang="is-IS" sz="2000" dirty="0" smtClean="0">
                <a:solidFill>
                  <a:srgbClr val="800000"/>
                </a:solidFill>
              </a:rPr>
              <a:t>&gt;</a:t>
            </a:r>
            <a:endParaRPr lang="en-US" sz="2000" dirty="0" smtClean="0">
              <a:solidFill>
                <a:srgbClr val="800000"/>
              </a:solidFill>
            </a:endParaRP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Process </a:t>
            </a:r>
            <a:r>
              <a:rPr lang="en-US" sz="2000" dirty="0">
                <a:solidFill>
                  <a:srgbClr val="800000"/>
                </a:solidFill>
              </a:rPr>
              <a:t>Command </a:t>
            </a:r>
            <a:r>
              <a:rPr lang="en-US" sz="2000" dirty="0" smtClean="0">
                <a:solidFill>
                  <a:srgbClr val="80000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44340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990600"/>
          </a:xfrm>
        </p:spPr>
        <p:txBody>
          <a:bodyPr/>
          <a:lstStyle/>
          <a:p>
            <a:pPr algn="l"/>
            <a:r>
              <a:rPr lang="en-US" sz="2400" dirty="0" smtClean="0"/>
              <a:t>Conclusion</a:t>
            </a:r>
            <a:endParaRPr kumimoji="0"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8186857" cy="1874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Three levels </a:t>
            </a:r>
            <a:r>
              <a:rPr lang="en-US" dirty="0">
                <a:solidFill>
                  <a:srgbClr val="800000"/>
                </a:solidFill>
              </a:rPr>
              <a:t>of </a:t>
            </a:r>
            <a:r>
              <a:rPr lang="en-US" dirty="0" smtClean="0">
                <a:solidFill>
                  <a:srgbClr val="800000"/>
                </a:solidFill>
              </a:rPr>
              <a:t>programming configuration (recorded in RDADB)</a:t>
            </a:r>
          </a:p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Multiple </a:t>
            </a:r>
            <a:r>
              <a:rPr lang="en-US" dirty="0">
                <a:solidFill>
                  <a:srgbClr val="800000"/>
                </a:solidFill>
              </a:rPr>
              <a:t>actions </a:t>
            </a:r>
            <a:r>
              <a:rPr lang="en-US" dirty="0" smtClean="0">
                <a:solidFill>
                  <a:srgbClr val="800000"/>
                </a:solidFill>
              </a:rPr>
              <a:t>to </a:t>
            </a:r>
            <a:r>
              <a:rPr lang="en-US" dirty="0">
                <a:solidFill>
                  <a:srgbClr val="800000"/>
                </a:solidFill>
              </a:rPr>
              <a:t>complete a full Data Update </a:t>
            </a:r>
            <a:r>
              <a:rPr lang="en-US" dirty="0" smtClean="0">
                <a:solidFill>
                  <a:srgbClr val="800000"/>
                </a:solidFill>
              </a:rPr>
              <a:t>Cycle</a:t>
            </a:r>
          </a:p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Temporal </a:t>
            </a:r>
            <a:r>
              <a:rPr lang="en-US" dirty="0">
                <a:solidFill>
                  <a:srgbClr val="800000"/>
                </a:solidFill>
              </a:rPr>
              <a:t>Update Control </a:t>
            </a:r>
            <a:r>
              <a:rPr lang="en-US" dirty="0" smtClean="0">
                <a:solidFill>
                  <a:srgbClr val="800000"/>
                </a:solidFill>
              </a:rPr>
              <a:t>for individual or all actions</a:t>
            </a:r>
          </a:p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Distributed daemons </a:t>
            </a:r>
            <a:r>
              <a:rPr lang="en-US" dirty="0">
                <a:solidFill>
                  <a:srgbClr val="800000"/>
                </a:solidFill>
              </a:rPr>
              <a:t>running on </a:t>
            </a:r>
            <a:r>
              <a:rPr lang="en-US" dirty="0" smtClean="0">
                <a:solidFill>
                  <a:srgbClr val="800000"/>
                </a:solidFill>
              </a:rPr>
              <a:t>multiple servers for due dataset updates</a:t>
            </a:r>
          </a:p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Failed </a:t>
            </a:r>
            <a:r>
              <a:rPr lang="en-US" dirty="0">
                <a:solidFill>
                  <a:srgbClr val="800000"/>
                </a:solidFill>
              </a:rPr>
              <a:t>update </a:t>
            </a:r>
            <a:r>
              <a:rPr lang="en-US" dirty="0" smtClean="0">
                <a:solidFill>
                  <a:srgbClr val="800000"/>
                </a:solidFill>
              </a:rPr>
              <a:t>processes are detected and reprocessed by any idle daemon</a:t>
            </a:r>
          </a:p>
        </p:txBody>
      </p:sp>
    </p:spTree>
    <p:extLst>
      <p:ext uri="{BB962C8B-B14F-4D97-AF65-F5344CB8AC3E}">
        <p14:creationId xmlns:p14="http://schemas.microsoft.com/office/powerpoint/2010/main" val="383004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Introduction</a:t>
            </a:r>
            <a:endParaRPr kumimoji="0"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353569" cy="4392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Growing </a:t>
            </a:r>
            <a:r>
              <a:rPr lang="en-US" sz="2000" dirty="0">
                <a:solidFill>
                  <a:srgbClr val="800000"/>
                </a:solidFill>
                <a:latin typeface="Times New Roman"/>
              </a:rPr>
              <a:t>complexity, volume, and reliance 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for operational data archiving</a:t>
            </a:r>
          </a:p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Past </a:t>
            </a:r>
            <a:r>
              <a:rPr lang="en-US" sz="2000" dirty="0">
                <a:solidFill>
                  <a:srgbClr val="800000"/>
                </a:solidFill>
                <a:latin typeface="Times New Roman"/>
              </a:rPr>
              <a:t>tools focused on data delivered via media, such as tape, or 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ftp scripting</a:t>
            </a:r>
          </a:p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Presently </a:t>
            </a:r>
            <a:r>
              <a:rPr lang="en-US" sz="2000" dirty="0">
                <a:solidFill>
                  <a:srgbClr val="800000"/>
                </a:solidFill>
                <a:latin typeface="Times New Roman"/>
              </a:rPr>
              <a:t>most data are acquired using network 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transfers many </a:t>
            </a:r>
            <a:r>
              <a:rPr lang="en-US" sz="2000" dirty="0">
                <a:solidFill>
                  <a:srgbClr val="800000"/>
                </a:solidFill>
                <a:latin typeface="Times New Roman"/>
              </a:rPr>
              <a:t>times per 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day</a:t>
            </a:r>
          </a:p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Past </a:t>
            </a:r>
            <a:r>
              <a:rPr lang="en-US" sz="2000" dirty="0">
                <a:solidFill>
                  <a:srgbClr val="800000"/>
                </a:solidFill>
                <a:latin typeface="Times New Roman"/>
              </a:rPr>
              <a:t>archive management technologies do not scale to this new 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paradigm</a:t>
            </a:r>
          </a:p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DSUPDT </a:t>
            </a:r>
            <a:r>
              <a:rPr lang="en-US" sz="2000" dirty="0">
                <a:solidFill>
                  <a:srgbClr val="800000"/>
                </a:solidFill>
                <a:latin typeface="Times New Roman"/>
              </a:rPr>
              <a:t>uses open source databases and locally written 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utilities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fetching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Interrogating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Archiving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providing </a:t>
            </a:r>
            <a:r>
              <a:rPr lang="en-US" sz="2000" dirty="0">
                <a:solidFill>
                  <a:srgbClr val="800000"/>
                </a:solidFill>
                <a:latin typeface="Times New Roman"/>
              </a:rPr>
              <a:t>long-term research data 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stewardship</a:t>
            </a:r>
          </a:p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Over </a:t>
            </a:r>
            <a:r>
              <a:rPr lang="en-US" sz="2000" dirty="0">
                <a:solidFill>
                  <a:srgbClr val="800000"/>
                </a:solidFill>
                <a:latin typeface="Times New Roman"/>
              </a:rPr>
              <a:t>150 RDA dataset products are managed under DSUPDT 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control</a:t>
            </a:r>
          </a:p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Update scheduled at hourly</a:t>
            </a:r>
            <a:r>
              <a:rPr lang="en-US" sz="2000" dirty="0">
                <a:solidFill>
                  <a:srgbClr val="800000"/>
                </a:solidFill>
                <a:latin typeface="Times New Roman"/>
              </a:rPr>
              <a:t>, daily, weekly, monthly, and yearly 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intervals</a:t>
            </a:r>
          </a:p>
          <a:p>
            <a:pPr marL="285750" indent="-28575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DSUPDT </a:t>
            </a:r>
            <a:r>
              <a:rPr lang="en-US" sz="2000" dirty="0">
                <a:solidFill>
                  <a:srgbClr val="800000"/>
                </a:solidFill>
                <a:latin typeface="Times New Roman"/>
              </a:rPr>
              <a:t>is f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ully </a:t>
            </a:r>
            <a:r>
              <a:rPr lang="en-US" sz="2000" dirty="0">
                <a:solidFill>
                  <a:srgbClr val="800000"/>
                </a:solidFill>
                <a:latin typeface="Times New Roman"/>
              </a:rPr>
              <a:t>scalable and 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supports </a:t>
            </a:r>
            <a:r>
              <a:rPr lang="en-US" sz="2000" dirty="0">
                <a:solidFill>
                  <a:srgbClr val="800000"/>
                </a:solidFill>
                <a:latin typeface="Times New Roman"/>
              </a:rPr>
              <a:t>addition of all new data 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</a:rPr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274221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Research Data Archive Components</a:t>
            </a:r>
            <a:endParaRPr kumimoji="0"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0" y="1447800"/>
            <a:ext cx="6977270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90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Research Data Archive Components</a:t>
            </a:r>
            <a:endParaRPr kumimoji="0"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763664" cy="5464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TMP Data – Temporary storage for data processing 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RDAMS  - Research Data Archive Management System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Retrieve remote data files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Build local data files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Archive data to disk and/or archive storage systems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Harvest file content standard metadata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Build and stage data for user requests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RDADB – Research Data Archive Database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File names, formats, and storage locations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Dataset discovery metadata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File content metadata</a:t>
            </a:r>
          </a:p>
          <a:p>
            <a:pPr marL="285750" lvl="0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Online Data – Data on </a:t>
            </a:r>
            <a:r>
              <a:rPr lang="en-US" dirty="0" smtClean="0">
                <a:solidFill>
                  <a:srgbClr val="800000"/>
                </a:solidFill>
              </a:rPr>
              <a:t>disk, available </a:t>
            </a:r>
            <a:r>
              <a:rPr lang="en-US" dirty="0">
                <a:solidFill>
                  <a:srgbClr val="800000"/>
                </a:solidFill>
              </a:rPr>
              <a:t>through </a:t>
            </a:r>
            <a:r>
              <a:rPr lang="en-US" dirty="0" smtClean="0">
                <a:solidFill>
                  <a:srgbClr val="800000"/>
                </a:solidFill>
              </a:rPr>
              <a:t>RDA </a:t>
            </a:r>
            <a:r>
              <a:rPr lang="en-US" dirty="0">
                <a:solidFill>
                  <a:srgbClr val="800000"/>
                </a:solidFill>
              </a:rPr>
              <a:t>Web Interface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Data files for direct download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Data files for direct access by users on NCAR computers</a:t>
            </a:r>
          </a:p>
          <a:p>
            <a:pPr marL="742950" lvl="1" indent="-28575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Data files staged temporarily, resulting from one time user requests  </a:t>
            </a:r>
          </a:p>
        </p:txBody>
      </p:sp>
    </p:spTree>
    <p:extLst>
      <p:ext uri="{BB962C8B-B14F-4D97-AF65-F5344CB8AC3E}">
        <p14:creationId xmlns:p14="http://schemas.microsoft.com/office/powerpoint/2010/main" val="389917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Research Data Archive Components</a:t>
            </a:r>
            <a:endParaRPr kumimoji="0"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6345" y="1305547"/>
            <a:ext cx="7545655" cy="4028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RDA Web Interface – RDA web-server interface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Download Online Data - real-time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Download data re-staged from archive storage - delayed mode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Download data </a:t>
            </a:r>
            <a:r>
              <a:rPr lang="en-US" dirty="0" smtClean="0">
                <a:solidFill>
                  <a:srgbClr val="800000"/>
                </a:solidFill>
              </a:rPr>
              <a:t>from subset </a:t>
            </a:r>
            <a:r>
              <a:rPr lang="en-US" dirty="0">
                <a:solidFill>
                  <a:srgbClr val="800000"/>
                </a:solidFill>
              </a:rPr>
              <a:t>requests - delayed mode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Download data </a:t>
            </a:r>
            <a:r>
              <a:rPr lang="en-US" dirty="0" smtClean="0">
                <a:solidFill>
                  <a:srgbClr val="800000"/>
                </a:solidFill>
              </a:rPr>
              <a:t>from </a:t>
            </a:r>
            <a:r>
              <a:rPr lang="en-US" dirty="0">
                <a:solidFill>
                  <a:srgbClr val="800000"/>
                </a:solidFill>
              </a:rPr>
              <a:t>format conversion requests - delayed mode</a:t>
            </a:r>
          </a:p>
          <a:p>
            <a:pPr marL="342900" lvl="0" indent="-34290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HPSS Data – data on the NCAR High Performance Storage </a:t>
            </a:r>
            <a:r>
              <a:rPr lang="en-US" dirty="0" smtClean="0">
                <a:solidFill>
                  <a:srgbClr val="800000"/>
                </a:solidFill>
              </a:rPr>
              <a:t>System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Primary </a:t>
            </a:r>
            <a:r>
              <a:rPr lang="en-US" dirty="0">
                <a:solidFill>
                  <a:srgbClr val="800000"/>
                </a:solidFill>
              </a:rPr>
              <a:t>archives of </a:t>
            </a:r>
            <a:r>
              <a:rPr lang="en-US" dirty="0" smtClean="0">
                <a:solidFill>
                  <a:srgbClr val="800000"/>
                </a:solidFill>
              </a:rPr>
              <a:t>data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</a:t>
            </a:r>
            <a:r>
              <a:rPr lang="en-US" dirty="0" smtClean="0">
                <a:solidFill>
                  <a:srgbClr val="800000"/>
                </a:solidFill>
              </a:rPr>
              <a:t>irectly </a:t>
            </a:r>
            <a:r>
              <a:rPr lang="en-US" dirty="0">
                <a:solidFill>
                  <a:srgbClr val="800000"/>
                </a:solidFill>
              </a:rPr>
              <a:t>serving users with NCAR </a:t>
            </a:r>
            <a:r>
              <a:rPr lang="en-US" dirty="0" smtClean="0">
                <a:solidFill>
                  <a:srgbClr val="800000"/>
                </a:solidFill>
              </a:rPr>
              <a:t>accounts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Indirectly </a:t>
            </a:r>
            <a:r>
              <a:rPr lang="en-US" dirty="0">
                <a:solidFill>
                  <a:srgbClr val="800000"/>
                </a:solidFill>
              </a:rPr>
              <a:t>to public web users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Backup copies for the primary archives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Disaster recovery copies</a:t>
            </a:r>
          </a:p>
        </p:txBody>
      </p:sp>
    </p:spTree>
    <p:extLst>
      <p:ext uri="{BB962C8B-B14F-4D97-AF65-F5344CB8AC3E}">
        <p14:creationId xmlns:p14="http://schemas.microsoft.com/office/powerpoint/2010/main" val="296882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What Dataset Updates Do?</a:t>
            </a:r>
            <a:endParaRPr kumimoji="0" lang="en-US" sz="2800" dirty="0"/>
          </a:p>
        </p:txBody>
      </p:sp>
      <p:pic>
        <p:nvPicPr>
          <p:cNvPr id="5" name="Picture 4" descr="rda_updat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17036"/>
            <a:ext cx="6248398" cy="465036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276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Challenges of Operational Dataset Updates</a:t>
            </a:r>
            <a:endParaRPr kumimoji="0"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52817"/>
            <a:ext cx="7866256" cy="3674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Obtain original data from different sources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A single file from primary and secondary remote servers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Multiple files from a single remote server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Data files generated locally</a:t>
            </a:r>
          </a:p>
          <a:p>
            <a:pPr marL="342900" lvl="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Accommodate variation in source data provider schedules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Temporal intervals that divide the data stream into files </a:t>
            </a:r>
            <a:r>
              <a:rPr lang="en-US" sz="2000" dirty="0" smtClean="0">
                <a:solidFill>
                  <a:srgbClr val="800000"/>
                </a:solidFill>
              </a:rPr>
              <a:t>along</a:t>
            </a:r>
          </a:p>
          <a:p>
            <a:pPr lvl="2">
              <a:lnSpc>
                <a:spcPts val="2800"/>
              </a:lnSpc>
            </a:pPr>
            <a:r>
              <a:rPr lang="en-US" sz="2000" dirty="0" smtClean="0">
                <a:solidFill>
                  <a:srgbClr val="800000"/>
                </a:solidFill>
              </a:rPr>
              <a:t>a </a:t>
            </a:r>
            <a:r>
              <a:rPr lang="en-US" sz="2000" dirty="0">
                <a:solidFill>
                  <a:srgbClr val="800000"/>
                </a:solidFill>
              </a:rPr>
              <a:t>timeline (daily, monthly and etc.) 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Temporal intervals during which the data files are </a:t>
            </a:r>
            <a:r>
              <a:rPr lang="en-US" sz="2000" dirty="0" smtClean="0">
                <a:solidFill>
                  <a:srgbClr val="800000"/>
                </a:solidFill>
              </a:rPr>
              <a:t>available</a:t>
            </a:r>
          </a:p>
          <a:p>
            <a:pPr lvl="2">
              <a:lnSpc>
                <a:spcPts val="2800"/>
              </a:lnSpc>
            </a:pPr>
            <a:r>
              <a:rPr lang="en-US" sz="2000" dirty="0" smtClean="0">
                <a:solidFill>
                  <a:srgbClr val="800000"/>
                </a:solidFill>
              </a:rPr>
              <a:t>on </a:t>
            </a:r>
            <a:r>
              <a:rPr lang="en-US" sz="2000" dirty="0">
                <a:solidFill>
                  <a:srgbClr val="800000"/>
                </a:solidFill>
              </a:rPr>
              <a:t>the remote server 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Time window limit to look for past data on the remote </a:t>
            </a:r>
            <a:r>
              <a:rPr lang="en-US" sz="2000" dirty="0" smtClean="0">
                <a:solidFill>
                  <a:srgbClr val="800000"/>
                </a:solidFill>
              </a:rPr>
              <a:t>server</a:t>
            </a:r>
            <a:endParaRPr lang="en-US" sz="2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99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BCDE-B00A-443A-941B-7F13DBA8C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20000" cy="990600"/>
          </a:xfrm>
        </p:spPr>
        <p:txBody>
          <a:bodyPr/>
          <a:lstStyle/>
          <a:p>
            <a:pPr algn="l"/>
            <a:r>
              <a:rPr kumimoji="0" lang="en-US" sz="2800" dirty="0" smtClean="0"/>
              <a:t>Challenges of Operational Dataset Updates</a:t>
            </a:r>
            <a:endParaRPr kumimoji="0"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09208" y="1344272"/>
            <a:ext cx="7725192" cy="4751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rgbClr val="800000"/>
                </a:solidFill>
              </a:rPr>
              <a:t>Recover </a:t>
            </a:r>
            <a:r>
              <a:rPr lang="en-US" sz="2000" dirty="0">
                <a:solidFill>
                  <a:srgbClr val="800000"/>
                </a:solidFill>
              </a:rPr>
              <a:t>missing and replaced data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Restart interrupted update actions due to system outages</a:t>
            </a:r>
            <a:r>
              <a:rPr lang="en-US" sz="2000" dirty="0" smtClean="0">
                <a:solidFill>
                  <a:srgbClr val="800000"/>
                </a:solidFill>
              </a:rPr>
              <a:t>,</a:t>
            </a:r>
          </a:p>
          <a:p>
            <a:pPr lvl="2">
              <a:lnSpc>
                <a:spcPts val="2800"/>
              </a:lnSpc>
            </a:pPr>
            <a:r>
              <a:rPr lang="en-US" sz="2000" dirty="0" smtClean="0">
                <a:solidFill>
                  <a:srgbClr val="800000"/>
                </a:solidFill>
              </a:rPr>
              <a:t>both </a:t>
            </a:r>
            <a:r>
              <a:rPr lang="en-US" sz="2000" dirty="0">
                <a:solidFill>
                  <a:srgbClr val="800000"/>
                </a:solidFill>
              </a:rPr>
              <a:t>locally and remotely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Recover or skip data gaps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Recheck data files refreshed by provider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Process data updates for multiple time periods</a:t>
            </a:r>
          </a:p>
          <a:p>
            <a:pPr marL="342900" lvl="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Process data locally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Validate data integrity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Build a single archive file from multiple source data files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Gather file content metadata and verify metadata integrity</a:t>
            </a:r>
          </a:p>
          <a:p>
            <a:pPr marL="342900" lvl="0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Store multiple copies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To online for web users</a:t>
            </a:r>
          </a:p>
          <a:p>
            <a:pPr marL="800100" lvl="1" indent="-342900">
              <a:lnSpc>
                <a:spcPts val="28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800000"/>
                </a:solidFill>
              </a:rPr>
              <a:t>To archive (HPSS) - primary, backup, and disaster </a:t>
            </a:r>
            <a:r>
              <a:rPr lang="en-US" sz="2000" dirty="0" smtClean="0">
                <a:solidFill>
                  <a:srgbClr val="800000"/>
                </a:solidFill>
              </a:rPr>
              <a:t>recovery</a:t>
            </a:r>
            <a:endParaRPr lang="en-US" sz="2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8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sl">
  <a:themeElements>
    <a:clrScheme name="CISL Master 2011">
      <a:dk1>
        <a:srgbClr val="000000"/>
      </a:dk1>
      <a:lt1>
        <a:srgbClr val="FFFFFF"/>
      </a:lt1>
      <a:dk2>
        <a:srgbClr val="0000FF"/>
      </a:dk2>
      <a:lt2>
        <a:srgbClr val="3399FF"/>
      </a:lt2>
      <a:accent1>
        <a:srgbClr val="E57200"/>
      </a:accent1>
      <a:accent2>
        <a:srgbClr val="FF9966"/>
      </a:accent2>
      <a:accent3>
        <a:srgbClr val="B7F400"/>
      </a:accent3>
      <a:accent4>
        <a:srgbClr val="FF0000"/>
      </a:accent4>
      <a:accent5>
        <a:srgbClr val="7030A0"/>
      </a:accent5>
      <a:accent6>
        <a:srgbClr val="D60093"/>
      </a:accent6>
      <a:hlink>
        <a:srgbClr val="FFFF00"/>
      </a:hlink>
      <a:folHlink>
        <a:srgbClr val="99CC00"/>
      </a:folHlink>
    </a:clrScheme>
    <a:fontScheme name="cis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is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1479</Words>
  <Application>Microsoft Macintosh PowerPoint</Application>
  <PresentationFormat>On-screen Show (4:3)</PresentationFormat>
  <Paragraphs>226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cisl</vt:lpstr>
      <vt:lpstr>Operational Dataset Update Functionality Included in the NCAR Research Data Archive Management System</vt:lpstr>
      <vt:lpstr>Presentation Outline</vt:lpstr>
      <vt:lpstr>Introduction</vt:lpstr>
      <vt:lpstr>Research Data Archive Components</vt:lpstr>
      <vt:lpstr>Research Data Archive Components</vt:lpstr>
      <vt:lpstr>Research Data Archive Components</vt:lpstr>
      <vt:lpstr>What Dataset Updates Do?</vt:lpstr>
      <vt:lpstr>Challenges of Operational Dataset Updates</vt:lpstr>
      <vt:lpstr>Challenges of Operational Dataset Updates</vt:lpstr>
      <vt:lpstr>Design of DSUPDT</vt:lpstr>
      <vt:lpstr>Design of DSUPDT – Data Update Cycle</vt:lpstr>
      <vt:lpstr>Design of DSUPDT – Data Update Cycle</vt:lpstr>
      <vt:lpstr>Design of DSUPDT – Temporal Update Control</vt:lpstr>
      <vt:lpstr>Design of DSUPDT – Temporal Update Retry</vt:lpstr>
      <vt:lpstr>Design of DSUPDT – Update Window</vt:lpstr>
      <vt:lpstr>Implementation of DSUPDT</vt:lpstr>
      <vt:lpstr>Implementation of DSUPDT</vt:lpstr>
      <vt:lpstr>Implementation of DSUPDT – Update Control Configuration</vt:lpstr>
      <vt:lpstr>Implementation of DSUPDT – Local File Configuration</vt:lpstr>
      <vt:lpstr>Implementation of DSUPDT – Remote File Configuration (Optional)</vt:lpstr>
      <vt:lpstr>Examples – NCEP FNL 6 Hourly, Update Control Configuration</vt:lpstr>
      <vt:lpstr>Examples – NCEP FNL 6 Hourly, Local File Configuration – GRIB2</vt:lpstr>
      <vt:lpstr>Examples – NCEP FNL 6 Hourly, Remote File Configuration – GRIB2</vt:lpstr>
      <vt:lpstr>Examples – NCEP FNL 6 Hourly, Local File Configuration – GRIB1</vt:lpstr>
      <vt:lpstr>Conclusion</vt:lpstr>
    </vt:vector>
  </TitlesOfParts>
  <Company>NCAR - SCD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NCAR</dc:title>
  <dc:creator>cmurray</dc:creator>
  <cp:lastModifiedBy>Zaihua Ji</cp:lastModifiedBy>
  <cp:revision>93</cp:revision>
  <dcterms:created xsi:type="dcterms:W3CDTF">2011-05-19T17:35:42Z</dcterms:created>
  <dcterms:modified xsi:type="dcterms:W3CDTF">2012-02-22T21:46:55Z</dcterms:modified>
</cp:coreProperties>
</file>